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1" r:id="rId3"/>
    <p:sldId id="262" r:id="rId4"/>
    <p:sldId id="272" r:id="rId5"/>
    <p:sldId id="261" r:id="rId6"/>
    <p:sldId id="277" r:id="rId7"/>
    <p:sldId id="278" r:id="rId8"/>
    <p:sldId id="279" r:id="rId9"/>
    <p:sldId id="767" r:id="rId10"/>
    <p:sldId id="273" r:id="rId11"/>
    <p:sldId id="263" r:id="rId12"/>
    <p:sldId id="657" r:id="rId13"/>
    <p:sldId id="720" r:id="rId14"/>
    <p:sldId id="721" r:id="rId15"/>
    <p:sldId id="722" r:id="rId16"/>
    <p:sldId id="723" r:id="rId17"/>
    <p:sldId id="724" r:id="rId18"/>
    <p:sldId id="725" r:id="rId19"/>
    <p:sldId id="727" r:id="rId20"/>
    <p:sldId id="728" r:id="rId21"/>
    <p:sldId id="729" r:id="rId22"/>
    <p:sldId id="730" r:id="rId23"/>
    <p:sldId id="731" r:id="rId24"/>
    <p:sldId id="732" r:id="rId25"/>
    <p:sldId id="274" r:id="rId26"/>
    <p:sldId id="326" r:id="rId27"/>
    <p:sldId id="736" r:id="rId28"/>
    <p:sldId id="737" r:id="rId29"/>
    <p:sldId id="738" r:id="rId30"/>
    <p:sldId id="739" r:id="rId31"/>
    <p:sldId id="740" r:id="rId32"/>
    <p:sldId id="741" r:id="rId33"/>
    <p:sldId id="742" r:id="rId34"/>
    <p:sldId id="743" r:id="rId35"/>
    <p:sldId id="744" r:id="rId36"/>
    <p:sldId id="745" r:id="rId37"/>
    <p:sldId id="746" r:id="rId38"/>
    <p:sldId id="747" r:id="rId39"/>
    <p:sldId id="748" r:id="rId40"/>
    <p:sldId id="749" r:id="rId41"/>
    <p:sldId id="750" r:id="rId42"/>
    <p:sldId id="751" r:id="rId43"/>
    <p:sldId id="752" r:id="rId44"/>
    <p:sldId id="753" r:id="rId45"/>
    <p:sldId id="754" r:id="rId46"/>
    <p:sldId id="755" r:id="rId47"/>
    <p:sldId id="275" r:id="rId48"/>
    <p:sldId id="283" r:id="rId49"/>
    <p:sldId id="391" r:id="rId50"/>
    <p:sldId id="759" r:id="rId51"/>
    <p:sldId id="760" r:id="rId52"/>
    <p:sldId id="761" r:id="rId53"/>
    <p:sldId id="762" r:id="rId54"/>
    <p:sldId id="763" r:id="rId55"/>
    <p:sldId id="764" r:id="rId56"/>
    <p:sldId id="765" r:id="rId57"/>
    <p:sldId id="766" r:id="rId58"/>
    <p:sldId id="266" r:id="rId59"/>
  </p:sldIdLst>
  <p:sldSz cx="12192000" cy="6858000"/>
  <p:notesSz cx="6858000" cy="9144000"/>
  <p:custDataLst>
    <p:tags r:id="rId6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章节标题" id="{F5EEC428-8706-4C59-AEE4-161BB92701F7}">
          <p14:sldIdLst>
            <p14:sldId id="267"/>
            <p14:sldId id="271"/>
          </p14:sldIdLst>
        </p14:section>
        <p14:section name="目录" id="{62B0F58D-E21A-4849-85F8-F0658C934CDC}">
          <p14:sldIdLst>
            <p14:sldId id="262"/>
            <p14:sldId id="272"/>
          </p14:sldIdLst>
        </p14:section>
        <p14:section name="考情精解读" id="{E5B6AE4C-B16F-4E49-ACF6-1636DDCCFF7B}">
          <p14:sldIdLst>
            <p14:sldId id="261"/>
            <p14:sldId id="277"/>
            <p14:sldId id="278"/>
            <p14:sldId id="279"/>
            <p14:sldId id="767"/>
          </p14:sldIdLst>
        </p14:section>
        <p14:section name="A.知识全通关" id="{0696FE38-A922-4D75-AA25-7EF156A1C92B}">
          <p14:sldIdLst>
            <p14:sldId id="273"/>
            <p14:sldId id="263"/>
            <p14:sldId id="657"/>
            <p14:sldId id="720"/>
            <p14:sldId id="721"/>
            <p14:sldId id="722"/>
            <p14:sldId id="723"/>
            <p14:sldId id="724"/>
            <p14:sldId id="725"/>
            <p14:sldId id="727"/>
            <p14:sldId id="728"/>
            <p14:sldId id="729"/>
            <p14:sldId id="730"/>
            <p14:sldId id="731"/>
            <p14:sldId id="732"/>
          </p14:sldIdLst>
        </p14:section>
        <p14:section name="B.素养大提升" id="{EAE3448C-E808-4F1F-840E-365612D64D3F}">
          <p14:sldIdLst>
            <p14:sldId id="274"/>
            <p14:sldId id="326"/>
            <p14:sldId id="736"/>
            <p14:sldId id="737"/>
            <p14:sldId id="738"/>
            <p14:sldId id="739"/>
            <p14:sldId id="740"/>
            <p14:sldId id="741"/>
            <p14:sldId id="742"/>
            <p14:sldId id="743"/>
            <p14:sldId id="744"/>
            <p14:sldId id="745"/>
            <p14:sldId id="746"/>
            <p14:sldId id="747"/>
            <p14:sldId id="748"/>
            <p14:sldId id="749"/>
            <p14:sldId id="750"/>
            <p14:sldId id="751"/>
            <p14:sldId id="752"/>
            <p14:sldId id="753"/>
            <p14:sldId id="754"/>
            <p14:sldId id="755"/>
          </p14:sldIdLst>
        </p14:section>
        <p14:section name="C.考向全扫描" id="{C8D129F6-420B-47E8-9577-A84C8752F9E5}">
          <p14:sldIdLst>
            <p14:sldId id="275"/>
            <p14:sldId id="283"/>
            <p14:sldId id="391"/>
            <p14:sldId id="759"/>
            <p14:sldId id="760"/>
            <p14:sldId id="761"/>
            <p14:sldId id="762"/>
            <p14:sldId id="763"/>
            <p14:sldId id="764"/>
            <p14:sldId id="765"/>
            <p14:sldId id="766"/>
          </p14:sldIdLst>
        </p14:section>
        <p14:section name="尾片" id="{185A69EE-4998-4242-976C-7169DE9C7BAE}">
          <p14:sldIdLst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25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6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660" y="66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373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rgbClr val="DA25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5312723" y="0"/>
            <a:ext cx="1566554" cy="3412757"/>
            <a:chOff x="5320236" y="0"/>
            <a:chExt cx="1566554" cy="3412757"/>
          </a:xfrm>
        </p:grpSpPr>
        <p:sp>
          <p:nvSpPr>
            <p:cNvPr id="4" name="任意多边形 3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 userDrawn="1"/>
        </p:nvSpPr>
        <p:spPr>
          <a:xfrm>
            <a:off x="3822855" y="6019800"/>
            <a:ext cx="4538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+mn-ea"/>
              </a:rPr>
              <a:t>2019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版</a:t>
            </a:r>
            <a:r>
              <a:rPr lang="en-US" altLang="zh-CN" sz="2400" dirty="0">
                <a:solidFill>
                  <a:schemeClr val="bg1"/>
                </a:solidFill>
                <a:latin typeface="+mn-ea"/>
              </a:rPr>
              <a:t>《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高考帮</a:t>
            </a:r>
            <a:r>
              <a:rPr lang="en-US" altLang="zh-CN" sz="2400" dirty="0">
                <a:solidFill>
                  <a:schemeClr val="bg1"/>
                </a:solidFill>
                <a:latin typeface="+mn-ea"/>
              </a:rPr>
              <a:t>》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配套</a:t>
            </a:r>
            <a:r>
              <a:rPr lang="en-US" altLang="zh-CN" sz="2400" dirty="0">
                <a:solidFill>
                  <a:schemeClr val="bg1"/>
                </a:solidFill>
                <a:latin typeface="+mn-ea"/>
              </a:rPr>
              <a:t>PPT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课件</a:t>
            </a: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3931714" y="4631739"/>
            <a:ext cx="4297888" cy="1311862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8" name="任意多边形 7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2938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51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 userDrawn="1"/>
        </p:nvCxnSpPr>
        <p:spPr>
          <a:xfrm>
            <a:off x="233680" y="6980191"/>
            <a:ext cx="0" cy="603555"/>
          </a:xfrm>
          <a:prstGeom prst="line">
            <a:avLst/>
          </a:prstGeom>
          <a:ln w="31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 userDrawn="1"/>
        </p:nvCxnSpPr>
        <p:spPr>
          <a:xfrm>
            <a:off x="11958320" y="6966571"/>
            <a:ext cx="0" cy="510675"/>
          </a:xfrm>
          <a:prstGeom prst="line">
            <a:avLst/>
          </a:prstGeom>
          <a:ln w="31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flipH="1">
            <a:off x="-492760" y="6624320"/>
            <a:ext cx="419608" cy="0"/>
          </a:xfrm>
          <a:prstGeom prst="line">
            <a:avLst/>
          </a:prstGeom>
          <a:ln w="31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 userDrawn="1"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0" name="任意多边形 9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3" name="任意多边形 12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4009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13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8" r:id="rId3"/>
    <p:sldLayoutId id="214748365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8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9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ln100.com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hyperlink" Target="http://g.tesoon.com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25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007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1273629"/>
            <a:ext cx="3951514" cy="4354285"/>
          </a:xfrm>
          <a:prstGeom prst="rect">
            <a:avLst/>
          </a:prstGeom>
          <a:solidFill>
            <a:srgbClr val="DA251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考点帮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•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知识全通关</a:t>
            </a:r>
          </a:p>
        </p:txBody>
      </p:sp>
      <p:sp>
        <p:nvSpPr>
          <p:cNvPr id="3" name="矩形 2">
            <a:hlinkClick r:id="rId2" action="ppaction://hlinksldjump"/>
          </p:cNvPr>
          <p:cNvSpPr/>
          <p:nvPr/>
        </p:nvSpPr>
        <p:spPr>
          <a:xfrm>
            <a:off x="4659086" y="1273628"/>
            <a:ext cx="7274413" cy="435428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氮气及氮的氧化物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氨和铵盐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硝酸</a:t>
            </a:r>
          </a:p>
        </p:txBody>
      </p:sp>
    </p:spTree>
    <p:extLst>
      <p:ext uri="{BB962C8B-B14F-4D97-AF65-F5344CB8AC3E}">
        <p14:creationId xmlns:p14="http://schemas.microsoft.com/office/powerpoint/2010/main" val="2843409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8457" y="-1"/>
            <a:ext cx="3483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DA251C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817122" y="-2"/>
            <a:ext cx="5710137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rgbClr val="DA251C"/>
                </a:solidFill>
              </a:rPr>
              <a:t>考点</a:t>
            </a:r>
            <a:r>
              <a:rPr lang="en-US" altLang="zh-CN" sz="2800" dirty="0">
                <a:solidFill>
                  <a:srgbClr val="DA251C"/>
                </a:solidFill>
              </a:rPr>
              <a:t>1</a:t>
            </a:r>
            <a:r>
              <a:rPr lang="zh-CN" altLang="en-US" sz="2800" dirty="0">
                <a:solidFill>
                  <a:srgbClr val="DA251C"/>
                </a:solidFill>
              </a:rPr>
              <a:t>　氮气及氮的氧化物（重点）</a:t>
            </a:r>
            <a:endParaRPr lang="en-US" altLang="zh-CN" sz="2800" dirty="0">
              <a:solidFill>
                <a:srgbClr val="DA251C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3068" y="729341"/>
            <a:ext cx="117135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1.</a:t>
            </a:r>
            <a:r>
              <a:rPr lang="zh-CN" altLang="zh-CN" sz="2800" b="1" dirty="0"/>
              <a:t>氮气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(1)</a:t>
            </a:r>
            <a:r>
              <a:rPr lang="zh-CN" altLang="zh-CN" sz="2800" dirty="0"/>
              <a:t>氮元素在自然界中的存在形式和氮的固定</a:t>
            </a:r>
          </a:p>
        </p:txBody>
      </p:sp>
      <p:pic>
        <p:nvPicPr>
          <p:cNvPr id="13" name="YBTWDTSDS专10-1T.eps" descr="id:2147522212;FounderCES"/>
          <p:cNvPicPr/>
          <p:nvPr/>
        </p:nvPicPr>
        <p:blipFill>
          <a:blip r:embed="rId2"/>
          <a:stretch>
            <a:fillRect/>
          </a:stretch>
        </p:blipFill>
        <p:spPr>
          <a:xfrm>
            <a:off x="2037144" y="2547422"/>
            <a:ext cx="8117712" cy="231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83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4043" y="244824"/>
            <a:ext cx="117239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(2)</a:t>
            </a:r>
            <a:r>
              <a:rPr lang="zh-CN" altLang="en-US" sz="2800" dirty="0"/>
              <a:t>氮气的性质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>
              <a:lnSpc>
                <a:spcPct val="150000"/>
              </a:lnSpc>
            </a:pPr>
            <a:endParaRPr lang="zh-CN" altLang="zh-CN" sz="2800" dirty="0"/>
          </a:p>
        </p:txBody>
      </p:sp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9184640" y="0"/>
            <a:ext cx="202831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化学专题十　氮及其化合物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855221"/>
              </p:ext>
            </p:extLst>
          </p:nvPr>
        </p:nvGraphicFramePr>
        <p:xfrm>
          <a:off x="566136" y="1116368"/>
          <a:ext cx="11059726" cy="4806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4333">
                  <a:extLst>
                    <a:ext uri="{9D8B030D-6E8A-4147-A177-3AD203B41FA5}">
                      <a16:colId xmlns:a16="http://schemas.microsoft.com/office/drawing/2014/main" xmlns="" val="997986433"/>
                    </a:ext>
                  </a:extLst>
                </a:gridCol>
                <a:gridCol w="4523500">
                  <a:extLst>
                    <a:ext uri="{9D8B030D-6E8A-4147-A177-3AD203B41FA5}">
                      <a16:colId xmlns:a16="http://schemas.microsoft.com/office/drawing/2014/main" xmlns="" val="1347676938"/>
                    </a:ext>
                  </a:extLst>
                </a:gridCol>
                <a:gridCol w="4941893">
                  <a:extLst>
                    <a:ext uri="{9D8B030D-6E8A-4147-A177-3AD203B41FA5}">
                      <a16:colId xmlns:a16="http://schemas.microsoft.com/office/drawing/2014/main" xmlns="" val="215670764"/>
                    </a:ext>
                  </a:extLst>
                </a:gridCol>
              </a:tblGrid>
              <a:tr h="8013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物理性质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无色无味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难溶于水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密度比空气的稍小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5691904"/>
                  </a:ext>
                </a:extLst>
              </a:tr>
              <a:tr h="8013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分子结构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电子式为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∶N︙︙N∶,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结构式为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N≡N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5898080"/>
                  </a:ext>
                </a:extLst>
              </a:tr>
              <a:tr h="800972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化学性质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与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反应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       2NO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30189867"/>
                  </a:ext>
                </a:extLst>
              </a:tr>
              <a:tr h="8009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与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反应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+3H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        2NH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01297065"/>
                  </a:ext>
                </a:extLst>
              </a:tr>
              <a:tr h="8009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与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Mg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反应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+3Mg     Mg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32165118"/>
                  </a:ext>
                </a:extLst>
              </a:tr>
              <a:tr h="8013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用途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作保护气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医疗上用作冷冻麻醉剂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合成氨等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1395992"/>
                  </a:ext>
                </a:extLst>
              </a:tr>
            </a:tbl>
          </a:graphicData>
        </a:graphic>
      </p:graphicFrame>
      <p:pic>
        <p:nvPicPr>
          <p:cNvPr id="19" name="图片 18"/>
          <p:cNvPicPr/>
          <p:nvPr/>
        </p:nvPicPr>
        <p:blipFill>
          <a:blip r:embed="rId2"/>
          <a:stretch>
            <a:fillRect/>
          </a:stretch>
        </p:blipFill>
        <p:spPr>
          <a:xfrm>
            <a:off x="8991600" y="3002177"/>
            <a:ext cx="593090" cy="387556"/>
          </a:xfrm>
          <a:prstGeom prst="rect">
            <a:avLst/>
          </a:prstGeom>
        </p:spPr>
      </p:pic>
      <p:pic>
        <p:nvPicPr>
          <p:cNvPr id="20" name="图片 19"/>
          <p:cNvPicPr/>
          <p:nvPr/>
        </p:nvPicPr>
        <p:blipFill>
          <a:blip r:embed="rId3"/>
          <a:stretch>
            <a:fillRect/>
          </a:stretch>
        </p:blipFill>
        <p:spPr>
          <a:xfrm>
            <a:off x="8991600" y="3825207"/>
            <a:ext cx="701040" cy="335472"/>
          </a:xfrm>
          <a:prstGeom prst="rect">
            <a:avLst/>
          </a:prstGeom>
        </p:spPr>
      </p:pic>
      <p:pic>
        <p:nvPicPr>
          <p:cNvPr id="21" name="图片 20"/>
          <p:cNvPicPr/>
          <p:nvPr/>
        </p:nvPicPr>
        <p:blipFill>
          <a:blip r:embed="rId4"/>
          <a:stretch>
            <a:fillRect/>
          </a:stretch>
        </p:blipFill>
        <p:spPr>
          <a:xfrm>
            <a:off x="9112415" y="4632959"/>
            <a:ext cx="331146" cy="29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65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4043" y="244824"/>
            <a:ext cx="1172391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2.</a:t>
            </a:r>
            <a:r>
              <a:rPr lang="zh-CN" altLang="zh-CN" sz="2800" b="1" dirty="0"/>
              <a:t>氮的氧化物 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(1)</a:t>
            </a:r>
            <a:r>
              <a:rPr lang="zh-CN" altLang="zh-CN" sz="2800" dirty="0"/>
              <a:t>氮的氧化物</a:t>
            </a:r>
          </a:p>
          <a:p>
            <a:pPr>
              <a:lnSpc>
                <a:spcPct val="150000"/>
              </a:lnSpc>
            </a:pPr>
            <a:r>
              <a:rPr lang="zh-CN" altLang="zh-CN" sz="2800" dirty="0"/>
              <a:t>氮有多种价态的氧化物</a:t>
            </a:r>
            <a:r>
              <a:rPr lang="en-US" altLang="zh-CN" sz="2800" dirty="0"/>
              <a:t>:N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</a:t>
            </a:r>
            <a:r>
              <a:rPr lang="zh-CN" altLang="zh-CN" sz="2800" dirty="0"/>
              <a:t>、</a:t>
            </a:r>
            <a:r>
              <a:rPr lang="en-US" altLang="zh-CN" sz="2800" dirty="0"/>
              <a:t>NO</a:t>
            </a:r>
            <a:r>
              <a:rPr lang="zh-CN" altLang="zh-CN" sz="2800" dirty="0"/>
              <a:t>、</a:t>
            </a:r>
            <a:r>
              <a:rPr lang="en-US" altLang="zh-CN" sz="2800" dirty="0"/>
              <a:t>N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、</a:t>
            </a:r>
            <a:r>
              <a:rPr lang="en-US" altLang="zh-CN" sz="2800" dirty="0"/>
              <a:t>NO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、</a:t>
            </a:r>
            <a:r>
              <a:rPr lang="en-US" altLang="zh-CN" sz="2800" dirty="0"/>
              <a:t>N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</a:t>
            </a:r>
            <a:r>
              <a:rPr lang="en-US" altLang="zh-CN" sz="2800" baseline="-25000" dirty="0"/>
              <a:t>4</a:t>
            </a:r>
            <a:r>
              <a:rPr lang="zh-CN" altLang="zh-CN" sz="2800" dirty="0"/>
              <a:t>、</a:t>
            </a:r>
            <a:r>
              <a:rPr lang="en-US" altLang="zh-CN" sz="2800" dirty="0"/>
              <a:t>N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</a:t>
            </a:r>
            <a:r>
              <a:rPr lang="en-US" altLang="zh-CN" sz="2800" baseline="-25000" dirty="0"/>
              <a:t>5</a:t>
            </a:r>
            <a:r>
              <a:rPr lang="zh-CN" altLang="zh-CN" sz="2800" dirty="0"/>
              <a:t>等。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DA251C"/>
                </a:solidFill>
              </a:rPr>
              <a:t>注意</a:t>
            </a:r>
            <a:endParaRPr lang="en-US" altLang="zh-CN" sz="2800" b="1" dirty="0">
              <a:solidFill>
                <a:srgbClr val="DA251C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/>
              <a:t> </a:t>
            </a:r>
            <a:r>
              <a:rPr lang="en-US" altLang="zh-CN" sz="2800" dirty="0"/>
              <a:t>N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和</a:t>
            </a:r>
            <a:r>
              <a:rPr lang="en-US" altLang="zh-CN" sz="2800" dirty="0"/>
              <a:t>N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</a:t>
            </a:r>
            <a:r>
              <a:rPr lang="en-US" altLang="zh-CN" sz="2800" baseline="-25000" dirty="0"/>
              <a:t>5</a:t>
            </a:r>
            <a:r>
              <a:rPr lang="zh-CN" altLang="zh-CN" sz="2800" dirty="0"/>
              <a:t>是酸性氧化物</a:t>
            </a:r>
            <a:r>
              <a:rPr lang="en-US" altLang="zh-CN" sz="2800" dirty="0"/>
              <a:t>,</a:t>
            </a:r>
            <a:r>
              <a:rPr lang="zh-CN" altLang="zh-CN" sz="2800" dirty="0"/>
              <a:t>而</a:t>
            </a:r>
            <a:r>
              <a:rPr lang="en-US" altLang="zh-CN" sz="2800" dirty="0"/>
              <a:t>N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</a:t>
            </a:r>
            <a:r>
              <a:rPr lang="zh-CN" altLang="zh-CN" sz="2800" dirty="0"/>
              <a:t>、</a:t>
            </a:r>
            <a:r>
              <a:rPr lang="en-US" altLang="zh-CN" sz="2800" dirty="0"/>
              <a:t>NO</a:t>
            </a:r>
            <a:r>
              <a:rPr lang="zh-CN" altLang="zh-CN" sz="2800" dirty="0"/>
              <a:t>、</a:t>
            </a:r>
            <a:r>
              <a:rPr lang="en-US" altLang="zh-CN" sz="2800" dirty="0"/>
              <a:t>NO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、</a:t>
            </a:r>
            <a:r>
              <a:rPr lang="en-US" altLang="zh-CN" sz="2800" dirty="0"/>
              <a:t>N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</a:t>
            </a:r>
            <a:r>
              <a:rPr lang="en-US" altLang="zh-CN" sz="2800" baseline="-25000" dirty="0"/>
              <a:t>4</a:t>
            </a:r>
            <a:r>
              <a:rPr lang="zh-CN" altLang="zh-CN" sz="2800" dirty="0"/>
              <a:t>均不是酸性氧化物。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9184640" y="0"/>
            <a:ext cx="202831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化学专题十　氮及其化合物</a:t>
            </a:r>
          </a:p>
        </p:txBody>
      </p:sp>
    </p:spTree>
    <p:extLst>
      <p:ext uri="{BB962C8B-B14F-4D97-AF65-F5344CB8AC3E}">
        <p14:creationId xmlns:p14="http://schemas.microsoft.com/office/powerpoint/2010/main" val="968090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4043" y="244824"/>
            <a:ext cx="11723913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(2)NO</a:t>
            </a:r>
            <a:r>
              <a:rPr lang="zh-CN" altLang="zh-CN" sz="2800" dirty="0"/>
              <a:t>与</a:t>
            </a:r>
            <a:r>
              <a:rPr lang="en-US" altLang="zh-CN" sz="2800" dirty="0"/>
              <a:t>NO</a:t>
            </a:r>
            <a:r>
              <a:rPr lang="en-US" altLang="zh-CN" sz="2800" baseline="-25000" dirty="0"/>
              <a:t>2</a:t>
            </a:r>
            <a:endParaRPr lang="zh-CN" altLang="zh-CN" sz="2800" dirty="0"/>
          </a:p>
        </p:txBody>
      </p:sp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9184640" y="0"/>
            <a:ext cx="202831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化学专题十　氮及其化合物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273569"/>
              </p:ext>
            </p:extLst>
          </p:nvPr>
        </p:nvGraphicFramePr>
        <p:xfrm>
          <a:off x="400455" y="1026252"/>
          <a:ext cx="11430738" cy="5547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2067">
                  <a:extLst>
                    <a:ext uri="{9D8B030D-6E8A-4147-A177-3AD203B41FA5}">
                      <a16:colId xmlns:a16="http://schemas.microsoft.com/office/drawing/2014/main" xmlns="" val="1466978894"/>
                    </a:ext>
                  </a:extLst>
                </a:gridCol>
                <a:gridCol w="2191539">
                  <a:extLst>
                    <a:ext uri="{9D8B030D-6E8A-4147-A177-3AD203B41FA5}">
                      <a16:colId xmlns:a16="http://schemas.microsoft.com/office/drawing/2014/main" xmlns="" val="726628476"/>
                    </a:ext>
                  </a:extLst>
                </a:gridCol>
                <a:gridCol w="4190035">
                  <a:extLst>
                    <a:ext uri="{9D8B030D-6E8A-4147-A177-3AD203B41FA5}">
                      <a16:colId xmlns:a16="http://schemas.microsoft.com/office/drawing/2014/main" xmlns="" val="1704532974"/>
                    </a:ext>
                  </a:extLst>
                </a:gridCol>
                <a:gridCol w="4377097">
                  <a:extLst>
                    <a:ext uri="{9D8B030D-6E8A-4147-A177-3AD203B41FA5}">
                      <a16:colId xmlns:a16="http://schemas.microsoft.com/office/drawing/2014/main" xmlns="" val="249328196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氮的氧化物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433475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物理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性质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颜色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无色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红棕色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8603776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溶解性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不溶于水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易溶于水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94378652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化学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性质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毒性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有毒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有毒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414636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与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反应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2NO+O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     2NO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1102028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与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反应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3NO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O      2HNO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+NO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914716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与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、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反应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4NO+3O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+2H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O 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effectLst/>
                        </a:rPr>
                        <a:t>   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4HNO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4NO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+2H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O      4HNO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05033107"/>
                  </a:ext>
                </a:extLst>
              </a:tr>
            </a:tbl>
          </a:graphicData>
        </a:graphic>
      </p:graphicFrame>
      <p:pic>
        <p:nvPicPr>
          <p:cNvPr id="19" name="图片 18"/>
          <p:cNvPicPr/>
          <p:nvPr/>
        </p:nvPicPr>
        <p:blipFill>
          <a:blip r:embed="rId2"/>
          <a:stretch>
            <a:fillRect/>
          </a:stretch>
        </p:blipFill>
        <p:spPr>
          <a:xfrm>
            <a:off x="5367868" y="4502130"/>
            <a:ext cx="443652" cy="255786"/>
          </a:xfrm>
          <a:prstGeom prst="rect">
            <a:avLst/>
          </a:prstGeom>
        </p:spPr>
      </p:pic>
      <p:pic>
        <p:nvPicPr>
          <p:cNvPr id="20" name="图片 19"/>
          <p:cNvPicPr/>
          <p:nvPr/>
        </p:nvPicPr>
        <p:blipFill>
          <a:blip r:embed="rId2"/>
          <a:stretch>
            <a:fillRect/>
          </a:stretch>
        </p:blipFill>
        <p:spPr>
          <a:xfrm>
            <a:off x="9359484" y="5097383"/>
            <a:ext cx="443652" cy="255786"/>
          </a:xfrm>
          <a:prstGeom prst="rect">
            <a:avLst/>
          </a:prstGeom>
        </p:spPr>
      </p:pic>
      <p:pic>
        <p:nvPicPr>
          <p:cNvPr id="21" name="图片 20"/>
          <p:cNvPicPr/>
          <p:nvPr/>
        </p:nvPicPr>
        <p:blipFill>
          <a:blip r:embed="rId2"/>
          <a:stretch>
            <a:fillRect/>
          </a:stretch>
        </p:blipFill>
        <p:spPr>
          <a:xfrm>
            <a:off x="5811520" y="5911453"/>
            <a:ext cx="443652" cy="255786"/>
          </a:xfrm>
          <a:prstGeom prst="rect">
            <a:avLst/>
          </a:prstGeom>
        </p:spPr>
      </p:pic>
      <p:pic>
        <p:nvPicPr>
          <p:cNvPr id="16" name="图片 15"/>
          <p:cNvPicPr/>
          <p:nvPr/>
        </p:nvPicPr>
        <p:blipFill>
          <a:blip r:embed="rId2"/>
          <a:stretch>
            <a:fillRect/>
          </a:stretch>
        </p:blipFill>
        <p:spPr>
          <a:xfrm>
            <a:off x="10079043" y="5911453"/>
            <a:ext cx="443652" cy="25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23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4043" y="244824"/>
            <a:ext cx="11723913" cy="58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2400" dirty="0"/>
              <a:t>[</a:t>
            </a:r>
            <a:r>
              <a:rPr lang="zh-CN" altLang="en-US" sz="2400" dirty="0"/>
              <a:t>续表</a:t>
            </a:r>
            <a:r>
              <a:rPr lang="en-US" altLang="zh-CN" sz="2400" dirty="0"/>
              <a:t>]</a:t>
            </a:r>
            <a:endParaRPr lang="zh-CN" altLang="zh-CN" sz="2400" dirty="0"/>
          </a:p>
        </p:txBody>
      </p:sp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9184640" y="0"/>
            <a:ext cx="202831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化学专题十　氮及其化合物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81602"/>
              </p:ext>
            </p:extLst>
          </p:nvPr>
        </p:nvGraphicFramePr>
        <p:xfrm>
          <a:off x="400455" y="1026252"/>
          <a:ext cx="11430738" cy="3883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0825">
                  <a:extLst>
                    <a:ext uri="{9D8B030D-6E8A-4147-A177-3AD203B41FA5}">
                      <a16:colId xmlns:a16="http://schemas.microsoft.com/office/drawing/2014/main" xmlns="" val="1466978894"/>
                    </a:ext>
                  </a:extLst>
                </a:gridCol>
                <a:gridCol w="5053843">
                  <a:extLst>
                    <a:ext uri="{9D8B030D-6E8A-4147-A177-3AD203B41FA5}">
                      <a16:colId xmlns:a16="http://schemas.microsoft.com/office/drawing/2014/main" xmlns="" val="1704532974"/>
                    </a:ext>
                  </a:extLst>
                </a:gridCol>
                <a:gridCol w="4156070">
                  <a:extLst>
                    <a:ext uri="{9D8B030D-6E8A-4147-A177-3AD203B41FA5}">
                      <a16:colId xmlns:a16="http://schemas.microsoft.com/office/drawing/2014/main" xmlns="" val="24932819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氮的氧化物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43347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实验室制法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3Cu+8HNO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稀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)       3Cu(NO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+ 2NO↑+4H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O,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只能用排水法收集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Cu+4HNO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浓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)  Cu(NO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+2NO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↑+2H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O,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只能用向上排空气法收集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429988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与人体、环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境的关系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①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与血红蛋白结合使人中毒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②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转化成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形成酸雨、光化学烟雾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形成酸雨、光化学烟雾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385542"/>
                  </a:ext>
                </a:extLst>
              </a:tr>
            </a:tbl>
          </a:graphicData>
        </a:graphic>
      </p:graphicFrame>
      <p:pic>
        <p:nvPicPr>
          <p:cNvPr id="14" name="图片 13"/>
          <p:cNvPicPr/>
          <p:nvPr/>
        </p:nvPicPr>
        <p:blipFill>
          <a:blip r:embed="rId2"/>
          <a:stretch>
            <a:fillRect/>
          </a:stretch>
        </p:blipFill>
        <p:spPr>
          <a:xfrm>
            <a:off x="5215890" y="1972009"/>
            <a:ext cx="485775" cy="280073"/>
          </a:xfrm>
          <a:prstGeom prst="rect">
            <a:avLst/>
          </a:prstGeom>
        </p:spPr>
      </p:pic>
      <p:pic>
        <p:nvPicPr>
          <p:cNvPr id="15" name="图片 14"/>
          <p:cNvPicPr/>
          <p:nvPr/>
        </p:nvPicPr>
        <p:blipFill>
          <a:blip r:embed="rId2"/>
          <a:stretch>
            <a:fillRect/>
          </a:stretch>
        </p:blipFill>
        <p:spPr>
          <a:xfrm>
            <a:off x="10198795" y="1691936"/>
            <a:ext cx="485775" cy="28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2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4043" y="441593"/>
            <a:ext cx="1172391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DA251C"/>
                </a:solidFill>
              </a:rPr>
              <a:t>特别提醒</a:t>
            </a:r>
            <a:endParaRPr lang="en-US" altLang="zh-CN" sz="2800" b="1" dirty="0">
              <a:solidFill>
                <a:srgbClr val="DA251C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/>
              <a:t>1.NO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虽然能与水反应生成</a:t>
            </a:r>
            <a:r>
              <a:rPr lang="en-US" altLang="zh-CN" sz="2800" dirty="0"/>
              <a:t>HNO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,</a:t>
            </a:r>
            <a:r>
              <a:rPr lang="zh-CN" altLang="zh-CN" sz="2800" dirty="0"/>
              <a:t>但不是硝酸的酸酐。</a:t>
            </a:r>
            <a:r>
              <a:rPr lang="en-US" altLang="zh-CN" sz="2800" dirty="0"/>
              <a:t>NO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既有氧化性又有还原性</a:t>
            </a:r>
            <a:r>
              <a:rPr lang="en-US" altLang="zh-CN" sz="2800" dirty="0"/>
              <a:t>,</a:t>
            </a:r>
            <a:r>
              <a:rPr lang="zh-CN" altLang="zh-CN" sz="2800" dirty="0"/>
              <a:t>但以氧化性为主</a:t>
            </a:r>
            <a:r>
              <a:rPr lang="en-US" altLang="zh-CN" sz="2800" dirty="0"/>
              <a:t>,</a:t>
            </a:r>
            <a:r>
              <a:rPr lang="zh-CN" altLang="zh-CN" sz="2800" dirty="0"/>
              <a:t>如</a:t>
            </a:r>
            <a:r>
              <a:rPr lang="en-US" altLang="zh-CN" sz="2800" dirty="0"/>
              <a:t>NO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能使湿润的淀粉</a:t>
            </a:r>
            <a:r>
              <a:rPr lang="en-US" altLang="zh-CN" sz="2800" dirty="0"/>
              <a:t>-</a:t>
            </a:r>
            <a:r>
              <a:rPr lang="zh-CN" altLang="zh-CN" sz="2800" dirty="0"/>
              <a:t>碘化钾试纸变蓝。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2.NO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气体存在平衡</a:t>
            </a:r>
            <a:r>
              <a:rPr lang="en-US" altLang="zh-CN" sz="2800" dirty="0"/>
              <a:t>:2NO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      N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</a:t>
            </a:r>
            <a:r>
              <a:rPr lang="en-US" altLang="zh-CN" sz="2800" baseline="-25000" dirty="0"/>
              <a:t>4</a:t>
            </a:r>
            <a:r>
              <a:rPr lang="en-US" altLang="zh-CN" sz="2800" dirty="0"/>
              <a:t>,</a:t>
            </a:r>
            <a:r>
              <a:rPr lang="zh-CN" altLang="zh-CN" sz="2800" dirty="0"/>
              <a:t>故常温时没有纯净的</a:t>
            </a:r>
            <a:r>
              <a:rPr lang="en-US" altLang="zh-CN" sz="2800" dirty="0"/>
              <a:t>NO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或</a:t>
            </a:r>
            <a:r>
              <a:rPr lang="en-US" altLang="zh-CN" sz="2800" dirty="0"/>
              <a:t>N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</a:t>
            </a:r>
            <a:r>
              <a:rPr lang="en-US" altLang="zh-CN" sz="2800" baseline="-25000" dirty="0"/>
              <a:t>4</a:t>
            </a:r>
            <a:r>
              <a:rPr lang="zh-CN" altLang="zh-CN" sz="2800" dirty="0"/>
              <a:t>气体。</a:t>
            </a:r>
          </a:p>
          <a:p>
            <a:endParaRPr lang="zh-CN" altLang="zh-CN" sz="2800" b="1" dirty="0">
              <a:solidFill>
                <a:srgbClr val="DA251C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9184640" y="0"/>
            <a:ext cx="202831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化学专题十　氮及其化合物</a:t>
            </a:r>
          </a:p>
        </p:txBody>
      </p:sp>
      <p:pic>
        <p:nvPicPr>
          <p:cNvPr id="14" name="图片 13"/>
          <p:cNvPicPr/>
          <p:nvPr/>
        </p:nvPicPr>
        <p:blipFill>
          <a:blip r:embed="rId2"/>
          <a:stretch>
            <a:fillRect/>
          </a:stretch>
        </p:blipFill>
        <p:spPr>
          <a:xfrm>
            <a:off x="4319382" y="2645867"/>
            <a:ext cx="462279" cy="26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908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4043" y="312735"/>
            <a:ext cx="11723913" cy="629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/>
              <a:t>(3)</a:t>
            </a:r>
            <a:r>
              <a:rPr lang="zh-CN" altLang="zh-CN" sz="2800" dirty="0"/>
              <a:t>氮氧化物对环境的污染及其防治</a:t>
            </a:r>
          </a:p>
          <a:p>
            <a:pPr>
              <a:lnSpc>
                <a:spcPct val="120000"/>
              </a:lnSpc>
            </a:pPr>
            <a:r>
              <a:rPr lang="en-US" altLang="zh-CN" sz="2800" dirty="0"/>
              <a:t>①</a:t>
            </a:r>
            <a:r>
              <a:rPr lang="zh-CN" altLang="zh-CN" sz="2800" dirty="0"/>
              <a:t>氮的氧化物都是有毒气体</a:t>
            </a:r>
            <a:r>
              <a:rPr lang="en-US" altLang="zh-CN" sz="2800" dirty="0"/>
              <a:t>,</a:t>
            </a:r>
            <a:r>
              <a:rPr lang="zh-CN" altLang="zh-CN" sz="2800" dirty="0"/>
              <a:t>都是大气污染物。</a:t>
            </a:r>
          </a:p>
          <a:p>
            <a:pPr>
              <a:lnSpc>
                <a:spcPct val="120000"/>
              </a:lnSpc>
            </a:pPr>
            <a:r>
              <a:rPr lang="en-US" altLang="zh-CN" sz="2800" dirty="0"/>
              <a:t>②</a:t>
            </a:r>
            <a:r>
              <a:rPr lang="zh-CN" altLang="zh-CN" sz="2800" dirty="0"/>
              <a:t>空气中的</a:t>
            </a:r>
            <a:r>
              <a:rPr lang="en-US" altLang="zh-CN" sz="2800" dirty="0"/>
              <a:t>NO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等是造成光化学烟雾的主要因素。</a:t>
            </a:r>
          </a:p>
          <a:p>
            <a:pPr>
              <a:lnSpc>
                <a:spcPct val="120000"/>
              </a:lnSpc>
            </a:pPr>
            <a:r>
              <a:rPr lang="en-US" altLang="zh-CN" sz="2800" dirty="0"/>
              <a:t>③</a:t>
            </a:r>
            <a:r>
              <a:rPr lang="zh-CN" altLang="zh-CN" sz="2800" dirty="0"/>
              <a:t>空气中的</a:t>
            </a:r>
            <a:r>
              <a:rPr lang="en-US" altLang="zh-CN" sz="2800" dirty="0"/>
              <a:t>NO</a:t>
            </a:r>
            <a:r>
              <a:rPr lang="zh-CN" altLang="zh-CN" sz="2800" dirty="0"/>
              <a:t>、</a:t>
            </a:r>
            <a:r>
              <a:rPr lang="en-US" altLang="zh-CN" sz="2800" dirty="0"/>
              <a:t>NO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主要来源于煤和石油的燃烧、汽车尾气、硝酸工厂的废气等。</a:t>
            </a:r>
          </a:p>
          <a:p>
            <a:pPr>
              <a:lnSpc>
                <a:spcPct val="120000"/>
              </a:lnSpc>
            </a:pPr>
            <a:r>
              <a:rPr lang="en-US" altLang="zh-CN" sz="2800" dirty="0"/>
              <a:t>④</a:t>
            </a:r>
            <a:r>
              <a:rPr lang="zh-CN" altLang="zh-CN" sz="2800" dirty="0"/>
              <a:t>常见的</a:t>
            </a:r>
            <a:r>
              <a:rPr lang="en-US" altLang="zh-CN" sz="2800" dirty="0"/>
              <a:t>NO</a:t>
            </a:r>
            <a:r>
              <a:rPr lang="en-US" altLang="zh-CN" sz="2800" i="1" baseline="-25000" dirty="0"/>
              <a:t>x</a:t>
            </a:r>
            <a:r>
              <a:rPr lang="zh-CN" altLang="zh-CN" sz="2800" dirty="0"/>
              <a:t>尾气处理方法</a:t>
            </a:r>
          </a:p>
          <a:p>
            <a:pPr>
              <a:lnSpc>
                <a:spcPct val="120000"/>
              </a:lnSpc>
            </a:pPr>
            <a:r>
              <a:rPr lang="en-US" altLang="zh-CN" sz="2800" dirty="0"/>
              <a:t>a.</a:t>
            </a:r>
            <a:r>
              <a:rPr lang="zh-CN" altLang="zh-CN" sz="2800" dirty="0"/>
              <a:t>碱液吸收法</a:t>
            </a:r>
            <a:r>
              <a:rPr lang="en-US" altLang="zh-CN" sz="2800" dirty="0"/>
              <a:t>:NO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、</a:t>
            </a:r>
            <a:r>
              <a:rPr lang="en-US" altLang="zh-CN" sz="2800" dirty="0"/>
              <a:t>NO</a:t>
            </a:r>
            <a:r>
              <a:rPr lang="zh-CN" altLang="zh-CN" sz="2800" dirty="0"/>
              <a:t>的混合气体能被足量烧碱溶液完全吸收的条件是</a:t>
            </a:r>
            <a:r>
              <a:rPr lang="en-US" altLang="zh-CN" sz="2800" i="1" dirty="0"/>
              <a:t>n</a:t>
            </a:r>
            <a:r>
              <a:rPr lang="en-US" altLang="zh-CN" sz="2800" dirty="0"/>
              <a:t>(NO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)≥</a:t>
            </a:r>
            <a:r>
              <a:rPr lang="en-US" altLang="zh-CN" sz="2800" i="1" dirty="0"/>
              <a:t>n</a:t>
            </a:r>
            <a:r>
              <a:rPr lang="en-US" altLang="zh-CN" sz="2800" dirty="0"/>
              <a:t>(NO)</a:t>
            </a:r>
            <a:r>
              <a:rPr lang="zh-CN" altLang="zh-CN" sz="2800" dirty="0"/>
              <a:t>。一般适用于工业尾气中</a:t>
            </a:r>
            <a:r>
              <a:rPr lang="en-US" altLang="zh-CN" sz="2800" dirty="0"/>
              <a:t>NO</a:t>
            </a:r>
            <a:r>
              <a:rPr lang="en-US" altLang="zh-CN" sz="2800" i="1" baseline="-25000" dirty="0"/>
              <a:t>x</a:t>
            </a:r>
            <a:r>
              <a:rPr lang="zh-CN" altLang="zh-CN" sz="2800" dirty="0"/>
              <a:t>的处理。</a:t>
            </a:r>
          </a:p>
          <a:p>
            <a:pPr>
              <a:lnSpc>
                <a:spcPct val="120000"/>
              </a:lnSpc>
            </a:pPr>
            <a:r>
              <a:rPr lang="en-US" altLang="zh-CN" sz="2800" dirty="0"/>
              <a:t>2NO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+2NaOH        NaNO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+NaNO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+H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</a:t>
            </a:r>
            <a:endParaRPr lang="zh-CN" altLang="zh-CN" sz="2800" dirty="0"/>
          </a:p>
          <a:p>
            <a:pPr>
              <a:lnSpc>
                <a:spcPct val="120000"/>
              </a:lnSpc>
            </a:pPr>
            <a:r>
              <a:rPr lang="en-US" altLang="zh-CN" sz="2800" dirty="0"/>
              <a:t>NO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+NO+2NaOH       2NaNO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+H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</a:t>
            </a:r>
            <a:endParaRPr lang="zh-CN" altLang="zh-CN" sz="2800" dirty="0"/>
          </a:p>
          <a:p>
            <a:pPr>
              <a:lnSpc>
                <a:spcPct val="120000"/>
              </a:lnSpc>
            </a:pPr>
            <a:r>
              <a:rPr lang="en-US" altLang="zh-CN" sz="2800" dirty="0"/>
              <a:t>b.</a:t>
            </a:r>
            <a:r>
              <a:rPr lang="zh-CN" altLang="zh-CN" sz="2800" dirty="0"/>
              <a:t>催化转化</a:t>
            </a:r>
            <a:r>
              <a:rPr lang="en-US" altLang="zh-CN" sz="2800" dirty="0"/>
              <a:t>:</a:t>
            </a:r>
            <a:r>
              <a:rPr lang="zh-CN" altLang="zh-CN" sz="2800" dirty="0"/>
              <a:t>在催化剂、一定温度下</a:t>
            </a:r>
            <a:r>
              <a:rPr lang="en-US" altLang="zh-CN" sz="2800" dirty="0"/>
              <a:t>,NO</a:t>
            </a:r>
            <a:r>
              <a:rPr lang="en-US" altLang="zh-CN" sz="2800" i="1" baseline="-25000" dirty="0"/>
              <a:t>x</a:t>
            </a:r>
            <a:r>
              <a:rPr lang="zh-CN" altLang="zh-CN" sz="2800" dirty="0"/>
              <a:t>可与氨反应转化为无毒气体</a:t>
            </a:r>
            <a:r>
              <a:rPr lang="en-US" altLang="zh-CN" sz="2800" dirty="0"/>
              <a:t>(N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)</a:t>
            </a:r>
            <a:r>
              <a:rPr lang="zh-CN" altLang="zh-CN" sz="2800" dirty="0"/>
              <a:t>和</a:t>
            </a:r>
            <a:r>
              <a:rPr lang="en-US" altLang="zh-CN" sz="2800" dirty="0"/>
              <a:t>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</a:t>
            </a:r>
            <a:r>
              <a:rPr lang="zh-CN" altLang="zh-CN" sz="2800" dirty="0"/>
              <a:t>或与</a:t>
            </a:r>
            <a:r>
              <a:rPr lang="en-US" altLang="zh-CN" sz="2800" dirty="0"/>
              <a:t>CO</a:t>
            </a:r>
            <a:r>
              <a:rPr lang="zh-CN" altLang="zh-CN" sz="2800" dirty="0"/>
              <a:t>反应转化为无毒气体</a:t>
            </a:r>
            <a:r>
              <a:rPr lang="en-US" altLang="zh-CN" sz="2800" dirty="0"/>
              <a:t>(N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和</a:t>
            </a:r>
            <a:r>
              <a:rPr lang="en-US" altLang="zh-CN" sz="2800" dirty="0"/>
              <a:t>CO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)</a:t>
            </a:r>
            <a:r>
              <a:rPr lang="zh-CN" altLang="zh-CN" sz="2800" dirty="0"/>
              <a:t>。一般适用于汽车尾气的处理。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9184640" y="0"/>
            <a:ext cx="202831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化学专题十　氮及其化合物</a:t>
            </a:r>
          </a:p>
        </p:txBody>
      </p:sp>
      <p:pic>
        <p:nvPicPr>
          <p:cNvPr id="14" name="图片 13"/>
          <p:cNvPicPr/>
          <p:nvPr/>
        </p:nvPicPr>
        <p:blipFill>
          <a:blip r:embed="rId2"/>
          <a:stretch>
            <a:fillRect/>
          </a:stretch>
        </p:blipFill>
        <p:spPr>
          <a:xfrm>
            <a:off x="2557780" y="4571952"/>
            <a:ext cx="526579" cy="299158"/>
          </a:xfrm>
          <a:prstGeom prst="rect">
            <a:avLst/>
          </a:prstGeom>
        </p:spPr>
      </p:pic>
      <p:pic>
        <p:nvPicPr>
          <p:cNvPr id="15" name="图片 14"/>
          <p:cNvPicPr/>
          <p:nvPr/>
        </p:nvPicPr>
        <p:blipFill>
          <a:blip r:embed="rId2"/>
          <a:stretch>
            <a:fillRect/>
          </a:stretch>
        </p:blipFill>
        <p:spPr>
          <a:xfrm>
            <a:off x="3022600" y="5077412"/>
            <a:ext cx="526579" cy="29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45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8457" y="-1"/>
            <a:ext cx="3483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DA251C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817123" y="-2"/>
            <a:ext cx="4250988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rgbClr val="DA251C"/>
                </a:solidFill>
              </a:rPr>
              <a:t>考点</a:t>
            </a:r>
            <a:r>
              <a:rPr lang="en-US" altLang="zh-CN" sz="2800" dirty="0">
                <a:solidFill>
                  <a:srgbClr val="DA251C"/>
                </a:solidFill>
              </a:rPr>
              <a:t>2</a:t>
            </a:r>
            <a:r>
              <a:rPr lang="zh-CN" altLang="en-US" sz="2800" dirty="0">
                <a:solidFill>
                  <a:srgbClr val="DA251C"/>
                </a:solidFill>
              </a:rPr>
              <a:t>　氨和铵盐（重点）</a:t>
            </a:r>
            <a:endParaRPr lang="en-US" altLang="zh-CN" sz="2800" dirty="0">
              <a:solidFill>
                <a:srgbClr val="DA251C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3068" y="636743"/>
            <a:ext cx="11713580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1.</a:t>
            </a:r>
            <a:r>
              <a:rPr lang="zh-CN" altLang="en-US" sz="2800" b="1" dirty="0"/>
              <a:t>氨的性质、制备和用途</a:t>
            </a:r>
            <a:endParaRPr lang="zh-CN" altLang="zh-CN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2832385"/>
                  </p:ext>
                </p:extLst>
              </p:nvPr>
            </p:nvGraphicFramePr>
            <p:xfrm>
              <a:off x="357207" y="1299040"/>
              <a:ext cx="11477585" cy="525542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83573">
                      <a:extLst>
                        <a:ext uri="{9D8B030D-6E8A-4147-A177-3AD203B41FA5}">
                          <a16:colId xmlns:a16="http://schemas.microsoft.com/office/drawing/2014/main" xmlns="" val="1280474750"/>
                        </a:ext>
                      </a:extLst>
                    </a:gridCol>
                    <a:gridCol w="2164466">
                      <a:extLst>
                        <a:ext uri="{9D8B030D-6E8A-4147-A177-3AD203B41FA5}">
                          <a16:colId xmlns:a16="http://schemas.microsoft.com/office/drawing/2014/main" xmlns="" val="2262554473"/>
                        </a:ext>
                      </a:extLst>
                    </a:gridCol>
                    <a:gridCol w="8929546">
                      <a:extLst>
                        <a:ext uri="{9D8B030D-6E8A-4147-A177-3AD203B41FA5}">
                          <a16:colId xmlns:a16="http://schemas.microsoft.com/office/drawing/2014/main" xmlns="" val="3576986454"/>
                        </a:ext>
                      </a:extLst>
                    </a:gridCol>
                  </a:tblGrid>
                  <a:tr h="957514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物理性质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无色、有刺激性气味的气体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比空气轻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极易溶于水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(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体积比 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1∶700),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易液化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(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液氨常作制冷剂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544259549"/>
                      </a:ext>
                    </a:extLst>
                  </a:tr>
                  <a:tr h="479431">
                    <a:tc rowSpan="7"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化学</a:t>
                          </a:r>
                        </a:p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性质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与水反应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NH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      NH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·H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      N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US" sz="28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+OH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-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407891135"/>
                      </a:ext>
                    </a:extLst>
                  </a:tr>
                  <a:tr h="464129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与酸反应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NH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+HCl      NH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Cl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　现象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: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有白烟生成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358143361"/>
                      </a:ext>
                    </a:extLst>
                  </a:tr>
                  <a:tr h="978750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与某些盐溶液反应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Al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3+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+3NH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·H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      Al(OH)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↓+3N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US" sz="28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,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该反应用于实验室制备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Al(OH)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488268289"/>
                      </a:ext>
                    </a:extLst>
                  </a:tr>
                  <a:tr h="464129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催化氧化反应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4NH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+5O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   4NO+6H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180937512"/>
                      </a:ext>
                    </a:extLst>
                  </a:tr>
                  <a:tr h="463860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与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r>
                            <a:rPr lang="en-US" sz="28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反应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4NH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+3O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</a:t>
                          </a:r>
                          <a:r>
                            <a:rPr lang="en-US" sz="2800" b="0" baseline="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2N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+6H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O(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纯氧中燃烧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14410540"/>
                      </a:ext>
                    </a:extLst>
                  </a:tr>
                  <a:tr h="962166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与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Cl</a:t>
                          </a:r>
                          <a:r>
                            <a:rPr lang="en-US" sz="28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反应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2NH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(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少量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)+3Cl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 N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+6HCl;8NH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(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过量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)+3Cl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   N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+ 6NH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Cl(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白烟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)(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用于检验输送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Cl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的管道是否泄漏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531396634"/>
                      </a:ext>
                    </a:extLst>
                  </a:tr>
                  <a:tr h="463860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与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CuO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反应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2NH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+3CuO      N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+3H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O+3Cu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775680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2832385"/>
                  </p:ext>
                </p:extLst>
              </p:nvPr>
            </p:nvGraphicFramePr>
            <p:xfrm>
              <a:off x="357207" y="1299040"/>
              <a:ext cx="11477585" cy="525542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8357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280474750"/>
                        </a:ext>
                      </a:extLst>
                    </a:gridCol>
                    <a:gridCol w="216446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262554473"/>
                        </a:ext>
                      </a:extLst>
                    </a:gridCol>
                    <a:gridCol w="892954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576986454"/>
                        </a:ext>
                      </a:extLst>
                    </a:gridCol>
                  </a:tblGrid>
                  <a:tr h="957514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物理性质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无色、有刺激性气味的气体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比空气轻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极易溶于水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(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体积比 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1∶700),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易液化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(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液氨常作制冷剂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544259549"/>
                      </a:ext>
                    </a:extLst>
                  </a:tr>
                  <a:tr h="479431">
                    <a:tc rowSpan="7"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化学</a:t>
                          </a:r>
                        </a:p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性质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与水反应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8620" t="-216456" r="-68" b="-8316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407891135"/>
                      </a:ext>
                    </a:extLst>
                  </a:tr>
                  <a:tr h="469392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与酸反应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NH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+HCl      NH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Cl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　现象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: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有白烟生成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358143361"/>
                      </a:ext>
                    </a:extLst>
                  </a:tr>
                  <a:tr h="978750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与某些盐溶液反应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8620" t="-204375" r="-68" b="-26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488268289"/>
                      </a:ext>
                    </a:extLst>
                  </a:tr>
                  <a:tr h="469392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催化氧化反应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4NH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+5O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   4NO+6H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180937512"/>
                      </a:ext>
                    </a:extLst>
                  </a:tr>
                  <a:tr h="469392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与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r>
                            <a:rPr lang="en-US" sz="28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反应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4NH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+3O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</a:t>
                          </a:r>
                          <a:r>
                            <a:rPr lang="en-US" sz="2800" b="0" baseline="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2N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+6H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O(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纯氧中燃烧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814410540"/>
                      </a:ext>
                    </a:extLst>
                  </a:tr>
                  <a:tr h="962166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与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Cl</a:t>
                          </a:r>
                          <a:r>
                            <a:rPr lang="en-US" sz="28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反应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2NH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(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少量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)+3Cl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 N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+6HCl;8NH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(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过量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)+3Cl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   N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+ 6NH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Cl(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白烟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)(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用于检验输送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Cl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的管道是否泄漏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531396634"/>
                      </a:ext>
                    </a:extLst>
                  </a:tr>
                  <a:tr h="469392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与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CuO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反应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2NH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+3CuO      N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+3H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O+3Cu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7756808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2" name="图片 21"/>
          <p:cNvPicPr/>
          <p:nvPr/>
        </p:nvPicPr>
        <p:blipFill>
          <a:blip r:embed="rId3"/>
          <a:stretch>
            <a:fillRect/>
          </a:stretch>
        </p:blipFill>
        <p:spPr>
          <a:xfrm>
            <a:off x="4411980" y="2379343"/>
            <a:ext cx="462279" cy="266525"/>
          </a:xfrm>
          <a:prstGeom prst="rect">
            <a:avLst/>
          </a:prstGeom>
        </p:spPr>
      </p:pic>
      <p:pic>
        <p:nvPicPr>
          <p:cNvPr id="23" name="图片 22"/>
          <p:cNvPicPr/>
          <p:nvPr/>
        </p:nvPicPr>
        <p:blipFill>
          <a:blip r:embed="rId3"/>
          <a:stretch>
            <a:fillRect/>
          </a:stretch>
        </p:blipFill>
        <p:spPr>
          <a:xfrm>
            <a:off x="6348722" y="2400210"/>
            <a:ext cx="393350" cy="226785"/>
          </a:xfrm>
          <a:prstGeom prst="rect">
            <a:avLst/>
          </a:prstGeom>
        </p:spPr>
      </p:pic>
      <p:pic>
        <p:nvPicPr>
          <p:cNvPr id="24" name="图片 23"/>
          <p:cNvPicPr/>
          <p:nvPr/>
        </p:nvPicPr>
        <p:blipFill>
          <a:blip r:embed="rId4"/>
          <a:stretch>
            <a:fillRect/>
          </a:stretch>
        </p:blipFill>
        <p:spPr>
          <a:xfrm>
            <a:off x="4392931" y="2873057"/>
            <a:ext cx="376554" cy="217101"/>
          </a:xfrm>
          <a:prstGeom prst="rect">
            <a:avLst/>
          </a:prstGeom>
        </p:spPr>
      </p:pic>
      <p:pic>
        <p:nvPicPr>
          <p:cNvPr id="25" name="图片 24"/>
          <p:cNvPicPr/>
          <p:nvPr/>
        </p:nvPicPr>
        <p:blipFill>
          <a:blip r:embed="rId4"/>
          <a:stretch>
            <a:fillRect/>
          </a:stretch>
        </p:blipFill>
        <p:spPr>
          <a:xfrm>
            <a:off x="5374387" y="3366833"/>
            <a:ext cx="376554" cy="217101"/>
          </a:xfrm>
          <a:prstGeom prst="rect">
            <a:avLst/>
          </a:prstGeom>
        </p:spPr>
      </p:pic>
      <p:pic>
        <p:nvPicPr>
          <p:cNvPr id="26" name="图片 25"/>
          <p:cNvPicPr/>
          <p:nvPr/>
        </p:nvPicPr>
        <p:blipFill>
          <a:blip r:embed="rId5"/>
          <a:stretch>
            <a:fillRect/>
          </a:stretch>
        </p:blipFill>
        <p:spPr>
          <a:xfrm>
            <a:off x="4570461" y="4219885"/>
            <a:ext cx="607596" cy="397032"/>
          </a:xfrm>
          <a:prstGeom prst="rect">
            <a:avLst/>
          </a:prstGeom>
        </p:spPr>
      </p:pic>
      <p:pic>
        <p:nvPicPr>
          <p:cNvPr id="27" name="图片 26"/>
          <p:cNvPicPr/>
          <p:nvPr/>
        </p:nvPicPr>
        <p:blipFill rotWithShape="1">
          <a:blip r:embed="rId6"/>
          <a:srcRect b="22709"/>
          <a:stretch/>
        </p:blipFill>
        <p:spPr>
          <a:xfrm>
            <a:off x="4610100" y="4703959"/>
            <a:ext cx="385760" cy="269996"/>
          </a:xfrm>
          <a:prstGeom prst="rect">
            <a:avLst/>
          </a:prstGeom>
        </p:spPr>
      </p:pic>
      <p:pic>
        <p:nvPicPr>
          <p:cNvPr id="28" name="图片 27"/>
          <p:cNvPicPr/>
          <p:nvPr/>
        </p:nvPicPr>
        <p:blipFill>
          <a:blip r:embed="rId4"/>
          <a:stretch>
            <a:fillRect/>
          </a:stretch>
        </p:blipFill>
        <p:spPr>
          <a:xfrm>
            <a:off x="5601674" y="5240608"/>
            <a:ext cx="476546" cy="274751"/>
          </a:xfrm>
          <a:prstGeom prst="rect">
            <a:avLst/>
          </a:prstGeom>
        </p:spPr>
      </p:pic>
      <p:pic>
        <p:nvPicPr>
          <p:cNvPr id="29" name="图片 28"/>
          <p:cNvPicPr/>
          <p:nvPr/>
        </p:nvPicPr>
        <p:blipFill>
          <a:blip r:embed="rId4"/>
          <a:stretch>
            <a:fillRect/>
          </a:stretch>
        </p:blipFill>
        <p:spPr>
          <a:xfrm>
            <a:off x="10242254" y="5240608"/>
            <a:ext cx="476546" cy="274751"/>
          </a:xfrm>
          <a:prstGeom prst="rect">
            <a:avLst/>
          </a:prstGeom>
        </p:spPr>
      </p:pic>
      <p:pic>
        <p:nvPicPr>
          <p:cNvPr id="30" name="图片 29"/>
          <p:cNvPicPr/>
          <p:nvPr/>
        </p:nvPicPr>
        <p:blipFill>
          <a:blip r:embed="rId7"/>
          <a:stretch>
            <a:fillRect/>
          </a:stretch>
        </p:blipFill>
        <p:spPr>
          <a:xfrm>
            <a:off x="4852036" y="6113409"/>
            <a:ext cx="363854" cy="32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42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9184640" y="0"/>
            <a:ext cx="202831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化学专题十　氮及其化合物</a:t>
            </a:r>
          </a:p>
        </p:txBody>
      </p:sp>
      <p:sp>
        <p:nvSpPr>
          <p:cNvPr id="16" name="矩形 15"/>
          <p:cNvSpPr/>
          <p:nvPr/>
        </p:nvSpPr>
        <p:spPr>
          <a:xfrm>
            <a:off x="243068" y="256492"/>
            <a:ext cx="11713580" cy="58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2400" dirty="0"/>
              <a:t>[</a:t>
            </a:r>
            <a:r>
              <a:rPr lang="zh-CN" altLang="en-US" sz="2400" dirty="0"/>
              <a:t>续表</a:t>
            </a:r>
            <a:r>
              <a:rPr lang="en-US" altLang="zh-CN" sz="2400" dirty="0"/>
              <a:t>]</a:t>
            </a:r>
            <a:endParaRPr lang="zh-CN" altLang="zh-CN" sz="2400" dirty="0"/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33583"/>
              </p:ext>
            </p:extLst>
          </p:nvPr>
        </p:nvGraphicFramePr>
        <p:xfrm>
          <a:off x="357207" y="889306"/>
          <a:ext cx="11477585" cy="41541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3573">
                  <a:extLst>
                    <a:ext uri="{9D8B030D-6E8A-4147-A177-3AD203B41FA5}">
                      <a16:colId xmlns:a16="http://schemas.microsoft.com/office/drawing/2014/main" xmlns="" val="1280474750"/>
                    </a:ext>
                  </a:extLst>
                </a:gridCol>
                <a:gridCol w="2164466">
                  <a:extLst>
                    <a:ext uri="{9D8B030D-6E8A-4147-A177-3AD203B41FA5}">
                      <a16:colId xmlns:a16="http://schemas.microsoft.com/office/drawing/2014/main" xmlns="" val="2262554473"/>
                    </a:ext>
                  </a:extLst>
                </a:gridCol>
                <a:gridCol w="8929546">
                  <a:extLst>
                    <a:ext uri="{9D8B030D-6E8A-4147-A177-3AD203B41FA5}">
                      <a16:colId xmlns:a16="http://schemas.microsoft.com/office/drawing/2014/main" xmlns="" val="3576986454"/>
                    </a:ext>
                  </a:extLst>
                </a:gridCol>
              </a:tblGrid>
              <a:tr h="1384727">
                <a:tc row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制取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方法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实验室制法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2NH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Cl+Ca(OH)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      CaCl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+2NH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↑+2H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固体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固体 </a:t>
                      </a:r>
                      <a:r>
                        <a:rPr lang="en-US" altLang="zh-CN" sz="2800" b="0" dirty="0">
                          <a:solidFill>
                            <a:schemeClr val="tx1"/>
                          </a:solidFill>
                          <a:effectLst/>
                        </a:rPr>
                        <a:t>     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气体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01983996"/>
                  </a:ext>
                </a:extLst>
              </a:tr>
              <a:tr h="138472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NH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·H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O(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浓氨水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)         NH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↑+H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CaO+NH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·H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O(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浓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)       Ca(OH)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+NH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↑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4288227"/>
                  </a:ext>
                </a:extLst>
              </a:tr>
              <a:tr h="6923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工业制法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N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+3H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         2NH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3911328"/>
                  </a:ext>
                </a:extLst>
              </a:tr>
              <a:tr h="692363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用途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制造硝酸、铵盐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;(2)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用作制冷剂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98504024"/>
                  </a:ext>
                </a:extLst>
              </a:tr>
            </a:tbl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4166235" y="1090502"/>
            <a:ext cx="2125979" cy="3132396"/>
            <a:chOff x="4166235" y="940029"/>
            <a:chExt cx="2125979" cy="3132396"/>
          </a:xfrm>
        </p:grpSpPr>
        <p:pic>
          <p:nvPicPr>
            <p:cNvPr id="18" name="图片 17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574031" y="940029"/>
              <a:ext cx="458788" cy="415450"/>
            </a:xfrm>
            <a:prstGeom prst="rect">
              <a:avLst/>
            </a:prstGeom>
          </p:spPr>
        </p:pic>
        <p:pic>
          <p:nvPicPr>
            <p:cNvPr id="19" name="图片 1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733925" y="1467349"/>
              <a:ext cx="407947" cy="369411"/>
            </a:xfrm>
            <a:prstGeom prst="rect">
              <a:avLst/>
            </a:prstGeom>
          </p:spPr>
        </p:pic>
        <p:pic>
          <p:nvPicPr>
            <p:cNvPr id="20" name="图片 1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671979" y="2376888"/>
              <a:ext cx="620235" cy="425850"/>
            </a:xfrm>
            <a:prstGeom prst="rect">
              <a:avLst/>
            </a:prstGeom>
          </p:spPr>
        </p:pic>
        <p:pic>
          <p:nvPicPr>
            <p:cNvPr id="21" name="图片 20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5801203" y="2987224"/>
              <a:ext cx="463231" cy="267075"/>
            </a:xfrm>
            <a:prstGeom prst="rect">
              <a:avLst/>
            </a:prstGeom>
          </p:spPr>
        </p:pic>
        <p:pic>
          <p:nvPicPr>
            <p:cNvPr id="22" name="图片 21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4166235" y="3684080"/>
              <a:ext cx="811529" cy="3883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4673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120400"/>
            <a:ext cx="12192000" cy="2617200"/>
          </a:xfrm>
          <a:prstGeom prst="rect">
            <a:avLst/>
          </a:prstGeom>
          <a:solidFill>
            <a:srgbClr val="DA251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4000" b="1" dirty="0">
                <a:solidFill>
                  <a:schemeClr val="bg1"/>
                </a:solidFill>
              </a:rPr>
              <a:t>专题十　氮及其化合物</a:t>
            </a:r>
            <a:endParaRPr lang="en-US" altLang="zh-CN" sz="4000" b="1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36271" y="1546119"/>
            <a:ext cx="5519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DA251C"/>
                </a:solidFill>
              </a:rPr>
              <a:t>【</a:t>
            </a:r>
            <a:r>
              <a:rPr lang="zh-CN" altLang="en-US" sz="2400" dirty="0">
                <a:solidFill>
                  <a:srgbClr val="DA251C"/>
                </a:solidFill>
              </a:rPr>
              <a:t>高考帮</a:t>
            </a:r>
            <a:r>
              <a:rPr lang="en-US" altLang="zh-CN" sz="2400" dirty="0">
                <a:solidFill>
                  <a:srgbClr val="DA251C"/>
                </a:solidFill>
              </a:rPr>
              <a:t>·</a:t>
            </a:r>
            <a:r>
              <a:rPr lang="zh-CN" altLang="en-US" sz="2400" dirty="0">
                <a:solidFill>
                  <a:srgbClr val="DA251C"/>
                </a:solidFill>
              </a:rPr>
              <a:t>化学</a:t>
            </a:r>
            <a:r>
              <a:rPr lang="en-US" altLang="zh-CN" sz="2400" dirty="0">
                <a:solidFill>
                  <a:srgbClr val="DA251C"/>
                </a:solidFill>
              </a:rPr>
              <a:t>】</a:t>
            </a:r>
            <a:r>
              <a:rPr lang="zh-CN" altLang="en-US" sz="2400" dirty="0">
                <a:solidFill>
                  <a:srgbClr val="DA251C"/>
                </a:solidFill>
              </a:rPr>
              <a:t>专题十　氮及其化合物</a:t>
            </a:r>
          </a:p>
        </p:txBody>
      </p:sp>
    </p:spTree>
    <p:extLst>
      <p:ext uri="{BB962C8B-B14F-4D97-AF65-F5344CB8AC3E}">
        <p14:creationId xmlns:p14="http://schemas.microsoft.com/office/powerpoint/2010/main" val="3613475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9184640" y="0"/>
            <a:ext cx="202831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化学专题十　氮及其化合物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43068" y="256492"/>
            <a:ext cx="11713580" cy="3323987"/>
            <a:chOff x="243068" y="256492"/>
            <a:chExt cx="11713580" cy="3323987"/>
          </a:xfrm>
        </p:grpSpPr>
        <p:sp>
          <p:nvSpPr>
            <p:cNvPr id="16" name="矩形 15"/>
            <p:cNvSpPr/>
            <p:nvPr/>
          </p:nvSpPr>
          <p:spPr>
            <a:xfrm>
              <a:off x="243068" y="256492"/>
              <a:ext cx="11713580" cy="33239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b="1" dirty="0">
                  <a:solidFill>
                    <a:srgbClr val="DA251C"/>
                  </a:solidFill>
                </a:rPr>
                <a:t>规律总结</a:t>
              </a:r>
              <a:endParaRPr lang="en-US" altLang="zh-CN" sz="2800" b="1" dirty="0">
                <a:solidFill>
                  <a:srgbClr val="DA251C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800" dirty="0"/>
                <a:t>1.</a:t>
              </a:r>
              <a:r>
                <a:rPr lang="zh-CN" altLang="zh-CN" sz="2800" dirty="0"/>
                <a:t>氨的电子式为</a:t>
              </a:r>
              <a:r>
                <a:rPr lang="en-US" altLang="zh-CN" sz="2800" dirty="0"/>
                <a:t>              ,</a:t>
              </a:r>
              <a:r>
                <a:rPr lang="zh-CN" altLang="zh-CN" sz="2800" dirty="0"/>
                <a:t>结构式为</a:t>
              </a:r>
              <a:r>
                <a:rPr lang="en-US" altLang="zh-CN" sz="2800" dirty="0"/>
                <a:t>              ,</a:t>
              </a:r>
              <a:r>
                <a:rPr lang="zh-CN" altLang="zh-CN" sz="2800" dirty="0"/>
                <a:t>分子构型为三角锥形。</a:t>
              </a:r>
              <a:r>
                <a:rPr lang="en-US" altLang="zh-CN" sz="2800" dirty="0"/>
                <a:t/>
              </a:r>
              <a:br>
                <a:rPr lang="en-US" altLang="zh-CN" sz="2800" dirty="0"/>
              </a:br>
              <a:r>
                <a:rPr lang="en-US" altLang="zh-CN" sz="2800" dirty="0"/>
                <a:t>2.</a:t>
              </a:r>
              <a:r>
                <a:rPr lang="zh-CN" altLang="zh-CN" sz="2800" dirty="0"/>
                <a:t>氨是中学阶段所学的唯一的碱性气体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能使湿润的红色石蕊试纸变蓝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这一点在推断题中可作为解题的突破口。</a:t>
              </a:r>
              <a:r>
                <a:rPr lang="en-US" altLang="zh-CN" sz="2800" dirty="0"/>
                <a:t/>
              </a:r>
              <a:br>
                <a:rPr lang="en-US" altLang="zh-CN" sz="2800" dirty="0"/>
              </a:br>
              <a:endParaRPr lang="zh-CN" altLang="zh-CN" sz="2800" b="1" dirty="0">
                <a:solidFill>
                  <a:srgbClr val="DA251C"/>
                </a:solidFill>
              </a:endParaRPr>
            </a:p>
          </p:txBody>
        </p:sp>
        <p:pic>
          <p:nvPicPr>
            <p:cNvPr id="23" name="肚BT1XT26.jpg" descr="id:2147522341;FounderCES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801652" y="800100"/>
              <a:ext cx="1128557" cy="792847"/>
            </a:xfrm>
            <a:prstGeom prst="rect">
              <a:avLst/>
            </a:prstGeom>
          </p:spPr>
        </p:pic>
        <p:pic>
          <p:nvPicPr>
            <p:cNvPr id="24" name="图片 2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447134" y="746760"/>
              <a:ext cx="1239948" cy="777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5812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9184640" y="0"/>
            <a:ext cx="202831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化学专题十　氮及其化合物</a:t>
            </a:r>
          </a:p>
        </p:txBody>
      </p:sp>
      <p:sp>
        <p:nvSpPr>
          <p:cNvPr id="16" name="矩形 15"/>
          <p:cNvSpPr/>
          <p:nvPr/>
        </p:nvSpPr>
        <p:spPr>
          <a:xfrm>
            <a:off x="243068" y="256492"/>
            <a:ext cx="117135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2.</a:t>
            </a:r>
            <a:r>
              <a:rPr lang="zh-CN" altLang="zh-CN" sz="2800" b="1" dirty="0"/>
              <a:t>铵盐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(1)</a:t>
            </a:r>
            <a:r>
              <a:rPr lang="zh-CN" altLang="zh-CN" sz="2800" dirty="0"/>
              <a:t>铵盐的性质与用途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6797246"/>
                  </p:ext>
                </p:extLst>
              </p:nvPr>
            </p:nvGraphicFramePr>
            <p:xfrm>
              <a:off x="411479" y="1536423"/>
              <a:ext cx="11419713" cy="513453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11443">
                      <a:extLst>
                        <a:ext uri="{9D8B030D-6E8A-4147-A177-3AD203B41FA5}">
                          <a16:colId xmlns:a16="http://schemas.microsoft.com/office/drawing/2014/main" xmlns="" val="342220750"/>
                        </a:ext>
                      </a:extLst>
                    </a:gridCol>
                    <a:gridCol w="1860746">
                      <a:extLst>
                        <a:ext uri="{9D8B030D-6E8A-4147-A177-3AD203B41FA5}">
                          <a16:colId xmlns:a16="http://schemas.microsoft.com/office/drawing/2014/main" xmlns="" val="3031724693"/>
                        </a:ext>
                      </a:extLst>
                    </a:gridCol>
                    <a:gridCol w="8747524">
                      <a:extLst>
                        <a:ext uri="{9D8B030D-6E8A-4147-A177-3AD203B41FA5}">
                          <a16:colId xmlns:a16="http://schemas.microsoft.com/office/drawing/2014/main" xmlns="" val="583318694"/>
                        </a:ext>
                      </a:extLst>
                    </a:gridCol>
                  </a:tblGrid>
                  <a:tr h="487189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概念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由铵根离子和酸根离子构成的化合物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896840144"/>
                      </a:ext>
                    </a:extLst>
                  </a:tr>
                  <a:tr h="487189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物理性质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都易溶于水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177180032"/>
                      </a:ext>
                    </a:extLst>
                  </a:tr>
                  <a:tr h="1004411"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化学性质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受热易分解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(NH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  2NH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↑+H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(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不易挥发的酸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l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NH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Cl      NH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↑+</a:t>
                          </a:r>
                          <a:r>
                            <a:rPr lang="en-US" sz="2800" b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HCl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↑(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易挥发的酸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566118549"/>
                      </a:ext>
                    </a:extLst>
                  </a:tr>
                  <a:tr h="1038023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与碱反应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N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US" sz="28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+OH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-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NH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·H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l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或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N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US" sz="28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+OH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-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 NH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↑+H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282756737"/>
                      </a:ext>
                    </a:extLst>
                  </a:tr>
                  <a:tr h="503441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水解反应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N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US" sz="28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      NH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·H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O+H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32373933"/>
                      </a:ext>
                    </a:extLst>
                  </a:tr>
                  <a:tr h="1528949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用途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碳酸铵、硫酸铵、氯化铵和硝酸铵都是优良的化学肥料。氯化铵还用于制作酸性干电池以及除去待焊金属物体表面的氧化物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4705088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6797246"/>
                  </p:ext>
                </p:extLst>
              </p:nvPr>
            </p:nvGraphicFramePr>
            <p:xfrm>
              <a:off x="411479" y="1536423"/>
              <a:ext cx="11419713" cy="513453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1144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42220750"/>
                        </a:ext>
                      </a:extLst>
                    </a:gridCol>
                    <a:gridCol w="186074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031724693"/>
                        </a:ext>
                      </a:extLst>
                    </a:gridCol>
                    <a:gridCol w="874752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583318694"/>
                        </a:ext>
                      </a:extLst>
                    </a:gridCol>
                  </a:tblGrid>
                  <a:tr h="512064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概念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由铵根离子和酸根离子构成的化合物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896840144"/>
                      </a:ext>
                    </a:extLst>
                  </a:tr>
                  <a:tr h="512064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物理性质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都易溶于水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4177180032"/>
                      </a:ext>
                    </a:extLst>
                  </a:tr>
                  <a:tr h="1024128"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化学性质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受热易分解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(NH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  2NH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↑+H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(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不易挥发的酸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l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NH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Cl      NH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↑+</a:t>
                          </a:r>
                          <a:r>
                            <a:rPr lang="en-US" sz="2800" b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HCl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↑(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易挥发的酸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566118549"/>
                      </a:ext>
                    </a:extLst>
                  </a:tr>
                  <a:tr h="1038023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与碱反应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0592" t="-203529" b="-2147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282756737"/>
                      </a:ext>
                    </a:extLst>
                  </a:tr>
                  <a:tr h="512064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水解反应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0592" t="-614286" b="-334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932373933"/>
                      </a:ext>
                    </a:extLst>
                  </a:tr>
                  <a:tr h="1536192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用途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碳酸铵、硫酸铵、氯化铵和硝酸铵都是优良的化学肥料。氯化铵还用于制作酸性干电池以及除去待焊金属物体表面的氧化物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47050887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1" name="图片 20"/>
          <p:cNvPicPr/>
          <p:nvPr/>
        </p:nvPicPr>
        <p:blipFill>
          <a:blip r:embed="rId3"/>
          <a:stretch>
            <a:fillRect/>
          </a:stretch>
        </p:blipFill>
        <p:spPr>
          <a:xfrm>
            <a:off x="4726306" y="2579097"/>
            <a:ext cx="418160" cy="378660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3"/>
          <a:stretch>
            <a:fillRect/>
          </a:stretch>
        </p:blipFill>
        <p:spPr>
          <a:xfrm>
            <a:off x="4116706" y="3050340"/>
            <a:ext cx="418160" cy="378660"/>
          </a:xfrm>
          <a:prstGeom prst="rect">
            <a:avLst/>
          </a:prstGeom>
        </p:spPr>
      </p:pic>
      <p:pic>
        <p:nvPicPr>
          <p:cNvPr id="25" name="图片 24"/>
          <p:cNvPicPr/>
          <p:nvPr/>
        </p:nvPicPr>
        <p:blipFill>
          <a:blip r:embed="rId4"/>
          <a:stretch>
            <a:fillRect/>
          </a:stretch>
        </p:blipFill>
        <p:spPr>
          <a:xfrm>
            <a:off x="4681221" y="3689702"/>
            <a:ext cx="356718" cy="205665"/>
          </a:xfrm>
          <a:prstGeom prst="rect">
            <a:avLst/>
          </a:prstGeom>
        </p:spPr>
      </p:pic>
      <p:pic>
        <p:nvPicPr>
          <p:cNvPr id="26" name="图片 25"/>
          <p:cNvPicPr/>
          <p:nvPr/>
        </p:nvPicPr>
        <p:blipFill>
          <a:blip r:embed="rId3"/>
          <a:stretch>
            <a:fillRect/>
          </a:stretch>
        </p:blipFill>
        <p:spPr>
          <a:xfrm>
            <a:off x="5037939" y="4091504"/>
            <a:ext cx="418160" cy="378660"/>
          </a:xfrm>
          <a:prstGeom prst="rect">
            <a:avLst/>
          </a:prstGeom>
        </p:spPr>
      </p:pic>
      <p:pic>
        <p:nvPicPr>
          <p:cNvPr id="27" name="图片 26"/>
          <p:cNvPicPr/>
          <p:nvPr/>
        </p:nvPicPr>
        <p:blipFill>
          <a:blip r:embed="rId5"/>
          <a:stretch>
            <a:fillRect/>
          </a:stretch>
        </p:blipFill>
        <p:spPr>
          <a:xfrm>
            <a:off x="4726306" y="4727329"/>
            <a:ext cx="382359" cy="22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09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9184640" y="0"/>
            <a:ext cx="202831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化学专题十　氮及其化合物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43068" y="256492"/>
                <a:ext cx="11713580" cy="6819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(2)N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zh-CN" altLang="zh-CN" sz="2800" dirty="0"/>
                  <a:t>的检验</a:t>
                </a: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68" y="256492"/>
                <a:ext cx="11713580" cy="681918"/>
              </a:xfrm>
              <a:prstGeom prst="rect">
                <a:avLst/>
              </a:prstGeom>
              <a:blipFill>
                <a:blip r:embed="rId2"/>
                <a:stretch>
                  <a:fillRect l="-1093" b="-232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RST-6.jpg" descr="id:2147522384;FounderCES"/>
          <p:cNvPicPr/>
          <p:nvPr/>
        </p:nvPicPr>
        <p:blipFill>
          <a:blip r:embed="rId3"/>
          <a:stretch>
            <a:fillRect/>
          </a:stretch>
        </p:blipFill>
        <p:spPr>
          <a:xfrm>
            <a:off x="1026564" y="1320800"/>
            <a:ext cx="10404805" cy="318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7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8457" y="-1"/>
            <a:ext cx="3483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DA251C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817123" y="-2"/>
            <a:ext cx="3453320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rgbClr val="DA251C"/>
                </a:solidFill>
              </a:rPr>
              <a:t>考点</a:t>
            </a:r>
            <a:r>
              <a:rPr lang="en-US" altLang="zh-CN" sz="2800" dirty="0">
                <a:solidFill>
                  <a:srgbClr val="DA251C"/>
                </a:solidFill>
              </a:rPr>
              <a:t>3</a:t>
            </a:r>
            <a:r>
              <a:rPr lang="zh-CN" altLang="en-US" sz="2800" dirty="0">
                <a:solidFill>
                  <a:srgbClr val="DA251C"/>
                </a:solidFill>
              </a:rPr>
              <a:t>　硝酸（重点）</a:t>
            </a:r>
            <a:endParaRPr lang="en-US" altLang="zh-CN" sz="2800" dirty="0">
              <a:solidFill>
                <a:srgbClr val="DA251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0354279"/>
                  </p:ext>
                </p:extLst>
              </p:nvPr>
            </p:nvGraphicFramePr>
            <p:xfrm>
              <a:off x="391160" y="991392"/>
              <a:ext cx="11438167" cy="567975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73711">
                      <a:extLst>
                        <a:ext uri="{9D8B030D-6E8A-4147-A177-3AD203B41FA5}">
                          <a16:colId xmlns:a16="http://schemas.microsoft.com/office/drawing/2014/main" xmlns="" val="1611537230"/>
                        </a:ext>
                      </a:extLst>
                    </a:gridCol>
                    <a:gridCol w="1053296">
                      <a:extLst>
                        <a:ext uri="{9D8B030D-6E8A-4147-A177-3AD203B41FA5}">
                          <a16:colId xmlns:a16="http://schemas.microsoft.com/office/drawing/2014/main" xmlns="" val="3354384591"/>
                        </a:ext>
                      </a:extLst>
                    </a:gridCol>
                    <a:gridCol w="9711160">
                      <a:extLst>
                        <a:ext uri="{9D8B030D-6E8A-4147-A177-3AD203B41FA5}">
                          <a16:colId xmlns:a16="http://schemas.microsoft.com/office/drawing/2014/main" xmlns="" val="3617549353"/>
                        </a:ext>
                      </a:extLst>
                    </a:gridCol>
                  </a:tblGrid>
                  <a:tr h="447643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物理性质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纯硝酸无色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易挥发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有刺激性气味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液体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易溶于水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密度比水的大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734703851"/>
                      </a:ext>
                    </a:extLst>
                  </a:tr>
                  <a:tr h="927990">
                    <a:tc rowSpan="6"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化</a:t>
                          </a:r>
                        </a:p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学</a:t>
                          </a:r>
                        </a:p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性</a:t>
                          </a:r>
                        </a:p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质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酸性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①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稀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HNO</a:t>
                          </a:r>
                          <a:r>
                            <a:rPr lang="en-US" sz="28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使紫色石蕊溶液变红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;②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与金属单质反应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;③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与金属氧化物反应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;④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与碱反应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;⑤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与某些盐反应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505639453"/>
                      </a:ext>
                    </a:extLst>
                  </a:tr>
                  <a:tr h="928250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不稳定性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4HNO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 4NO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↑+O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↑+2H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O(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保存在棕色瓶中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放置在阴凉处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55097014"/>
                      </a:ext>
                    </a:extLst>
                  </a:tr>
                  <a:tr h="928250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强氧化性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铝、铁在冷的浓硝酸中发生钝化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因此常温下铝、铁制品可以盛放冷的浓硝酸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981738223"/>
                      </a:ext>
                    </a:extLst>
                  </a:tr>
                  <a:tr h="1408596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与金属反应不产生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:</a:t>
                          </a:r>
                        </a:p>
                        <a:p>
                          <a:pPr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Cu+4HNO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(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浓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    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Cu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800" b="0" i="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 b="0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  <m:sSub>
                                    <m:sSubPr>
                                      <m:ctrlPr>
                                        <a:rPr lang="zh-CN" sz="28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O</m:t>
                                      </m:r>
                                    </m:e>
                                    <m:sub>
                                      <m:r>
                                        <a:rPr lang="en-US" sz="2800" b="0" i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m:rPr>
                                      <m:nor/>
                                    </m:rPr>
                                    <a:rPr lang="en-US" sz="2800" b="0" i="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)</m:t>
                                  </m:r>
                                </m:e>
                                <m:sub>
                                  <m:r>
                                    <a:rPr lang="en-US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+2NO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↑+2H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3Cu+8HNO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(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稀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        3Cu(NO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+2NO↑+4H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40840975"/>
                      </a:ext>
                    </a:extLst>
                  </a:tr>
                  <a:tr h="447383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与非金属反应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:C+4HNO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(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浓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       CO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↑+4NO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↑+2H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67053550"/>
                      </a:ext>
                    </a:extLst>
                  </a:tr>
                  <a:tr h="448618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与还原性物质反应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: 3Fe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2+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+4H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+N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CN" sz="2800" b="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m:rPr>
                                      <m:nor/>
                                    </m:rPr>
                                    <a:rPr lang="en-US" sz="2800" b="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  3Fe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3+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+NO↑+2H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5066065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0354279"/>
                  </p:ext>
                </p:extLst>
              </p:nvPr>
            </p:nvGraphicFramePr>
            <p:xfrm>
              <a:off x="391160" y="991392"/>
              <a:ext cx="11438167" cy="565898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7371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611537230"/>
                        </a:ext>
                      </a:extLst>
                    </a:gridCol>
                    <a:gridCol w="105329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354384591"/>
                        </a:ext>
                      </a:extLst>
                    </a:gridCol>
                    <a:gridCol w="971116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617549353"/>
                        </a:ext>
                      </a:extLst>
                    </a:gridCol>
                  </a:tblGrid>
                  <a:tr h="469392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物理性质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纯硝酸无色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易挥发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有刺激性气味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液体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易溶于水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密度比水的大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734703851"/>
                      </a:ext>
                    </a:extLst>
                  </a:tr>
                  <a:tr h="938784">
                    <a:tc rowSpan="6"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化</a:t>
                          </a:r>
                        </a:p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学</a:t>
                          </a:r>
                        </a:p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性</a:t>
                          </a:r>
                        </a:p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质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酸性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①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稀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HNO</a:t>
                          </a:r>
                          <a:r>
                            <a:rPr lang="en-US" sz="28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使紫色石蕊溶液变红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;②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与金属单质反应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;③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与金属氧化物反应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;④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与碱反应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;⑤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与某些盐反应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505639453"/>
                      </a:ext>
                    </a:extLst>
                  </a:tr>
                  <a:tr h="938784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不稳定性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4HNO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 4NO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↑+O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↑+2H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O(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保存在棕色瓶中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放置在阴凉处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55097014"/>
                      </a:ext>
                    </a:extLst>
                  </a:tr>
                  <a:tr h="938784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强氧化性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铝、铁在冷的浓硝酸中发生钝化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因此常温下铝、铁制品可以盛放冷的浓硝酸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981738223"/>
                      </a:ext>
                    </a:extLst>
                  </a:tr>
                  <a:tr h="1455230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7754" t="-233193" b="-781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040840975"/>
                      </a:ext>
                    </a:extLst>
                  </a:tr>
                  <a:tr h="469392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与非金属反应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:C+4HNO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(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浓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       CO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↑+4NO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↑+2H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667053550"/>
                      </a:ext>
                    </a:extLst>
                  </a:tr>
                  <a:tr h="448618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7754" t="-1175676" b="-472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50660655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1" name="图片 30"/>
          <p:cNvPicPr/>
          <p:nvPr/>
        </p:nvPicPr>
        <p:blipFill>
          <a:blip r:embed="rId3"/>
          <a:stretch>
            <a:fillRect/>
          </a:stretch>
        </p:blipFill>
        <p:spPr>
          <a:xfrm>
            <a:off x="3288176" y="2588227"/>
            <a:ext cx="476488" cy="431480"/>
          </a:xfrm>
          <a:prstGeom prst="rect">
            <a:avLst/>
          </a:prstGeom>
        </p:spPr>
      </p:pic>
      <p:pic>
        <p:nvPicPr>
          <p:cNvPr id="32" name="图片 31"/>
          <p:cNvPicPr/>
          <p:nvPr/>
        </p:nvPicPr>
        <p:blipFill>
          <a:blip r:embed="rId4"/>
          <a:stretch>
            <a:fillRect/>
          </a:stretch>
        </p:blipFill>
        <p:spPr>
          <a:xfrm>
            <a:off x="4565154" y="4763948"/>
            <a:ext cx="583425" cy="336372"/>
          </a:xfrm>
          <a:prstGeom prst="rect">
            <a:avLst/>
          </a:prstGeom>
        </p:spPr>
      </p:pic>
      <p:pic>
        <p:nvPicPr>
          <p:cNvPr id="33" name="图片 32"/>
          <p:cNvPicPr/>
          <p:nvPr/>
        </p:nvPicPr>
        <p:blipFill>
          <a:blip r:embed="rId4"/>
          <a:stretch>
            <a:fillRect/>
          </a:stretch>
        </p:blipFill>
        <p:spPr>
          <a:xfrm>
            <a:off x="4715014" y="5261788"/>
            <a:ext cx="583425" cy="336372"/>
          </a:xfrm>
          <a:prstGeom prst="rect">
            <a:avLst/>
          </a:prstGeom>
        </p:spPr>
      </p:pic>
      <p:pic>
        <p:nvPicPr>
          <p:cNvPr id="34" name="图片 33"/>
          <p:cNvPicPr/>
          <p:nvPr/>
        </p:nvPicPr>
        <p:blipFill rotWithShape="1">
          <a:blip r:embed="rId3"/>
          <a:srcRect t="6017" b="24667"/>
          <a:stretch/>
        </p:blipFill>
        <p:spPr>
          <a:xfrm>
            <a:off x="6594273" y="5820025"/>
            <a:ext cx="476488" cy="299085"/>
          </a:xfrm>
          <a:prstGeom prst="rect">
            <a:avLst/>
          </a:prstGeom>
        </p:spPr>
      </p:pic>
      <p:pic>
        <p:nvPicPr>
          <p:cNvPr id="35" name="图片 34"/>
          <p:cNvPicPr/>
          <p:nvPr/>
        </p:nvPicPr>
        <p:blipFill>
          <a:blip r:embed="rId4"/>
          <a:stretch>
            <a:fillRect/>
          </a:stretch>
        </p:blipFill>
        <p:spPr>
          <a:xfrm>
            <a:off x="7758104" y="6323853"/>
            <a:ext cx="545898" cy="31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36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9184640" y="0"/>
            <a:ext cx="202831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化学专题十　氮及其化合物</a:t>
            </a:r>
          </a:p>
        </p:txBody>
      </p:sp>
      <p:sp>
        <p:nvSpPr>
          <p:cNvPr id="16" name="矩形 15"/>
          <p:cNvSpPr/>
          <p:nvPr/>
        </p:nvSpPr>
        <p:spPr>
          <a:xfrm>
            <a:off x="243068" y="256492"/>
            <a:ext cx="117135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DA251C"/>
                </a:solidFill>
              </a:rPr>
              <a:t>拓展延伸</a:t>
            </a:r>
            <a:endParaRPr lang="en-US" altLang="zh-CN" sz="2800" b="1" dirty="0">
              <a:solidFill>
                <a:srgbClr val="DA251C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/>
              <a:t>1.</a:t>
            </a:r>
            <a:r>
              <a:rPr lang="zh-CN" altLang="zh-CN" sz="2800" dirty="0"/>
              <a:t>硝酸浓度越大</a:t>
            </a:r>
            <a:r>
              <a:rPr lang="en-US" altLang="zh-CN" sz="2800" dirty="0"/>
              <a:t>,</a:t>
            </a:r>
            <a:r>
              <a:rPr lang="zh-CN" altLang="zh-CN" sz="2800" dirty="0"/>
              <a:t>越容易分解。长期存放的浓硝酸呈黄色</a:t>
            </a:r>
            <a:r>
              <a:rPr lang="en-US" altLang="zh-CN" sz="2800" dirty="0"/>
              <a:t>,</a:t>
            </a:r>
            <a:r>
              <a:rPr lang="zh-CN" altLang="zh-CN" sz="2800" dirty="0"/>
              <a:t>原因是</a:t>
            </a:r>
            <a:r>
              <a:rPr lang="en-US" altLang="zh-CN" sz="2800" dirty="0"/>
              <a:t>HNO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分解产生的</a:t>
            </a:r>
            <a:r>
              <a:rPr lang="en-US" altLang="zh-CN" sz="2800" dirty="0"/>
              <a:t>NO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又溶于硝酸。工业盐酸中常混有</a:t>
            </a:r>
            <a:r>
              <a:rPr lang="en-US" altLang="zh-CN" sz="2800" dirty="0"/>
              <a:t>FeCl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,</a:t>
            </a:r>
            <a:r>
              <a:rPr lang="zh-CN" altLang="zh-CN" sz="2800" dirty="0"/>
              <a:t>也呈黄色。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2.</a:t>
            </a:r>
            <a:r>
              <a:rPr lang="zh-CN" altLang="zh-CN" sz="2800" dirty="0"/>
              <a:t>浓、稀硝酸均有强氧化性</a:t>
            </a:r>
            <a:r>
              <a:rPr lang="en-US" altLang="zh-CN" sz="2800" dirty="0"/>
              <a:t>,</a:t>
            </a:r>
            <a:r>
              <a:rPr lang="zh-CN" altLang="zh-CN" sz="2800" dirty="0"/>
              <a:t>浓度越大</a:t>
            </a:r>
            <a:r>
              <a:rPr lang="en-US" altLang="zh-CN" sz="2800" dirty="0"/>
              <a:t>,</a:t>
            </a:r>
            <a:r>
              <a:rPr lang="zh-CN" altLang="zh-CN" sz="2800" dirty="0"/>
              <a:t>氧化性越强。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3.</a:t>
            </a:r>
            <a:r>
              <a:rPr lang="zh-CN" altLang="zh-CN" sz="2800" dirty="0"/>
              <a:t>与金属反应时</a:t>
            </a:r>
            <a:r>
              <a:rPr lang="en-US" altLang="zh-CN" sz="2800" dirty="0"/>
              <a:t>,</a:t>
            </a:r>
            <a:r>
              <a:rPr lang="zh-CN" altLang="zh-CN" sz="2800" dirty="0"/>
              <a:t>盐酸、稀硫酸中起氧化作用的是</a:t>
            </a:r>
            <a:r>
              <a:rPr lang="en-US" altLang="zh-CN" sz="2800" dirty="0"/>
              <a:t>H</a:t>
            </a:r>
            <a:r>
              <a:rPr lang="en-US" altLang="zh-CN" sz="2800" baseline="30000" dirty="0"/>
              <a:t>+</a:t>
            </a:r>
            <a:r>
              <a:rPr lang="en-US" altLang="zh-CN" sz="2800" dirty="0"/>
              <a:t>,</a:t>
            </a:r>
            <a:r>
              <a:rPr lang="zh-CN" altLang="zh-CN" sz="2800" dirty="0"/>
              <a:t>故能放出</a:t>
            </a:r>
            <a:r>
              <a:rPr lang="en-US" altLang="zh-CN" sz="2800" dirty="0"/>
              <a:t>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;</a:t>
            </a:r>
            <a:r>
              <a:rPr lang="zh-CN" altLang="zh-CN" sz="2800" dirty="0"/>
              <a:t>而硝酸中</a:t>
            </a:r>
            <a:r>
              <a:rPr lang="en-US" altLang="zh-CN" sz="2800" dirty="0"/>
              <a:t>+5</a:t>
            </a:r>
            <a:r>
              <a:rPr lang="zh-CN" altLang="zh-CN" sz="2800" dirty="0"/>
              <a:t>价的</a:t>
            </a:r>
            <a:r>
              <a:rPr lang="en-US" altLang="zh-CN" sz="2800" dirty="0"/>
              <a:t>N</a:t>
            </a:r>
            <a:r>
              <a:rPr lang="zh-CN" altLang="zh-CN" sz="2800" dirty="0"/>
              <a:t>、浓硫酸中</a:t>
            </a:r>
            <a:r>
              <a:rPr lang="en-US" altLang="zh-CN" sz="2800" dirty="0"/>
              <a:t>+6</a:t>
            </a:r>
            <a:r>
              <a:rPr lang="zh-CN" altLang="zh-CN" sz="2800" dirty="0"/>
              <a:t>价的</a:t>
            </a:r>
            <a:r>
              <a:rPr lang="en-US" altLang="zh-CN" sz="2800" dirty="0"/>
              <a:t>S</a:t>
            </a:r>
            <a:r>
              <a:rPr lang="zh-CN" altLang="zh-CN" sz="2800" dirty="0"/>
              <a:t>的氧化性均强于</a:t>
            </a:r>
            <a:r>
              <a:rPr lang="en-US" altLang="zh-CN" sz="2800" dirty="0"/>
              <a:t>H</a:t>
            </a:r>
            <a:r>
              <a:rPr lang="en-US" altLang="zh-CN" sz="2800" baseline="30000" dirty="0"/>
              <a:t>+</a:t>
            </a:r>
            <a:r>
              <a:rPr lang="zh-CN" altLang="zh-CN" sz="2800" dirty="0"/>
              <a:t>的。因此</a:t>
            </a:r>
            <a:r>
              <a:rPr lang="en-US" altLang="zh-CN" sz="2800" dirty="0"/>
              <a:t>,</a:t>
            </a:r>
            <a:r>
              <a:rPr lang="zh-CN" altLang="zh-CN" sz="2800" dirty="0"/>
              <a:t>硝酸、浓硫酸与金属反应时</a:t>
            </a:r>
            <a:r>
              <a:rPr lang="en-US" altLang="zh-CN" sz="2800" dirty="0"/>
              <a:t>,</a:t>
            </a:r>
            <a:r>
              <a:rPr lang="zh-CN" altLang="zh-CN" sz="2800" dirty="0"/>
              <a:t>其还原产物不是</a:t>
            </a:r>
            <a:r>
              <a:rPr lang="en-US" altLang="zh-CN" sz="2800" dirty="0"/>
              <a:t>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,</a:t>
            </a:r>
            <a:r>
              <a:rPr lang="zh-CN" altLang="zh-CN" sz="2800" dirty="0"/>
              <a:t>而分别为低价态的含氮物质、</a:t>
            </a:r>
            <a:r>
              <a:rPr lang="en-US" altLang="zh-CN" sz="2800" dirty="0"/>
              <a:t>SO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。 </a:t>
            </a:r>
          </a:p>
          <a:p>
            <a:pPr>
              <a:lnSpc>
                <a:spcPct val="150000"/>
              </a:lnSpc>
            </a:pPr>
            <a:endParaRPr lang="zh-CN" altLang="zh-CN" sz="2800" b="1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150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1273629"/>
            <a:ext cx="3951514" cy="4354285"/>
          </a:xfrm>
          <a:prstGeom prst="rect">
            <a:avLst/>
          </a:prstGeom>
          <a:solidFill>
            <a:srgbClr val="DA251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方法帮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•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素养大提升</a:t>
            </a:r>
          </a:p>
        </p:txBody>
      </p:sp>
      <p:sp>
        <p:nvSpPr>
          <p:cNvPr id="3" name="矩形 2">
            <a:hlinkClick r:id="rId2" action="ppaction://hlinksldjump"/>
          </p:cNvPr>
          <p:cNvSpPr/>
          <p:nvPr/>
        </p:nvSpPr>
        <p:spPr>
          <a:xfrm>
            <a:off x="4387173" y="1273628"/>
            <a:ext cx="7538937" cy="435428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氮的氧化物与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en-US" altLang="zh-CN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en-US" altLang="zh-CN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反应的相关计算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</a:rPr>
              <a:t>方法</a:t>
            </a:r>
            <a:r>
              <a:rPr lang="en-US" altLang="zh-CN" sz="2800" dirty="0">
                <a:solidFill>
                  <a:schemeClr val="tx1"/>
                </a:solidFill>
              </a:rPr>
              <a:t>2 </a:t>
            </a:r>
            <a:r>
              <a:rPr lang="zh-CN" altLang="en-US" sz="2800" dirty="0">
                <a:solidFill>
                  <a:schemeClr val="tx1"/>
                </a:solidFill>
              </a:rPr>
              <a:t>氨的实验室制法</a:t>
            </a:r>
            <a:endParaRPr lang="en-US" altLang="zh-CN" sz="2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</a:rPr>
              <a:t>方法</a:t>
            </a:r>
            <a:r>
              <a:rPr lang="en-US" altLang="zh-CN" sz="2800" dirty="0">
                <a:solidFill>
                  <a:schemeClr val="tx1"/>
                </a:solidFill>
              </a:rPr>
              <a:t>3 </a:t>
            </a:r>
            <a:r>
              <a:rPr lang="zh-CN" altLang="en-US" sz="2800" dirty="0">
                <a:solidFill>
                  <a:schemeClr val="tx1"/>
                </a:solidFill>
              </a:rPr>
              <a:t>金属与</a:t>
            </a:r>
            <a:r>
              <a:rPr lang="en-US" altLang="zh-CN" sz="2800" dirty="0">
                <a:solidFill>
                  <a:schemeClr val="tx1"/>
                </a:solidFill>
              </a:rPr>
              <a:t>HNO</a:t>
            </a:r>
            <a:r>
              <a:rPr lang="en-US" altLang="zh-CN" sz="2800" baseline="-25000" dirty="0">
                <a:solidFill>
                  <a:schemeClr val="tx1"/>
                </a:solidFill>
              </a:rPr>
              <a:t>3</a:t>
            </a:r>
            <a:r>
              <a:rPr lang="zh-CN" altLang="en-US" sz="2800" dirty="0">
                <a:solidFill>
                  <a:schemeClr val="tx1"/>
                </a:solidFill>
              </a:rPr>
              <a:t>反应的规律和相关计算</a:t>
            </a:r>
            <a:endParaRPr lang="en-US" altLang="zh-CN" sz="2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</a:rPr>
              <a:t>微课</a:t>
            </a:r>
            <a:r>
              <a:rPr lang="en-US" altLang="zh-CN" sz="2800" dirty="0">
                <a:solidFill>
                  <a:schemeClr val="tx1"/>
                </a:solidFill>
              </a:rPr>
              <a:t>9 </a:t>
            </a:r>
            <a:r>
              <a:rPr lang="zh-CN" altLang="en-US" sz="2800" dirty="0">
                <a:solidFill>
                  <a:schemeClr val="tx1"/>
                </a:solidFill>
              </a:rPr>
              <a:t>喷泉实验</a:t>
            </a:r>
          </a:p>
        </p:txBody>
      </p:sp>
    </p:spTree>
    <p:extLst>
      <p:ext uri="{BB962C8B-B14F-4D97-AF65-F5344CB8AC3E}">
        <p14:creationId xmlns:p14="http://schemas.microsoft.com/office/powerpoint/2010/main" val="39999592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8457" y="-1"/>
            <a:ext cx="3483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DA251C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66800" y="-2"/>
            <a:ext cx="7581089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DA25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en-US" altLang="zh-CN" sz="2800" dirty="0">
                <a:solidFill>
                  <a:srgbClr val="DA25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2800" dirty="0">
                <a:solidFill>
                  <a:srgbClr val="DA25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氮的氧化物与</a:t>
            </a:r>
            <a:r>
              <a:rPr lang="en-US" altLang="zh-CN" sz="2800" dirty="0">
                <a:solidFill>
                  <a:srgbClr val="DA25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en-US" altLang="zh-CN" sz="2800" baseline="-25000" dirty="0">
                <a:solidFill>
                  <a:srgbClr val="DA25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srgbClr val="DA25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 dirty="0">
                <a:solidFill>
                  <a:srgbClr val="DA25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en-US" altLang="zh-CN" sz="2800" baseline="-25000" dirty="0">
                <a:solidFill>
                  <a:srgbClr val="DA25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dirty="0">
                <a:solidFill>
                  <a:srgbClr val="DA25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zh-CN" altLang="en-US" sz="2800" dirty="0">
                <a:solidFill>
                  <a:srgbClr val="DA25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反应的相关计算</a:t>
            </a:r>
            <a:endParaRPr lang="en-US" altLang="zh-CN" sz="2800" dirty="0">
              <a:solidFill>
                <a:srgbClr val="DA25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4043" y="729341"/>
            <a:ext cx="11723913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dirty="0">
                <a:solidFill>
                  <a:srgbClr val="DA251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方法解读：</a:t>
            </a:r>
            <a:endParaRPr lang="zh-CN" altLang="zh-CN" sz="1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1" name="YBTWDTSDS专10-2TA.eps" descr="id:2147522470;FounderCES"/>
          <p:cNvPicPr/>
          <p:nvPr/>
        </p:nvPicPr>
        <p:blipFill>
          <a:blip r:embed="rId2"/>
          <a:stretch>
            <a:fillRect/>
          </a:stretch>
        </p:blipFill>
        <p:spPr>
          <a:xfrm>
            <a:off x="2867140" y="4294693"/>
            <a:ext cx="6090158" cy="1853187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35643" y="1391638"/>
            <a:ext cx="11622313" cy="2677656"/>
            <a:chOff x="335643" y="1391638"/>
            <a:chExt cx="11622313" cy="2677656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714F6134-7288-4796-8499-E211F9E0561B}"/>
                </a:ext>
              </a:extLst>
            </p:cNvPr>
            <p:cNvSpPr/>
            <p:nvPr/>
          </p:nvSpPr>
          <p:spPr>
            <a:xfrm>
              <a:off x="335643" y="1391638"/>
              <a:ext cx="11622313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b="1" dirty="0"/>
                <a:t>1.</a:t>
              </a:r>
              <a:r>
                <a:rPr lang="zh-CN" altLang="zh-CN" sz="2800" b="1" dirty="0"/>
                <a:t>关系式法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800" dirty="0"/>
                <a:t>(1)NO</a:t>
              </a:r>
              <a:r>
                <a:rPr lang="zh-CN" altLang="zh-CN" sz="2800" dirty="0"/>
                <a:t>和</a:t>
              </a:r>
              <a:r>
                <a:rPr lang="en-US" altLang="zh-CN" sz="2800" dirty="0"/>
                <a:t>O</a:t>
              </a:r>
              <a:r>
                <a:rPr lang="en-US" altLang="zh-CN" sz="2800" baseline="-25000" dirty="0"/>
                <a:t>2</a:t>
              </a:r>
              <a:r>
                <a:rPr lang="zh-CN" altLang="zh-CN" sz="2800" dirty="0"/>
                <a:t>的混合气体通入水中</a:t>
              </a:r>
              <a:endParaRPr lang="en-US" altLang="zh-CN" sz="2800" dirty="0"/>
            </a:p>
            <a:p>
              <a:pPr>
                <a:lnSpc>
                  <a:spcPct val="150000"/>
                </a:lnSpc>
              </a:pPr>
              <a:r>
                <a:rPr lang="zh-CN" altLang="zh-CN" sz="2800" dirty="0"/>
                <a:t>由</a:t>
              </a:r>
              <a:r>
                <a:rPr lang="en-US" altLang="zh-CN" sz="2800" dirty="0"/>
                <a:t>2NO+O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      2NO</a:t>
              </a:r>
              <a:r>
                <a:rPr lang="en-US" altLang="zh-CN" sz="2800" baseline="-25000" dirty="0"/>
                <a:t>2</a:t>
              </a:r>
              <a:r>
                <a:rPr lang="zh-CN" altLang="zh-CN" sz="2800" dirty="0"/>
                <a:t>和</a:t>
              </a:r>
              <a:r>
                <a:rPr lang="en-US" altLang="zh-CN" sz="2800" dirty="0"/>
                <a:t>3NO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+H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        2HNO</a:t>
              </a:r>
              <a:r>
                <a:rPr lang="en-US" altLang="zh-CN" sz="2800" baseline="-25000" dirty="0"/>
                <a:t>3</a:t>
              </a:r>
              <a:r>
                <a:rPr lang="en-US" altLang="zh-CN" sz="2800" dirty="0"/>
                <a:t>+NO</a:t>
              </a:r>
              <a:r>
                <a:rPr lang="zh-CN" altLang="zh-CN" sz="2800" dirty="0"/>
                <a:t>得总反应方程式为</a:t>
              </a:r>
              <a:r>
                <a:rPr lang="en-US" altLang="zh-CN" sz="2800" dirty="0"/>
                <a:t>4NO+3O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+2H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       4HNO</a:t>
              </a:r>
              <a:r>
                <a:rPr lang="en-US" altLang="zh-CN" sz="2800" baseline="-25000" dirty="0"/>
                <a:t>3</a:t>
              </a:r>
              <a:endParaRPr lang="zh-CN" altLang="zh-CN" sz="2800" dirty="0"/>
            </a:p>
          </p:txBody>
        </p:sp>
        <p:pic>
          <p:nvPicPr>
            <p:cNvPr id="12" name="图片 1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078355" y="2958207"/>
              <a:ext cx="465164" cy="264267"/>
            </a:xfrm>
            <a:prstGeom prst="rect">
              <a:avLst/>
            </a:prstGeom>
          </p:spPr>
        </p:pic>
        <p:pic>
          <p:nvPicPr>
            <p:cNvPr id="13" name="图片 1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528691" y="2958207"/>
              <a:ext cx="465164" cy="264267"/>
            </a:xfrm>
            <a:prstGeom prst="rect">
              <a:avLst/>
            </a:prstGeom>
          </p:spPr>
        </p:pic>
        <p:pic>
          <p:nvPicPr>
            <p:cNvPr id="14" name="图片 1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988691" y="3577967"/>
              <a:ext cx="465164" cy="2642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9543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9184640" y="0"/>
            <a:ext cx="202831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化学专题十　氮及其化合物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43068" y="256492"/>
            <a:ext cx="11713580" cy="5832943"/>
            <a:chOff x="243068" y="256492"/>
            <a:chExt cx="11713580" cy="5832943"/>
          </a:xfrm>
        </p:grpSpPr>
        <p:sp>
          <p:nvSpPr>
            <p:cNvPr id="16" name="矩形 15"/>
            <p:cNvSpPr/>
            <p:nvPr/>
          </p:nvSpPr>
          <p:spPr>
            <a:xfrm>
              <a:off x="243068" y="256492"/>
              <a:ext cx="11713580" cy="5832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dirty="0"/>
                <a:t>(2)NO</a:t>
              </a:r>
              <a:r>
                <a:rPr lang="en-US" altLang="zh-CN" sz="2800" baseline="-25000" dirty="0"/>
                <a:t>2</a:t>
              </a:r>
              <a:r>
                <a:rPr lang="zh-CN" altLang="zh-CN" sz="2800" dirty="0"/>
                <a:t>和</a:t>
              </a:r>
              <a:r>
                <a:rPr lang="en-US" altLang="zh-CN" sz="2800" dirty="0"/>
                <a:t>O</a:t>
              </a:r>
              <a:r>
                <a:rPr lang="en-US" altLang="zh-CN" sz="2800" baseline="-25000" dirty="0"/>
                <a:t>2</a:t>
              </a:r>
              <a:r>
                <a:rPr lang="zh-CN" altLang="zh-CN" sz="2800" dirty="0"/>
                <a:t>的混合气体通入水中</a:t>
              </a:r>
            </a:p>
            <a:p>
              <a:pPr>
                <a:lnSpc>
                  <a:spcPct val="150000"/>
                </a:lnSpc>
              </a:pPr>
              <a:r>
                <a:rPr lang="zh-CN" altLang="zh-CN" sz="2800" dirty="0"/>
                <a:t>由</a:t>
              </a:r>
              <a:r>
                <a:rPr lang="en-US" altLang="zh-CN" sz="2800" dirty="0"/>
                <a:t>3NO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+H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        2HNO</a:t>
              </a:r>
              <a:r>
                <a:rPr lang="en-US" altLang="zh-CN" sz="2800" baseline="-25000" dirty="0"/>
                <a:t>3</a:t>
              </a:r>
              <a:r>
                <a:rPr lang="en-US" altLang="zh-CN" sz="2800" dirty="0"/>
                <a:t>+NO</a:t>
              </a:r>
              <a:r>
                <a:rPr lang="zh-CN" altLang="zh-CN" sz="2800" dirty="0"/>
                <a:t>和</a:t>
              </a:r>
              <a:r>
                <a:rPr lang="en-US" altLang="zh-CN" sz="2800" dirty="0"/>
                <a:t>2NO+O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        2NO</a:t>
              </a:r>
              <a:r>
                <a:rPr lang="en-US" altLang="zh-CN" sz="2800" baseline="-25000" dirty="0"/>
                <a:t>2</a:t>
              </a:r>
              <a:r>
                <a:rPr lang="zh-CN" altLang="zh-CN" sz="2800" dirty="0"/>
                <a:t>得总反应方程式为</a:t>
              </a:r>
              <a:r>
                <a:rPr lang="en-US" altLang="zh-CN" sz="2800" dirty="0"/>
                <a:t>4NO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+O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+2H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         4HNO</a:t>
              </a:r>
              <a:r>
                <a:rPr lang="en-US" altLang="zh-CN" sz="2800" baseline="-25000" dirty="0"/>
                <a:t>3</a:t>
              </a:r>
              <a:endParaRPr lang="zh-CN" altLang="zh-CN" sz="2800" dirty="0"/>
            </a:p>
            <a:p>
              <a:pPr>
                <a:lnSpc>
                  <a:spcPct val="150000"/>
                </a:lnSpc>
              </a:pPr>
              <a:endParaRPr lang="en-US" altLang="zh-CN" sz="2800" b="1" dirty="0">
                <a:solidFill>
                  <a:srgbClr val="DA251C"/>
                </a:solidFill>
              </a:endParaRPr>
            </a:p>
            <a:p>
              <a:pPr>
                <a:lnSpc>
                  <a:spcPct val="150000"/>
                </a:lnSpc>
              </a:pPr>
              <a:endParaRPr lang="en-US" altLang="zh-CN" sz="2800" b="1" dirty="0">
                <a:solidFill>
                  <a:srgbClr val="DA251C"/>
                </a:solidFill>
              </a:endParaRPr>
            </a:p>
            <a:p>
              <a:pPr>
                <a:lnSpc>
                  <a:spcPct val="150000"/>
                </a:lnSpc>
              </a:pPr>
              <a:endParaRPr lang="en-US" altLang="zh-CN" sz="2800" b="1" dirty="0">
                <a:solidFill>
                  <a:srgbClr val="DA251C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800" dirty="0"/>
                <a:t>(3)NO</a:t>
              </a:r>
              <a:r>
                <a:rPr lang="zh-CN" altLang="zh-CN" sz="2800" dirty="0"/>
                <a:t>、</a:t>
              </a:r>
              <a:r>
                <a:rPr lang="en-US" altLang="zh-CN" sz="2800" dirty="0"/>
                <a:t>NO</a:t>
              </a:r>
              <a:r>
                <a:rPr lang="en-US" altLang="zh-CN" sz="2800" baseline="-25000" dirty="0"/>
                <a:t>2</a:t>
              </a:r>
              <a:r>
                <a:rPr lang="zh-CN" altLang="zh-CN" sz="2800" dirty="0"/>
                <a:t>和</a:t>
              </a:r>
              <a:r>
                <a:rPr lang="en-US" altLang="zh-CN" sz="2800" dirty="0"/>
                <a:t>O</a:t>
              </a:r>
              <a:r>
                <a:rPr lang="en-US" altLang="zh-CN" sz="2800" baseline="-25000" dirty="0"/>
                <a:t>2</a:t>
              </a:r>
              <a:r>
                <a:rPr lang="zh-CN" altLang="zh-CN" sz="2800" dirty="0"/>
                <a:t>的混合气体通入水中</a:t>
              </a:r>
            </a:p>
            <a:p>
              <a:pPr>
                <a:lnSpc>
                  <a:spcPct val="150000"/>
                </a:lnSpc>
              </a:pPr>
              <a:r>
                <a:rPr lang="zh-CN" altLang="zh-CN" sz="2800" dirty="0"/>
                <a:t>先按</a:t>
              </a:r>
              <a:r>
                <a:rPr lang="en-US" altLang="zh-CN" sz="2800" dirty="0"/>
                <a:t>3NO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+H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        2HNO</a:t>
              </a:r>
              <a:r>
                <a:rPr lang="en-US" altLang="zh-CN" sz="2800" baseline="-25000" dirty="0"/>
                <a:t>3</a:t>
              </a:r>
              <a:r>
                <a:rPr lang="en-US" altLang="zh-CN" sz="2800" dirty="0"/>
                <a:t>+NO</a:t>
              </a:r>
              <a:r>
                <a:rPr lang="zh-CN" altLang="zh-CN" sz="2800" dirty="0"/>
                <a:t>计算出生成</a:t>
              </a:r>
              <a:r>
                <a:rPr lang="en-US" altLang="zh-CN" sz="2800" dirty="0"/>
                <a:t>NO</a:t>
              </a:r>
              <a:r>
                <a:rPr lang="zh-CN" altLang="zh-CN" sz="2800" dirty="0"/>
                <a:t>的体积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再加上原来混合气体中</a:t>
              </a:r>
              <a:r>
                <a:rPr lang="en-US" altLang="zh-CN" sz="2800" dirty="0"/>
                <a:t>NO</a:t>
              </a:r>
              <a:r>
                <a:rPr lang="zh-CN" altLang="zh-CN" sz="2800" dirty="0"/>
                <a:t>的体积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然后按</a:t>
              </a:r>
              <a:r>
                <a:rPr lang="en-US" altLang="zh-CN" sz="2800" dirty="0"/>
                <a:t>(1)</a:t>
              </a:r>
              <a:r>
                <a:rPr lang="zh-CN" altLang="zh-CN" sz="2800" dirty="0"/>
                <a:t>计算。</a:t>
              </a:r>
              <a:endParaRPr lang="zh-CN" altLang="zh-CN" sz="2800" b="1" dirty="0">
                <a:solidFill>
                  <a:srgbClr val="DA251C"/>
                </a:solidFill>
              </a:endParaRPr>
            </a:p>
          </p:txBody>
        </p:sp>
        <p:pic>
          <p:nvPicPr>
            <p:cNvPr id="14" name="YBTWDTSDS专10-2TB.eps" descr="id:2147522477;FounderCES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354687" y="2355083"/>
              <a:ext cx="5482626" cy="1635760"/>
            </a:xfrm>
            <a:prstGeom prst="rect">
              <a:avLst/>
            </a:prstGeom>
          </p:spPr>
        </p:pic>
        <p:pic>
          <p:nvPicPr>
            <p:cNvPr id="15" name="图片 1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443960" y="1149350"/>
              <a:ext cx="491800" cy="279400"/>
            </a:xfrm>
            <a:prstGeom prst="rect">
              <a:avLst/>
            </a:prstGeom>
          </p:spPr>
        </p:pic>
        <p:pic>
          <p:nvPicPr>
            <p:cNvPr id="17" name="图片 1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543520" y="1149350"/>
              <a:ext cx="491800" cy="279400"/>
            </a:xfrm>
            <a:prstGeom prst="rect">
              <a:avLst/>
            </a:prstGeom>
          </p:spPr>
        </p:pic>
        <p:pic>
          <p:nvPicPr>
            <p:cNvPr id="18" name="图片 1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862887" y="1776347"/>
              <a:ext cx="491800" cy="279400"/>
            </a:xfrm>
            <a:prstGeom prst="rect">
              <a:avLst/>
            </a:prstGeom>
          </p:spPr>
        </p:pic>
        <p:pic>
          <p:nvPicPr>
            <p:cNvPr id="19" name="图片 1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862887" y="5017387"/>
              <a:ext cx="491800" cy="279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74841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9184640" y="0"/>
            <a:ext cx="202831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化学专题十　氮及其化合物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43068" y="256492"/>
                <a:ext cx="11713580" cy="62798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800" b="1" dirty="0">
                    <a:solidFill>
                      <a:srgbClr val="DA251C"/>
                    </a:solidFill>
                  </a:rPr>
                  <a:t>注意</a:t>
                </a:r>
                <a:r>
                  <a:rPr lang="zh-CN" altLang="en-US" sz="2800" dirty="0"/>
                  <a:t>  </a:t>
                </a:r>
                <a:r>
                  <a:rPr lang="en-US" altLang="zh-CN" sz="2800" dirty="0"/>
                  <a:t>4NO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+O</a:t>
                </a:r>
                <a:r>
                  <a:rPr lang="en-US" altLang="zh-CN" sz="2800" baseline="-25000" dirty="0"/>
                  <a:t>2</a:t>
                </a:r>
                <a:r>
                  <a:rPr lang="zh-CN" altLang="zh-CN" sz="2800" dirty="0"/>
                  <a:t>和</a:t>
                </a:r>
                <a:r>
                  <a:rPr lang="en-US" altLang="zh-CN" sz="2800" dirty="0"/>
                  <a:t>4NO+3O</a:t>
                </a:r>
                <a:r>
                  <a:rPr lang="en-US" altLang="zh-CN" sz="2800" baseline="-25000" dirty="0"/>
                  <a:t>2</a:t>
                </a:r>
                <a:r>
                  <a:rPr lang="zh-CN" altLang="zh-CN" sz="2800" dirty="0"/>
                  <a:t>从组成上均相当于</a:t>
                </a:r>
                <a:r>
                  <a:rPr lang="en-US" altLang="zh-CN" sz="2800" dirty="0"/>
                  <a:t>2N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</a:t>
                </a:r>
                <a:r>
                  <a:rPr lang="en-US" altLang="zh-CN" sz="2800" baseline="-25000" dirty="0"/>
                  <a:t>5</a:t>
                </a:r>
                <a:r>
                  <a:rPr lang="en-US" altLang="zh-CN" sz="2800" dirty="0"/>
                  <a:t>,(1)</a:t>
                </a:r>
                <a:r>
                  <a:rPr lang="zh-CN" altLang="zh-CN" sz="2800" dirty="0"/>
                  <a:t>、</a:t>
                </a:r>
                <a:r>
                  <a:rPr lang="en-US" altLang="zh-CN" sz="2800" dirty="0"/>
                  <a:t>(2)</a:t>
                </a:r>
                <a:r>
                  <a:rPr lang="zh-CN" altLang="zh-CN" sz="2800" dirty="0"/>
                  <a:t>中的总反应都与</a:t>
                </a:r>
                <a:r>
                  <a:rPr lang="en-US" altLang="zh-CN" sz="2800" dirty="0"/>
                  <a:t>N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</a:t>
                </a:r>
                <a:r>
                  <a:rPr lang="en-US" altLang="zh-CN" sz="2800" baseline="-25000" dirty="0"/>
                  <a:t>5</a:t>
                </a:r>
                <a:r>
                  <a:rPr lang="en-US" altLang="zh-CN" sz="2800" dirty="0"/>
                  <a:t>+H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O      2HNO</a:t>
                </a:r>
                <a:r>
                  <a:rPr lang="en-US" altLang="zh-CN" sz="2800" baseline="-25000" dirty="0"/>
                  <a:t>3</a:t>
                </a:r>
                <a:r>
                  <a:rPr lang="zh-CN" altLang="zh-CN" sz="2800" dirty="0"/>
                  <a:t>等效。当混合气体溶于水时可利用混合气体中</a:t>
                </a:r>
                <a:r>
                  <a:rPr lang="en-US" altLang="zh-CN" sz="2800" dirty="0"/>
                  <a:t>N</a:t>
                </a:r>
                <a:r>
                  <a:rPr lang="zh-CN" altLang="zh-CN" sz="2800" dirty="0"/>
                  <a:t>、</a:t>
                </a:r>
                <a:r>
                  <a:rPr lang="en-US" altLang="zh-CN" sz="2800" dirty="0"/>
                  <a:t>O</a:t>
                </a:r>
                <a:r>
                  <a:rPr lang="zh-CN" altLang="zh-CN" sz="2800" dirty="0"/>
                  <a:t>原子个数比进行分析判断</a:t>
                </a:r>
                <a:r>
                  <a:rPr lang="en-US" altLang="zh-CN" sz="2800" dirty="0"/>
                  <a:t>:</a:t>
                </a:r>
                <a:endParaRPr lang="zh-CN" altLang="zh-CN" sz="2800" dirty="0"/>
              </a:p>
              <a:p>
                <a:r>
                  <a:rPr lang="en-US" altLang="zh-CN" sz="2800" i="1" dirty="0"/>
                  <a:t>N</a:t>
                </a:r>
                <a:r>
                  <a:rPr lang="en-US" altLang="zh-CN" sz="2800" dirty="0"/>
                  <a:t>(N)∶</a:t>
                </a:r>
                <a:r>
                  <a:rPr lang="en-US" altLang="zh-CN" sz="2800" i="1" dirty="0"/>
                  <a:t>N</a:t>
                </a:r>
                <a:r>
                  <a:rPr lang="en-US" altLang="zh-CN" sz="2800" dirty="0"/>
                  <a:t>(O)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&lt;2∶5</m:t>
                              </m:r>
                              <m:r>
                                <m:rPr>
                                  <m:nor/>
                                </m:rPr>
                                <a:rPr lang="zh-CN" altLang="zh-CN" sz="2800"/>
                                <m:t>　剩余</m:t>
                              </m:r>
                              <m:sSub>
                                <m:sSubPr>
                                  <m:ctrlPr>
                                    <a:rPr lang="zh-CN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800"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altLang="zh-CN" sz="2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=2∶5</m:t>
                              </m:r>
                              <m:r>
                                <m:rPr>
                                  <m:nor/>
                                </m:rPr>
                                <a:rPr lang="zh-CN" altLang="zh-CN" sz="2800"/>
                                <m:t>　恰好完全反应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&gt;2∶5</m:t>
                              </m:r>
                              <m:r>
                                <m:rPr>
                                  <m:nor/>
                                </m:rPr>
                                <a:rPr lang="zh-CN" altLang="zh-CN" sz="2800"/>
                                <m:t>　剩余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NO</m:t>
                              </m:r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2.</a:t>
                </a:r>
                <a:r>
                  <a:rPr lang="zh-CN" altLang="zh-CN" sz="2800" dirty="0"/>
                  <a:t>得失电子守恒法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dirty="0"/>
                  <a:t>当</a:t>
                </a:r>
                <a:r>
                  <a:rPr lang="en-US" altLang="zh-CN" sz="2800" dirty="0"/>
                  <a:t>NO</a:t>
                </a:r>
                <a:r>
                  <a:rPr lang="en-US" altLang="zh-CN" sz="2800" i="1" baseline="-25000" dirty="0"/>
                  <a:t>x</a:t>
                </a:r>
                <a:r>
                  <a:rPr lang="zh-CN" altLang="zh-CN" sz="2800" dirty="0"/>
                  <a:t>转化为硝酸时要失去电子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如果是</a:t>
                </a:r>
                <a:r>
                  <a:rPr lang="en-US" altLang="zh-CN" sz="2800" dirty="0"/>
                  <a:t>NO</a:t>
                </a:r>
                <a:r>
                  <a:rPr lang="en-US" altLang="zh-CN" sz="2800" i="1" baseline="-25000" dirty="0"/>
                  <a:t>x</a:t>
                </a:r>
                <a:r>
                  <a:rPr lang="zh-CN" altLang="zh-CN" sz="2800" dirty="0"/>
                  <a:t>与</a:t>
                </a:r>
                <a:r>
                  <a:rPr lang="en-US" altLang="zh-CN" sz="2800" dirty="0"/>
                  <a:t>O</a:t>
                </a:r>
                <a:r>
                  <a:rPr lang="en-US" altLang="zh-CN" sz="2800" baseline="-25000" dirty="0"/>
                  <a:t>2</a:t>
                </a:r>
                <a:r>
                  <a:rPr lang="zh-CN" altLang="zh-CN" sz="2800" dirty="0"/>
                  <a:t>混合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则反应中</a:t>
                </a:r>
                <a:r>
                  <a:rPr lang="en-US" altLang="zh-CN" sz="2800" dirty="0"/>
                  <a:t>O</a:t>
                </a:r>
                <a:r>
                  <a:rPr lang="en-US" altLang="zh-CN" sz="2800" baseline="-25000" dirty="0"/>
                  <a:t>2</a:t>
                </a:r>
                <a:r>
                  <a:rPr lang="zh-CN" altLang="zh-CN" sz="2800" dirty="0"/>
                  <a:t>得到的电子数与</a:t>
                </a:r>
                <a:r>
                  <a:rPr lang="en-US" altLang="zh-CN" sz="2800" dirty="0"/>
                  <a:t>NO</a:t>
                </a:r>
                <a:r>
                  <a:rPr lang="en-US" altLang="zh-CN" sz="2800" i="1" baseline="-25000" dirty="0"/>
                  <a:t>x</a:t>
                </a:r>
                <a:r>
                  <a:rPr lang="zh-CN" altLang="zh-CN" sz="2800" dirty="0"/>
                  <a:t>失去的电子数相等。</a:t>
                </a:r>
              </a:p>
              <a:p>
                <a:pPr>
                  <a:lnSpc>
                    <a:spcPct val="150000"/>
                  </a:lnSpc>
                </a:pPr>
                <a:endParaRPr lang="zh-CN" altLang="zh-CN" sz="2800" b="1" dirty="0">
                  <a:solidFill>
                    <a:srgbClr val="DA251C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68" y="256492"/>
                <a:ext cx="11713580" cy="6279861"/>
              </a:xfrm>
              <a:prstGeom prst="rect">
                <a:avLst/>
              </a:prstGeom>
              <a:blipFill>
                <a:blip r:embed="rId2"/>
                <a:stretch>
                  <a:fillRect l="-1093" r="-7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图片 19"/>
          <p:cNvPicPr/>
          <p:nvPr/>
        </p:nvPicPr>
        <p:blipFill>
          <a:blip r:embed="rId3"/>
          <a:stretch>
            <a:fillRect/>
          </a:stretch>
        </p:blipFill>
        <p:spPr>
          <a:xfrm>
            <a:off x="2299776" y="1168400"/>
            <a:ext cx="471682" cy="26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948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9184640" y="0"/>
            <a:ext cx="202831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化学专题十　氮及其化合物</a:t>
            </a:r>
          </a:p>
        </p:txBody>
      </p:sp>
      <p:sp>
        <p:nvSpPr>
          <p:cNvPr id="16" name="矩形 15"/>
          <p:cNvSpPr/>
          <p:nvPr/>
        </p:nvSpPr>
        <p:spPr>
          <a:xfrm>
            <a:off x="243068" y="256492"/>
            <a:ext cx="117135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示例</a:t>
            </a:r>
            <a:r>
              <a:rPr lang="en-US" altLang="zh-CN" sz="2800" b="1" dirty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 </a:t>
            </a:r>
            <a:r>
              <a:rPr lang="zh-CN" altLang="zh-CN" sz="2800" dirty="0"/>
              <a:t>用三支导管同时将</a:t>
            </a:r>
            <a:r>
              <a:rPr lang="en-US" altLang="zh-CN" sz="2800" dirty="0"/>
              <a:t>NO</a:t>
            </a:r>
            <a:r>
              <a:rPr lang="zh-CN" altLang="zh-CN" sz="2800" dirty="0"/>
              <a:t>、</a:t>
            </a:r>
            <a:r>
              <a:rPr lang="en-US" altLang="zh-CN" sz="2800" dirty="0"/>
              <a:t>NO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、</a:t>
            </a:r>
            <a:r>
              <a:rPr lang="en-US" altLang="zh-CN" sz="2800" dirty="0"/>
              <a:t>O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三种气体通入到盛满水且倒立在水槽</a:t>
            </a:r>
            <a:r>
              <a:rPr lang="en-US" altLang="zh-CN" sz="2800" dirty="0"/>
              <a:t>(</a:t>
            </a:r>
            <a:r>
              <a:rPr lang="zh-CN" altLang="zh-CN" sz="2800" dirty="0"/>
              <a:t>也盛有水</a:t>
            </a:r>
            <a:r>
              <a:rPr lang="en-US" altLang="zh-CN" sz="2800" dirty="0"/>
              <a:t>)</a:t>
            </a:r>
            <a:r>
              <a:rPr lang="zh-CN" altLang="zh-CN" sz="2800" dirty="0"/>
              <a:t>中的集气瓶中</a:t>
            </a:r>
            <a:r>
              <a:rPr lang="en-US" altLang="zh-CN" sz="2800" dirty="0"/>
              <a:t>,</a:t>
            </a:r>
            <a:r>
              <a:rPr lang="zh-CN" altLang="zh-CN" sz="2800" dirty="0"/>
              <a:t>最后集气瓶内仍充满水</a:t>
            </a:r>
            <a:r>
              <a:rPr lang="en-US" altLang="zh-CN" sz="2800" dirty="0"/>
              <a:t>,</a:t>
            </a:r>
            <a:r>
              <a:rPr lang="zh-CN" altLang="zh-CN" sz="2800" dirty="0"/>
              <a:t>则通入的三种气体的体积</a:t>
            </a:r>
            <a:r>
              <a:rPr lang="en-US" altLang="zh-CN" sz="2800" dirty="0"/>
              <a:t>(</a:t>
            </a:r>
            <a:r>
              <a:rPr lang="zh-CN" altLang="zh-CN" sz="2800" dirty="0"/>
              <a:t>同温同压下</a:t>
            </a:r>
            <a:r>
              <a:rPr lang="en-US" altLang="zh-CN" sz="2800" dirty="0"/>
              <a:t>)</a:t>
            </a:r>
            <a:r>
              <a:rPr lang="zh-CN" altLang="zh-CN" sz="2800" dirty="0"/>
              <a:t>比不可能是　　　　　　　　　　　　　 　　　　　　 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A.1∶1∶1	</a:t>
            </a:r>
            <a:r>
              <a:rPr lang="en-US" altLang="zh-CN" sz="2800" dirty="0" smtClean="0"/>
              <a:t>                B.2</a:t>
            </a:r>
            <a:r>
              <a:rPr lang="en-US" altLang="zh-CN" sz="2800" dirty="0"/>
              <a:t>∶6∶3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C.1∶4∶2	</a:t>
            </a:r>
            <a:r>
              <a:rPr lang="en-US" altLang="zh-CN" sz="2800" dirty="0" smtClean="0"/>
              <a:t>                D.3</a:t>
            </a:r>
            <a:r>
              <a:rPr lang="en-US" altLang="zh-CN" sz="2800" dirty="0"/>
              <a:t>∶7∶4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</a:rPr>
              <a:t>思维导引</a:t>
            </a:r>
            <a:r>
              <a:rPr lang="zh-CN" altLang="zh-CN" sz="2800" dirty="0"/>
              <a:t>　因为</a:t>
            </a:r>
            <a:r>
              <a:rPr lang="en-US" altLang="zh-CN" sz="2800" dirty="0"/>
              <a:t>NO</a:t>
            </a:r>
            <a:r>
              <a:rPr lang="zh-CN" altLang="zh-CN" sz="2800" dirty="0"/>
              <a:t>、</a:t>
            </a:r>
            <a:r>
              <a:rPr lang="en-US" altLang="zh-CN" sz="2800" dirty="0"/>
              <a:t>NO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数量关系未知</a:t>
            </a:r>
            <a:r>
              <a:rPr lang="en-US" altLang="zh-CN" sz="2800" dirty="0"/>
              <a:t>,</a:t>
            </a:r>
            <a:r>
              <a:rPr lang="zh-CN" altLang="zh-CN" sz="2800" dirty="0"/>
              <a:t>故无法利用方程式进行计算</a:t>
            </a:r>
            <a:r>
              <a:rPr lang="en-US" altLang="zh-CN" sz="2800" dirty="0"/>
              <a:t>,</a:t>
            </a:r>
            <a:r>
              <a:rPr lang="zh-CN" altLang="zh-CN" sz="2800" dirty="0"/>
              <a:t>但依据得失电子守恒原理可快速解题。</a:t>
            </a:r>
          </a:p>
          <a:p>
            <a:pPr>
              <a:lnSpc>
                <a:spcPct val="150000"/>
              </a:lnSpc>
            </a:pPr>
            <a:endParaRPr lang="zh-CN" altLang="zh-CN" sz="2800" b="1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16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hlinkClick r:id="rId2" action="ppaction://hlinksldjump"/>
          </p:cNvPr>
          <p:cNvSpPr/>
          <p:nvPr/>
        </p:nvSpPr>
        <p:spPr>
          <a:xfrm>
            <a:off x="1070450" y="1447799"/>
            <a:ext cx="10065636" cy="53828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DA25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考情精解读</a:t>
            </a:r>
          </a:p>
        </p:txBody>
      </p:sp>
      <p:sp>
        <p:nvSpPr>
          <p:cNvPr id="3" name="矩形 2">
            <a:hlinkClick r:id="rId3" action="ppaction://hlinksldjump"/>
          </p:cNvPr>
          <p:cNvSpPr/>
          <p:nvPr/>
        </p:nvSpPr>
        <p:spPr>
          <a:xfrm>
            <a:off x="1070450" y="3155111"/>
            <a:ext cx="10065636" cy="54777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DA251C"/>
                </a:solidFill>
                <a:latin typeface="微软雅黑" panose="020B0503020204020204" charset="-122"/>
              </a:rPr>
              <a:t>A</a:t>
            </a:r>
            <a:r>
              <a:rPr lang="zh-CN" altLang="en-US" sz="2800" b="1" dirty="0">
                <a:solidFill>
                  <a:srgbClr val="DA251C"/>
                </a:solidFill>
                <a:latin typeface="微软雅黑" panose="020B0503020204020204" charset="-122"/>
              </a:rPr>
              <a:t>考点帮</a:t>
            </a:r>
            <a:r>
              <a:rPr lang="en-US" altLang="zh-CN" sz="2800" b="1" dirty="0">
                <a:solidFill>
                  <a:srgbClr val="DA251C"/>
                </a:solidFill>
                <a:latin typeface="微软雅黑" panose="020B0503020204020204" charset="-122"/>
              </a:rPr>
              <a:t>•</a:t>
            </a:r>
            <a:r>
              <a:rPr lang="zh-CN" altLang="en-US" sz="2800" b="1" dirty="0">
                <a:solidFill>
                  <a:srgbClr val="DA251C"/>
                </a:solidFill>
                <a:latin typeface="微软雅黑" panose="020B0503020204020204" charset="-122"/>
              </a:rPr>
              <a:t>知识全通关</a:t>
            </a:r>
          </a:p>
        </p:txBody>
      </p:sp>
      <p:sp>
        <p:nvSpPr>
          <p:cNvPr id="6" name="矩形 5">
            <a:hlinkClick r:id="rId2" action="ppaction://hlinksldjump"/>
          </p:cNvPr>
          <p:cNvSpPr/>
          <p:nvPr/>
        </p:nvSpPr>
        <p:spPr>
          <a:xfrm>
            <a:off x="1063182" y="0"/>
            <a:ext cx="10065636" cy="130426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>
            <a:hlinkClick r:id="rId2" action="ppaction://hlinksldjump"/>
          </p:cNvPr>
          <p:cNvSpPr/>
          <p:nvPr/>
        </p:nvSpPr>
        <p:spPr>
          <a:xfrm>
            <a:off x="1070449" y="3809808"/>
            <a:ext cx="8102733" cy="190032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氮气及氮的氧化物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氨和铵盐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硝酸</a:t>
            </a:r>
          </a:p>
        </p:txBody>
      </p:sp>
      <p:sp>
        <p:nvSpPr>
          <p:cNvPr id="21" name="矩形 20">
            <a:hlinkClick r:id="rId2" action="ppaction://hlinksldjump"/>
          </p:cNvPr>
          <p:cNvSpPr/>
          <p:nvPr/>
        </p:nvSpPr>
        <p:spPr>
          <a:xfrm>
            <a:off x="1070450" y="5930745"/>
            <a:ext cx="10065636" cy="53828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1070450" y="1995713"/>
            <a:ext cx="1729439" cy="53828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考纲要求</a:t>
            </a:r>
          </a:p>
        </p:txBody>
      </p:sp>
      <p:sp>
        <p:nvSpPr>
          <p:cNvPr id="11" name="矩形 10">
            <a:hlinkClick r:id="rId2" action="ppaction://hlinksldjump"/>
          </p:cNvPr>
          <p:cNvSpPr/>
          <p:nvPr/>
        </p:nvSpPr>
        <p:spPr>
          <a:xfrm>
            <a:off x="3604561" y="1997597"/>
            <a:ext cx="1729439" cy="53451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命题规律</a:t>
            </a:r>
          </a:p>
        </p:txBody>
      </p:sp>
      <p:sp>
        <p:nvSpPr>
          <p:cNvPr id="12" name="矩形 11">
            <a:hlinkClick r:id="rId2" action="ppaction://hlinksldjump"/>
          </p:cNvPr>
          <p:cNvSpPr/>
          <p:nvPr/>
        </p:nvSpPr>
        <p:spPr>
          <a:xfrm>
            <a:off x="6138672" y="1997597"/>
            <a:ext cx="2398971" cy="53451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命题分析预测</a:t>
            </a:r>
          </a:p>
        </p:txBody>
      </p:sp>
      <p:sp>
        <p:nvSpPr>
          <p:cNvPr id="17" name="矩形 16">
            <a:hlinkClick r:id="rId2" action="ppaction://hlinksldjump"/>
          </p:cNvPr>
          <p:cNvSpPr/>
          <p:nvPr/>
        </p:nvSpPr>
        <p:spPr>
          <a:xfrm>
            <a:off x="9342314" y="1997597"/>
            <a:ext cx="2398971" cy="53451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知识体系构建</a:t>
            </a:r>
          </a:p>
        </p:txBody>
      </p:sp>
    </p:spTree>
    <p:extLst>
      <p:ext uri="{BB962C8B-B14F-4D97-AF65-F5344CB8AC3E}">
        <p14:creationId xmlns:p14="http://schemas.microsoft.com/office/powerpoint/2010/main" val="6624666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9184640" y="0"/>
            <a:ext cx="202831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化学专题十　氮及其化合物</a:t>
            </a:r>
          </a:p>
        </p:txBody>
      </p:sp>
      <p:sp>
        <p:nvSpPr>
          <p:cNvPr id="16" name="矩形 15"/>
          <p:cNvSpPr/>
          <p:nvPr/>
        </p:nvSpPr>
        <p:spPr>
          <a:xfrm>
            <a:off x="243068" y="256492"/>
            <a:ext cx="117135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</a:rPr>
              <a:t>解析</a:t>
            </a:r>
            <a:r>
              <a:rPr lang="zh-CN" altLang="zh-CN" sz="2800" dirty="0"/>
              <a:t>　由题中条件知气体恰好反应完</a:t>
            </a:r>
            <a:r>
              <a:rPr lang="en-US" altLang="zh-CN" sz="2800" dirty="0"/>
              <a:t>,</a:t>
            </a:r>
            <a:r>
              <a:rPr lang="zh-CN" altLang="zh-CN" sz="2800" dirty="0"/>
              <a:t>依据得失电子守恒原理有</a:t>
            </a:r>
            <a:r>
              <a:rPr lang="en-US" altLang="zh-CN" sz="2800" dirty="0"/>
              <a:t>3</a:t>
            </a:r>
            <a:r>
              <a:rPr lang="en-US" altLang="zh-CN" sz="2800" i="1" dirty="0"/>
              <a:t>V</a:t>
            </a:r>
            <a:r>
              <a:rPr lang="en-US" altLang="zh-CN" sz="2800" dirty="0"/>
              <a:t>(NO)+ </a:t>
            </a:r>
            <a:r>
              <a:rPr lang="en-US" altLang="zh-CN" sz="2800" i="1" dirty="0"/>
              <a:t>V</a:t>
            </a:r>
            <a:r>
              <a:rPr lang="en-US" altLang="zh-CN" sz="2800" dirty="0"/>
              <a:t>(NO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)=4</a:t>
            </a:r>
            <a:r>
              <a:rPr lang="en-US" altLang="zh-CN" sz="2800" i="1" dirty="0"/>
              <a:t>V</a:t>
            </a:r>
            <a:r>
              <a:rPr lang="en-US" altLang="zh-CN" sz="2800" dirty="0"/>
              <a:t>(O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),</a:t>
            </a:r>
            <a:r>
              <a:rPr lang="zh-CN" altLang="zh-CN" sz="2800" dirty="0"/>
              <a:t>将四个选项分别代入上述等式中</a:t>
            </a:r>
            <a:r>
              <a:rPr lang="en-US" altLang="zh-CN" sz="2800" dirty="0"/>
              <a:t>,</a:t>
            </a:r>
            <a:r>
              <a:rPr lang="zh-CN" altLang="zh-CN" sz="2800" dirty="0"/>
              <a:t>只有</a:t>
            </a:r>
            <a:r>
              <a:rPr lang="en-US" altLang="zh-CN" sz="2800" dirty="0"/>
              <a:t>C</a:t>
            </a:r>
            <a:r>
              <a:rPr lang="zh-CN" altLang="zh-CN" sz="2800" dirty="0"/>
              <a:t>项不能使等式成立。</a:t>
            </a:r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</a:rPr>
              <a:t>答案</a:t>
            </a:r>
            <a:r>
              <a:rPr lang="zh-CN" altLang="zh-CN" sz="2800" dirty="0"/>
              <a:t>　</a:t>
            </a:r>
            <a:r>
              <a:rPr lang="en-US" altLang="zh-CN" sz="2800" dirty="0"/>
              <a:t>C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endParaRPr lang="zh-CN" altLang="zh-CN" sz="2800" b="1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4799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8457" y="-1"/>
            <a:ext cx="3483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DA251C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66801" y="-2"/>
            <a:ext cx="4030494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DA25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en-US" altLang="zh-CN" sz="2800" dirty="0">
                <a:solidFill>
                  <a:srgbClr val="DA25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2800" dirty="0">
                <a:solidFill>
                  <a:srgbClr val="DA25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氨的实验室制法</a:t>
            </a:r>
            <a:endParaRPr lang="en-US" altLang="zh-CN" sz="2800" dirty="0">
              <a:solidFill>
                <a:srgbClr val="DA25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4043" y="729341"/>
            <a:ext cx="11723913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dirty="0">
                <a:solidFill>
                  <a:srgbClr val="DA251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方法解读：</a:t>
            </a:r>
            <a:endParaRPr lang="zh-CN" altLang="zh-CN" sz="1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714F6134-7288-4796-8499-E211F9E0561B}"/>
              </a:ext>
            </a:extLst>
          </p:cNvPr>
          <p:cNvSpPr/>
          <p:nvPr/>
        </p:nvSpPr>
        <p:spPr>
          <a:xfrm>
            <a:off x="234043" y="1391638"/>
            <a:ext cx="11723913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1.</a:t>
            </a:r>
            <a:r>
              <a:rPr lang="zh-CN" altLang="en-US" sz="2800" b="1" dirty="0"/>
              <a:t>加热固态铵盐和碱的混合物</a:t>
            </a:r>
            <a:endParaRPr lang="zh-CN" altLang="zh-CN" sz="2800" b="1" dirty="0"/>
          </a:p>
        </p:txBody>
      </p:sp>
      <p:pic>
        <p:nvPicPr>
          <p:cNvPr id="15" name="CC3.jpg" descr="id:2147522526;FounderCES"/>
          <p:cNvPicPr/>
          <p:nvPr/>
        </p:nvPicPr>
        <p:blipFill>
          <a:blip r:embed="rId2"/>
          <a:stretch>
            <a:fillRect/>
          </a:stretch>
        </p:blipFill>
        <p:spPr>
          <a:xfrm>
            <a:off x="758224" y="2053932"/>
            <a:ext cx="5935743" cy="4453871"/>
          </a:xfrm>
          <a:prstGeom prst="rect">
            <a:avLst/>
          </a:prstGeom>
        </p:spPr>
      </p:pic>
      <p:pic>
        <p:nvPicPr>
          <p:cNvPr id="16" name="CC3a.jpg" descr="id:2147522533;FounderCES"/>
          <p:cNvPicPr/>
          <p:nvPr/>
        </p:nvPicPr>
        <p:blipFill>
          <a:blip r:embed="rId3"/>
          <a:stretch>
            <a:fillRect/>
          </a:stretch>
        </p:blipFill>
        <p:spPr>
          <a:xfrm>
            <a:off x="7548889" y="3020410"/>
            <a:ext cx="3511461" cy="246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625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9184640" y="0"/>
            <a:ext cx="202831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化学专题十　氮及其化合物</a:t>
            </a:r>
          </a:p>
        </p:txBody>
      </p:sp>
      <p:sp>
        <p:nvSpPr>
          <p:cNvPr id="16" name="矩形 15"/>
          <p:cNvSpPr/>
          <p:nvPr/>
        </p:nvSpPr>
        <p:spPr>
          <a:xfrm>
            <a:off x="243068" y="256492"/>
            <a:ext cx="11713580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2.</a:t>
            </a:r>
            <a:r>
              <a:rPr lang="zh-CN" altLang="zh-CN" sz="2800" b="1" dirty="0"/>
              <a:t>实验室制取氨的</a:t>
            </a:r>
            <a:r>
              <a:rPr lang="en-US" altLang="zh-CN" sz="2800" b="1" dirty="0"/>
              <a:t>3</a:t>
            </a:r>
            <a:r>
              <a:rPr lang="zh-CN" altLang="zh-CN" sz="2800" b="1" dirty="0"/>
              <a:t>种其他方法</a:t>
            </a:r>
          </a:p>
          <a:p>
            <a:pPr>
              <a:lnSpc>
                <a:spcPct val="150000"/>
              </a:lnSpc>
            </a:pPr>
            <a:endParaRPr lang="zh-CN" altLang="zh-CN" sz="2800" b="1" dirty="0">
              <a:solidFill>
                <a:srgbClr val="DA251C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359988"/>
              </p:ext>
            </p:extLst>
          </p:nvPr>
        </p:nvGraphicFramePr>
        <p:xfrm>
          <a:off x="457200" y="1103532"/>
          <a:ext cx="11277600" cy="39256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7906">
                  <a:extLst>
                    <a:ext uri="{9D8B030D-6E8A-4147-A177-3AD203B41FA5}">
                      <a16:colId xmlns:a16="http://schemas.microsoft.com/office/drawing/2014/main" xmlns="" val="729429643"/>
                    </a:ext>
                  </a:extLst>
                </a:gridCol>
                <a:gridCol w="6177064">
                  <a:extLst>
                    <a:ext uri="{9D8B030D-6E8A-4147-A177-3AD203B41FA5}">
                      <a16:colId xmlns:a16="http://schemas.microsoft.com/office/drawing/2014/main" xmlns="" val="2517330614"/>
                    </a:ext>
                  </a:extLst>
                </a:gridCol>
                <a:gridCol w="2882630">
                  <a:extLst>
                    <a:ext uri="{9D8B030D-6E8A-4147-A177-3AD203B41FA5}">
                      <a16:colId xmlns:a16="http://schemas.microsoft.com/office/drawing/2014/main" xmlns="" val="3665479240"/>
                    </a:ext>
                  </a:extLst>
                </a:gridCol>
              </a:tblGrid>
              <a:tr h="75015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</a:rPr>
                        <a:t>方法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</a:rPr>
                        <a:t>化学方程式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</a:rPr>
                        <a:t>(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</a:rPr>
                        <a:t>或原理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</a:rPr>
                        <a:t>)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</a:rPr>
                        <a:t>发生装置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52881732"/>
                  </a:ext>
                </a:extLst>
              </a:tr>
              <a:tr h="317551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</a:rPr>
                        <a:t>加热浓氨水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</a:rPr>
                        <a:t>NH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</a:rPr>
                        <a:t>·H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</a:rPr>
                        <a:t>O      NH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</a:rPr>
                        <a:t>↑+H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</a:rPr>
                        <a:t>O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84948595"/>
                  </a:ext>
                </a:extLst>
              </a:tr>
            </a:tbl>
          </a:graphicData>
        </a:graphic>
      </p:graphicFrame>
      <p:pic>
        <p:nvPicPr>
          <p:cNvPr id="20" name="图片 19"/>
          <p:cNvPicPr/>
          <p:nvPr/>
        </p:nvPicPr>
        <p:blipFill>
          <a:blip r:embed="rId2"/>
          <a:stretch>
            <a:fillRect/>
          </a:stretch>
        </p:blipFill>
        <p:spPr>
          <a:xfrm>
            <a:off x="5376345" y="3216819"/>
            <a:ext cx="468628" cy="424362"/>
          </a:xfrm>
          <a:prstGeom prst="rect">
            <a:avLst/>
          </a:prstGeom>
        </p:spPr>
      </p:pic>
      <p:pic>
        <p:nvPicPr>
          <p:cNvPr id="23" name="CC5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9692641" y="2103621"/>
            <a:ext cx="1217038" cy="229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756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9184640" y="0"/>
            <a:ext cx="202831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化学专题十　氮及其化合物</a:t>
            </a:r>
          </a:p>
        </p:txBody>
      </p:sp>
      <p:sp>
        <p:nvSpPr>
          <p:cNvPr id="16" name="矩形 15"/>
          <p:cNvSpPr/>
          <p:nvPr/>
        </p:nvSpPr>
        <p:spPr>
          <a:xfrm>
            <a:off x="243068" y="256492"/>
            <a:ext cx="1171358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2400" dirty="0"/>
              <a:t>[</a:t>
            </a:r>
            <a:r>
              <a:rPr lang="zh-CN" altLang="en-US" sz="2400" dirty="0"/>
              <a:t>续表</a:t>
            </a:r>
            <a:r>
              <a:rPr lang="en-US" altLang="zh-CN" sz="2400" dirty="0"/>
              <a:t>]</a:t>
            </a:r>
            <a:endParaRPr lang="zh-CN" altLang="zh-CN" sz="2400" dirty="0"/>
          </a:p>
          <a:p>
            <a:pPr algn="r">
              <a:lnSpc>
                <a:spcPct val="150000"/>
              </a:lnSpc>
            </a:pPr>
            <a:endParaRPr lang="zh-CN" altLang="zh-CN" sz="2400" b="1" dirty="0">
              <a:solidFill>
                <a:srgbClr val="DA251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6400690"/>
                  </p:ext>
                </p:extLst>
              </p:nvPr>
            </p:nvGraphicFramePr>
            <p:xfrm>
              <a:off x="457200" y="951132"/>
              <a:ext cx="11277600" cy="499262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17906">
                      <a:extLst>
                        <a:ext uri="{9D8B030D-6E8A-4147-A177-3AD203B41FA5}">
                          <a16:colId xmlns:a16="http://schemas.microsoft.com/office/drawing/2014/main" xmlns="" val="729429643"/>
                        </a:ext>
                      </a:extLst>
                    </a:gridCol>
                    <a:gridCol w="6177064">
                      <a:extLst>
                        <a:ext uri="{9D8B030D-6E8A-4147-A177-3AD203B41FA5}">
                          <a16:colId xmlns:a16="http://schemas.microsoft.com/office/drawing/2014/main" xmlns="" val="2517330614"/>
                        </a:ext>
                      </a:extLst>
                    </a:gridCol>
                    <a:gridCol w="2882630">
                      <a:extLst>
                        <a:ext uri="{9D8B030D-6E8A-4147-A177-3AD203B41FA5}">
                          <a16:colId xmlns:a16="http://schemas.microsoft.com/office/drawing/2014/main" xmlns="" val="366547924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方法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化学方程式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(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或原理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)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发生装置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55288173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浓氨水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+</a:t>
                          </a:r>
                          <a:r>
                            <a:rPr lang="en-US" sz="2800" b="0" dirty="0" err="1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NaOH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固体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 err="1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NaOH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固体溶于水放热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,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促使氨水分解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;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且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OH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-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浓度增大促进平衡</a:t>
                          </a:r>
                          <a:endParaRPr lang="en-US" altLang="zh-CN" sz="2800" b="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+mj-ea"/>
                          </a:endParaRPr>
                        </a:p>
                        <a:p>
                          <a:pPr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NH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+H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O        NH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·H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O        N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US" sz="28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+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+OH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-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左移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,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利于氨气的逸出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endParaRPr lang="en-US" sz="2800" b="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22806716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浓氨水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+</a:t>
                          </a:r>
                          <a:r>
                            <a:rPr lang="en-US" sz="2800" b="0" dirty="0" err="1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CaO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固体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CaO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与水反应生成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Ca(OH)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,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并放出热量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,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温度升高促使氨水分解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,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且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OH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-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浓度增大促进平衡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NH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+H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O       NH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·H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O N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US" sz="28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+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+OH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-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左移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,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利于氨气的逸出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3542505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6400690"/>
                  </p:ext>
                </p:extLst>
              </p:nvPr>
            </p:nvGraphicFramePr>
            <p:xfrm>
              <a:off x="457200" y="951132"/>
              <a:ext cx="11277600" cy="48840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1790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729429643"/>
                        </a:ext>
                      </a:extLst>
                    </a:gridCol>
                    <a:gridCol w="617706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517330614"/>
                        </a:ext>
                      </a:extLst>
                    </a:gridCol>
                    <a:gridCol w="288263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665479240"/>
                        </a:ext>
                      </a:extLst>
                    </a:gridCol>
                  </a:tblGrid>
                  <a:tr h="55473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方法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化学方程式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(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或原理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)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发生装置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552881732"/>
                      </a:ext>
                    </a:extLst>
                  </a:tr>
                  <a:tr h="216465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浓氨水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+</a:t>
                          </a:r>
                          <a:r>
                            <a:rPr lang="en-US" sz="2800" b="0" dirty="0" err="1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NaOH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固体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5933" t="-27042" r="-46693" b="-110141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endParaRPr lang="en-US" sz="2800" b="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228067169"/>
                      </a:ext>
                    </a:extLst>
                  </a:tr>
                  <a:tr h="216465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浓氨水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+</a:t>
                          </a:r>
                          <a:r>
                            <a:rPr lang="en-US" sz="2800" b="0" dirty="0" err="1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CaO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</a:rPr>
                            <a:t>固体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5933" t="-127042" r="-46693" b="-1014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35425055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1" name="图片 20"/>
          <p:cNvPicPr/>
          <p:nvPr/>
        </p:nvPicPr>
        <p:blipFill>
          <a:blip r:embed="rId3"/>
          <a:stretch>
            <a:fillRect/>
          </a:stretch>
        </p:blipFill>
        <p:spPr>
          <a:xfrm>
            <a:off x="6432554" y="2785245"/>
            <a:ext cx="447668" cy="258102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3"/>
          <a:stretch>
            <a:fillRect/>
          </a:stretch>
        </p:blipFill>
        <p:spPr>
          <a:xfrm>
            <a:off x="4368042" y="2785245"/>
            <a:ext cx="447668" cy="258102"/>
          </a:xfrm>
          <a:prstGeom prst="rect">
            <a:avLst/>
          </a:prstGeom>
        </p:spPr>
      </p:pic>
      <p:pic>
        <p:nvPicPr>
          <p:cNvPr id="17" name="图片 16"/>
          <p:cNvPicPr/>
          <p:nvPr/>
        </p:nvPicPr>
        <p:blipFill>
          <a:blip r:embed="rId3"/>
          <a:stretch>
            <a:fillRect/>
          </a:stretch>
        </p:blipFill>
        <p:spPr>
          <a:xfrm>
            <a:off x="5721354" y="4929005"/>
            <a:ext cx="447668" cy="258102"/>
          </a:xfrm>
          <a:prstGeom prst="rect">
            <a:avLst/>
          </a:prstGeom>
        </p:spPr>
      </p:pic>
      <p:pic>
        <p:nvPicPr>
          <p:cNvPr id="18" name="图片 17"/>
          <p:cNvPicPr/>
          <p:nvPr/>
        </p:nvPicPr>
        <p:blipFill>
          <a:blip r:embed="rId3"/>
          <a:stretch>
            <a:fillRect/>
          </a:stretch>
        </p:blipFill>
        <p:spPr>
          <a:xfrm>
            <a:off x="7773674" y="4929005"/>
            <a:ext cx="447668" cy="258102"/>
          </a:xfrm>
          <a:prstGeom prst="rect">
            <a:avLst/>
          </a:prstGeom>
        </p:spPr>
      </p:pic>
      <p:pic>
        <p:nvPicPr>
          <p:cNvPr id="19" name="CC6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9483766" y="2300586"/>
            <a:ext cx="1947232" cy="262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456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9184640" y="0"/>
            <a:ext cx="202831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化学专题十　氮及其化合物</a:t>
            </a:r>
          </a:p>
        </p:txBody>
      </p:sp>
      <p:sp>
        <p:nvSpPr>
          <p:cNvPr id="16" name="矩形 15"/>
          <p:cNvSpPr/>
          <p:nvPr/>
        </p:nvSpPr>
        <p:spPr>
          <a:xfrm>
            <a:off x="243068" y="256492"/>
            <a:ext cx="11713580" cy="625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示例</a:t>
            </a:r>
            <a:r>
              <a:rPr lang="en-US" altLang="zh-CN" sz="2800" b="1" dirty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 </a:t>
            </a:r>
            <a:r>
              <a:rPr lang="zh-CN" altLang="zh-CN" sz="2800" dirty="0"/>
              <a:t>某同学用如图所示装置</a:t>
            </a:r>
            <a:r>
              <a:rPr lang="en-US" altLang="zh-CN" sz="2800" dirty="0"/>
              <a:t>(</a:t>
            </a:r>
            <a:r>
              <a:rPr lang="zh-CN" altLang="zh-CN" sz="2800" dirty="0"/>
              <a:t>固定及夹持装置、加热仪器和橡胶管略</a:t>
            </a:r>
            <a:r>
              <a:rPr lang="en-US" altLang="zh-CN" sz="2800" dirty="0"/>
              <a:t>)</a:t>
            </a:r>
            <a:r>
              <a:rPr lang="zh-CN" altLang="zh-CN" sz="2800" dirty="0"/>
              <a:t>进行有关氨制取的实验探究。</a:t>
            </a:r>
          </a:p>
          <a:p>
            <a:pPr>
              <a:lnSpc>
                <a:spcPct val="130000"/>
              </a:lnSpc>
            </a:pPr>
            <a:endParaRPr lang="en-US" altLang="zh-CN" sz="2800" b="1" dirty="0">
              <a:solidFill>
                <a:srgbClr val="DA251C"/>
              </a:solidFill>
            </a:endParaRPr>
          </a:p>
          <a:p>
            <a:pPr>
              <a:lnSpc>
                <a:spcPct val="130000"/>
              </a:lnSpc>
            </a:pPr>
            <a:endParaRPr lang="en-US" altLang="zh-CN" sz="2800" b="1" dirty="0">
              <a:solidFill>
                <a:srgbClr val="DA251C"/>
              </a:solidFill>
            </a:endParaRPr>
          </a:p>
          <a:p>
            <a:pPr>
              <a:lnSpc>
                <a:spcPct val="130000"/>
              </a:lnSpc>
            </a:pPr>
            <a:endParaRPr lang="en-US" altLang="zh-CN" sz="2800" b="1" dirty="0">
              <a:solidFill>
                <a:srgbClr val="DA251C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zh-CN" sz="2800" dirty="0"/>
              <a:t>请回答下列问题</a:t>
            </a:r>
            <a:r>
              <a:rPr lang="en-US" altLang="zh-CN" sz="2800" dirty="0"/>
              <a:t>:</a:t>
            </a:r>
            <a:endParaRPr lang="zh-CN" altLang="zh-CN" sz="2800" dirty="0"/>
          </a:p>
          <a:p>
            <a:pPr>
              <a:lnSpc>
                <a:spcPct val="130000"/>
              </a:lnSpc>
            </a:pPr>
            <a:r>
              <a:rPr lang="en-US" altLang="zh-CN" sz="2800" dirty="0"/>
              <a:t>(1)</a:t>
            </a:r>
            <a:r>
              <a:rPr lang="zh-CN" altLang="zh-CN" sz="2800" dirty="0"/>
              <a:t>若用装置</a:t>
            </a:r>
            <a:r>
              <a:rPr lang="en-US" altLang="zh-CN" sz="2800" dirty="0"/>
              <a:t>①</a:t>
            </a:r>
            <a:r>
              <a:rPr lang="zh-CN" altLang="zh-CN" sz="2800" dirty="0"/>
              <a:t>制取</a:t>
            </a:r>
            <a:r>
              <a:rPr lang="en-US" altLang="zh-CN" sz="2800" dirty="0"/>
              <a:t>NH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,</a:t>
            </a:r>
            <a:r>
              <a:rPr lang="zh-CN" altLang="zh-CN" sz="2800" dirty="0"/>
              <a:t>其反应的化学方程式为</a:t>
            </a:r>
            <a:r>
              <a:rPr lang="zh-CN" altLang="zh-CN" sz="2800" u="sng" dirty="0"/>
              <a:t>　　　　　　　　　　　</a:t>
            </a:r>
            <a:r>
              <a:rPr lang="en-US" altLang="zh-CN" sz="2800" dirty="0"/>
              <a:t>;</a:t>
            </a:r>
            <a:r>
              <a:rPr lang="zh-CN" altLang="zh-CN" sz="2800" dirty="0"/>
              <a:t>若要测定生成</a:t>
            </a:r>
            <a:r>
              <a:rPr lang="en-US" altLang="zh-CN" sz="2800" dirty="0"/>
              <a:t>NH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的体积</a:t>
            </a:r>
            <a:r>
              <a:rPr lang="en-US" altLang="zh-CN" sz="2800" dirty="0"/>
              <a:t>,</a:t>
            </a:r>
            <a:r>
              <a:rPr lang="zh-CN" altLang="zh-CN" sz="2800" dirty="0"/>
              <a:t>则必须选择的装置是</a:t>
            </a:r>
            <a:r>
              <a:rPr lang="zh-CN" altLang="zh-CN" sz="2800" u="sng" dirty="0"/>
              <a:t>　　　　</a:t>
            </a:r>
            <a:r>
              <a:rPr lang="en-US" altLang="zh-CN" sz="2800" dirty="0"/>
              <a:t>(</a:t>
            </a:r>
            <a:r>
              <a:rPr lang="zh-CN" altLang="zh-CN" sz="2800" dirty="0"/>
              <a:t>填装置序号</a:t>
            </a:r>
            <a:r>
              <a:rPr lang="en-US" altLang="zh-CN" sz="2800" dirty="0"/>
              <a:t>),</a:t>
            </a:r>
            <a:r>
              <a:rPr lang="zh-CN" altLang="zh-CN" sz="2800" dirty="0"/>
              <a:t>装置中所盛试剂应具有的性质是</a:t>
            </a:r>
            <a:r>
              <a:rPr lang="zh-CN" altLang="zh-CN" sz="2800" u="sng" dirty="0"/>
              <a:t>　　　　　　　　　　　</a:t>
            </a:r>
            <a:r>
              <a:rPr lang="zh-CN" altLang="zh-CN" sz="2800" dirty="0"/>
              <a:t>。</a:t>
            </a:r>
            <a:r>
              <a:rPr lang="en-US" altLang="zh-CN" sz="2800" dirty="0"/>
              <a:t> </a:t>
            </a:r>
            <a:endParaRPr lang="zh-CN" altLang="zh-CN" sz="2800" dirty="0"/>
          </a:p>
          <a:p>
            <a:pPr>
              <a:lnSpc>
                <a:spcPct val="130000"/>
              </a:lnSpc>
            </a:pPr>
            <a:r>
              <a:rPr lang="en-US" altLang="zh-CN" sz="2800" dirty="0"/>
              <a:t>(2)</a:t>
            </a:r>
            <a:r>
              <a:rPr lang="zh-CN" altLang="zh-CN" sz="2800" dirty="0"/>
              <a:t>若用装置</a:t>
            </a:r>
            <a:r>
              <a:rPr lang="en-US" altLang="zh-CN" sz="2800" dirty="0"/>
              <a:t>②</a:t>
            </a:r>
            <a:r>
              <a:rPr lang="zh-CN" altLang="zh-CN" sz="2800" dirty="0"/>
              <a:t>制取并收集干燥的</a:t>
            </a:r>
            <a:r>
              <a:rPr lang="en-US" altLang="zh-CN" sz="2800" dirty="0"/>
              <a:t>NH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,</a:t>
            </a:r>
            <a:r>
              <a:rPr lang="zh-CN" altLang="zh-CN" sz="2800" dirty="0"/>
              <a:t>烧瓶内装的试剂是</a:t>
            </a:r>
            <a:r>
              <a:rPr lang="zh-CN" altLang="zh-CN" sz="2800" u="sng" dirty="0"/>
              <a:t>　　　　</a:t>
            </a:r>
            <a:r>
              <a:rPr lang="en-US" altLang="zh-CN" sz="2800" dirty="0"/>
              <a:t>,</a:t>
            </a:r>
            <a:r>
              <a:rPr lang="zh-CN" altLang="zh-CN" sz="2800" dirty="0"/>
              <a:t>分液漏斗中装的试剂是</a:t>
            </a:r>
            <a:r>
              <a:rPr lang="zh-CN" altLang="zh-CN" sz="2800" u="sng" dirty="0"/>
              <a:t>　　　　</a:t>
            </a:r>
            <a:r>
              <a:rPr lang="en-US" altLang="zh-CN" sz="2800" dirty="0"/>
              <a:t>,</a:t>
            </a:r>
            <a:r>
              <a:rPr lang="zh-CN" altLang="zh-CN" sz="2800" dirty="0"/>
              <a:t>收集装置应选择</a:t>
            </a:r>
            <a:r>
              <a:rPr lang="zh-CN" altLang="zh-CN" sz="2800" u="sng" dirty="0"/>
              <a:t>　　　　</a:t>
            </a:r>
            <a:r>
              <a:rPr lang="en-US" altLang="zh-CN" sz="2800" dirty="0"/>
              <a:t>(</a:t>
            </a:r>
            <a:r>
              <a:rPr lang="zh-CN" altLang="zh-CN" sz="2800" dirty="0"/>
              <a:t>填装置序号</a:t>
            </a:r>
            <a:r>
              <a:rPr lang="en-US" altLang="zh-CN" sz="2800" dirty="0"/>
              <a:t>)</a:t>
            </a:r>
            <a:r>
              <a:rPr lang="zh-CN" altLang="zh-CN" sz="2800" dirty="0"/>
              <a:t>。</a:t>
            </a:r>
            <a:r>
              <a:rPr lang="en-US" altLang="zh-CN" sz="2800" dirty="0"/>
              <a:t> </a:t>
            </a:r>
            <a:endParaRPr lang="zh-CN" altLang="zh-CN" sz="2800" dirty="0"/>
          </a:p>
        </p:txBody>
      </p:sp>
      <p:pic>
        <p:nvPicPr>
          <p:cNvPr id="14" name="CC7.jpg" descr="id:2147522555;FounderCES"/>
          <p:cNvPicPr/>
          <p:nvPr/>
        </p:nvPicPr>
        <p:blipFill>
          <a:blip r:embed="rId2"/>
          <a:stretch>
            <a:fillRect/>
          </a:stretch>
        </p:blipFill>
        <p:spPr>
          <a:xfrm>
            <a:off x="5002847" y="1014412"/>
            <a:ext cx="4110673" cy="246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092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9184640" y="0"/>
            <a:ext cx="202831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化学专题十　氮及其化合物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43068" y="256492"/>
            <a:ext cx="11713580" cy="5539978"/>
            <a:chOff x="243068" y="256492"/>
            <a:chExt cx="11713580" cy="5539978"/>
          </a:xfrm>
        </p:grpSpPr>
        <p:sp>
          <p:nvSpPr>
            <p:cNvPr id="16" name="矩形 15"/>
            <p:cNvSpPr/>
            <p:nvPr/>
          </p:nvSpPr>
          <p:spPr>
            <a:xfrm>
              <a:off x="243068" y="256492"/>
              <a:ext cx="11713580" cy="55399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800" b="1" dirty="0">
                  <a:solidFill>
                    <a:srgbClr val="DA251C"/>
                  </a:solidFill>
                </a:rPr>
                <a:t>解析</a:t>
              </a:r>
              <a:r>
                <a:rPr lang="zh-CN" altLang="zh-CN" sz="2800" dirty="0"/>
                <a:t>　</a:t>
              </a:r>
              <a:r>
                <a:rPr lang="en-US" altLang="zh-CN" sz="2800" dirty="0"/>
                <a:t>(1)</a:t>
              </a:r>
              <a:r>
                <a:rPr lang="zh-CN" altLang="zh-CN" sz="2800" dirty="0"/>
                <a:t>装置</a:t>
              </a:r>
              <a:r>
                <a:rPr lang="en-US" altLang="zh-CN" sz="2800" dirty="0"/>
                <a:t>①</a:t>
              </a:r>
              <a:r>
                <a:rPr lang="zh-CN" altLang="zh-CN" sz="2800" dirty="0"/>
                <a:t>适用于</a:t>
              </a:r>
              <a:r>
                <a:rPr lang="en-US" altLang="zh-CN" sz="2800" dirty="0"/>
                <a:t>“</a:t>
              </a:r>
              <a:r>
                <a:rPr lang="zh-CN" altLang="zh-CN" sz="2800" dirty="0"/>
                <a:t>固</a:t>
              </a:r>
              <a:r>
                <a:rPr lang="en-US" altLang="zh-CN" sz="2800" dirty="0"/>
                <a:t>+</a:t>
              </a:r>
              <a:r>
                <a:rPr lang="zh-CN" altLang="zh-CN" sz="2800" dirty="0"/>
                <a:t>固</a:t>
              </a:r>
              <a:r>
                <a:rPr lang="en-US" altLang="zh-CN" sz="2800" dirty="0"/>
                <a:t>”</a:t>
              </a:r>
              <a:r>
                <a:rPr lang="zh-CN" altLang="zh-CN" sz="2800" dirty="0"/>
                <a:t>加热制取气体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制取</a:t>
              </a:r>
              <a:r>
                <a:rPr lang="en-US" altLang="zh-CN" sz="2800" dirty="0"/>
                <a:t>NH</a:t>
              </a:r>
              <a:r>
                <a:rPr lang="en-US" altLang="zh-CN" sz="2800" baseline="-25000" dirty="0"/>
                <a:t>3</a:t>
              </a:r>
              <a:r>
                <a:rPr lang="zh-CN" altLang="zh-CN" sz="2800" dirty="0"/>
                <a:t>时试剂选用</a:t>
              </a:r>
              <a:r>
                <a:rPr lang="en-US" altLang="zh-CN" sz="2800" dirty="0"/>
                <a:t>NH</a:t>
              </a:r>
              <a:r>
                <a:rPr lang="en-US" altLang="zh-CN" sz="2800" baseline="-25000" dirty="0"/>
                <a:t>4</a:t>
              </a:r>
              <a:r>
                <a:rPr lang="en-US" altLang="zh-CN" sz="2800" dirty="0"/>
                <a:t>Cl</a:t>
              </a:r>
              <a:r>
                <a:rPr lang="zh-CN" altLang="zh-CN" sz="2800" dirty="0"/>
                <a:t>和</a:t>
              </a:r>
              <a:r>
                <a:rPr lang="en-US" altLang="zh-CN" sz="2800" dirty="0"/>
                <a:t>Ca(OH)</a:t>
              </a:r>
              <a:r>
                <a:rPr lang="en-US" altLang="zh-CN" sz="2800" baseline="-25000" dirty="0"/>
                <a:t>2</a:t>
              </a:r>
              <a:r>
                <a:rPr lang="zh-CN" altLang="zh-CN" sz="2800" dirty="0"/>
                <a:t>。若要测定生成</a:t>
              </a:r>
              <a:r>
                <a:rPr lang="en-US" altLang="zh-CN" sz="2800" dirty="0"/>
                <a:t>NH</a:t>
              </a:r>
              <a:r>
                <a:rPr lang="en-US" altLang="zh-CN" sz="2800" baseline="-25000" dirty="0"/>
                <a:t>3</a:t>
              </a:r>
              <a:r>
                <a:rPr lang="zh-CN" altLang="zh-CN" sz="2800" dirty="0"/>
                <a:t>的体积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必须用排液体法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而</a:t>
              </a:r>
              <a:r>
                <a:rPr lang="en-US" altLang="zh-CN" sz="2800" dirty="0"/>
                <a:t>NH</a:t>
              </a:r>
              <a:r>
                <a:rPr lang="en-US" altLang="zh-CN" sz="2800" baseline="-25000" dirty="0"/>
                <a:t>3</a:t>
              </a:r>
              <a:r>
                <a:rPr lang="zh-CN" altLang="zh-CN" sz="2800" dirty="0"/>
                <a:t>极易溶于水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故不能用排水法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所用的液体必须不易挥发、不与</a:t>
              </a:r>
              <a:r>
                <a:rPr lang="en-US" altLang="zh-CN" sz="2800" dirty="0"/>
                <a:t>NH</a:t>
              </a:r>
              <a:r>
                <a:rPr lang="en-US" altLang="zh-CN" sz="2800" baseline="-25000" dirty="0"/>
                <a:t>3</a:t>
              </a:r>
              <a:r>
                <a:rPr lang="zh-CN" altLang="zh-CN" sz="2800" dirty="0"/>
                <a:t>反应且不溶解</a:t>
              </a:r>
              <a:r>
                <a:rPr lang="en-US" altLang="zh-CN" sz="2800" dirty="0"/>
                <a:t>NH</a:t>
              </a:r>
              <a:r>
                <a:rPr lang="en-US" altLang="zh-CN" sz="2800" baseline="-25000" dirty="0"/>
                <a:t>3</a:t>
              </a:r>
              <a:r>
                <a:rPr lang="zh-CN" altLang="zh-CN" sz="2800" dirty="0"/>
                <a:t>才行。</a:t>
              </a:r>
              <a:r>
                <a:rPr lang="en-US" altLang="zh-CN" sz="2800" dirty="0"/>
                <a:t>(2)</a:t>
              </a:r>
              <a:r>
                <a:rPr lang="zh-CN" altLang="zh-CN" sz="2800" dirty="0"/>
                <a:t>装置</a:t>
              </a:r>
              <a:r>
                <a:rPr lang="en-US" altLang="zh-CN" sz="2800" dirty="0"/>
                <a:t>②</a:t>
              </a:r>
              <a:r>
                <a:rPr lang="zh-CN" altLang="zh-CN" sz="2800" dirty="0"/>
                <a:t>是</a:t>
              </a:r>
              <a:r>
                <a:rPr lang="en-US" altLang="zh-CN" sz="2800" dirty="0"/>
                <a:t>“</a:t>
              </a:r>
              <a:r>
                <a:rPr lang="zh-CN" altLang="zh-CN" sz="2800" dirty="0"/>
                <a:t>固</a:t>
              </a:r>
              <a:r>
                <a:rPr lang="en-US" altLang="zh-CN" sz="2800" dirty="0"/>
                <a:t>+</a:t>
              </a:r>
              <a:r>
                <a:rPr lang="zh-CN" altLang="zh-CN" sz="2800" dirty="0"/>
                <a:t>液</a:t>
              </a:r>
              <a:r>
                <a:rPr lang="en-US" altLang="zh-CN" sz="2800" dirty="0"/>
                <a:t>”</a:t>
              </a:r>
              <a:r>
                <a:rPr lang="zh-CN" altLang="zh-CN" sz="2800" dirty="0"/>
                <a:t>不需加热的制气装置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制取</a:t>
              </a:r>
              <a:r>
                <a:rPr lang="en-US" altLang="zh-CN" sz="2800" dirty="0"/>
                <a:t>NH</a:t>
              </a:r>
              <a:r>
                <a:rPr lang="en-US" altLang="zh-CN" sz="2800" baseline="-25000" dirty="0"/>
                <a:t>3</a:t>
              </a:r>
              <a:r>
                <a:rPr lang="zh-CN" altLang="zh-CN" sz="2800" dirty="0"/>
                <a:t>时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可选用浓氨水和碱石灰等。</a:t>
              </a:r>
              <a:endParaRPr lang="en-US" altLang="zh-CN" sz="2800" dirty="0"/>
            </a:p>
            <a:p>
              <a:pPr>
                <a:lnSpc>
                  <a:spcPct val="150000"/>
                </a:lnSpc>
              </a:pPr>
              <a:r>
                <a:rPr lang="zh-CN" altLang="zh-CN" sz="2800" b="1" dirty="0">
                  <a:solidFill>
                    <a:srgbClr val="DA251C"/>
                  </a:solidFill>
                </a:rPr>
                <a:t>答案</a:t>
              </a:r>
              <a:r>
                <a:rPr lang="zh-CN" altLang="zh-CN" sz="2800" dirty="0"/>
                <a:t>　</a:t>
              </a:r>
              <a:r>
                <a:rPr lang="en-US" altLang="zh-CN" sz="2800" dirty="0"/>
                <a:t>(1)2NH</a:t>
              </a:r>
              <a:r>
                <a:rPr lang="en-US" altLang="zh-CN" sz="2800" baseline="-25000" dirty="0"/>
                <a:t>4</a:t>
              </a:r>
              <a:r>
                <a:rPr lang="en-US" altLang="zh-CN" sz="2800" dirty="0"/>
                <a:t>Cl+Ca(OH)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       2NH</a:t>
              </a:r>
              <a:r>
                <a:rPr lang="en-US" altLang="zh-CN" sz="2800" baseline="-25000" dirty="0"/>
                <a:t>3</a:t>
              </a:r>
              <a:r>
                <a:rPr lang="en-US" altLang="zh-CN" sz="2800" dirty="0"/>
                <a:t>↑+CaCl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+2H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</a:t>
              </a:r>
              <a:endParaRPr lang="zh-CN" altLang="zh-CN" sz="2800" dirty="0"/>
            </a:p>
            <a:p>
              <a:pPr>
                <a:lnSpc>
                  <a:spcPct val="150000"/>
                </a:lnSpc>
              </a:pPr>
              <a:r>
                <a:rPr lang="en-US" altLang="zh-CN" sz="2800" dirty="0"/>
                <a:t>③⑦</a:t>
              </a:r>
              <a:r>
                <a:rPr lang="zh-CN" altLang="zh-CN" sz="2800" dirty="0"/>
                <a:t>　氨气难溶于该试剂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且该试剂不易挥发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不与氨气反应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800" dirty="0"/>
                <a:t>(2)</a:t>
              </a:r>
              <a:r>
                <a:rPr lang="en-US" altLang="zh-CN" sz="2800" dirty="0" err="1"/>
                <a:t>CaO</a:t>
              </a:r>
              <a:r>
                <a:rPr lang="en-US" altLang="zh-CN" sz="2800" dirty="0"/>
                <a:t>(</a:t>
              </a:r>
              <a:r>
                <a:rPr lang="zh-CN" altLang="zh-CN" sz="2800" dirty="0"/>
                <a:t>或</a:t>
              </a:r>
              <a:r>
                <a:rPr lang="en-US" altLang="zh-CN" sz="2800" dirty="0" err="1"/>
                <a:t>NaOH</a:t>
              </a:r>
              <a:r>
                <a:rPr lang="zh-CN" altLang="zh-CN" sz="2800" dirty="0"/>
                <a:t>或碱石灰</a:t>
              </a:r>
              <a:r>
                <a:rPr lang="en-US" altLang="zh-CN" sz="2800" dirty="0"/>
                <a:t>)</a:t>
              </a:r>
              <a:r>
                <a:rPr lang="zh-CN" altLang="zh-CN" sz="2800" dirty="0"/>
                <a:t>固体　浓氨水</a:t>
              </a:r>
              <a:r>
                <a:rPr lang="en-US" altLang="zh-CN" sz="2800" dirty="0"/>
                <a:t>(</a:t>
              </a:r>
              <a:r>
                <a:rPr lang="zh-CN" altLang="zh-CN" sz="2800" dirty="0"/>
                <a:t>或浓</a:t>
              </a:r>
              <a:r>
                <a:rPr lang="en-US" altLang="zh-CN" sz="2800" dirty="0"/>
                <a:t>NH</a:t>
              </a:r>
              <a:r>
                <a:rPr lang="en-US" altLang="zh-CN" sz="2800" baseline="-25000" dirty="0"/>
                <a:t>4</a:t>
              </a:r>
              <a:r>
                <a:rPr lang="en-US" altLang="zh-CN" sz="2800" dirty="0"/>
                <a:t>Cl</a:t>
              </a:r>
              <a:r>
                <a:rPr lang="zh-CN" altLang="zh-CN" sz="2800" dirty="0"/>
                <a:t>溶液</a:t>
              </a:r>
              <a:r>
                <a:rPr lang="en-US" altLang="zh-CN" sz="2800" dirty="0"/>
                <a:t>)</a:t>
              </a:r>
              <a:r>
                <a:rPr lang="zh-CN" altLang="zh-CN" sz="2800" dirty="0"/>
                <a:t>　</a:t>
              </a:r>
              <a:r>
                <a:rPr lang="en-US" altLang="zh-CN" sz="2800" dirty="0"/>
                <a:t>⑥</a:t>
              </a:r>
              <a:endParaRPr lang="zh-CN" altLang="zh-CN" sz="2800" dirty="0"/>
            </a:p>
            <a:p>
              <a:endParaRPr lang="zh-CN" altLang="zh-CN" dirty="0"/>
            </a:p>
          </p:txBody>
        </p:sp>
        <p:pic>
          <p:nvPicPr>
            <p:cNvPr id="15" name="图片 1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529772" y="3604914"/>
              <a:ext cx="489903" cy="4416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02650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9184640" y="0"/>
            <a:ext cx="202831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化学专题十　氮及其化合物</a:t>
            </a:r>
          </a:p>
        </p:txBody>
      </p:sp>
      <p:sp>
        <p:nvSpPr>
          <p:cNvPr id="16" name="矩形 15"/>
          <p:cNvSpPr/>
          <p:nvPr/>
        </p:nvSpPr>
        <p:spPr>
          <a:xfrm>
            <a:off x="243068" y="256492"/>
            <a:ext cx="11713580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DA251C"/>
                </a:solidFill>
              </a:rPr>
              <a:t>突破攻略  </a:t>
            </a:r>
            <a:endParaRPr lang="en-US" altLang="zh-CN" sz="2800" b="1" dirty="0">
              <a:solidFill>
                <a:srgbClr val="DA251C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/>
              <a:t>1.</a:t>
            </a:r>
            <a:r>
              <a:rPr lang="zh-CN" altLang="zh-CN" sz="2800" dirty="0"/>
              <a:t>制取氨时所用的铵盐不宜用硝酸铵、碳酸铵或碳酸氢铵。因为在加热过程中</a:t>
            </a:r>
            <a:r>
              <a:rPr lang="en-US" altLang="zh-CN" sz="2800" dirty="0"/>
              <a:t>,NH</a:t>
            </a:r>
            <a:r>
              <a:rPr lang="en-US" altLang="zh-CN" sz="2800" baseline="-25000" dirty="0"/>
              <a:t>4</a:t>
            </a:r>
            <a:r>
              <a:rPr lang="en-US" altLang="zh-CN" sz="2800" dirty="0"/>
              <a:t>NO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可能发生爆炸</a:t>
            </a:r>
            <a:r>
              <a:rPr lang="en-US" altLang="zh-CN" sz="2800" dirty="0"/>
              <a:t>;</a:t>
            </a:r>
            <a:r>
              <a:rPr lang="zh-CN" altLang="zh-CN" sz="2800" dirty="0"/>
              <a:t>而</a:t>
            </a:r>
            <a:r>
              <a:rPr lang="en-US" altLang="zh-CN" sz="2800" dirty="0"/>
              <a:t>(NH</a:t>
            </a:r>
            <a:r>
              <a:rPr lang="en-US" altLang="zh-CN" sz="2800" baseline="-25000" dirty="0"/>
              <a:t>4</a:t>
            </a:r>
            <a:r>
              <a:rPr lang="en-US" altLang="zh-CN" sz="2800" dirty="0"/>
              <a:t>)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CO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、</a:t>
            </a:r>
            <a:r>
              <a:rPr lang="en-US" altLang="zh-CN" sz="2800" dirty="0"/>
              <a:t>NH</a:t>
            </a:r>
            <a:r>
              <a:rPr lang="en-US" altLang="zh-CN" sz="2800" baseline="-25000" dirty="0"/>
              <a:t>4</a:t>
            </a:r>
            <a:r>
              <a:rPr lang="en-US" altLang="zh-CN" sz="2800" dirty="0"/>
              <a:t>HCO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受热易分解产生</a:t>
            </a:r>
            <a:r>
              <a:rPr lang="en-US" altLang="zh-CN" sz="2800" dirty="0"/>
              <a:t>CO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,</a:t>
            </a:r>
            <a:r>
              <a:rPr lang="zh-CN" altLang="zh-CN" sz="2800" dirty="0"/>
              <a:t>使生成的</a:t>
            </a:r>
            <a:r>
              <a:rPr lang="en-US" altLang="zh-CN" sz="2800" dirty="0"/>
              <a:t>NH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中混有较多的</a:t>
            </a:r>
            <a:r>
              <a:rPr lang="en-US" altLang="zh-CN" sz="2800" dirty="0"/>
              <a:t>CO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杂质。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2.“</a:t>
            </a:r>
            <a:r>
              <a:rPr lang="zh-CN" altLang="zh-CN" sz="2800" dirty="0"/>
              <a:t>固</a:t>
            </a:r>
            <a:r>
              <a:rPr lang="en-US" altLang="zh-CN" sz="2800" dirty="0"/>
              <a:t>+</a:t>
            </a:r>
            <a:r>
              <a:rPr lang="zh-CN" altLang="zh-CN" sz="2800" dirty="0"/>
              <a:t>固</a:t>
            </a:r>
            <a:r>
              <a:rPr lang="en-US" altLang="zh-CN" sz="2800" dirty="0"/>
              <a:t>”</a:t>
            </a:r>
            <a:r>
              <a:rPr lang="zh-CN" altLang="zh-CN" sz="2800" dirty="0"/>
              <a:t>加热制取</a:t>
            </a:r>
            <a:r>
              <a:rPr lang="en-US" altLang="zh-CN" sz="2800" dirty="0"/>
              <a:t>NH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时</a:t>
            </a:r>
            <a:r>
              <a:rPr lang="en-US" altLang="zh-CN" sz="2800" dirty="0"/>
              <a:t>,</a:t>
            </a:r>
            <a:r>
              <a:rPr lang="zh-CN" altLang="zh-CN" sz="2800" dirty="0"/>
              <a:t>消石灰不能用</a:t>
            </a:r>
            <a:r>
              <a:rPr lang="en-US" altLang="zh-CN" sz="2800" dirty="0" err="1"/>
              <a:t>NaOH</a:t>
            </a:r>
            <a:r>
              <a:rPr lang="zh-CN" altLang="zh-CN" sz="2800" dirty="0"/>
              <a:t>、</a:t>
            </a:r>
            <a:r>
              <a:rPr lang="en-US" altLang="zh-CN" sz="2800" dirty="0"/>
              <a:t>KOH</a:t>
            </a:r>
            <a:r>
              <a:rPr lang="zh-CN" altLang="zh-CN" sz="2800" dirty="0"/>
              <a:t>代替</a:t>
            </a:r>
            <a:r>
              <a:rPr lang="en-US" altLang="zh-CN" sz="2800" dirty="0"/>
              <a:t>,</a:t>
            </a:r>
            <a:r>
              <a:rPr lang="zh-CN" altLang="zh-CN" sz="2800" dirty="0"/>
              <a:t>一方面</a:t>
            </a:r>
            <a:r>
              <a:rPr lang="en-US" altLang="zh-CN" sz="2800" dirty="0"/>
              <a:t>Ca(OH)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比</a:t>
            </a:r>
            <a:r>
              <a:rPr lang="en-US" altLang="zh-CN" sz="2800" dirty="0" err="1"/>
              <a:t>NaOH</a:t>
            </a:r>
            <a:r>
              <a:rPr lang="zh-CN" altLang="zh-CN" sz="2800" dirty="0"/>
              <a:t>便宜</a:t>
            </a:r>
            <a:r>
              <a:rPr lang="en-US" altLang="zh-CN" sz="2800" dirty="0"/>
              <a:t>,</a:t>
            </a:r>
            <a:r>
              <a:rPr lang="zh-CN" altLang="zh-CN" sz="2800" dirty="0"/>
              <a:t>另一方面</a:t>
            </a:r>
            <a:r>
              <a:rPr lang="en-US" altLang="zh-CN" sz="2800" dirty="0" err="1"/>
              <a:t>NaOH</a:t>
            </a:r>
            <a:r>
              <a:rPr lang="zh-CN" altLang="zh-CN" sz="2800" dirty="0"/>
              <a:t>、</a:t>
            </a:r>
            <a:r>
              <a:rPr lang="en-US" altLang="zh-CN" sz="2800" dirty="0"/>
              <a:t>KOH</a:t>
            </a:r>
            <a:r>
              <a:rPr lang="zh-CN" altLang="zh-CN" sz="2800" dirty="0"/>
              <a:t>具有吸湿性</a:t>
            </a:r>
            <a:r>
              <a:rPr lang="en-US" altLang="zh-CN" sz="2800" dirty="0"/>
              <a:t>,</a:t>
            </a:r>
            <a:r>
              <a:rPr lang="zh-CN" altLang="zh-CN" sz="2800" dirty="0"/>
              <a:t>易结块</a:t>
            </a:r>
            <a:r>
              <a:rPr lang="en-US" altLang="zh-CN" sz="2800" dirty="0"/>
              <a:t>,</a:t>
            </a:r>
            <a:r>
              <a:rPr lang="zh-CN" altLang="zh-CN" sz="2800" dirty="0"/>
              <a:t>不利于产生</a:t>
            </a:r>
            <a:r>
              <a:rPr lang="en-US" altLang="zh-CN" sz="2800" dirty="0"/>
              <a:t>NH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,</a:t>
            </a:r>
            <a:r>
              <a:rPr lang="zh-CN" altLang="zh-CN" sz="2800" dirty="0"/>
              <a:t>且在加热条件下易腐蚀试管。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3.</a:t>
            </a:r>
            <a:r>
              <a:rPr lang="zh-CN" altLang="zh-CN" sz="2800" dirty="0"/>
              <a:t>氨是碱性气体</a:t>
            </a:r>
            <a:r>
              <a:rPr lang="en-US" altLang="zh-CN" sz="2800" dirty="0"/>
              <a:t>,</a:t>
            </a:r>
            <a:r>
              <a:rPr lang="zh-CN" altLang="zh-CN" sz="2800" dirty="0"/>
              <a:t>不能用酸性干燥剂</a:t>
            </a:r>
            <a:r>
              <a:rPr lang="en-US" altLang="zh-CN" sz="2800" dirty="0"/>
              <a:t>(</a:t>
            </a:r>
            <a:r>
              <a:rPr lang="zh-CN" altLang="zh-CN" sz="2800" dirty="0"/>
              <a:t>浓硫酸、</a:t>
            </a:r>
            <a:r>
              <a:rPr lang="en-US" altLang="zh-CN" sz="2800" dirty="0"/>
              <a:t>P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</a:t>
            </a:r>
            <a:r>
              <a:rPr lang="en-US" altLang="zh-CN" sz="2800" baseline="-25000" dirty="0"/>
              <a:t>5</a:t>
            </a:r>
            <a:r>
              <a:rPr lang="en-US" altLang="zh-CN" sz="2800" dirty="0"/>
              <a:t>)</a:t>
            </a:r>
            <a:r>
              <a:rPr lang="zh-CN" altLang="zh-CN" sz="2800" dirty="0"/>
              <a:t>干燥</a:t>
            </a:r>
            <a:r>
              <a:rPr lang="en-US" altLang="zh-CN" sz="2800" dirty="0"/>
              <a:t>,</a:t>
            </a:r>
            <a:r>
              <a:rPr lang="zh-CN" altLang="zh-CN" sz="2800" dirty="0"/>
              <a:t>也不能用</a:t>
            </a:r>
            <a:r>
              <a:rPr lang="en-US" altLang="zh-CN" sz="2800" dirty="0"/>
              <a:t>CaCl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干燥</a:t>
            </a:r>
            <a:r>
              <a:rPr lang="en-US" altLang="zh-CN" sz="2800" dirty="0"/>
              <a:t>,</a:t>
            </a:r>
            <a:r>
              <a:rPr lang="zh-CN" altLang="zh-CN" sz="2800" dirty="0"/>
              <a:t>因为</a:t>
            </a:r>
            <a:r>
              <a:rPr lang="en-US" altLang="zh-CN" sz="2800" dirty="0"/>
              <a:t>CaCl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可以吸收</a:t>
            </a:r>
            <a:r>
              <a:rPr lang="en-US" altLang="zh-CN" sz="2800" dirty="0"/>
              <a:t>NH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生成</a:t>
            </a:r>
            <a:r>
              <a:rPr lang="en-US" altLang="zh-CN" sz="2800" dirty="0"/>
              <a:t>CaCl</a:t>
            </a:r>
            <a:r>
              <a:rPr lang="en-US" altLang="zh-CN" sz="2800" baseline="-25000" dirty="0"/>
              <a:t>2</a:t>
            </a:r>
            <a:r>
              <a:rPr lang="en-US" altLang="zh-CN" sz="2800" i="1" dirty="0"/>
              <a:t>·</a:t>
            </a:r>
            <a:r>
              <a:rPr lang="en-US" altLang="zh-CN" sz="2800" dirty="0"/>
              <a:t>8NH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。</a:t>
            </a:r>
          </a:p>
          <a:p>
            <a:pPr>
              <a:lnSpc>
                <a:spcPct val="150000"/>
              </a:lnSpc>
            </a:pP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2270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8457" y="-1"/>
            <a:ext cx="3483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DA251C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66800" y="-2"/>
            <a:ext cx="7232247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DA25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en-US" altLang="zh-CN" sz="2800" dirty="0">
                <a:solidFill>
                  <a:srgbClr val="DA25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 </a:t>
            </a:r>
            <a:r>
              <a:rPr lang="zh-CN" altLang="en-US" sz="2800" dirty="0">
                <a:solidFill>
                  <a:srgbClr val="DA25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金属与</a:t>
            </a:r>
            <a:r>
              <a:rPr lang="en-US" altLang="zh-CN" sz="2800" dirty="0">
                <a:solidFill>
                  <a:srgbClr val="DA25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HNO</a:t>
            </a:r>
            <a:r>
              <a:rPr lang="en-US" altLang="zh-CN" sz="2800" baseline="-25000" dirty="0">
                <a:solidFill>
                  <a:srgbClr val="DA25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solidFill>
                  <a:srgbClr val="DA25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反应的规律和相关计算</a:t>
            </a:r>
            <a:endParaRPr lang="en-US" altLang="zh-CN" sz="2800" dirty="0">
              <a:solidFill>
                <a:srgbClr val="DA25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4043" y="729341"/>
            <a:ext cx="11723913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dirty="0">
                <a:solidFill>
                  <a:srgbClr val="DA251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方法解读：</a:t>
            </a:r>
            <a:endParaRPr lang="zh-CN" altLang="zh-CN" sz="1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714F6134-7288-4796-8499-E211F9E0561B}"/>
              </a:ext>
            </a:extLst>
          </p:cNvPr>
          <p:cNvSpPr/>
          <p:nvPr/>
        </p:nvSpPr>
        <p:spPr>
          <a:xfrm>
            <a:off x="234043" y="1391638"/>
            <a:ext cx="117239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1.</a:t>
            </a:r>
            <a:r>
              <a:rPr lang="zh-CN" altLang="en-US" sz="2800" b="1" dirty="0"/>
              <a:t>金属与</a:t>
            </a:r>
            <a:r>
              <a:rPr lang="en-US" altLang="zh-CN" sz="2800" b="1" dirty="0"/>
              <a:t>HNO</a:t>
            </a:r>
            <a:r>
              <a:rPr lang="en-US" altLang="zh-CN" sz="2800" b="1" baseline="-25000" dirty="0"/>
              <a:t>3</a:t>
            </a:r>
            <a:r>
              <a:rPr lang="zh-CN" altLang="en-US" sz="2800" b="1" dirty="0"/>
              <a:t>反应的思维模型</a:t>
            </a:r>
            <a:r>
              <a:rPr lang="zh-CN" altLang="en-US" sz="2800" dirty="0"/>
              <a:t>　　　　　</a:t>
            </a:r>
            <a:endParaRPr lang="zh-CN" altLang="zh-CN" sz="2800" dirty="0"/>
          </a:p>
        </p:txBody>
      </p:sp>
      <p:pic>
        <p:nvPicPr>
          <p:cNvPr id="9" name="肚BT1XT19.jpg" descr="id:2147522618;FounderCES"/>
          <p:cNvPicPr/>
          <p:nvPr/>
        </p:nvPicPr>
        <p:blipFill>
          <a:blip r:embed="rId2"/>
          <a:stretch>
            <a:fillRect/>
          </a:stretch>
        </p:blipFill>
        <p:spPr>
          <a:xfrm>
            <a:off x="1817709" y="2053933"/>
            <a:ext cx="8556582" cy="409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556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9184640" y="0"/>
            <a:ext cx="202831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化学专题十　氮及其化合物</a:t>
            </a:r>
          </a:p>
        </p:txBody>
      </p:sp>
      <p:sp>
        <p:nvSpPr>
          <p:cNvPr id="16" name="矩形 15"/>
          <p:cNvSpPr/>
          <p:nvPr/>
        </p:nvSpPr>
        <p:spPr>
          <a:xfrm>
            <a:off x="243068" y="256492"/>
            <a:ext cx="11713580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2.“4</a:t>
            </a:r>
            <a:r>
              <a:rPr lang="zh-CN" altLang="zh-CN" sz="2800" b="1" dirty="0"/>
              <a:t>法</a:t>
            </a:r>
            <a:r>
              <a:rPr lang="en-US" altLang="zh-CN" sz="2800" b="1" dirty="0"/>
              <a:t>”</a:t>
            </a:r>
            <a:r>
              <a:rPr lang="zh-CN" altLang="zh-CN" sz="2800" b="1" dirty="0"/>
              <a:t>突破金属与</a:t>
            </a:r>
            <a:r>
              <a:rPr lang="en-US" altLang="zh-CN" sz="2800" b="1" dirty="0"/>
              <a:t>HNO</a:t>
            </a:r>
            <a:r>
              <a:rPr lang="en-US" altLang="zh-CN" sz="2800" b="1" baseline="-25000" dirty="0"/>
              <a:t>3</a:t>
            </a:r>
            <a:r>
              <a:rPr lang="zh-CN" altLang="zh-CN" sz="2800" b="1" dirty="0"/>
              <a:t>反应的计算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0519709"/>
                  </p:ext>
                </p:extLst>
              </p:nvPr>
            </p:nvGraphicFramePr>
            <p:xfrm>
              <a:off x="405114" y="930458"/>
              <a:ext cx="11381772" cy="550506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61640">
                      <a:extLst>
                        <a:ext uri="{9D8B030D-6E8A-4147-A177-3AD203B41FA5}">
                          <a16:colId xmlns:a16="http://schemas.microsoft.com/office/drawing/2014/main" xmlns="" val="2192974039"/>
                        </a:ext>
                      </a:extLst>
                    </a:gridCol>
                    <a:gridCol w="10120132">
                      <a:extLst>
                        <a:ext uri="{9D8B030D-6E8A-4147-A177-3AD203B41FA5}">
                          <a16:colId xmlns:a16="http://schemas.microsoft.com/office/drawing/2014/main" xmlns="" val="1642390803"/>
                        </a:ext>
                      </a:extLst>
                    </a:gridCol>
                  </a:tblGrid>
                  <a:tr h="13762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原子守恒法　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HNO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与金属反应时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一部分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HNO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起酸的作用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以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N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CN" sz="2800" b="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m:rPr>
                                      <m:nor/>
                                    </m:rPr>
                                    <a:rPr lang="en-US" sz="2800" b="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的形式存在于溶液中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;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一部分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HNO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作为氧化剂转化为还原产物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这两部分中氮原子的总物质的量等于反应消耗的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HNO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中氮原子的物质的量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552003057"/>
                      </a:ext>
                    </a:extLst>
                  </a:tr>
                  <a:tr h="13762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得失电子守恒法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HNO</a:t>
                          </a:r>
                          <a:r>
                            <a:rPr lang="en-US" sz="28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与金属的反应属于氧化还原反应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,HNO</a:t>
                          </a:r>
                          <a:r>
                            <a:rPr lang="en-US" sz="28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中氮原子得电子的物质的量等于金属失电子的物质的量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85670635"/>
                      </a:ext>
                    </a:extLst>
                  </a:tr>
                  <a:tr h="9175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电荷守恒法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HNO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过量时反应后溶液中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(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不考虑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OH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-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有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: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i="1" dirty="0">
                              <a:solidFill>
                                <a:schemeClr val="tx1"/>
                              </a:solidFill>
                              <a:effectLst/>
                            </a:rPr>
                            <a:t>c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(N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CN" sz="2800" b="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m:rPr>
                                      <m:nor/>
                                    </m:rPr>
                                    <a:rPr lang="en-US" sz="2800" b="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)=</a:t>
                          </a:r>
                          <a:r>
                            <a:rPr lang="en-US" sz="2800" b="0" i="1" dirty="0">
                              <a:solidFill>
                                <a:schemeClr val="tx1"/>
                              </a:solidFill>
                              <a:effectLst/>
                            </a:rPr>
                            <a:t>c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(H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)+</a:t>
                          </a:r>
                          <a:r>
                            <a:rPr lang="en-US" sz="2800" b="0" i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nc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(</a:t>
                          </a:r>
                          <a:r>
                            <a:rPr lang="en-US" sz="2800" b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M</a:t>
                          </a:r>
                          <a:r>
                            <a:rPr lang="en-US" sz="2800" b="0" i="1" baseline="30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n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)(</a:t>
                          </a:r>
                          <a:r>
                            <a:rPr lang="en-US" sz="2800" b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M</a:t>
                          </a:r>
                          <a:r>
                            <a:rPr lang="en-US" sz="2800" b="0" i="1" baseline="30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n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代表金属离子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804824514"/>
                      </a:ext>
                    </a:extLst>
                  </a:tr>
                  <a:tr h="183502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离子方程式计算法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金属与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、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HNO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的混合酸反应时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由于硝酸盐中的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N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CN" sz="2800" b="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m:rPr>
                                      <m:nor/>
                                    </m:rPr>
                                    <a:rPr lang="en-US" sz="2800" b="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在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提供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H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的条件下能继续与金属反应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因此此类题目应用离子方程式来计算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先作过量判断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然后根据完全反应的金属或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H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或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N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CN" sz="2800" b="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m:rPr>
                                      <m:nor/>
                                    </m:rPr>
                                    <a:rPr lang="en-US" sz="2800" b="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进行相关计算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且溶液中要符合电荷守恒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9543008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0519709"/>
                  </p:ext>
                </p:extLst>
              </p:nvPr>
            </p:nvGraphicFramePr>
            <p:xfrm>
              <a:off x="405114" y="930458"/>
              <a:ext cx="11381772" cy="550506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6164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192974039"/>
                        </a:ext>
                      </a:extLst>
                    </a:gridCol>
                    <a:gridCol w="1012013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642390803"/>
                        </a:ext>
                      </a:extLst>
                    </a:gridCol>
                  </a:tblGrid>
                  <a:tr h="13762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原子守恒法　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2462" t="-4425" b="-3106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552003057"/>
                      </a:ext>
                    </a:extLst>
                  </a:tr>
                  <a:tr h="13762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得失电子守恒法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HNO</a:t>
                          </a:r>
                          <a:r>
                            <a:rPr lang="en-US" sz="28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与金属的反应属于氧化还原反应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,HNO</a:t>
                          </a:r>
                          <a:r>
                            <a:rPr lang="en-US" sz="28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中氮原子得电子的物质的量等于金属失电子的物质的量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85670635"/>
                      </a:ext>
                    </a:extLst>
                  </a:tr>
                  <a:tr h="9175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电荷守恒法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2462" t="-308000" b="-217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804824514"/>
                      </a:ext>
                    </a:extLst>
                  </a:tr>
                  <a:tr h="183502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离子方程式计算法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2462" t="-203322" b="-83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95430087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030963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9184640" y="0"/>
            <a:ext cx="202831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化学专题十　氮及其化合物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43068" y="256492"/>
            <a:ext cx="11713580" cy="6900351"/>
            <a:chOff x="243068" y="256492"/>
            <a:chExt cx="11713580" cy="6900351"/>
          </a:xfrm>
        </p:grpSpPr>
        <p:sp>
          <p:nvSpPr>
            <p:cNvPr id="16" name="矩形 15"/>
            <p:cNvSpPr/>
            <p:nvPr/>
          </p:nvSpPr>
          <p:spPr>
            <a:xfrm>
              <a:off x="243068" y="256492"/>
              <a:ext cx="11713580" cy="69003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800" b="1" dirty="0" smtClean="0">
                  <a:solidFill>
                    <a:srgbClr val="DA251C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示例</a:t>
              </a:r>
              <a:r>
                <a:rPr lang="en-US" altLang="zh-CN" sz="2800" b="1" dirty="0">
                  <a:solidFill>
                    <a:srgbClr val="DA251C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  </a:t>
              </a:r>
              <a:r>
                <a:rPr lang="en-US" altLang="zh-CN" sz="2800" dirty="0"/>
                <a:t>4.9 g Mg</a:t>
              </a:r>
              <a:r>
                <a:rPr lang="zh-CN" altLang="zh-CN" sz="2800" dirty="0"/>
                <a:t>和</a:t>
              </a:r>
              <a:r>
                <a:rPr lang="en-US" altLang="zh-CN" sz="2800" dirty="0"/>
                <a:t>Fe</a:t>
              </a:r>
              <a:r>
                <a:rPr lang="zh-CN" altLang="zh-CN" sz="2800" dirty="0"/>
                <a:t>的混合物在过量稀硝酸中完全反应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得到标准状况下</a:t>
              </a:r>
              <a:r>
                <a:rPr lang="en-US" altLang="zh-CN" sz="2800" dirty="0"/>
                <a:t>NO</a:t>
              </a:r>
              <a:r>
                <a:rPr lang="zh-CN" altLang="zh-CN" sz="2800" dirty="0"/>
                <a:t>的体积为</a:t>
              </a:r>
              <a:r>
                <a:rPr lang="en-US" altLang="zh-CN" sz="2800" dirty="0"/>
                <a:t>2.24 L,</a:t>
              </a:r>
              <a:r>
                <a:rPr lang="zh-CN" altLang="zh-CN" sz="2800" dirty="0"/>
                <a:t>向反应后的溶液中加入足量烧碱充分反应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最后生成沉淀的质量是</a:t>
              </a:r>
            </a:p>
            <a:p>
              <a:pPr>
                <a:lnSpc>
                  <a:spcPct val="130000"/>
                </a:lnSpc>
              </a:pPr>
              <a:r>
                <a:rPr lang="en-US" altLang="zh-CN" sz="2800" dirty="0"/>
                <a:t>A.8 g		B.10 g	C.10.2 g	D.11.2 g</a:t>
              </a:r>
            </a:p>
            <a:p>
              <a:pPr>
                <a:lnSpc>
                  <a:spcPct val="130000"/>
                </a:lnSpc>
              </a:pPr>
              <a:r>
                <a:rPr lang="zh-CN" altLang="zh-CN" sz="2800" b="1" dirty="0">
                  <a:solidFill>
                    <a:srgbClr val="DA251C"/>
                  </a:solidFill>
                </a:rPr>
                <a:t>思维导引</a:t>
              </a:r>
              <a:r>
                <a:rPr lang="zh-CN" altLang="zh-CN" sz="2800" dirty="0"/>
                <a:t>　本题中发生的反应有</a:t>
              </a:r>
              <a:r>
                <a:rPr lang="en-US" altLang="zh-CN" sz="2800" dirty="0"/>
                <a:t>3Mg+8HNO</a:t>
              </a:r>
              <a:r>
                <a:rPr lang="en-US" altLang="zh-CN" sz="2800" baseline="-25000" dirty="0"/>
                <a:t>3</a:t>
              </a:r>
              <a:r>
                <a:rPr lang="en-US" altLang="zh-CN" sz="2800" dirty="0"/>
                <a:t>      3Mg(NO</a:t>
              </a:r>
              <a:r>
                <a:rPr lang="en-US" altLang="zh-CN" sz="2800" baseline="-25000" dirty="0"/>
                <a:t>3</a:t>
              </a:r>
              <a:r>
                <a:rPr lang="en-US" altLang="zh-CN" sz="2800" dirty="0"/>
                <a:t>)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+2NO↑+4H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</a:t>
              </a:r>
              <a:r>
                <a:rPr lang="zh-CN" altLang="zh-CN" sz="2800" dirty="0"/>
                <a:t>、</a:t>
              </a:r>
              <a:r>
                <a:rPr lang="en-US" altLang="zh-CN" sz="2800" dirty="0"/>
                <a:t>Fe+4HNO</a:t>
              </a:r>
              <a:r>
                <a:rPr lang="en-US" altLang="zh-CN" sz="2800" baseline="-25000" dirty="0"/>
                <a:t>3</a:t>
              </a:r>
              <a:r>
                <a:rPr lang="en-US" altLang="zh-CN" sz="2800" dirty="0"/>
                <a:t>       Fe(NO</a:t>
              </a:r>
              <a:r>
                <a:rPr lang="en-US" altLang="zh-CN" sz="2800" baseline="-25000" dirty="0"/>
                <a:t>3</a:t>
              </a:r>
              <a:r>
                <a:rPr lang="en-US" altLang="zh-CN" sz="2800" dirty="0"/>
                <a:t>)</a:t>
              </a:r>
              <a:r>
                <a:rPr lang="en-US" altLang="zh-CN" sz="2800" baseline="-25000" dirty="0"/>
                <a:t>3</a:t>
              </a:r>
              <a:r>
                <a:rPr lang="en-US" altLang="zh-CN" sz="2800" dirty="0"/>
                <a:t>+NO↑+2H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</a:t>
              </a:r>
              <a:r>
                <a:rPr lang="zh-CN" altLang="zh-CN" sz="2800" dirty="0"/>
                <a:t>、</a:t>
              </a:r>
              <a:r>
                <a:rPr lang="en-US" altLang="zh-CN" sz="2800" dirty="0"/>
                <a:t>Mg(NO</a:t>
              </a:r>
              <a:r>
                <a:rPr lang="en-US" altLang="zh-CN" sz="2800" baseline="-25000" dirty="0"/>
                <a:t>3</a:t>
              </a:r>
              <a:r>
                <a:rPr lang="en-US" altLang="zh-CN" sz="2800" dirty="0"/>
                <a:t>)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+2NaOH       Mg(OH)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↓ +2NaNO</a:t>
              </a:r>
              <a:r>
                <a:rPr lang="en-US" altLang="zh-CN" sz="2800" baseline="-25000" dirty="0"/>
                <a:t>3</a:t>
              </a:r>
              <a:r>
                <a:rPr lang="zh-CN" altLang="zh-CN" sz="2800" dirty="0"/>
                <a:t>、</a:t>
              </a:r>
              <a:r>
                <a:rPr lang="en-US" altLang="zh-CN" sz="2800" dirty="0"/>
                <a:t>Fe(NO</a:t>
              </a:r>
              <a:r>
                <a:rPr lang="en-US" altLang="zh-CN" sz="2800" baseline="-25000" dirty="0"/>
                <a:t>3</a:t>
              </a:r>
              <a:r>
                <a:rPr lang="en-US" altLang="zh-CN" sz="2800" dirty="0"/>
                <a:t>)</a:t>
              </a:r>
              <a:r>
                <a:rPr lang="en-US" altLang="zh-CN" sz="2800" baseline="-25000" dirty="0"/>
                <a:t>3</a:t>
              </a:r>
              <a:r>
                <a:rPr lang="en-US" altLang="zh-CN" sz="2800" dirty="0"/>
                <a:t>+3NaOH        Fe(OH)</a:t>
              </a:r>
              <a:r>
                <a:rPr lang="en-US" altLang="zh-CN" sz="2800" baseline="-25000" dirty="0"/>
                <a:t>3</a:t>
              </a:r>
              <a:r>
                <a:rPr lang="en-US" altLang="zh-CN" sz="2800" dirty="0"/>
                <a:t>↓+3NaNO</a:t>
              </a:r>
              <a:r>
                <a:rPr lang="en-US" altLang="zh-CN" sz="2800" baseline="-25000" dirty="0"/>
                <a:t>3</a:t>
              </a:r>
              <a:r>
                <a:rPr lang="zh-CN" altLang="zh-CN" sz="2800" dirty="0"/>
                <a:t>。常规解法是根据前两个反应列方程组可将</a:t>
              </a:r>
              <a:r>
                <a:rPr lang="en-US" altLang="zh-CN" sz="2800" dirty="0"/>
                <a:t>Mg</a:t>
              </a:r>
              <a:r>
                <a:rPr lang="zh-CN" altLang="zh-CN" sz="2800" dirty="0"/>
                <a:t>、</a:t>
              </a:r>
              <a:r>
                <a:rPr lang="en-US" altLang="zh-CN" sz="2800" dirty="0"/>
                <a:t>Fe</a:t>
              </a:r>
              <a:r>
                <a:rPr lang="zh-CN" altLang="zh-CN" sz="2800" dirty="0"/>
                <a:t>的物质的量计算出来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然后再计算生成沉淀的量。这种解法消耗时间长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且步骤烦琐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容易出错。若注意到化学反应的实质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找出金属失电子数与金属离子结合</a:t>
              </a:r>
              <a:r>
                <a:rPr lang="en-US" altLang="zh-CN" sz="2800" dirty="0"/>
                <a:t>OH</a:t>
              </a:r>
              <a:r>
                <a:rPr lang="en-US" altLang="zh-CN" sz="2800" baseline="30000" dirty="0"/>
                <a:t>-</a:t>
              </a:r>
              <a:r>
                <a:rPr lang="zh-CN" altLang="zh-CN" sz="2800" dirty="0"/>
                <a:t>的数目之间的关系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则可以列出关系式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迅速得到正确答案。</a:t>
              </a:r>
            </a:p>
            <a:p>
              <a:pPr>
                <a:lnSpc>
                  <a:spcPct val="150000"/>
                </a:lnSpc>
              </a:pPr>
              <a:endParaRPr lang="zh-CN" altLang="zh-CN" sz="2800" dirty="0"/>
            </a:p>
          </p:txBody>
        </p:sp>
        <p:pic>
          <p:nvPicPr>
            <p:cNvPr id="15" name="图片 1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330440" y="2719913"/>
              <a:ext cx="397699" cy="225939"/>
            </a:xfrm>
            <a:prstGeom prst="rect">
              <a:avLst/>
            </a:prstGeom>
          </p:spPr>
        </p:pic>
        <p:pic>
          <p:nvPicPr>
            <p:cNvPr id="17" name="图片 1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075450" y="3272850"/>
              <a:ext cx="397699" cy="225939"/>
            </a:xfrm>
            <a:prstGeom prst="rect">
              <a:avLst/>
            </a:prstGeom>
          </p:spPr>
        </p:pic>
        <p:pic>
          <p:nvPicPr>
            <p:cNvPr id="18" name="图片 17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842511" y="3774782"/>
              <a:ext cx="592520" cy="336622"/>
            </a:xfrm>
            <a:prstGeom prst="rect">
              <a:avLst/>
            </a:prstGeom>
          </p:spPr>
        </p:pic>
      </p:grpSp>
      <p:pic>
        <p:nvPicPr>
          <p:cNvPr id="19" name="图片 18"/>
          <p:cNvPicPr/>
          <p:nvPr/>
        </p:nvPicPr>
        <p:blipFill>
          <a:blip r:embed="rId2"/>
          <a:stretch>
            <a:fillRect/>
          </a:stretch>
        </p:blipFill>
        <p:spPr>
          <a:xfrm>
            <a:off x="9091721" y="3272850"/>
            <a:ext cx="397699" cy="22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86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hlinkClick r:id="rId2" action="ppaction://hlinksldjump"/>
          </p:cNvPr>
          <p:cNvSpPr/>
          <p:nvPr/>
        </p:nvSpPr>
        <p:spPr>
          <a:xfrm>
            <a:off x="1081338" y="963615"/>
            <a:ext cx="10065636" cy="323779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氮的氧化物与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en-US" altLang="zh-CN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en-US" altLang="zh-CN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反应的相关计算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+mj-lt"/>
                <a:ea typeface="+mj-ea"/>
              </a:rPr>
              <a:t>方法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+mj-ea"/>
              </a:rPr>
              <a:t>2 </a:t>
            </a:r>
            <a:r>
              <a:rPr lang="zh-CN" altLang="en-US" sz="2800" dirty="0">
                <a:solidFill>
                  <a:schemeClr val="tx1"/>
                </a:solidFill>
                <a:latin typeface="+mj-lt"/>
                <a:ea typeface="+mj-ea"/>
              </a:rPr>
              <a:t>氨的实验室制法</a:t>
            </a:r>
            <a:endParaRPr lang="en-US" altLang="zh-CN" sz="2800" dirty="0">
              <a:solidFill>
                <a:schemeClr val="tx1"/>
              </a:solidFill>
              <a:latin typeface="+mj-lt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+mj-lt"/>
                <a:ea typeface="+mj-ea"/>
              </a:rPr>
              <a:t>方法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+mj-ea"/>
              </a:rPr>
              <a:t>3 </a:t>
            </a:r>
            <a:r>
              <a:rPr lang="zh-CN" altLang="en-US" sz="2800" dirty="0">
                <a:solidFill>
                  <a:schemeClr val="tx1"/>
                </a:solidFill>
                <a:latin typeface="+mj-lt"/>
                <a:ea typeface="+mj-ea"/>
              </a:rPr>
              <a:t>金属与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+mj-ea"/>
              </a:rPr>
              <a:t>HNO</a:t>
            </a:r>
            <a:r>
              <a:rPr lang="en-US" altLang="zh-CN" sz="2800" baseline="-25000" dirty="0">
                <a:solidFill>
                  <a:schemeClr val="tx1"/>
                </a:solidFill>
                <a:latin typeface="+mj-lt"/>
                <a:ea typeface="+mj-ea"/>
              </a:rPr>
              <a:t>3</a:t>
            </a:r>
            <a:r>
              <a:rPr lang="zh-CN" altLang="en-US" sz="2800" dirty="0">
                <a:solidFill>
                  <a:schemeClr val="tx1"/>
                </a:solidFill>
                <a:latin typeface="+mj-lt"/>
                <a:ea typeface="+mj-ea"/>
              </a:rPr>
              <a:t>反应的规律和相关计算</a:t>
            </a:r>
            <a:endParaRPr lang="en-US" altLang="zh-CN" sz="2800" dirty="0">
              <a:solidFill>
                <a:schemeClr val="tx1"/>
              </a:solidFill>
              <a:latin typeface="+mj-lt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+mj-lt"/>
                <a:ea typeface="+mj-ea"/>
              </a:rPr>
              <a:t>微课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ea typeface="+mj-ea"/>
              </a:rPr>
              <a:t>9 </a:t>
            </a:r>
            <a:r>
              <a:rPr lang="zh-CN" altLang="en-US" sz="2800" dirty="0">
                <a:solidFill>
                  <a:schemeClr val="tx1"/>
                </a:solidFill>
                <a:latin typeface="+mj-lt"/>
                <a:ea typeface="+mj-ea"/>
              </a:rPr>
              <a:t>喷泉实验</a:t>
            </a:r>
          </a:p>
        </p:txBody>
      </p:sp>
      <p:sp>
        <p:nvSpPr>
          <p:cNvPr id="4" name="矩形 3">
            <a:hlinkClick r:id="" action="ppaction://noaction"/>
          </p:cNvPr>
          <p:cNvSpPr/>
          <p:nvPr/>
        </p:nvSpPr>
        <p:spPr>
          <a:xfrm>
            <a:off x="1081338" y="694473"/>
            <a:ext cx="10087407" cy="53828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rgbClr val="DA251C"/>
                </a:solidFill>
                <a:latin typeface="+mj-ea"/>
              </a:rPr>
              <a:t>B</a:t>
            </a:r>
            <a:r>
              <a:rPr lang="zh-CN" altLang="en-US" sz="2800" b="1" dirty="0">
                <a:solidFill>
                  <a:srgbClr val="DA251C"/>
                </a:solidFill>
                <a:latin typeface="微软雅黑" panose="020B0503020204020204" charset="-122"/>
              </a:rPr>
              <a:t>方法帮</a:t>
            </a:r>
            <a:r>
              <a:rPr lang="en-US" altLang="zh-CN" sz="2800" b="1" dirty="0">
                <a:solidFill>
                  <a:srgbClr val="DA251C"/>
                </a:solidFill>
                <a:latin typeface="微软雅黑" panose="020B0503020204020204" charset="-122"/>
              </a:rPr>
              <a:t>•</a:t>
            </a:r>
            <a:r>
              <a:rPr lang="zh-CN" altLang="en-US" sz="2800" b="1" dirty="0">
                <a:solidFill>
                  <a:srgbClr val="DA251C"/>
                </a:solidFill>
                <a:latin typeface="Calibri" panose="020F0502020204030204" pitchFamily="34" charset="0"/>
                <a:cs typeface="微软雅黑" panose="020B0503020204020204" charset="-122"/>
              </a:rPr>
              <a:t>素养大提升</a:t>
            </a:r>
          </a:p>
        </p:txBody>
      </p:sp>
      <p:sp>
        <p:nvSpPr>
          <p:cNvPr id="5" name="矩形 4">
            <a:hlinkClick r:id="" action="ppaction://noaction"/>
          </p:cNvPr>
          <p:cNvSpPr/>
          <p:nvPr/>
        </p:nvSpPr>
        <p:spPr>
          <a:xfrm>
            <a:off x="1081343" y="4201409"/>
            <a:ext cx="10087402" cy="5382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rgbClr val="DA251C"/>
                </a:solidFill>
                <a:latin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altLang="en-US" sz="2800" b="1" dirty="0">
                <a:solidFill>
                  <a:srgbClr val="DA251C"/>
                </a:solidFill>
                <a:latin typeface="微软雅黑" panose="020B0503020204020204" charset="-122"/>
              </a:rPr>
              <a:t>考法帮</a:t>
            </a:r>
            <a:r>
              <a:rPr lang="en-US" altLang="zh-CN" sz="2800" b="1" dirty="0">
                <a:solidFill>
                  <a:srgbClr val="DA251C"/>
                </a:solidFill>
                <a:latin typeface="微软雅黑" panose="020B0503020204020204" charset="-122"/>
              </a:rPr>
              <a:t>•</a:t>
            </a:r>
            <a:r>
              <a:rPr lang="zh-CN" altLang="en-US" sz="2800" b="1" dirty="0">
                <a:solidFill>
                  <a:srgbClr val="DA251C"/>
                </a:solidFill>
                <a:latin typeface="微软雅黑" panose="020B0503020204020204" charset="-122"/>
                <a:cs typeface="微软雅黑" panose="020B0503020204020204" charset="-122"/>
              </a:rPr>
              <a:t>考向全扫描</a:t>
            </a:r>
          </a:p>
        </p:txBody>
      </p:sp>
      <p:sp>
        <p:nvSpPr>
          <p:cNvPr id="13" name="矩形 12">
            <a:hlinkClick r:id="rId2" action="ppaction://hlinksldjump"/>
          </p:cNvPr>
          <p:cNvSpPr/>
          <p:nvPr/>
        </p:nvSpPr>
        <p:spPr>
          <a:xfrm>
            <a:off x="1081338" y="4858206"/>
            <a:ext cx="10796134" cy="141435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考向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氨和铵盐的性质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考向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结合环保问题考查氮及氮的化合物的性质</a:t>
            </a:r>
          </a:p>
        </p:txBody>
      </p:sp>
    </p:spTree>
    <p:extLst>
      <p:ext uri="{BB962C8B-B14F-4D97-AF65-F5344CB8AC3E}">
        <p14:creationId xmlns:p14="http://schemas.microsoft.com/office/powerpoint/2010/main" val="16602393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9184640" y="0"/>
            <a:ext cx="202831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化学专题十　氮及其化合物</a:t>
            </a:r>
          </a:p>
        </p:txBody>
      </p:sp>
      <p:sp>
        <p:nvSpPr>
          <p:cNvPr id="16" name="矩形 15"/>
          <p:cNvSpPr/>
          <p:nvPr/>
        </p:nvSpPr>
        <p:spPr>
          <a:xfrm>
            <a:off x="243068" y="256492"/>
            <a:ext cx="117135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</a:rPr>
              <a:t>解析</a:t>
            </a:r>
            <a:r>
              <a:rPr lang="zh-CN" altLang="zh-CN" sz="2800" dirty="0"/>
              <a:t>　由题意知</a:t>
            </a:r>
            <a:r>
              <a:rPr lang="en-US" altLang="zh-CN" sz="2800" dirty="0"/>
              <a:t>,</a:t>
            </a:r>
            <a:r>
              <a:rPr lang="zh-CN" altLang="zh-CN" sz="2800" dirty="0"/>
              <a:t>整个过程中存在关系</a:t>
            </a:r>
            <a:r>
              <a:rPr lang="en-US" altLang="zh-CN" sz="2800" dirty="0"/>
              <a:t>:Fe ~3e</a:t>
            </a:r>
            <a:r>
              <a:rPr lang="en-US" altLang="zh-CN" sz="2800" baseline="30000" dirty="0"/>
              <a:t>-</a:t>
            </a:r>
            <a:r>
              <a:rPr lang="en-US" altLang="zh-CN" sz="2800" dirty="0"/>
              <a:t>~3OH</a:t>
            </a:r>
            <a:r>
              <a:rPr lang="en-US" altLang="zh-CN" sz="2800" baseline="30000" dirty="0"/>
              <a:t>-</a:t>
            </a:r>
            <a:r>
              <a:rPr lang="en-US" altLang="zh-CN" sz="2800" dirty="0"/>
              <a:t>~Fe(OH)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,Mg~2e</a:t>
            </a:r>
            <a:r>
              <a:rPr lang="en-US" altLang="zh-CN" sz="2800" baseline="30000" dirty="0"/>
              <a:t>-</a:t>
            </a:r>
            <a:r>
              <a:rPr lang="en-US" altLang="zh-CN" sz="2800" dirty="0"/>
              <a:t>~2OH</a:t>
            </a:r>
            <a:r>
              <a:rPr lang="en-US" altLang="zh-CN" sz="2800" baseline="30000" dirty="0"/>
              <a:t>-</a:t>
            </a:r>
            <a:r>
              <a:rPr lang="en-US" altLang="zh-CN" sz="2800" dirty="0"/>
              <a:t>~Mg(OH)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,</a:t>
            </a:r>
            <a:r>
              <a:rPr lang="zh-CN" altLang="zh-CN" sz="2800" dirty="0"/>
              <a:t>可以看出存在关系式</a:t>
            </a:r>
            <a:r>
              <a:rPr lang="en-US" altLang="zh-CN" sz="2800" dirty="0"/>
              <a:t>e</a:t>
            </a:r>
            <a:r>
              <a:rPr lang="en-US" altLang="zh-CN" sz="2800" baseline="30000" dirty="0"/>
              <a:t>-</a:t>
            </a:r>
            <a:r>
              <a:rPr lang="en-US" altLang="zh-CN" sz="2800" dirty="0"/>
              <a:t>~OH</a:t>
            </a:r>
            <a:r>
              <a:rPr lang="en-US" altLang="zh-CN" sz="2800" baseline="30000" dirty="0"/>
              <a:t>-</a:t>
            </a:r>
            <a:r>
              <a:rPr lang="en-US" altLang="zh-CN" sz="2800" dirty="0"/>
              <a:t>,</a:t>
            </a:r>
            <a:r>
              <a:rPr lang="zh-CN" altLang="zh-CN" sz="2800" dirty="0"/>
              <a:t>又因得失电子守恒</a:t>
            </a:r>
            <a:r>
              <a:rPr lang="en-US" altLang="zh-CN" sz="2800" dirty="0"/>
              <a:t>,</a:t>
            </a:r>
            <a:r>
              <a:rPr lang="zh-CN" altLang="zh-CN" sz="2800" dirty="0"/>
              <a:t>所以有</a:t>
            </a:r>
            <a:r>
              <a:rPr lang="en-US" altLang="zh-CN" sz="2800" dirty="0"/>
              <a:t>NO~3e</a:t>
            </a:r>
            <a:r>
              <a:rPr lang="en-US" altLang="zh-CN" sz="2800" baseline="30000" dirty="0"/>
              <a:t>-</a:t>
            </a:r>
            <a:r>
              <a:rPr lang="en-US" altLang="zh-CN" sz="2800" dirty="0"/>
              <a:t>~3OH</a:t>
            </a:r>
            <a:r>
              <a:rPr lang="en-US" altLang="zh-CN" sz="2800" baseline="30000" dirty="0"/>
              <a:t>-</a:t>
            </a:r>
            <a:r>
              <a:rPr lang="en-US" altLang="zh-CN" sz="2800" dirty="0"/>
              <a:t>,</a:t>
            </a:r>
            <a:r>
              <a:rPr lang="zh-CN" altLang="zh-CN" sz="2800" dirty="0"/>
              <a:t>故参加反应的</a:t>
            </a:r>
            <a:r>
              <a:rPr lang="en-US" altLang="zh-CN" sz="2800" dirty="0"/>
              <a:t>OH</a:t>
            </a:r>
            <a:r>
              <a:rPr lang="en-US" altLang="zh-CN" sz="2800" baseline="30000" dirty="0"/>
              <a:t>-</a:t>
            </a:r>
            <a:r>
              <a:rPr lang="zh-CN" altLang="zh-CN" sz="2800" dirty="0"/>
              <a:t>的物质的量</a:t>
            </a:r>
            <a:r>
              <a:rPr lang="en-US" altLang="zh-CN" sz="2800" i="1" dirty="0"/>
              <a:t>n</a:t>
            </a:r>
            <a:r>
              <a:rPr lang="en-US" altLang="zh-CN" sz="2800" dirty="0"/>
              <a:t>(OH</a:t>
            </a:r>
            <a:r>
              <a:rPr lang="en-US" altLang="zh-CN" sz="2800" baseline="30000" dirty="0"/>
              <a:t>-</a:t>
            </a:r>
            <a:r>
              <a:rPr lang="en-US" altLang="zh-CN" sz="2800" dirty="0"/>
              <a:t>)</a:t>
            </a:r>
            <a:r>
              <a:rPr lang="en-US" altLang="zh-CN" sz="2800" i="1" dirty="0"/>
              <a:t>=n</a:t>
            </a:r>
            <a:r>
              <a:rPr lang="en-US" altLang="zh-CN" sz="2800" dirty="0"/>
              <a:t>(e</a:t>
            </a:r>
            <a:r>
              <a:rPr lang="en-US" altLang="zh-CN" sz="2800" baseline="30000" dirty="0"/>
              <a:t>-</a:t>
            </a:r>
            <a:r>
              <a:rPr lang="en-US" altLang="zh-CN" sz="2800" dirty="0"/>
              <a:t>)=2.24 L÷22.4 L·mol</a:t>
            </a:r>
            <a:r>
              <a:rPr lang="en-US" altLang="zh-CN" sz="2800" baseline="30000" dirty="0"/>
              <a:t>-1</a:t>
            </a:r>
            <a:r>
              <a:rPr lang="en-US" altLang="zh-CN" sz="2800" dirty="0"/>
              <a:t>× 3=0.3 </a:t>
            </a:r>
            <a:r>
              <a:rPr lang="en-US" altLang="zh-CN" sz="2800" dirty="0" err="1"/>
              <a:t>mol</a:t>
            </a:r>
            <a:r>
              <a:rPr lang="en-US" altLang="zh-CN" sz="2800" dirty="0"/>
              <a:t>,</a:t>
            </a:r>
            <a:r>
              <a:rPr lang="zh-CN" altLang="zh-CN" sz="2800" dirty="0"/>
              <a:t>所以</a:t>
            </a:r>
            <a:r>
              <a:rPr lang="en-US" altLang="zh-CN" sz="2800" i="1" dirty="0"/>
              <a:t>m</a:t>
            </a:r>
            <a:r>
              <a:rPr lang="en-US" altLang="zh-CN" sz="2800" dirty="0"/>
              <a:t>(</a:t>
            </a:r>
            <a:r>
              <a:rPr lang="zh-CN" altLang="zh-CN" sz="2800" dirty="0"/>
              <a:t>沉淀</a:t>
            </a:r>
            <a:r>
              <a:rPr lang="en-US" altLang="zh-CN" sz="2800" dirty="0"/>
              <a:t>)=</a:t>
            </a:r>
            <a:r>
              <a:rPr lang="en-US" altLang="zh-CN" sz="2800" i="1" dirty="0"/>
              <a:t>m</a:t>
            </a:r>
            <a:r>
              <a:rPr lang="en-US" altLang="zh-CN" sz="2800" dirty="0"/>
              <a:t>(</a:t>
            </a:r>
            <a:r>
              <a:rPr lang="zh-CN" altLang="zh-CN" sz="2800" dirty="0"/>
              <a:t>金属</a:t>
            </a:r>
            <a:r>
              <a:rPr lang="en-US" altLang="zh-CN" sz="2800" dirty="0"/>
              <a:t>)+</a:t>
            </a:r>
            <a:r>
              <a:rPr lang="en-US" altLang="zh-CN" sz="2800" i="1" dirty="0"/>
              <a:t>m</a:t>
            </a:r>
            <a:r>
              <a:rPr lang="en-US" altLang="zh-CN" sz="2800" dirty="0"/>
              <a:t>(OH</a:t>
            </a:r>
            <a:r>
              <a:rPr lang="en-US" altLang="zh-CN" sz="2800" baseline="30000" dirty="0"/>
              <a:t>-</a:t>
            </a:r>
            <a:r>
              <a:rPr lang="en-US" altLang="zh-CN" sz="2800" dirty="0"/>
              <a:t>)=4.9 g+0.3 mol×17 g·mol</a:t>
            </a:r>
            <a:r>
              <a:rPr lang="en-US" altLang="zh-CN" sz="2800" baseline="30000" dirty="0"/>
              <a:t>-1</a:t>
            </a:r>
            <a:r>
              <a:rPr lang="en-US" altLang="zh-CN" sz="2800" dirty="0"/>
              <a:t>=10 g</a:t>
            </a:r>
            <a:r>
              <a:rPr lang="zh-CN" altLang="zh-CN" sz="2800" dirty="0"/>
              <a:t>。</a:t>
            </a:r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</a:rPr>
              <a:t>答案</a:t>
            </a:r>
            <a:r>
              <a:rPr lang="zh-CN" altLang="zh-CN" sz="2800" dirty="0"/>
              <a:t>　</a:t>
            </a:r>
            <a:r>
              <a:rPr lang="en-US" altLang="zh-CN" sz="2800" dirty="0"/>
              <a:t>B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endParaRPr lang="zh-CN" altLang="zh-CN" sz="2800" dirty="0"/>
          </a:p>
        </p:txBody>
      </p:sp>
    </p:spTree>
    <p:extLst>
      <p:ext uri="{BB962C8B-B14F-4D97-AF65-F5344CB8AC3E}">
        <p14:creationId xmlns:p14="http://schemas.microsoft.com/office/powerpoint/2010/main" val="9134777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8457" y="-1"/>
            <a:ext cx="3483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DA251C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66801" y="-2"/>
            <a:ext cx="3017520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DA25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微课</a:t>
            </a:r>
            <a:r>
              <a:rPr lang="en-US" altLang="zh-CN" sz="2800" dirty="0">
                <a:solidFill>
                  <a:srgbClr val="DA25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  </a:t>
            </a:r>
            <a:r>
              <a:rPr lang="zh-CN" altLang="en-US" sz="2800" dirty="0">
                <a:solidFill>
                  <a:srgbClr val="DA25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喷泉实验</a:t>
            </a:r>
            <a:endParaRPr lang="en-US" altLang="zh-CN" sz="2800" dirty="0">
              <a:solidFill>
                <a:srgbClr val="DA25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4043" y="729341"/>
            <a:ext cx="117239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dirty="0">
                <a:solidFill>
                  <a:srgbClr val="DA251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微点解读：</a:t>
            </a:r>
            <a:endParaRPr lang="zh-CN" altLang="zh-CN" sz="1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714F6134-7288-4796-8499-E211F9E0561B}"/>
              </a:ext>
            </a:extLst>
          </p:cNvPr>
          <p:cNvSpPr/>
          <p:nvPr/>
        </p:nvSpPr>
        <p:spPr>
          <a:xfrm>
            <a:off x="234043" y="1391638"/>
            <a:ext cx="1172391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1.</a:t>
            </a:r>
            <a:r>
              <a:rPr lang="zh-CN" altLang="en-US" sz="2800" b="1" dirty="0"/>
              <a:t>形成喷泉的原理</a:t>
            </a:r>
          </a:p>
          <a:p>
            <a:pPr>
              <a:lnSpc>
                <a:spcPct val="150000"/>
              </a:lnSpc>
            </a:pPr>
            <a:r>
              <a:rPr lang="zh-CN" altLang="en-US" sz="2800" dirty="0"/>
              <a:t>形成喷泉最根本的原因是瓶内外存在较大的压强差。当烧瓶内的气体溶于液体或与液体反应时</a:t>
            </a:r>
            <a:r>
              <a:rPr lang="en-US" altLang="zh-CN" sz="2800" dirty="0"/>
              <a:t>,</a:t>
            </a:r>
            <a:r>
              <a:rPr lang="zh-CN" altLang="en-US" sz="2800" dirty="0"/>
              <a:t>瓶内气体大量减少</a:t>
            </a:r>
            <a:r>
              <a:rPr lang="en-US" altLang="zh-CN" sz="2800" dirty="0"/>
              <a:t>,</a:t>
            </a:r>
            <a:r>
              <a:rPr lang="zh-CN" altLang="en-US" sz="2800" dirty="0"/>
              <a:t>压强减小</a:t>
            </a:r>
            <a:r>
              <a:rPr lang="en-US" altLang="zh-CN" sz="2800" dirty="0"/>
              <a:t>,</a:t>
            </a:r>
            <a:r>
              <a:rPr lang="zh-CN" altLang="en-US" sz="2800" dirty="0"/>
              <a:t>外界的大气压将液体压入烧瓶内。</a:t>
            </a:r>
          </a:p>
          <a:p>
            <a:pPr>
              <a:lnSpc>
                <a:spcPct val="150000"/>
              </a:lnSpc>
            </a:pPr>
            <a:r>
              <a:rPr lang="zh-CN" altLang="en-US" sz="2800" dirty="0"/>
              <a:t>　　　　　</a:t>
            </a:r>
            <a:endParaRPr lang="zh-CN" altLang="zh-CN" sz="2800" dirty="0"/>
          </a:p>
        </p:txBody>
      </p:sp>
    </p:spTree>
    <p:extLst>
      <p:ext uri="{BB962C8B-B14F-4D97-AF65-F5344CB8AC3E}">
        <p14:creationId xmlns:p14="http://schemas.microsoft.com/office/powerpoint/2010/main" val="31593964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9184640" y="0"/>
            <a:ext cx="202831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化学专题十　氮及其化合物</a:t>
            </a:r>
          </a:p>
        </p:txBody>
      </p:sp>
      <p:sp>
        <p:nvSpPr>
          <p:cNvPr id="16" name="矩形 15"/>
          <p:cNvSpPr/>
          <p:nvPr/>
        </p:nvSpPr>
        <p:spPr>
          <a:xfrm>
            <a:off x="243068" y="256492"/>
            <a:ext cx="117135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2.</a:t>
            </a:r>
            <a:r>
              <a:rPr lang="zh-CN" altLang="zh-CN" sz="2800" b="1" dirty="0"/>
              <a:t>常见喷泉的</a:t>
            </a:r>
            <a:r>
              <a:rPr lang="en-US" altLang="zh-CN" sz="2800" b="1" dirty="0"/>
              <a:t>“</a:t>
            </a:r>
            <a:r>
              <a:rPr lang="zh-CN" altLang="zh-CN" sz="2800" b="1" dirty="0"/>
              <a:t>两大</a:t>
            </a:r>
            <a:r>
              <a:rPr lang="en-US" altLang="zh-CN" sz="2800" b="1" dirty="0"/>
              <a:t>”</a:t>
            </a:r>
            <a:r>
              <a:rPr lang="zh-CN" altLang="zh-CN" sz="2800" b="1" dirty="0"/>
              <a:t>类型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(1)</a:t>
            </a:r>
            <a:r>
              <a:rPr lang="zh-CN" altLang="zh-CN" sz="2800" dirty="0"/>
              <a:t>极易溶于水的气体</a:t>
            </a:r>
            <a:r>
              <a:rPr lang="en-US" altLang="zh-CN" sz="2800" dirty="0"/>
              <a:t>(NH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、</a:t>
            </a:r>
            <a:r>
              <a:rPr lang="en-US" altLang="zh-CN" sz="2800" dirty="0" err="1"/>
              <a:t>HCl</a:t>
            </a:r>
            <a:r>
              <a:rPr lang="zh-CN" altLang="zh-CN" sz="2800" dirty="0"/>
              <a:t>等</a:t>
            </a:r>
            <a:r>
              <a:rPr lang="en-US" altLang="zh-CN" sz="2800" dirty="0"/>
              <a:t>)</a:t>
            </a:r>
            <a:r>
              <a:rPr lang="zh-CN" altLang="zh-CN" sz="2800" dirty="0"/>
              <a:t>与水可形成喷泉</a:t>
            </a:r>
            <a:r>
              <a:rPr lang="en-US" altLang="zh-CN" sz="2800" dirty="0"/>
              <a:t>;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(2)</a:t>
            </a:r>
            <a:r>
              <a:rPr lang="zh-CN" altLang="zh-CN" sz="2800" dirty="0"/>
              <a:t>一些酸性气体与</a:t>
            </a:r>
            <a:r>
              <a:rPr lang="en-US" altLang="zh-CN" sz="2800" dirty="0" err="1"/>
              <a:t>NaOH</a:t>
            </a:r>
            <a:r>
              <a:rPr lang="zh-CN" altLang="zh-CN" sz="2800" dirty="0"/>
              <a:t>溶液也能形成喷泉。</a:t>
            </a:r>
          </a:p>
          <a:p>
            <a:pPr>
              <a:lnSpc>
                <a:spcPct val="150000"/>
              </a:lnSpc>
            </a:pPr>
            <a:endParaRPr lang="zh-CN" altLang="zh-CN" sz="2800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994155"/>
              </p:ext>
            </p:extLst>
          </p:nvPr>
        </p:nvGraphicFramePr>
        <p:xfrm>
          <a:off x="396238" y="2474278"/>
          <a:ext cx="11317896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7367">
                  <a:extLst>
                    <a:ext uri="{9D8B030D-6E8A-4147-A177-3AD203B41FA5}">
                      <a16:colId xmlns:a16="http://schemas.microsoft.com/office/drawing/2014/main" xmlns="" val="3897546041"/>
                    </a:ext>
                  </a:extLst>
                </a:gridCol>
                <a:gridCol w="1921398">
                  <a:extLst>
                    <a:ext uri="{9D8B030D-6E8A-4147-A177-3AD203B41FA5}">
                      <a16:colId xmlns:a16="http://schemas.microsoft.com/office/drawing/2014/main" xmlns="" val="2123861000"/>
                    </a:ext>
                  </a:extLst>
                </a:gridCol>
                <a:gridCol w="1620455">
                  <a:extLst>
                    <a:ext uri="{9D8B030D-6E8A-4147-A177-3AD203B41FA5}">
                      <a16:colId xmlns:a16="http://schemas.microsoft.com/office/drawing/2014/main" xmlns="" val="1743465595"/>
                    </a:ext>
                  </a:extLst>
                </a:gridCol>
                <a:gridCol w="2488557">
                  <a:extLst>
                    <a:ext uri="{9D8B030D-6E8A-4147-A177-3AD203B41FA5}">
                      <a16:colId xmlns:a16="http://schemas.microsoft.com/office/drawing/2014/main" xmlns="" val="505409575"/>
                    </a:ext>
                  </a:extLst>
                </a:gridCol>
                <a:gridCol w="1979271">
                  <a:extLst>
                    <a:ext uri="{9D8B030D-6E8A-4147-A177-3AD203B41FA5}">
                      <a16:colId xmlns:a16="http://schemas.microsoft.com/office/drawing/2014/main" xmlns="" val="1516968440"/>
                    </a:ext>
                  </a:extLst>
                </a:gridCol>
                <a:gridCol w="2060848">
                  <a:extLst>
                    <a:ext uri="{9D8B030D-6E8A-4147-A177-3AD203B41FA5}">
                      <a16:colId xmlns:a16="http://schemas.microsoft.com/office/drawing/2014/main" xmlns="" val="29518059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气体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HCl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NH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CO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、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Cl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、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、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SO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+O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</a:rPr>
                        <a:t>CH</a:t>
                      </a:r>
                      <a:r>
                        <a:rPr lang="en-US" sz="2800" b="0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</a:rPr>
                        <a:t>    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</a:rPr>
                        <a:t>CH</a:t>
                      </a:r>
                      <a:r>
                        <a:rPr lang="en-US" sz="2800" b="0" baseline="-25000" dirty="0" err="1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493680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吸收剂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水或氢氧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化钠溶液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水或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盐酸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氢氧化钠溶液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水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溴水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84324904"/>
                  </a:ext>
                </a:extLst>
              </a:tr>
            </a:tbl>
          </a:graphicData>
        </a:graphic>
      </p:graphicFrame>
      <p:pic>
        <p:nvPicPr>
          <p:cNvPr id="80897" name="图片 21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97288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C:\Users\lenovo\AppData\Roaming\Tencent\Users\763860530\QQ\WinTemp\RichOle\5KK2RMAT9_WBC0}748{NT8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2961" y="3114642"/>
            <a:ext cx="300941" cy="16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8889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9184640" y="0"/>
            <a:ext cx="202831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化学专题十　氮及其化合物</a:t>
            </a:r>
          </a:p>
        </p:txBody>
      </p:sp>
      <p:sp>
        <p:nvSpPr>
          <p:cNvPr id="16" name="矩形 15"/>
          <p:cNvSpPr/>
          <p:nvPr/>
        </p:nvSpPr>
        <p:spPr>
          <a:xfrm>
            <a:off x="243068" y="256492"/>
            <a:ext cx="1171358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3.</a:t>
            </a:r>
            <a:r>
              <a:rPr lang="zh-CN" altLang="en-US" sz="2800" b="1" dirty="0"/>
              <a:t>常见的喷泉实验装置</a:t>
            </a:r>
            <a:endParaRPr lang="en-US" altLang="zh-CN" sz="2800" b="1" dirty="0"/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zh-CN" altLang="zh-CN" sz="2800" dirty="0"/>
              <a:t>装置</a:t>
            </a:r>
            <a:r>
              <a:rPr lang="en-US" altLang="zh-CN" sz="2800" dirty="0"/>
              <a:t>Ⅰ:</a:t>
            </a:r>
            <a:r>
              <a:rPr lang="zh-CN" altLang="zh-CN" sz="2800" dirty="0"/>
              <a:t>打开止水夹</a:t>
            </a:r>
            <a:r>
              <a:rPr lang="en-US" altLang="zh-CN" sz="2800" dirty="0"/>
              <a:t>,</a:t>
            </a:r>
            <a:r>
              <a:rPr lang="zh-CN" altLang="zh-CN" sz="2800" dirty="0"/>
              <a:t>挤压胶头滴管的胶头</a:t>
            </a:r>
            <a:r>
              <a:rPr lang="en-US" altLang="zh-CN" sz="2800" dirty="0"/>
              <a:t>,</a:t>
            </a:r>
            <a:r>
              <a:rPr lang="zh-CN" altLang="zh-CN" sz="2800" dirty="0"/>
              <a:t>使少量水进入烧瓶</a:t>
            </a:r>
            <a:r>
              <a:rPr lang="en-US" altLang="zh-CN" sz="2800" dirty="0"/>
              <a:t>,</a:t>
            </a:r>
            <a:r>
              <a:rPr lang="zh-CN" altLang="zh-CN" sz="2800" dirty="0"/>
              <a:t>导致大量的</a:t>
            </a:r>
            <a:r>
              <a:rPr lang="en-US" altLang="zh-CN" sz="2800" dirty="0"/>
              <a:t>NH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溶解</a:t>
            </a:r>
            <a:r>
              <a:rPr lang="en-US" altLang="zh-CN" sz="2800" dirty="0"/>
              <a:t>,</a:t>
            </a:r>
            <a:r>
              <a:rPr lang="zh-CN" altLang="zh-CN" sz="2800" dirty="0"/>
              <a:t>烧瓶内形成负压而产生喷泉。</a:t>
            </a:r>
          </a:p>
          <a:p>
            <a:pPr>
              <a:lnSpc>
                <a:spcPct val="150000"/>
              </a:lnSpc>
            </a:pPr>
            <a:r>
              <a:rPr lang="zh-CN" altLang="zh-CN" sz="2800" dirty="0"/>
              <a:t>装置</a:t>
            </a:r>
            <a:r>
              <a:rPr lang="en-US" altLang="zh-CN" sz="2800" dirty="0"/>
              <a:t>Ⅱ:</a:t>
            </a:r>
            <a:r>
              <a:rPr lang="zh-CN" altLang="zh-CN" sz="2800" dirty="0"/>
              <a:t>挤压气球</a:t>
            </a:r>
            <a:r>
              <a:rPr lang="en-US" altLang="zh-CN" sz="2800" dirty="0"/>
              <a:t>,</a:t>
            </a:r>
            <a:r>
              <a:rPr lang="zh-CN" altLang="zh-CN" sz="2800" dirty="0"/>
              <a:t>即可使少量的酚酞溶液沿导管进入烧瓶</a:t>
            </a:r>
            <a:r>
              <a:rPr lang="en-US" altLang="zh-CN" sz="2800" dirty="0"/>
              <a:t>,</a:t>
            </a:r>
            <a:r>
              <a:rPr lang="zh-CN" altLang="zh-CN" sz="2800" dirty="0"/>
              <a:t>导致大量的</a:t>
            </a:r>
            <a:r>
              <a:rPr lang="en-US" altLang="zh-CN" sz="2800" dirty="0"/>
              <a:t>NH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溶解</a:t>
            </a:r>
            <a:r>
              <a:rPr lang="en-US" altLang="zh-CN" sz="2800" dirty="0"/>
              <a:t>,</a:t>
            </a:r>
            <a:r>
              <a:rPr lang="zh-CN" altLang="zh-CN" sz="2800" dirty="0"/>
              <a:t>烧瓶内形成负压而产生</a:t>
            </a:r>
            <a:r>
              <a:rPr lang="en-US" altLang="zh-CN" sz="2800" dirty="0"/>
              <a:t>“</a:t>
            </a:r>
            <a:r>
              <a:rPr lang="zh-CN" altLang="zh-CN" sz="2800" dirty="0"/>
              <a:t>红色</a:t>
            </a:r>
            <a:r>
              <a:rPr lang="en-US" altLang="zh-CN" sz="2800" dirty="0"/>
              <a:t>”</a:t>
            </a:r>
            <a:r>
              <a:rPr lang="zh-CN" altLang="zh-CN" sz="2800" dirty="0"/>
              <a:t>喷泉。</a:t>
            </a:r>
          </a:p>
        </p:txBody>
      </p:sp>
      <p:pic>
        <p:nvPicPr>
          <p:cNvPr id="14" name="CC10.jpg" descr="id:2147522683;FounderCES"/>
          <p:cNvPicPr/>
          <p:nvPr/>
        </p:nvPicPr>
        <p:blipFill>
          <a:blip r:embed="rId2"/>
          <a:stretch>
            <a:fillRect/>
          </a:stretch>
        </p:blipFill>
        <p:spPr>
          <a:xfrm>
            <a:off x="1250066" y="1266501"/>
            <a:ext cx="9691868" cy="277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007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9184640" y="0"/>
            <a:ext cx="202831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化学专题十　氮及其化合物</a:t>
            </a:r>
          </a:p>
        </p:txBody>
      </p:sp>
      <p:sp>
        <p:nvSpPr>
          <p:cNvPr id="16" name="矩形 15"/>
          <p:cNvSpPr/>
          <p:nvPr/>
        </p:nvSpPr>
        <p:spPr>
          <a:xfrm>
            <a:off x="243068" y="256492"/>
            <a:ext cx="1171358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/>
              <a:t>装置</a:t>
            </a:r>
            <a:r>
              <a:rPr lang="en-US" altLang="zh-CN" sz="2800" dirty="0"/>
              <a:t>Ⅲ:</a:t>
            </a:r>
            <a:r>
              <a:rPr lang="zh-CN" altLang="zh-CN" sz="2800" dirty="0"/>
              <a:t>去掉了胶头滴管。打开止水夹</a:t>
            </a:r>
            <a:r>
              <a:rPr lang="en-US" altLang="zh-CN" sz="2800" dirty="0"/>
              <a:t>,</a:t>
            </a:r>
            <a:r>
              <a:rPr lang="zh-CN" altLang="zh-CN" sz="2800" dirty="0"/>
              <a:t>用手</a:t>
            </a:r>
            <a:r>
              <a:rPr lang="en-US" altLang="zh-CN" sz="2800" dirty="0"/>
              <a:t>(</a:t>
            </a:r>
            <a:r>
              <a:rPr lang="zh-CN" altLang="zh-CN" sz="2800" dirty="0"/>
              <a:t>或热毛巾等</a:t>
            </a:r>
            <a:r>
              <a:rPr lang="en-US" altLang="zh-CN" sz="2800" dirty="0"/>
              <a:t>)</a:t>
            </a:r>
            <a:r>
              <a:rPr lang="zh-CN" altLang="zh-CN" sz="2800" dirty="0"/>
              <a:t>捂热烧瓶</a:t>
            </a:r>
            <a:r>
              <a:rPr lang="en-US" altLang="zh-CN" sz="2800" dirty="0"/>
              <a:t>,</a:t>
            </a:r>
            <a:r>
              <a:rPr lang="zh-CN" altLang="zh-CN" sz="2800" dirty="0"/>
              <a:t>氨气受热膨胀</a:t>
            </a:r>
            <a:r>
              <a:rPr lang="en-US" altLang="zh-CN" sz="2800" dirty="0"/>
              <a:t>,</a:t>
            </a:r>
            <a:r>
              <a:rPr lang="zh-CN" altLang="zh-CN" sz="2800" dirty="0"/>
              <a:t>使氨气通过导管与水接触</a:t>
            </a:r>
            <a:r>
              <a:rPr lang="en-US" altLang="zh-CN" sz="2800" dirty="0"/>
              <a:t>,</a:t>
            </a:r>
            <a:r>
              <a:rPr lang="zh-CN" altLang="zh-CN" sz="2800" dirty="0"/>
              <a:t>即产生喷泉。</a:t>
            </a:r>
            <a:r>
              <a:rPr lang="en-US" altLang="zh-CN" sz="2800" dirty="0"/>
              <a:t>(</a:t>
            </a:r>
            <a:r>
              <a:rPr lang="zh-CN" altLang="zh-CN" sz="2800" dirty="0"/>
              <a:t>或用浸过冰水的毛巾</a:t>
            </a:r>
            <a:r>
              <a:rPr lang="en-US" altLang="zh-CN" sz="2800" dirty="0"/>
              <a:t>“</a:t>
            </a:r>
            <a:r>
              <a:rPr lang="zh-CN" altLang="zh-CN" sz="2800" dirty="0"/>
              <a:t>冷敷</a:t>
            </a:r>
            <a:r>
              <a:rPr lang="en-US" altLang="zh-CN" sz="2800" dirty="0"/>
              <a:t>”</a:t>
            </a:r>
            <a:r>
              <a:rPr lang="zh-CN" altLang="zh-CN" sz="2800" dirty="0"/>
              <a:t>烧瓶</a:t>
            </a:r>
            <a:r>
              <a:rPr lang="en-US" altLang="zh-CN" sz="2800" dirty="0"/>
              <a:t>,</a:t>
            </a:r>
            <a:r>
              <a:rPr lang="zh-CN" altLang="zh-CN" sz="2800" dirty="0"/>
              <a:t>使水进入烧瓶</a:t>
            </a:r>
            <a:r>
              <a:rPr lang="en-US" altLang="zh-CN" sz="2800" dirty="0"/>
              <a:t>,</a:t>
            </a:r>
            <a:r>
              <a:rPr lang="zh-CN" altLang="zh-CN" sz="2800" dirty="0"/>
              <a:t>烧瓶内氨气溶于水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zh-CN" altLang="zh-CN" sz="2800" dirty="0"/>
              <a:t>装置</a:t>
            </a:r>
            <a:r>
              <a:rPr lang="en-US" altLang="zh-CN" sz="2800" dirty="0"/>
              <a:t>Ⅳ:</a:t>
            </a:r>
            <a:r>
              <a:rPr lang="zh-CN" altLang="zh-CN" sz="2800" dirty="0"/>
              <a:t>在锥形瓶中加入能产生气体的物质</a:t>
            </a:r>
            <a:r>
              <a:rPr lang="en-US" altLang="zh-CN" sz="2800" dirty="0"/>
              <a:t>,</a:t>
            </a:r>
            <a:r>
              <a:rPr lang="zh-CN" altLang="zh-CN" sz="2800" dirty="0"/>
              <a:t>使锥形瓶内气体的压强明显增大</a:t>
            </a:r>
            <a:r>
              <a:rPr lang="en-US" altLang="zh-CN" sz="2800" dirty="0"/>
              <a:t>,</a:t>
            </a:r>
            <a:r>
              <a:rPr lang="zh-CN" altLang="zh-CN" sz="2800" dirty="0"/>
              <a:t>将液体压入烧瓶而产生喷泉。</a:t>
            </a:r>
          </a:p>
          <a:p>
            <a:pPr>
              <a:lnSpc>
                <a:spcPct val="150000"/>
              </a:lnSpc>
            </a:pPr>
            <a:r>
              <a:rPr lang="zh-CN" altLang="zh-CN" sz="2800" dirty="0"/>
              <a:t>装置</a:t>
            </a:r>
            <a:r>
              <a:rPr lang="en-US" altLang="zh-CN" sz="2800" dirty="0"/>
              <a:t>Ⅴ:</a:t>
            </a:r>
            <a:r>
              <a:rPr lang="zh-CN" altLang="zh-CN" sz="2800" dirty="0"/>
              <a:t>在水槽中加入使水温度升高的物质</a:t>
            </a:r>
            <a:r>
              <a:rPr lang="en-US" altLang="zh-CN" sz="2800" dirty="0"/>
              <a:t>,</a:t>
            </a:r>
            <a:r>
              <a:rPr lang="zh-CN" altLang="zh-CN" sz="2800" dirty="0"/>
              <a:t>致使锥形瓶内酒精因升温而挥发</a:t>
            </a:r>
            <a:r>
              <a:rPr lang="en-US" altLang="zh-CN" sz="2800" dirty="0"/>
              <a:t>,</a:t>
            </a:r>
            <a:r>
              <a:rPr lang="zh-CN" altLang="zh-CN" sz="2800" dirty="0"/>
              <a:t>锥形瓶内气体压强增大而产生喷泉。</a:t>
            </a:r>
          </a:p>
          <a:p>
            <a:pPr>
              <a:lnSpc>
                <a:spcPct val="150000"/>
              </a:lnSpc>
            </a:pPr>
            <a:r>
              <a:rPr lang="zh-CN" altLang="zh-CN" sz="2800" dirty="0"/>
              <a:t>装置</a:t>
            </a:r>
            <a:r>
              <a:rPr lang="en-US" altLang="zh-CN" sz="2800" dirty="0"/>
              <a:t>Ⅵ:</a:t>
            </a:r>
            <a:r>
              <a:rPr lang="zh-CN" altLang="zh-CN" sz="2800" dirty="0"/>
              <a:t>向烧瓶中通入</a:t>
            </a:r>
            <a:r>
              <a:rPr lang="en-US" altLang="zh-CN" sz="2800" dirty="0"/>
              <a:t>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S(</a:t>
            </a:r>
            <a:r>
              <a:rPr lang="zh-CN" altLang="zh-CN" sz="2800" dirty="0"/>
              <a:t>或</a:t>
            </a:r>
            <a:r>
              <a:rPr lang="en-US" altLang="zh-CN" sz="2800" dirty="0"/>
              <a:t>SO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),</a:t>
            </a:r>
            <a:r>
              <a:rPr lang="zh-CN" altLang="zh-CN" sz="2800" dirty="0"/>
              <a:t>然后通入</a:t>
            </a:r>
            <a:r>
              <a:rPr lang="en-US" altLang="zh-CN" sz="2800" dirty="0"/>
              <a:t>SO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(</a:t>
            </a:r>
            <a:r>
              <a:rPr lang="zh-CN" altLang="zh-CN" sz="2800" dirty="0"/>
              <a:t>或</a:t>
            </a:r>
            <a:r>
              <a:rPr lang="en-US" altLang="zh-CN" sz="2800" dirty="0"/>
              <a:t>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S),</a:t>
            </a:r>
            <a:r>
              <a:rPr lang="zh-CN" altLang="zh-CN" sz="2800" dirty="0"/>
              <a:t>有淡黄色粉末状物质生成</a:t>
            </a:r>
            <a:r>
              <a:rPr lang="en-US" altLang="zh-CN" sz="2800" dirty="0"/>
              <a:t>,</a:t>
            </a:r>
            <a:r>
              <a:rPr lang="zh-CN" altLang="zh-CN" sz="2800" dirty="0"/>
              <a:t>瓶内壁附有水珠</a:t>
            </a:r>
            <a:r>
              <a:rPr lang="en-US" altLang="zh-CN" sz="2800" dirty="0"/>
              <a:t>,</a:t>
            </a:r>
            <a:r>
              <a:rPr lang="en-US" altLang="zh-CN" sz="2800" dirty="0" err="1"/>
              <a:t>NaOH</a:t>
            </a:r>
            <a:r>
              <a:rPr lang="zh-CN" altLang="zh-CN" sz="2800" dirty="0"/>
              <a:t>溶液喷到烧瓶内。</a:t>
            </a:r>
          </a:p>
          <a:p>
            <a:pPr>
              <a:lnSpc>
                <a:spcPct val="150000"/>
              </a:lnSpc>
            </a:pPr>
            <a:endParaRPr lang="zh-CN" altLang="zh-CN" sz="2800" dirty="0"/>
          </a:p>
        </p:txBody>
      </p:sp>
    </p:spTree>
    <p:extLst>
      <p:ext uri="{BB962C8B-B14F-4D97-AF65-F5344CB8AC3E}">
        <p14:creationId xmlns:p14="http://schemas.microsoft.com/office/powerpoint/2010/main" val="40185527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9184640" y="0"/>
            <a:ext cx="202831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化学专题十　氮及其化合物</a:t>
            </a:r>
          </a:p>
        </p:txBody>
      </p:sp>
      <p:sp>
        <p:nvSpPr>
          <p:cNvPr id="16" name="矩形 15"/>
          <p:cNvSpPr/>
          <p:nvPr/>
        </p:nvSpPr>
        <p:spPr>
          <a:xfrm>
            <a:off x="243068" y="256492"/>
            <a:ext cx="1171358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示例</a:t>
            </a:r>
            <a:r>
              <a:rPr lang="en-US" altLang="zh-CN" sz="2800" b="1" dirty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  </a:t>
            </a:r>
            <a:r>
              <a:rPr lang="zh-CN" altLang="zh-CN" sz="2800" dirty="0"/>
              <a:t>某同学仿照喷泉实验原理在实验室里做了一个</a:t>
            </a:r>
            <a:r>
              <a:rPr lang="en-US" altLang="zh-CN" sz="2800" dirty="0"/>
              <a:t>“</a:t>
            </a:r>
            <a:r>
              <a:rPr lang="zh-CN" altLang="zh-CN" sz="2800" dirty="0"/>
              <a:t>喷烟实验</a:t>
            </a:r>
            <a:r>
              <a:rPr lang="en-US" altLang="zh-CN" sz="2800" dirty="0"/>
              <a:t>”</a:t>
            </a:r>
            <a:r>
              <a:rPr lang="zh-CN" altLang="zh-CN" sz="2800" dirty="0"/>
              <a:t>。</a:t>
            </a:r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zh-CN" altLang="zh-CN" sz="2800" dirty="0"/>
              <a:t>如图所示</a:t>
            </a:r>
            <a:r>
              <a:rPr lang="en-US" altLang="zh-CN" sz="2800" dirty="0"/>
              <a:t>,</a:t>
            </a:r>
            <a:r>
              <a:rPr lang="zh-CN" altLang="zh-CN" sz="2800" dirty="0"/>
              <a:t>在甲、乙两个烧瓶中分别装入</a:t>
            </a:r>
            <a:r>
              <a:rPr lang="en-US" altLang="zh-CN" sz="2800" dirty="0"/>
              <a:t>X</a:t>
            </a:r>
            <a:r>
              <a:rPr lang="zh-CN" altLang="zh-CN" sz="2800" dirty="0"/>
              <a:t>、</a:t>
            </a:r>
            <a:r>
              <a:rPr lang="en-US" altLang="zh-CN" sz="2800" dirty="0"/>
              <a:t>Y</a:t>
            </a:r>
            <a:r>
              <a:rPr lang="zh-CN" altLang="zh-CN" sz="2800" dirty="0"/>
              <a:t>两种无色气体</a:t>
            </a:r>
            <a:r>
              <a:rPr lang="en-US" altLang="zh-CN" sz="2800" dirty="0"/>
              <a:t>,</a:t>
            </a:r>
            <a:r>
              <a:rPr lang="zh-CN" altLang="zh-CN" sz="2800" dirty="0"/>
              <a:t>胶头滴管中盛有酚酞溶液</a:t>
            </a:r>
            <a:r>
              <a:rPr lang="en-US" altLang="zh-CN" sz="2800" dirty="0"/>
              <a:t>,</a:t>
            </a:r>
            <a:r>
              <a:rPr lang="zh-CN" altLang="zh-CN" sz="2800" dirty="0"/>
              <a:t>实验时将酚酞溶液挤入甲烧瓶中</a:t>
            </a:r>
            <a:r>
              <a:rPr lang="en-US" altLang="zh-CN" sz="2800" dirty="0"/>
              <a:t>,</a:t>
            </a:r>
            <a:r>
              <a:rPr lang="zh-CN" altLang="zh-CN" sz="2800" dirty="0"/>
              <a:t>可观察到酞酚溶液变红</a:t>
            </a:r>
            <a:r>
              <a:rPr lang="en-US" altLang="zh-CN" sz="2800" dirty="0"/>
              <a:t>;</a:t>
            </a:r>
            <a:r>
              <a:rPr lang="zh-CN" altLang="zh-CN" sz="2800" dirty="0"/>
              <a:t>然后打开弹簧夹</a:t>
            </a:r>
            <a:r>
              <a:rPr lang="en-US" altLang="zh-CN" sz="2800" dirty="0"/>
              <a:t>,</a:t>
            </a:r>
            <a:r>
              <a:rPr lang="zh-CN" altLang="zh-CN" sz="2800" dirty="0"/>
              <a:t>便可看到甲烧瓶中的导管喷出白色的烟</a:t>
            </a:r>
            <a:r>
              <a:rPr lang="en-US" altLang="zh-CN" sz="2800" dirty="0"/>
              <a:t>,</a:t>
            </a:r>
            <a:r>
              <a:rPr lang="zh-CN" altLang="zh-CN" sz="2800" dirty="0"/>
              <a:t>同时甲烧瓶中的溶液颜色逐渐变浅。则</a:t>
            </a:r>
            <a:r>
              <a:rPr lang="en-US" altLang="zh-CN" sz="2800" dirty="0"/>
              <a:t>X</a:t>
            </a:r>
            <a:r>
              <a:rPr lang="zh-CN" altLang="zh-CN" sz="2800" dirty="0"/>
              <a:t>、</a:t>
            </a:r>
            <a:r>
              <a:rPr lang="en-US" altLang="zh-CN" sz="2800" dirty="0"/>
              <a:t>Y</a:t>
            </a:r>
            <a:r>
              <a:rPr lang="zh-CN" altLang="zh-CN" sz="2800" dirty="0"/>
              <a:t>分别为　　　　　　　　　　　 　　　　　　 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A.NH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和</a:t>
            </a:r>
            <a:r>
              <a:rPr lang="en-US" altLang="zh-CN" sz="2800" dirty="0" err="1"/>
              <a:t>HCl</a:t>
            </a:r>
            <a:r>
              <a:rPr lang="en-US" altLang="zh-CN" sz="2800" dirty="0"/>
              <a:t>	</a:t>
            </a:r>
            <a:r>
              <a:rPr lang="en-US" altLang="zh-CN" sz="2800" dirty="0" err="1"/>
              <a:t>B.HCl</a:t>
            </a:r>
            <a:r>
              <a:rPr lang="zh-CN" altLang="zh-CN" sz="2800" dirty="0"/>
              <a:t>和</a:t>
            </a:r>
            <a:r>
              <a:rPr lang="en-US" altLang="zh-CN" sz="2800" dirty="0"/>
              <a:t>NH</a:t>
            </a:r>
            <a:r>
              <a:rPr lang="en-US" altLang="zh-CN" sz="2800" baseline="-25000" dirty="0"/>
              <a:t>3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C.SO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和</a:t>
            </a:r>
            <a:r>
              <a:rPr lang="en-US" altLang="zh-CN" sz="2800" dirty="0" err="1"/>
              <a:t>HCl</a:t>
            </a:r>
            <a:r>
              <a:rPr lang="en-US" altLang="zh-CN" sz="2800" dirty="0"/>
              <a:t> 	D.NO</a:t>
            </a:r>
            <a:r>
              <a:rPr lang="zh-CN" altLang="zh-CN" sz="2800" dirty="0"/>
              <a:t>和</a:t>
            </a:r>
            <a:r>
              <a:rPr lang="en-US" altLang="zh-CN" sz="2800" dirty="0" err="1"/>
              <a:t>HCl</a:t>
            </a:r>
            <a:endParaRPr lang="zh-CN" altLang="zh-CN" sz="2800" dirty="0"/>
          </a:p>
        </p:txBody>
      </p:sp>
      <p:pic>
        <p:nvPicPr>
          <p:cNvPr id="19" name="GAOF10-4.jpg" descr="id:2147522697;FounderCES"/>
          <p:cNvPicPr/>
          <p:nvPr/>
        </p:nvPicPr>
        <p:blipFill>
          <a:blip r:embed="rId2"/>
          <a:stretch>
            <a:fillRect/>
          </a:stretch>
        </p:blipFill>
        <p:spPr>
          <a:xfrm>
            <a:off x="4998475" y="968249"/>
            <a:ext cx="2122026" cy="172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589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9184640" y="0"/>
            <a:ext cx="202831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化学专题十　氮及其化合物</a:t>
            </a:r>
          </a:p>
        </p:txBody>
      </p:sp>
      <p:sp>
        <p:nvSpPr>
          <p:cNvPr id="16" name="矩形 15"/>
          <p:cNvSpPr/>
          <p:nvPr/>
        </p:nvSpPr>
        <p:spPr>
          <a:xfrm>
            <a:off x="243068" y="256492"/>
            <a:ext cx="117135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</a:rPr>
              <a:t>思维导引</a:t>
            </a:r>
            <a:r>
              <a:rPr lang="zh-CN" altLang="zh-CN" sz="2800" dirty="0"/>
              <a:t>　不管是</a:t>
            </a:r>
            <a:r>
              <a:rPr lang="en-US" altLang="zh-CN" sz="2800" dirty="0"/>
              <a:t>“</a:t>
            </a:r>
            <a:r>
              <a:rPr lang="zh-CN" altLang="zh-CN" sz="2800" dirty="0"/>
              <a:t>喷泉</a:t>
            </a:r>
            <a:r>
              <a:rPr lang="en-US" altLang="zh-CN" sz="2800" dirty="0"/>
              <a:t>”</a:t>
            </a:r>
            <a:r>
              <a:rPr lang="zh-CN" altLang="zh-CN" sz="2800" dirty="0"/>
              <a:t>还是</a:t>
            </a:r>
            <a:r>
              <a:rPr lang="en-US" altLang="zh-CN" sz="2800" dirty="0"/>
              <a:t>“</a:t>
            </a:r>
            <a:r>
              <a:rPr lang="zh-CN" altLang="zh-CN" sz="2800" dirty="0"/>
              <a:t>喷烟</a:t>
            </a:r>
            <a:r>
              <a:rPr lang="en-US" altLang="zh-CN" sz="2800" dirty="0"/>
              <a:t>”,</a:t>
            </a:r>
            <a:r>
              <a:rPr lang="zh-CN" altLang="zh-CN" sz="2800" dirty="0"/>
              <a:t>利用的都是气体溶解或反应造成压强减小</a:t>
            </a:r>
            <a:r>
              <a:rPr lang="en-US" altLang="zh-CN" sz="2800" dirty="0"/>
              <a:t>,</a:t>
            </a:r>
            <a:r>
              <a:rPr lang="zh-CN" altLang="zh-CN" sz="2800" dirty="0"/>
              <a:t>形成压强差</a:t>
            </a:r>
            <a:r>
              <a:rPr lang="en-US" altLang="zh-CN" sz="2800" dirty="0"/>
              <a:t>,</a:t>
            </a:r>
            <a:r>
              <a:rPr lang="zh-CN" altLang="zh-CN" sz="2800" dirty="0"/>
              <a:t>抓住实质就可轻松解题。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</a:rPr>
              <a:t>解析</a:t>
            </a:r>
            <a:r>
              <a:rPr lang="zh-CN" altLang="zh-CN" sz="2800" dirty="0"/>
              <a:t>　要想产生</a:t>
            </a:r>
            <a:r>
              <a:rPr lang="en-US" altLang="zh-CN" sz="2800" dirty="0"/>
              <a:t>“</a:t>
            </a:r>
            <a:r>
              <a:rPr lang="zh-CN" altLang="zh-CN" sz="2800" dirty="0"/>
              <a:t>喷烟</a:t>
            </a:r>
            <a:r>
              <a:rPr lang="en-US" altLang="zh-CN" sz="2800" dirty="0"/>
              <a:t>”</a:t>
            </a:r>
            <a:r>
              <a:rPr lang="zh-CN" altLang="zh-CN" sz="2800" dirty="0"/>
              <a:t>现象</a:t>
            </a:r>
            <a:r>
              <a:rPr lang="en-US" altLang="zh-CN" sz="2800" dirty="0"/>
              <a:t>,</a:t>
            </a:r>
            <a:r>
              <a:rPr lang="zh-CN" altLang="zh-CN" sz="2800" dirty="0"/>
              <a:t>应具备两个条件</a:t>
            </a:r>
            <a:r>
              <a:rPr lang="en-US" altLang="zh-CN" sz="2800" dirty="0"/>
              <a:t>:</a:t>
            </a:r>
            <a:r>
              <a:rPr lang="zh-CN" altLang="zh-CN" sz="2800" dirty="0"/>
              <a:t>一是形成压强差</a:t>
            </a:r>
            <a:r>
              <a:rPr lang="en-US" altLang="zh-CN" sz="2800" dirty="0"/>
              <a:t>,</a:t>
            </a:r>
            <a:r>
              <a:rPr lang="zh-CN" altLang="zh-CN" sz="2800" dirty="0"/>
              <a:t>二是两种气体反应会生成白烟</a:t>
            </a:r>
            <a:r>
              <a:rPr lang="en-US" altLang="zh-CN" sz="2800" dirty="0"/>
              <a:t>,</a:t>
            </a:r>
            <a:r>
              <a:rPr lang="zh-CN" altLang="zh-CN" sz="2800" dirty="0"/>
              <a:t>排除</a:t>
            </a:r>
            <a:r>
              <a:rPr lang="en-US" altLang="zh-CN" sz="2800" dirty="0"/>
              <a:t>C</a:t>
            </a:r>
            <a:r>
              <a:rPr lang="zh-CN" altLang="zh-CN" sz="2800" dirty="0"/>
              <a:t>、</a:t>
            </a:r>
            <a:r>
              <a:rPr lang="en-US" altLang="zh-CN" sz="2800" dirty="0"/>
              <a:t>D</a:t>
            </a:r>
            <a:r>
              <a:rPr lang="zh-CN" altLang="zh-CN" sz="2800" dirty="0"/>
              <a:t>项。由甲中溶液颜色发生变化</a:t>
            </a:r>
            <a:r>
              <a:rPr lang="en-US" altLang="zh-CN" sz="2800" dirty="0"/>
              <a:t>,</a:t>
            </a:r>
            <a:r>
              <a:rPr lang="zh-CN" altLang="zh-CN" sz="2800" dirty="0"/>
              <a:t>结合题给条件</a:t>
            </a:r>
            <a:r>
              <a:rPr lang="en-US" altLang="zh-CN" sz="2800" dirty="0"/>
              <a:t>“</a:t>
            </a:r>
            <a:r>
              <a:rPr lang="zh-CN" altLang="zh-CN" sz="2800" dirty="0"/>
              <a:t>胶头滴管中盛有酚酞溶液</a:t>
            </a:r>
            <a:r>
              <a:rPr lang="en-US" altLang="zh-CN" sz="2800" dirty="0"/>
              <a:t>”</a:t>
            </a:r>
            <a:r>
              <a:rPr lang="zh-CN" altLang="zh-CN" sz="2800" dirty="0"/>
              <a:t>可知</a:t>
            </a:r>
            <a:r>
              <a:rPr lang="en-US" altLang="zh-CN" sz="2800" dirty="0"/>
              <a:t>,</a:t>
            </a:r>
            <a:r>
              <a:rPr lang="zh-CN" altLang="zh-CN" sz="2800" dirty="0"/>
              <a:t>甲中气体显碱性</a:t>
            </a:r>
            <a:r>
              <a:rPr lang="en-US" altLang="zh-CN" sz="2800" dirty="0"/>
              <a:t>,</a:t>
            </a:r>
            <a:r>
              <a:rPr lang="zh-CN" altLang="zh-CN" sz="2800" dirty="0"/>
              <a:t>即</a:t>
            </a:r>
            <a:r>
              <a:rPr lang="en-US" altLang="zh-CN" sz="2800" dirty="0"/>
              <a:t>X</a:t>
            </a:r>
            <a:r>
              <a:rPr lang="zh-CN" altLang="zh-CN" sz="2800" dirty="0"/>
              <a:t>为</a:t>
            </a:r>
            <a:r>
              <a:rPr lang="en-US" altLang="zh-CN" sz="2800" dirty="0"/>
              <a:t>NH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,</a:t>
            </a:r>
            <a:r>
              <a:rPr lang="zh-CN" altLang="zh-CN" sz="2800" dirty="0"/>
              <a:t>故</a:t>
            </a:r>
            <a:r>
              <a:rPr lang="en-US" altLang="zh-CN" sz="2800" dirty="0"/>
              <a:t>Y</a:t>
            </a:r>
            <a:r>
              <a:rPr lang="zh-CN" altLang="zh-CN" sz="2800" dirty="0"/>
              <a:t>为</a:t>
            </a:r>
            <a:r>
              <a:rPr lang="en-US" altLang="zh-CN" sz="2800" dirty="0" err="1"/>
              <a:t>HCl</a:t>
            </a:r>
            <a:r>
              <a:rPr lang="en-US" altLang="zh-CN" sz="2800" dirty="0"/>
              <a:t>,</a:t>
            </a:r>
            <a:r>
              <a:rPr lang="zh-CN" altLang="zh-CN" sz="2800" dirty="0"/>
              <a:t>选</a:t>
            </a:r>
            <a:r>
              <a:rPr lang="en-US" altLang="zh-CN" sz="2800" dirty="0"/>
              <a:t>A</a:t>
            </a:r>
            <a:r>
              <a:rPr lang="zh-CN" altLang="zh-CN" sz="2800" dirty="0"/>
              <a:t>。</a:t>
            </a:r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</a:rPr>
              <a:t>答案</a:t>
            </a:r>
            <a:r>
              <a:rPr lang="zh-CN" altLang="zh-CN" sz="2800" dirty="0"/>
              <a:t>　</a:t>
            </a:r>
            <a:r>
              <a:rPr lang="en-US" altLang="zh-CN" sz="2800" dirty="0"/>
              <a:t>A</a:t>
            </a:r>
            <a:endParaRPr lang="zh-CN" altLang="zh-CN" sz="2800" dirty="0"/>
          </a:p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6632034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1273629"/>
            <a:ext cx="3951514" cy="4354285"/>
          </a:xfrm>
          <a:prstGeom prst="rect">
            <a:avLst/>
          </a:prstGeom>
          <a:solidFill>
            <a:srgbClr val="DA251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考法帮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•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考向全扫描</a:t>
            </a:r>
          </a:p>
        </p:txBody>
      </p:sp>
      <p:sp>
        <p:nvSpPr>
          <p:cNvPr id="3" name="矩形 2">
            <a:hlinkClick r:id="rId2" action="ppaction://hlinksldjump"/>
          </p:cNvPr>
          <p:cNvSpPr/>
          <p:nvPr/>
        </p:nvSpPr>
        <p:spPr>
          <a:xfrm>
            <a:off x="4659086" y="1273628"/>
            <a:ext cx="6801394" cy="435428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考向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氨和铵盐的性质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考向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结合环保问题考查氮及氮的化合物的性质</a:t>
            </a:r>
          </a:p>
        </p:txBody>
      </p:sp>
    </p:spTree>
    <p:extLst>
      <p:ext uri="{BB962C8B-B14F-4D97-AF65-F5344CB8AC3E}">
        <p14:creationId xmlns:p14="http://schemas.microsoft.com/office/powerpoint/2010/main" val="7104351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8457" y="-1"/>
            <a:ext cx="3483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DA251C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66800" y="-2"/>
            <a:ext cx="1828800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rgbClr val="DA251C"/>
                </a:solidFill>
              </a:rPr>
              <a:t>考情揭秘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8EA5E433-12A3-47D9-96FC-E1C5A5825E7B}"/>
              </a:ext>
            </a:extLst>
          </p:cNvPr>
          <p:cNvSpPr/>
          <p:nvPr/>
        </p:nvSpPr>
        <p:spPr>
          <a:xfrm>
            <a:off x="268515" y="729341"/>
            <a:ext cx="116912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1.</a:t>
            </a:r>
            <a:r>
              <a:rPr lang="zh-CN" altLang="zh-CN" sz="2800" dirty="0"/>
              <a:t>氨及铵盐的性质</a:t>
            </a:r>
            <a:r>
              <a:rPr lang="en-US" altLang="zh-CN" sz="2800" dirty="0"/>
              <a:t>,</a:t>
            </a:r>
            <a:r>
              <a:rPr lang="zh-CN" altLang="zh-CN" sz="2800" dirty="0"/>
              <a:t>常分布在高考选择题中</a:t>
            </a:r>
            <a:r>
              <a:rPr lang="en-US" altLang="zh-CN" sz="2800" dirty="0"/>
              <a:t>,</a:t>
            </a:r>
            <a:r>
              <a:rPr lang="zh-CN" altLang="zh-CN" sz="2800" dirty="0"/>
              <a:t>与盐类的水解、阿伏加德罗常数的应用、实验等知识联系起　来考查</a:t>
            </a:r>
            <a:r>
              <a:rPr lang="en-US" altLang="zh-CN" sz="2800" dirty="0"/>
              <a:t>,</a:t>
            </a:r>
            <a:r>
              <a:rPr lang="zh-CN" altLang="zh-CN" sz="2800" dirty="0"/>
              <a:t>如</a:t>
            </a:r>
            <a:r>
              <a:rPr lang="en-US" altLang="zh-CN" sz="2800" dirty="0"/>
              <a:t>2016</a:t>
            </a:r>
            <a:r>
              <a:rPr lang="zh-CN" altLang="zh-CN" sz="2800" dirty="0"/>
              <a:t>年全国卷</a:t>
            </a:r>
            <a:r>
              <a:rPr lang="en-US" altLang="zh-CN" sz="2800" dirty="0"/>
              <a:t>Ⅰ</a:t>
            </a:r>
            <a:r>
              <a:rPr lang="zh-CN" altLang="zh-CN" sz="2800" dirty="0"/>
              <a:t>第</a:t>
            </a:r>
            <a:r>
              <a:rPr lang="en-US" altLang="zh-CN" sz="2800" dirty="0"/>
              <a:t>8</a:t>
            </a:r>
            <a:r>
              <a:rPr lang="zh-CN" altLang="zh-CN" sz="2800" dirty="0"/>
              <a:t>题</a:t>
            </a:r>
            <a:r>
              <a:rPr lang="en-US" altLang="zh-CN" sz="2800" dirty="0"/>
              <a:t>B</a:t>
            </a:r>
            <a:r>
              <a:rPr lang="zh-CN" altLang="zh-CN" sz="2800" dirty="0"/>
              <a:t>项</a:t>
            </a:r>
            <a:r>
              <a:rPr lang="en-US" altLang="zh-CN" sz="2800" dirty="0"/>
              <a:t>,</a:t>
            </a:r>
            <a:r>
              <a:rPr lang="zh-CN" altLang="zh-CN" sz="2800" dirty="0"/>
              <a:t>考查氮气和氢气发生可逆反应生成氨气的分子数</a:t>
            </a:r>
            <a:r>
              <a:rPr lang="en-US" altLang="zh-CN" sz="2800" dirty="0"/>
              <a:t>, 2013</a:t>
            </a:r>
            <a:r>
              <a:rPr lang="zh-CN" altLang="zh-CN" sz="2800" dirty="0"/>
              <a:t>年新课标全国卷</a:t>
            </a:r>
            <a:r>
              <a:rPr lang="en-US" altLang="zh-CN" sz="2800" dirty="0"/>
              <a:t>Ⅰ</a:t>
            </a:r>
            <a:r>
              <a:rPr lang="zh-CN" altLang="zh-CN" sz="2800" dirty="0"/>
              <a:t>第</a:t>
            </a:r>
            <a:r>
              <a:rPr lang="en-US" altLang="zh-CN" sz="2800" dirty="0"/>
              <a:t>7</a:t>
            </a:r>
            <a:r>
              <a:rPr lang="zh-CN" altLang="zh-CN" sz="2800" dirty="0"/>
              <a:t>题</a:t>
            </a:r>
            <a:r>
              <a:rPr lang="en-US" altLang="zh-CN" sz="2800" dirty="0"/>
              <a:t>B</a:t>
            </a:r>
            <a:r>
              <a:rPr lang="zh-CN" altLang="zh-CN" sz="2800" dirty="0"/>
              <a:t>项</a:t>
            </a:r>
            <a:r>
              <a:rPr lang="en-US" altLang="zh-CN" sz="2800" dirty="0"/>
              <a:t>,</a:t>
            </a:r>
            <a:r>
              <a:rPr lang="zh-CN" altLang="zh-CN" sz="2800" dirty="0"/>
              <a:t>考查氨气的检验等。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2.</a:t>
            </a:r>
            <a:r>
              <a:rPr lang="zh-CN" altLang="zh-CN" sz="2800" dirty="0"/>
              <a:t>陌生氮的化合物性质及应用的考查</a:t>
            </a:r>
            <a:r>
              <a:rPr lang="en-US" altLang="zh-CN" sz="2800" dirty="0"/>
              <a:t>,</a:t>
            </a:r>
            <a:r>
              <a:rPr lang="zh-CN" altLang="zh-CN" sz="2800" dirty="0"/>
              <a:t>如</a:t>
            </a:r>
            <a:r>
              <a:rPr lang="en-US" altLang="zh-CN" sz="2800" dirty="0"/>
              <a:t>2016</a:t>
            </a:r>
            <a:r>
              <a:rPr lang="zh-CN" altLang="zh-CN" sz="2800" dirty="0"/>
              <a:t>年全国卷</a:t>
            </a:r>
            <a:r>
              <a:rPr lang="en-US" altLang="zh-CN" sz="2800" dirty="0"/>
              <a:t>Ⅱ</a:t>
            </a:r>
            <a:r>
              <a:rPr lang="zh-CN" altLang="zh-CN" sz="2800" dirty="0"/>
              <a:t>第</a:t>
            </a:r>
            <a:r>
              <a:rPr lang="en-US" altLang="zh-CN" sz="2800" dirty="0"/>
              <a:t>26</a:t>
            </a:r>
            <a:r>
              <a:rPr lang="zh-CN" altLang="zh-CN" sz="2800" dirty="0"/>
              <a:t>题</a:t>
            </a:r>
            <a:r>
              <a:rPr lang="en-US" altLang="zh-CN" sz="2800" dirty="0"/>
              <a:t>,</a:t>
            </a:r>
            <a:r>
              <a:rPr lang="zh-CN" altLang="zh-CN" sz="2800" dirty="0"/>
              <a:t>考查肼</a:t>
            </a:r>
            <a:r>
              <a:rPr lang="en-US" altLang="zh-CN" sz="2800" dirty="0"/>
              <a:t>(N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H</a:t>
            </a:r>
            <a:r>
              <a:rPr lang="en-US" altLang="zh-CN" sz="2800" baseline="-25000" dirty="0"/>
              <a:t>4</a:t>
            </a:r>
            <a:r>
              <a:rPr lang="en-US" altLang="zh-CN" sz="2800" dirty="0"/>
              <a:t>)</a:t>
            </a:r>
            <a:r>
              <a:rPr lang="zh-CN" altLang="zh-CN" sz="2800" dirty="0"/>
              <a:t>的性质及应用</a:t>
            </a:r>
            <a:r>
              <a:rPr lang="en-US" altLang="zh-CN" sz="2800" dirty="0"/>
              <a:t>,</a:t>
            </a:r>
            <a:r>
              <a:rPr lang="zh-CN" altLang="zh-CN" sz="2800" dirty="0"/>
              <a:t>考查考生从提供的新信息中</a:t>
            </a:r>
            <a:r>
              <a:rPr lang="en-US" altLang="zh-CN" sz="2800" dirty="0"/>
              <a:t>,</a:t>
            </a:r>
            <a:r>
              <a:rPr lang="zh-CN" altLang="zh-CN" sz="2800" dirty="0"/>
              <a:t>准确提取实质性内容</a:t>
            </a:r>
            <a:r>
              <a:rPr lang="en-US" altLang="zh-CN" sz="2800" dirty="0"/>
              <a:t>,</a:t>
            </a:r>
            <a:r>
              <a:rPr lang="zh-CN" altLang="zh-CN" sz="2800" dirty="0"/>
              <a:t>并与已有知识整合、重组为新知识的能力。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3.</a:t>
            </a:r>
            <a:r>
              <a:rPr lang="zh-CN" altLang="zh-CN" sz="2800" dirty="0"/>
              <a:t>结合环境污染问题</a:t>
            </a:r>
            <a:r>
              <a:rPr lang="en-US" altLang="zh-CN" sz="2800" dirty="0"/>
              <a:t>,</a:t>
            </a:r>
            <a:r>
              <a:rPr lang="zh-CN" altLang="zh-CN" sz="2800" dirty="0"/>
              <a:t>考查氮氧化物的综合利用</a:t>
            </a:r>
            <a:r>
              <a:rPr lang="en-US" altLang="zh-CN" sz="2800" dirty="0"/>
              <a:t>,</a:t>
            </a:r>
            <a:r>
              <a:rPr lang="zh-CN" altLang="zh-CN" sz="2800" dirty="0"/>
              <a:t>如 </a:t>
            </a:r>
            <a:r>
              <a:rPr lang="en-US" altLang="zh-CN" sz="2800" dirty="0"/>
              <a:t>2016</a:t>
            </a:r>
            <a:r>
              <a:rPr lang="zh-CN" altLang="zh-CN" sz="2800" dirty="0"/>
              <a:t>年全国卷</a:t>
            </a:r>
            <a:r>
              <a:rPr lang="en-US" altLang="zh-CN" sz="2800" dirty="0"/>
              <a:t>Ⅰ</a:t>
            </a:r>
            <a:r>
              <a:rPr lang="zh-CN" altLang="zh-CN" sz="2800" dirty="0"/>
              <a:t>第</a:t>
            </a:r>
            <a:r>
              <a:rPr lang="en-US" altLang="zh-CN" sz="2800" dirty="0"/>
              <a:t>26</a:t>
            </a:r>
            <a:r>
              <a:rPr lang="zh-CN" altLang="zh-CN" sz="2800" dirty="0"/>
              <a:t>题</a:t>
            </a:r>
            <a:r>
              <a:rPr lang="en-US" altLang="zh-CN" sz="2800" dirty="0"/>
              <a:t>,</a:t>
            </a:r>
            <a:r>
              <a:rPr lang="zh-CN" altLang="zh-CN" sz="2800" dirty="0"/>
              <a:t>探究一定温度和催化剂条件下用</a:t>
            </a:r>
            <a:r>
              <a:rPr lang="en-US" altLang="zh-CN" sz="2800" dirty="0"/>
              <a:t>NH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将</a:t>
            </a:r>
            <a:r>
              <a:rPr lang="en-US" altLang="zh-CN" sz="2800" dirty="0"/>
              <a:t>NO</a:t>
            </a:r>
            <a:r>
              <a:rPr lang="en-US" altLang="zh-CN" sz="2800" i="1" baseline="-25000" dirty="0"/>
              <a:t>x</a:t>
            </a:r>
            <a:r>
              <a:rPr lang="zh-CN" altLang="zh-CN" sz="2800" dirty="0"/>
              <a:t>还原生成</a:t>
            </a:r>
            <a:r>
              <a:rPr lang="en-US" altLang="zh-CN" sz="2800" dirty="0"/>
              <a:t>N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的问题。</a:t>
            </a:r>
          </a:p>
        </p:txBody>
      </p:sp>
    </p:spTree>
    <p:extLst>
      <p:ext uri="{BB962C8B-B14F-4D97-AF65-F5344CB8AC3E}">
        <p14:creationId xmlns:p14="http://schemas.microsoft.com/office/powerpoint/2010/main" val="27914690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xmlns="" id="{9BCFBCDB-577C-4C84-9BF9-814CC413FB39}"/>
              </a:ext>
            </a:extLst>
          </p:cNvPr>
          <p:cNvSpPr/>
          <p:nvPr/>
        </p:nvSpPr>
        <p:spPr>
          <a:xfrm>
            <a:off x="250487" y="734771"/>
            <a:ext cx="11723912" cy="6478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  <a:cs typeface="Times New Roman"/>
              </a:rPr>
              <a:t>示例</a:t>
            </a:r>
            <a:r>
              <a:rPr lang="en-US" altLang="zh-CN" sz="2800" b="1" dirty="0">
                <a:solidFill>
                  <a:srgbClr val="DA251C"/>
                </a:solidFill>
                <a:cs typeface="Times New Roman"/>
              </a:rPr>
              <a:t>5  </a:t>
            </a:r>
            <a:r>
              <a:rPr lang="zh-CN" altLang="zh-CN" sz="2800" dirty="0"/>
              <a:t> </a:t>
            </a:r>
            <a:r>
              <a:rPr lang="en-US" altLang="zh-CN" sz="2800" dirty="0"/>
              <a:t>[</a:t>
            </a:r>
            <a:r>
              <a:rPr lang="zh-CN" altLang="zh-CN" sz="2800" dirty="0"/>
              <a:t>高考组合改编题</a:t>
            </a:r>
            <a:r>
              <a:rPr lang="en-US" altLang="zh-CN" sz="2800" dirty="0"/>
              <a:t>][</a:t>
            </a:r>
            <a:r>
              <a:rPr lang="zh-CN" altLang="zh-CN" sz="2800" dirty="0"/>
              <a:t>双选</a:t>
            </a:r>
            <a:r>
              <a:rPr lang="en-US" altLang="zh-CN" sz="2800" dirty="0"/>
              <a:t>]</a:t>
            </a:r>
            <a:r>
              <a:rPr lang="zh-CN" altLang="zh-CN" sz="2800" dirty="0"/>
              <a:t>下列说法正确的是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A.[2017</a:t>
            </a:r>
            <a:r>
              <a:rPr lang="zh-CN" altLang="zh-CN" sz="2800" dirty="0"/>
              <a:t>全国卷</a:t>
            </a:r>
            <a:r>
              <a:rPr lang="en-US" altLang="zh-CN" sz="2800" dirty="0"/>
              <a:t>Ⅱ,13C</a:t>
            </a:r>
            <a:r>
              <a:rPr lang="zh-CN" altLang="zh-CN" sz="2800" dirty="0"/>
              <a:t>改编</a:t>
            </a:r>
            <a:r>
              <a:rPr lang="en-US" altLang="zh-CN" sz="2800" dirty="0"/>
              <a:t>]</a:t>
            </a:r>
            <a:r>
              <a:rPr lang="zh-CN" altLang="zh-CN" sz="2800" dirty="0"/>
              <a:t>加热盛有少量</a:t>
            </a:r>
            <a:r>
              <a:rPr lang="en-US" altLang="zh-CN" sz="2800" dirty="0"/>
              <a:t>NH</a:t>
            </a:r>
            <a:r>
              <a:rPr lang="en-US" altLang="zh-CN" sz="2800" baseline="-25000" dirty="0"/>
              <a:t>4</a:t>
            </a:r>
            <a:r>
              <a:rPr lang="en-US" altLang="zh-CN" sz="2800" dirty="0"/>
              <a:t>HCO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固体的试管</a:t>
            </a:r>
            <a:r>
              <a:rPr lang="en-US" altLang="zh-CN" sz="2800" dirty="0"/>
              <a:t>,</a:t>
            </a:r>
            <a:r>
              <a:rPr lang="zh-CN" altLang="zh-CN" sz="2800" dirty="0"/>
              <a:t>并在试管口放置湿润的红色石蕊试纸</a:t>
            </a:r>
            <a:r>
              <a:rPr lang="en-US" altLang="zh-CN" sz="2800" dirty="0"/>
              <a:t>,</a:t>
            </a:r>
            <a:r>
              <a:rPr lang="zh-CN" altLang="zh-CN" sz="2800" dirty="0"/>
              <a:t>石蕊试纸变蓝</a:t>
            </a:r>
            <a:r>
              <a:rPr lang="en-US" altLang="zh-CN" sz="2800" dirty="0"/>
              <a:t>,</a:t>
            </a:r>
            <a:r>
              <a:rPr lang="zh-CN" altLang="zh-CN" sz="2800" dirty="0"/>
              <a:t>说明</a:t>
            </a:r>
            <a:r>
              <a:rPr lang="en-US" altLang="zh-CN" sz="2800" dirty="0"/>
              <a:t>NH</a:t>
            </a:r>
            <a:r>
              <a:rPr lang="en-US" altLang="zh-CN" sz="2800" baseline="-25000" dirty="0"/>
              <a:t>4</a:t>
            </a:r>
            <a:r>
              <a:rPr lang="en-US" altLang="zh-CN" sz="2800" dirty="0"/>
              <a:t>HCO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显碱性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B.[2014</a:t>
            </a:r>
            <a:r>
              <a:rPr lang="zh-CN" altLang="zh-CN" sz="2800" dirty="0"/>
              <a:t>新课标全国卷</a:t>
            </a:r>
            <a:r>
              <a:rPr lang="en-US" altLang="zh-CN" sz="2800" dirty="0"/>
              <a:t>Ⅰ,8C</a:t>
            </a:r>
            <a:r>
              <a:rPr lang="zh-CN" altLang="zh-CN" sz="2800" dirty="0"/>
              <a:t>改编</a:t>
            </a:r>
            <a:r>
              <a:rPr lang="en-US" altLang="zh-CN" sz="2800" dirty="0"/>
              <a:t>]</a:t>
            </a:r>
            <a:r>
              <a:rPr lang="zh-CN" altLang="zh-CN" sz="2800" dirty="0"/>
              <a:t>施肥时</a:t>
            </a:r>
            <a:r>
              <a:rPr lang="en-US" altLang="zh-CN" sz="2800" dirty="0"/>
              <a:t>,</a:t>
            </a:r>
            <a:r>
              <a:rPr lang="zh-CN" altLang="zh-CN" sz="2800" dirty="0"/>
              <a:t>草木灰</a:t>
            </a:r>
            <a:r>
              <a:rPr lang="en-US" altLang="zh-CN" sz="2800" dirty="0"/>
              <a:t>(</a:t>
            </a:r>
            <a:r>
              <a:rPr lang="zh-CN" altLang="zh-CN" sz="2800" dirty="0"/>
              <a:t>有效成分为</a:t>
            </a:r>
            <a:r>
              <a:rPr lang="en-US" altLang="zh-CN" sz="2800" dirty="0"/>
              <a:t>K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CO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)</a:t>
            </a:r>
            <a:r>
              <a:rPr lang="zh-CN" altLang="zh-CN" sz="2800" dirty="0"/>
              <a:t>不能与</a:t>
            </a:r>
            <a:r>
              <a:rPr lang="en-US" altLang="zh-CN" sz="2800" dirty="0"/>
              <a:t>NH</a:t>
            </a:r>
            <a:r>
              <a:rPr lang="en-US" altLang="zh-CN" sz="2800" baseline="-25000" dirty="0"/>
              <a:t>4</a:t>
            </a:r>
            <a:r>
              <a:rPr lang="en-US" altLang="zh-CN" sz="2800" dirty="0"/>
              <a:t>Cl</a:t>
            </a:r>
            <a:r>
              <a:rPr lang="zh-CN" altLang="zh-CN" sz="2800" dirty="0"/>
              <a:t>混合使用</a:t>
            </a:r>
            <a:r>
              <a:rPr lang="en-US" altLang="zh-CN" sz="2800" dirty="0"/>
              <a:t>,</a:t>
            </a:r>
            <a:r>
              <a:rPr lang="zh-CN" altLang="zh-CN" sz="2800" dirty="0"/>
              <a:t>因为</a:t>
            </a:r>
            <a:r>
              <a:rPr lang="en-US" altLang="zh-CN" sz="2800" dirty="0"/>
              <a:t>K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CO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与</a:t>
            </a:r>
            <a:r>
              <a:rPr lang="en-US" altLang="zh-CN" sz="2800" dirty="0"/>
              <a:t>NH</a:t>
            </a:r>
            <a:r>
              <a:rPr lang="en-US" altLang="zh-CN" sz="2800" baseline="-25000" dirty="0"/>
              <a:t>4</a:t>
            </a:r>
            <a:r>
              <a:rPr lang="en-US" altLang="zh-CN" sz="2800" dirty="0"/>
              <a:t>Cl</a:t>
            </a:r>
            <a:r>
              <a:rPr lang="zh-CN" altLang="zh-CN" sz="2800" dirty="0"/>
              <a:t>反应生成氨气会降低肥效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C.[2014</a:t>
            </a:r>
            <a:r>
              <a:rPr lang="zh-CN" altLang="zh-CN" sz="2800" dirty="0"/>
              <a:t>新课标全国卷</a:t>
            </a:r>
            <a:r>
              <a:rPr lang="en-US" altLang="zh-CN" sz="2800" dirty="0"/>
              <a:t>Ⅱ,11B]pH=</a:t>
            </a:r>
            <a:r>
              <a:rPr lang="en-US" altLang="zh-CN" sz="2800" i="1" dirty="0"/>
              <a:t>a</a:t>
            </a:r>
            <a:r>
              <a:rPr lang="zh-CN" altLang="zh-CN" sz="2800" dirty="0"/>
              <a:t>的氨水溶液</a:t>
            </a:r>
            <a:r>
              <a:rPr lang="en-US" altLang="zh-CN" sz="2800" dirty="0"/>
              <a:t>,</a:t>
            </a:r>
            <a:r>
              <a:rPr lang="zh-CN" altLang="zh-CN" sz="2800" dirty="0"/>
              <a:t>稀释</a:t>
            </a:r>
            <a:r>
              <a:rPr lang="en-US" altLang="zh-CN" sz="2800" dirty="0"/>
              <a:t>10</a:t>
            </a:r>
            <a:r>
              <a:rPr lang="zh-CN" altLang="zh-CN" sz="2800" dirty="0"/>
              <a:t>倍后</a:t>
            </a:r>
            <a:r>
              <a:rPr lang="en-US" altLang="zh-CN" sz="2800" dirty="0"/>
              <a:t>,</a:t>
            </a:r>
            <a:r>
              <a:rPr lang="zh-CN" altLang="zh-CN" sz="2800" dirty="0"/>
              <a:t>其</a:t>
            </a:r>
            <a:r>
              <a:rPr lang="en-US" altLang="zh-CN" sz="2800" dirty="0"/>
              <a:t>pH=</a:t>
            </a:r>
            <a:r>
              <a:rPr lang="en-US" altLang="zh-CN" sz="2800" i="1" dirty="0"/>
              <a:t>b</a:t>
            </a:r>
            <a:r>
              <a:rPr lang="en-US" altLang="zh-CN" sz="2800" dirty="0"/>
              <a:t>,</a:t>
            </a:r>
            <a:r>
              <a:rPr lang="zh-CN" altLang="zh-CN" sz="2800" dirty="0"/>
              <a:t>则</a:t>
            </a:r>
            <a:r>
              <a:rPr lang="en-US" altLang="zh-CN" sz="2800" i="1" dirty="0"/>
              <a:t>a=b</a:t>
            </a:r>
            <a:r>
              <a:rPr lang="en-US" altLang="zh-CN" sz="2800" dirty="0"/>
              <a:t>+1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D.[2013</a:t>
            </a:r>
            <a:r>
              <a:rPr lang="zh-CN" altLang="zh-CN" sz="2800" dirty="0"/>
              <a:t>新课标全国卷</a:t>
            </a:r>
            <a:r>
              <a:rPr lang="en-US" altLang="zh-CN" sz="2800" dirty="0"/>
              <a:t>Ⅰ,7B]</a:t>
            </a:r>
            <a:r>
              <a:rPr lang="zh-CN" altLang="zh-CN" sz="2800" dirty="0"/>
              <a:t>可用蘸浓盐酸的棉棒检验输送氨气的管道是否漏气</a:t>
            </a:r>
          </a:p>
          <a:p>
            <a:pPr>
              <a:lnSpc>
                <a:spcPct val="150000"/>
              </a:lnSpc>
            </a:pPr>
            <a:endParaRPr lang="zh-CN" altLang="zh-CN" sz="2800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A2A84C92-79A9-4D4B-B239-8E7F764F7A24}"/>
              </a:ext>
            </a:extLst>
          </p:cNvPr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11FDB6B2-A016-4A70-B131-BD696910996E}"/>
              </a:ext>
            </a:extLst>
          </p:cNvPr>
          <p:cNvSpPr/>
          <p:nvPr/>
        </p:nvSpPr>
        <p:spPr>
          <a:xfrm>
            <a:off x="718457" y="-1"/>
            <a:ext cx="3483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DA251C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3A6C60BF-FD67-4859-A866-B3E2AFF0A966}"/>
              </a:ext>
            </a:extLst>
          </p:cNvPr>
          <p:cNvSpPr/>
          <p:nvPr/>
        </p:nvSpPr>
        <p:spPr>
          <a:xfrm>
            <a:off x="1066800" y="-2"/>
            <a:ext cx="3830320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DA251C"/>
                </a:solidFill>
              </a:rPr>
              <a:t>考向</a:t>
            </a:r>
            <a:r>
              <a:rPr lang="en-US" altLang="zh-CN" sz="2800" dirty="0">
                <a:solidFill>
                  <a:srgbClr val="DA251C"/>
                </a:solidFill>
              </a:rPr>
              <a:t>1 </a:t>
            </a:r>
            <a:r>
              <a:rPr lang="zh-CN" altLang="en-US" sz="2800" dirty="0">
                <a:solidFill>
                  <a:srgbClr val="DA251C"/>
                </a:solidFill>
              </a:rPr>
              <a:t>氨和铵盐的性质</a:t>
            </a:r>
            <a:endParaRPr lang="en-US" altLang="zh-CN" sz="2800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29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1273629"/>
            <a:ext cx="3951514" cy="4354285"/>
          </a:xfrm>
          <a:prstGeom prst="rect">
            <a:avLst/>
          </a:prstGeom>
          <a:solidFill>
            <a:srgbClr val="DA251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考情精解读</a:t>
            </a:r>
          </a:p>
        </p:txBody>
      </p:sp>
      <p:sp>
        <p:nvSpPr>
          <p:cNvPr id="3" name="矩形 2">
            <a:hlinkClick r:id="rId2" action="ppaction://hlinksldjump"/>
          </p:cNvPr>
          <p:cNvSpPr/>
          <p:nvPr/>
        </p:nvSpPr>
        <p:spPr>
          <a:xfrm>
            <a:off x="4659086" y="1273628"/>
            <a:ext cx="6487885" cy="435428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考纲要求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命题规律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命题分析预测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知识体系构建</a:t>
            </a:r>
          </a:p>
        </p:txBody>
      </p:sp>
    </p:spTree>
    <p:extLst>
      <p:ext uri="{BB962C8B-B14F-4D97-AF65-F5344CB8AC3E}">
        <p14:creationId xmlns:p14="http://schemas.microsoft.com/office/powerpoint/2010/main" val="4629613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9184640" y="0"/>
            <a:ext cx="202831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化学专题十　氮及其化合物</a:t>
            </a:r>
          </a:p>
        </p:txBody>
      </p:sp>
      <p:sp>
        <p:nvSpPr>
          <p:cNvPr id="16" name="矩形 15"/>
          <p:cNvSpPr/>
          <p:nvPr/>
        </p:nvSpPr>
        <p:spPr>
          <a:xfrm>
            <a:off x="243068" y="256492"/>
            <a:ext cx="1171358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</a:rPr>
              <a:t>解析</a:t>
            </a:r>
            <a:r>
              <a:rPr lang="zh-CN" altLang="zh-CN" sz="2800" dirty="0"/>
              <a:t>　</a:t>
            </a:r>
            <a:r>
              <a:rPr lang="en-US" altLang="zh-CN" sz="2800" dirty="0"/>
              <a:t>NH</a:t>
            </a:r>
            <a:r>
              <a:rPr lang="en-US" altLang="zh-CN" sz="2800" baseline="-25000" dirty="0"/>
              <a:t>4</a:t>
            </a:r>
            <a:r>
              <a:rPr lang="en-US" altLang="zh-CN" sz="2800" dirty="0"/>
              <a:t>HCO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受热分解生成的</a:t>
            </a:r>
            <a:r>
              <a:rPr lang="en-US" altLang="zh-CN" sz="2800" dirty="0"/>
              <a:t>NH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能使湿润的红色石蕊试纸变蓝</a:t>
            </a:r>
            <a:r>
              <a:rPr lang="en-US" altLang="zh-CN" sz="2800" dirty="0"/>
              <a:t>,</a:t>
            </a:r>
            <a:r>
              <a:rPr lang="zh-CN" altLang="zh-CN" sz="2800" dirty="0"/>
              <a:t>只能说明</a:t>
            </a:r>
            <a:r>
              <a:rPr lang="en-US" altLang="zh-CN" sz="2800" dirty="0"/>
              <a:t>NH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为碱性气体</a:t>
            </a:r>
            <a:r>
              <a:rPr lang="en-US" altLang="zh-CN" sz="2800" dirty="0"/>
              <a:t>,</a:t>
            </a:r>
            <a:r>
              <a:rPr lang="zh-CN" altLang="zh-CN" sz="2800" dirty="0"/>
              <a:t>不能确定</a:t>
            </a:r>
            <a:r>
              <a:rPr lang="en-US" altLang="zh-CN" sz="2800" dirty="0"/>
              <a:t>NH</a:t>
            </a:r>
            <a:r>
              <a:rPr lang="en-US" altLang="zh-CN" sz="2800" baseline="-25000" dirty="0"/>
              <a:t>4</a:t>
            </a:r>
            <a:r>
              <a:rPr lang="en-US" altLang="zh-CN" sz="2800" dirty="0"/>
              <a:t>HCO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的酸碱性</a:t>
            </a:r>
            <a:r>
              <a:rPr lang="en-US" altLang="zh-CN" sz="2800" dirty="0"/>
              <a:t>,A</a:t>
            </a:r>
            <a:r>
              <a:rPr lang="zh-CN" altLang="zh-CN" sz="2800" dirty="0"/>
              <a:t>项错误</a:t>
            </a:r>
            <a:r>
              <a:rPr lang="en-US" altLang="zh-CN" sz="2800" dirty="0"/>
              <a:t>;K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CO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与</a:t>
            </a:r>
            <a:r>
              <a:rPr lang="en-US" altLang="zh-CN" sz="2800" dirty="0"/>
              <a:t>NH</a:t>
            </a:r>
            <a:r>
              <a:rPr lang="en-US" altLang="zh-CN" sz="2800" baseline="-25000" dirty="0"/>
              <a:t>4</a:t>
            </a:r>
            <a:r>
              <a:rPr lang="en-US" altLang="zh-CN" sz="2800" dirty="0"/>
              <a:t>Cl</a:t>
            </a:r>
            <a:r>
              <a:rPr lang="zh-CN" altLang="zh-CN" sz="2800" dirty="0"/>
              <a:t>混合</a:t>
            </a:r>
            <a:r>
              <a:rPr lang="en-US" altLang="zh-CN" sz="2800" dirty="0"/>
              <a:t>,</a:t>
            </a:r>
            <a:r>
              <a:rPr lang="zh-CN" altLang="zh-CN" sz="2800" dirty="0"/>
              <a:t>发生相互促进的水解反应</a:t>
            </a:r>
            <a:r>
              <a:rPr lang="en-US" altLang="zh-CN" sz="2800" dirty="0"/>
              <a:t>,</a:t>
            </a:r>
            <a:r>
              <a:rPr lang="zh-CN" altLang="zh-CN" sz="2800" dirty="0"/>
              <a:t>释放出</a:t>
            </a:r>
            <a:r>
              <a:rPr lang="en-US" altLang="zh-CN" sz="2800" dirty="0"/>
              <a:t>NH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,</a:t>
            </a:r>
            <a:r>
              <a:rPr lang="zh-CN" altLang="zh-CN" sz="2800" dirty="0"/>
              <a:t>会降低肥效</a:t>
            </a:r>
            <a:r>
              <a:rPr lang="en-US" altLang="zh-CN" sz="2800" dirty="0"/>
              <a:t>,B</a:t>
            </a:r>
            <a:r>
              <a:rPr lang="zh-CN" altLang="zh-CN" sz="2800" dirty="0"/>
              <a:t>项正确</a:t>
            </a:r>
            <a:r>
              <a:rPr lang="en-US" altLang="zh-CN" sz="2800" dirty="0"/>
              <a:t>;</a:t>
            </a:r>
            <a:r>
              <a:rPr lang="zh-CN" altLang="zh-CN" sz="2800" dirty="0"/>
              <a:t>因为</a:t>
            </a:r>
            <a:r>
              <a:rPr lang="en-US" altLang="zh-CN" sz="2800" dirty="0"/>
              <a:t>NH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·H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</a:t>
            </a:r>
            <a:r>
              <a:rPr lang="zh-CN" altLang="zh-CN" sz="2800" dirty="0"/>
              <a:t>为弱碱</a:t>
            </a:r>
            <a:r>
              <a:rPr lang="en-US" altLang="zh-CN" sz="2800" dirty="0"/>
              <a:t>,</a:t>
            </a:r>
            <a:r>
              <a:rPr lang="zh-CN" altLang="zh-CN" sz="2800" dirty="0"/>
              <a:t>将氨水稀释</a:t>
            </a:r>
            <a:r>
              <a:rPr lang="en-US" altLang="zh-CN" sz="2800" dirty="0"/>
              <a:t>10</a:t>
            </a:r>
            <a:r>
              <a:rPr lang="zh-CN" altLang="zh-CN" sz="2800" dirty="0"/>
              <a:t>倍后</a:t>
            </a:r>
            <a:r>
              <a:rPr lang="en-US" altLang="zh-CN" sz="2800" dirty="0"/>
              <a:t>,pH</a:t>
            </a:r>
            <a:r>
              <a:rPr lang="zh-CN" altLang="zh-CN" sz="2800" dirty="0"/>
              <a:t>改变小于</a:t>
            </a:r>
            <a:r>
              <a:rPr lang="en-US" altLang="zh-CN" sz="2800" dirty="0"/>
              <a:t>1</a:t>
            </a:r>
            <a:r>
              <a:rPr lang="zh-CN" altLang="zh-CN" sz="2800" dirty="0"/>
              <a:t>个单位</a:t>
            </a:r>
            <a:r>
              <a:rPr lang="en-US" altLang="zh-CN" sz="2800" dirty="0"/>
              <a:t>,</a:t>
            </a:r>
            <a:r>
              <a:rPr lang="zh-CN" altLang="zh-CN" sz="2800" dirty="0"/>
              <a:t>所以</a:t>
            </a:r>
            <a:r>
              <a:rPr lang="en-US" altLang="zh-CN" sz="2800" i="1" dirty="0"/>
              <a:t>a&lt;b</a:t>
            </a:r>
            <a:r>
              <a:rPr lang="en-US" altLang="zh-CN" sz="2800" dirty="0"/>
              <a:t>+1,C</a:t>
            </a:r>
            <a:r>
              <a:rPr lang="zh-CN" altLang="zh-CN" sz="2800" dirty="0"/>
              <a:t>项错误</a:t>
            </a:r>
            <a:r>
              <a:rPr lang="en-US" altLang="zh-CN" sz="2800" dirty="0"/>
              <a:t>;</a:t>
            </a:r>
            <a:r>
              <a:rPr lang="zh-CN" altLang="zh-CN" sz="2800" dirty="0"/>
              <a:t>浓盐酸挥发出的氯化氢气体遇氨气能生成固体氯化铵</a:t>
            </a:r>
            <a:r>
              <a:rPr lang="en-US" altLang="zh-CN" sz="2800" dirty="0"/>
              <a:t>,</a:t>
            </a:r>
            <a:r>
              <a:rPr lang="zh-CN" altLang="zh-CN" sz="2800" dirty="0"/>
              <a:t>现象为有白烟出现</a:t>
            </a:r>
            <a:r>
              <a:rPr lang="en-US" altLang="zh-CN" sz="2800" dirty="0"/>
              <a:t>,</a:t>
            </a:r>
            <a:r>
              <a:rPr lang="zh-CN" altLang="zh-CN" sz="2800" dirty="0"/>
              <a:t>故可检验氨气是否泄漏</a:t>
            </a:r>
            <a:r>
              <a:rPr lang="en-US" altLang="zh-CN" sz="2800" dirty="0"/>
              <a:t>,D</a:t>
            </a:r>
            <a:r>
              <a:rPr lang="zh-CN" altLang="zh-CN" sz="2800" dirty="0"/>
              <a:t>项正确。</a:t>
            </a:r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</a:rPr>
              <a:t>答案　</a:t>
            </a:r>
            <a:r>
              <a:rPr lang="en-US" altLang="zh-CN" sz="2800" dirty="0"/>
              <a:t>BD</a:t>
            </a:r>
          </a:p>
        </p:txBody>
      </p:sp>
    </p:spTree>
    <p:extLst>
      <p:ext uri="{BB962C8B-B14F-4D97-AF65-F5344CB8AC3E}">
        <p14:creationId xmlns:p14="http://schemas.microsoft.com/office/powerpoint/2010/main" val="15183126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xmlns="" id="{9BCFBCDB-577C-4C84-9BF9-814CC413FB39}"/>
              </a:ext>
            </a:extLst>
          </p:cNvPr>
          <p:cNvSpPr/>
          <p:nvPr/>
        </p:nvSpPr>
        <p:spPr>
          <a:xfrm>
            <a:off x="250487" y="734771"/>
            <a:ext cx="1172391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  <a:cs typeface="Times New Roman"/>
              </a:rPr>
              <a:t>示例</a:t>
            </a:r>
            <a:r>
              <a:rPr lang="en-US" altLang="zh-CN" sz="2800" b="1" dirty="0">
                <a:solidFill>
                  <a:srgbClr val="DA251C"/>
                </a:solidFill>
                <a:cs typeface="Times New Roman"/>
              </a:rPr>
              <a:t>6  </a:t>
            </a:r>
            <a:r>
              <a:rPr lang="zh-CN" altLang="zh-CN" sz="2800" dirty="0"/>
              <a:t> </a:t>
            </a:r>
            <a:r>
              <a:rPr lang="en-US" altLang="zh-CN" sz="2800" dirty="0"/>
              <a:t>[2016</a:t>
            </a:r>
            <a:r>
              <a:rPr lang="zh-CN" altLang="zh-CN" sz="2800" dirty="0"/>
              <a:t>全国卷</a:t>
            </a:r>
            <a:r>
              <a:rPr lang="en-US" altLang="zh-CN" sz="2800" dirty="0"/>
              <a:t>Ⅰ,26,14</a:t>
            </a:r>
            <a:r>
              <a:rPr lang="zh-CN" altLang="zh-CN" sz="2800" dirty="0"/>
              <a:t>分</a:t>
            </a:r>
            <a:r>
              <a:rPr lang="en-US" altLang="zh-CN" sz="2800" dirty="0"/>
              <a:t>]</a:t>
            </a:r>
            <a:r>
              <a:rPr lang="zh-CN" altLang="zh-CN" sz="2800" dirty="0"/>
              <a:t>氮的氧化物</a:t>
            </a:r>
            <a:r>
              <a:rPr lang="en-US" altLang="zh-CN" sz="2800" dirty="0"/>
              <a:t>(NO</a:t>
            </a:r>
            <a:r>
              <a:rPr lang="en-US" altLang="zh-CN" sz="2800" i="1" baseline="-25000" dirty="0"/>
              <a:t>x</a:t>
            </a:r>
            <a:r>
              <a:rPr lang="en-US" altLang="zh-CN" sz="2800" dirty="0"/>
              <a:t>)</a:t>
            </a:r>
            <a:r>
              <a:rPr lang="zh-CN" altLang="zh-CN" sz="2800" dirty="0"/>
              <a:t>是大气污染物之一</a:t>
            </a:r>
            <a:r>
              <a:rPr lang="en-US" altLang="zh-CN" sz="2800" dirty="0"/>
              <a:t>,</a:t>
            </a:r>
            <a:r>
              <a:rPr lang="zh-CN" altLang="zh-CN" sz="2800" dirty="0"/>
              <a:t>工业上在一定温度和催化剂条件下用</a:t>
            </a:r>
            <a:r>
              <a:rPr lang="en-US" altLang="zh-CN" sz="2800" dirty="0"/>
              <a:t>NH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将</a:t>
            </a:r>
            <a:r>
              <a:rPr lang="en-US" altLang="zh-CN" sz="2800" dirty="0"/>
              <a:t>NO</a:t>
            </a:r>
            <a:r>
              <a:rPr lang="en-US" altLang="zh-CN" sz="2800" i="1" baseline="-25000" dirty="0"/>
              <a:t>x</a:t>
            </a:r>
            <a:r>
              <a:rPr lang="zh-CN" altLang="zh-CN" sz="2800" dirty="0"/>
              <a:t>还原生成</a:t>
            </a:r>
            <a:r>
              <a:rPr lang="en-US" altLang="zh-CN" sz="2800" dirty="0"/>
              <a:t>N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。某同学在实验室中对</a:t>
            </a:r>
            <a:r>
              <a:rPr lang="en-US" altLang="zh-CN" sz="2800" dirty="0"/>
              <a:t>NH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与</a:t>
            </a:r>
            <a:r>
              <a:rPr lang="en-US" altLang="zh-CN" sz="2800" dirty="0"/>
              <a:t>NO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反应进行了探究。回答下列问题</a:t>
            </a:r>
            <a:r>
              <a:rPr lang="en-US" altLang="zh-CN" sz="2800" dirty="0"/>
              <a:t>: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(1)</a:t>
            </a:r>
            <a:r>
              <a:rPr lang="zh-CN" altLang="zh-CN" sz="2800" dirty="0"/>
              <a:t>氨气的制备</a:t>
            </a:r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①</a:t>
            </a:r>
            <a:r>
              <a:rPr lang="zh-CN" altLang="zh-CN" sz="2800" dirty="0"/>
              <a:t>氨气的发生装置可以选择上图中的</a:t>
            </a:r>
            <a:r>
              <a:rPr lang="zh-CN" altLang="zh-CN" sz="2800" u="sng" dirty="0"/>
              <a:t>　　　</a:t>
            </a:r>
            <a:r>
              <a:rPr lang="en-US" altLang="zh-CN" sz="2800" dirty="0"/>
              <a:t>,</a:t>
            </a:r>
            <a:r>
              <a:rPr lang="zh-CN" altLang="zh-CN" sz="2800" dirty="0"/>
              <a:t>反应的化学方程式为</a:t>
            </a:r>
            <a:r>
              <a:rPr lang="zh-CN" altLang="zh-CN" sz="2800" u="sng" dirty="0"/>
              <a:t>　　</a:t>
            </a:r>
            <a:r>
              <a:rPr lang="zh-CN" altLang="zh-CN" sz="2800" dirty="0"/>
              <a:t>。</a:t>
            </a:r>
            <a:r>
              <a:rPr lang="en-US" altLang="zh-CN" sz="2800" dirty="0"/>
              <a:t> </a:t>
            </a:r>
            <a:endParaRPr lang="zh-CN" altLang="zh-CN" sz="2800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A2A84C92-79A9-4D4B-B239-8E7F764F7A24}"/>
              </a:ext>
            </a:extLst>
          </p:cNvPr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11FDB6B2-A016-4A70-B131-BD696910996E}"/>
              </a:ext>
            </a:extLst>
          </p:cNvPr>
          <p:cNvSpPr/>
          <p:nvPr/>
        </p:nvSpPr>
        <p:spPr>
          <a:xfrm>
            <a:off x="718457" y="-1"/>
            <a:ext cx="3483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DA251C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3A6C60BF-FD67-4859-A866-B3E2AFF0A966}"/>
              </a:ext>
            </a:extLst>
          </p:cNvPr>
          <p:cNvSpPr/>
          <p:nvPr/>
        </p:nvSpPr>
        <p:spPr>
          <a:xfrm>
            <a:off x="1066800" y="-2"/>
            <a:ext cx="7799408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DA251C"/>
                </a:solidFill>
              </a:rPr>
              <a:t>考向</a:t>
            </a:r>
            <a:r>
              <a:rPr lang="en-US" altLang="zh-CN" sz="2800" dirty="0">
                <a:solidFill>
                  <a:srgbClr val="DA251C"/>
                </a:solidFill>
              </a:rPr>
              <a:t>2 </a:t>
            </a:r>
            <a:r>
              <a:rPr lang="zh-CN" altLang="en-US" sz="2800" dirty="0">
                <a:solidFill>
                  <a:srgbClr val="DA251C"/>
                </a:solidFill>
              </a:rPr>
              <a:t>结合环保问题考查氮及氮的化合物的性质</a:t>
            </a:r>
            <a:endParaRPr lang="en-US" altLang="zh-CN" sz="2800" dirty="0">
              <a:solidFill>
                <a:srgbClr val="DA251C"/>
              </a:solidFill>
            </a:endParaRPr>
          </a:p>
        </p:txBody>
      </p:sp>
      <p:pic>
        <p:nvPicPr>
          <p:cNvPr id="6" name="eywieyidisdssehiy7.jpg" descr="id:2147522837;FounderCES"/>
          <p:cNvPicPr/>
          <p:nvPr/>
        </p:nvPicPr>
        <p:blipFill>
          <a:blip r:embed="rId2"/>
          <a:stretch>
            <a:fillRect/>
          </a:stretch>
        </p:blipFill>
        <p:spPr>
          <a:xfrm>
            <a:off x="2465408" y="3333502"/>
            <a:ext cx="7391929" cy="259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769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9184640" y="0"/>
            <a:ext cx="202831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化学专题十　氮及其化合物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9BCFBCDB-577C-4C84-9BF9-814CC413FB39}"/>
              </a:ext>
            </a:extLst>
          </p:cNvPr>
          <p:cNvSpPr/>
          <p:nvPr/>
        </p:nvSpPr>
        <p:spPr>
          <a:xfrm>
            <a:off x="250487" y="305322"/>
            <a:ext cx="11723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 ②</a:t>
            </a:r>
            <a:r>
              <a:rPr lang="zh-CN" altLang="zh-CN" sz="2800" dirty="0"/>
              <a:t>欲收集一瓶干燥的氨气</a:t>
            </a:r>
            <a:r>
              <a:rPr lang="en-US" altLang="zh-CN" sz="2800" dirty="0"/>
              <a:t>,</a:t>
            </a:r>
            <a:r>
              <a:rPr lang="zh-CN" altLang="zh-CN" sz="2800" dirty="0"/>
              <a:t>选择上图中的装置</a:t>
            </a:r>
            <a:r>
              <a:rPr lang="en-US" altLang="zh-CN" sz="2800" dirty="0"/>
              <a:t>,</a:t>
            </a:r>
            <a:r>
              <a:rPr lang="zh-CN" altLang="zh-CN" sz="2800" dirty="0"/>
              <a:t>其连接顺序为</a:t>
            </a:r>
            <a:r>
              <a:rPr lang="en-US" altLang="zh-CN" sz="2800" dirty="0"/>
              <a:t>:</a:t>
            </a:r>
            <a:r>
              <a:rPr lang="zh-CN" altLang="zh-CN" sz="2800" dirty="0"/>
              <a:t>发生装置</a:t>
            </a:r>
            <a:r>
              <a:rPr lang="en-US" altLang="zh-CN" sz="2800" dirty="0"/>
              <a:t>➝</a:t>
            </a:r>
          </a:p>
          <a:p>
            <a:pPr>
              <a:lnSpc>
                <a:spcPct val="150000"/>
              </a:lnSpc>
            </a:pPr>
            <a:r>
              <a:rPr lang="zh-CN" altLang="zh-CN" sz="2800" u="sng" dirty="0"/>
              <a:t>　　　　</a:t>
            </a:r>
            <a:r>
              <a:rPr lang="en-US" altLang="zh-CN" sz="2800" u="sng" dirty="0"/>
              <a:t>         </a:t>
            </a:r>
            <a:r>
              <a:rPr lang="zh-CN" altLang="zh-CN" sz="2800" u="sng" dirty="0"/>
              <a:t>　</a:t>
            </a:r>
            <a:r>
              <a:rPr lang="en-US" altLang="zh-CN" sz="2800" dirty="0"/>
              <a:t>(</a:t>
            </a:r>
            <a:r>
              <a:rPr lang="zh-CN" altLang="zh-CN" sz="2800" dirty="0"/>
              <a:t>按气流方向</a:t>
            </a:r>
            <a:r>
              <a:rPr lang="en-US" altLang="zh-CN" sz="2800" dirty="0"/>
              <a:t>,</a:t>
            </a:r>
            <a:r>
              <a:rPr lang="zh-CN" altLang="zh-CN" sz="2800" dirty="0"/>
              <a:t>用小写字母表示</a:t>
            </a:r>
            <a:r>
              <a:rPr lang="en-US" altLang="zh-CN" sz="2800" dirty="0"/>
              <a:t>)</a:t>
            </a:r>
            <a:r>
              <a:rPr lang="zh-CN" altLang="zh-CN" sz="2800" dirty="0"/>
              <a:t>。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(2)</a:t>
            </a:r>
            <a:r>
              <a:rPr lang="zh-CN" altLang="zh-CN" sz="2800" dirty="0"/>
              <a:t>氨气与二氧化氮的反应</a:t>
            </a:r>
          </a:p>
          <a:p>
            <a:pPr>
              <a:lnSpc>
                <a:spcPct val="150000"/>
              </a:lnSpc>
            </a:pPr>
            <a:r>
              <a:rPr lang="zh-CN" altLang="zh-CN" sz="2800" dirty="0"/>
              <a:t>将上述收集到的</a:t>
            </a:r>
            <a:r>
              <a:rPr lang="en-US" altLang="zh-CN" sz="2800" dirty="0"/>
              <a:t>NH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充入注射器</a:t>
            </a:r>
            <a:r>
              <a:rPr lang="en-US" altLang="zh-CN" sz="2800" dirty="0"/>
              <a:t>X</a:t>
            </a:r>
            <a:r>
              <a:rPr lang="zh-CN" altLang="zh-CN" sz="2800" dirty="0"/>
              <a:t>中</a:t>
            </a:r>
            <a:r>
              <a:rPr lang="en-US" altLang="zh-CN" sz="2800" dirty="0"/>
              <a:t>,</a:t>
            </a:r>
            <a:r>
              <a:rPr lang="zh-CN" altLang="zh-CN" sz="2800" dirty="0"/>
              <a:t>硬质玻璃管</a:t>
            </a:r>
            <a:r>
              <a:rPr lang="en-US" altLang="zh-CN" sz="2800" dirty="0"/>
              <a:t>Y</a:t>
            </a:r>
            <a:r>
              <a:rPr lang="zh-CN" altLang="zh-CN" sz="2800" dirty="0"/>
              <a:t>中加入少量催化剂</a:t>
            </a:r>
            <a:r>
              <a:rPr lang="en-US" altLang="zh-CN" sz="2800" dirty="0"/>
              <a:t>,</a:t>
            </a:r>
            <a:r>
              <a:rPr lang="zh-CN" altLang="zh-CN" sz="2800" dirty="0"/>
              <a:t>充入</a:t>
            </a:r>
            <a:r>
              <a:rPr lang="en-US" altLang="zh-CN" sz="2800" dirty="0"/>
              <a:t>NO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(</a:t>
            </a:r>
            <a:r>
              <a:rPr lang="zh-CN" altLang="zh-CN" sz="2800" dirty="0"/>
              <a:t>两端用夹子</a:t>
            </a:r>
            <a:r>
              <a:rPr lang="en-US" altLang="zh-CN" sz="2800" dirty="0"/>
              <a:t>K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、</a:t>
            </a:r>
            <a:r>
              <a:rPr lang="en-US" altLang="zh-CN" sz="2800" dirty="0"/>
              <a:t>K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夹好</a:t>
            </a:r>
            <a:r>
              <a:rPr lang="en-US" altLang="zh-CN" sz="2800" dirty="0"/>
              <a:t>)</a:t>
            </a:r>
            <a:r>
              <a:rPr lang="zh-CN" altLang="zh-CN" sz="2800" dirty="0"/>
              <a:t>。在一定温度下按图示装置进行实验。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 </a:t>
            </a:r>
            <a:endParaRPr lang="zh-CN" altLang="zh-CN" sz="2800" dirty="0"/>
          </a:p>
        </p:txBody>
      </p:sp>
      <p:pic>
        <p:nvPicPr>
          <p:cNvPr id="15" name="eywieyidisdssehiy8.jpg" descr="id:2147522844;FounderCES"/>
          <p:cNvPicPr/>
          <p:nvPr/>
        </p:nvPicPr>
        <p:blipFill>
          <a:blip r:embed="rId2"/>
          <a:stretch>
            <a:fillRect/>
          </a:stretch>
        </p:blipFill>
        <p:spPr>
          <a:xfrm>
            <a:off x="3009418" y="3926407"/>
            <a:ext cx="6173164" cy="210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385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9184640" y="0"/>
            <a:ext cx="202831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化学专题十　氮及其化合物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387575"/>
              </p:ext>
            </p:extLst>
          </p:nvPr>
        </p:nvGraphicFramePr>
        <p:xfrm>
          <a:off x="352063" y="519725"/>
          <a:ext cx="11362072" cy="5760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5147">
                  <a:extLst>
                    <a:ext uri="{9D8B030D-6E8A-4147-A177-3AD203B41FA5}">
                      <a16:colId xmlns:a16="http://schemas.microsoft.com/office/drawing/2014/main" xmlns="" val="2851690857"/>
                    </a:ext>
                  </a:extLst>
                </a:gridCol>
                <a:gridCol w="4791919">
                  <a:extLst>
                    <a:ext uri="{9D8B030D-6E8A-4147-A177-3AD203B41FA5}">
                      <a16:colId xmlns:a16="http://schemas.microsoft.com/office/drawing/2014/main" xmlns="" val="932133524"/>
                    </a:ext>
                  </a:extLst>
                </a:gridCol>
                <a:gridCol w="3635006">
                  <a:extLst>
                    <a:ext uri="{9D8B030D-6E8A-4147-A177-3AD203B41FA5}">
                      <a16:colId xmlns:a16="http://schemas.microsoft.com/office/drawing/2014/main" xmlns="" val="125231829"/>
                    </a:ext>
                  </a:extLst>
                </a:gridCol>
              </a:tblGrid>
              <a:tr h="5531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操作步骤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实验现象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解释原因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43870625"/>
                  </a:ext>
                </a:extLst>
              </a:tr>
              <a:tr h="22125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打开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推动注射器活塞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使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中的气体缓慢通入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管中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①Y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管中</a:t>
                      </a:r>
                      <a:r>
                        <a:rPr lang="zh-CN" sz="2800" b="0" u="sng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　　　　　　　</a:t>
                      </a:r>
                      <a:r>
                        <a:rPr lang="en-US" sz="2800" b="0" u="sng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②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反应的化学方程式</a:t>
                      </a:r>
                      <a:r>
                        <a:rPr lang="zh-CN" sz="2800" b="0" u="sng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　　　　　　　　</a:t>
                      </a:r>
                      <a:r>
                        <a:rPr lang="en-US" sz="2800" b="0" u="sng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39829427"/>
                  </a:ext>
                </a:extLst>
              </a:tr>
              <a:tr h="16594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将注射器活塞退回原处并固定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待装置恢复到室温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管中有少量水珠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生成的气态水凝聚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37620423"/>
                  </a:ext>
                </a:extLst>
              </a:tr>
              <a:tr h="5531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打开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③</a:t>
                      </a:r>
                      <a:r>
                        <a:rPr lang="zh-CN" sz="2800" b="0" u="sng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　　　　　　</a:t>
                      </a:r>
                      <a:r>
                        <a:rPr lang="en-US" sz="2800" b="0" u="sng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④</a:t>
                      </a:r>
                      <a:r>
                        <a:rPr lang="zh-CN" sz="2800" b="0" u="sng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　　　　　　　</a:t>
                      </a:r>
                      <a:r>
                        <a:rPr lang="en-US" sz="2800" b="0" u="sng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14301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49685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9184640" y="0"/>
            <a:ext cx="202831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化学专题十　氮及其化合物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50487" y="305322"/>
            <a:ext cx="11723912" cy="6758260"/>
            <a:chOff x="250487" y="305322"/>
            <a:chExt cx="11723912" cy="6758260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9BCFBCDB-577C-4C84-9BF9-814CC413FB39}"/>
                </a:ext>
              </a:extLst>
            </p:cNvPr>
            <p:cNvSpPr/>
            <p:nvPr/>
          </p:nvSpPr>
          <p:spPr>
            <a:xfrm>
              <a:off x="250487" y="305322"/>
              <a:ext cx="11723912" cy="67582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zh-CN" sz="2800" b="1" dirty="0">
                  <a:solidFill>
                    <a:srgbClr val="DA251C"/>
                  </a:solidFill>
                </a:rPr>
                <a:t>解析</a:t>
              </a:r>
              <a:r>
                <a:rPr lang="zh-CN" altLang="zh-CN" sz="2800" dirty="0"/>
                <a:t>　</a:t>
              </a:r>
              <a:r>
                <a:rPr lang="en-US" altLang="zh-CN" sz="2800" dirty="0"/>
                <a:t>(1)①</a:t>
              </a:r>
              <a:r>
                <a:rPr lang="zh-CN" altLang="zh-CN" sz="2800" dirty="0"/>
                <a:t>观察装置知</a:t>
              </a:r>
              <a:r>
                <a:rPr lang="en-US" altLang="zh-CN" sz="2800" dirty="0"/>
                <a:t>,A</a:t>
              </a:r>
              <a:r>
                <a:rPr lang="zh-CN" altLang="zh-CN" sz="2800" dirty="0"/>
                <a:t>装置适合加热固体制备气体</a:t>
              </a:r>
              <a:r>
                <a:rPr lang="en-US" altLang="zh-CN" sz="2800" dirty="0"/>
                <a:t>,B</a:t>
              </a:r>
              <a:r>
                <a:rPr lang="zh-CN" altLang="zh-CN" sz="2800" dirty="0"/>
                <a:t>装置适合加热液体与固体制备气体或加热液体制备气体。实验室通过氯化铵和消石灰共热制备氨气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可以选择</a:t>
              </a:r>
              <a:r>
                <a:rPr lang="en-US" altLang="zh-CN" sz="2800" dirty="0"/>
                <a:t>A</a:t>
              </a:r>
              <a:r>
                <a:rPr lang="zh-CN" altLang="zh-CN" sz="2800" dirty="0"/>
                <a:t>装置作发生装置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化学方程式为</a:t>
              </a:r>
              <a:r>
                <a:rPr lang="en-US" altLang="zh-CN" sz="2800" dirty="0"/>
                <a:t>2NH</a:t>
              </a:r>
              <a:r>
                <a:rPr lang="en-US" altLang="zh-CN" sz="2800" baseline="-25000" dirty="0"/>
                <a:t>4</a:t>
              </a:r>
              <a:r>
                <a:rPr lang="en-US" altLang="zh-CN" sz="2800" dirty="0"/>
                <a:t>Cl+Ca(OH)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      2NH</a:t>
              </a:r>
              <a:r>
                <a:rPr lang="en-US" altLang="zh-CN" sz="2800" baseline="-25000" dirty="0"/>
                <a:t>3</a:t>
              </a:r>
              <a:r>
                <a:rPr lang="en-US" altLang="zh-CN" sz="2800" dirty="0"/>
                <a:t>↑+CaCl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+2H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</a:t>
              </a:r>
              <a:r>
                <a:rPr lang="zh-CN" altLang="zh-CN" sz="2800" dirty="0"/>
                <a:t>。实验室还可以通过加热浓氨水制备氨气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故也可以选择</a:t>
              </a:r>
              <a:r>
                <a:rPr lang="en-US" altLang="zh-CN" sz="2800" dirty="0"/>
                <a:t>B</a:t>
              </a:r>
              <a:r>
                <a:rPr lang="zh-CN" altLang="zh-CN" sz="2800" dirty="0"/>
                <a:t>装置作发生装置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化学方程式为</a:t>
              </a:r>
              <a:r>
                <a:rPr lang="en-US" altLang="zh-CN" sz="2800" dirty="0"/>
                <a:t>NH</a:t>
              </a:r>
              <a:r>
                <a:rPr lang="en-US" altLang="zh-CN" sz="2800" baseline="-25000" dirty="0"/>
                <a:t>3</a:t>
              </a:r>
              <a:r>
                <a:rPr lang="en-US" altLang="zh-CN" sz="2800" dirty="0"/>
                <a:t>·H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      NH</a:t>
              </a:r>
              <a:r>
                <a:rPr lang="en-US" altLang="zh-CN" sz="2800" baseline="-25000" dirty="0"/>
                <a:t>3</a:t>
              </a:r>
              <a:r>
                <a:rPr lang="en-US" altLang="zh-CN" sz="2800" dirty="0"/>
                <a:t>↑+H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</a:t>
              </a:r>
              <a:r>
                <a:rPr lang="zh-CN" altLang="zh-CN" sz="2800" dirty="0"/>
                <a:t>。</a:t>
              </a:r>
              <a:r>
                <a:rPr lang="en-US" altLang="zh-CN" sz="2800" dirty="0"/>
                <a:t>②</a:t>
              </a:r>
              <a:r>
                <a:rPr lang="zh-CN" altLang="zh-CN" sz="2800" dirty="0"/>
                <a:t>实验室用碱石灰干燥氨气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用向下排空气法收集氨气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用水吸收尾气中的氨气并注意防倒吸。故选择</a:t>
              </a:r>
              <a:r>
                <a:rPr lang="en-US" altLang="zh-CN" sz="2800" dirty="0"/>
                <a:t>C</a:t>
              </a:r>
              <a:r>
                <a:rPr lang="zh-CN" altLang="zh-CN" sz="2800" dirty="0"/>
                <a:t>、</a:t>
              </a:r>
              <a:r>
                <a:rPr lang="en-US" altLang="zh-CN" sz="2800" dirty="0"/>
                <a:t>D</a:t>
              </a:r>
              <a:r>
                <a:rPr lang="zh-CN" altLang="zh-CN" sz="2800" dirty="0"/>
                <a:t>、</a:t>
              </a:r>
              <a:r>
                <a:rPr lang="en-US" altLang="zh-CN" sz="2800" dirty="0"/>
                <a:t>F</a:t>
              </a:r>
              <a:r>
                <a:rPr lang="zh-CN" altLang="zh-CN" sz="2800" dirty="0"/>
                <a:t>装置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注意连接干燥管时应大口进气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小口出气。所以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连接顺序为</a:t>
              </a:r>
              <a:r>
                <a:rPr lang="en-US" altLang="zh-CN" sz="2800" dirty="0"/>
                <a:t>a</a:t>
              </a:r>
              <a:r>
                <a:rPr lang="zh-CN" altLang="zh-CN" sz="2800" dirty="0"/>
                <a:t>、</a:t>
              </a:r>
              <a:r>
                <a:rPr lang="en-US" altLang="zh-CN" sz="2800" dirty="0"/>
                <a:t>d</a:t>
              </a:r>
              <a:r>
                <a:rPr lang="zh-CN" altLang="zh-CN" sz="2800" dirty="0"/>
                <a:t>、</a:t>
              </a:r>
              <a:r>
                <a:rPr lang="en-US" altLang="zh-CN" sz="2800" dirty="0"/>
                <a:t>c</a:t>
              </a:r>
              <a:r>
                <a:rPr lang="zh-CN" altLang="zh-CN" sz="2800" dirty="0"/>
                <a:t>、</a:t>
              </a:r>
              <a:r>
                <a:rPr lang="en-US" altLang="zh-CN" sz="2800" dirty="0"/>
                <a:t>f</a:t>
              </a:r>
              <a:r>
                <a:rPr lang="zh-CN" altLang="zh-CN" sz="2800" dirty="0"/>
                <a:t>、</a:t>
              </a:r>
              <a:r>
                <a:rPr lang="en-US" altLang="zh-CN" sz="2800" dirty="0"/>
                <a:t>e</a:t>
              </a:r>
              <a:r>
                <a:rPr lang="zh-CN" altLang="zh-CN" sz="2800" dirty="0"/>
                <a:t>、</a:t>
              </a:r>
              <a:r>
                <a:rPr lang="en-US" altLang="zh-CN" sz="2800" dirty="0" err="1"/>
                <a:t>i</a:t>
              </a:r>
              <a:r>
                <a:rPr lang="zh-CN" altLang="zh-CN" sz="2800" dirty="0"/>
                <a:t>或</a:t>
              </a:r>
              <a:r>
                <a:rPr lang="en-US" altLang="zh-CN" sz="2800" dirty="0"/>
                <a:t>b</a:t>
              </a:r>
              <a:r>
                <a:rPr lang="zh-CN" altLang="zh-CN" sz="2800" dirty="0"/>
                <a:t>、</a:t>
              </a:r>
              <a:r>
                <a:rPr lang="en-US" altLang="zh-CN" sz="2800" dirty="0"/>
                <a:t>d</a:t>
              </a:r>
              <a:r>
                <a:rPr lang="zh-CN" altLang="zh-CN" sz="2800" dirty="0"/>
                <a:t>、</a:t>
              </a:r>
              <a:r>
                <a:rPr lang="en-US" altLang="zh-CN" sz="2800" dirty="0"/>
                <a:t>c</a:t>
              </a:r>
              <a:r>
                <a:rPr lang="zh-CN" altLang="zh-CN" sz="2800" dirty="0"/>
                <a:t>、</a:t>
              </a:r>
              <a:r>
                <a:rPr lang="en-US" altLang="zh-CN" sz="2800" dirty="0"/>
                <a:t>f</a:t>
              </a:r>
              <a:r>
                <a:rPr lang="zh-CN" altLang="zh-CN" sz="2800" dirty="0"/>
                <a:t>、</a:t>
              </a:r>
              <a:r>
                <a:rPr lang="en-US" altLang="zh-CN" sz="2800" dirty="0"/>
                <a:t>e</a:t>
              </a:r>
              <a:r>
                <a:rPr lang="zh-CN" altLang="zh-CN" sz="2800" dirty="0"/>
                <a:t>、</a:t>
              </a:r>
              <a:r>
                <a:rPr lang="en-US" altLang="zh-CN" sz="2800" dirty="0" err="1"/>
                <a:t>i</a:t>
              </a:r>
              <a:r>
                <a:rPr lang="zh-CN" altLang="zh-CN" sz="2800" dirty="0"/>
                <a:t>。</a:t>
              </a:r>
              <a:r>
                <a:rPr lang="en-US" altLang="zh-CN" sz="2800" dirty="0"/>
                <a:t>(2)NO</a:t>
              </a:r>
              <a:r>
                <a:rPr lang="en-US" altLang="zh-CN" sz="2800" baseline="-25000" dirty="0"/>
                <a:t>2</a:t>
              </a:r>
              <a:r>
                <a:rPr lang="zh-CN" altLang="zh-CN" sz="2800" dirty="0"/>
                <a:t>呈红棕色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氨气</a:t>
              </a:r>
            </a:p>
            <a:p>
              <a:pPr>
                <a:lnSpc>
                  <a:spcPct val="130000"/>
                </a:lnSpc>
              </a:pPr>
              <a:r>
                <a:rPr lang="zh-CN" altLang="zh-CN" sz="2800" dirty="0"/>
                <a:t>与二氧化氮发生反应</a:t>
              </a:r>
              <a:r>
                <a:rPr lang="en-US" altLang="zh-CN" sz="2800" dirty="0"/>
                <a:t>:8NH</a:t>
              </a:r>
              <a:r>
                <a:rPr lang="en-US" altLang="zh-CN" sz="2800" baseline="-25000" dirty="0"/>
                <a:t>3</a:t>
              </a:r>
              <a:r>
                <a:rPr lang="en-US" altLang="zh-CN" sz="2800" dirty="0"/>
                <a:t>+6NO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       7N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+12H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O,</a:t>
              </a:r>
              <a:r>
                <a:rPr lang="zh-CN" altLang="zh-CN" sz="2800" dirty="0"/>
                <a:t>故观察到</a:t>
              </a:r>
              <a:r>
                <a:rPr lang="en-US" altLang="zh-CN" sz="2800" dirty="0"/>
                <a:t>Y</a:t>
              </a:r>
              <a:r>
                <a:rPr lang="zh-CN" altLang="zh-CN" sz="2800" dirty="0"/>
                <a:t>管中红棕色气体慢慢变浅。</a:t>
              </a:r>
              <a:r>
                <a:rPr lang="en-US" altLang="zh-CN" sz="2800" dirty="0"/>
                <a:t>NH</a:t>
              </a:r>
              <a:r>
                <a:rPr lang="en-US" altLang="zh-CN" sz="2800" baseline="-25000" dirty="0"/>
                <a:t>3</a:t>
              </a:r>
              <a:r>
                <a:rPr lang="zh-CN" altLang="zh-CN" sz="2800" dirty="0"/>
                <a:t>与</a:t>
              </a:r>
              <a:r>
                <a:rPr lang="en-US" altLang="zh-CN" sz="2800" dirty="0"/>
                <a:t>NO</a:t>
              </a:r>
              <a:r>
                <a:rPr lang="en-US" altLang="zh-CN" sz="2800" baseline="-25000" dirty="0"/>
                <a:t>2</a:t>
              </a:r>
              <a:r>
                <a:rPr lang="zh-CN" altLang="zh-CN" sz="2800" dirty="0"/>
                <a:t>反应后生成的气态水凝聚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反应后气体分子数减少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装置内压强减小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故打开</a:t>
              </a:r>
              <a:r>
                <a:rPr lang="en-US" altLang="zh-CN" sz="2800" dirty="0"/>
                <a:t>K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,NaOH</a:t>
              </a:r>
              <a:r>
                <a:rPr lang="zh-CN" altLang="zh-CN" sz="2800" dirty="0"/>
                <a:t>溶液会产生倒吸现象。</a:t>
              </a:r>
            </a:p>
            <a:p>
              <a:pPr>
                <a:lnSpc>
                  <a:spcPct val="130000"/>
                </a:lnSpc>
              </a:pPr>
              <a:r>
                <a:rPr lang="en-US" altLang="zh-CN" sz="2800" dirty="0"/>
                <a:t> </a:t>
              </a:r>
              <a:endParaRPr lang="zh-CN" altLang="zh-CN" sz="2800" dirty="0"/>
            </a:p>
          </p:txBody>
        </p:sp>
        <p:pic>
          <p:nvPicPr>
            <p:cNvPr id="16" name="图片 1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035832" y="2583180"/>
              <a:ext cx="477031" cy="430019"/>
            </a:xfrm>
            <a:prstGeom prst="rect">
              <a:avLst/>
            </a:prstGeom>
          </p:spPr>
        </p:pic>
        <p:pic>
          <p:nvPicPr>
            <p:cNvPr id="17" name="图片 1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459548" y="4891055"/>
              <a:ext cx="599940" cy="283992"/>
            </a:xfrm>
            <a:prstGeom prst="rect">
              <a:avLst/>
            </a:prstGeom>
          </p:spPr>
        </p:pic>
        <p:pic>
          <p:nvPicPr>
            <p:cNvPr id="18" name="图片 17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0662952" y="1506220"/>
              <a:ext cx="477031" cy="4300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7917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9184640" y="0"/>
            <a:ext cx="202831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化学专题十　氮及其化合物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50487" y="305322"/>
            <a:ext cx="11723912" cy="3323987"/>
            <a:chOff x="250487" y="305322"/>
            <a:chExt cx="11723912" cy="3323987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9BCFBCDB-577C-4C84-9BF9-814CC413FB39}"/>
                </a:ext>
              </a:extLst>
            </p:cNvPr>
            <p:cNvSpPr/>
            <p:nvPr/>
          </p:nvSpPr>
          <p:spPr>
            <a:xfrm>
              <a:off x="250487" y="305322"/>
              <a:ext cx="11723912" cy="33239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800" b="1" dirty="0">
                  <a:solidFill>
                    <a:srgbClr val="DA251C"/>
                  </a:solidFill>
                </a:rPr>
                <a:t>答案</a:t>
              </a:r>
              <a:r>
                <a:rPr lang="zh-CN" altLang="zh-CN" sz="2800" dirty="0"/>
                <a:t>　</a:t>
              </a:r>
              <a:r>
                <a:rPr lang="en-US" altLang="zh-CN" sz="2800" dirty="0"/>
                <a:t>(1)①A</a:t>
              </a:r>
              <a:r>
                <a:rPr lang="zh-CN" altLang="zh-CN" sz="2800" dirty="0"/>
                <a:t>　</a:t>
              </a:r>
              <a:r>
                <a:rPr lang="en-US" altLang="zh-CN" sz="2800" dirty="0"/>
                <a:t>2NH</a:t>
              </a:r>
              <a:r>
                <a:rPr lang="en-US" altLang="zh-CN" sz="2800" baseline="-25000" dirty="0"/>
                <a:t>4</a:t>
              </a:r>
              <a:r>
                <a:rPr lang="en-US" altLang="zh-CN" sz="2800" dirty="0"/>
                <a:t>Cl+Ca(OH)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        2NH</a:t>
              </a:r>
              <a:r>
                <a:rPr lang="en-US" altLang="zh-CN" sz="2800" baseline="-25000" dirty="0"/>
                <a:t>3</a:t>
              </a:r>
              <a:r>
                <a:rPr lang="en-US" altLang="zh-CN" sz="2800" dirty="0"/>
                <a:t>↑+CaCl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+2H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800" dirty="0"/>
                <a:t>(</a:t>
              </a:r>
              <a:r>
                <a:rPr lang="zh-CN" altLang="zh-CN" sz="2800" dirty="0"/>
                <a:t>或</a:t>
              </a:r>
              <a:r>
                <a:rPr lang="en-US" altLang="zh-CN" sz="2800" dirty="0"/>
                <a:t>B</a:t>
              </a:r>
              <a:r>
                <a:rPr lang="zh-CN" altLang="zh-CN" sz="2800" dirty="0"/>
                <a:t>　</a:t>
              </a:r>
              <a:r>
                <a:rPr lang="en-US" altLang="zh-CN" sz="2800" dirty="0"/>
                <a:t>NH</a:t>
              </a:r>
              <a:r>
                <a:rPr lang="en-US" altLang="zh-CN" sz="2800" baseline="-25000" dirty="0"/>
                <a:t>3</a:t>
              </a:r>
              <a:r>
                <a:rPr lang="en-US" altLang="zh-CN" sz="2800" dirty="0"/>
                <a:t>·H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      NH</a:t>
              </a:r>
              <a:r>
                <a:rPr lang="en-US" altLang="zh-CN" sz="2800" baseline="-25000" dirty="0"/>
                <a:t>3</a:t>
              </a:r>
              <a:r>
                <a:rPr lang="en-US" altLang="zh-CN" sz="2800" dirty="0"/>
                <a:t>↑+H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O)</a:t>
              </a:r>
              <a:r>
                <a:rPr lang="zh-CN" altLang="zh-CN" sz="2800" dirty="0"/>
                <a:t>　</a:t>
              </a:r>
              <a:r>
                <a:rPr lang="en-US" altLang="zh-CN" sz="2800" dirty="0"/>
                <a:t>②d c f e </a:t>
              </a:r>
              <a:r>
                <a:rPr lang="en-US" altLang="zh-CN" sz="2800" dirty="0" err="1"/>
                <a:t>i</a:t>
              </a:r>
              <a:endParaRPr lang="zh-CN" altLang="zh-CN" sz="2800" dirty="0"/>
            </a:p>
            <a:p>
              <a:pPr>
                <a:lnSpc>
                  <a:spcPct val="150000"/>
                </a:lnSpc>
              </a:pPr>
              <a:r>
                <a:rPr lang="en-US" altLang="zh-CN" sz="2800" dirty="0"/>
                <a:t>(2)①</a:t>
              </a:r>
              <a:r>
                <a:rPr lang="zh-CN" altLang="zh-CN" sz="2800" dirty="0"/>
                <a:t>红棕色气体慢慢变浅　</a:t>
              </a:r>
              <a:r>
                <a:rPr lang="en-US" altLang="zh-CN" sz="2800" dirty="0"/>
                <a:t>②8NH</a:t>
              </a:r>
              <a:r>
                <a:rPr lang="en-US" altLang="zh-CN" sz="2800" baseline="-25000" dirty="0"/>
                <a:t>3</a:t>
              </a:r>
              <a:r>
                <a:rPr lang="en-US" altLang="zh-CN" sz="2800" dirty="0"/>
                <a:t>+6NO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          7N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+12H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</a:t>
              </a:r>
              <a:r>
                <a:rPr lang="zh-CN" altLang="zh-CN" sz="2800" dirty="0"/>
                <a:t>　</a:t>
              </a:r>
              <a:r>
                <a:rPr lang="en-US" altLang="zh-CN" sz="2800" dirty="0"/>
                <a:t>③Z</a:t>
              </a:r>
              <a:r>
                <a:rPr lang="zh-CN" altLang="zh-CN" sz="2800" dirty="0"/>
                <a:t>中</a:t>
              </a:r>
              <a:r>
                <a:rPr lang="en-US" altLang="zh-CN" sz="2800" dirty="0" err="1"/>
                <a:t>NaOH</a:t>
              </a:r>
              <a:r>
                <a:rPr lang="zh-CN" altLang="zh-CN" sz="2800" dirty="0"/>
                <a:t>溶液产生倒吸现象　</a:t>
              </a:r>
              <a:r>
                <a:rPr lang="en-US" altLang="zh-CN" sz="2800" dirty="0"/>
                <a:t>④</a:t>
              </a:r>
              <a:r>
                <a:rPr lang="zh-CN" altLang="zh-CN" sz="2800" dirty="0"/>
                <a:t>反应后气体分子数减少</a:t>
              </a:r>
              <a:r>
                <a:rPr lang="en-US" altLang="zh-CN" sz="2800" dirty="0"/>
                <a:t>,Y</a:t>
              </a:r>
              <a:r>
                <a:rPr lang="zh-CN" altLang="zh-CN" sz="2800" dirty="0"/>
                <a:t>管中压强小于外压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800" dirty="0"/>
                <a:t> </a:t>
              </a:r>
              <a:endParaRPr lang="zh-CN" altLang="zh-CN" sz="2800" dirty="0"/>
            </a:p>
          </p:txBody>
        </p:sp>
        <p:pic>
          <p:nvPicPr>
            <p:cNvPr id="15" name="图片 1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519097" y="431800"/>
              <a:ext cx="483399" cy="435760"/>
            </a:xfrm>
            <a:prstGeom prst="rect">
              <a:avLst/>
            </a:prstGeom>
          </p:spPr>
        </p:pic>
        <p:pic>
          <p:nvPicPr>
            <p:cNvPr id="18" name="图片 17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821617" y="1064260"/>
              <a:ext cx="483399" cy="435760"/>
            </a:xfrm>
            <a:prstGeom prst="rect">
              <a:avLst/>
            </a:prstGeom>
          </p:spPr>
        </p:pic>
        <p:pic>
          <p:nvPicPr>
            <p:cNvPr id="19" name="图片 1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936418" y="1781401"/>
              <a:ext cx="785500" cy="371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53631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9184640" y="0"/>
            <a:ext cx="202831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化学专题十　氮及其化合物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9BCFBCDB-577C-4C84-9BF9-814CC413FB39}"/>
              </a:ext>
            </a:extLst>
          </p:cNvPr>
          <p:cNvSpPr/>
          <p:nvPr/>
        </p:nvSpPr>
        <p:spPr>
          <a:xfrm>
            <a:off x="250487" y="305322"/>
            <a:ext cx="11723912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DA251C"/>
                </a:solidFill>
              </a:rPr>
              <a:t>考点扫描</a:t>
            </a:r>
            <a:endParaRPr lang="en-US" altLang="zh-CN" sz="2800" b="1" dirty="0">
              <a:solidFill>
                <a:srgbClr val="DA251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9533027"/>
                  </p:ext>
                </p:extLst>
              </p:nvPr>
            </p:nvGraphicFramePr>
            <p:xfrm>
              <a:off x="381000" y="967619"/>
              <a:ext cx="11468980" cy="56789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986280">
                      <a:extLst>
                        <a:ext uri="{9D8B030D-6E8A-4147-A177-3AD203B41FA5}">
                          <a16:colId xmlns:a16="http://schemas.microsoft.com/office/drawing/2014/main" xmlns="" val="699491194"/>
                        </a:ext>
                      </a:extLst>
                    </a:gridCol>
                    <a:gridCol w="3302000">
                      <a:extLst>
                        <a:ext uri="{9D8B030D-6E8A-4147-A177-3AD203B41FA5}">
                          <a16:colId xmlns:a16="http://schemas.microsoft.com/office/drawing/2014/main" xmlns="" val="3158386858"/>
                        </a:ext>
                      </a:extLst>
                    </a:gridCol>
                    <a:gridCol w="6180700">
                      <a:extLst>
                        <a:ext uri="{9D8B030D-6E8A-4147-A177-3AD203B41FA5}">
                          <a16:colId xmlns:a16="http://schemas.microsoft.com/office/drawing/2014/main" xmlns="" val="2014185544"/>
                        </a:ext>
                      </a:extLst>
                    </a:gridCol>
                  </a:tblGrid>
                  <a:tr h="491876">
                    <a:tc rowSpan="3"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NO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、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NO</a:t>
                          </a:r>
                          <a:r>
                            <a:rPr lang="en-US" sz="28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、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HNO</a:t>
                          </a:r>
                          <a:r>
                            <a:rPr lang="en-US" sz="28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、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HNO</a:t>
                          </a:r>
                          <a:r>
                            <a:rPr lang="en-US" sz="28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性质的考查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2017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北京理综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,27(2)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15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NO+4NH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+3O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    4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15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NNO+ 6H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289898923"/>
                      </a:ext>
                    </a:extLst>
                  </a:tr>
                  <a:tr h="491876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2017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江苏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,15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2NO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(g)        2NO(g)+O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(g)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976248873"/>
                      </a:ext>
                    </a:extLst>
                  </a:tr>
                  <a:tr h="1024380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2017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北京理综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,27(1);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2016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全国卷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Ⅰ,26(2)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8NH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+6NO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     7N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+12H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528663387"/>
                      </a:ext>
                    </a:extLst>
                  </a:tr>
                  <a:tr h="491876">
                    <a:tc rowSpan="4"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NH</a:t>
                          </a:r>
                          <a:r>
                            <a:rPr lang="en-US" sz="28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、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N</a:t>
                          </a:r>
                          <a:r>
                            <a:rPr lang="en-US" sz="28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H</a:t>
                          </a:r>
                          <a:r>
                            <a:rPr lang="en-US" sz="28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性质的考查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2017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江苏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,3D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NH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易溶于水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可用作制冷剂 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(×)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299732862"/>
                      </a:ext>
                    </a:extLst>
                  </a:tr>
                  <a:tr h="1060414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2016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全国卷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Ⅱ,26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NaClO+2NH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    N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+NaCl+H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O, N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+H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   N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  <m:sup>
                                  <m:r>
                                    <a:rPr lang="en-US" sz="28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</m:oMath>
                          </a14:m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47156606"/>
                      </a:ext>
                    </a:extLst>
                  </a:tr>
                  <a:tr h="1028977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2016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全国卷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Ⅲ,26(4)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CaCl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+2NH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·H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O+H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baseline="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     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CaO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↓+ 2NH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Cl+2H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256407355"/>
                      </a:ext>
                    </a:extLst>
                  </a:tr>
                  <a:tr h="1028977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2014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新课标全国卷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Ⅱ,28(6)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2CoCl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+2NH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Cl+10NH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l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2[Co(NH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6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]Cl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+2H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5721732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9533027"/>
                  </p:ext>
                </p:extLst>
              </p:nvPr>
            </p:nvGraphicFramePr>
            <p:xfrm>
              <a:off x="381000" y="967619"/>
              <a:ext cx="11468980" cy="561837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986280">
                      <a:extLst>
                        <a:ext uri="{9D8B030D-6E8A-4147-A177-3AD203B41FA5}">
                          <a16:colId xmlns:a16="http://schemas.microsoft.com/office/drawing/2014/main" val="699491194"/>
                        </a:ext>
                      </a:extLst>
                    </a:gridCol>
                    <a:gridCol w="3302000">
                      <a:extLst>
                        <a:ext uri="{9D8B030D-6E8A-4147-A177-3AD203B41FA5}">
                          <a16:colId xmlns:a16="http://schemas.microsoft.com/office/drawing/2014/main" val="3158386858"/>
                        </a:ext>
                      </a:extLst>
                    </a:gridCol>
                    <a:gridCol w="6180700">
                      <a:extLst>
                        <a:ext uri="{9D8B030D-6E8A-4147-A177-3AD203B41FA5}">
                          <a16:colId xmlns:a16="http://schemas.microsoft.com/office/drawing/2014/main" val="2014185544"/>
                        </a:ext>
                      </a:extLst>
                    </a:gridCol>
                  </a:tblGrid>
                  <a:tr h="491876">
                    <a:tc rowSpan="3"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NO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、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NO</a:t>
                          </a:r>
                          <a:r>
                            <a:rPr lang="en-US" sz="28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、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HNO</a:t>
                          </a:r>
                          <a:r>
                            <a:rPr lang="en-US" sz="28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、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HNO</a:t>
                          </a:r>
                          <a:r>
                            <a:rPr lang="en-US" sz="28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性质的考查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2017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北京理综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,27(2)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15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NO+4NH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+3O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    4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15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NNO+ 6H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89898923"/>
                      </a:ext>
                    </a:extLst>
                  </a:tr>
                  <a:tr h="491876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2017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江苏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,15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2NO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(g)        2NO(g)+O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(g)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76248873"/>
                      </a:ext>
                    </a:extLst>
                  </a:tr>
                  <a:tr h="1024380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2017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北京理综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,27(1);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2016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全国卷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Ⅰ,26(2)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8NH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+6NO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     7N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+12H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28663387"/>
                      </a:ext>
                    </a:extLst>
                  </a:tr>
                  <a:tr h="491876">
                    <a:tc rowSpan="4"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NH</a:t>
                          </a:r>
                          <a:r>
                            <a:rPr lang="en-US" sz="28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、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N</a:t>
                          </a:r>
                          <a:r>
                            <a:rPr lang="en-US" sz="28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H</a:t>
                          </a:r>
                          <a:r>
                            <a:rPr lang="en-US" sz="28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性质的考查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2017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江苏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,3D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NH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易溶于水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可用作制冷剂 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(×)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99732862"/>
                      </a:ext>
                    </a:extLst>
                  </a:tr>
                  <a:tr h="1060414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2016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全国卷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Ⅱ,26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5700" t="-241954" r="-197" b="-2120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156606"/>
                      </a:ext>
                    </a:extLst>
                  </a:tr>
                  <a:tr h="1028977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2016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全国卷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Ⅲ,26(4)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CaCl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+2NH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·H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O+H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baseline="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     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CaO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↓+ 2NH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Cl+2H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56407355"/>
                      </a:ext>
                    </a:extLst>
                  </a:tr>
                  <a:tr h="1028977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2014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新课标全国卷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Ⅱ,28(6)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2CoCl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+2NH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Cl+10NH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l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2[Co(NH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6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]Cl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+2H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7217320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0" name="图片 29"/>
          <p:cNvPicPr/>
          <p:nvPr/>
        </p:nvPicPr>
        <p:blipFill>
          <a:blip r:embed="rId3"/>
          <a:stretch>
            <a:fillRect/>
          </a:stretch>
        </p:blipFill>
        <p:spPr>
          <a:xfrm>
            <a:off x="8464550" y="1028118"/>
            <a:ext cx="679450" cy="325668"/>
          </a:xfrm>
          <a:prstGeom prst="rect">
            <a:avLst/>
          </a:prstGeom>
        </p:spPr>
      </p:pic>
      <p:pic>
        <p:nvPicPr>
          <p:cNvPr id="31" name="图片 30"/>
          <p:cNvPicPr/>
          <p:nvPr/>
        </p:nvPicPr>
        <p:blipFill>
          <a:blip r:embed="rId4"/>
          <a:stretch>
            <a:fillRect/>
          </a:stretch>
        </p:blipFill>
        <p:spPr>
          <a:xfrm>
            <a:off x="7054216" y="1595626"/>
            <a:ext cx="489050" cy="281960"/>
          </a:xfrm>
          <a:prstGeom prst="rect">
            <a:avLst/>
          </a:prstGeom>
        </p:spPr>
      </p:pic>
      <p:pic>
        <p:nvPicPr>
          <p:cNvPr id="32" name="图片 31"/>
          <p:cNvPicPr/>
          <p:nvPr/>
        </p:nvPicPr>
        <p:blipFill>
          <a:blip r:embed="rId3"/>
          <a:stretch>
            <a:fillRect/>
          </a:stretch>
        </p:blipFill>
        <p:spPr>
          <a:xfrm>
            <a:off x="7686337" y="2292713"/>
            <a:ext cx="679450" cy="325668"/>
          </a:xfrm>
          <a:prstGeom prst="rect">
            <a:avLst/>
          </a:prstGeom>
        </p:spPr>
      </p:pic>
      <p:pic>
        <p:nvPicPr>
          <p:cNvPr id="33" name="图片 32"/>
          <p:cNvPicPr/>
          <p:nvPr/>
        </p:nvPicPr>
        <p:blipFill>
          <a:blip r:embed="rId5"/>
          <a:stretch>
            <a:fillRect/>
          </a:stretch>
        </p:blipFill>
        <p:spPr>
          <a:xfrm>
            <a:off x="7846674" y="3596297"/>
            <a:ext cx="556281" cy="320723"/>
          </a:xfrm>
          <a:prstGeom prst="rect">
            <a:avLst/>
          </a:prstGeom>
        </p:spPr>
      </p:pic>
      <p:pic>
        <p:nvPicPr>
          <p:cNvPr id="34" name="图片 33"/>
          <p:cNvPicPr/>
          <p:nvPr/>
        </p:nvPicPr>
        <p:blipFill>
          <a:blip r:embed="rId4"/>
          <a:stretch>
            <a:fillRect/>
          </a:stretch>
        </p:blipFill>
        <p:spPr>
          <a:xfrm>
            <a:off x="7164707" y="4153471"/>
            <a:ext cx="439470" cy="253375"/>
          </a:xfrm>
          <a:prstGeom prst="rect">
            <a:avLst/>
          </a:prstGeom>
        </p:spPr>
      </p:pic>
      <p:pic>
        <p:nvPicPr>
          <p:cNvPr id="35" name="图片 34"/>
          <p:cNvPicPr/>
          <p:nvPr/>
        </p:nvPicPr>
        <p:blipFill>
          <a:blip r:embed="rId5"/>
          <a:stretch>
            <a:fillRect/>
          </a:stretch>
        </p:blipFill>
        <p:spPr>
          <a:xfrm>
            <a:off x="9431634" y="4642777"/>
            <a:ext cx="556281" cy="320723"/>
          </a:xfrm>
          <a:prstGeom prst="rect">
            <a:avLst/>
          </a:prstGeom>
        </p:spPr>
      </p:pic>
      <p:pic>
        <p:nvPicPr>
          <p:cNvPr id="36" name="图片 35"/>
          <p:cNvPicPr/>
          <p:nvPr/>
        </p:nvPicPr>
        <p:blipFill>
          <a:blip r:embed="rId5"/>
          <a:stretch>
            <a:fillRect/>
          </a:stretch>
        </p:blipFill>
        <p:spPr>
          <a:xfrm>
            <a:off x="10417154" y="5689257"/>
            <a:ext cx="556281" cy="32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115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9184640" y="0"/>
            <a:ext cx="202831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化学专题十　氮及其化合物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9BCFBCDB-577C-4C84-9BF9-814CC413FB39}"/>
              </a:ext>
            </a:extLst>
          </p:cNvPr>
          <p:cNvSpPr/>
          <p:nvPr/>
        </p:nvSpPr>
        <p:spPr>
          <a:xfrm>
            <a:off x="250487" y="305322"/>
            <a:ext cx="11723912" cy="58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2400" dirty="0"/>
              <a:t>[</a:t>
            </a:r>
            <a:r>
              <a:rPr lang="zh-CN" altLang="en-US" sz="2400" dirty="0"/>
              <a:t>续表</a:t>
            </a:r>
            <a:r>
              <a:rPr lang="en-US" altLang="zh-CN" sz="2400" dirty="0"/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1085924"/>
                  </p:ext>
                </p:extLst>
              </p:nvPr>
            </p:nvGraphicFramePr>
            <p:xfrm>
              <a:off x="381000" y="946686"/>
              <a:ext cx="11468980" cy="482053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016760">
                      <a:extLst>
                        <a:ext uri="{9D8B030D-6E8A-4147-A177-3AD203B41FA5}">
                          <a16:colId xmlns:a16="http://schemas.microsoft.com/office/drawing/2014/main" xmlns="" val="699491194"/>
                        </a:ext>
                      </a:extLst>
                    </a:gridCol>
                    <a:gridCol w="2357120">
                      <a:extLst>
                        <a:ext uri="{9D8B030D-6E8A-4147-A177-3AD203B41FA5}">
                          <a16:colId xmlns:a16="http://schemas.microsoft.com/office/drawing/2014/main" xmlns="" val="3158386858"/>
                        </a:ext>
                      </a:extLst>
                    </a:gridCol>
                    <a:gridCol w="7095100">
                      <a:extLst>
                        <a:ext uri="{9D8B030D-6E8A-4147-A177-3AD203B41FA5}">
                          <a16:colId xmlns:a16="http://schemas.microsoft.com/office/drawing/2014/main" xmlns="" val="2014185544"/>
                        </a:ext>
                      </a:extLst>
                    </a:gridCol>
                  </a:tblGrid>
                  <a:tr h="0">
                    <a:tc rowSpan="3"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P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5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、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PH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、</a:t>
                          </a:r>
                        </a:p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PO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、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PO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、</a:t>
                          </a:r>
                        </a:p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PCl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5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、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PCl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性质的考查　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145" marR="1714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2016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四川理综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,11(5)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5CaO(s)+3H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PO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(l)+HF(g) </a:t>
                          </a:r>
                          <a:r>
                            <a:rPr lang="en-US" sz="2800" b="0" baseline="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     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Ca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5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(PO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F(s) +5H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O(l)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　</a:t>
                          </a:r>
                          <a:endParaRPr lang="en-US" altLang="zh-CN" sz="28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Δ</a:t>
                          </a:r>
                          <a:r>
                            <a:rPr lang="en-US" sz="2800" b="0" i="1" dirty="0">
                              <a:solidFill>
                                <a:schemeClr val="tx1"/>
                              </a:solidFill>
                              <a:effectLst/>
                            </a:rPr>
                            <a:t>H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=-937 kJ/</a:t>
                          </a:r>
                          <a:r>
                            <a:rPr lang="en-US" sz="2800" b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mol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954894039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2014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新课标全国卷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Ⅰ,27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PO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 H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P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CN" sz="2800" b="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m:rPr>
                                      <m:nor/>
                                    </m:rPr>
                                    <a:rPr lang="en-US" sz="2800" b="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 </a:t>
                          </a:r>
                        </a:p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2P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+3Ba(OH)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+6H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       2PH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↑+3Ba(H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PO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32425525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2014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新课标全国卷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Ⅰ,36(2)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Ca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5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F(PO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+5H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  3H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PO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+5CaSO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+HF↑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43568948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As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、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As</a:t>
                          </a:r>
                          <a:r>
                            <a:rPr lang="en-US" sz="28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S</a:t>
                          </a:r>
                          <a:r>
                            <a:rPr lang="en-US" sz="28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性质的考查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2017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全国卷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Ⅲ,28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As(s)+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zh-CN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(g)+2O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(g)         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AsO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(s)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　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Δ</a:t>
                          </a:r>
                          <a:r>
                            <a:rPr lang="en-US" sz="2800" b="0" i="1" dirty="0">
                              <a:solidFill>
                                <a:schemeClr val="tx1"/>
                              </a:solidFill>
                              <a:effectLst/>
                            </a:rPr>
                            <a:t>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,2As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+5O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+6H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        4H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AsO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+6S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1141891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1085924"/>
                  </p:ext>
                </p:extLst>
              </p:nvPr>
            </p:nvGraphicFramePr>
            <p:xfrm>
              <a:off x="381000" y="946686"/>
              <a:ext cx="11468980" cy="473430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01676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699491194"/>
                        </a:ext>
                      </a:extLst>
                    </a:gridCol>
                    <a:gridCol w="235712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158386858"/>
                        </a:ext>
                      </a:extLst>
                    </a:gridCol>
                    <a:gridCol w="70951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14185544"/>
                        </a:ext>
                      </a:extLst>
                    </a:gridCol>
                  </a:tblGrid>
                  <a:tr h="1493076">
                    <a:tc rowSpan="3"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P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5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、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PH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、</a:t>
                          </a:r>
                        </a:p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PO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、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PO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、</a:t>
                          </a:r>
                        </a:p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PCl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5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、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PCl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性质的考查　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145" marR="1714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2016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四川理综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,11(5)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5CaO(s)+3H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PO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(l)+HF(g) </a:t>
                          </a:r>
                          <a:r>
                            <a:rPr lang="en-US" sz="2800" b="0" baseline="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     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Ca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5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(PO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F(s) +5H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O(l)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　</a:t>
                          </a:r>
                          <a:endParaRPr lang="en-US" altLang="zh-CN" sz="28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Δ</a:t>
                          </a:r>
                          <a:r>
                            <a:rPr lang="en-US" sz="2800" b="0" i="1" dirty="0">
                              <a:solidFill>
                                <a:schemeClr val="tx1"/>
                              </a:solidFill>
                              <a:effectLst/>
                            </a:rPr>
                            <a:t>H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=-937 kJ/</a:t>
                          </a:r>
                          <a:r>
                            <a:rPr lang="en-US" sz="2800" b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mol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954894039"/>
                      </a:ext>
                    </a:extLst>
                  </a:tr>
                  <a:tr h="1024128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2014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新课标全国卷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Ⅰ,27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1684" t="-151786" b="-2380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632425525"/>
                      </a:ext>
                    </a:extLst>
                  </a:tr>
                  <a:tr h="1024128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2014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新课标全国卷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Ⅰ,36(2)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Ca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5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F(PO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+5H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  3H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PO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+5CaSO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+HF↑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435689487"/>
                      </a:ext>
                    </a:extLst>
                  </a:tr>
                  <a:tr h="119297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As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、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As</a:t>
                          </a:r>
                          <a:r>
                            <a:rPr lang="en-US" sz="28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S</a:t>
                          </a:r>
                          <a:r>
                            <a:rPr lang="en-US" sz="28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性质的考查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2017</a:t>
                          </a: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全国卷</a:t>
                          </a:r>
                          <a:r>
                            <a:rPr lang="en-US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Ⅲ,28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1684" t="-301531" b="-183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11418915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5" name="图片 14"/>
          <p:cNvPicPr/>
          <p:nvPr/>
        </p:nvPicPr>
        <p:blipFill>
          <a:blip r:embed="rId3"/>
          <a:stretch>
            <a:fillRect/>
          </a:stretch>
        </p:blipFill>
        <p:spPr>
          <a:xfrm>
            <a:off x="8930641" y="1046162"/>
            <a:ext cx="656272" cy="378372"/>
          </a:xfrm>
          <a:prstGeom prst="rect">
            <a:avLst/>
          </a:prstGeom>
        </p:spPr>
      </p:pic>
      <p:pic>
        <p:nvPicPr>
          <p:cNvPr id="17" name="图片 16"/>
          <p:cNvPicPr/>
          <p:nvPr/>
        </p:nvPicPr>
        <p:blipFill>
          <a:blip r:embed="rId4"/>
          <a:stretch>
            <a:fillRect/>
          </a:stretch>
        </p:blipFill>
        <p:spPr>
          <a:xfrm>
            <a:off x="5827396" y="2583497"/>
            <a:ext cx="422910" cy="243828"/>
          </a:xfrm>
          <a:prstGeom prst="rect">
            <a:avLst/>
          </a:prstGeom>
        </p:spPr>
      </p:pic>
      <p:pic>
        <p:nvPicPr>
          <p:cNvPr id="18" name="图片 17"/>
          <p:cNvPicPr/>
          <p:nvPr/>
        </p:nvPicPr>
        <p:blipFill>
          <a:blip r:embed="rId3"/>
          <a:stretch>
            <a:fillRect/>
          </a:stretch>
        </p:blipFill>
        <p:spPr>
          <a:xfrm>
            <a:off x="8016998" y="3060700"/>
            <a:ext cx="541329" cy="312102"/>
          </a:xfrm>
          <a:prstGeom prst="rect">
            <a:avLst/>
          </a:prstGeom>
        </p:spPr>
      </p:pic>
      <p:pic>
        <p:nvPicPr>
          <p:cNvPr id="19" name="图片 18"/>
          <p:cNvPicPr/>
          <p:nvPr/>
        </p:nvPicPr>
        <p:blipFill>
          <a:blip r:embed="rId3"/>
          <a:stretch>
            <a:fillRect/>
          </a:stretch>
        </p:blipFill>
        <p:spPr>
          <a:xfrm>
            <a:off x="7832172" y="3761091"/>
            <a:ext cx="541329" cy="312102"/>
          </a:xfrm>
          <a:prstGeom prst="rect">
            <a:avLst/>
          </a:prstGeom>
        </p:spPr>
      </p:pic>
      <p:pic>
        <p:nvPicPr>
          <p:cNvPr id="20" name="图片 19"/>
          <p:cNvPicPr/>
          <p:nvPr/>
        </p:nvPicPr>
        <p:blipFill>
          <a:blip r:embed="rId3"/>
          <a:stretch>
            <a:fillRect/>
          </a:stretch>
        </p:blipFill>
        <p:spPr>
          <a:xfrm>
            <a:off x="8016998" y="4669475"/>
            <a:ext cx="541329" cy="312102"/>
          </a:xfrm>
          <a:prstGeom prst="rect">
            <a:avLst/>
          </a:prstGeom>
        </p:spPr>
      </p:pic>
      <p:pic>
        <p:nvPicPr>
          <p:cNvPr id="21" name="图片 20"/>
          <p:cNvPicPr/>
          <p:nvPr/>
        </p:nvPicPr>
        <p:blipFill>
          <a:blip r:embed="rId3"/>
          <a:stretch>
            <a:fillRect/>
          </a:stretch>
        </p:blipFill>
        <p:spPr>
          <a:xfrm>
            <a:off x="8389312" y="5285819"/>
            <a:ext cx="541329" cy="31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907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721571" y="2254128"/>
            <a:ext cx="4801314" cy="499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DA251C"/>
                </a:solidFill>
              </a:rPr>
              <a:t>找新题，组好卷！智能筛选，一键成卷！</a:t>
            </a:r>
            <a:endParaRPr lang="en-US" altLang="zh-CN" sz="2000" dirty="0">
              <a:solidFill>
                <a:srgbClr val="DA251C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05"/>
          <a:stretch/>
        </p:blipFill>
        <p:spPr>
          <a:xfrm>
            <a:off x="8514840" y="1725644"/>
            <a:ext cx="1214777" cy="28899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830575" y="2816547"/>
            <a:ext cx="4583306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强区名校，新题好卷，每日更新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，</a:t>
            </a:r>
            <a:r>
              <a:rPr lang="zh-CN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智能选题，模板体例，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3</a:t>
            </a:r>
            <a:r>
              <a:rPr lang="zh-CN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步成卷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>
              <a:lnSpc>
                <a:spcPct val="120000"/>
              </a:lnSpc>
            </a:pPr>
            <a:r>
              <a:rPr lang="zh-CN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自动查重，一键替换，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难度自定，天星原创题库，</a:t>
            </a:r>
            <a:r>
              <a:rPr lang="zh-CN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好题随选随用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!</a:t>
            </a:r>
          </a:p>
        </p:txBody>
      </p:sp>
      <p:sp>
        <p:nvSpPr>
          <p:cNvPr id="9" name="矩形 8"/>
          <p:cNvSpPr/>
          <p:nvPr/>
        </p:nvSpPr>
        <p:spPr>
          <a:xfrm>
            <a:off x="8516934" y="4347700"/>
            <a:ext cx="1210588" cy="430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免费组卷</a:t>
            </a:r>
            <a:endParaRPr lang="zh-CN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096000" y="1251857"/>
            <a:ext cx="0" cy="43542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hlinkClick r:id="rId3"/>
          </p:cNvPr>
          <p:cNvSpPr/>
          <p:nvPr/>
        </p:nvSpPr>
        <p:spPr>
          <a:xfrm>
            <a:off x="7924799" y="4833257"/>
            <a:ext cx="2394857" cy="478971"/>
          </a:xfrm>
          <a:prstGeom prst="rect">
            <a:avLst/>
          </a:prstGeom>
          <a:solidFill>
            <a:srgbClr val="DA251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www.wln100.com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74395" y="4313171"/>
            <a:ext cx="34483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2019《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高考帮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》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增值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PPT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课件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矩形 15">
            <a:hlinkClick r:id="rId4"/>
          </p:cNvPr>
          <p:cNvSpPr/>
          <p:nvPr/>
        </p:nvSpPr>
        <p:spPr>
          <a:xfrm>
            <a:off x="1902399" y="4833257"/>
            <a:ext cx="2385706" cy="478971"/>
          </a:xfrm>
          <a:prstGeom prst="rect">
            <a:avLst/>
          </a:prstGeom>
          <a:solidFill>
            <a:srgbClr val="DA251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</a:rPr>
              <a:t>查看更多 </a:t>
            </a:r>
            <a:r>
              <a:rPr lang="en-US" altLang="zh-CN" sz="1400" dirty="0">
                <a:solidFill>
                  <a:schemeClr val="bg1"/>
                </a:solidFill>
              </a:rPr>
              <a:t>&gt;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9723" y="1743149"/>
            <a:ext cx="1654790" cy="2382898"/>
          </a:xfrm>
          <a:prstGeom prst="rect">
            <a:avLst/>
          </a:prstGeom>
          <a:solidFill>
            <a:srgbClr val="C00000"/>
          </a:solidFill>
          <a:ln>
            <a:solidFill>
              <a:srgbClr val="DA251C"/>
            </a:solidFill>
          </a:ln>
        </p:spPr>
      </p:pic>
    </p:spTree>
    <p:extLst>
      <p:ext uri="{BB962C8B-B14F-4D97-AF65-F5344CB8AC3E}">
        <p14:creationId xmlns:p14="http://schemas.microsoft.com/office/powerpoint/2010/main" val="2749715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79958" y="1319555"/>
            <a:ext cx="11723913" cy="2601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1.</a:t>
            </a:r>
            <a:r>
              <a:rPr lang="zh-CN" altLang="zh-CN" sz="2800" dirty="0"/>
              <a:t>了解常见非金属元素</a:t>
            </a:r>
            <a:r>
              <a:rPr lang="en-US" altLang="zh-CN" sz="2800" dirty="0"/>
              <a:t>(N)</a:t>
            </a:r>
            <a:r>
              <a:rPr lang="zh-CN" altLang="zh-CN" sz="2800" dirty="0"/>
              <a:t>单质及其重要化合物的制备方法</a:t>
            </a:r>
            <a:r>
              <a:rPr lang="en-US" altLang="zh-CN" sz="2800" dirty="0"/>
              <a:t>,</a:t>
            </a:r>
            <a:r>
              <a:rPr lang="zh-CN" altLang="zh-CN" sz="2800" dirty="0"/>
              <a:t>掌握其主要性质及其应用。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2.</a:t>
            </a:r>
            <a:r>
              <a:rPr lang="zh-CN" altLang="zh-CN" sz="2800" dirty="0"/>
              <a:t>了解常见非金属元素</a:t>
            </a:r>
            <a:r>
              <a:rPr lang="en-US" altLang="zh-CN" sz="2800" dirty="0"/>
              <a:t>(N)</a:t>
            </a:r>
            <a:r>
              <a:rPr lang="zh-CN" altLang="zh-CN" sz="2800" dirty="0"/>
              <a:t>单质及其重要化合物对环境的影响。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3.</a:t>
            </a:r>
            <a:r>
              <a:rPr lang="zh-CN" altLang="zh-CN" sz="2800" dirty="0"/>
              <a:t>以上各部分知识的综合应用</a:t>
            </a:r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8457" y="0"/>
            <a:ext cx="27105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rgbClr val="DA251C"/>
                </a:solidFill>
              </a:rPr>
              <a:t>考纲要求</a:t>
            </a:r>
          </a:p>
        </p:txBody>
      </p:sp>
    </p:spTree>
    <p:extLst>
      <p:ext uri="{BB962C8B-B14F-4D97-AF65-F5344CB8AC3E}">
        <p14:creationId xmlns:p14="http://schemas.microsoft.com/office/powerpoint/2010/main" val="1643079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8457" y="0"/>
            <a:ext cx="27105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rgbClr val="DA251C"/>
                </a:solidFill>
              </a:rPr>
              <a:t>命题规律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7">
                <a:extLst>
                  <a:ext uri="{FF2B5EF4-FFF2-40B4-BE49-F238E27FC236}">
                    <a16:creationId xmlns:a16="http://schemas.microsoft.com/office/drawing/2014/main" xmlns="" id="{E121C589-5773-48FD-A6FB-F154B2FC53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0290734"/>
                  </p:ext>
                </p:extLst>
              </p:nvPr>
            </p:nvGraphicFramePr>
            <p:xfrm>
              <a:off x="358816" y="863603"/>
              <a:ext cx="11474368" cy="554558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966865">
                      <a:extLst>
                        <a:ext uri="{9D8B030D-6E8A-4147-A177-3AD203B41FA5}">
                          <a16:colId xmlns:a16="http://schemas.microsoft.com/office/drawing/2014/main" xmlns="" val="1452197166"/>
                        </a:ext>
                      </a:extLst>
                    </a:gridCol>
                    <a:gridCol w="3835126">
                      <a:extLst>
                        <a:ext uri="{9D8B030D-6E8A-4147-A177-3AD203B41FA5}">
                          <a16:colId xmlns:a16="http://schemas.microsoft.com/office/drawing/2014/main" xmlns="" val="1142463843"/>
                        </a:ext>
                      </a:extLst>
                    </a:gridCol>
                    <a:gridCol w="5672377">
                      <a:extLst>
                        <a:ext uri="{9D8B030D-6E8A-4147-A177-3AD203B41FA5}">
                          <a16:colId xmlns:a16="http://schemas.microsoft.com/office/drawing/2014/main" xmlns="" val="507570111"/>
                        </a:ext>
                      </a:extLst>
                    </a:gridCol>
                  </a:tblGrid>
                  <a:tr h="52006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zh-CN" altLang="en-US" sz="2800" b="1" dirty="0">
                              <a:solidFill>
                                <a:srgbClr val="DA251C"/>
                              </a:solidFill>
                              <a:latin typeface="+mj-lt"/>
                              <a:ea typeface="+mj-ea"/>
                            </a:rPr>
                            <a:t>核心考点</a:t>
                          </a:r>
                        </a:p>
                      </a:txBody>
                      <a:tcPr marL="148833" marR="148833" marT="74416" marB="74416" anchor="ctr"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863600" rtl="0" eaLnBrk="1" latinLnBrk="0" hangingPunct="1">
                            <a:lnSpc>
                              <a:spcPct val="100000"/>
                            </a:lnSpc>
                          </a:pPr>
                          <a:r>
                            <a:rPr lang="zh-CN" altLang="en-US" sz="2800" b="1" kern="1200" dirty="0">
                              <a:solidFill>
                                <a:srgbClr val="DA251C"/>
                              </a:solidFill>
                              <a:latin typeface="+mj-lt"/>
                              <a:ea typeface="+mj-ea"/>
                              <a:cs typeface="+mn-cs"/>
                            </a:rPr>
                            <a:t>考题取样</a:t>
                          </a:r>
                        </a:p>
                      </a:txBody>
                      <a:tcPr marL="148833" marR="148833" marT="74416" marB="74416" anchor="ctr"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863600" rtl="0" eaLnBrk="1" latinLnBrk="0" hangingPunct="1">
                            <a:lnSpc>
                              <a:spcPct val="100000"/>
                            </a:lnSpc>
                          </a:pPr>
                          <a:r>
                            <a:rPr lang="zh-CN" altLang="en-US" sz="2800" b="1" kern="1200" dirty="0">
                              <a:solidFill>
                                <a:srgbClr val="DA251C"/>
                              </a:solidFill>
                              <a:latin typeface="微软雅黑" panose="020B0503020204020204" pitchFamily="82" charset="2"/>
                              <a:ea typeface="微软雅黑" panose="020B0503020204020204" pitchFamily="82" charset="2"/>
                              <a:cs typeface="+mn-cs"/>
                            </a:rPr>
                            <a:t>考向必究</a:t>
                          </a:r>
                        </a:p>
                      </a:txBody>
                      <a:tcPr marL="148833" marR="148833" marT="74416" marB="74416" anchor="ctr"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489257953"/>
                      </a:ext>
                    </a:extLst>
                  </a:tr>
                  <a:tr h="6838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 氮气及氮的氧化物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2016</a:t>
                          </a:r>
                          <a:r>
                            <a:rPr lang="zh-CN" sz="28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全国卷</a:t>
                          </a:r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Ⅰ,T26(2)</a:t>
                          </a:r>
                          <a:endParaRPr lang="zh-CN" sz="280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altLang="zh-CN" sz="2800" kern="12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氮氧化物的氧化性</a:t>
                          </a:r>
                          <a:r>
                            <a:rPr lang="en-US" altLang="zh-CN" sz="2800" b="1" kern="12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(</a:t>
                          </a:r>
                          <a:r>
                            <a:rPr lang="zh-CN" altLang="zh-CN" sz="2800" b="1" kern="12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考向</a:t>
                          </a:r>
                          <a:r>
                            <a:rPr lang="en-US" altLang="zh-CN" sz="2800" b="1" kern="12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2)</a:t>
                          </a:r>
                          <a:endParaRPr lang="zh-CN" sz="28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24355476"/>
                      </a:ext>
                    </a:extLst>
                  </a:tr>
                  <a:tr h="660996"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氨和铵盐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 2017</a:t>
                          </a:r>
                          <a:r>
                            <a:rPr lang="zh-CN" sz="28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全国卷</a:t>
                          </a:r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Ⅱ,T13C</a:t>
                          </a:r>
                          <a:endParaRPr lang="zh-CN" sz="280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2800" kern="12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N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altLang="zh-CN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j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8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j-ea"/>
                                      <a:cs typeface="+mn-cs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CN" sz="28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j-ea"/>
                                      <a:cs typeface="+mn-cs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US" altLang="zh-CN" sz="28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j-ea"/>
                                      <a:cs typeface="+mn-cs"/>
                                    </a:rPr>
                                    <m:t>+</m:t>
                                  </m:r>
                                </m:sup>
                              </m:sSubSup>
                            </m:oMath>
                          </a14:m>
                          <a:r>
                            <a:rPr lang="zh-CN" altLang="zh-CN" sz="2800" kern="12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的检验</a:t>
                          </a:r>
                          <a:r>
                            <a:rPr lang="en-US" altLang="zh-CN" sz="2800" b="1" kern="12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(</a:t>
                          </a:r>
                          <a:r>
                            <a:rPr lang="zh-CN" altLang="zh-CN" sz="2800" b="1" kern="12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考向</a:t>
                          </a:r>
                          <a:r>
                            <a:rPr lang="en-US" altLang="zh-CN" sz="2800" b="1" kern="12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1)</a:t>
                          </a:r>
                          <a:endParaRPr lang="zh-CN" sz="28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661826356"/>
                      </a:ext>
                    </a:extLst>
                  </a:tr>
                  <a:tr h="330498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 2017</a:t>
                          </a:r>
                          <a:r>
                            <a:rPr lang="zh-CN" sz="28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全国卷</a:t>
                          </a:r>
                          <a:r>
                            <a:rPr lang="en-US" sz="28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Ⅰ, T26(4)(5)</a:t>
                          </a:r>
                          <a:endParaRPr lang="zh-CN" sz="28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氨气的物理性质及其制备</a:t>
                          </a:r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;</a:t>
                          </a:r>
                          <a:r>
                            <a:rPr lang="zh-CN" sz="28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计算甘氨酸</a:t>
                          </a:r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(C</a:t>
                          </a:r>
                          <a:r>
                            <a:rPr lang="en-US" sz="2800" baseline="-250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H</a:t>
                          </a:r>
                          <a:r>
                            <a:rPr lang="en-US" sz="2800" baseline="-250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5</a:t>
                          </a:r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NO</a:t>
                          </a:r>
                          <a:r>
                            <a:rPr lang="en-US" sz="2800" baseline="-250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zh-CN" sz="28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样品中氮的质量分数及样品的纯度</a:t>
                          </a:r>
                          <a:r>
                            <a:rPr lang="en-US" sz="2800" b="1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sz="2800" b="1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考向</a:t>
                          </a:r>
                          <a:r>
                            <a:rPr lang="en-US" sz="2800" b="1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1)</a:t>
                          </a:r>
                          <a:endParaRPr lang="zh-CN" sz="280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907393264"/>
                      </a:ext>
                    </a:extLst>
                  </a:tr>
                  <a:tr h="330498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 2013</a:t>
                          </a:r>
                          <a:r>
                            <a:rPr lang="zh-CN" sz="28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新课标全国卷</a:t>
                          </a:r>
                          <a:r>
                            <a:rPr lang="en-US" sz="28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Ⅰ, T7B</a:t>
                          </a:r>
                          <a:endParaRPr lang="zh-CN" sz="28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氨气的检验</a:t>
                          </a:r>
                          <a:r>
                            <a:rPr lang="en-US" sz="2800" b="1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sz="2800" b="1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考向</a:t>
                          </a:r>
                          <a:r>
                            <a:rPr lang="en-US" sz="2800" b="1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1)</a:t>
                          </a:r>
                          <a:endParaRPr lang="zh-CN" sz="28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677566739"/>
                      </a:ext>
                    </a:extLst>
                  </a:tr>
                  <a:tr h="13219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硝酸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2800" kern="12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2017</a:t>
                          </a:r>
                          <a:r>
                            <a:rPr lang="zh-CN" altLang="zh-CN" sz="2800" kern="12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北京理综</a:t>
                          </a:r>
                          <a:r>
                            <a:rPr lang="en-US" altLang="zh-CN" sz="2800" kern="12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,T12</a:t>
                          </a:r>
                          <a:endParaRPr lang="zh-CN" sz="28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altLang="zh-CN" sz="2800" kern="12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实验探究浓硝酸的物理和化学性质</a:t>
                          </a:r>
                          <a:r>
                            <a:rPr lang="en-US" altLang="zh-CN" sz="2800" b="1" kern="12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(</a:t>
                          </a:r>
                          <a:r>
                            <a:rPr lang="zh-CN" altLang="zh-CN" sz="2800" b="1" kern="12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方法</a:t>
                          </a:r>
                          <a:r>
                            <a:rPr lang="en-US" altLang="zh-CN" sz="2800" b="1" kern="12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3)</a:t>
                          </a:r>
                          <a:endParaRPr lang="zh-CN" sz="28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5786336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7">
                <a:extLst>
                  <a:ext uri="{FF2B5EF4-FFF2-40B4-BE49-F238E27FC236}">
                    <a16:creationId xmlns:a16="http://schemas.microsoft.com/office/drawing/2014/main" id="{E121C589-5773-48FD-A6FB-F154B2FC53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0290734"/>
                  </p:ext>
                </p:extLst>
              </p:nvPr>
            </p:nvGraphicFramePr>
            <p:xfrm>
              <a:off x="358816" y="863603"/>
              <a:ext cx="11474368" cy="554558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966865">
                      <a:extLst>
                        <a:ext uri="{9D8B030D-6E8A-4147-A177-3AD203B41FA5}">
                          <a16:colId xmlns:a16="http://schemas.microsoft.com/office/drawing/2014/main" val="1452197166"/>
                        </a:ext>
                      </a:extLst>
                    </a:gridCol>
                    <a:gridCol w="3835126">
                      <a:extLst>
                        <a:ext uri="{9D8B030D-6E8A-4147-A177-3AD203B41FA5}">
                          <a16:colId xmlns:a16="http://schemas.microsoft.com/office/drawing/2014/main" val="1142463843"/>
                        </a:ext>
                      </a:extLst>
                    </a:gridCol>
                    <a:gridCol w="5672377">
                      <a:extLst>
                        <a:ext uri="{9D8B030D-6E8A-4147-A177-3AD203B41FA5}">
                          <a16:colId xmlns:a16="http://schemas.microsoft.com/office/drawing/2014/main" val="507570111"/>
                        </a:ext>
                      </a:extLst>
                    </a:gridCol>
                  </a:tblGrid>
                  <a:tr h="57555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zh-CN" altLang="en-US" sz="2800" b="1" dirty="0">
                              <a:solidFill>
                                <a:srgbClr val="DA251C"/>
                              </a:solidFill>
                              <a:latin typeface="+mj-lt"/>
                              <a:ea typeface="+mj-ea"/>
                            </a:rPr>
                            <a:t>核心考点</a:t>
                          </a:r>
                        </a:p>
                      </a:txBody>
                      <a:tcPr marL="148833" marR="148833" marT="74416" marB="74416" anchor="ctr"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863600" rtl="0" eaLnBrk="1" latinLnBrk="0" hangingPunct="1">
                            <a:lnSpc>
                              <a:spcPct val="100000"/>
                            </a:lnSpc>
                          </a:pPr>
                          <a:r>
                            <a:rPr lang="zh-CN" altLang="en-US" sz="2800" b="1" kern="1200" dirty="0">
                              <a:solidFill>
                                <a:srgbClr val="DA251C"/>
                              </a:solidFill>
                              <a:latin typeface="+mj-lt"/>
                              <a:ea typeface="+mj-ea"/>
                              <a:cs typeface="+mn-cs"/>
                            </a:rPr>
                            <a:t>考题取样</a:t>
                          </a:r>
                        </a:p>
                      </a:txBody>
                      <a:tcPr marL="148833" marR="148833" marT="74416" marB="74416" anchor="ctr"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863600" rtl="0" eaLnBrk="1" latinLnBrk="0" hangingPunct="1">
                            <a:lnSpc>
                              <a:spcPct val="100000"/>
                            </a:lnSpc>
                          </a:pPr>
                          <a:r>
                            <a:rPr lang="zh-CN" altLang="en-US" sz="2800" b="1" kern="1200" dirty="0">
                              <a:solidFill>
                                <a:srgbClr val="DA251C"/>
                              </a:solidFill>
                              <a:latin typeface="微软雅黑" panose="020B0503020204020204" pitchFamily="82" charset="2"/>
                              <a:ea typeface="微软雅黑" panose="020B0503020204020204" pitchFamily="82" charset="2"/>
                              <a:cs typeface="+mn-cs"/>
                            </a:rPr>
                            <a:t>考向必究</a:t>
                          </a:r>
                        </a:p>
                      </a:txBody>
                      <a:tcPr marL="148833" marR="148833" marT="74416" marB="74416" anchor="ctr"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9257953"/>
                      </a:ext>
                    </a:extLst>
                  </a:tr>
                  <a:tr h="8534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 氮气及氮的氧化物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2016</a:t>
                          </a:r>
                          <a:r>
                            <a:rPr lang="zh-CN" sz="28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全国卷</a:t>
                          </a:r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Ⅰ,T26(2)</a:t>
                          </a:r>
                          <a:endParaRPr lang="zh-CN" sz="280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altLang="zh-CN" sz="2800" kern="12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氮氧化物的氧化性</a:t>
                          </a:r>
                          <a:r>
                            <a:rPr lang="en-US" altLang="zh-CN" sz="2800" b="1" kern="12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(</a:t>
                          </a:r>
                          <a:r>
                            <a:rPr lang="zh-CN" altLang="zh-CN" sz="2800" b="1" kern="12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考向</a:t>
                          </a:r>
                          <a:r>
                            <a:rPr lang="en-US" altLang="zh-CN" sz="2800" b="1" kern="12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2)</a:t>
                          </a:r>
                          <a:endParaRPr lang="zh-CN" sz="28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4355476"/>
                      </a:ext>
                    </a:extLst>
                  </a:tr>
                  <a:tr h="660996"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氨和铵盐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 2017</a:t>
                          </a:r>
                          <a:r>
                            <a:rPr lang="zh-CN" sz="28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全国卷</a:t>
                          </a:r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Ⅱ,T13C</a:t>
                          </a:r>
                          <a:endParaRPr lang="zh-CN" sz="280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2470" t="-222222" r="-215" b="-52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1826356"/>
                      </a:ext>
                    </a:extLst>
                  </a:tr>
                  <a:tr h="1280160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 2017</a:t>
                          </a:r>
                          <a:r>
                            <a:rPr lang="zh-CN" sz="28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全国卷</a:t>
                          </a:r>
                          <a:r>
                            <a:rPr lang="en-US" sz="28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Ⅰ, T26(4)(5)</a:t>
                          </a:r>
                          <a:endParaRPr lang="zh-CN" sz="28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氨气的物理性质及其制备</a:t>
                          </a:r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;</a:t>
                          </a:r>
                          <a:r>
                            <a:rPr lang="zh-CN" sz="28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计算甘氨酸</a:t>
                          </a:r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(C</a:t>
                          </a:r>
                          <a:r>
                            <a:rPr lang="en-US" sz="2800" baseline="-250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H</a:t>
                          </a:r>
                          <a:r>
                            <a:rPr lang="en-US" sz="2800" baseline="-250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5</a:t>
                          </a:r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NO</a:t>
                          </a:r>
                          <a:r>
                            <a:rPr lang="en-US" sz="2800" baseline="-250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zh-CN" sz="280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样品中氮的质量分数及样品的纯度</a:t>
                          </a:r>
                          <a:r>
                            <a:rPr lang="en-US" sz="2800" b="1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sz="2800" b="1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考向</a:t>
                          </a:r>
                          <a:r>
                            <a:rPr lang="en-US" sz="2800" b="1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1)</a:t>
                          </a:r>
                          <a:endParaRPr lang="zh-CN" sz="280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07393264"/>
                      </a:ext>
                    </a:extLst>
                  </a:tr>
                  <a:tr h="853440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 2013</a:t>
                          </a:r>
                          <a:r>
                            <a:rPr lang="zh-CN" sz="28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新课标全国卷</a:t>
                          </a:r>
                          <a:r>
                            <a:rPr lang="en-US" sz="28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Ⅰ, T7B</a:t>
                          </a:r>
                          <a:endParaRPr lang="zh-CN" sz="28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氨气的检验</a:t>
                          </a:r>
                          <a:r>
                            <a:rPr lang="en-US" sz="2800" b="1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sz="2800" b="1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考向</a:t>
                          </a:r>
                          <a:r>
                            <a:rPr lang="en-US" sz="2800" b="1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1)</a:t>
                          </a:r>
                          <a:endParaRPr lang="zh-CN" sz="28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77566739"/>
                      </a:ext>
                    </a:extLst>
                  </a:tr>
                  <a:tr h="13219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+mj-ea"/>
                              <a:cs typeface="Times New Roman" panose="02020603050405020304" pitchFamily="18" charset="0"/>
                            </a:rPr>
                            <a:t>硝酸</a:t>
                          </a: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2800" kern="12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2017</a:t>
                          </a:r>
                          <a:r>
                            <a:rPr lang="zh-CN" altLang="zh-CN" sz="2800" kern="12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北京理综</a:t>
                          </a:r>
                          <a:r>
                            <a:rPr lang="en-US" altLang="zh-CN" sz="2800" kern="12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,T12</a:t>
                          </a:r>
                          <a:endParaRPr lang="zh-CN" sz="28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altLang="zh-CN" sz="2800" kern="12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实验探究浓硝酸的物理和化学性质</a:t>
                          </a:r>
                          <a:r>
                            <a:rPr lang="en-US" altLang="zh-CN" sz="2800" b="1" kern="12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(</a:t>
                          </a:r>
                          <a:r>
                            <a:rPr lang="zh-CN" altLang="zh-CN" sz="2800" b="1" kern="12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方法</a:t>
                          </a:r>
                          <a:r>
                            <a:rPr lang="en-US" altLang="zh-CN" sz="2800" b="1" kern="1200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+mj-ea"/>
                              <a:cs typeface="+mn-cs"/>
                            </a:rPr>
                            <a:t>3)</a:t>
                          </a:r>
                          <a:endParaRPr lang="zh-CN" sz="28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7863367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91235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34043" y="949904"/>
                <a:ext cx="11723913" cy="5186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800" b="1" dirty="0" smtClean="0"/>
                  <a:t>考</a:t>
                </a:r>
                <a:r>
                  <a:rPr lang="zh-CN" altLang="zh-CN" sz="2800" b="1" dirty="0"/>
                  <a:t>情分析</a:t>
                </a:r>
                <a:r>
                  <a:rPr lang="zh-CN" altLang="zh-CN" sz="2800" dirty="0"/>
                  <a:t>　氮氧化物的性质、铵盐的性质</a:t>
                </a:r>
                <a:r>
                  <a:rPr lang="en-US" altLang="zh-CN" sz="2800" dirty="0"/>
                  <a:t>(N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zh-CN" altLang="zh-CN" sz="2800" dirty="0"/>
                  <a:t>的水解、与碱反应</a:t>
                </a:r>
                <a:r>
                  <a:rPr lang="en-US" altLang="zh-CN" sz="2800" dirty="0"/>
                  <a:t>)</a:t>
                </a:r>
                <a:r>
                  <a:rPr lang="zh-CN" altLang="zh-CN" sz="2800" dirty="0"/>
                  <a:t>、氨气的还原性、硝酸的强氧化性是近年来高考考查的重点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多以实验题和工艺流程题的形式出现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与生产、生活实际相联系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将物质的循环利用、保护环境等观念渗透在考题中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以体现</a:t>
                </a:r>
                <a:r>
                  <a:rPr lang="en-US" altLang="zh-CN" sz="2800" dirty="0"/>
                  <a:t>“</a:t>
                </a:r>
                <a:r>
                  <a:rPr lang="zh-CN" altLang="zh-CN" sz="2800" dirty="0"/>
                  <a:t>科学态度与社会责任</a:t>
                </a:r>
                <a:r>
                  <a:rPr lang="en-US" altLang="zh-CN" sz="2800" dirty="0"/>
                  <a:t>”</a:t>
                </a:r>
                <a:r>
                  <a:rPr lang="zh-CN" altLang="zh-CN" sz="2800" dirty="0"/>
                  <a:t>的化学核心素养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分值为</a:t>
                </a:r>
                <a:r>
                  <a:rPr lang="en-US" altLang="zh-CN" sz="2800" dirty="0"/>
                  <a:t>2~10</a:t>
                </a:r>
                <a:r>
                  <a:rPr lang="zh-CN" altLang="zh-CN" sz="2800" dirty="0"/>
                  <a:t>分。 </a:t>
                </a:r>
                <a:endParaRPr lang="en-US" altLang="zh-CN" sz="2800" smtClean="0"/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b="1" smtClean="0"/>
                  <a:t>命题</a:t>
                </a:r>
                <a:r>
                  <a:rPr lang="zh-CN" altLang="zh-CN" sz="2800" b="1" dirty="0"/>
                  <a:t>预测</a:t>
                </a:r>
                <a:r>
                  <a:rPr lang="zh-CN" altLang="zh-CN" sz="2800" dirty="0"/>
                  <a:t>　预测</a:t>
                </a:r>
                <a:r>
                  <a:rPr lang="en-US" altLang="zh-CN" sz="2800" dirty="0"/>
                  <a:t>2019</a:t>
                </a:r>
                <a:r>
                  <a:rPr lang="zh-CN" altLang="zh-CN" sz="2800" dirty="0"/>
                  <a:t>年高考单独考查含氮化合物的性质的可能性不大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但与其相关的内容会分散在一些题目中进行考查</a:t>
                </a:r>
                <a:r>
                  <a:rPr lang="en-US" altLang="zh-CN" sz="2800" dirty="0"/>
                  <a:t>;</a:t>
                </a:r>
                <a:r>
                  <a:rPr lang="zh-CN" altLang="zh-CN" sz="2800" dirty="0"/>
                  <a:t>此外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还应关注磷、砷及其化合物的性质和应用 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43" y="949904"/>
                <a:ext cx="11723913" cy="5186613"/>
              </a:xfrm>
              <a:prstGeom prst="rect">
                <a:avLst/>
              </a:prstGeom>
              <a:blipFill rotWithShape="1">
                <a:blip r:embed="rId2"/>
                <a:stretch>
                  <a:fillRect l="-1040" r="-572" b="-23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18457" y="0"/>
            <a:ext cx="27105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rgbClr val="DA251C"/>
                </a:solidFill>
              </a:rPr>
              <a:t>命题分析预测</a:t>
            </a:r>
          </a:p>
        </p:txBody>
      </p:sp>
    </p:spTree>
    <p:extLst>
      <p:ext uri="{BB962C8B-B14F-4D97-AF65-F5344CB8AC3E}">
        <p14:creationId xmlns:p14="http://schemas.microsoft.com/office/powerpoint/2010/main" val="1720224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18457" y="0"/>
            <a:ext cx="27105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rgbClr val="DA251C"/>
                </a:solidFill>
              </a:rPr>
              <a:t>知识体系构建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40" y="748799"/>
            <a:ext cx="11248095" cy="58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785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PRESENTER" val="d72f29aed071d2de816b88e11fd48567d45ba3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2377</TotalTime>
  <Words>3321</Words>
  <Application>Microsoft Office PowerPoint</Application>
  <PresentationFormat>宽屏</PresentationFormat>
  <Paragraphs>450</Paragraphs>
  <Slides>58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58</vt:i4>
      </vt:variant>
    </vt:vector>
  </HeadingPairs>
  <TitlesOfParts>
    <vt:vector size="65" baseType="lpstr">
      <vt:lpstr>NEU-BZ-S92</vt:lpstr>
      <vt:lpstr>微软雅黑</vt:lpstr>
      <vt:lpstr>Arial</vt:lpstr>
      <vt:lpstr>Calibri</vt:lpstr>
      <vt:lpstr>Cambria Math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</dc:creator>
  <cp:lastModifiedBy>lenovo</cp:lastModifiedBy>
  <cp:revision>389</cp:revision>
  <dcterms:created xsi:type="dcterms:W3CDTF">2018-02-01T09:53:21Z</dcterms:created>
  <dcterms:modified xsi:type="dcterms:W3CDTF">2018-03-20T09:42:23Z</dcterms:modified>
</cp:coreProperties>
</file>