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77"/>
  </p:notesMasterIdLst>
  <p:sldIdLst>
    <p:sldId id="267" r:id="rId3"/>
    <p:sldId id="271" r:id="rId4"/>
    <p:sldId id="262" r:id="rId5"/>
    <p:sldId id="272" r:id="rId6"/>
    <p:sldId id="261" r:id="rId7"/>
    <p:sldId id="277" r:id="rId8"/>
    <p:sldId id="278" r:id="rId9"/>
    <p:sldId id="279" r:id="rId10"/>
    <p:sldId id="553" r:id="rId11"/>
    <p:sldId id="273" r:id="rId12"/>
    <p:sldId id="263" r:id="rId13"/>
    <p:sldId id="595" r:id="rId14"/>
    <p:sldId id="631" r:id="rId15"/>
    <p:sldId id="632" r:id="rId16"/>
    <p:sldId id="633" r:id="rId17"/>
    <p:sldId id="634" r:id="rId18"/>
    <p:sldId id="635" r:id="rId19"/>
    <p:sldId id="637" r:id="rId20"/>
    <p:sldId id="636" r:id="rId21"/>
    <p:sldId id="274" r:id="rId22"/>
    <p:sldId id="326" r:id="rId23"/>
    <p:sldId id="534" r:id="rId24"/>
    <p:sldId id="638" r:id="rId25"/>
    <p:sldId id="639" r:id="rId26"/>
    <p:sldId id="640" r:id="rId27"/>
    <p:sldId id="641" r:id="rId28"/>
    <p:sldId id="642" r:id="rId29"/>
    <p:sldId id="643" r:id="rId30"/>
    <p:sldId id="644" r:id="rId31"/>
    <p:sldId id="645" r:id="rId32"/>
    <p:sldId id="646" r:id="rId33"/>
    <p:sldId id="647" r:id="rId34"/>
    <p:sldId id="648" r:id="rId35"/>
    <p:sldId id="649" r:id="rId36"/>
    <p:sldId id="650" r:id="rId37"/>
    <p:sldId id="652" r:id="rId38"/>
    <p:sldId id="653" r:id="rId39"/>
    <p:sldId id="651" r:id="rId40"/>
    <p:sldId id="654" r:id="rId41"/>
    <p:sldId id="655" r:id="rId42"/>
    <p:sldId id="656" r:id="rId43"/>
    <p:sldId id="657" r:id="rId44"/>
    <p:sldId id="658" r:id="rId45"/>
    <p:sldId id="659" r:id="rId46"/>
    <p:sldId id="660" r:id="rId47"/>
    <p:sldId id="661" r:id="rId48"/>
    <p:sldId id="662" r:id="rId49"/>
    <p:sldId id="663" r:id="rId50"/>
    <p:sldId id="664" r:id="rId51"/>
    <p:sldId id="665" r:id="rId52"/>
    <p:sldId id="666" r:id="rId53"/>
    <p:sldId id="275" r:id="rId54"/>
    <p:sldId id="630" r:id="rId55"/>
    <p:sldId id="391" r:id="rId56"/>
    <p:sldId id="667" r:id="rId57"/>
    <p:sldId id="668" r:id="rId58"/>
    <p:sldId id="669" r:id="rId59"/>
    <p:sldId id="670" r:id="rId60"/>
    <p:sldId id="671" r:id="rId61"/>
    <p:sldId id="672" r:id="rId62"/>
    <p:sldId id="673" r:id="rId63"/>
    <p:sldId id="674" r:id="rId64"/>
    <p:sldId id="675" r:id="rId65"/>
    <p:sldId id="676" r:id="rId66"/>
    <p:sldId id="677" r:id="rId67"/>
    <p:sldId id="678" r:id="rId68"/>
    <p:sldId id="679" r:id="rId69"/>
    <p:sldId id="680" r:id="rId70"/>
    <p:sldId id="683" r:id="rId71"/>
    <p:sldId id="682" r:id="rId72"/>
    <p:sldId id="681" r:id="rId73"/>
    <p:sldId id="684" r:id="rId74"/>
    <p:sldId id="685" r:id="rId75"/>
    <p:sldId id="266" r:id="rId76"/>
  </p:sldIdLst>
  <p:sldSz cx="12192000" cy="6858000"/>
  <p:notesSz cx="6858000" cy="9144000"/>
  <p:custDataLst>
    <p:tags r:id="rId7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章节标题" id="{F5EEC428-8706-4C59-AEE4-161BB92701F7}">
          <p14:sldIdLst>
            <p14:sldId id="267"/>
            <p14:sldId id="271"/>
          </p14:sldIdLst>
        </p14:section>
        <p14:section name="目录" id="{62B0F58D-E21A-4849-85F8-F0658C934CDC}">
          <p14:sldIdLst>
            <p14:sldId id="262"/>
            <p14:sldId id="272"/>
          </p14:sldIdLst>
        </p14:section>
        <p14:section name="考情精解读" id="{E5B6AE4C-B16F-4E49-ACF6-1636DDCCFF7B}">
          <p14:sldIdLst>
            <p14:sldId id="261"/>
            <p14:sldId id="277"/>
            <p14:sldId id="278"/>
            <p14:sldId id="279"/>
            <p14:sldId id="553"/>
          </p14:sldIdLst>
        </p14:section>
        <p14:section name="A.知识全通关" id="{0696FE38-A922-4D75-AA25-7EF156A1C92B}">
          <p14:sldIdLst>
            <p14:sldId id="273"/>
            <p14:sldId id="263"/>
            <p14:sldId id="595"/>
            <p14:sldId id="631"/>
            <p14:sldId id="632"/>
            <p14:sldId id="633"/>
            <p14:sldId id="634"/>
            <p14:sldId id="635"/>
            <p14:sldId id="637"/>
            <p14:sldId id="636"/>
          </p14:sldIdLst>
        </p14:section>
        <p14:section name="B.素养大提升" id="{EAE3448C-E808-4F1F-840E-365612D64D3F}">
          <p14:sldIdLst>
            <p14:sldId id="274"/>
            <p14:sldId id="326"/>
            <p14:sldId id="534"/>
            <p14:sldId id="638"/>
            <p14:sldId id="639"/>
            <p14:sldId id="640"/>
            <p14:sldId id="641"/>
            <p14:sldId id="642"/>
            <p14:sldId id="643"/>
            <p14:sldId id="644"/>
            <p14:sldId id="645"/>
            <p14:sldId id="646"/>
            <p14:sldId id="647"/>
            <p14:sldId id="648"/>
            <p14:sldId id="649"/>
            <p14:sldId id="650"/>
            <p14:sldId id="652"/>
            <p14:sldId id="653"/>
            <p14:sldId id="651"/>
            <p14:sldId id="654"/>
            <p14:sldId id="655"/>
            <p14:sldId id="656"/>
            <p14:sldId id="657"/>
            <p14:sldId id="658"/>
            <p14:sldId id="659"/>
            <p14:sldId id="660"/>
            <p14:sldId id="661"/>
            <p14:sldId id="662"/>
            <p14:sldId id="663"/>
            <p14:sldId id="664"/>
            <p14:sldId id="665"/>
            <p14:sldId id="666"/>
          </p14:sldIdLst>
        </p14:section>
        <p14:section name="C.考向全扫描" id="{C8D129F6-420B-47E8-9577-A84C8752F9E5}">
          <p14:sldIdLst>
            <p14:sldId id="275"/>
            <p14:sldId id="630"/>
            <p14:sldId id="391"/>
            <p14:sldId id="667"/>
            <p14:sldId id="668"/>
            <p14:sldId id="669"/>
            <p14:sldId id="670"/>
            <p14:sldId id="671"/>
            <p14:sldId id="672"/>
            <p14:sldId id="673"/>
            <p14:sldId id="674"/>
            <p14:sldId id="675"/>
            <p14:sldId id="676"/>
            <p14:sldId id="677"/>
            <p14:sldId id="678"/>
            <p14:sldId id="679"/>
            <p14:sldId id="680"/>
            <p14:sldId id="683"/>
            <p14:sldId id="682"/>
            <p14:sldId id="681"/>
            <p14:sldId id="684"/>
            <p14:sldId id="685"/>
          </p14:sldIdLst>
        </p14:section>
        <p14:section name="尾片" id="{185A69EE-4998-4242-976C-7169DE9C7BAE}">
          <p14:sldIdLst>
            <p14:sldId id="266"/>
          </p14:sldIdLst>
        </p14:section>
      </p14:sectionLst>
    </p:ext>
    <p:ext uri="{EFAFB233-063F-42B5-8137-9DF3F51BA10A}">
      <p15:sldGuideLst xmlns:p15="http://schemas.microsoft.com/office/powerpoint/2012/main">
        <p15:guide id="3" pos="3840" userDrawn="1">
          <p15:clr>
            <a:srgbClr val="A4A3A4"/>
          </p15:clr>
        </p15:guide>
        <p15:guide id="4"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25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96074" autoAdjust="0"/>
  </p:normalViewPr>
  <p:slideViewPr>
    <p:cSldViewPr snapToGrid="0" showGuides="1">
      <p:cViewPr varScale="1">
        <p:scale>
          <a:sx n="84" d="100"/>
          <a:sy n="84" d="100"/>
        </p:scale>
        <p:origin x="750" y="66"/>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gs" Target="tags/tag1.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F8A3FD-0D2F-41A6-8D54-B302852838A5}" type="datetimeFigureOut">
              <a:rPr lang="zh-CN" altLang="en-US" smtClean="0"/>
              <a:t>2018/3/22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D0CC8F-E111-4193-BE3A-BD503DF90AAF}" type="slidenum">
              <a:rPr lang="zh-CN" altLang="en-US" smtClean="0"/>
              <a:t>‹#›</a:t>
            </a:fld>
            <a:endParaRPr lang="zh-CN" altLang="en-US"/>
          </a:p>
        </p:txBody>
      </p:sp>
    </p:spTree>
    <p:extLst>
      <p:ext uri="{BB962C8B-B14F-4D97-AF65-F5344CB8AC3E}">
        <p14:creationId xmlns:p14="http://schemas.microsoft.com/office/powerpoint/2010/main" val="1943786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52</a:t>
            </a:fld>
            <a:endParaRPr lang="zh-CN" altLang="en-US"/>
          </a:p>
        </p:txBody>
      </p:sp>
    </p:spTree>
    <p:extLst>
      <p:ext uri="{BB962C8B-B14F-4D97-AF65-F5344CB8AC3E}">
        <p14:creationId xmlns:p14="http://schemas.microsoft.com/office/powerpoint/2010/main" val="1743077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63</a:t>
            </a:fld>
            <a:endParaRPr lang="zh-CN" altLang="en-US"/>
          </a:p>
        </p:txBody>
      </p:sp>
    </p:spTree>
    <p:extLst>
      <p:ext uri="{BB962C8B-B14F-4D97-AF65-F5344CB8AC3E}">
        <p14:creationId xmlns:p14="http://schemas.microsoft.com/office/powerpoint/2010/main" val="3614307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64</a:t>
            </a:fld>
            <a:endParaRPr lang="zh-CN" altLang="en-US"/>
          </a:p>
        </p:txBody>
      </p:sp>
    </p:spTree>
    <p:extLst>
      <p:ext uri="{BB962C8B-B14F-4D97-AF65-F5344CB8AC3E}">
        <p14:creationId xmlns:p14="http://schemas.microsoft.com/office/powerpoint/2010/main" val="1877855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66</a:t>
            </a:fld>
            <a:endParaRPr lang="zh-CN" altLang="en-US"/>
          </a:p>
        </p:txBody>
      </p:sp>
    </p:spTree>
    <p:extLst>
      <p:ext uri="{BB962C8B-B14F-4D97-AF65-F5344CB8AC3E}">
        <p14:creationId xmlns:p14="http://schemas.microsoft.com/office/powerpoint/2010/main" val="3884281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67</a:t>
            </a:fld>
            <a:endParaRPr lang="zh-CN" altLang="en-US"/>
          </a:p>
        </p:txBody>
      </p:sp>
    </p:spTree>
    <p:extLst>
      <p:ext uri="{BB962C8B-B14F-4D97-AF65-F5344CB8AC3E}">
        <p14:creationId xmlns:p14="http://schemas.microsoft.com/office/powerpoint/2010/main" val="553571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68</a:t>
            </a:fld>
            <a:endParaRPr lang="zh-CN" altLang="en-US"/>
          </a:p>
        </p:txBody>
      </p:sp>
    </p:spTree>
    <p:extLst>
      <p:ext uri="{BB962C8B-B14F-4D97-AF65-F5344CB8AC3E}">
        <p14:creationId xmlns:p14="http://schemas.microsoft.com/office/powerpoint/2010/main" val="1194767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69</a:t>
            </a:fld>
            <a:endParaRPr lang="zh-CN" altLang="en-US"/>
          </a:p>
        </p:txBody>
      </p:sp>
    </p:spTree>
    <p:extLst>
      <p:ext uri="{BB962C8B-B14F-4D97-AF65-F5344CB8AC3E}">
        <p14:creationId xmlns:p14="http://schemas.microsoft.com/office/powerpoint/2010/main" val="582774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70</a:t>
            </a:fld>
            <a:endParaRPr lang="zh-CN" altLang="en-US"/>
          </a:p>
        </p:txBody>
      </p:sp>
    </p:spTree>
    <p:extLst>
      <p:ext uri="{BB962C8B-B14F-4D97-AF65-F5344CB8AC3E}">
        <p14:creationId xmlns:p14="http://schemas.microsoft.com/office/powerpoint/2010/main" val="4150611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71</a:t>
            </a:fld>
            <a:endParaRPr lang="zh-CN" altLang="en-US"/>
          </a:p>
        </p:txBody>
      </p:sp>
    </p:spTree>
    <p:extLst>
      <p:ext uri="{BB962C8B-B14F-4D97-AF65-F5344CB8AC3E}">
        <p14:creationId xmlns:p14="http://schemas.microsoft.com/office/powerpoint/2010/main" val="2054881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72</a:t>
            </a:fld>
            <a:endParaRPr lang="zh-CN" altLang="en-US"/>
          </a:p>
        </p:txBody>
      </p:sp>
    </p:spTree>
    <p:extLst>
      <p:ext uri="{BB962C8B-B14F-4D97-AF65-F5344CB8AC3E}">
        <p14:creationId xmlns:p14="http://schemas.microsoft.com/office/powerpoint/2010/main" val="897151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73</a:t>
            </a:fld>
            <a:endParaRPr lang="zh-CN" altLang="en-US"/>
          </a:p>
        </p:txBody>
      </p:sp>
    </p:spTree>
    <p:extLst>
      <p:ext uri="{BB962C8B-B14F-4D97-AF65-F5344CB8AC3E}">
        <p14:creationId xmlns:p14="http://schemas.microsoft.com/office/powerpoint/2010/main" val="1015613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53</a:t>
            </a:fld>
            <a:endParaRPr lang="zh-CN" altLang="en-US"/>
          </a:p>
        </p:txBody>
      </p:sp>
    </p:spTree>
    <p:extLst>
      <p:ext uri="{BB962C8B-B14F-4D97-AF65-F5344CB8AC3E}">
        <p14:creationId xmlns:p14="http://schemas.microsoft.com/office/powerpoint/2010/main" val="3518475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74</a:t>
            </a:fld>
            <a:endParaRPr lang="zh-CN" altLang="en-US"/>
          </a:p>
        </p:txBody>
      </p:sp>
    </p:spTree>
    <p:extLst>
      <p:ext uri="{BB962C8B-B14F-4D97-AF65-F5344CB8AC3E}">
        <p14:creationId xmlns:p14="http://schemas.microsoft.com/office/powerpoint/2010/main" val="2338050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55</a:t>
            </a:fld>
            <a:endParaRPr lang="zh-CN" altLang="en-US"/>
          </a:p>
        </p:txBody>
      </p:sp>
    </p:spTree>
    <p:extLst>
      <p:ext uri="{BB962C8B-B14F-4D97-AF65-F5344CB8AC3E}">
        <p14:creationId xmlns:p14="http://schemas.microsoft.com/office/powerpoint/2010/main" val="2734684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56</a:t>
            </a:fld>
            <a:endParaRPr lang="zh-CN" altLang="en-US"/>
          </a:p>
        </p:txBody>
      </p:sp>
    </p:spTree>
    <p:extLst>
      <p:ext uri="{BB962C8B-B14F-4D97-AF65-F5344CB8AC3E}">
        <p14:creationId xmlns:p14="http://schemas.microsoft.com/office/powerpoint/2010/main" val="1895305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57</a:t>
            </a:fld>
            <a:endParaRPr lang="zh-CN" altLang="en-US"/>
          </a:p>
        </p:txBody>
      </p:sp>
    </p:spTree>
    <p:extLst>
      <p:ext uri="{BB962C8B-B14F-4D97-AF65-F5344CB8AC3E}">
        <p14:creationId xmlns:p14="http://schemas.microsoft.com/office/powerpoint/2010/main" val="2159648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59</a:t>
            </a:fld>
            <a:endParaRPr lang="zh-CN" altLang="en-US"/>
          </a:p>
        </p:txBody>
      </p:sp>
    </p:spTree>
    <p:extLst>
      <p:ext uri="{BB962C8B-B14F-4D97-AF65-F5344CB8AC3E}">
        <p14:creationId xmlns:p14="http://schemas.microsoft.com/office/powerpoint/2010/main" val="2392795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60</a:t>
            </a:fld>
            <a:endParaRPr lang="zh-CN" altLang="en-US"/>
          </a:p>
        </p:txBody>
      </p:sp>
    </p:spTree>
    <p:extLst>
      <p:ext uri="{BB962C8B-B14F-4D97-AF65-F5344CB8AC3E}">
        <p14:creationId xmlns:p14="http://schemas.microsoft.com/office/powerpoint/2010/main" val="3248604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61</a:t>
            </a:fld>
            <a:endParaRPr lang="zh-CN" altLang="en-US"/>
          </a:p>
        </p:txBody>
      </p:sp>
    </p:spTree>
    <p:extLst>
      <p:ext uri="{BB962C8B-B14F-4D97-AF65-F5344CB8AC3E}">
        <p14:creationId xmlns:p14="http://schemas.microsoft.com/office/powerpoint/2010/main" val="2260652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62</a:t>
            </a:fld>
            <a:endParaRPr lang="zh-CN" altLang="en-US"/>
          </a:p>
        </p:txBody>
      </p:sp>
    </p:spTree>
    <p:extLst>
      <p:ext uri="{BB962C8B-B14F-4D97-AF65-F5344CB8AC3E}">
        <p14:creationId xmlns:p14="http://schemas.microsoft.com/office/powerpoint/2010/main" val="1657091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738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rgbClr val="DA251C"/>
        </a:solidFill>
        <a:effectLst/>
      </p:bgPr>
    </p:bg>
    <p:spTree>
      <p:nvGrpSpPr>
        <p:cNvPr id="1" name=""/>
        <p:cNvGrpSpPr/>
        <p:nvPr/>
      </p:nvGrpSpPr>
      <p:grpSpPr>
        <a:xfrm>
          <a:off x="0" y="0"/>
          <a:ext cx="0" cy="0"/>
          <a:chOff x="0" y="0"/>
          <a:chExt cx="0" cy="0"/>
        </a:xfrm>
      </p:grpSpPr>
      <p:grpSp>
        <p:nvGrpSpPr>
          <p:cNvPr id="3" name="组合 2"/>
          <p:cNvGrpSpPr/>
          <p:nvPr userDrawn="1"/>
        </p:nvGrpSpPr>
        <p:grpSpPr>
          <a:xfrm>
            <a:off x="5312723" y="0"/>
            <a:ext cx="1566554" cy="3412757"/>
            <a:chOff x="5320236" y="0"/>
            <a:chExt cx="1566554" cy="3412757"/>
          </a:xfrm>
        </p:grpSpPr>
        <p:sp>
          <p:nvSpPr>
            <p:cNvPr id="4" name="任意多边形 3"/>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任意多边形 4"/>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6" name="文本框 5"/>
          <p:cNvSpPr txBox="1"/>
          <p:nvPr userDrawn="1"/>
        </p:nvSpPr>
        <p:spPr>
          <a:xfrm>
            <a:off x="3822855" y="6019800"/>
            <a:ext cx="4538422" cy="461665"/>
          </a:xfrm>
          <a:prstGeom prst="rect">
            <a:avLst/>
          </a:prstGeom>
          <a:noFill/>
        </p:spPr>
        <p:txBody>
          <a:bodyPr wrap="none" rtlCol="0">
            <a:spAutoFit/>
          </a:bodyPr>
          <a:lstStyle/>
          <a:p>
            <a:r>
              <a:rPr lang="en-US" altLang="zh-CN" sz="2400" dirty="0">
                <a:solidFill>
                  <a:schemeClr val="bg1"/>
                </a:solidFill>
                <a:latin typeface="+mn-ea"/>
              </a:rPr>
              <a:t>2019</a:t>
            </a:r>
            <a:r>
              <a:rPr lang="zh-CN" altLang="en-US" sz="2400" dirty="0">
                <a:solidFill>
                  <a:schemeClr val="bg1"/>
                </a:solidFill>
                <a:latin typeface="+mn-ea"/>
              </a:rPr>
              <a:t>版</a:t>
            </a:r>
            <a:r>
              <a:rPr lang="en-US" altLang="zh-CN" sz="2400" dirty="0">
                <a:solidFill>
                  <a:schemeClr val="bg1"/>
                </a:solidFill>
                <a:latin typeface="+mn-ea"/>
              </a:rPr>
              <a:t>《</a:t>
            </a:r>
            <a:r>
              <a:rPr lang="zh-CN" altLang="en-US" sz="2400" dirty="0">
                <a:solidFill>
                  <a:schemeClr val="bg1"/>
                </a:solidFill>
                <a:latin typeface="+mn-ea"/>
              </a:rPr>
              <a:t>高考帮</a:t>
            </a:r>
            <a:r>
              <a:rPr lang="en-US" altLang="zh-CN" sz="2400" dirty="0">
                <a:solidFill>
                  <a:schemeClr val="bg1"/>
                </a:solidFill>
                <a:latin typeface="+mn-ea"/>
              </a:rPr>
              <a:t>》</a:t>
            </a:r>
            <a:r>
              <a:rPr lang="zh-CN" altLang="en-US" sz="2400" dirty="0">
                <a:solidFill>
                  <a:schemeClr val="bg1"/>
                </a:solidFill>
                <a:latin typeface="+mn-ea"/>
              </a:rPr>
              <a:t>配套</a:t>
            </a:r>
            <a:r>
              <a:rPr lang="en-US" altLang="zh-CN" sz="2400" dirty="0">
                <a:solidFill>
                  <a:schemeClr val="bg1"/>
                </a:solidFill>
                <a:latin typeface="+mn-ea"/>
              </a:rPr>
              <a:t>PPT</a:t>
            </a:r>
            <a:r>
              <a:rPr lang="zh-CN" altLang="en-US" sz="2400" dirty="0">
                <a:solidFill>
                  <a:schemeClr val="bg1"/>
                </a:solidFill>
                <a:latin typeface="+mn-ea"/>
              </a:rPr>
              <a:t>课件</a:t>
            </a:r>
          </a:p>
        </p:txBody>
      </p:sp>
      <p:grpSp>
        <p:nvGrpSpPr>
          <p:cNvPr id="7" name="组合 6"/>
          <p:cNvGrpSpPr/>
          <p:nvPr userDrawn="1"/>
        </p:nvGrpSpPr>
        <p:grpSpPr>
          <a:xfrm>
            <a:off x="3931714" y="4631739"/>
            <a:ext cx="4297888" cy="1311862"/>
            <a:chOff x="2452571" y="1771159"/>
            <a:chExt cx="7813430" cy="2384926"/>
          </a:xfrm>
          <a:solidFill>
            <a:schemeClr val="bg1"/>
          </a:solidFill>
        </p:grpSpPr>
        <p:sp>
          <p:nvSpPr>
            <p:cNvPr id="8" name="任意多边形 7"/>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任意多边形 8"/>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629389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651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8" name="矩形 7"/>
          <p:cNvSpPr/>
          <p:nvPr userDrawn="1"/>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9" name="组合 8"/>
          <p:cNvGrpSpPr/>
          <p:nvPr userDrawn="1"/>
        </p:nvGrpSpPr>
        <p:grpSpPr>
          <a:xfrm>
            <a:off x="11409225" y="1524"/>
            <a:ext cx="85864" cy="187056"/>
            <a:chOff x="5320236" y="0"/>
            <a:chExt cx="1566554" cy="3412757"/>
          </a:xfrm>
        </p:grpSpPr>
        <p:sp>
          <p:nvSpPr>
            <p:cNvPr id="10" name="任意多边形 9"/>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2" name="组合 11"/>
          <p:cNvGrpSpPr/>
          <p:nvPr userDrawn="1"/>
        </p:nvGrpSpPr>
        <p:grpSpPr>
          <a:xfrm>
            <a:off x="11578590" y="60500"/>
            <a:ext cx="379366" cy="115796"/>
            <a:chOff x="2452571" y="1771159"/>
            <a:chExt cx="7813430" cy="2384926"/>
          </a:xfrm>
          <a:solidFill>
            <a:schemeClr val="bg1"/>
          </a:solidFill>
        </p:grpSpPr>
        <p:sp>
          <p:nvSpPr>
            <p:cNvPr id="13" name="任意多边形 12"/>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任意多边形 13"/>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614009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423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rgbClr val="DA251C"/>
        </a:solidFill>
        <a:effectLst/>
      </p:bgPr>
    </p:bg>
    <p:spTree>
      <p:nvGrpSpPr>
        <p:cNvPr id="1" name=""/>
        <p:cNvGrpSpPr/>
        <p:nvPr/>
      </p:nvGrpSpPr>
      <p:grpSpPr>
        <a:xfrm>
          <a:off x="0" y="0"/>
          <a:ext cx="0" cy="0"/>
          <a:chOff x="0" y="0"/>
          <a:chExt cx="0" cy="0"/>
        </a:xfrm>
      </p:grpSpPr>
      <p:grpSp>
        <p:nvGrpSpPr>
          <p:cNvPr id="2" name="组合 2"/>
          <p:cNvGrpSpPr/>
          <p:nvPr userDrawn="1"/>
        </p:nvGrpSpPr>
        <p:grpSpPr bwMode="auto">
          <a:xfrm>
            <a:off x="5313363" y="0"/>
            <a:ext cx="1565275" cy="3413125"/>
            <a:chOff x="5320236" y="0"/>
            <a:chExt cx="1566554" cy="3412757"/>
          </a:xfrm>
        </p:grpSpPr>
        <p:sp>
          <p:nvSpPr>
            <p:cNvPr id="3" name="任意多边形 3"/>
            <p:cNvSpPr/>
            <p:nvPr/>
          </p:nvSpPr>
          <p:spPr>
            <a:xfrm flipH="1">
              <a:off x="5320236" y="1239704"/>
              <a:ext cx="1566554" cy="2173053"/>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任意多边形 4"/>
            <p:cNvSpPr/>
            <p:nvPr/>
          </p:nvSpPr>
          <p:spPr>
            <a:xfrm>
              <a:off x="5717435" y="0"/>
              <a:ext cx="770566" cy="1836540"/>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5" name="文本框 5"/>
          <p:cNvSpPr txBox="1"/>
          <p:nvPr userDrawn="1"/>
        </p:nvSpPr>
        <p:spPr>
          <a:xfrm>
            <a:off x="3822700" y="6019800"/>
            <a:ext cx="4538663" cy="461963"/>
          </a:xfrm>
          <a:prstGeom prst="rect">
            <a:avLst/>
          </a:prstGeom>
          <a:noFill/>
        </p:spPr>
        <p:txBody>
          <a:bodyPr wrap="none">
            <a:spAutoFit/>
          </a:bodyPr>
          <a:lstStyle/>
          <a:p>
            <a:pPr fontAlgn="auto">
              <a:spcBef>
                <a:spcPts val="0"/>
              </a:spcBef>
              <a:spcAft>
                <a:spcPts val="0"/>
              </a:spcAft>
              <a:defRPr/>
            </a:pPr>
            <a:r>
              <a:rPr lang="en-US" altLang="zh-CN" sz="2400" dirty="0">
                <a:solidFill>
                  <a:schemeClr val="bg1"/>
                </a:solidFill>
                <a:latin typeface="+mn-ea"/>
                <a:ea typeface="+mn-ea"/>
                <a:cs typeface="+mn-cs"/>
              </a:rPr>
              <a:t>2019</a:t>
            </a:r>
            <a:r>
              <a:rPr lang="zh-CN" altLang="en-US" sz="2400" dirty="0">
                <a:solidFill>
                  <a:schemeClr val="bg1"/>
                </a:solidFill>
                <a:latin typeface="+mn-ea"/>
                <a:ea typeface="+mn-ea"/>
                <a:cs typeface="+mn-cs"/>
              </a:rPr>
              <a:t>版</a:t>
            </a:r>
            <a:r>
              <a:rPr lang="en-US" altLang="zh-CN" sz="2400" dirty="0">
                <a:solidFill>
                  <a:schemeClr val="bg1"/>
                </a:solidFill>
                <a:latin typeface="+mn-ea"/>
                <a:ea typeface="+mn-ea"/>
                <a:cs typeface="+mn-cs"/>
              </a:rPr>
              <a:t>《</a:t>
            </a:r>
            <a:r>
              <a:rPr lang="zh-CN" altLang="en-US" sz="2400" dirty="0">
                <a:solidFill>
                  <a:schemeClr val="bg1"/>
                </a:solidFill>
                <a:latin typeface="+mn-ea"/>
                <a:ea typeface="+mn-ea"/>
                <a:cs typeface="+mn-cs"/>
              </a:rPr>
              <a:t>高考帮</a:t>
            </a:r>
            <a:r>
              <a:rPr lang="en-US" altLang="zh-CN" sz="2400" dirty="0">
                <a:solidFill>
                  <a:schemeClr val="bg1"/>
                </a:solidFill>
                <a:latin typeface="+mn-ea"/>
                <a:ea typeface="+mn-ea"/>
                <a:cs typeface="+mn-cs"/>
              </a:rPr>
              <a:t>》</a:t>
            </a:r>
            <a:r>
              <a:rPr lang="zh-CN" altLang="en-US" sz="2400" dirty="0">
                <a:solidFill>
                  <a:schemeClr val="bg1"/>
                </a:solidFill>
                <a:latin typeface="+mn-ea"/>
                <a:ea typeface="+mn-ea"/>
                <a:cs typeface="+mn-cs"/>
              </a:rPr>
              <a:t>配套</a:t>
            </a:r>
            <a:r>
              <a:rPr lang="en-US" altLang="zh-CN" sz="2400" dirty="0">
                <a:solidFill>
                  <a:schemeClr val="bg1"/>
                </a:solidFill>
                <a:latin typeface="+mn-ea"/>
                <a:ea typeface="+mn-ea"/>
                <a:cs typeface="+mn-cs"/>
              </a:rPr>
              <a:t>PPT</a:t>
            </a:r>
            <a:r>
              <a:rPr lang="zh-CN" altLang="en-US" sz="2400" dirty="0">
                <a:solidFill>
                  <a:schemeClr val="bg1"/>
                </a:solidFill>
                <a:latin typeface="+mn-ea"/>
                <a:ea typeface="+mn-ea"/>
                <a:cs typeface="+mn-cs"/>
              </a:rPr>
              <a:t>课件</a:t>
            </a:r>
          </a:p>
        </p:txBody>
      </p:sp>
      <p:grpSp>
        <p:nvGrpSpPr>
          <p:cNvPr id="6" name="组合 6"/>
          <p:cNvGrpSpPr/>
          <p:nvPr userDrawn="1"/>
        </p:nvGrpSpPr>
        <p:grpSpPr>
          <a:xfrm>
            <a:off x="3931714" y="4631739"/>
            <a:ext cx="4297888" cy="1311862"/>
            <a:chOff x="2452571" y="1771159"/>
            <a:chExt cx="7813430" cy="2384926"/>
          </a:xfrm>
          <a:solidFill>
            <a:schemeClr val="bg1"/>
          </a:solidFill>
        </p:grpSpPr>
        <p:sp>
          <p:nvSpPr>
            <p:cNvPr id="7" name="任意多边形 7"/>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任意多边形 8"/>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任意多边形 9"/>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Tree>
    <p:extLst>
      <p:ext uri="{BB962C8B-B14F-4D97-AF65-F5344CB8AC3E}">
        <p14:creationId xmlns:p14="http://schemas.microsoft.com/office/powerpoint/2010/main" val="2355689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1028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矩形 7"/>
          <p:cNvSpPr/>
          <p:nvPr userDrawn="1"/>
        </p:nvSpPr>
        <p:spPr>
          <a:xfrm>
            <a:off x="0" y="0"/>
            <a:ext cx="12192000" cy="244475"/>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800" dirty="0">
              <a:solidFill>
                <a:schemeClr val="bg1"/>
              </a:solidFill>
            </a:endParaRPr>
          </a:p>
        </p:txBody>
      </p:sp>
      <p:grpSp>
        <p:nvGrpSpPr>
          <p:cNvPr id="7" name="组合 8"/>
          <p:cNvGrpSpPr/>
          <p:nvPr userDrawn="1"/>
        </p:nvGrpSpPr>
        <p:grpSpPr bwMode="auto">
          <a:xfrm>
            <a:off x="11409363" y="1588"/>
            <a:ext cx="85725" cy="187325"/>
            <a:chOff x="5320236" y="0"/>
            <a:chExt cx="1566554" cy="3412757"/>
          </a:xfrm>
        </p:grpSpPr>
        <p:sp>
          <p:nvSpPr>
            <p:cNvPr id="8" name="任意多边形 9"/>
            <p:cNvSpPr/>
            <p:nvPr/>
          </p:nvSpPr>
          <p:spPr>
            <a:xfrm flipH="1">
              <a:off x="5320236" y="1243623"/>
              <a:ext cx="1566554" cy="2169134"/>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任意多边形 10"/>
            <p:cNvSpPr/>
            <p:nvPr/>
          </p:nvSpPr>
          <p:spPr>
            <a:xfrm>
              <a:off x="5726380" y="0"/>
              <a:ext cx="754267" cy="1822056"/>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10" name="组合 11"/>
          <p:cNvGrpSpPr/>
          <p:nvPr userDrawn="1"/>
        </p:nvGrpSpPr>
        <p:grpSpPr>
          <a:xfrm>
            <a:off x="11578590" y="60500"/>
            <a:ext cx="379366" cy="115796"/>
            <a:chOff x="2452571" y="1771159"/>
            <a:chExt cx="7813430" cy="2384926"/>
          </a:xfrm>
          <a:solidFill>
            <a:schemeClr val="bg1"/>
          </a:solidFill>
        </p:grpSpPr>
        <p:sp>
          <p:nvSpPr>
            <p:cNvPr id="11" name="任意多边形 12"/>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任意多边形 13"/>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任意多边形 14"/>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Tree>
    <p:extLst>
      <p:ext uri="{BB962C8B-B14F-4D97-AF65-F5344CB8AC3E}">
        <p14:creationId xmlns:p14="http://schemas.microsoft.com/office/powerpoint/2010/main" val="12570244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0133183"/>
      </p:ext>
    </p:extLst>
  </p:cSld>
  <p:clrMap bg1="lt1" tx1="dk1" bg2="lt2" tx2="dk2" accent1="accent1" accent2="accent2" accent3="accent3" accent4="accent4" accent5="accent5" accent6="accent6" hlink="hlink" folHlink="folHlink"/>
  <p:sldLayoutIdLst>
    <p:sldLayoutId id="2147483655" r:id="rId1"/>
    <p:sldLayoutId id="2147483657" r:id="rId2"/>
    <p:sldLayoutId id="2147483658" r:id="rId3"/>
    <p:sldLayoutId id="214748365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21407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Lst>
  <p:txStyles>
    <p:titleStyle>
      <a:lvl1pPr algn="l" rtl="0" fontAlgn="base">
        <a:lnSpc>
          <a:spcPct val="90000"/>
        </a:lnSpc>
        <a:spcBef>
          <a:spcPct val="0"/>
        </a:spcBef>
        <a:spcAft>
          <a:spcPct val="0"/>
        </a:spcAft>
        <a:defRPr sz="4400" kern="1200">
          <a:solidFill>
            <a:schemeClr val="tx1"/>
          </a:solidFill>
          <a:latin typeface="+mj-lt"/>
          <a:ea typeface="+mj-ea"/>
          <a:cs typeface="微软雅黑" panose="020B0503020204020204" charset="-122"/>
        </a:defRPr>
      </a:lvl1pPr>
      <a:lvl2pPr algn="l" rtl="0" fontAlgn="base">
        <a:lnSpc>
          <a:spcPct val="90000"/>
        </a:lnSpc>
        <a:spcBef>
          <a:spcPct val="0"/>
        </a:spcBef>
        <a:spcAft>
          <a:spcPct val="0"/>
        </a:spcAft>
        <a:defRPr sz="4400">
          <a:solidFill>
            <a:schemeClr val="tx1"/>
          </a:solidFill>
          <a:latin typeface="Times New Roman" panose="02020603050405020304" pitchFamily="18" charset="0"/>
          <a:ea typeface="微软雅黑" panose="020B0503020204020204" charset="-122"/>
          <a:cs typeface="微软雅黑" panose="020B0503020204020204" charset="-122"/>
        </a:defRPr>
      </a:lvl2pPr>
      <a:lvl3pPr algn="l" rtl="0" fontAlgn="base">
        <a:lnSpc>
          <a:spcPct val="90000"/>
        </a:lnSpc>
        <a:spcBef>
          <a:spcPct val="0"/>
        </a:spcBef>
        <a:spcAft>
          <a:spcPct val="0"/>
        </a:spcAft>
        <a:defRPr sz="4400">
          <a:solidFill>
            <a:schemeClr val="tx1"/>
          </a:solidFill>
          <a:latin typeface="Times New Roman" panose="02020603050405020304" pitchFamily="18" charset="0"/>
          <a:ea typeface="微软雅黑" panose="020B0503020204020204" charset="-122"/>
          <a:cs typeface="微软雅黑" panose="020B0503020204020204" charset="-122"/>
        </a:defRPr>
      </a:lvl3pPr>
      <a:lvl4pPr algn="l" rtl="0" fontAlgn="base">
        <a:lnSpc>
          <a:spcPct val="90000"/>
        </a:lnSpc>
        <a:spcBef>
          <a:spcPct val="0"/>
        </a:spcBef>
        <a:spcAft>
          <a:spcPct val="0"/>
        </a:spcAft>
        <a:defRPr sz="4400">
          <a:solidFill>
            <a:schemeClr val="tx1"/>
          </a:solidFill>
          <a:latin typeface="Times New Roman" panose="02020603050405020304" pitchFamily="18" charset="0"/>
          <a:ea typeface="微软雅黑" panose="020B0503020204020204" charset="-122"/>
          <a:cs typeface="微软雅黑" panose="020B0503020204020204" charset="-122"/>
        </a:defRPr>
      </a:lvl4pPr>
      <a:lvl5pPr algn="l" rtl="0" fontAlgn="base">
        <a:lnSpc>
          <a:spcPct val="90000"/>
        </a:lnSpc>
        <a:spcBef>
          <a:spcPct val="0"/>
        </a:spcBef>
        <a:spcAft>
          <a:spcPct val="0"/>
        </a:spcAft>
        <a:defRPr sz="4400">
          <a:solidFill>
            <a:schemeClr val="tx1"/>
          </a:solidFill>
          <a:latin typeface="Times New Roman" panose="02020603050405020304" pitchFamily="18" charset="0"/>
          <a:ea typeface="微软雅黑" panose="020B0503020204020204" charset="-122"/>
          <a:cs typeface="微软雅黑" panose="020B0503020204020204" charset="-122"/>
        </a:defRPr>
      </a:lvl5pPr>
      <a:lvl6pPr marL="457200" algn="l" rtl="0" fontAlgn="base">
        <a:lnSpc>
          <a:spcPct val="90000"/>
        </a:lnSpc>
        <a:spcBef>
          <a:spcPct val="0"/>
        </a:spcBef>
        <a:spcAft>
          <a:spcPct val="0"/>
        </a:spcAft>
        <a:defRPr sz="4400">
          <a:solidFill>
            <a:schemeClr val="tx1"/>
          </a:solidFill>
          <a:latin typeface="Times New Roman" panose="02020603050405020304" pitchFamily="18" charset="0"/>
          <a:ea typeface="微软雅黑" panose="020B0503020204020204" charset="-122"/>
          <a:cs typeface="微软雅黑" panose="020B0503020204020204" charset="-122"/>
        </a:defRPr>
      </a:lvl6pPr>
      <a:lvl7pPr marL="914400" algn="l" rtl="0" fontAlgn="base">
        <a:lnSpc>
          <a:spcPct val="90000"/>
        </a:lnSpc>
        <a:spcBef>
          <a:spcPct val="0"/>
        </a:spcBef>
        <a:spcAft>
          <a:spcPct val="0"/>
        </a:spcAft>
        <a:defRPr sz="4400">
          <a:solidFill>
            <a:schemeClr val="tx1"/>
          </a:solidFill>
          <a:latin typeface="Times New Roman" panose="02020603050405020304" pitchFamily="18" charset="0"/>
          <a:ea typeface="微软雅黑" panose="020B0503020204020204" charset="-122"/>
          <a:cs typeface="微软雅黑" panose="020B0503020204020204" charset="-122"/>
        </a:defRPr>
      </a:lvl7pPr>
      <a:lvl8pPr marL="1371600" algn="l" rtl="0" fontAlgn="base">
        <a:lnSpc>
          <a:spcPct val="90000"/>
        </a:lnSpc>
        <a:spcBef>
          <a:spcPct val="0"/>
        </a:spcBef>
        <a:spcAft>
          <a:spcPct val="0"/>
        </a:spcAft>
        <a:defRPr sz="4400">
          <a:solidFill>
            <a:schemeClr val="tx1"/>
          </a:solidFill>
          <a:latin typeface="Times New Roman" panose="02020603050405020304" pitchFamily="18" charset="0"/>
          <a:ea typeface="微软雅黑" panose="020B0503020204020204" charset="-122"/>
          <a:cs typeface="微软雅黑" panose="020B0503020204020204" charset="-122"/>
        </a:defRPr>
      </a:lvl8pPr>
      <a:lvl9pPr marL="1828800" algn="l" rtl="0" fontAlgn="base">
        <a:lnSpc>
          <a:spcPct val="90000"/>
        </a:lnSpc>
        <a:spcBef>
          <a:spcPct val="0"/>
        </a:spcBef>
        <a:spcAft>
          <a:spcPct val="0"/>
        </a:spcAft>
        <a:defRPr sz="4400">
          <a:solidFill>
            <a:schemeClr val="tx1"/>
          </a:solidFill>
          <a:latin typeface="Times New Roman" panose="02020603050405020304" pitchFamily="18" charset="0"/>
          <a:ea typeface="微软雅黑" panose="020B0503020204020204" charset="-122"/>
          <a:cs typeface="微软雅黑" panose="020B050302020402020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微软雅黑" panose="020B0503020204020204" charset="-122"/>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微软雅黑" panose="020B0503020204020204" charset="-122"/>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微软雅黑" panose="020B0503020204020204" charset="-122"/>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微软雅黑" panose="020B0503020204020204" charset="-122"/>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微软雅黑" panose="020B050302020402020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hyperlink" Target="http://g.tesoon.com/" TargetMode="External"/><Relationship Id="rId4" Type="http://schemas.openxmlformats.org/officeDocument/2006/relationships/hyperlink" Target="http://www.wln100.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A251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007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A</a:t>
            </a:r>
            <a:r>
              <a:rPr lang="zh-CN" altLang="en-US" sz="2800" b="1" dirty="0">
                <a:solidFill>
                  <a:schemeClr val="bg1"/>
                </a:solidFill>
                <a:latin typeface="微软雅黑" panose="020B0503020204020204" pitchFamily="34" charset="-122"/>
                <a:ea typeface="微软雅黑" panose="020B0503020204020204" pitchFamily="34" charset="-122"/>
              </a:rPr>
              <a:t>考点帮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知识全通关</a:t>
            </a:r>
          </a:p>
        </p:txBody>
      </p:sp>
      <p:sp>
        <p:nvSpPr>
          <p:cNvPr id="3" name="矩形 2">
            <a:hlinkClick r:id="rId2" action="ppaction://hlinksldjump"/>
          </p:cNvPr>
          <p:cNvSpPr/>
          <p:nvPr/>
        </p:nvSpPr>
        <p:spPr>
          <a:xfrm>
            <a:off x="4659086" y="1273628"/>
            <a:ext cx="6487885"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实验方案设计</a:t>
            </a: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实验方案评价</a:t>
            </a:r>
          </a:p>
        </p:txBody>
      </p:sp>
    </p:spTree>
    <p:extLst>
      <p:ext uri="{BB962C8B-B14F-4D97-AF65-F5344CB8AC3E}">
        <p14:creationId xmlns:p14="http://schemas.microsoft.com/office/powerpoint/2010/main" val="2843409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747482"/>
            <a:ext cx="11723913" cy="5909310"/>
          </a:xfrm>
          <a:prstGeom prst="rect">
            <a:avLst/>
          </a:prstGeom>
        </p:spPr>
        <p:txBody>
          <a:bodyPr wrap="square">
            <a:spAutoFit/>
          </a:bodyPr>
          <a:lstStyle/>
          <a:p>
            <a:pPr>
              <a:lnSpc>
                <a:spcPct val="150000"/>
              </a:lnSpc>
            </a:pPr>
            <a:r>
              <a:rPr lang="en-US" altLang="zh-CN" sz="2800" b="1" dirty="0"/>
              <a:t>1.</a:t>
            </a:r>
            <a:r>
              <a:rPr lang="zh-CN" altLang="zh-CN" sz="2800" b="1" dirty="0"/>
              <a:t>实验方案应包括的内容</a:t>
            </a:r>
          </a:p>
          <a:p>
            <a:pPr>
              <a:lnSpc>
                <a:spcPct val="150000"/>
              </a:lnSpc>
            </a:pPr>
            <a:r>
              <a:rPr lang="en-US" altLang="zh-CN" sz="2800" dirty="0"/>
              <a:t>(1)</a:t>
            </a:r>
            <a:r>
              <a:rPr lang="zh-CN" altLang="zh-CN" sz="2800" dirty="0"/>
              <a:t>实验名称</a:t>
            </a:r>
            <a:r>
              <a:rPr lang="en-US" altLang="zh-CN" sz="2800" dirty="0"/>
              <a:t>:</a:t>
            </a:r>
            <a:r>
              <a:rPr lang="zh-CN" altLang="zh-CN" sz="2800" dirty="0"/>
              <a:t>该实验需要完成的题目</a:t>
            </a:r>
            <a:r>
              <a:rPr lang="en-US" altLang="zh-CN" sz="2800" dirty="0"/>
              <a:t>,</a:t>
            </a:r>
            <a:r>
              <a:rPr lang="zh-CN" altLang="zh-CN" sz="2800" dirty="0"/>
              <a:t>如</a:t>
            </a:r>
            <a:r>
              <a:rPr lang="en-US" altLang="zh-CN" sz="2800" dirty="0"/>
              <a:t>Fe</a:t>
            </a:r>
            <a:r>
              <a:rPr lang="en-US" altLang="zh-CN" sz="2800" baseline="30000" dirty="0"/>
              <a:t>2+</a:t>
            </a:r>
            <a:r>
              <a:rPr lang="zh-CN" altLang="zh-CN" sz="2800" dirty="0"/>
              <a:t>与</a:t>
            </a:r>
            <a:r>
              <a:rPr lang="en-US" altLang="zh-CN" sz="2800" dirty="0"/>
              <a:t>SO</a:t>
            </a:r>
            <a:r>
              <a:rPr lang="en-US" altLang="zh-CN" sz="2800" baseline="-25000" dirty="0"/>
              <a:t>2</a:t>
            </a:r>
            <a:r>
              <a:rPr lang="zh-CN" altLang="zh-CN" sz="2800" dirty="0"/>
              <a:t>的还原性强弱比较等。</a:t>
            </a:r>
          </a:p>
          <a:p>
            <a:pPr>
              <a:lnSpc>
                <a:spcPct val="150000"/>
              </a:lnSpc>
            </a:pPr>
            <a:r>
              <a:rPr lang="en-US" altLang="zh-CN" sz="2800" dirty="0"/>
              <a:t>(2)</a:t>
            </a:r>
            <a:r>
              <a:rPr lang="zh-CN" altLang="zh-CN" sz="2800" dirty="0"/>
              <a:t>实验目的</a:t>
            </a:r>
            <a:r>
              <a:rPr lang="en-US" altLang="zh-CN" sz="2800" dirty="0"/>
              <a:t>:</a:t>
            </a:r>
            <a:r>
              <a:rPr lang="zh-CN" altLang="zh-CN" sz="2800" dirty="0"/>
              <a:t>实验需要达到的结果、得出何种结论等。</a:t>
            </a:r>
          </a:p>
          <a:p>
            <a:pPr>
              <a:lnSpc>
                <a:spcPct val="150000"/>
              </a:lnSpc>
            </a:pPr>
            <a:r>
              <a:rPr lang="en-US" altLang="zh-CN" sz="2800" dirty="0"/>
              <a:t>(3)</a:t>
            </a:r>
            <a:r>
              <a:rPr lang="zh-CN" altLang="zh-CN" sz="2800" dirty="0"/>
              <a:t>实验原理</a:t>
            </a:r>
            <a:r>
              <a:rPr lang="en-US" altLang="zh-CN" sz="2800" dirty="0"/>
              <a:t>:</a:t>
            </a:r>
            <a:r>
              <a:rPr lang="zh-CN" altLang="zh-CN" sz="2800" dirty="0"/>
              <a:t>完成该实验的反应原理</a:t>
            </a:r>
            <a:r>
              <a:rPr lang="en-US" altLang="zh-CN" sz="2800" dirty="0"/>
              <a:t>,</a:t>
            </a:r>
            <a:r>
              <a:rPr lang="zh-CN" altLang="zh-CN" sz="2800" dirty="0"/>
              <a:t>如化学方程式、装置的选择和组装等。</a:t>
            </a:r>
          </a:p>
          <a:p>
            <a:pPr>
              <a:lnSpc>
                <a:spcPct val="150000"/>
              </a:lnSpc>
            </a:pPr>
            <a:r>
              <a:rPr lang="en-US" altLang="zh-CN" sz="2800" dirty="0"/>
              <a:t>(4)</a:t>
            </a:r>
            <a:r>
              <a:rPr lang="zh-CN" altLang="zh-CN" sz="2800" dirty="0"/>
              <a:t>实验用品</a:t>
            </a:r>
            <a:r>
              <a:rPr lang="en-US" altLang="zh-CN" sz="2800" dirty="0"/>
              <a:t>:</a:t>
            </a:r>
            <a:r>
              <a:rPr lang="zh-CN" altLang="zh-CN" sz="2800" dirty="0"/>
              <a:t>包含实验药品和实验装置。</a:t>
            </a:r>
          </a:p>
          <a:p>
            <a:pPr>
              <a:lnSpc>
                <a:spcPct val="150000"/>
              </a:lnSpc>
            </a:pPr>
            <a:r>
              <a:rPr lang="en-US" altLang="zh-CN" sz="2800" dirty="0"/>
              <a:t>(5)</a:t>
            </a:r>
            <a:r>
              <a:rPr lang="zh-CN" altLang="zh-CN" sz="2800" dirty="0"/>
              <a:t>实验步骤</a:t>
            </a:r>
            <a:r>
              <a:rPr lang="en-US" altLang="zh-CN" sz="2800" dirty="0"/>
              <a:t>:</a:t>
            </a:r>
            <a:r>
              <a:rPr lang="zh-CN" altLang="zh-CN" sz="2800" dirty="0"/>
              <a:t>包括实验仪器装配和操作。</a:t>
            </a:r>
          </a:p>
          <a:p>
            <a:pPr>
              <a:lnSpc>
                <a:spcPct val="150000"/>
              </a:lnSpc>
            </a:pPr>
            <a:r>
              <a:rPr lang="en-US" altLang="zh-CN" sz="2800" dirty="0"/>
              <a:t>(6)</a:t>
            </a:r>
            <a:r>
              <a:rPr lang="zh-CN" altLang="zh-CN" sz="2800" dirty="0"/>
              <a:t>实验现象记录及结果处理</a:t>
            </a:r>
            <a:r>
              <a:rPr lang="en-US" altLang="zh-CN" sz="2800" dirty="0"/>
              <a:t>:</a:t>
            </a:r>
            <a:r>
              <a:rPr lang="zh-CN" altLang="zh-CN" sz="2800" dirty="0"/>
              <a:t>实验现象就是实验过程中能直观感受到的东西</a:t>
            </a:r>
            <a:r>
              <a:rPr lang="en-US" altLang="zh-CN" sz="2800" dirty="0"/>
              <a:t>,</a:t>
            </a:r>
            <a:r>
              <a:rPr lang="zh-CN" altLang="zh-CN" sz="2800" dirty="0"/>
              <a:t>如温度、颜色变化等。根据这些现象或相关数据分析其产生原理</a:t>
            </a:r>
            <a:r>
              <a:rPr lang="en-US" altLang="zh-CN" sz="2800" dirty="0"/>
              <a:t>,</a:t>
            </a:r>
            <a:r>
              <a:rPr lang="zh-CN" altLang="zh-CN" sz="2800" dirty="0"/>
              <a:t>得出处理结果。</a:t>
            </a:r>
          </a:p>
        </p:txBody>
      </p:sp>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1066799" y="-2"/>
            <a:ext cx="50292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考点</a:t>
            </a:r>
            <a:r>
              <a:rPr lang="en-US" altLang="zh-CN" sz="2800" dirty="0">
                <a:solidFill>
                  <a:srgbClr val="DA251C"/>
                </a:solidFill>
              </a:rPr>
              <a:t>1   </a:t>
            </a:r>
            <a:r>
              <a:rPr lang="zh-CN" altLang="en-US" sz="2800" dirty="0">
                <a:solidFill>
                  <a:srgbClr val="DA251C"/>
                </a:solidFill>
              </a:rPr>
              <a:t>实验</a:t>
            </a:r>
            <a:r>
              <a:rPr lang="zh-CN" altLang="en-US" sz="2800" dirty="0" smtClean="0">
                <a:solidFill>
                  <a:srgbClr val="DA251C"/>
                </a:solidFill>
              </a:rPr>
              <a:t>方案设计（重点）</a:t>
            </a:r>
            <a:endParaRPr lang="zh-CN" altLang="en-US" sz="2800" dirty="0">
              <a:solidFill>
                <a:srgbClr val="DA251C"/>
              </a:solidFill>
            </a:endParaRPr>
          </a:p>
        </p:txBody>
      </p:sp>
    </p:spTree>
    <p:extLst>
      <p:ext uri="{BB962C8B-B14F-4D97-AF65-F5344CB8AC3E}">
        <p14:creationId xmlns:p14="http://schemas.microsoft.com/office/powerpoint/2010/main" val="636683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602980" y="0"/>
            <a:ext cx="260996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专题二十四   实验方案的设计与评价</a:t>
            </a:r>
          </a:p>
        </p:txBody>
      </p:sp>
      <p:sp>
        <p:nvSpPr>
          <p:cNvPr id="6" name="矩形 5">
            <a:extLst>
              <a:ext uri="{FF2B5EF4-FFF2-40B4-BE49-F238E27FC236}">
                <a16:creationId xmlns="" xmlns:a16="http://schemas.microsoft.com/office/drawing/2014/main" id="{157B5F29-0F21-40D5-81DC-A74A5551C6E8}"/>
              </a:ext>
            </a:extLst>
          </p:cNvPr>
          <p:cNvSpPr/>
          <p:nvPr/>
        </p:nvSpPr>
        <p:spPr>
          <a:xfrm>
            <a:off x="234043" y="282923"/>
            <a:ext cx="11723913" cy="4616648"/>
          </a:xfrm>
          <a:prstGeom prst="rect">
            <a:avLst/>
          </a:prstGeom>
        </p:spPr>
        <p:txBody>
          <a:bodyPr wrap="square">
            <a:spAutoFit/>
          </a:bodyPr>
          <a:lstStyle/>
          <a:p>
            <a:pPr>
              <a:lnSpc>
                <a:spcPct val="150000"/>
              </a:lnSpc>
            </a:pPr>
            <a:r>
              <a:rPr lang="en-US" altLang="zh-CN" sz="2800" dirty="0"/>
              <a:t>(7)</a:t>
            </a:r>
            <a:r>
              <a:rPr lang="zh-CN" altLang="zh-CN" sz="2800" dirty="0"/>
              <a:t>问题和讨论</a:t>
            </a:r>
            <a:r>
              <a:rPr lang="en-US" altLang="zh-CN" sz="2800" dirty="0"/>
              <a:t>:</a:t>
            </a:r>
            <a:r>
              <a:rPr lang="zh-CN" altLang="zh-CN" sz="2800" dirty="0"/>
              <a:t>包含实验设计中存在的问题、反应现象或原理解释、误差分析等。</a:t>
            </a:r>
          </a:p>
          <a:p>
            <a:pPr>
              <a:lnSpc>
                <a:spcPct val="150000"/>
              </a:lnSpc>
            </a:pPr>
            <a:r>
              <a:rPr lang="en-US" altLang="zh-CN" sz="2800" b="1" dirty="0"/>
              <a:t>2.</a:t>
            </a:r>
            <a:r>
              <a:rPr lang="zh-CN" altLang="zh-CN" sz="2800" b="1" dirty="0"/>
              <a:t>实验方案设计的基本要求</a:t>
            </a:r>
          </a:p>
          <a:p>
            <a:pPr>
              <a:lnSpc>
                <a:spcPct val="150000"/>
              </a:lnSpc>
            </a:pPr>
            <a:r>
              <a:rPr lang="en-US" altLang="zh-CN" sz="2800" dirty="0"/>
              <a:t>(1)</a:t>
            </a:r>
            <a:r>
              <a:rPr lang="zh-CN" altLang="zh-CN" sz="2800" dirty="0"/>
              <a:t>科学性</a:t>
            </a:r>
            <a:r>
              <a:rPr lang="en-US" altLang="zh-CN" sz="2800" dirty="0"/>
              <a:t>:</a:t>
            </a:r>
            <a:r>
              <a:rPr lang="zh-CN" altLang="zh-CN" sz="2800" dirty="0"/>
              <a:t>实验原理正确</a:t>
            </a:r>
            <a:r>
              <a:rPr lang="en-US" altLang="zh-CN" sz="2800" dirty="0"/>
              <a:t>,</a:t>
            </a:r>
            <a:r>
              <a:rPr lang="zh-CN" altLang="zh-CN" sz="2800" dirty="0"/>
              <a:t>实验流程合理。</a:t>
            </a:r>
          </a:p>
          <a:p>
            <a:pPr>
              <a:lnSpc>
                <a:spcPct val="150000"/>
              </a:lnSpc>
            </a:pPr>
            <a:r>
              <a:rPr lang="en-US" altLang="zh-CN" sz="2800" dirty="0"/>
              <a:t>(2)</a:t>
            </a:r>
            <a:r>
              <a:rPr lang="zh-CN" altLang="zh-CN" sz="2800" dirty="0"/>
              <a:t>安全性</a:t>
            </a:r>
            <a:r>
              <a:rPr lang="en-US" altLang="zh-CN" sz="2800" dirty="0"/>
              <a:t>:</a:t>
            </a:r>
            <a:r>
              <a:rPr lang="zh-CN" altLang="zh-CN" sz="2800" dirty="0"/>
              <a:t>保护人身</a:t>
            </a:r>
            <a:r>
              <a:rPr lang="en-US" altLang="zh-CN" sz="2800" dirty="0"/>
              <a:t>,</a:t>
            </a:r>
            <a:r>
              <a:rPr lang="zh-CN" altLang="zh-CN" sz="2800" dirty="0"/>
              <a:t>保护环境</a:t>
            </a:r>
            <a:r>
              <a:rPr lang="en-US" altLang="zh-CN" sz="2800" dirty="0"/>
              <a:t>,</a:t>
            </a:r>
            <a:r>
              <a:rPr lang="zh-CN" altLang="zh-CN" sz="2800" dirty="0"/>
              <a:t>保护仪器。</a:t>
            </a:r>
          </a:p>
          <a:p>
            <a:pPr>
              <a:lnSpc>
                <a:spcPct val="150000"/>
              </a:lnSpc>
            </a:pPr>
            <a:r>
              <a:rPr lang="en-US" altLang="zh-CN" sz="2800" dirty="0"/>
              <a:t>(3)</a:t>
            </a:r>
            <a:r>
              <a:rPr lang="zh-CN" altLang="zh-CN" sz="2800" dirty="0"/>
              <a:t>可行性</a:t>
            </a:r>
            <a:r>
              <a:rPr lang="en-US" altLang="zh-CN" sz="2800" dirty="0"/>
              <a:t>:</a:t>
            </a:r>
            <a:r>
              <a:rPr lang="zh-CN" altLang="zh-CN" sz="2800" dirty="0"/>
              <a:t>条件允许</a:t>
            </a:r>
            <a:r>
              <a:rPr lang="en-US" altLang="zh-CN" sz="2800" dirty="0"/>
              <a:t>,</a:t>
            </a:r>
            <a:r>
              <a:rPr lang="zh-CN" altLang="zh-CN" sz="2800" dirty="0"/>
              <a:t>效果明显</a:t>
            </a:r>
            <a:r>
              <a:rPr lang="en-US" altLang="zh-CN" sz="2800" dirty="0"/>
              <a:t>,</a:t>
            </a:r>
            <a:r>
              <a:rPr lang="zh-CN" altLang="zh-CN" sz="2800" dirty="0"/>
              <a:t>操作简单。</a:t>
            </a:r>
          </a:p>
          <a:p>
            <a:pPr>
              <a:lnSpc>
                <a:spcPct val="150000"/>
              </a:lnSpc>
            </a:pPr>
            <a:r>
              <a:rPr lang="en-US" altLang="zh-CN" sz="2800" dirty="0"/>
              <a:t>(4)</a:t>
            </a:r>
            <a:r>
              <a:rPr lang="zh-CN" altLang="zh-CN" sz="2800" dirty="0"/>
              <a:t>简约性</a:t>
            </a:r>
            <a:r>
              <a:rPr lang="en-US" altLang="zh-CN" sz="2800" dirty="0"/>
              <a:t>:</a:t>
            </a:r>
            <a:r>
              <a:rPr lang="zh-CN" altLang="zh-CN" sz="2800" dirty="0"/>
              <a:t>步骤少、时间短、节约药品、效果好。</a:t>
            </a:r>
          </a:p>
        </p:txBody>
      </p:sp>
    </p:spTree>
    <p:extLst>
      <p:ext uri="{BB962C8B-B14F-4D97-AF65-F5344CB8AC3E}">
        <p14:creationId xmlns:p14="http://schemas.microsoft.com/office/powerpoint/2010/main" val="379804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602980" y="0"/>
            <a:ext cx="260996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专题二十四   实验方案的设计与评价</a:t>
            </a:r>
          </a:p>
        </p:txBody>
      </p:sp>
      <p:pic>
        <p:nvPicPr>
          <p:cNvPr id="4" name="GAOFU25-1.jpg" descr="id:2147513695;FounderCES">
            <a:extLst>
              <a:ext uri="{FF2B5EF4-FFF2-40B4-BE49-F238E27FC236}">
                <a16:creationId xmlns="" xmlns:a16="http://schemas.microsoft.com/office/drawing/2014/main" id="{7372A3FD-4498-43EE-AF17-288E2806C7D2}"/>
              </a:ext>
            </a:extLst>
          </p:cNvPr>
          <p:cNvPicPr/>
          <p:nvPr/>
        </p:nvPicPr>
        <p:blipFill>
          <a:blip r:embed="rId2"/>
          <a:stretch>
            <a:fillRect/>
          </a:stretch>
        </p:blipFill>
        <p:spPr>
          <a:xfrm>
            <a:off x="2024378" y="1691504"/>
            <a:ext cx="6437450" cy="4627928"/>
          </a:xfrm>
          <a:prstGeom prst="rect">
            <a:avLst/>
          </a:prstGeom>
        </p:spPr>
      </p:pic>
      <p:sp>
        <p:nvSpPr>
          <p:cNvPr id="7" name="矩形 6">
            <a:extLst>
              <a:ext uri="{FF2B5EF4-FFF2-40B4-BE49-F238E27FC236}">
                <a16:creationId xmlns="" xmlns:a16="http://schemas.microsoft.com/office/drawing/2014/main" id="{7355281F-95C1-47CB-94AD-25D2A9B19D2A}"/>
              </a:ext>
            </a:extLst>
          </p:cNvPr>
          <p:cNvSpPr/>
          <p:nvPr/>
        </p:nvSpPr>
        <p:spPr>
          <a:xfrm>
            <a:off x="234043" y="282923"/>
            <a:ext cx="11723913" cy="1384995"/>
          </a:xfrm>
          <a:prstGeom prst="rect">
            <a:avLst/>
          </a:prstGeom>
        </p:spPr>
        <p:txBody>
          <a:bodyPr wrap="square">
            <a:spAutoFit/>
          </a:bodyPr>
          <a:lstStyle/>
          <a:p>
            <a:pPr>
              <a:lnSpc>
                <a:spcPct val="150000"/>
              </a:lnSpc>
            </a:pPr>
            <a:r>
              <a:rPr lang="en-US" altLang="zh-CN" sz="2800" b="1" dirty="0"/>
              <a:t>3.</a:t>
            </a:r>
            <a:r>
              <a:rPr lang="zh-CN" altLang="zh-CN" sz="2800" b="1" dirty="0"/>
              <a:t>实验方案设计的基本思路和主要类型</a:t>
            </a:r>
          </a:p>
          <a:p>
            <a:pPr>
              <a:lnSpc>
                <a:spcPct val="150000"/>
              </a:lnSpc>
            </a:pPr>
            <a:r>
              <a:rPr lang="en-US" altLang="zh-CN" sz="2800" dirty="0"/>
              <a:t>(1)</a:t>
            </a:r>
            <a:r>
              <a:rPr lang="zh-CN" altLang="zh-CN" sz="2800" dirty="0"/>
              <a:t>实验方案设计的基本思想</a:t>
            </a:r>
            <a:endParaRPr lang="en-US" altLang="zh-CN" sz="2800" dirty="0"/>
          </a:p>
        </p:txBody>
      </p:sp>
    </p:spTree>
    <p:extLst>
      <p:ext uri="{BB962C8B-B14F-4D97-AF65-F5344CB8AC3E}">
        <p14:creationId xmlns:p14="http://schemas.microsoft.com/office/powerpoint/2010/main" val="283085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602980" y="0"/>
            <a:ext cx="260996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专题二十四   实验方案的设计与评价</a:t>
            </a:r>
          </a:p>
        </p:txBody>
      </p:sp>
      <mc:AlternateContent xmlns:mc="http://schemas.openxmlformats.org/markup-compatibility/2006" xmlns:a14="http://schemas.microsoft.com/office/drawing/2010/main">
        <mc:Choice Requires="a14">
          <p:sp>
            <p:nvSpPr>
              <p:cNvPr id="6" name="矩形 5">
                <a:extLst>
                  <a:ext uri="{FF2B5EF4-FFF2-40B4-BE49-F238E27FC236}">
                    <a16:creationId xmlns="" xmlns:a16="http://schemas.microsoft.com/office/drawing/2014/main" id="{157B5F29-0F21-40D5-81DC-A74A5551C6E8}"/>
                  </a:ext>
                </a:extLst>
              </p:cNvPr>
              <p:cNvSpPr/>
              <p:nvPr/>
            </p:nvSpPr>
            <p:spPr>
              <a:xfrm>
                <a:off x="234043" y="663923"/>
                <a:ext cx="11723913" cy="3612014"/>
              </a:xfrm>
              <a:prstGeom prst="rect">
                <a:avLst/>
              </a:prstGeom>
            </p:spPr>
            <p:txBody>
              <a:bodyPr wrap="square">
                <a:spAutoFit/>
              </a:bodyPr>
              <a:lstStyle/>
              <a:p>
                <a:pPr>
                  <a:lnSpc>
                    <a:spcPct val="120000"/>
                  </a:lnSpc>
                </a:pPr>
                <a:r>
                  <a:rPr lang="en-US" altLang="zh-CN" sz="2800" dirty="0"/>
                  <a:t>(2)</a:t>
                </a:r>
                <a:r>
                  <a:rPr lang="zh-CN" altLang="zh-CN" sz="2800" dirty="0"/>
                  <a:t>实验方案设计的主要类型</a:t>
                </a:r>
              </a:p>
              <a:p>
                <a:pPr>
                  <a:lnSpc>
                    <a:spcPct val="120000"/>
                  </a:lnSpc>
                </a:pPr>
                <a:r>
                  <a:rPr lang="en-US" altLang="zh-CN" sz="2800" dirty="0"/>
                  <a:t>                      </a:t>
                </a:r>
                <a14:m>
                  <m:oMath xmlns:m="http://schemas.openxmlformats.org/officeDocument/2006/math">
                    <m:d>
                      <m:dPr>
                        <m:begChr m:val="{"/>
                        <m:endChr m:val=""/>
                        <m:ctrlPr>
                          <a:rPr lang="zh-CN" altLang="zh-CN" sz="2800" i="1">
                            <a:latin typeface="Cambria Math" panose="02040503050406030204" pitchFamily="18" charset="0"/>
                          </a:rPr>
                        </m:ctrlPr>
                      </m:dPr>
                      <m:e>
                        <m:m>
                          <m:mPr>
                            <m:plcHide m:val="on"/>
                            <m:mcs>
                              <m:mc>
                                <m:mcPr>
                                  <m:count m:val="1"/>
                                  <m:mcJc m:val="center"/>
                                </m:mcPr>
                              </m:mc>
                            </m:mcs>
                            <m:ctrlPr>
                              <a:rPr lang="zh-CN" altLang="zh-CN" sz="2800" i="1">
                                <a:latin typeface="Cambria Math" panose="02040503050406030204" pitchFamily="18" charset="0"/>
                              </a:rPr>
                            </m:ctrlPr>
                          </m:mPr>
                          <m:mr>
                            <m:e>
                              <m:eqArr>
                                <m:eqArrPr>
                                  <m:ctrlPr>
                                    <a:rPr lang="zh-CN" altLang="zh-CN" sz="2800" i="1">
                                      <a:latin typeface="Cambria Math" panose="02040503050406030204" pitchFamily="18" charset="0"/>
                                    </a:rPr>
                                  </m:ctrlPr>
                                </m:eqArrPr>
                                <m:e>
                                  <m:r>
                                    <m:rPr>
                                      <m:nor/>
                                    </m:rPr>
                                    <a:rPr lang="zh-CN" altLang="zh-CN" sz="2800"/>
                                    <m:t>从性质要求</m:t>
                                  </m:r>
                                  <m:r>
                                    <m:rPr>
                                      <m:nor/>
                                    </m:rPr>
                                    <a:rPr lang="en-US" altLang="zh-CN" sz="2800"/>
                                    <m:t>→</m:t>
                                  </m:r>
                                  <m:r>
                                    <m:rPr>
                                      <m:nor/>
                                    </m:rPr>
                                    <a:rPr lang="zh-CN" altLang="zh-CN" sz="2800"/>
                                    <m:t>定性实验</m:t>
                                  </m:r>
                                  <m:r>
                                    <m:rPr>
                                      <m:nor/>
                                    </m:rPr>
                                    <a:rPr lang="en-US" altLang="zh-CN" sz="2800"/>
                                    <m:t>:</m:t>
                                  </m:r>
                                  <m:r>
                                    <m:rPr>
                                      <m:nor/>
                                    </m:rPr>
                                    <a:rPr lang="zh-CN" altLang="zh-CN" sz="2800"/>
                                    <m:t>制备、鉴定、性质的比较、分离、</m:t>
                                  </m:r>
                                </m:e>
                                <m:e>
                                  <m:r>
                                    <m:rPr>
                                      <m:nor/>
                                    </m:rPr>
                                    <a:rPr lang="zh-CN" altLang="zh-CN" sz="2800"/>
                                    <m:t>提纯</m:t>
                                  </m:r>
                                  <m:r>
                                    <a:rPr lang="en-US" altLang="zh-CN" sz="2800" b="0" i="1" smtClean="0">
                                      <a:latin typeface="Cambria Math" panose="02040503050406030204" pitchFamily="18" charset="0"/>
                                    </a:rPr>
                                    <m:t>                                                    </m:t>
                                  </m:r>
                                </m:e>
                              </m:eqArr>
                            </m:e>
                          </m:mr>
                          <m:mr>
                            <m:e>
                              <m:eqArr>
                                <m:eqArrPr>
                                  <m:ctrlPr>
                                    <a:rPr lang="zh-CN" altLang="zh-CN" sz="2800" i="1" smtClean="0">
                                      <a:latin typeface="Cambria Math" panose="02040503050406030204" pitchFamily="18" charset="0"/>
                                    </a:rPr>
                                  </m:ctrlPr>
                                </m:eqArrPr>
                                <m:e>
                                  <m:r>
                                    <m:rPr>
                                      <m:nor/>
                                    </m:rPr>
                                    <a:rPr lang="zh-CN" altLang="zh-CN" sz="2800"/>
                                    <m:t>从量的要求</m:t>
                                  </m:r>
                                  <m:r>
                                    <m:rPr>
                                      <m:nor/>
                                    </m:rPr>
                                    <a:rPr lang="en-US" altLang="zh-CN" sz="2800"/>
                                    <m:t>→</m:t>
                                  </m:r>
                                  <m:r>
                                    <m:rPr>
                                      <m:nor/>
                                    </m:rPr>
                                    <a:rPr lang="zh-CN" altLang="zh-CN" sz="2800"/>
                                    <m:t>定量实验</m:t>
                                  </m:r>
                                  <m:r>
                                    <m:rPr>
                                      <m:nor/>
                                    </m:rPr>
                                    <a:rPr lang="en-US" altLang="zh-CN" sz="2800"/>
                                    <m:t>:</m:t>
                                  </m:r>
                                  <m:r>
                                    <m:rPr>
                                      <m:nor/>
                                    </m:rPr>
                                    <a:rPr lang="zh-CN" altLang="zh-CN" sz="2800"/>
                                    <m:t>化学式、结构的推断</m:t>
                                  </m:r>
                                  <m:r>
                                    <m:rPr>
                                      <m:nor/>
                                    </m:rPr>
                                    <a:rPr lang="en-US" altLang="zh-CN" sz="2800"/>
                                    <m:t>;</m:t>
                                  </m:r>
                                  <m:r>
                                    <m:rPr>
                                      <m:nor/>
                                    </m:rPr>
                                    <a:rPr lang="zh-CN" altLang="zh-CN" sz="2800"/>
                                    <m:t>结晶水</m:t>
                                  </m:r>
                                  <m:r>
                                    <m:rPr>
                                      <m:nor/>
                                    </m:rPr>
                                    <a:rPr lang="en-US" altLang="zh-CN" sz="2800" b="0" i="0" smtClean="0"/>
                                    <m:t>           </m:t>
                                  </m:r>
                                </m:e>
                                <m:e>
                                  <m:r>
                                    <m:rPr>
                                      <m:nor/>
                                    </m:rPr>
                                    <a:rPr lang="en-US" altLang="zh-CN" sz="2800" b="0" i="0" smtClean="0">
                                      <a:latin typeface="Cambria Math" panose="02040503050406030204" pitchFamily="18" charset="0"/>
                                    </a:rPr>
                                    <m:t>             </m:t>
                                  </m:r>
                                  <m:r>
                                    <m:rPr>
                                      <m:nor/>
                                    </m:rPr>
                                    <a:rPr lang="zh-CN" altLang="zh-CN" sz="2800"/>
                                    <m:t>数目</m:t>
                                  </m:r>
                                  <m:r>
                                    <a:rPr lang="zh-CN" altLang="en-US" sz="2800" i="1">
                                      <a:latin typeface="Cambria Math" panose="02040503050406030204" pitchFamily="18" charset="0"/>
                                    </a:rPr>
                                    <m:t>的测定；</m:t>
                                  </m:r>
                                  <m:r>
                                    <m:rPr>
                                      <m:nor/>
                                    </m:rPr>
                                    <a:rPr lang="zh-CN" altLang="zh-CN" sz="2800"/>
                                    <m:t>纯度、浓度、溶解度的</m:t>
                                  </m:r>
                                </m:e>
                                <m:e>
                                  <m:r>
                                    <m:rPr>
                                      <m:nor/>
                                    </m:rPr>
                                    <a:rPr lang="en-US" altLang="zh-CN" sz="2800" b="0" i="0" smtClean="0">
                                      <a:latin typeface="Cambria Math" panose="02040503050406030204" pitchFamily="18" charset="0"/>
                                    </a:rPr>
                                    <m:t>       </m:t>
                                  </m:r>
                                  <m:r>
                                    <m:rPr>
                                      <m:nor/>
                                    </m:rPr>
                                    <a:rPr lang="zh-CN" altLang="zh-CN" sz="2800"/>
                                    <m:t>测定和计算</m:t>
                                  </m:r>
                                  <m:r>
                                    <a:rPr lang="en-US" altLang="zh-CN" sz="2800" b="0" i="1" smtClean="0">
                                      <a:latin typeface="Cambria Math" panose="02040503050406030204" pitchFamily="18" charset="0"/>
                                    </a:rPr>
                                    <m:t>                                             </m:t>
                                  </m:r>
                                </m:e>
                              </m:eqArr>
                            </m:e>
                          </m:mr>
                          <m:mr>
                            <m:e/>
                          </m:mr>
                        </m:m>
                      </m:e>
                    </m:d>
                  </m:oMath>
                </a14:m>
                <a:endParaRPr lang="zh-CN" altLang="zh-CN" sz="2800" dirty="0"/>
              </a:p>
            </p:txBody>
          </p:sp>
        </mc:Choice>
        <mc:Fallback xmlns="">
          <p:sp>
            <p:nvSpPr>
              <p:cNvPr id="6" name="矩形 5">
                <a:extLst>
                  <a:ext uri="{FF2B5EF4-FFF2-40B4-BE49-F238E27FC236}">
                    <a16:creationId xmlns:a16="http://schemas.microsoft.com/office/drawing/2014/main" id="{157B5F29-0F21-40D5-81DC-A74A5551C6E8}"/>
                  </a:ext>
                </a:extLst>
              </p:cNvPr>
              <p:cNvSpPr>
                <a:spLocks noRot="1" noChangeAspect="1" noMove="1" noResize="1" noEditPoints="1" noAdjustHandles="1" noChangeArrowheads="1" noChangeShapeType="1" noTextEdit="1"/>
              </p:cNvSpPr>
              <p:nvPr/>
            </p:nvSpPr>
            <p:spPr>
              <a:xfrm>
                <a:off x="234043" y="663923"/>
                <a:ext cx="11723913" cy="3612014"/>
              </a:xfrm>
              <a:prstGeom prst="rect">
                <a:avLst/>
              </a:prstGeom>
              <a:blipFill>
                <a:blip r:embed="rId2"/>
                <a:stretch>
                  <a:fillRect l="-1040" t="-676"/>
                </a:stretch>
              </a:blipFill>
            </p:spPr>
            <p:txBody>
              <a:bodyPr/>
              <a:lstStyle/>
              <a:p>
                <a:r>
                  <a:rPr lang="zh-CN" altLang="en-US">
                    <a:noFill/>
                  </a:rPr>
                  <a:t> </a:t>
                </a:r>
              </a:p>
            </p:txBody>
          </p:sp>
        </mc:Fallback>
      </mc:AlternateContent>
      <p:sp>
        <p:nvSpPr>
          <p:cNvPr id="4" name="矩形 3">
            <a:extLst>
              <a:ext uri="{FF2B5EF4-FFF2-40B4-BE49-F238E27FC236}">
                <a16:creationId xmlns="" xmlns:a16="http://schemas.microsoft.com/office/drawing/2014/main" id="{50F7C8F6-CEF3-44CA-B0FA-9F38C77D0B20}"/>
              </a:ext>
            </a:extLst>
          </p:cNvPr>
          <p:cNvSpPr/>
          <p:nvPr/>
        </p:nvSpPr>
        <p:spPr>
          <a:xfrm>
            <a:off x="234043" y="2443846"/>
            <a:ext cx="2254251" cy="738664"/>
          </a:xfrm>
          <a:prstGeom prst="rect">
            <a:avLst/>
          </a:prstGeom>
        </p:spPr>
        <p:txBody>
          <a:bodyPr wrap="square">
            <a:spAutoFit/>
          </a:bodyPr>
          <a:lstStyle/>
          <a:p>
            <a:pPr>
              <a:lnSpc>
                <a:spcPct val="150000"/>
              </a:lnSpc>
            </a:pPr>
            <a:r>
              <a:rPr lang="en-US" altLang="zh-CN" sz="2800" dirty="0"/>
              <a:t>①</a:t>
            </a:r>
            <a:r>
              <a:rPr lang="zh-CN" altLang="zh-CN" sz="2800" dirty="0"/>
              <a:t>实验设计</a:t>
            </a:r>
          </a:p>
        </p:txBody>
      </p:sp>
    </p:spTree>
    <p:extLst>
      <p:ext uri="{BB962C8B-B14F-4D97-AF65-F5344CB8AC3E}">
        <p14:creationId xmlns:p14="http://schemas.microsoft.com/office/powerpoint/2010/main" val="938720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602980" y="0"/>
            <a:ext cx="260996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专题二十四   实验方案的设计与评价</a:t>
            </a:r>
          </a:p>
        </p:txBody>
      </p:sp>
      <mc:AlternateContent xmlns:mc="http://schemas.openxmlformats.org/markup-compatibility/2006" xmlns:a14="http://schemas.microsoft.com/office/drawing/2010/main">
        <mc:Choice Requires="a14">
          <p:sp>
            <p:nvSpPr>
              <p:cNvPr id="6" name="矩形 5">
                <a:extLst>
                  <a:ext uri="{FF2B5EF4-FFF2-40B4-BE49-F238E27FC236}">
                    <a16:creationId xmlns="" xmlns:a16="http://schemas.microsoft.com/office/drawing/2014/main" id="{157B5F29-0F21-40D5-81DC-A74A5551C6E8}"/>
                  </a:ext>
                </a:extLst>
              </p:cNvPr>
              <p:cNvSpPr/>
              <p:nvPr/>
            </p:nvSpPr>
            <p:spPr>
              <a:xfrm>
                <a:off x="234043" y="-1774477"/>
                <a:ext cx="11723913" cy="7077835"/>
              </a:xfrm>
              <a:prstGeom prst="rect">
                <a:avLst/>
              </a:prstGeom>
            </p:spPr>
            <p:txBody>
              <a:bodyPr wrap="square">
                <a:spAutoFit/>
              </a:bodyPr>
              <a:lstStyle/>
              <a:p>
                <a:pPr>
                  <a:lnSpc>
                    <a:spcPct val="150000"/>
                  </a:lnSpc>
                </a:pPr>
                <a:r>
                  <a:rPr lang="en-US" altLang="zh-CN" sz="2800" dirty="0"/>
                  <a:t>②</a:t>
                </a:r>
                <a:r>
                  <a:rPr lang="zh-CN" altLang="zh-CN" sz="2800" dirty="0"/>
                  <a:t>实验设计</a:t>
                </a:r>
                <a14:m>
                  <m:oMath xmlns:m="http://schemas.openxmlformats.org/officeDocument/2006/math">
                    <m:d>
                      <m:dPr>
                        <m:begChr m:val="{"/>
                        <m:endChr m:val=""/>
                        <m:ctrlPr>
                          <a:rPr lang="zh-CN" altLang="zh-CN" sz="2800" i="1">
                            <a:latin typeface="Cambria Math" panose="02040503050406030204" pitchFamily="18" charset="0"/>
                          </a:rPr>
                        </m:ctrlPr>
                      </m:dPr>
                      <m:e>
                        <m:m>
                          <m:mPr>
                            <m:plcHide m:val="on"/>
                            <m:mcs>
                              <m:mc>
                                <m:mcPr>
                                  <m:count m:val="1"/>
                                  <m:mcJc m:val="center"/>
                                </m:mcPr>
                              </m:mc>
                            </m:mcs>
                            <m:ctrlPr>
                              <a:rPr lang="zh-CN" altLang="zh-CN" sz="2800" i="1">
                                <a:latin typeface="Cambria Math" panose="02040503050406030204" pitchFamily="18" charset="0"/>
                              </a:rPr>
                            </m:ctrlPr>
                          </m:mPr>
                          <m:mr>
                            <m:e>
                              <m:r>
                                <m:rPr>
                                  <m:nor/>
                                </m:rPr>
                                <a:rPr lang="zh-CN" altLang="zh-CN" sz="2800"/>
                                <m:t>从实验目的</m:t>
                              </m:r>
                              <m:d>
                                <m:dPr>
                                  <m:begChr m:val="{"/>
                                  <m:endChr m:val=""/>
                                  <m:ctrlPr>
                                    <a:rPr lang="zh-CN" altLang="zh-CN" sz="2800" i="1">
                                      <a:latin typeface="Cambria Math" panose="02040503050406030204" pitchFamily="18" charset="0"/>
                                    </a:rPr>
                                  </m:ctrlPr>
                                </m:dPr>
                                <m:e>
                                  <m:m>
                                    <m:mPr>
                                      <m:plcHide m:val="on"/>
                                      <m:mcs>
                                        <m:mc>
                                          <m:mcPr>
                                            <m:count m:val="1"/>
                                            <m:mcJc m:val="center"/>
                                          </m:mcPr>
                                        </m:mc>
                                      </m:mcs>
                                      <m:ctrlPr>
                                        <a:rPr lang="zh-CN" altLang="zh-CN" sz="2800" i="1">
                                          <a:latin typeface="Cambria Math" panose="02040503050406030204" pitchFamily="18" charset="0"/>
                                        </a:rPr>
                                      </m:ctrlPr>
                                    </m:mPr>
                                    <m:mr>
                                      <m:e>
                                        <m:r>
                                          <m:rPr>
                                            <m:nor/>
                                          </m:rPr>
                                          <a:rPr lang="zh-CN" altLang="zh-CN" sz="2800"/>
                                          <m:t>制备实验方案的设计</m:t>
                                        </m:r>
                                        <m:r>
                                          <a:rPr lang="en-US" altLang="zh-CN" sz="2800" b="0" i="1" smtClean="0">
                                            <a:latin typeface="Cambria Math" panose="02040503050406030204" pitchFamily="18" charset="0"/>
                                          </a:rPr>
                                          <m:t>                      </m:t>
                                        </m:r>
                                      </m:e>
                                    </m:mr>
                                    <m:mr>
                                      <m:e>
                                        <m:r>
                                          <m:rPr>
                                            <m:nor/>
                                          </m:rPr>
                                          <a:rPr lang="zh-CN" altLang="zh-CN" sz="2800"/>
                                          <m:t>性质实验方案的设计</m:t>
                                        </m:r>
                                        <m:r>
                                          <a:rPr lang="en-US" altLang="zh-CN" sz="2800" b="0" i="1" smtClean="0">
                                            <a:latin typeface="Cambria Math" panose="02040503050406030204" pitchFamily="18" charset="0"/>
                                          </a:rPr>
                                          <m:t>                      </m:t>
                                        </m:r>
                                      </m:e>
                                    </m:mr>
                                    <m:mr>
                                      <m:e>
                                        <m:r>
                                          <m:rPr>
                                            <m:nor/>
                                          </m:rPr>
                                          <a:rPr lang="zh-CN" altLang="zh-CN" sz="2800"/>
                                          <m:t>物质的</m:t>
                                        </m:r>
                                        <m:d>
                                          <m:dPr>
                                            <m:begChr m:val="{"/>
                                            <m:endChr m:val="}"/>
                                            <m:ctrlPr>
                                              <a:rPr lang="zh-CN" altLang="zh-CN" sz="2800" i="1">
                                                <a:latin typeface="Cambria Math" panose="02040503050406030204" pitchFamily="18" charset="0"/>
                                              </a:rPr>
                                            </m:ctrlPr>
                                          </m:dPr>
                                          <m:e>
                                            <m:m>
                                              <m:mPr>
                                                <m:plcHide m:val="on"/>
                                                <m:mcs>
                                                  <m:mc>
                                                    <m:mcPr>
                                                      <m:count m:val="1"/>
                                                      <m:mcJc m:val="center"/>
                                                    </m:mcPr>
                                                  </m:mc>
                                                </m:mcs>
                                                <m:ctrlPr>
                                                  <a:rPr lang="zh-CN" altLang="zh-CN" sz="2800" i="1">
                                                    <a:latin typeface="Cambria Math" panose="02040503050406030204" pitchFamily="18" charset="0"/>
                                                  </a:rPr>
                                                </m:ctrlPr>
                                              </m:mPr>
                                              <m:mr>
                                                <m:e>
                                                  <m:r>
                                                    <m:rPr>
                                                      <m:nor/>
                                                    </m:rPr>
                                                    <a:rPr lang="zh-CN" altLang="zh-CN" sz="2800"/>
                                                    <m:t>分离</m:t>
                                                  </m:r>
                                                </m:e>
                                              </m:mr>
                                              <m:mr>
                                                <m:e>
                                                  <m:r>
                                                    <m:rPr>
                                                      <m:nor/>
                                                    </m:rPr>
                                                    <a:rPr lang="zh-CN" altLang="zh-CN" sz="2800"/>
                                                    <m:t>提纯</m:t>
                                                  </m:r>
                                                </m:e>
                                              </m:mr>
                                              <m:mr>
                                                <m:e>
                                                  <m:r>
                                                    <m:rPr>
                                                      <m:nor/>
                                                    </m:rPr>
                                                    <a:rPr lang="zh-CN" altLang="zh-CN" sz="2800"/>
                                                    <m:t>检验</m:t>
                                                  </m:r>
                                                </m:e>
                                              </m:mr>
                                            </m:m>
                                          </m:e>
                                        </m:d>
                                        <m:r>
                                          <m:rPr>
                                            <m:nor/>
                                          </m:rPr>
                                          <a:rPr lang="zh-CN" altLang="zh-CN" sz="2800"/>
                                          <m:t>实验方案的设计</m:t>
                                        </m:r>
                                      </m:e>
                                    </m:mr>
                                    <m:mr>
                                      <m:e>
                                        <m:r>
                                          <m:rPr>
                                            <m:nor/>
                                          </m:rPr>
                                          <a:rPr lang="zh-CN" altLang="zh-CN" sz="2800"/>
                                          <m:t>综合实验设计</m:t>
                                        </m:r>
                                        <m:r>
                                          <a:rPr lang="en-US" altLang="zh-CN" sz="2800" b="0" i="1" smtClean="0">
                                            <a:latin typeface="Cambria Math" panose="02040503050406030204" pitchFamily="18" charset="0"/>
                                          </a:rPr>
                                          <m:t>                                   </m:t>
                                        </m:r>
                                      </m:e>
                                    </m:mr>
                                  </m:m>
                                </m:e>
                              </m:d>
                            </m:e>
                          </m:mr>
                          <m:mr>
                            <m:e>
                              <m:r>
                                <m:rPr>
                                  <m:nor/>
                                </m:rPr>
                                <a:rPr lang="zh-CN" altLang="zh-CN" sz="2800"/>
                                <m:t>从实际情境</m:t>
                              </m:r>
                              <m:d>
                                <m:dPr>
                                  <m:begChr m:val="{"/>
                                  <m:endChr m:val=""/>
                                  <m:ctrlPr>
                                    <a:rPr lang="zh-CN" altLang="zh-CN" sz="2800" i="1">
                                      <a:latin typeface="Cambria Math" panose="02040503050406030204" pitchFamily="18" charset="0"/>
                                    </a:rPr>
                                  </m:ctrlPr>
                                </m:dPr>
                                <m:e>
                                  <m:m>
                                    <m:mPr>
                                      <m:plcHide m:val="on"/>
                                      <m:mcs>
                                        <m:mc>
                                          <m:mcPr>
                                            <m:count m:val="1"/>
                                            <m:mcJc m:val="center"/>
                                          </m:mcPr>
                                        </m:mc>
                                      </m:mcs>
                                      <m:ctrlPr>
                                        <a:rPr lang="zh-CN" altLang="zh-CN" sz="2800" i="1">
                                          <a:latin typeface="Cambria Math" panose="02040503050406030204" pitchFamily="18" charset="0"/>
                                        </a:rPr>
                                      </m:ctrlPr>
                                    </m:mPr>
                                    <m:mr>
                                      <m:e>
                                        <m:r>
                                          <m:rPr>
                                            <m:nor/>
                                          </m:rPr>
                                          <a:rPr lang="zh-CN" altLang="zh-CN" sz="2800"/>
                                          <m:t>验证性实验方案设计</m:t>
                                        </m:r>
                                      </m:e>
                                    </m:mr>
                                    <m:mr>
                                      <m:e>
                                        <m:r>
                                          <m:rPr>
                                            <m:nor/>
                                          </m:rPr>
                                          <a:rPr lang="zh-CN" altLang="zh-CN" sz="2800"/>
                                          <m:t>探究性实验方案设计</m:t>
                                        </m:r>
                                      </m:e>
                                    </m:mr>
                                    <m:mr>
                                      <m:e>
                                        <m:r>
                                          <m:rPr>
                                            <m:nor/>
                                          </m:rPr>
                                          <a:rPr lang="zh-CN" altLang="zh-CN" sz="2800"/>
                                          <m:t>开放性实验方案设计</m:t>
                                        </m:r>
                                      </m:e>
                                    </m:mr>
                                  </m:m>
                                </m:e>
                              </m:d>
                              <m:r>
                                <a:rPr lang="en-US" altLang="zh-CN" sz="2800" b="0" i="1" smtClean="0">
                                  <a:latin typeface="Cambria Math" panose="02040503050406030204" pitchFamily="18" charset="0"/>
                                </a:rPr>
                                <m:t>                      </m:t>
                              </m:r>
                            </m:e>
                          </m:mr>
                        </m:m>
                      </m:e>
                    </m:d>
                  </m:oMath>
                </a14:m>
                <a:endParaRPr lang="en-US" altLang="zh-CN" sz="2800" dirty="0"/>
              </a:p>
            </p:txBody>
          </p:sp>
        </mc:Choice>
        <mc:Fallback xmlns="">
          <p:sp>
            <p:nvSpPr>
              <p:cNvPr id="6" name="矩形 5">
                <a:extLst>
                  <a:ext uri="{FF2B5EF4-FFF2-40B4-BE49-F238E27FC236}">
                    <a16:creationId xmlns:a16="http://schemas.microsoft.com/office/drawing/2014/main" id="{157B5F29-0F21-40D5-81DC-A74A5551C6E8}"/>
                  </a:ext>
                </a:extLst>
              </p:cNvPr>
              <p:cNvSpPr>
                <a:spLocks noRot="1" noChangeAspect="1" noMove="1" noResize="1" noEditPoints="1" noAdjustHandles="1" noChangeArrowheads="1" noChangeShapeType="1" noTextEdit="1"/>
              </p:cNvSpPr>
              <p:nvPr/>
            </p:nvSpPr>
            <p:spPr>
              <a:xfrm>
                <a:off x="234043" y="-1774477"/>
                <a:ext cx="11723913" cy="7077835"/>
              </a:xfrm>
              <a:prstGeom prst="rect">
                <a:avLst/>
              </a:prstGeom>
              <a:blipFill>
                <a:blip r:embed="rId2"/>
                <a:stretch>
                  <a:fillRect l="-104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77945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602980" y="0"/>
            <a:ext cx="260996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专题二十四   实验方案的设计与评价</a:t>
            </a:r>
          </a:p>
        </p:txBody>
      </p:sp>
      <p:sp>
        <p:nvSpPr>
          <p:cNvPr id="6" name="矩形 5">
            <a:extLst>
              <a:ext uri="{FF2B5EF4-FFF2-40B4-BE49-F238E27FC236}">
                <a16:creationId xmlns="" xmlns:a16="http://schemas.microsoft.com/office/drawing/2014/main" id="{157B5F29-0F21-40D5-81DC-A74A5551C6E8}"/>
              </a:ext>
            </a:extLst>
          </p:cNvPr>
          <p:cNvSpPr/>
          <p:nvPr/>
        </p:nvSpPr>
        <p:spPr>
          <a:xfrm>
            <a:off x="234043" y="282923"/>
            <a:ext cx="11723913" cy="662297"/>
          </a:xfrm>
          <a:prstGeom prst="rect">
            <a:avLst/>
          </a:prstGeom>
        </p:spPr>
        <p:txBody>
          <a:bodyPr wrap="square">
            <a:spAutoFit/>
          </a:bodyPr>
          <a:lstStyle/>
          <a:p>
            <a:pPr>
              <a:lnSpc>
                <a:spcPct val="150000"/>
              </a:lnSpc>
            </a:pPr>
            <a:r>
              <a:rPr lang="en-US" altLang="zh-CN" sz="2800" b="1" dirty="0"/>
              <a:t>4.</a:t>
            </a:r>
            <a:r>
              <a:rPr lang="zh-CN" altLang="zh-CN" sz="2800" b="1" dirty="0"/>
              <a:t>实验方案设计的程序</a:t>
            </a:r>
          </a:p>
        </p:txBody>
      </p:sp>
      <p:pic>
        <p:nvPicPr>
          <p:cNvPr id="4" name="ZT24ZT-1.EPS" descr="id:2147513745;FounderCES">
            <a:extLst>
              <a:ext uri="{FF2B5EF4-FFF2-40B4-BE49-F238E27FC236}">
                <a16:creationId xmlns="" xmlns:a16="http://schemas.microsoft.com/office/drawing/2014/main" id="{410BF304-9B0D-458B-8BCC-F6F0906CA01F}"/>
              </a:ext>
            </a:extLst>
          </p:cNvPr>
          <p:cNvPicPr/>
          <p:nvPr/>
        </p:nvPicPr>
        <p:blipFill>
          <a:blip r:embed="rId2"/>
          <a:stretch>
            <a:fillRect/>
          </a:stretch>
        </p:blipFill>
        <p:spPr>
          <a:xfrm>
            <a:off x="510328" y="1473517"/>
            <a:ext cx="7526443" cy="3910965"/>
          </a:xfrm>
          <a:prstGeom prst="rect">
            <a:avLst/>
          </a:prstGeom>
        </p:spPr>
      </p:pic>
    </p:spTree>
    <p:extLst>
      <p:ext uri="{BB962C8B-B14F-4D97-AF65-F5344CB8AC3E}">
        <p14:creationId xmlns:p14="http://schemas.microsoft.com/office/powerpoint/2010/main" val="675420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823682"/>
            <a:ext cx="11723913" cy="5262979"/>
          </a:xfrm>
          <a:prstGeom prst="rect">
            <a:avLst/>
          </a:prstGeom>
        </p:spPr>
        <p:txBody>
          <a:bodyPr wrap="square">
            <a:spAutoFit/>
          </a:bodyPr>
          <a:lstStyle/>
          <a:p>
            <a:pPr>
              <a:lnSpc>
                <a:spcPct val="150000"/>
              </a:lnSpc>
            </a:pPr>
            <a:r>
              <a:rPr lang="en-US" altLang="zh-CN" sz="2800" b="1" dirty="0"/>
              <a:t>1.</a:t>
            </a:r>
            <a:r>
              <a:rPr lang="zh-CN" altLang="zh-CN" sz="2800" b="1" dirty="0"/>
              <a:t>实验评价的主要形式</a:t>
            </a:r>
          </a:p>
          <a:p>
            <a:pPr>
              <a:lnSpc>
                <a:spcPct val="150000"/>
              </a:lnSpc>
            </a:pPr>
            <a:r>
              <a:rPr lang="zh-CN" altLang="zh-CN" sz="2800" dirty="0"/>
              <a:t>从评价的主要针对点来看</a:t>
            </a:r>
            <a:r>
              <a:rPr lang="en-US" altLang="zh-CN" sz="2800" dirty="0"/>
              <a:t>,</a:t>
            </a:r>
            <a:r>
              <a:rPr lang="zh-CN" altLang="zh-CN" sz="2800" dirty="0"/>
              <a:t>实验综合题可分为装置评价型和原理评价型两类。</a:t>
            </a:r>
          </a:p>
          <a:p>
            <a:pPr>
              <a:lnSpc>
                <a:spcPct val="150000"/>
              </a:lnSpc>
            </a:pPr>
            <a:r>
              <a:rPr lang="en-US" altLang="zh-CN" sz="2800" dirty="0"/>
              <a:t>(1)</a:t>
            </a:r>
            <a:r>
              <a:rPr lang="zh-CN" altLang="zh-CN" sz="2800" dirty="0"/>
              <a:t>实验装置的评价</a:t>
            </a:r>
          </a:p>
          <a:p>
            <a:pPr>
              <a:lnSpc>
                <a:spcPct val="150000"/>
              </a:lnSpc>
            </a:pPr>
            <a:r>
              <a:rPr lang="zh-CN" altLang="zh-CN" sz="2800" dirty="0"/>
              <a:t>对比各方案装置</a:t>
            </a:r>
            <a:r>
              <a:rPr lang="en-US" altLang="zh-CN" sz="2800" dirty="0"/>
              <a:t>,</a:t>
            </a:r>
            <a:r>
              <a:rPr lang="zh-CN" altLang="zh-CN" sz="2800" dirty="0"/>
              <a:t>从装置的合理性、操作的简便可行性等方面进行全面分析</a:t>
            </a:r>
            <a:r>
              <a:rPr lang="en-US" altLang="zh-CN" sz="2800" dirty="0"/>
              <a:t>,</a:t>
            </a:r>
            <a:r>
              <a:rPr lang="zh-CN" altLang="zh-CN" sz="2800" dirty="0"/>
              <a:t>选出最佳装置。</a:t>
            </a:r>
          </a:p>
          <a:p>
            <a:pPr>
              <a:lnSpc>
                <a:spcPct val="150000"/>
              </a:lnSpc>
            </a:pPr>
            <a:r>
              <a:rPr lang="en-US" altLang="zh-CN" sz="2800" dirty="0"/>
              <a:t>(2)</a:t>
            </a:r>
            <a:r>
              <a:rPr lang="zh-CN" altLang="zh-CN" sz="2800" dirty="0"/>
              <a:t>实验原理的评价</a:t>
            </a:r>
          </a:p>
          <a:p>
            <a:pPr>
              <a:lnSpc>
                <a:spcPct val="150000"/>
              </a:lnSpc>
            </a:pPr>
            <a:r>
              <a:rPr lang="zh-CN" altLang="zh-CN" sz="2800" dirty="0"/>
              <a:t>紧扣实验目的</a:t>
            </a:r>
            <a:r>
              <a:rPr lang="en-US" altLang="zh-CN" sz="2800" dirty="0"/>
              <a:t>,</a:t>
            </a:r>
            <a:r>
              <a:rPr lang="zh-CN" altLang="zh-CN" sz="2800" dirty="0"/>
              <a:t>对各方案的原理综合考虑</a:t>
            </a:r>
            <a:r>
              <a:rPr lang="en-US" altLang="zh-CN" sz="2800" dirty="0"/>
              <a:t>,</a:t>
            </a:r>
            <a:r>
              <a:rPr lang="zh-CN" altLang="zh-CN" sz="2800" dirty="0"/>
              <a:t>从原理是否科学、原料是否节约、误差是否较小等方面进行全面分析</a:t>
            </a:r>
            <a:r>
              <a:rPr lang="en-US" altLang="zh-CN" sz="2800" dirty="0"/>
              <a:t>,</a:t>
            </a:r>
            <a:r>
              <a:rPr lang="zh-CN" altLang="zh-CN" sz="2800" dirty="0"/>
              <a:t>选出最佳方案。</a:t>
            </a:r>
          </a:p>
        </p:txBody>
      </p:sp>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1066799" y="-2"/>
            <a:ext cx="5114082"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考点</a:t>
            </a:r>
            <a:r>
              <a:rPr lang="en-US" altLang="zh-CN" sz="2800" dirty="0">
                <a:solidFill>
                  <a:srgbClr val="DA251C"/>
                </a:solidFill>
              </a:rPr>
              <a:t>2</a:t>
            </a:r>
            <a:r>
              <a:rPr lang="zh-CN" altLang="en-US" sz="2800" dirty="0">
                <a:solidFill>
                  <a:srgbClr val="DA251C"/>
                </a:solidFill>
              </a:rPr>
              <a:t>   实验方案</a:t>
            </a:r>
            <a:r>
              <a:rPr lang="zh-CN" altLang="en-US" sz="2800" dirty="0" smtClean="0">
                <a:solidFill>
                  <a:srgbClr val="DA251C"/>
                </a:solidFill>
              </a:rPr>
              <a:t>评价（难点）</a:t>
            </a:r>
            <a:endParaRPr lang="zh-CN" altLang="en-US" sz="2800" dirty="0">
              <a:solidFill>
                <a:srgbClr val="DA251C"/>
              </a:solidFill>
            </a:endParaRPr>
          </a:p>
        </p:txBody>
      </p:sp>
    </p:spTree>
    <p:extLst>
      <p:ext uri="{BB962C8B-B14F-4D97-AF65-F5344CB8AC3E}">
        <p14:creationId xmlns:p14="http://schemas.microsoft.com/office/powerpoint/2010/main" val="4104696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602980" y="0"/>
            <a:ext cx="260996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专题二十四   实验方案的设计与评价</a:t>
            </a:r>
          </a:p>
        </p:txBody>
      </p:sp>
      <p:sp>
        <p:nvSpPr>
          <p:cNvPr id="7" name="矩形 6">
            <a:extLst>
              <a:ext uri="{FF2B5EF4-FFF2-40B4-BE49-F238E27FC236}">
                <a16:creationId xmlns="" xmlns:a16="http://schemas.microsoft.com/office/drawing/2014/main" id="{ECD05F0F-25CE-4BF1-BB24-E02D32843106}"/>
              </a:ext>
            </a:extLst>
          </p:cNvPr>
          <p:cNvSpPr/>
          <p:nvPr/>
        </p:nvSpPr>
        <p:spPr>
          <a:xfrm>
            <a:off x="234043" y="454373"/>
            <a:ext cx="11723913" cy="5909310"/>
          </a:xfrm>
          <a:prstGeom prst="rect">
            <a:avLst/>
          </a:prstGeom>
        </p:spPr>
        <p:txBody>
          <a:bodyPr wrap="square">
            <a:spAutoFit/>
          </a:bodyPr>
          <a:lstStyle/>
          <a:p>
            <a:pPr>
              <a:lnSpc>
                <a:spcPct val="150000"/>
              </a:lnSpc>
            </a:pPr>
            <a:r>
              <a:rPr lang="en-US" altLang="zh-CN" sz="2800" b="1" dirty="0"/>
              <a:t>2.</a:t>
            </a:r>
            <a:r>
              <a:rPr lang="zh-CN" altLang="zh-CN" sz="2800" b="1" dirty="0"/>
              <a:t>实验方案评价的解题思路</a:t>
            </a:r>
          </a:p>
          <a:p>
            <a:pPr>
              <a:lnSpc>
                <a:spcPct val="150000"/>
              </a:lnSpc>
            </a:pPr>
            <a:r>
              <a:rPr lang="zh-CN" altLang="zh-CN" sz="2800" dirty="0"/>
              <a:t>一个实验方案的优劣主要从实验原理是否科学合理</a:t>
            </a:r>
            <a:r>
              <a:rPr lang="en-US" altLang="zh-CN" sz="2800" dirty="0"/>
              <a:t>,</a:t>
            </a:r>
            <a:r>
              <a:rPr lang="zh-CN" altLang="zh-CN" sz="2800" dirty="0"/>
              <a:t>操作与装置是否简单可行</a:t>
            </a:r>
            <a:r>
              <a:rPr lang="en-US" altLang="zh-CN" sz="2800" dirty="0"/>
              <a:t>,</a:t>
            </a:r>
            <a:r>
              <a:rPr lang="zh-CN" altLang="zh-CN" sz="2800" dirty="0"/>
              <a:t>以及绿色化学和安全性的角度去评价。</a:t>
            </a:r>
          </a:p>
          <a:p>
            <a:pPr>
              <a:lnSpc>
                <a:spcPct val="150000"/>
              </a:lnSpc>
            </a:pPr>
            <a:r>
              <a:rPr lang="en-US" altLang="zh-CN" sz="2800" dirty="0"/>
              <a:t>(1)</a:t>
            </a:r>
            <a:r>
              <a:rPr lang="zh-CN" altLang="zh-CN" sz="2800" dirty="0"/>
              <a:t>从</a:t>
            </a:r>
            <a:r>
              <a:rPr lang="en-US" altLang="zh-CN" sz="2800" dirty="0"/>
              <a:t>“</a:t>
            </a:r>
            <a:r>
              <a:rPr lang="zh-CN" altLang="zh-CN" sz="2800" dirty="0"/>
              <a:t>科学性</a:t>
            </a:r>
            <a:r>
              <a:rPr lang="en-US" altLang="zh-CN" sz="2800" dirty="0"/>
              <a:t>”</a:t>
            </a:r>
            <a:r>
              <a:rPr lang="zh-CN" altLang="zh-CN" sz="2800" dirty="0"/>
              <a:t>和</a:t>
            </a:r>
            <a:r>
              <a:rPr lang="en-US" altLang="zh-CN" sz="2800" dirty="0"/>
              <a:t>“</a:t>
            </a:r>
            <a:r>
              <a:rPr lang="zh-CN" altLang="zh-CN" sz="2800" dirty="0"/>
              <a:t>可行性</a:t>
            </a:r>
            <a:r>
              <a:rPr lang="en-US" altLang="zh-CN" sz="2800" dirty="0"/>
              <a:t>”</a:t>
            </a:r>
            <a:r>
              <a:rPr lang="zh-CN" altLang="zh-CN" sz="2800" dirty="0"/>
              <a:t>方面对实验方案作出评价</a:t>
            </a:r>
          </a:p>
          <a:p>
            <a:pPr>
              <a:lnSpc>
                <a:spcPct val="150000"/>
              </a:lnSpc>
            </a:pPr>
            <a:r>
              <a:rPr lang="zh-CN" altLang="zh-CN" sz="2800" dirty="0"/>
              <a:t>实验原理是否正确、可行</a:t>
            </a:r>
            <a:r>
              <a:rPr lang="en-US" altLang="zh-CN" sz="2800" dirty="0"/>
              <a:t>;</a:t>
            </a:r>
            <a:r>
              <a:rPr lang="zh-CN" altLang="zh-CN" sz="2800" dirty="0"/>
              <a:t>实验操作是否安全、合理</a:t>
            </a:r>
            <a:r>
              <a:rPr lang="en-US" altLang="zh-CN" sz="2800" dirty="0"/>
              <a:t>;</a:t>
            </a:r>
            <a:r>
              <a:rPr lang="zh-CN" altLang="zh-CN" sz="2800" dirty="0"/>
              <a:t>实验步骤是否简单、方便</a:t>
            </a:r>
            <a:r>
              <a:rPr lang="en-US" altLang="zh-CN" sz="2800" dirty="0"/>
              <a:t>; </a:t>
            </a:r>
            <a:r>
              <a:rPr lang="zh-CN" altLang="zh-CN" sz="2800" dirty="0"/>
              <a:t>实验效果是否明显、准确。</a:t>
            </a:r>
          </a:p>
          <a:p>
            <a:pPr>
              <a:lnSpc>
                <a:spcPct val="150000"/>
              </a:lnSpc>
            </a:pPr>
            <a:r>
              <a:rPr lang="en-US" altLang="zh-CN" sz="2800" dirty="0"/>
              <a:t>(2)</a:t>
            </a:r>
            <a:r>
              <a:rPr lang="zh-CN" altLang="zh-CN" sz="2800" dirty="0"/>
              <a:t>从</a:t>
            </a:r>
            <a:r>
              <a:rPr lang="en-US" altLang="zh-CN" sz="2800" dirty="0"/>
              <a:t>“</a:t>
            </a:r>
            <a:r>
              <a:rPr lang="zh-CN" altLang="zh-CN" sz="2800" dirty="0"/>
              <a:t>绿色化学</a:t>
            </a:r>
            <a:r>
              <a:rPr lang="en-US" altLang="zh-CN" sz="2800" dirty="0"/>
              <a:t>”</a:t>
            </a:r>
            <a:r>
              <a:rPr lang="zh-CN" altLang="zh-CN" sz="2800" dirty="0"/>
              <a:t>视角对实验方案作出评价</a:t>
            </a:r>
          </a:p>
          <a:p>
            <a:pPr>
              <a:lnSpc>
                <a:spcPct val="150000"/>
              </a:lnSpc>
            </a:pPr>
            <a:r>
              <a:rPr lang="en-US" altLang="zh-CN" sz="2800" dirty="0"/>
              <a:t>①</a:t>
            </a:r>
            <a:r>
              <a:rPr lang="zh-CN" altLang="zh-CN" sz="2800" dirty="0"/>
              <a:t>反应原料是否易得、安全、无毒</a:t>
            </a:r>
            <a:r>
              <a:rPr lang="en-US" altLang="zh-CN" sz="2800" dirty="0"/>
              <a:t>;</a:t>
            </a:r>
            <a:endParaRPr lang="zh-CN" altLang="zh-CN" sz="2800" dirty="0"/>
          </a:p>
          <a:p>
            <a:pPr>
              <a:lnSpc>
                <a:spcPct val="150000"/>
              </a:lnSpc>
            </a:pPr>
            <a:r>
              <a:rPr lang="en-US" altLang="zh-CN" sz="2800" dirty="0"/>
              <a:t>②</a:t>
            </a:r>
            <a:r>
              <a:rPr lang="zh-CN" altLang="zh-CN" sz="2800" dirty="0"/>
              <a:t>反应速率是否合适</a:t>
            </a:r>
            <a:r>
              <a:rPr lang="en-US" altLang="zh-CN" sz="2800" dirty="0"/>
              <a:t>;</a:t>
            </a:r>
            <a:endParaRPr lang="zh-CN" altLang="zh-CN" sz="2800" dirty="0"/>
          </a:p>
        </p:txBody>
      </p:sp>
    </p:spTree>
    <p:extLst>
      <p:ext uri="{BB962C8B-B14F-4D97-AF65-F5344CB8AC3E}">
        <p14:creationId xmlns:p14="http://schemas.microsoft.com/office/powerpoint/2010/main" val="3521569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602980" y="0"/>
            <a:ext cx="260996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专题二十四   实验方案的设计与评价</a:t>
            </a:r>
          </a:p>
        </p:txBody>
      </p:sp>
      <p:sp>
        <p:nvSpPr>
          <p:cNvPr id="7" name="矩形 6">
            <a:extLst>
              <a:ext uri="{FF2B5EF4-FFF2-40B4-BE49-F238E27FC236}">
                <a16:creationId xmlns="" xmlns:a16="http://schemas.microsoft.com/office/drawing/2014/main" id="{ECD05F0F-25CE-4BF1-BB24-E02D32843106}"/>
              </a:ext>
            </a:extLst>
          </p:cNvPr>
          <p:cNvSpPr/>
          <p:nvPr/>
        </p:nvSpPr>
        <p:spPr>
          <a:xfrm>
            <a:off x="234043" y="378173"/>
            <a:ext cx="11723913" cy="3323987"/>
          </a:xfrm>
          <a:prstGeom prst="rect">
            <a:avLst/>
          </a:prstGeom>
        </p:spPr>
        <p:txBody>
          <a:bodyPr wrap="square">
            <a:spAutoFit/>
          </a:bodyPr>
          <a:lstStyle/>
          <a:p>
            <a:pPr>
              <a:lnSpc>
                <a:spcPct val="150000"/>
              </a:lnSpc>
            </a:pPr>
            <a:r>
              <a:rPr lang="en-US" altLang="zh-CN" sz="2800" dirty="0"/>
              <a:t>③</a:t>
            </a:r>
            <a:r>
              <a:rPr lang="zh-CN" altLang="zh-CN" sz="2800" dirty="0"/>
              <a:t>原料利用率以及生成物的产率是否较高</a:t>
            </a:r>
            <a:r>
              <a:rPr lang="en-US" altLang="zh-CN" sz="2800" dirty="0"/>
              <a:t>;</a:t>
            </a:r>
            <a:endParaRPr lang="zh-CN" altLang="zh-CN" sz="2800" dirty="0"/>
          </a:p>
          <a:p>
            <a:pPr>
              <a:lnSpc>
                <a:spcPct val="150000"/>
              </a:lnSpc>
            </a:pPr>
            <a:r>
              <a:rPr lang="en-US" altLang="zh-CN" sz="2800" dirty="0"/>
              <a:t>④</a:t>
            </a:r>
            <a:r>
              <a:rPr lang="zh-CN" altLang="zh-CN" sz="2800" dirty="0"/>
              <a:t>实验过程中是否造成环境污染。</a:t>
            </a:r>
          </a:p>
          <a:p>
            <a:pPr>
              <a:lnSpc>
                <a:spcPct val="150000"/>
              </a:lnSpc>
            </a:pPr>
            <a:r>
              <a:rPr lang="en-US" altLang="zh-CN" sz="2800" dirty="0"/>
              <a:t>(3)</a:t>
            </a:r>
            <a:r>
              <a:rPr lang="zh-CN" altLang="zh-CN" sz="2800" dirty="0"/>
              <a:t>从</a:t>
            </a:r>
            <a:r>
              <a:rPr lang="en-US" altLang="zh-CN" sz="2800" dirty="0"/>
              <a:t>“</a:t>
            </a:r>
            <a:r>
              <a:rPr lang="zh-CN" altLang="zh-CN" sz="2800" dirty="0"/>
              <a:t>安全性</a:t>
            </a:r>
            <a:r>
              <a:rPr lang="en-US" altLang="zh-CN" sz="2800" dirty="0"/>
              <a:t>”</a:t>
            </a:r>
            <a:r>
              <a:rPr lang="zh-CN" altLang="zh-CN" sz="2800" dirty="0"/>
              <a:t>方面对实验方案作出评价</a:t>
            </a:r>
          </a:p>
          <a:p>
            <a:pPr>
              <a:lnSpc>
                <a:spcPct val="150000"/>
              </a:lnSpc>
            </a:pPr>
            <a:r>
              <a:rPr lang="zh-CN" altLang="zh-CN" sz="2800" dirty="0"/>
              <a:t>化学实验从安全角度常考虑的因素主要有防倒吸、防爆炸、防吸水、防泄漏、防着火、防溅液、防破损等。</a:t>
            </a:r>
          </a:p>
        </p:txBody>
      </p:sp>
    </p:spTree>
    <p:extLst>
      <p:ext uri="{BB962C8B-B14F-4D97-AF65-F5344CB8AC3E}">
        <p14:creationId xmlns:p14="http://schemas.microsoft.com/office/powerpoint/2010/main" val="3938837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20400"/>
            <a:ext cx="12192000" cy="2617200"/>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4000" b="1" dirty="0">
                <a:solidFill>
                  <a:schemeClr val="bg1"/>
                </a:solidFill>
              </a:rPr>
              <a:t>专题二十四　实验方案的设计与评价</a:t>
            </a:r>
          </a:p>
        </p:txBody>
      </p:sp>
      <p:sp>
        <p:nvSpPr>
          <p:cNvPr id="11" name="文本框 10"/>
          <p:cNvSpPr txBox="1"/>
          <p:nvPr/>
        </p:nvSpPr>
        <p:spPr>
          <a:xfrm>
            <a:off x="2412938" y="1546119"/>
            <a:ext cx="7366119" cy="461665"/>
          </a:xfrm>
          <a:prstGeom prst="rect">
            <a:avLst/>
          </a:prstGeom>
          <a:noFill/>
        </p:spPr>
        <p:txBody>
          <a:bodyPr wrap="none" rtlCol="0">
            <a:spAutoFit/>
          </a:bodyPr>
          <a:lstStyle/>
          <a:p>
            <a:pPr algn="ctr"/>
            <a:r>
              <a:rPr lang="en-US" altLang="zh-CN" sz="2400" dirty="0">
                <a:solidFill>
                  <a:srgbClr val="DA251C"/>
                </a:solidFill>
              </a:rPr>
              <a:t>【</a:t>
            </a:r>
            <a:r>
              <a:rPr lang="zh-CN" altLang="en-US" sz="2400" dirty="0">
                <a:solidFill>
                  <a:srgbClr val="DA251C"/>
                </a:solidFill>
              </a:rPr>
              <a:t>高考帮</a:t>
            </a:r>
            <a:r>
              <a:rPr lang="en-US" altLang="zh-CN" sz="2400" dirty="0">
                <a:solidFill>
                  <a:srgbClr val="DA251C"/>
                </a:solidFill>
              </a:rPr>
              <a:t>·</a:t>
            </a:r>
            <a:r>
              <a:rPr lang="zh-CN" altLang="en-US" sz="2400" dirty="0">
                <a:solidFill>
                  <a:srgbClr val="DA251C"/>
                </a:solidFill>
              </a:rPr>
              <a:t>化学</a:t>
            </a:r>
            <a:r>
              <a:rPr lang="en-US" altLang="zh-CN" sz="2400" dirty="0">
                <a:solidFill>
                  <a:srgbClr val="DA251C"/>
                </a:solidFill>
              </a:rPr>
              <a:t>】</a:t>
            </a:r>
            <a:r>
              <a:rPr lang="zh-CN" altLang="en-US" sz="2400" dirty="0">
                <a:solidFill>
                  <a:srgbClr val="DA251C"/>
                </a:solidFill>
              </a:rPr>
              <a:t>专题二十四：实验方案的设计与评价</a:t>
            </a:r>
          </a:p>
        </p:txBody>
      </p:sp>
    </p:spTree>
    <p:extLst>
      <p:ext uri="{BB962C8B-B14F-4D97-AF65-F5344CB8AC3E}">
        <p14:creationId xmlns:p14="http://schemas.microsoft.com/office/powerpoint/2010/main" val="3613475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B</a:t>
            </a:r>
            <a:r>
              <a:rPr lang="zh-CN" altLang="en-US" sz="2800" b="1" dirty="0">
                <a:solidFill>
                  <a:schemeClr val="bg1"/>
                </a:solidFill>
                <a:latin typeface="微软雅黑" panose="020B0503020204020204" pitchFamily="34" charset="-122"/>
                <a:ea typeface="微软雅黑" panose="020B0503020204020204" pitchFamily="34" charset="-122"/>
              </a:rPr>
              <a:t>方法帮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素养大提升</a:t>
            </a:r>
          </a:p>
        </p:txBody>
      </p:sp>
      <p:sp>
        <p:nvSpPr>
          <p:cNvPr id="3" name="矩形 2">
            <a:hlinkClick r:id="rId2" action="ppaction://hlinksldjump"/>
          </p:cNvPr>
          <p:cNvSpPr/>
          <p:nvPr/>
        </p:nvSpPr>
        <p:spPr>
          <a:xfrm>
            <a:off x="4630058" y="1302658"/>
            <a:ext cx="7228114"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solidFill>
              </a:rPr>
              <a:t>方法</a:t>
            </a:r>
            <a:r>
              <a:rPr lang="en-US" altLang="zh-CN" sz="2800" dirty="0">
                <a:solidFill>
                  <a:schemeClr val="tx1"/>
                </a:solidFill>
              </a:rPr>
              <a:t>1  </a:t>
            </a:r>
            <a:r>
              <a:rPr lang="zh-CN" altLang="en-US" sz="2800" dirty="0">
                <a:solidFill>
                  <a:schemeClr val="tx1"/>
                </a:solidFill>
              </a:rPr>
              <a:t>物质制备实验方案设计与评价</a:t>
            </a:r>
          </a:p>
          <a:p>
            <a:pPr>
              <a:lnSpc>
                <a:spcPct val="150000"/>
              </a:lnSpc>
            </a:pPr>
            <a:r>
              <a:rPr lang="zh-CN" altLang="en-US" sz="2800" dirty="0">
                <a:solidFill>
                  <a:schemeClr val="tx1"/>
                </a:solidFill>
              </a:rPr>
              <a:t>方法</a:t>
            </a:r>
            <a:r>
              <a:rPr lang="en-US" altLang="zh-CN" sz="2800" dirty="0">
                <a:solidFill>
                  <a:schemeClr val="tx1"/>
                </a:solidFill>
              </a:rPr>
              <a:t>2  </a:t>
            </a:r>
            <a:r>
              <a:rPr lang="zh-CN" altLang="en-US" sz="2800" dirty="0">
                <a:solidFill>
                  <a:schemeClr val="tx1"/>
                </a:solidFill>
              </a:rPr>
              <a:t>物质性质实验探究与评价</a:t>
            </a:r>
          </a:p>
          <a:p>
            <a:pPr>
              <a:lnSpc>
                <a:spcPct val="150000"/>
              </a:lnSpc>
            </a:pPr>
            <a:r>
              <a:rPr lang="zh-CN" altLang="en-US" sz="2800" dirty="0">
                <a:solidFill>
                  <a:schemeClr val="tx1"/>
                </a:solidFill>
              </a:rPr>
              <a:t>方法</a:t>
            </a:r>
            <a:r>
              <a:rPr lang="en-US" altLang="zh-CN" sz="2800" dirty="0">
                <a:solidFill>
                  <a:schemeClr val="tx1"/>
                </a:solidFill>
              </a:rPr>
              <a:t>3  </a:t>
            </a:r>
            <a:r>
              <a:rPr lang="zh-CN" altLang="en-US" sz="2800" dirty="0">
                <a:solidFill>
                  <a:schemeClr val="tx1"/>
                </a:solidFill>
              </a:rPr>
              <a:t>文字表述题的解题策略</a:t>
            </a:r>
          </a:p>
        </p:txBody>
      </p:sp>
    </p:spTree>
    <p:extLst>
      <p:ext uri="{BB962C8B-B14F-4D97-AF65-F5344CB8AC3E}">
        <p14:creationId xmlns:p14="http://schemas.microsoft.com/office/powerpoint/2010/main" val="3999959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990600" y="-2"/>
            <a:ext cx="61722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ea typeface="微软雅黑" panose="020B0503020204020204" pitchFamily="34" charset="-122"/>
              </a:rPr>
              <a:t>方法</a:t>
            </a:r>
            <a:r>
              <a:rPr lang="en-US" altLang="zh-CN" sz="2800" dirty="0">
                <a:solidFill>
                  <a:srgbClr val="DA251C"/>
                </a:solidFill>
                <a:ea typeface="微软雅黑" panose="020B0503020204020204" pitchFamily="34" charset="-122"/>
              </a:rPr>
              <a:t>1   </a:t>
            </a:r>
            <a:r>
              <a:rPr lang="zh-CN" altLang="en-US" sz="2800" dirty="0">
                <a:solidFill>
                  <a:srgbClr val="DA251C"/>
                </a:solidFill>
                <a:ea typeface="微软雅黑" panose="020B0503020204020204" pitchFamily="34" charset="-122"/>
              </a:rPr>
              <a:t>物质制备实验方案设计与评价</a:t>
            </a:r>
          </a:p>
        </p:txBody>
      </p:sp>
      <p:sp>
        <p:nvSpPr>
          <p:cNvPr id="2" name="矩形 1"/>
          <p:cNvSpPr/>
          <p:nvPr/>
        </p:nvSpPr>
        <p:spPr>
          <a:xfrm>
            <a:off x="234043" y="732194"/>
            <a:ext cx="11723913" cy="5909310"/>
          </a:xfrm>
          <a:prstGeom prst="rect">
            <a:avLst/>
          </a:prstGeom>
        </p:spPr>
        <p:txBody>
          <a:bodyPr wrap="square">
            <a:spAutoFit/>
          </a:bodyPr>
          <a:lstStyle/>
          <a:p>
            <a:pPr>
              <a:lnSpc>
                <a:spcPct val="150000"/>
              </a:lnSpc>
              <a:spcAft>
                <a:spcPts val="0"/>
              </a:spcAft>
            </a:pPr>
            <a:r>
              <a:rPr lang="zh-CN" altLang="en-US" sz="2800" b="1" dirty="0">
                <a:solidFill>
                  <a:srgbClr val="DA251C"/>
                </a:solidFill>
                <a:cs typeface="Times New Roman" panose="02020603050405020304" pitchFamily="18" charset="0"/>
              </a:rPr>
              <a:t>方法解读：</a:t>
            </a:r>
            <a:endParaRPr lang="en-US" altLang="zh-CN" sz="2800" b="1" dirty="0">
              <a:solidFill>
                <a:srgbClr val="DA251C"/>
              </a:solidFill>
              <a:cs typeface="Times New Roman" panose="02020603050405020304" pitchFamily="18" charset="0"/>
            </a:endParaRPr>
          </a:p>
          <a:p>
            <a:pPr>
              <a:lnSpc>
                <a:spcPct val="150000"/>
              </a:lnSpc>
            </a:pPr>
            <a:r>
              <a:rPr lang="en-US" altLang="zh-CN" sz="2800" b="1" dirty="0"/>
              <a:t>1.</a:t>
            </a:r>
            <a:r>
              <a:rPr lang="zh-CN" altLang="zh-CN" sz="2800" b="1" dirty="0"/>
              <a:t>物质制备实验方案的设计原则</a:t>
            </a:r>
          </a:p>
          <a:p>
            <a:pPr>
              <a:lnSpc>
                <a:spcPct val="150000"/>
              </a:lnSpc>
            </a:pPr>
            <a:r>
              <a:rPr lang="en-US" altLang="zh-CN" sz="2800" dirty="0"/>
              <a:t>(1)</a:t>
            </a:r>
            <a:r>
              <a:rPr lang="zh-CN" altLang="zh-CN" sz="2800" dirty="0"/>
              <a:t>条件合适</a:t>
            </a:r>
            <a:r>
              <a:rPr lang="en-US" altLang="zh-CN" sz="2800" dirty="0"/>
              <a:t>,</a:t>
            </a:r>
            <a:r>
              <a:rPr lang="zh-CN" altLang="zh-CN" sz="2800" dirty="0"/>
              <a:t>操作方便</a:t>
            </a:r>
            <a:r>
              <a:rPr lang="en-US" altLang="zh-CN" sz="2800" dirty="0"/>
              <a:t>;</a:t>
            </a:r>
            <a:endParaRPr lang="zh-CN" altLang="zh-CN" sz="2800" dirty="0"/>
          </a:p>
          <a:p>
            <a:pPr>
              <a:lnSpc>
                <a:spcPct val="150000"/>
              </a:lnSpc>
            </a:pPr>
            <a:r>
              <a:rPr lang="en-US" altLang="zh-CN" sz="2800" dirty="0"/>
              <a:t>(2)</a:t>
            </a:r>
            <a:r>
              <a:rPr lang="zh-CN" altLang="zh-CN" sz="2800" dirty="0"/>
              <a:t>原理正确</a:t>
            </a:r>
            <a:r>
              <a:rPr lang="en-US" altLang="zh-CN" sz="2800" dirty="0"/>
              <a:t>,</a:t>
            </a:r>
            <a:r>
              <a:rPr lang="zh-CN" altLang="zh-CN" sz="2800" dirty="0"/>
              <a:t>步骤简单</a:t>
            </a:r>
            <a:r>
              <a:rPr lang="en-US" altLang="zh-CN" sz="2800" dirty="0"/>
              <a:t>;</a:t>
            </a:r>
            <a:endParaRPr lang="zh-CN" altLang="zh-CN" sz="2800" dirty="0"/>
          </a:p>
          <a:p>
            <a:pPr>
              <a:lnSpc>
                <a:spcPct val="150000"/>
              </a:lnSpc>
            </a:pPr>
            <a:r>
              <a:rPr lang="en-US" altLang="zh-CN" sz="2800" dirty="0"/>
              <a:t>(3)</a:t>
            </a:r>
            <a:r>
              <a:rPr lang="zh-CN" altLang="zh-CN" sz="2800" dirty="0"/>
              <a:t>原料丰富</a:t>
            </a:r>
            <a:r>
              <a:rPr lang="en-US" altLang="zh-CN" sz="2800" dirty="0"/>
              <a:t>,</a:t>
            </a:r>
            <a:r>
              <a:rPr lang="zh-CN" altLang="zh-CN" sz="2800" dirty="0"/>
              <a:t>价格低廉</a:t>
            </a:r>
            <a:r>
              <a:rPr lang="en-US" altLang="zh-CN" sz="2800" dirty="0"/>
              <a:t>;</a:t>
            </a:r>
            <a:endParaRPr lang="zh-CN" altLang="zh-CN" sz="2800" dirty="0"/>
          </a:p>
          <a:p>
            <a:pPr>
              <a:lnSpc>
                <a:spcPct val="150000"/>
              </a:lnSpc>
            </a:pPr>
            <a:r>
              <a:rPr lang="en-US" altLang="zh-CN" sz="2800" dirty="0"/>
              <a:t>(4)</a:t>
            </a:r>
            <a:r>
              <a:rPr lang="zh-CN" altLang="zh-CN" sz="2800" dirty="0"/>
              <a:t>产物纯净</a:t>
            </a:r>
            <a:r>
              <a:rPr lang="en-US" altLang="zh-CN" sz="2800" dirty="0"/>
              <a:t>,</a:t>
            </a:r>
            <a:r>
              <a:rPr lang="zh-CN" altLang="zh-CN" sz="2800" dirty="0"/>
              <a:t>污染物少。</a:t>
            </a:r>
          </a:p>
          <a:p>
            <a:pPr>
              <a:lnSpc>
                <a:spcPct val="150000"/>
              </a:lnSpc>
            </a:pPr>
            <a:r>
              <a:rPr lang="en-US" altLang="zh-CN" sz="2800" b="1" dirty="0"/>
              <a:t>2.</a:t>
            </a:r>
            <a:r>
              <a:rPr lang="zh-CN" altLang="zh-CN" sz="2800" b="1" dirty="0"/>
              <a:t>物质制备实验方案的评价</a:t>
            </a:r>
          </a:p>
          <a:p>
            <a:pPr>
              <a:lnSpc>
                <a:spcPct val="150000"/>
              </a:lnSpc>
            </a:pPr>
            <a:r>
              <a:rPr lang="zh-CN" altLang="zh-CN" sz="2800" dirty="0"/>
              <a:t>对物质制备实验方案的评价</a:t>
            </a:r>
            <a:r>
              <a:rPr lang="en-US" altLang="zh-CN" sz="2800" dirty="0"/>
              <a:t>,</a:t>
            </a:r>
            <a:r>
              <a:rPr lang="zh-CN" altLang="zh-CN" sz="2800" dirty="0"/>
              <a:t>是指为达到一定的制备目的而对实验方案进行的价值判断</a:t>
            </a:r>
            <a:r>
              <a:rPr lang="en-US" altLang="zh-CN" sz="2800" dirty="0"/>
              <a:t>,</a:t>
            </a:r>
            <a:r>
              <a:rPr lang="zh-CN" altLang="zh-CN" sz="2800" dirty="0"/>
              <a:t>这种评价基于对实验原理的理解</a:t>
            </a:r>
            <a:r>
              <a:rPr lang="en-US" altLang="zh-CN" sz="2800" dirty="0"/>
              <a:t>,</a:t>
            </a:r>
            <a:r>
              <a:rPr lang="zh-CN" altLang="zh-CN" sz="2800" dirty="0"/>
              <a:t>对元素化合物知识的融会贯</a:t>
            </a:r>
          </a:p>
        </p:txBody>
      </p:sp>
    </p:spTree>
    <p:extLst>
      <p:ext uri="{BB962C8B-B14F-4D97-AF65-F5344CB8AC3E}">
        <p14:creationId xmlns:p14="http://schemas.microsoft.com/office/powerpoint/2010/main" val="2459543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a:extLst>
              <a:ext uri="{FF2B5EF4-FFF2-40B4-BE49-F238E27FC236}">
                <a16:creationId xmlns="" xmlns:a16="http://schemas.microsoft.com/office/drawing/2014/main" id="{82902BAC-2A3F-4665-A15C-ADFFEF65E0E2}"/>
              </a:ext>
            </a:extLst>
          </p:cNvPr>
          <p:cNvSpPr/>
          <p:nvPr/>
        </p:nvSpPr>
        <p:spPr>
          <a:xfrm>
            <a:off x="8602980" y="0"/>
            <a:ext cx="260996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专题二十四   实验方案的设计与评价</a:t>
            </a:r>
          </a:p>
        </p:txBody>
      </p:sp>
      <p:sp>
        <p:nvSpPr>
          <p:cNvPr id="15" name="矩形 14">
            <a:extLst>
              <a:ext uri="{FF2B5EF4-FFF2-40B4-BE49-F238E27FC236}">
                <a16:creationId xmlns="" xmlns:a16="http://schemas.microsoft.com/office/drawing/2014/main" id="{0A505F61-77CF-408F-B235-A7FAC9DBA004}"/>
              </a:ext>
            </a:extLst>
          </p:cNvPr>
          <p:cNvSpPr/>
          <p:nvPr/>
        </p:nvSpPr>
        <p:spPr>
          <a:xfrm>
            <a:off x="234043" y="256492"/>
            <a:ext cx="11723913" cy="6662401"/>
          </a:xfrm>
          <a:prstGeom prst="rect">
            <a:avLst/>
          </a:prstGeom>
        </p:spPr>
        <p:txBody>
          <a:bodyPr wrap="square">
            <a:spAutoFit/>
          </a:bodyPr>
          <a:lstStyle/>
          <a:p>
            <a:pPr>
              <a:lnSpc>
                <a:spcPct val="140000"/>
              </a:lnSpc>
              <a:spcAft>
                <a:spcPts val="0"/>
              </a:spcAft>
            </a:pPr>
            <a:r>
              <a:rPr lang="zh-CN" altLang="zh-CN" sz="2700" dirty="0"/>
              <a:t>通</a:t>
            </a:r>
            <a:r>
              <a:rPr lang="en-US" altLang="zh-CN" sz="2700" dirty="0"/>
              <a:t>,</a:t>
            </a:r>
            <a:r>
              <a:rPr lang="zh-CN" altLang="zh-CN" sz="2700" dirty="0"/>
              <a:t>对实验手段优劣的辨析</a:t>
            </a:r>
            <a:r>
              <a:rPr lang="en-US" altLang="zh-CN" sz="2700" dirty="0"/>
              <a:t>,</a:t>
            </a:r>
            <a:r>
              <a:rPr lang="zh-CN" altLang="zh-CN" sz="2700" dirty="0"/>
              <a:t>通过分析和综合</a:t>
            </a:r>
            <a:r>
              <a:rPr lang="en-US" altLang="zh-CN" sz="2700" dirty="0"/>
              <a:t>,</a:t>
            </a:r>
            <a:r>
              <a:rPr lang="zh-CN" altLang="zh-CN" sz="2700" dirty="0"/>
              <a:t>比较和论证</a:t>
            </a:r>
            <a:r>
              <a:rPr lang="en-US" altLang="zh-CN" sz="2700" dirty="0"/>
              <a:t>,</a:t>
            </a:r>
            <a:r>
              <a:rPr lang="zh-CN" altLang="zh-CN" sz="2700" dirty="0"/>
              <a:t>选择最佳方案</a:t>
            </a:r>
            <a:r>
              <a:rPr lang="en-US" altLang="zh-CN" sz="2700" dirty="0"/>
              <a:t>,</a:t>
            </a:r>
            <a:r>
              <a:rPr lang="zh-CN" altLang="zh-CN" sz="2700" dirty="0"/>
              <a:t>其中主要是对方案的简便性、可行性、环保经济性进行评价。</a:t>
            </a:r>
          </a:p>
          <a:p>
            <a:pPr>
              <a:lnSpc>
                <a:spcPct val="140000"/>
              </a:lnSpc>
            </a:pPr>
            <a:r>
              <a:rPr lang="en-US" altLang="zh-CN" sz="2700" b="1" dirty="0"/>
              <a:t>3.</a:t>
            </a:r>
            <a:r>
              <a:rPr lang="zh-CN" altLang="zh-CN" sz="2700" b="1" dirty="0"/>
              <a:t>物质制备实验方案设计与评价应注意的问题</a:t>
            </a:r>
          </a:p>
          <a:p>
            <a:pPr>
              <a:lnSpc>
                <a:spcPct val="140000"/>
              </a:lnSpc>
            </a:pPr>
            <a:r>
              <a:rPr lang="en-US" altLang="zh-CN" sz="2700" dirty="0"/>
              <a:t>(1)</a:t>
            </a:r>
            <a:r>
              <a:rPr lang="zh-CN" altLang="zh-CN" sz="2700" dirty="0"/>
              <a:t>在满足物质制备条件的前提下</a:t>
            </a:r>
            <a:r>
              <a:rPr lang="en-US" altLang="zh-CN" sz="2700" dirty="0"/>
              <a:t>,</a:t>
            </a:r>
            <a:r>
              <a:rPr lang="zh-CN" altLang="zh-CN" sz="2700" dirty="0"/>
              <a:t>制备装置越简单越好。</a:t>
            </a:r>
          </a:p>
          <a:p>
            <a:pPr>
              <a:lnSpc>
                <a:spcPct val="140000"/>
              </a:lnSpc>
            </a:pPr>
            <a:r>
              <a:rPr lang="en-US" altLang="zh-CN" sz="2700" dirty="0"/>
              <a:t>(2)</a:t>
            </a:r>
            <a:r>
              <a:rPr lang="zh-CN" altLang="zh-CN" sz="2700" dirty="0"/>
              <a:t>刚制备好的物质要注意分析可能含有的杂质</a:t>
            </a:r>
            <a:r>
              <a:rPr lang="en-US" altLang="zh-CN" sz="2700" dirty="0"/>
              <a:t>,</a:t>
            </a:r>
            <a:r>
              <a:rPr lang="zh-CN" altLang="zh-CN" sz="2700" dirty="0"/>
              <a:t>在除杂过程中所选择的实验仪器、实验药品和除杂步骤应力求最简化。</a:t>
            </a:r>
          </a:p>
          <a:p>
            <a:pPr>
              <a:lnSpc>
                <a:spcPct val="140000"/>
              </a:lnSpc>
            </a:pPr>
            <a:r>
              <a:rPr lang="en-US" altLang="zh-CN" sz="2700" dirty="0"/>
              <a:t>(3)</a:t>
            </a:r>
            <a:r>
              <a:rPr lang="zh-CN" altLang="zh-CN" sz="2700" dirty="0"/>
              <a:t>在物质的收集或保存过程中要注意物质储存的环境</a:t>
            </a:r>
            <a:r>
              <a:rPr lang="en-US" altLang="zh-CN" sz="2700" dirty="0"/>
              <a:t>,</a:t>
            </a:r>
            <a:r>
              <a:rPr lang="zh-CN" altLang="zh-CN" sz="2700" dirty="0"/>
              <a:t>避免储存过程中物质受污染或变质。</a:t>
            </a:r>
          </a:p>
          <a:p>
            <a:pPr>
              <a:lnSpc>
                <a:spcPct val="140000"/>
              </a:lnSpc>
            </a:pPr>
            <a:r>
              <a:rPr lang="en-US" altLang="zh-CN" sz="2700" dirty="0"/>
              <a:t>(4)</a:t>
            </a:r>
            <a:r>
              <a:rPr lang="zh-CN" altLang="zh-CN" sz="2700" dirty="0"/>
              <a:t>如果制备过程中有气体产生</a:t>
            </a:r>
            <a:r>
              <a:rPr lang="en-US" altLang="zh-CN" sz="2700" dirty="0"/>
              <a:t>,</a:t>
            </a:r>
            <a:r>
              <a:rPr lang="zh-CN" altLang="zh-CN" sz="2700" dirty="0"/>
              <a:t>或制备的物质是气体</a:t>
            </a:r>
            <a:r>
              <a:rPr lang="en-US" altLang="zh-CN" sz="2700" dirty="0"/>
              <a:t>,</a:t>
            </a:r>
            <a:r>
              <a:rPr lang="zh-CN" altLang="zh-CN" sz="2700" dirty="0"/>
              <a:t>或使用的试剂有气态物质</a:t>
            </a:r>
            <a:r>
              <a:rPr lang="en-US" altLang="zh-CN" sz="2700" dirty="0"/>
              <a:t>,</a:t>
            </a:r>
            <a:r>
              <a:rPr lang="zh-CN" altLang="zh-CN" sz="2700" dirty="0"/>
              <a:t>一定要确定剩余的气态物质不会污染环境</a:t>
            </a:r>
            <a:r>
              <a:rPr lang="en-US" altLang="zh-CN" sz="2700" dirty="0"/>
              <a:t>,</a:t>
            </a:r>
            <a:r>
              <a:rPr lang="zh-CN" altLang="zh-CN" sz="2700" dirty="0"/>
              <a:t>设计好尾气处理装置。</a:t>
            </a:r>
          </a:p>
          <a:p>
            <a:pPr>
              <a:lnSpc>
                <a:spcPct val="140000"/>
              </a:lnSpc>
            </a:pPr>
            <a:r>
              <a:rPr lang="en-US" altLang="zh-CN" sz="2700" dirty="0"/>
              <a:t>(5)</a:t>
            </a:r>
            <a:r>
              <a:rPr lang="zh-CN" altLang="zh-CN" sz="2700" dirty="0"/>
              <a:t>整个过程结束后要注意对剩余药品的处理</a:t>
            </a:r>
            <a:r>
              <a:rPr lang="en-US" altLang="zh-CN" sz="2700" dirty="0"/>
              <a:t>,</a:t>
            </a:r>
            <a:r>
              <a:rPr lang="zh-CN" altLang="zh-CN" sz="2700" dirty="0"/>
              <a:t>避免污染环境、发生火灾等。</a:t>
            </a:r>
          </a:p>
        </p:txBody>
      </p:sp>
    </p:spTree>
    <p:extLst>
      <p:ext uri="{BB962C8B-B14F-4D97-AF65-F5344CB8AC3E}">
        <p14:creationId xmlns:p14="http://schemas.microsoft.com/office/powerpoint/2010/main" val="1319723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602980" y="0"/>
            <a:ext cx="260996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专题二十四   实验方案的设计与评价</a:t>
            </a:r>
          </a:p>
        </p:txBody>
      </p:sp>
      <p:sp>
        <p:nvSpPr>
          <p:cNvPr id="7" name="矩形 6">
            <a:extLst>
              <a:ext uri="{FF2B5EF4-FFF2-40B4-BE49-F238E27FC236}">
                <a16:creationId xmlns="" xmlns:a16="http://schemas.microsoft.com/office/drawing/2014/main" id="{ECD05F0F-25CE-4BF1-BB24-E02D32843106}"/>
              </a:ext>
            </a:extLst>
          </p:cNvPr>
          <p:cNvSpPr/>
          <p:nvPr/>
        </p:nvSpPr>
        <p:spPr>
          <a:xfrm>
            <a:off x="234043" y="204003"/>
            <a:ext cx="11723913" cy="6555641"/>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1</a:t>
            </a:r>
            <a:r>
              <a:rPr lang="zh-CN" altLang="zh-CN" sz="2800" dirty="0"/>
              <a:t>　高铁酸钠</a:t>
            </a:r>
            <a:r>
              <a:rPr lang="en-US" altLang="zh-CN" sz="2800" dirty="0"/>
              <a:t>(Na</a:t>
            </a:r>
            <a:r>
              <a:rPr lang="en-US" altLang="zh-CN" sz="2800" baseline="-25000" dirty="0"/>
              <a:t>2</a:t>
            </a:r>
            <a:r>
              <a:rPr lang="en-US" altLang="zh-CN" sz="2800" dirty="0"/>
              <a:t>FeO</a:t>
            </a:r>
            <a:r>
              <a:rPr lang="en-US" altLang="zh-CN" sz="2800" baseline="-25000" dirty="0"/>
              <a:t>4</a:t>
            </a:r>
            <a:r>
              <a:rPr lang="en-US" altLang="zh-CN" sz="2800" dirty="0"/>
              <a:t>)</a:t>
            </a:r>
            <a:r>
              <a:rPr lang="zh-CN" altLang="zh-CN" sz="2800" dirty="0"/>
              <a:t>具有很强的氧化性</a:t>
            </a:r>
            <a:r>
              <a:rPr lang="en-US" altLang="zh-CN" sz="2800" dirty="0"/>
              <a:t>,</a:t>
            </a:r>
            <a:r>
              <a:rPr lang="zh-CN" altLang="zh-CN" sz="2800" dirty="0"/>
              <a:t>是一种新型的绿色净水消毒剂。工业上可以通过次氯酸钠氧化法制备高铁酸钠</a:t>
            </a:r>
            <a:r>
              <a:rPr lang="en-US" altLang="zh-CN" sz="2800" dirty="0"/>
              <a:t>,</a:t>
            </a:r>
            <a:r>
              <a:rPr lang="zh-CN" altLang="zh-CN" sz="2800" dirty="0"/>
              <a:t>生产过程如下</a:t>
            </a:r>
            <a:r>
              <a:rPr lang="en-US" altLang="zh-CN" sz="2800" dirty="0"/>
              <a:t>:</a:t>
            </a:r>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r>
              <a:rPr lang="zh-CN" altLang="zh-CN" sz="2800" dirty="0"/>
              <a:t>回答下列问题</a:t>
            </a:r>
            <a:r>
              <a:rPr lang="en-US" altLang="zh-CN" sz="2800" dirty="0"/>
              <a:t>:</a:t>
            </a:r>
            <a:endParaRPr lang="zh-CN" altLang="zh-CN" sz="2800" dirty="0"/>
          </a:p>
          <a:p>
            <a:pPr>
              <a:lnSpc>
                <a:spcPct val="150000"/>
              </a:lnSpc>
            </a:pPr>
            <a:r>
              <a:rPr lang="en-US" altLang="zh-CN" sz="2800" dirty="0"/>
              <a:t>(1)</a:t>
            </a:r>
            <a:r>
              <a:rPr lang="zh-CN" altLang="zh-CN" sz="2800" dirty="0"/>
              <a:t>经过步骤</a:t>
            </a:r>
            <a:r>
              <a:rPr lang="en-US" altLang="zh-CN" sz="2800" dirty="0"/>
              <a:t>①</a:t>
            </a:r>
            <a:r>
              <a:rPr lang="zh-CN" altLang="zh-CN" sz="2800" dirty="0"/>
              <a:t>后</a:t>
            </a:r>
            <a:r>
              <a:rPr lang="en-US" altLang="zh-CN" sz="2800" dirty="0"/>
              <a:t>,</a:t>
            </a:r>
            <a:r>
              <a:rPr lang="zh-CN" altLang="zh-CN" sz="2800" dirty="0"/>
              <a:t>加入</a:t>
            </a:r>
            <a:r>
              <a:rPr lang="en-US" altLang="zh-CN" sz="2800" dirty="0" err="1"/>
              <a:t>NaOH</a:t>
            </a:r>
            <a:r>
              <a:rPr lang="zh-CN" altLang="zh-CN" sz="2800" dirty="0"/>
              <a:t>固体的原因是</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(2)</a:t>
            </a:r>
            <a:r>
              <a:rPr lang="zh-CN" altLang="zh-CN" sz="2800" dirty="0"/>
              <a:t>步骤</a:t>
            </a:r>
            <a:r>
              <a:rPr lang="en-US" altLang="zh-CN" sz="2800" dirty="0"/>
              <a:t>②</a:t>
            </a:r>
            <a:r>
              <a:rPr lang="zh-CN" altLang="zh-CN" sz="2800" dirty="0"/>
              <a:t>反应的离子方程式是</a:t>
            </a:r>
            <a:r>
              <a:rPr lang="zh-CN" altLang="zh-CN" sz="2800" u="sng" dirty="0"/>
              <a:t>　　　　　　　　　　</a:t>
            </a:r>
            <a:r>
              <a:rPr lang="zh-CN" altLang="zh-CN" sz="2800" dirty="0"/>
              <a:t>。</a:t>
            </a:r>
            <a:r>
              <a:rPr lang="en-US" altLang="zh-CN" sz="2800" dirty="0"/>
              <a:t> </a:t>
            </a:r>
            <a:endParaRPr lang="zh-CN" altLang="zh-CN" sz="2800" dirty="0"/>
          </a:p>
        </p:txBody>
      </p:sp>
      <p:pic>
        <p:nvPicPr>
          <p:cNvPr id="4" name="BB8.jpg" descr="id:2147513809;FounderCES">
            <a:extLst>
              <a:ext uri="{FF2B5EF4-FFF2-40B4-BE49-F238E27FC236}">
                <a16:creationId xmlns="" xmlns:a16="http://schemas.microsoft.com/office/drawing/2014/main" id="{DFA03B00-A687-4C1D-B18C-FD02048BA138}"/>
              </a:ext>
            </a:extLst>
          </p:cNvPr>
          <p:cNvPicPr/>
          <p:nvPr/>
        </p:nvPicPr>
        <p:blipFill>
          <a:blip r:embed="rId2"/>
          <a:stretch>
            <a:fillRect/>
          </a:stretch>
        </p:blipFill>
        <p:spPr>
          <a:xfrm>
            <a:off x="744944" y="1709251"/>
            <a:ext cx="10344125" cy="2821125"/>
          </a:xfrm>
          <a:prstGeom prst="rect">
            <a:avLst/>
          </a:prstGeom>
        </p:spPr>
      </p:pic>
    </p:spTree>
    <p:extLst>
      <p:ext uri="{BB962C8B-B14F-4D97-AF65-F5344CB8AC3E}">
        <p14:creationId xmlns:p14="http://schemas.microsoft.com/office/powerpoint/2010/main" val="2526859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602980" y="0"/>
            <a:ext cx="260996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专题二十四   实验方案的设计与评价</a:t>
            </a:r>
          </a:p>
        </p:txBody>
      </p:sp>
      <p:sp>
        <p:nvSpPr>
          <p:cNvPr id="7" name="矩形 6">
            <a:extLst>
              <a:ext uri="{FF2B5EF4-FFF2-40B4-BE49-F238E27FC236}">
                <a16:creationId xmlns="" xmlns:a16="http://schemas.microsoft.com/office/drawing/2014/main" id="{ECD05F0F-25CE-4BF1-BB24-E02D32843106}"/>
              </a:ext>
            </a:extLst>
          </p:cNvPr>
          <p:cNvSpPr/>
          <p:nvPr/>
        </p:nvSpPr>
        <p:spPr>
          <a:xfrm>
            <a:off x="234043" y="262060"/>
            <a:ext cx="11723913" cy="6555641"/>
          </a:xfrm>
          <a:prstGeom prst="rect">
            <a:avLst/>
          </a:prstGeom>
        </p:spPr>
        <p:txBody>
          <a:bodyPr wrap="square">
            <a:spAutoFit/>
          </a:bodyPr>
          <a:lstStyle/>
          <a:p>
            <a:pPr>
              <a:lnSpc>
                <a:spcPct val="150000"/>
              </a:lnSpc>
            </a:pPr>
            <a:r>
              <a:rPr lang="en-US" altLang="zh-CN" sz="2800" dirty="0"/>
              <a:t>(3)</a:t>
            </a:r>
            <a:r>
              <a:rPr lang="zh-CN" altLang="zh-CN" sz="2800" dirty="0"/>
              <a:t>从溶液</a:t>
            </a:r>
            <a:r>
              <a:rPr lang="en-US" altLang="zh-CN" sz="2800" dirty="0"/>
              <a:t>Ⅰ</a:t>
            </a:r>
            <a:r>
              <a:rPr lang="zh-CN" altLang="zh-CN" sz="2800" dirty="0"/>
              <a:t>中分离出</a:t>
            </a:r>
            <a:r>
              <a:rPr lang="en-US" altLang="zh-CN" sz="2800" dirty="0"/>
              <a:t>Na</a:t>
            </a:r>
            <a:r>
              <a:rPr lang="en-US" altLang="zh-CN" sz="2800" baseline="-25000" dirty="0"/>
              <a:t>2</a:t>
            </a:r>
            <a:r>
              <a:rPr lang="en-US" altLang="zh-CN" sz="2800" dirty="0"/>
              <a:t>FeO</a:t>
            </a:r>
            <a:r>
              <a:rPr lang="en-US" altLang="zh-CN" sz="2800" baseline="-25000" dirty="0"/>
              <a:t>4</a:t>
            </a:r>
            <a:r>
              <a:rPr lang="zh-CN" altLang="zh-CN" sz="2800" dirty="0"/>
              <a:t>后</a:t>
            </a:r>
            <a:r>
              <a:rPr lang="en-US" altLang="zh-CN" sz="2800" dirty="0"/>
              <a:t>,</a:t>
            </a:r>
            <a:r>
              <a:rPr lang="zh-CN" altLang="zh-CN" sz="2800" dirty="0"/>
              <a:t>还有副产品</a:t>
            </a:r>
            <a:r>
              <a:rPr lang="en-US" altLang="zh-CN" sz="2800" dirty="0"/>
              <a:t>Na</a:t>
            </a:r>
            <a:r>
              <a:rPr lang="en-US" altLang="zh-CN" sz="2800" baseline="-25000" dirty="0"/>
              <a:t>2</a:t>
            </a:r>
            <a:r>
              <a:rPr lang="en-US" altLang="zh-CN" sz="2800" dirty="0"/>
              <a:t>SO</a:t>
            </a:r>
            <a:r>
              <a:rPr lang="en-US" altLang="zh-CN" sz="2800" baseline="-25000" dirty="0"/>
              <a:t>4</a:t>
            </a:r>
            <a:r>
              <a:rPr lang="zh-CN" altLang="zh-CN" sz="2800" dirty="0"/>
              <a:t>、</a:t>
            </a:r>
            <a:r>
              <a:rPr lang="en-US" altLang="zh-CN" sz="2800" dirty="0" err="1"/>
              <a:t>NaCl</a:t>
            </a:r>
            <a:r>
              <a:rPr lang="en-US" altLang="zh-CN" sz="2800" dirty="0"/>
              <a:t>,</a:t>
            </a:r>
            <a:r>
              <a:rPr lang="zh-CN" altLang="zh-CN" sz="2800" dirty="0"/>
              <a:t>则步骤</a:t>
            </a:r>
            <a:r>
              <a:rPr lang="en-US" altLang="zh-CN" sz="2800" dirty="0"/>
              <a:t>③</a:t>
            </a:r>
            <a:r>
              <a:rPr lang="zh-CN" altLang="zh-CN" sz="2800" dirty="0"/>
              <a:t>中反应的离子方程式为</a:t>
            </a:r>
            <a:r>
              <a:rPr lang="zh-CN" altLang="zh-CN" sz="2800" u="sng" dirty="0"/>
              <a:t>　　　　　　　　　　</a:t>
            </a:r>
            <a:r>
              <a:rPr lang="zh-CN" altLang="zh-CN" sz="2800" dirty="0"/>
              <a:t>。</a:t>
            </a:r>
            <a:endParaRPr lang="en-US" altLang="zh-CN" sz="2800" dirty="0"/>
          </a:p>
          <a:p>
            <a:pPr>
              <a:lnSpc>
                <a:spcPct val="150000"/>
              </a:lnSpc>
            </a:pPr>
            <a:r>
              <a:rPr lang="en-US" altLang="zh-CN" sz="2800" dirty="0"/>
              <a:t>(4)</a:t>
            </a:r>
            <a:r>
              <a:rPr lang="zh-CN" altLang="zh-CN" sz="2800" dirty="0"/>
              <a:t>将一定量的</a:t>
            </a:r>
            <a:r>
              <a:rPr lang="en-US" altLang="zh-CN" sz="2800" dirty="0"/>
              <a:t>Na</a:t>
            </a:r>
            <a:r>
              <a:rPr lang="en-US" altLang="zh-CN" sz="2800" baseline="-25000" dirty="0"/>
              <a:t>2</a:t>
            </a:r>
            <a:r>
              <a:rPr lang="en-US" altLang="zh-CN" sz="2800" dirty="0"/>
              <a:t>FeO</a:t>
            </a:r>
            <a:r>
              <a:rPr lang="en-US" altLang="zh-CN" sz="2800" baseline="-25000" dirty="0"/>
              <a:t>4</a:t>
            </a:r>
            <a:r>
              <a:rPr lang="zh-CN" altLang="zh-CN" sz="2800" dirty="0"/>
              <a:t>投入</a:t>
            </a:r>
            <a:r>
              <a:rPr lang="en-US" altLang="zh-CN" sz="2800" dirty="0"/>
              <a:t>pH</a:t>
            </a:r>
            <a:r>
              <a:rPr lang="zh-CN" altLang="zh-CN" sz="2800" dirty="0"/>
              <a:t>不同的污水中</a:t>
            </a:r>
            <a:r>
              <a:rPr lang="en-US" altLang="zh-CN" sz="2800" dirty="0"/>
              <a:t>(</a:t>
            </a:r>
            <a:r>
              <a:rPr lang="zh-CN" altLang="zh-CN" sz="2800" dirty="0"/>
              <a:t>污水中</a:t>
            </a:r>
            <a:endParaRPr lang="en-US" altLang="zh-CN" sz="2800" dirty="0"/>
          </a:p>
          <a:p>
            <a:pPr>
              <a:lnSpc>
                <a:spcPct val="150000"/>
              </a:lnSpc>
            </a:pPr>
            <a:r>
              <a:rPr lang="zh-CN" altLang="zh-CN" sz="2800" dirty="0"/>
              <a:t>其余成分均相同</a:t>
            </a:r>
            <a:r>
              <a:rPr lang="en-US" altLang="zh-CN" sz="2800" dirty="0"/>
              <a:t>),</a:t>
            </a:r>
            <a:r>
              <a:rPr lang="zh-CN" altLang="zh-CN" sz="2800" dirty="0"/>
              <a:t>溶液中</a:t>
            </a:r>
            <a:r>
              <a:rPr lang="en-US" altLang="zh-CN" sz="2800" dirty="0"/>
              <a:t>Na</a:t>
            </a:r>
            <a:r>
              <a:rPr lang="en-US" altLang="zh-CN" sz="2800" baseline="-25000" dirty="0"/>
              <a:t>2</a:t>
            </a:r>
            <a:r>
              <a:rPr lang="en-US" altLang="zh-CN" sz="2800" dirty="0"/>
              <a:t>FeO</a:t>
            </a:r>
            <a:r>
              <a:rPr lang="en-US" altLang="zh-CN" sz="2800" baseline="-25000" dirty="0"/>
              <a:t>4</a:t>
            </a:r>
            <a:r>
              <a:rPr lang="zh-CN" altLang="zh-CN" sz="2800" dirty="0"/>
              <a:t>的浓度变化如图中</a:t>
            </a:r>
            <a:endParaRPr lang="en-US" altLang="zh-CN" sz="2800" dirty="0"/>
          </a:p>
          <a:p>
            <a:pPr>
              <a:lnSpc>
                <a:spcPct val="150000"/>
              </a:lnSpc>
            </a:pPr>
            <a:r>
              <a:rPr lang="zh-CN" altLang="zh-CN" sz="2800" dirty="0"/>
              <a:t>曲线</a:t>
            </a:r>
            <a:r>
              <a:rPr lang="en-US" altLang="zh-CN" sz="2800" dirty="0"/>
              <a:t>Ⅰ</a:t>
            </a:r>
            <a:r>
              <a:rPr lang="zh-CN" altLang="zh-CN" sz="2800" dirty="0"/>
              <a:t>、</a:t>
            </a:r>
            <a:r>
              <a:rPr lang="en-US" altLang="zh-CN" sz="2800" dirty="0"/>
              <a:t>Ⅱ</a:t>
            </a:r>
            <a:r>
              <a:rPr lang="zh-CN" altLang="zh-CN" sz="2800" dirty="0"/>
              <a:t>所示</a:t>
            </a:r>
            <a:r>
              <a:rPr lang="en-US" altLang="zh-CN" sz="2800" dirty="0"/>
              <a:t>,</a:t>
            </a:r>
            <a:r>
              <a:rPr lang="zh-CN" altLang="zh-CN" sz="2800" dirty="0"/>
              <a:t>则曲线</a:t>
            </a:r>
            <a:r>
              <a:rPr lang="en-US" altLang="zh-CN" sz="2800" dirty="0"/>
              <a:t>Ⅰ</a:t>
            </a:r>
            <a:r>
              <a:rPr lang="zh-CN" altLang="zh-CN" sz="2800" dirty="0"/>
              <a:t>比曲线</a:t>
            </a:r>
            <a:r>
              <a:rPr lang="en-US" altLang="zh-CN" sz="2800" dirty="0"/>
              <a:t>Ⅱ</a:t>
            </a:r>
            <a:r>
              <a:rPr lang="zh-CN" altLang="zh-CN" sz="2800" dirty="0"/>
              <a:t>对应的污水</a:t>
            </a:r>
            <a:endParaRPr lang="en-US" altLang="zh-CN" sz="2800" dirty="0"/>
          </a:p>
          <a:p>
            <a:pPr>
              <a:lnSpc>
                <a:spcPct val="150000"/>
              </a:lnSpc>
            </a:pPr>
            <a:r>
              <a:rPr lang="en-US" altLang="zh-CN" sz="2800" dirty="0"/>
              <a:t>pH</a:t>
            </a:r>
            <a:r>
              <a:rPr lang="zh-CN" altLang="zh-CN" sz="2800" u="sng" dirty="0"/>
              <a:t>　　　　</a:t>
            </a:r>
            <a:r>
              <a:rPr lang="en-US" altLang="zh-CN" sz="2800" dirty="0"/>
              <a:t>(</a:t>
            </a:r>
            <a:r>
              <a:rPr lang="zh-CN" altLang="zh-CN" sz="2800" dirty="0"/>
              <a:t>填</a:t>
            </a:r>
            <a:r>
              <a:rPr lang="en-US" altLang="zh-CN" sz="2800" dirty="0"/>
              <a:t>“</a:t>
            </a:r>
            <a:r>
              <a:rPr lang="zh-CN" altLang="zh-CN" sz="2800" dirty="0"/>
              <a:t>高</a:t>
            </a:r>
            <a:r>
              <a:rPr lang="en-US" altLang="zh-CN" sz="2800" dirty="0"/>
              <a:t>”</a:t>
            </a:r>
            <a:r>
              <a:rPr lang="zh-CN" altLang="zh-CN" sz="2800" dirty="0"/>
              <a:t>或</a:t>
            </a:r>
            <a:r>
              <a:rPr lang="en-US" altLang="zh-CN" sz="2800" dirty="0"/>
              <a:t>“</a:t>
            </a:r>
            <a:r>
              <a:rPr lang="zh-CN" altLang="zh-CN" sz="2800" dirty="0"/>
              <a:t>低</a:t>
            </a:r>
            <a:r>
              <a:rPr lang="en-US" altLang="zh-CN" sz="2800" dirty="0"/>
              <a:t>”)</a:t>
            </a:r>
            <a:r>
              <a:rPr lang="zh-CN" altLang="zh-CN" sz="2800" dirty="0"/>
              <a:t>。</a:t>
            </a:r>
            <a:r>
              <a:rPr lang="en-US" altLang="zh-CN" sz="2800" dirty="0"/>
              <a:t> </a:t>
            </a:r>
            <a:endParaRPr lang="zh-CN" altLang="zh-CN" sz="2800" dirty="0"/>
          </a:p>
          <a:p>
            <a:pPr>
              <a:lnSpc>
                <a:spcPct val="150000"/>
              </a:lnSpc>
            </a:pPr>
            <a:r>
              <a:rPr lang="en-US" altLang="zh-CN" sz="2800" dirty="0"/>
              <a:t>(5)</a:t>
            </a:r>
            <a:r>
              <a:rPr lang="zh-CN" altLang="zh-CN" sz="2800" dirty="0"/>
              <a:t>通过计算得知</a:t>
            </a:r>
            <a:r>
              <a:rPr lang="en-US" altLang="zh-CN" sz="2800" dirty="0"/>
              <a:t>Na</a:t>
            </a:r>
            <a:r>
              <a:rPr lang="en-US" altLang="zh-CN" sz="2800" baseline="-25000" dirty="0"/>
              <a:t>2</a:t>
            </a:r>
            <a:r>
              <a:rPr lang="en-US" altLang="zh-CN" sz="2800" dirty="0"/>
              <a:t>FeO</a:t>
            </a:r>
            <a:r>
              <a:rPr lang="en-US" altLang="zh-CN" sz="2800" baseline="-25000" dirty="0"/>
              <a:t>4</a:t>
            </a:r>
            <a:r>
              <a:rPr lang="zh-CN" altLang="zh-CN" sz="2800" dirty="0"/>
              <a:t>的消毒效率</a:t>
            </a:r>
            <a:r>
              <a:rPr lang="en-US" altLang="zh-CN" sz="2800" dirty="0"/>
              <a:t>(</a:t>
            </a:r>
            <a:r>
              <a:rPr lang="zh-CN" altLang="zh-CN" sz="2800" dirty="0"/>
              <a:t>以单位质量得</a:t>
            </a:r>
            <a:endParaRPr lang="en-US" altLang="zh-CN" sz="2800" dirty="0"/>
          </a:p>
          <a:p>
            <a:pPr>
              <a:lnSpc>
                <a:spcPct val="150000"/>
              </a:lnSpc>
            </a:pPr>
            <a:r>
              <a:rPr lang="zh-CN" altLang="zh-CN" sz="2800" dirty="0"/>
              <a:t>到的电子数表示</a:t>
            </a:r>
            <a:r>
              <a:rPr lang="en-US" altLang="zh-CN" sz="2800" dirty="0"/>
              <a:t>)</a:t>
            </a:r>
            <a:r>
              <a:rPr lang="zh-CN" altLang="zh-CN" sz="2800" dirty="0"/>
              <a:t>比氯气的</a:t>
            </a:r>
            <a:r>
              <a:rPr lang="zh-CN" altLang="zh-CN" sz="2800" u="sng" dirty="0"/>
              <a:t>　　　　</a:t>
            </a:r>
            <a:r>
              <a:rPr lang="en-US" altLang="zh-CN" sz="2800" dirty="0"/>
              <a:t>(</a:t>
            </a:r>
            <a:r>
              <a:rPr lang="zh-CN" altLang="zh-CN" sz="2800" dirty="0"/>
              <a:t>填</a:t>
            </a:r>
            <a:r>
              <a:rPr lang="en-US" altLang="zh-CN" sz="2800" dirty="0"/>
              <a:t>“</a:t>
            </a:r>
            <a:r>
              <a:rPr lang="zh-CN" altLang="zh-CN" sz="2800" dirty="0"/>
              <a:t>高</a:t>
            </a:r>
            <a:r>
              <a:rPr lang="en-US" altLang="zh-CN" sz="2800" dirty="0"/>
              <a:t>”</a:t>
            </a:r>
            <a:r>
              <a:rPr lang="zh-CN" altLang="zh-CN" sz="2800" dirty="0"/>
              <a:t>或</a:t>
            </a:r>
            <a:r>
              <a:rPr lang="en-US" altLang="zh-CN" sz="2800" dirty="0"/>
              <a:t>“</a:t>
            </a:r>
            <a:r>
              <a:rPr lang="zh-CN" altLang="zh-CN" sz="2800" dirty="0"/>
              <a:t>低</a:t>
            </a:r>
            <a:r>
              <a:rPr lang="en-US" altLang="zh-CN" sz="2800" dirty="0"/>
              <a:t>”),</a:t>
            </a:r>
          </a:p>
          <a:p>
            <a:pPr>
              <a:lnSpc>
                <a:spcPct val="150000"/>
              </a:lnSpc>
            </a:pPr>
            <a:r>
              <a:rPr lang="zh-CN" altLang="zh-CN" sz="2800" dirty="0"/>
              <a:t>用高铁酸钠代替氯气作净水消毒剂的优点是</a:t>
            </a:r>
            <a:r>
              <a:rPr lang="zh-CN" altLang="zh-CN" sz="2800" u="sng" dirty="0"/>
              <a:t>　　　　　　　　　　　</a:t>
            </a:r>
            <a:r>
              <a:rPr lang="en-US" altLang="zh-CN" sz="2800" dirty="0"/>
              <a:t>(</a:t>
            </a:r>
            <a:r>
              <a:rPr lang="zh-CN" altLang="zh-CN" sz="2800" dirty="0"/>
              <a:t>答出两点即可</a:t>
            </a:r>
            <a:r>
              <a:rPr lang="en-US" altLang="zh-CN" sz="2800" dirty="0"/>
              <a:t>)</a:t>
            </a:r>
            <a:r>
              <a:rPr lang="zh-CN" altLang="zh-CN" sz="2800" dirty="0"/>
              <a:t>。</a:t>
            </a:r>
            <a:r>
              <a:rPr lang="en-US" altLang="zh-CN" sz="2800" dirty="0"/>
              <a:t> </a:t>
            </a:r>
            <a:endParaRPr lang="zh-CN" altLang="zh-CN" sz="2800" dirty="0"/>
          </a:p>
        </p:txBody>
      </p:sp>
      <p:pic>
        <p:nvPicPr>
          <p:cNvPr id="4" name="BB9.jpg" descr="id:2147513816;FounderCES">
            <a:extLst>
              <a:ext uri="{FF2B5EF4-FFF2-40B4-BE49-F238E27FC236}">
                <a16:creationId xmlns="" xmlns:a16="http://schemas.microsoft.com/office/drawing/2014/main" id="{CEB325D2-83BE-435B-B9BE-194F94A02C2A}"/>
              </a:ext>
            </a:extLst>
          </p:cNvPr>
          <p:cNvPicPr/>
          <p:nvPr/>
        </p:nvPicPr>
        <p:blipFill>
          <a:blip r:embed="rId2"/>
          <a:stretch>
            <a:fillRect/>
          </a:stretch>
        </p:blipFill>
        <p:spPr>
          <a:xfrm>
            <a:off x="8554174" y="1816812"/>
            <a:ext cx="3318510" cy="3340487"/>
          </a:xfrm>
          <a:prstGeom prst="rect">
            <a:avLst/>
          </a:prstGeom>
        </p:spPr>
      </p:pic>
    </p:spTree>
    <p:extLst>
      <p:ext uri="{BB962C8B-B14F-4D97-AF65-F5344CB8AC3E}">
        <p14:creationId xmlns:p14="http://schemas.microsoft.com/office/powerpoint/2010/main" val="3546879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602980" y="0"/>
            <a:ext cx="260996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专题二十四   实验方案的设计与评价</a:t>
            </a:r>
          </a:p>
        </p:txBody>
      </p:sp>
      <mc:AlternateContent xmlns:mc="http://schemas.openxmlformats.org/markup-compatibility/2006" xmlns:a14="http://schemas.microsoft.com/office/drawing/2010/main">
        <mc:Choice Requires="a14">
          <p:sp>
            <p:nvSpPr>
              <p:cNvPr id="7" name="矩形 6">
                <a:extLst>
                  <a:ext uri="{FF2B5EF4-FFF2-40B4-BE49-F238E27FC236}">
                    <a16:creationId xmlns="" xmlns:a16="http://schemas.microsoft.com/office/drawing/2014/main" id="{ECD05F0F-25CE-4BF1-BB24-E02D32843106}"/>
                  </a:ext>
                </a:extLst>
              </p:cNvPr>
              <p:cNvSpPr/>
              <p:nvPr/>
            </p:nvSpPr>
            <p:spPr>
              <a:xfrm>
                <a:off x="234043" y="262060"/>
                <a:ext cx="11826777" cy="6347059"/>
              </a:xfrm>
              <a:prstGeom prst="rect">
                <a:avLst/>
              </a:prstGeom>
            </p:spPr>
            <p:txBody>
              <a:bodyPr wrap="square">
                <a:spAutoFit/>
              </a:bodyPr>
              <a:lstStyle/>
              <a:p>
                <a:pPr>
                  <a:lnSpc>
                    <a:spcPct val="150000"/>
                  </a:lnSpc>
                </a:pPr>
                <a:r>
                  <a:rPr lang="zh-CN" altLang="zh-CN" sz="2800" b="1" dirty="0">
                    <a:solidFill>
                      <a:srgbClr val="DA251C"/>
                    </a:solidFill>
                  </a:rPr>
                  <a:t>思维导引</a:t>
                </a:r>
                <a:endParaRPr lang="en-US" altLang="zh-CN" sz="2800" b="1" dirty="0">
                  <a:solidFill>
                    <a:srgbClr val="DA251C"/>
                  </a:solidFill>
                </a:endParaRPr>
              </a:p>
              <a:p>
                <a:pPr>
                  <a:lnSpc>
                    <a:spcPct val="150000"/>
                  </a:lnSpc>
                </a:pPr>
                <a:endParaRPr lang="en-US" altLang="zh-CN" sz="2800" b="1" dirty="0">
                  <a:solidFill>
                    <a:srgbClr val="DA251C"/>
                  </a:solidFill>
                </a:endParaRPr>
              </a:p>
              <a:p>
                <a:pPr>
                  <a:lnSpc>
                    <a:spcPct val="150000"/>
                  </a:lnSpc>
                </a:pPr>
                <a:endParaRPr lang="en-US" altLang="zh-CN" sz="2800" b="1" dirty="0">
                  <a:solidFill>
                    <a:srgbClr val="DA251C"/>
                  </a:solidFill>
                </a:endParaRPr>
              </a:p>
              <a:p>
                <a:pPr>
                  <a:lnSpc>
                    <a:spcPct val="150000"/>
                  </a:lnSpc>
                </a:pPr>
                <a:endParaRPr lang="en-US" altLang="zh-CN" sz="2800" b="1" dirty="0">
                  <a:solidFill>
                    <a:srgbClr val="DA251C"/>
                  </a:solidFill>
                </a:endParaRPr>
              </a:p>
              <a:p>
                <a:pPr>
                  <a:lnSpc>
                    <a:spcPct val="150000"/>
                  </a:lnSpc>
                </a:pPr>
                <a:endParaRPr lang="en-US" altLang="zh-CN" sz="2800" b="1" dirty="0">
                  <a:solidFill>
                    <a:srgbClr val="DA251C"/>
                  </a:solidFill>
                </a:endParaRPr>
              </a:p>
              <a:p>
                <a:endParaRPr lang="zh-CN" altLang="zh-CN" sz="2800" b="1" dirty="0">
                  <a:solidFill>
                    <a:srgbClr val="DA251C"/>
                  </a:solidFill>
                </a:endParaRPr>
              </a:p>
              <a:p>
                <a:pPr>
                  <a:lnSpc>
                    <a:spcPct val="150000"/>
                  </a:lnSpc>
                </a:pPr>
                <a:r>
                  <a:rPr lang="zh-CN" altLang="zh-CN" sz="2800" b="1" dirty="0">
                    <a:solidFill>
                      <a:srgbClr val="DA251C"/>
                    </a:solidFill>
                  </a:rPr>
                  <a:t>解析　</a:t>
                </a:r>
                <a:r>
                  <a:rPr lang="en-US" altLang="zh-CN" sz="2800" dirty="0"/>
                  <a:t>(1)</a:t>
                </a:r>
                <a:r>
                  <a:rPr lang="zh-CN" altLang="zh-CN" sz="2800" dirty="0"/>
                  <a:t>根据框图中的提示可知</a:t>
                </a:r>
                <a:r>
                  <a:rPr lang="en-US" altLang="zh-CN" sz="2800" dirty="0"/>
                  <a:t>,Na</a:t>
                </a:r>
                <a:r>
                  <a:rPr lang="en-US" altLang="zh-CN" sz="2800" baseline="-25000" dirty="0"/>
                  <a:t>2</a:t>
                </a:r>
                <a:r>
                  <a:rPr lang="en-US" altLang="zh-CN" sz="2800" dirty="0"/>
                  <a:t>FeO</a:t>
                </a:r>
                <a:r>
                  <a:rPr lang="en-US" altLang="zh-CN" sz="2800" baseline="-25000" dirty="0"/>
                  <a:t>4</a:t>
                </a:r>
                <a:r>
                  <a:rPr lang="zh-CN" altLang="zh-CN" sz="2800" dirty="0"/>
                  <a:t>只在碱性环境中稳定存在</a:t>
                </a:r>
                <a:r>
                  <a:rPr lang="en-US" altLang="zh-CN" sz="2800" dirty="0"/>
                  <a:t>,</a:t>
                </a:r>
                <a:r>
                  <a:rPr lang="zh-CN" altLang="zh-CN" sz="2800" dirty="0"/>
                  <a:t>加入</a:t>
                </a:r>
                <a:r>
                  <a:rPr lang="en-US" altLang="zh-CN" sz="2800" dirty="0" err="1"/>
                  <a:t>NaOH</a:t>
                </a:r>
                <a:r>
                  <a:rPr lang="zh-CN" altLang="zh-CN" sz="2800" dirty="0"/>
                  <a:t>固体可以调节溶液</a:t>
                </a:r>
                <a:r>
                  <a:rPr lang="en-US" altLang="zh-CN" sz="2800" dirty="0"/>
                  <a:t>pH,</a:t>
                </a:r>
                <a:r>
                  <a:rPr lang="zh-CN" altLang="zh-CN" sz="2800" dirty="0"/>
                  <a:t>使溶液显碱性。</a:t>
                </a:r>
                <a:r>
                  <a:rPr lang="en-US" altLang="zh-CN" sz="2800" dirty="0"/>
                  <a:t>(2)</a:t>
                </a:r>
                <a:r>
                  <a:rPr lang="zh-CN" altLang="zh-CN" sz="2800" dirty="0"/>
                  <a:t>在酸性条件下</a:t>
                </a:r>
                <a:r>
                  <a:rPr lang="en-US" altLang="zh-CN" sz="2800" dirty="0"/>
                  <a:t>,H</a:t>
                </a:r>
                <a:r>
                  <a:rPr lang="en-US" altLang="zh-CN" sz="2800" baseline="-25000" dirty="0"/>
                  <a:t>2</a:t>
                </a:r>
                <a:r>
                  <a:rPr lang="en-US" altLang="zh-CN" sz="2800" dirty="0"/>
                  <a:t>O</a:t>
                </a:r>
                <a:r>
                  <a:rPr lang="en-US" altLang="zh-CN" sz="2800" baseline="-25000" dirty="0"/>
                  <a:t>2</a:t>
                </a:r>
                <a:r>
                  <a:rPr lang="zh-CN" altLang="zh-CN" sz="2800" dirty="0"/>
                  <a:t>将</a:t>
                </a:r>
                <a:r>
                  <a:rPr lang="en-US" altLang="zh-CN" sz="2800" dirty="0"/>
                  <a:t>Fe</a:t>
                </a:r>
                <a:r>
                  <a:rPr lang="en-US" altLang="zh-CN" sz="2800" baseline="30000" dirty="0"/>
                  <a:t>2+</a:t>
                </a:r>
                <a:r>
                  <a:rPr lang="zh-CN" altLang="zh-CN" sz="2800" dirty="0"/>
                  <a:t>氧化成</a:t>
                </a:r>
                <a:r>
                  <a:rPr lang="en-US" altLang="zh-CN" sz="2800" dirty="0"/>
                  <a:t>Fe</a:t>
                </a:r>
                <a:r>
                  <a:rPr lang="en-US" altLang="zh-CN" sz="2800" baseline="30000" dirty="0"/>
                  <a:t>3+</a:t>
                </a:r>
                <a:r>
                  <a:rPr lang="en-US" altLang="zh-CN" sz="2800" dirty="0"/>
                  <a:t>,</a:t>
                </a:r>
                <a:r>
                  <a:rPr lang="zh-CN" altLang="zh-CN" sz="2800" dirty="0"/>
                  <a:t>自身被还原为</a:t>
                </a:r>
                <a:r>
                  <a:rPr lang="en-US" altLang="zh-CN" sz="2800" dirty="0"/>
                  <a:t>H</a:t>
                </a:r>
                <a:r>
                  <a:rPr lang="en-US" altLang="zh-CN" sz="2800" baseline="-25000" dirty="0"/>
                  <a:t>2</a:t>
                </a:r>
                <a:r>
                  <a:rPr lang="en-US" altLang="zh-CN" sz="2800" dirty="0"/>
                  <a:t>O,</a:t>
                </a:r>
                <a:r>
                  <a:rPr lang="zh-CN" altLang="zh-CN" sz="2800" dirty="0"/>
                  <a:t>反应的离子方程式为</a:t>
                </a:r>
                <a:r>
                  <a:rPr lang="en-US" altLang="zh-CN" sz="2800" dirty="0"/>
                  <a:t>2Fe</a:t>
                </a:r>
                <a:r>
                  <a:rPr lang="en-US" altLang="zh-CN" sz="2800" baseline="30000" dirty="0"/>
                  <a:t>2+</a:t>
                </a:r>
                <a:r>
                  <a:rPr lang="en-US" altLang="zh-CN" sz="2800" dirty="0"/>
                  <a:t>+H</a:t>
                </a:r>
                <a:r>
                  <a:rPr lang="en-US" altLang="zh-CN" sz="2800" baseline="-25000" dirty="0"/>
                  <a:t>2</a:t>
                </a:r>
                <a:r>
                  <a:rPr lang="en-US" altLang="zh-CN" sz="2800" dirty="0"/>
                  <a:t>O</a:t>
                </a:r>
                <a:r>
                  <a:rPr lang="en-US" altLang="zh-CN" sz="2800" baseline="-25000" dirty="0"/>
                  <a:t>2</a:t>
                </a:r>
                <a:r>
                  <a:rPr lang="en-US" altLang="zh-CN" sz="2800" dirty="0"/>
                  <a:t>+2H</a:t>
                </a:r>
                <a:r>
                  <a:rPr lang="en-US" altLang="zh-CN" sz="2800" baseline="30000" dirty="0"/>
                  <a:t>+       </a:t>
                </a:r>
                <a:r>
                  <a:rPr lang="en-US" altLang="zh-CN" sz="2800" dirty="0"/>
                  <a:t>2Fe</a:t>
                </a:r>
                <a:r>
                  <a:rPr lang="en-US" altLang="zh-CN" sz="2800" baseline="30000" dirty="0"/>
                  <a:t>3+</a:t>
                </a:r>
                <a:r>
                  <a:rPr lang="en-US" altLang="zh-CN" sz="2800" dirty="0"/>
                  <a:t>+2H</a:t>
                </a:r>
                <a:r>
                  <a:rPr lang="en-US" altLang="zh-CN" sz="2800" baseline="-25000" dirty="0"/>
                  <a:t>2</a:t>
                </a:r>
                <a:r>
                  <a:rPr lang="en-US" altLang="zh-CN" sz="2800" dirty="0"/>
                  <a:t>O</a:t>
                </a:r>
                <a:r>
                  <a:rPr lang="zh-CN" altLang="zh-CN" sz="2800" dirty="0"/>
                  <a:t>。</a:t>
                </a:r>
                <a:r>
                  <a:rPr lang="en-US" altLang="zh-CN" sz="2800" dirty="0"/>
                  <a:t>(3)</a:t>
                </a:r>
                <a:r>
                  <a:rPr lang="zh-CN" altLang="zh-CN" sz="2800" dirty="0"/>
                  <a:t>步骤</a:t>
                </a:r>
                <a:r>
                  <a:rPr lang="en-US" altLang="zh-CN" sz="2800" dirty="0"/>
                  <a:t>③</a:t>
                </a:r>
                <a:r>
                  <a:rPr lang="zh-CN" altLang="zh-CN" sz="2800" dirty="0"/>
                  <a:t>中参加反应的离子有</a:t>
                </a:r>
                <a:r>
                  <a:rPr lang="en-US" altLang="zh-CN" sz="2800" dirty="0" smtClean="0"/>
                  <a:t>Fe</a:t>
                </a:r>
                <a:r>
                  <a:rPr lang="en-US" altLang="zh-CN" sz="2800" baseline="30000" dirty="0" smtClean="0"/>
                  <a:t>3+</a:t>
                </a:r>
                <a:r>
                  <a:rPr lang="zh-CN" altLang="en-US" sz="2800" dirty="0"/>
                  <a:t>、</a:t>
                </a:r>
                <a:r>
                  <a:rPr lang="en-US" altLang="zh-CN" sz="2800" dirty="0" err="1" smtClean="0"/>
                  <a:t>ClO</a:t>
                </a:r>
                <a:r>
                  <a:rPr lang="en-US" altLang="zh-CN" sz="2800" baseline="30000" dirty="0" smtClean="0"/>
                  <a:t>-</a:t>
                </a:r>
                <a:r>
                  <a:rPr lang="zh-CN" altLang="zh-CN" sz="2800" dirty="0"/>
                  <a:t>和</a:t>
                </a:r>
                <a:r>
                  <a:rPr lang="en-US" altLang="zh-CN" sz="2800" dirty="0"/>
                  <a:t>OH</a:t>
                </a:r>
                <a:r>
                  <a:rPr lang="en-US" altLang="zh-CN" sz="2800" baseline="30000" dirty="0"/>
                  <a:t>-</a:t>
                </a:r>
                <a:r>
                  <a:rPr lang="en-US" altLang="zh-CN" sz="2800" dirty="0"/>
                  <a:t>,</a:t>
                </a:r>
                <a:r>
                  <a:rPr lang="zh-CN" altLang="zh-CN" sz="2800" dirty="0"/>
                  <a:t>除生成</a:t>
                </a:r>
                <a:r>
                  <a:rPr lang="en-US" altLang="zh-CN" sz="2800" dirty="0"/>
                  <a:t>Fe</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4</m:t>
                        </m:r>
                      </m:sub>
                      <m:sup>
                        <m:r>
                          <a:rPr lang="en-US" altLang="zh-CN" sz="2800">
                            <a:latin typeface="Cambria Math" panose="02040503050406030204" pitchFamily="18" charset="0"/>
                          </a:rPr>
                          <m:t>2</m:t>
                        </m:r>
                        <m:r>
                          <m:rPr>
                            <m:nor/>
                          </m:rPr>
                          <a:rPr lang="en-US" altLang="zh-CN" sz="2800" i="1"/>
                          <m:t>−</m:t>
                        </m:r>
                      </m:sup>
                    </m:sSubSup>
                  </m:oMath>
                </a14:m>
                <a:endParaRPr lang="zh-CN" altLang="zh-CN" sz="2800" dirty="0"/>
              </a:p>
            </p:txBody>
          </p:sp>
        </mc:Choice>
        <mc:Fallback xmlns="">
          <p:sp>
            <p:nvSpPr>
              <p:cNvPr id="7" name="矩形 6">
                <a:extLst>
                  <a:ext uri="{FF2B5EF4-FFF2-40B4-BE49-F238E27FC236}">
                    <a16:creationId xmlns:a16="http://schemas.microsoft.com/office/drawing/2014/main" xmlns="" id="{ECD05F0F-25CE-4BF1-BB24-E02D32843106}"/>
                  </a:ext>
                </a:extLst>
              </p:cNvPr>
              <p:cNvSpPr>
                <a:spLocks noRot="1" noChangeAspect="1" noMove="1" noResize="1" noEditPoints="1" noAdjustHandles="1" noChangeArrowheads="1" noChangeShapeType="1" noTextEdit="1"/>
              </p:cNvSpPr>
              <p:nvPr/>
            </p:nvSpPr>
            <p:spPr>
              <a:xfrm>
                <a:off x="234043" y="262060"/>
                <a:ext cx="11826777" cy="6347059"/>
              </a:xfrm>
              <a:prstGeom prst="rect">
                <a:avLst/>
              </a:prstGeom>
              <a:blipFill rotWithShape="1">
                <a:blip r:embed="rId2"/>
                <a:stretch>
                  <a:fillRect l="-1031" b="-961"/>
                </a:stretch>
              </a:blipFill>
            </p:spPr>
            <p:txBody>
              <a:bodyPr/>
              <a:lstStyle/>
              <a:p>
                <a:r>
                  <a:rPr lang="zh-CN" altLang="en-US">
                    <a:noFill/>
                  </a:rPr>
                  <a:t> </a:t>
                </a:r>
              </a:p>
            </p:txBody>
          </p:sp>
        </mc:Fallback>
      </mc:AlternateContent>
      <p:pic>
        <p:nvPicPr>
          <p:cNvPr id="4" name="BB10.jpg" descr="id:2147513830;FounderCES">
            <a:extLst>
              <a:ext uri="{FF2B5EF4-FFF2-40B4-BE49-F238E27FC236}">
                <a16:creationId xmlns="" xmlns:a16="http://schemas.microsoft.com/office/drawing/2014/main" id="{E94A5403-1B10-486C-85B7-A7960FB11E53}"/>
              </a:ext>
            </a:extLst>
          </p:cNvPr>
          <p:cNvPicPr/>
          <p:nvPr/>
        </p:nvPicPr>
        <p:blipFill>
          <a:blip r:embed="rId3"/>
          <a:stretch>
            <a:fillRect/>
          </a:stretch>
        </p:blipFill>
        <p:spPr>
          <a:xfrm>
            <a:off x="757599" y="1418952"/>
            <a:ext cx="9638411" cy="2068104"/>
          </a:xfrm>
          <a:prstGeom prst="rect">
            <a:avLst/>
          </a:prstGeom>
        </p:spPr>
      </p:pic>
      <p:pic>
        <p:nvPicPr>
          <p:cNvPr id="6" name="图片 5">
            <a:extLst>
              <a:ext uri="{FF2B5EF4-FFF2-40B4-BE49-F238E27FC236}">
                <a16:creationId xmlns="" xmlns:a16="http://schemas.microsoft.com/office/drawing/2014/main" id="{EE4F8366-3A77-4956-B06E-4B48D9A334F4}"/>
              </a:ext>
            </a:extLst>
          </p:cNvPr>
          <p:cNvPicPr/>
          <p:nvPr/>
        </p:nvPicPr>
        <p:blipFill>
          <a:blip r:embed="rId4"/>
          <a:stretch>
            <a:fillRect/>
          </a:stretch>
        </p:blipFill>
        <p:spPr>
          <a:xfrm>
            <a:off x="10396010" y="5410020"/>
            <a:ext cx="835252" cy="292185"/>
          </a:xfrm>
          <a:prstGeom prst="rect">
            <a:avLst/>
          </a:prstGeom>
        </p:spPr>
      </p:pic>
    </p:spTree>
    <p:extLst>
      <p:ext uri="{BB962C8B-B14F-4D97-AF65-F5344CB8AC3E}">
        <p14:creationId xmlns:p14="http://schemas.microsoft.com/office/powerpoint/2010/main" val="1236432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602980" y="0"/>
            <a:ext cx="260996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专题二十四   实验方案的设计与评价</a:t>
            </a:r>
          </a:p>
        </p:txBody>
      </p:sp>
      <mc:AlternateContent xmlns:mc="http://schemas.openxmlformats.org/markup-compatibility/2006" xmlns:a14="http://schemas.microsoft.com/office/drawing/2010/main">
        <mc:Choice Requires="a14">
          <p:sp>
            <p:nvSpPr>
              <p:cNvPr id="7" name="矩形 6">
                <a:extLst>
                  <a:ext uri="{FF2B5EF4-FFF2-40B4-BE49-F238E27FC236}">
                    <a16:creationId xmlns="" xmlns:a16="http://schemas.microsoft.com/office/drawing/2014/main" id="{ECD05F0F-25CE-4BF1-BB24-E02D32843106}"/>
                  </a:ext>
                </a:extLst>
              </p:cNvPr>
              <p:cNvSpPr/>
              <p:nvPr/>
            </p:nvSpPr>
            <p:spPr>
              <a:xfrm>
                <a:off x="234043" y="233032"/>
                <a:ext cx="11723913" cy="6194645"/>
              </a:xfrm>
              <a:prstGeom prst="rect">
                <a:avLst/>
              </a:prstGeom>
            </p:spPr>
            <p:txBody>
              <a:bodyPr wrap="square">
                <a:spAutoFit/>
              </a:bodyPr>
              <a:lstStyle/>
              <a:p>
                <a:pPr>
                  <a:lnSpc>
                    <a:spcPct val="150000"/>
                  </a:lnSpc>
                </a:pPr>
                <a:r>
                  <a:rPr lang="zh-CN" altLang="zh-CN" sz="2800" dirty="0" smtClean="0"/>
                  <a:t>和</a:t>
                </a:r>
                <a:r>
                  <a:rPr lang="en-US" altLang="zh-CN" sz="2800" dirty="0"/>
                  <a:t>Cl</a:t>
                </a:r>
                <a:r>
                  <a:rPr lang="en-US" altLang="zh-CN" sz="2800" baseline="30000" dirty="0"/>
                  <a:t>-</a:t>
                </a:r>
                <a:r>
                  <a:rPr lang="zh-CN" altLang="zh-CN" sz="2800" dirty="0"/>
                  <a:t>外还有</a:t>
                </a:r>
                <a:r>
                  <a:rPr lang="en-US" altLang="zh-CN" sz="2800" dirty="0"/>
                  <a:t>H</a:t>
                </a:r>
                <a:r>
                  <a:rPr lang="en-US" altLang="zh-CN" sz="2800" baseline="-25000" dirty="0"/>
                  <a:t>2</a:t>
                </a:r>
                <a:r>
                  <a:rPr lang="en-US" altLang="zh-CN" sz="2800" dirty="0"/>
                  <a:t>O,</a:t>
                </a:r>
                <a:r>
                  <a:rPr lang="zh-CN" altLang="zh-CN" sz="2800" dirty="0"/>
                  <a:t>故该反应的离子方程式为</a:t>
                </a:r>
                <a:r>
                  <a:rPr lang="en-US" altLang="zh-CN" sz="2800" dirty="0"/>
                  <a:t>2Fe</a:t>
                </a:r>
                <a:r>
                  <a:rPr lang="en-US" altLang="zh-CN" sz="2800" baseline="30000" dirty="0"/>
                  <a:t>3+</a:t>
                </a:r>
                <a:r>
                  <a:rPr lang="en-US" altLang="zh-CN" sz="2800" dirty="0"/>
                  <a:t>+3ClO</a:t>
                </a:r>
                <a:r>
                  <a:rPr lang="en-US" altLang="zh-CN" sz="2800" baseline="30000" dirty="0"/>
                  <a:t>-</a:t>
                </a:r>
                <a:r>
                  <a:rPr lang="en-US" altLang="zh-CN" sz="2800" dirty="0"/>
                  <a:t>+10OH</a:t>
                </a:r>
                <a:r>
                  <a:rPr lang="en-US" altLang="zh-CN" sz="2800" baseline="30000" dirty="0"/>
                  <a:t>-          </a:t>
                </a:r>
                <a:r>
                  <a:rPr lang="en-US" altLang="zh-CN" sz="2800" baseline="30000" dirty="0" smtClean="0"/>
                  <a:t>     </a:t>
                </a:r>
                <a:r>
                  <a:rPr lang="en-US" altLang="zh-CN" sz="2800" dirty="0" smtClean="0"/>
                  <a:t>2Fe</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4</m:t>
                        </m:r>
                      </m:sub>
                      <m:sup>
                        <m:r>
                          <a:rPr lang="en-US" altLang="zh-CN" sz="2800">
                            <a:latin typeface="Cambria Math" panose="02040503050406030204" pitchFamily="18" charset="0"/>
                          </a:rPr>
                          <m:t>2</m:t>
                        </m:r>
                        <m:r>
                          <m:rPr>
                            <m:nor/>
                          </m:rPr>
                          <a:rPr lang="en-US" altLang="zh-CN" sz="2800" i="1"/>
                          <m:t>−</m:t>
                        </m:r>
                      </m:sup>
                    </m:sSubSup>
                  </m:oMath>
                </a14:m>
                <a:endParaRPr lang="en-US" altLang="zh-CN" sz="2800" dirty="0" smtClean="0"/>
              </a:p>
              <a:p>
                <a:pPr>
                  <a:lnSpc>
                    <a:spcPct val="150000"/>
                  </a:lnSpc>
                </a:pPr>
                <a:r>
                  <a:rPr lang="en-US" altLang="zh-CN" sz="2800" dirty="0"/>
                  <a:t>+3Cl</a:t>
                </a:r>
                <a:r>
                  <a:rPr lang="en-US" altLang="zh-CN" sz="2800" baseline="30000" dirty="0"/>
                  <a:t>-</a:t>
                </a:r>
                <a:r>
                  <a:rPr lang="en-US" altLang="zh-CN" sz="2800" dirty="0"/>
                  <a:t>+5H</a:t>
                </a:r>
                <a:r>
                  <a:rPr lang="en-US" altLang="zh-CN" sz="2800" baseline="-25000" dirty="0"/>
                  <a:t>2</a:t>
                </a:r>
                <a:r>
                  <a:rPr lang="en-US" altLang="zh-CN" sz="2800" dirty="0"/>
                  <a:t>O</a:t>
                </a:r>
                <a:r>
                  <a:rPr lang="zh-CN" altLang="zh-CN" sz="2800" dirty="0"/>
                  <a:t>。</a:t>
                </a:r>
                <a:r>
                  <a:rPr lang="en-US" altLang="zh-CN" sz="2800" dirty="0"/>
                  <a:t>(4)Na</a:t>
                </a:r>
                <a:r>
                  <a:rPr lang="en-US" altLang="zh-CN" sz="2800" baseline="-25000" dirty="0"/>
                  <a:t>2</a:t>
                </a:r>
                <a:r>
                  <a:rPr lang="en-US" altLang="zh-CN" sz="2800" dirty="0"/>
                  <a:t>FeO</a:t>
                </a:r>
                <a:r>
                  <a:rPr lang="en-US" altLang="zh-CN" sz="2800" baseline="-25000" dirty="0"/>
                  <a:t>4</a:t>
                </a:r>
                <a:r>
                  <a:rPr lang="zh-CN" altLang="zh-CN" sz="2800" dirty="0"/>
                  <a:t>在碱性环境中稳定存在</a:t>
                </a:r>
                <a:r>
                  <a:rPr lang="en-US" altLang="zh-CN" sz="2800" dirty="0"/>
                  <a:t>,</a:t>
                </a:r>
                <a:r>
                  <a:rPr lang="zh-CN" altLang="zh-CN" sz="2800" dirty="0"/>
                  <a:t>污水的</a:t>
                </a:r>
                <a:r>
                  <a:rPr lang="en-US" altLang="zh-CN" sz="2800" dirty="0"/>
                  <a:t>pH</a:t>
                </a:r>
                <a:r>
                  <a:rPr lang="zh-CN" altLang="zh-CN" sz="2800" dirty="0"/>
                  <a:t>越高</a:t>
                </a:r>
                <a:r>
                  <a:rPr lang="en-US" altLang="zh-CN" sz="2800" dirty="0"/>
                  <a:t>,Na</a:t>
                </a:r>
                <a:r>
                  <a:rPr lang="en-US" altLang="zh-CN" sz="2800" baseline="-25000" dirty="0"/>
                  <a:t>2</a:t>
                </a:r>
                <a:r>
                  <a:rPr lang="en-US" altLang="zh-CN" sz="2800" dirty="0"/>
                  <a:t>FeO</a:t>
                </a:r>
                <a:r>
                  <a:rPr lang="en-US" altLang="zh-CN" sz="2800" baseline="-25000" dirty="0"/>
                  <a:t>4</a:t>
                </a:r>
                <a:r>
                  <a:rPr lang="zh-CN" altLang="zh-CN" sz="2800" dirty="0"/>
                  <a:t>的浓度越大</a:t>
                </a:r>
                <a:r>
                  <a:rPr lang="en-US" altLang="zh-CN" sz="2800" dirty="0"/>
                  <a:t>,</a:t>
                </a:r>
                <a:r>
                  <a:rPr lang="zh-CN" altLang="zh-CN" sz="2800" dirty="0"/>
                  <a:t>故曲线</a:t>
                </a:r>
                <a:r>
                  <a:rPr lang="en-US" altLang="zh-CN" sz="2800" dirty="0"/>
                  <a:t>Ⅰ</a:t>
                </a:r>
                <a:r>
                  <a:rPr lang="zh-CN" altLang="zh-CN" sz="2800" dirty="0"/>
                  <a:t>比曲线</a:t>
                </a:r>
                <a:r>
                  <a:rPr lang="en-US" altLang="zh-CN" sz="2800" dirty="0"/>
                  <a:t>Ⅱ</a:t>
                </a:r>
                <a:r>
                  <a:rPr lang="zh-CN" altLang="zh-CN" sz="2800" dirty="0"/>
                  <a:t>对应的污水</a:t>
                </a:r>
                <a:r>
                  <a:rPr lang="en-US" altLang="zh-CN" sz="2800" dirty="0"/>
                  <a:t>pH</a:t>
                </a:r>
                <a:r>
                  <a:rPr lang="zh-CN" altLang="zh-CN" sz="2800" dirty="0"/>
                  <a:t>高。</a:t>
                </a:r>
                <a:r>
                  <a:rPr lang="en-US" altLang="zh-CN" sz="2800" dirty="0"/>
                  <a:t>(5)1 g Na</a:t>
                </a:r>
                <a:r>
                  <a:rPr lang="en-US" altLang="zh-CN" sz="2800" baseline="-25000" dirty="0"/>
                  <a:t>2</a:t>
                </a:r>
                <a:r>
                  <a:rPr lang="en-US" altLang="zh-CN" sz="2800" dirty="0"/>
                  <a:t>FeO</a:t>
                </a:r>
                <a:r>
                  <a:rPr lang="en-US" altLang="zh-CN" sz="2800" baseline="-25000" dirty="0"/>
                  <a:t>4</a:t>
                </a:r>
                <a:r>
                  <a:rPr lang="zh-CN" altLang="zh-CN" sz="2800" dirty="0"/>
                  <a:t>能得到电子的物质的量为</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3</m:t>
                        </m:r>
                      </m:num>
                      <m:den>
                        <m:r>
                          <a:rPr lang="en-US" altLang="zh-CN" sz="2800">
                            <a:latin typeface="Cambria Math" panose="02040503050406030204" pitchFamily="18" charset="0"/>
                          </a:rPr>
                          <m:t>166</m:t>
                        </m:r>
                      </m:den>
                    </m:f>
                  </m:oMath>
                </a14:m>
                <a:r>
                  <a:rPr lang="en-US" altLang="zh-CN" sz="2800" dirty="0"/>
                  <a:t> mol≈0.018 mol,1 g Cl</a:t>
                </a:r>
                <a:r>
                  <a:rPr lang="en-US" altLang="zh-CN" sz="2800" baseline="-25000" dirty="0"/>
                  <a:t>2</a:t>
                </a:r>
                <a:r>
                  <a:rPr lang="zh-CN" altLang="zh-CN" sz="2800" dirty="0"/>
                  <a:t>能得到电子的物质的量为</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2</m:t>
                        </m:r>
                      </m:num>
                      <m:den>
                        <m:r>
                          <a:rPr lang="en-US" altLang="zh-CN" sz="2800">
                            <a:latin typeface="Cambria Math" panose="02040503050406030204" pitchFamily="18" charset="0"/>
                          </a:rPr>
                          <m:t>71</m:t>
                        </m:r>
                      </m:den>
                    </m:f>
                  </m:oMath>
                </a14:m>
                <a:r>
                  <a:rPr lang="en-US" altLang="zh-CN" sz="2800" dirty="0"/>
                  <a:t> mol≈0.028 </a:t>
                </a:r>
                <a:r>
                  <a:rPr lang="en-US" altLang="zh-CN" sz="2800" dirty="0" err="1"/>
                  <a:t>mol</a:t>
                </a:r>
                <a:r>
                  <a:rPr lang="en-US" altLang="zh-CN" sz="2800" dirty="0"/>
                  <a:t>,</a:t>
                </a:r>
                <a:r>
                  <a:rPr lang="zh-CN" altLang="zh-CN" sz="2800" dirty="0"/>
                  <a:t>故</a:t>
                </a:r>
                <a:r>
                  <a:rPr lang="en-US" altLang="zh-CN" sz="2800" dirty="0"/>
                  <a:t>Na</a:t>
                </a:r>
                <a:r>
                  <a:rPr lang="en-US" altLang="zh-CN" sz="2800" baseline="-25000" dirty="0"/>
                  <a:t>2</a:t>
                </a:r>
                <a:r>
                  <a:rPr lang="en-US" altLang="zh-CN" sz="2800" dirty="0"/>
                  <a:t>FeO</a:t>
                </a:r>
                <a:r>
                  <a:rPr lang="en-US" altLang="zh-CN" sz="2800" baseline="-25000" dirty="0"/>
                  <a:t>4</a:t>
                </a:r>
                <a:r>
                  <a:rPr lang="zh-CN" altLang="zh-CN" sz="2800" dirty="0"/>
                  <a:t>的消毒效率比氯气的低。</a:t>
                </a:r>
              </a:p>
              <a:p>
                <a:pPr>
                  <a:lnSpc>
                    <a:spcPct val="150000"/>
                  </a:lnSpc>
                </a:pPr>
                <a:r>
                  <a:rPr lang="zh-CN" altLang="zh-CN" sz="2800" b="1" dirty="0">
                    <a:solidFill>
                      <a:srgbClr val="DA251C"/>
                    </a:solidFill>
                  </a:rPr>
                  <a:t>答案</a:t>
                </a:r>
                <a:r>
                  <a:rPr lang="zh-CN" altLang="zh-CN" sz="2800" dirty="0"/>
                  <a:t>　</a:t>
                </a:r>
                <a:r>
                  <a:rPr lang="en-US" altLang="zh-CN" sz="2800" dirty="0"/>
                  <a:t>(1)Na</a:t>
                </a:r>
                <a:r>
                  <a:rPr lang="en-US" altLang="zh-CN" sz="2800" baseline="-25000" dirty="0"/>
                  <a:t>2</a:t>
                </a:r>
                <a:r>
                  <a:rPr lang="en-US" altLang="zh-CN" sz="2800" dirty="0"/>
                  <a:t>FeO</a:t>
                </a:r>
                <a:r>
                  <a:rPr lang="en-US" altLang="zh-CN" sz="2800" baseline="-25000" dirty="0"/>
                  <a:t>4</a:t>
                </a:r>
                <a:r>
                  <a:rPr lang="zh-CN" altLang="zh-CN" sz="2800" dirty="0"/>
                  <a:t>只在碱性环境中稳定存在</a:t>
                </a:r>
                <a:r>
                  <a:rPr lang="en-US" altLang="zh-CN" sz="2800" dirty="0"/>
                  <a:t>,</a:t>
                </a:r>
                <a:r>
                  <a:rPr lang="zh-CN" altLang="zh-CN" sz="2800" dirty="0"/>
                  <a:t>加入</a:t>
                </a:r>
                <a:r>
                  <a:rPr lang="en-US" altLang="zh-CN" sz="2800" dirty="0" err="1"/>
                  <a:t>NaOH</a:t>
                </a:r>
                <a:r>
                  <a:rPr lang="zh-CN" altLang="zh-CN" sz="2800" dirty="0"/>
                  <a:t>固体可以调节溶液</a:t>
                </a:r>
                <a:r>
                  <a:rPr lang="en-US" altLang="zh-CN" sz="2800" dirty="0"/>
                  <a:t>pH,</a:t>
                </a:r>
                <a:r>
                  <a:rPr lang="zh-CN" altLang="zh-CN" sz="2800" dirty="0"/>
                  <a:t>使溶液显碱性　</a:t>
                </a:r>
                <a:r>
                  <a:rPr lang="en-US" altLang="zh-CN" sz="2800" dirty="0"/>
                  <a:t>(2)2Fe</a:t>
                </a:r>
                <a:r>
                  <a:rPr lang="en-US" altLang="zh-CN" sz="2800" baseline="30000" dirty="0"/>
                  <a:t>2+</a:t>
                </a:r>
                <a:r>
                  <a:rPr lang="en-US" altLang="zh-CN" sz="2800" dirty="0"/>
                  <a:t>+H</a:t>
                </a:r>
                <a:r>
                  <a:rPr lang="en-US" altLang="zh-CN" sz="2800" baseline="-25000" dirty="0"/>
                  <a:t>2</a:t>
                </a:r>
                <a:r>
                  <a:rPr lang="en-US" altLang="zh-CN" sz="2800" dirty="0"/>
                  <a:t>O</a:t>
                </a:r>
                <a:r>
                  <a:rPr lang="en-US" altLang="zh-CN" sz="2800" baseline="-25000" dirty="0"/>
                  <a:t>2</a:t>
                </a:r>
                <a:r>
                  <a:rPr lang="en-US" altLang="zh-CN" sz="2800" dirty="0"/>
                  <a:t>+2H</a:t>
                </a:r>
                <a:r>
                  <a:rPr lang="en-US" altLang="zh-CN" sz="2800" baseline="30000" dirty="0"/>
                  <a:t>+               </a:t>
                </a:r>
                <a:r>
                  <a:rPr lang="en-US" altLang="zh-CN" sz="2800" dirty="0"/>
                  <a:t>2Fe</a:t>
                </a:r>
                <a:r>
                  <a:rPr lang="en-US" altLang="zh-CN" sz="2800" baseline="30000" dirty="0"/>
                  <a:t>3+</a:t>
                </a:r>
                <a:r>
                  <a:rPr lang="en-US" altLang="zh-CN" sz="2800" dirty="0"/>
                  <a:t>+2H</a:t>
                </a:r>
                <a:r>
                  <a:rPr lang="en-US" altLang="zh-CN" sz="2800" baseline="-25000" dirty="0"/>
                  <a:t>2</a:t>
                </a:r>
                <a:r>
                  <a:rPr lang="en-US" altLang="zh-CN" sz="2800" dirty="0"/>
                  <a:t>O</a:t>
                </a:r>
                <a:r>
                  <a:rPr lang="zh-CN" altLang="zh-CN" sz="2800" dirty="0"/>
                  <a:t>　</a:t>
                </a:r>
                <a:r>
                  <a:rPr lang="en-US" altLang="zh-CN" sz="2800" dirty="0"/>
                  <a:t>(3)2Fe</a:t>
                </a:r>
                <a:r>
                  <a:rPr lang="en-US" altLang="zh-CN" sz="2800" baseline="30000" dirty="0"/>
                  <a:t>3+</a:t>
                </a:r>
                <a:r>
                  <a:rPr lang="en-US" altLang="zh-CN" sz="2800" dirty="0"/>
                  <a:t>+3ClO</a:t>
                </a:r>
                <a:r>
                  <a:rPr lang="en-US" altLang="zh-CN" sz="2800" baseline="30000" dirty="0"/>
                  <a:t>-</a:t>
                </a:r>
                <a:r>
                  <a:rPr lang="en-US" altLang="zh-CN" sz="2800" dirty="0"/>
                  <a:t>+10OH</a:t>
                </a:r>
                <a:r>
                  <a:rPr lang="en-US" altLang="zh-CN" sz="2800" baseline="30000" dirty="0"/>
                  <a:t>-                </a:t>
                </a:r>
                <a:r>
                  <a:rPr lang="en-US" altLang="zh-CN" sz="2800" dirty="0"/>
                  <a:t>2Fe</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a:rPr>
                          <m:t>O</m:t>
                        </m:r>
                      </m:e>
                      <m:sub>
                        <m:r>
                          <a:rPr lang="en-US" altLang="zh-CN" sz="2800">
                            <a:latin typeface="Cambria Math"/>
                          </a:rPr>
                          <m:t>4</m:t>
                        </m:r>
                      </m:sub>
                      <m:sup>
                        <m:r>
                          <a:rPr lang="en-US" altLang="zh-CN" sz="2800">
                            <a:latin typeface="Cambria Math"/>
                          </a:rPr>
                          <m:t>2</m:t>
                        </m:r>
                        <m:r>
                          <m:rPr>
                            <m:nor/>
                          </m:rPr>
                          <a:rPr lang="en-US" altLang="zh-CN" sz="2800" i="1"/>
                          <m:t>−</m:t>
                        </m:r>
                      </m:sup>
                    </m:sSubSup>
                  </m:oMath>
                </a14:m>
                <a:r>
                  <a:rPr lang="en-US" altLang="zh-CN" sz="2800" dirty="0"/>
                  <a:t>+3Cl</a:t>
                </a:r>
                <a:r>
                  <a:rPr lang="en-US" altLang="zh-CN" sz="2800" baseline="30000" dirty="0"/>
                  <a:t>-</a:t>
                </a:r>
                <a:r>
                  <a:rPr lang="en-US" altLang="zh-CN" sz="2800" dirty="0"/>
                  <a:t>+5H</a:t>
                </a:r>
                <a:r>
                  <a:rPr lang="en-US" altLang="zh-CN" sz="2800" baseline="-25000" dirty="0"/>
                  <a:t>2</a:t>
                </a:r>
                <a:r>
                  <a:rPr lang="en-US" altLang="zh-CN" sz="2800" dirty="0"/>
                  <a:t>O</a:t>
                </a:r>
                <a:r>
                  <a:rPr lang="zh-CN" altLang="zh-CN" sz="2800" dirty="0"/>
                  <a:t>　</a:t>
                </a:r>
                <a:r>
                  <a:rPr lang="en-US" altLang="zh-CN" sz="2800" dirty="0"/>
                  <a:t>(4)</a:t>
                </a:r>
                <a:r>
                  <a:rPr lang="zh-CN" altLang="zh-CN" sz="2800" dirty="0"/>
                  <a:t>高　</a:t>
                </a:r>
                <a:r>
                  <a:rPr lang="en-US" altLang="zh-CN" sz="2800" dirty="0"/>
                  <a:t>(5)</a:t>
                </a:r>
                <a:r>
                  <a:rPr lang="zh-CN" altLang="zh-CN" sz="2800" dirty="0"/>
                  <a:t>低　既能消毒杀菌又能净水</a:t>
                </a:r>
                <a:r>
                  <a:rPr lang="en-US" altLang="zh-CN" sz="2800" dirty="0"/>
                  <a:t>(</a:t>
                </a:r>
                <a:r>
                  <a:rPr lang="zh-CN" altLang="zh-CN" sz="2800" dirty="0"/>
                  <a:t>或无毒、方便保存等</a:t>
                </a:r>
                <a:r>
                  <a:rPr lang="en-US" altLang="zh-CN" sz="2800" dirty="0"/>
                  <a:t>)</a:t>
                </a:r>
                <a:endParaRPr lang="zh-CN" altLang="zh-CN" sz="2800" dirty="0"/>
              </a:p>
            </p:txBody>
          </p:sp>
        </mc:Choice>
        <mc:Fallback xmlns="">
          <p:sp>
            <p:nvSpPr>
              <p:cNvPr id="7" name="矩形 6">
                <a:extLst>
                  <a:ext uri="{FF2B5EF4-FFF2-40B4-BE49-F238E27FC236}">
                    <a16:creationId xmlns:a16="http://schemas.microsoft.com/office/drawing/2014/main" xmlns:a14="http://schemas.microsoft.com/office/drawing/2010/main" xmlns="" id="{ECD05F0F-25CE-4BF1-BB24-E02D32843106}"/>
                  </a:ext>
                </a:extLst>
              </p:cNvPr>
              <p:cNvSpPr>
                <a:spLocks noRot="1" noChangeAspect="1" noMove="1" noResize="1" noEditPoints="1" noAdjustHandles="1" noChangeArrowheads="1" noChangeShapeType="1" noTextEdit="1"/>
              </p:cNvSpPr>
              <p:nvPr/>
            </p:nvSpPr>
            <p:spPr>
              <a:xfrm>
                <a:off x="234043" y="233032"/>
                <a:ext cx="11723913" cy="6194645"/>
              </a:xfrm>
              <a:prstGeom prst="rect">
                <a:avLst/>
              </a:prstGeom>
              <a:blipFill rotWithShape="1">
                <a:blip r:embed="rId2"/>
                <a:stretch>
                  <a:fillRect l="-1040" r="-884" b="-1181"/>
                </a:stretch>
              </a:blipFill>
            </p:spPr>
            <p:txBody>
              <a:bodyPr/>
              <a:lstStyle/>
              <a:p>
                <a:r>
                  <a:rPr lang="zh-CN" altLang="en-US">
                    <a:noFill/>
                  </a:rPr>
                  <a:t> </a:t>
                </a:r>
              </a:p>
            </p:txBody>
          </p:sp>
        </mc:Fallback>
      </mc:AlternateContent>
      <p:pic>
        <p:nvPicPr>
          <p:cNvPr id="4" name="图片 3">
            <a:extLst>
              <a:ext uri="{FF2B5EF4-FFF2-40B4-BE49-F238E27FC236}">
                <a16:creationId xmlns="" xmlns:a16="http://schemas.microsoft.com/office/drawing/2014/main" id="{2AF46DC9-F656-416D-A421-D5EB1879FD9F}"/>
              </a:ext>
            </a:extLst>
          </p:cNvPr>
          <p:cNvPicPr/>
          <p:nvPr/>
        </p:nvPicPr>
        <p:blipFill>
          <a:blip r:embed="rId3"/>
          <a:stretch>
            <a:fillRect/>
          </a:stretch>
        </p:blipFill>
        <p:spPr>
          <a:xfrm>
            <a:off x="9884850" y="477855"/>
            <a:ext cx="699864" cy="244824"/>
          </a:xfrm>
          <a:prstGeom prst="rect">
            <a:avLst/>
          </a:prstGeom>
        </p:spPr>
      </p:pic>
      <p:pic>
        <p:nvPicPr>
          <p:cNvPr id="6" name="图片 5">
            <a:extLst>
              <a:ext uri="{FF2B5EF4-FFF2-40B4-BE49-F238E27FC236}">
                <a16:creationId xmlns="" xmlns:a16="http://schemas.microsoft.com/office/drawing/2014/main" id="{8F7E553D-B14E-4F89-A2F7-062CF0F83D19}"/>
              </a:ext>
            </a:extLst>
          </p:cNvPr>
          <p:cNvPicPr/>
          <p:nvPr/>
        </p:nvPicPr>
        <p:blipFill>
          <a:blip r:embed="rId3"/>
          <a:stretch>
            <a:fillRect/>
          </a:stretch>
        </p:blipFill>
        <p:spPr>
          <a:xfrm>
            <a:off x="6354517" y="4623685"/>
            <a:ext cx="699864" cy="244824"/>
          </a:xfrm>
          <a:prstGeom prst="rect">
            <a:avLst/>
          </a:prstGeom>
        </p:spPr>
      </p:pic>
      <p:pic>
        <p:nvPicPr>
          <p:cNvPr id="8" name="图片 7">
            <a:extLst>
              <a:ext uri="{FF2B5EF4-FFF2-40B4-BE49-F238E27FC236}">
                <a16:creationId xmlns="" xmlns:a16="http://schemas.microsoft.com/office/drawing/2014/main" id="{DBBF65C9-CDE0-4316-AFC4-01486D6A8FF6}"/>
              </a:ext>
            </a:extLst>
          </p:cNvPr>
          <p:cNvPicPr/>
          <p:nvPr/>
        </p:nvPicPr>
        <p:blipFill>
          <a:blip r:embed="rId3"/>
          <a:stretch>
            <a:fillRect/>
          </a:stretch>
        </p:blipFill>
        <p:spPr>
          <a:xfrm>
            <a:off x="1684267" y="5273154"/>
            <a:ext cx="699864" cy="244824"/>
          </a:xfrm>
          <a:prstGeom prst="rect">
            <a:avLst/>
          </a:prstGeom>
        </p:spPr>
      </p:pic>
    </p:spTree>
    <p:extLst>
      <p:ext uri="{BB962C8B-B14F-4D97-AF65-F5344CB8AC3E}">
        <p14:creationId xmlns:p14="http://schemas.microsoft.com/office/powerpoint/2010/main" val="1884187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602980" y="0"/>
            <a:ext cx="260996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专题二十四   实验方案的设计与评价</a:t>
            </a:r>
          </a:p>
        </p:txBody>
      </p:sp>
      <p:sp>
        <p:nvSpPr>
          <p:cNvPr id="7" name="矩形 6">
            <a:extLst>
              <a:ext uri="{FF2B5EF4-FFF2-40B4-BE49-F238E27FC236}">
                <a16:creationId xmlns="" xmlns:a16="http://schemas.microsoft.com/office/drawing/2014/main" id="{ECD05F0F-25CE-4BF1-BB24-E02D32843106}"/>
              </a:ext>
            </a:extLst>
          </p:cNvPr>
          <p:cNvSpPr/>
          <p:nvPr/>
        </p:nvSpPr>
        <p:spPr>
          <a:xfrm>
            <a:off x="234043" y="283832"/>
            <a:ext cx="11723913" cy="5262979"/>
          </a:xfrm>
          <a:prstGeom prst="rect">
            <a:avLst/>
          </a:prstGeom>
        </p:spPr>
        <p:txBody>
          <a:bodyPr wrap="square">
            <a:spAutoFit/>
          </a:bodyPr>
          <a:lstStyle/>
          <a:p>
            <a:pPr>
              <a:lnSpc>
                <a:spcPct val="150000"/>
              </a:lnSpc>
            </a:pPr>
            <a:r>
              <a:rPr lang="zh-CN" altLang="en-US" sz="2800" b="1" dirty="0">
                <a:solidFill>
                  <a:srgbClr val="DA251C"/>
                </a:solidFill>
              </a:rPr>
              <a:t>技巧点拨</a:t>
            </a:r>
            <a:endParaRPr lang="en-US" altLang="zh-CN" sz="2800" b="1" dirty="0">
              <a:solidFill>
                <a:srgbClr val="DA251C"/>
              </a:solidFill>
            </a:endParaRPr>
          </a:p>
          <a:p>
            <a:pPr>
              <a:lnSpc>
                <a:spcPct val="150000"/>
              </a:lnSpc>
            </a:pPr>
            <a:r>
              <a:rPr lang="zh-CN" altLang="en-US" sz="2800" dirty="0"/>
              <a:t>　　解答本题的关键</a:t>
            </a:r>
            <a:r>
              <a:rPr lang="en-US" altLang="zh-CN" sz="2800" dirty="0"/>
              <a:t>:</a:t>
            </a:r>
            <a:r>
              <a:rPr lang="zh-CN" altLang="en-US" sz="2800" dirty="0"/>
              <a:t>一是仔细阅读工艺流程图</a:t>
            </a:r>
            <a:r>
              <a:rPr lang="en-US" altLang="zh-CN" sz="2800" dirty="0"/>
              <a:t>,</a:t>
            </a:r>
            <a:r>
              <a:rPr lang="zh-CN" altLang="en-US" sz="2800" dirty="0"/>
              <a:t>结合反应原理和物质的性质</a:t>
            </a:r>
            <a:r>
              <a:rPr lang="en-US" altLang="zh-CN" sz="2800" dirty="0"/>
              <a:t>,</a:t>
            </a:r>
            <a:r>
              <a:rPr lang="zh-CN" altLang="en-US" sz="2800" dirty="0"/>
              <a:t>弄清楚每一步流程的相关反应和目的。二是书写信息型离子方程式时</a:t>
            </a:r>
            <a:r>
              <a:rPr lang="en-US" altLang="zh-CN" sz="2800" dirty="0"/>
              <a:t>,</a:t>
            </a:r>
            <a:r>
              <a:rPr lang="zh-CN" altLang="en-US" sz="2800" dirty="0"/>
              <a:t>首先找出作氧化剂和还原剂的离子</a:t>
            </a:r>
            <a:r>
              <a:rPr lang="en-US" altLang="zh-CN" sz="2800" dirty="0"/>
              <a:t>,</a:t>
            </a:r>
            <a:r>
              <a:rPr lang="zh-CN" altLang="en-US" sz="2800" dirty="0"/>
              <a:t>并判断出产物</a:t>
            </a:r>
            <a:r>
              <a:rPr lang="en-US" altLang="zh-CN" sz="2800" dirty="0"/>
              <a:t>,</a:t>
            </a:r>
            <a:r>
              <a:rPr lang="zh-CN" altLang="en-US" sz="2800" dirty="0"/>
              <a:t>然后根据电荷守恒、得失电子守恒和原子守恒配平方程式。三是氧化还原反应计算一定要采用得失电子守恒法</a:t>
            </a:r>
            <a:r>
              <a:rPr lang="en-US" altLang="zh-CN" sz="2800" dirty="0"/>
              <a:t>,</a:t>
            </a:r>
            <a:r>
              <a:rPr lang="zh-CN" altLang="en-US" sz="2800" dirty="0"/>
              <a:t>这样才快捷准确。四是对实验方案的评价一般从步骤多少、原料利用率、环境影响及操作是否简单可行等方面入手分析。</a:t>
            </a:r>
            <a:endParaRPr lang="en-US" altLang="zh-CN" sz="2800" dirty="0"/>
          </a:p>
          <a:p>
            <a:pPr>
              <a:lnSpc>
                <a:spcPct val="150000"/>
              </a:lnSpc>
            </a:pPr>
            <a:endParaRPr lang="zh-CN" altLang="zh-CN" sz="2800" dirty="0"/>
          </a:p>
        </p:txBody>
      </p:sp>
    </p:spTree>
    <p:extLst>
      <p:ext uri="{BB962C8B-B14F-4D97-AF65-F5344CB8AC3E}">
        <p14:creationId xmlns:p14="http://schemas.microsoft.com/office/powerpoint/2010/main" val="957017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990600" y="-2"/>
            <a:ext cx="55499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ea typeface="微软雅黑" panose="020B0503020204020204" pitchFamily="34" charset="-122"/>
              </a:rPr>
              <a:t>方法</a:t>
            </a:r>
            <a:r>
              <a:rPr lang="en-US" altLang="zh-CN" sz="2800" dirty="0">
                <a:solidFill>
                  <a:srgbClr val="DA251C"/>
                </a:solidFill>
                <a:ea typeface="微软雅黑" panose="020B0503020204020204" pitchFamily="34" charset="-122"/>
              </a:rPr>
              <a:t>2</a:t>
            </a:r>
            <a:r>
              <a:rPr lang="zh-CN" altLang="en-US" sz="2800" dirty="0">
                <a:solidFill>
                  <a:srgbClr val="DA251C"/>
                </a:solidFill>
                <a:ea typeface="微软雅黑" panose="020B0503020204020204" pitchFamily="34" charset="-122"/>
              </a:rPr>
              <a:t>   物质性质实验探究与评价</a:t>
            </a:r>
          </a:p>
        </p:txBody>
      </p:sp>
      <p:sp>
        <p:nvSpPr>
          <p:cNvPr id="2" name="矩形 1"/>
          <p:cNvSpPr/>
          <p:nvPr/>
        </p:nvSpPr>
        <p:spPr>
          <a:xfrm>
            <a:off x="234043" y="732194"/>
            <a:ext cx="11723913" cy="5909310"/>
          </a:xfrm>
          <a:prstGeom prst="rect">
            <a:avLst/>
          </a:prstGeom>
        </p:spPr>
        <p:txBody>
          <a:bodyPr wrap="square">
            <a:spAutoFit/>
          </a:bodyPr>
          <a:lstStyle/>
          <a:p>
            <a:pPr>
              <a:lnSpc>
                <a:spcPct val="150000"/>
              </a:lnSpc>
              <a:spcAft>
                <a:spcPts val="0"/>
              </a:spcAft>
            </a:pPr>
            <a:r>
              <a:rPr lang="zh-CN" altLang="en-US" sz="2800" b="1" dirty="0">
                <a:solidFill>
                  <a:srgbClr val="DA251C"/>
                </a:solidFill>
                <a:cs typeface="Times New Roman" panose="02020603050405020304" pitchFamily="18" charset="0"/>
              </a:rPr>
              <a:t>方法解读：</a:t>
            </a:r>
            <a:endParaRPr lang="en-US" altLang="zh-CN" sz="2800" b="1" dirty="0">
              <a:solidFill>
                <a:srgbClr val="DA251C"/>
              </a:solidFill>
              <a:cs typeface="Times New Roman" panose="02020603050405020304" pitchFamily="18" charset="0"/>
            </a:endParaRPr>
          </a:p>
          <a:p>
            <a:pPr>
              <a:lnSpc>
                <a:spcPct val="150000"/>
              </a:lnSpc>
            </a:pPr>
            <a:r>
              <a:rPr lang="zh-CN" altLang="en-US" sz="2800" dirty="0"/>
              <a:t>　　</a:t>
            </a:r>
            <a:r>
              <a:rPr lang="zh-CN" altLang="zh-CN" sz="2800" dirty="0"/>
              <a:t>物质性质的探究与评价类试题主要是先在题干中给出某物质的部分性质</a:t>
            </a:r>
            <a:r>
              <a:rPr lang="en-US" altLang="zh-CN" sz="2800" dirty="0"/>
              <a:t>,</a:t>
            </a:r>
            <a:r>
              <a:rPr lang="zh-CN" altLang="zh-CN" sz="2800" dirty="0"/>
              <a:t>然后让考生判断是什么物质</a:t>
            </a:r>
            <a:r>
              <a:rPr lang="en-US" altLang="zh-CN" sz="2800" dirty="0"/>
              <a:t>,</a:t>
            </a:r>
            <a:r>
              <a:rPr lang="zh-CN" altLang="zh-CN" sz="2800" dirty="0"/>
              <a:t>具有哪些性质</a:t>
            </a:r>
            <a:r>
              <a:rPr lang="en-US" altLang="zh-CN" sz="2800" dirty="0"/>
              <a:t>,</a:t>
            </a:r>
            <a:r>
              <a:rPr lang="zh-CN" altLang="zh-CN" sz="2800" dirty="0"/>
              <a:t>并且通过相关实验定性和定量探究与评价。解题时</a:t>
            </a:r>
            <a:r>
              <a:rPr lang="en-US" altLang="zh-CN" sz="2800" dirty="0"/>
              <a:t>,</a:t>
            </a:r>
            <a:r>
              <a:rPr lang="zh-CN" altLang="zh-CN" sz="2800" dirty="0"/>
              <a:t>首先要明确实验目的</a:t>
            </a:r>
            <a:r>
              <a:rPr lang="en-US" altLang="zh-CN" sz="2800" dirty="0"/>
              <a:t>,</a:t>
            </a:r>
            <a:r>
              <a:rPr lang="zh-CN" altLang="zh-CN" sz="2800" dirty="0"/>
              <a:t>然后结合所给实验装置或实验步骤分析反应原理</a:t>
            </a:r>
            <a:r>
              <a:rPr lang="en-US" altLang="zh-CN" sz="2800" dirty="0"/>
              <a:t>,</a:t>
            </a:r>
            <a:r>
              <a:rPr lang="zh-CN" altLang="zh-CN" sz="2800" dirty="0"/>
              <a:t>分析出可能具有哪些性质、能用哪些方法来验证、方案是否完整合理、有无干扰因素、经济上是否合算以及是否存在环境污染等问题</a:t>
            </a:r>
            <a:r>
              <a:rPr lang="en-US" altLang="zh-CN" sz="2800" dirty="0"/>
              <a:t>,</a:t>
            </a:r>
            <a:r>
              <a:rPr lang="zh-CN" altLang="zh-CN" sz="2800" dirty="0"/>
              <a:t>最后整理出解题思路。该试题主要分为两类</a:t>
            </a:r>
            <a:r>
              <a:rPr lang="en-US" altLang="zh-CN" sz="2800" dirty="0"/>
              <a:t>:</a:t>
            </a:r>
            <a:endParaRPr lang="zh-CN" altLang="zh-CN" sz="2800" dirty="0"/>
          </a:p>
          <a:p>
            <a:pPr>
              <a:lnSpc>
                <a:spcPct val="150000"/>
              </a:lnSpc>
            </a:pPr>
            <a:r>
              <a:rPr lang="en-US" altLang="zh-CN" sz="2800" b="1" dirty="0"/>
              <a:t>1.</a:t>
            </a:r>
            <a:r>
              <a:rPr lang="zh-CN" altLang="zh-CN" sz="2800" b="1" dirty="0"/>
              <a:t>性质实验验证型</a:t>
            </a:r>
          </a:p>
          <a:p>
            <a:pPr>
              <a:lnSpc>
                <a:spcPct val="150000"/>
              </a:lnSpc>
            </a:pPr>
            <a:r>
              <a:rPr lang="zh-CN" altLang="zh-CN" sz="2800" dirty="0"/>
              <a:t>设计性质验证实验方案可分为多种情况</a:t>
            </a:r>
            <a:r>
              <a:rPr lang="en-US" altLang="zh-CN" sz="2800" dirty="0"/>
              <a:t>:</a:t>
            </a:r>
            <a:r>
              <a:rPr lang="zh-CN" altLang="zh-CN" sz="2800" dirty="0"/>
              <a:t>一是已知物质的性质</a:t>
            </a:r>
            <a:r>
              <a:rPr lang="en-US" altLang="zh-CN" sz="2800" dirty="0"/>
              <a:t>,</a:t>
            </a:r>
            <a:r>
              <a:rPr lang="zh-CN" altLang="zh-CN" sz="2800" dirty="0"/>
              <a:t>设计实验</a:t>
            </a:r>
            <a:r>
              <a:rPr lang="zh-CN" altLang="zh-CN" sz="2800" dirty="0" smtClean="0"/>
              <a:t>验</a:t>
            </a:r>
            <a:endParaRPr lang="zh-CN" altLang="zh-CN" sz="2800" dirty="0"/>
          </a:p>
        </p:txBody>
      </p:sp>
    </p:spTree>
    <p:extLst>
      <p:ext uri="{BB962C8B-B14F-4D97-AF65-F5344CB8AC3E}">
        <p14:creationId xmlns:p14="http://schemas.microsoft.com/office/powerpoint/2010/main" val="1162921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602980" y="0"/>
            <a:ext cx="260996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专题二十四   实验方案的设计与评价</a:t>
            </a:r>
          </a:p>
        </p:txBody>
      </p:sp>
      <p:sp>
        <p:nvSpPr>
          <p:cNvPr id="4" name="矩形 3">
            <a:extLst>
              <a:ext uri="{FF2B5EF4-FFF2-40B4-BE49-F238E27FC236}">
                <a16:creationId xmlns="" xmlns:a16="http://schemas.microsoft.com/office/drawing/2014/main" id="{B94DE654-C0FD-4A2D-BE56-82AB906508D7}"/>
              </a:ext>
            </a:extLst>
          </p:cNvPr>
          <p:cNvSpPr/>
          <p:nvPr/>
        </p:nvSpPr>
        <p:spPr>
          <a:xfrm>
            <a:off x="234043" y="273851"/>
            <a:ext cx="11723913" cy="3323987"/>
          </a:xfrm>
          <a:prstGeom prst="rect">
            <a:avLst/>
          </a:prstGeom>
        </p:spPr>
        <p:txBody>
          <a:bodyPr wrap="square">
            <a:spAutoFit/>
          </a:bodyPr>
          <a:lstStyle/>
          <a:p>
            <a:pPr>
              <a:lnSpc>
                <a:spcPct val="150000"/>
              </a:lnSpc>
            </a:pPr>
            <a:r>
              <a:rPr lang="zh-CN" altLang="zh-CN" sz="2800" dirty="0" smtClean="0"/>
              <a:t>证物质</a:t>
            </a:r>
            <a:r>
              <a:rPr lang="zh-CN" altLang="zh-CN" sz="2800" dirty="0"/>
              <a:t>的某些性质</a:t>
            </a:r>
            <a:r>
              <a:rPr lang="en-US" altLang="zh-CN" sz="2800" dirty="0"/>
              <a:t>; </a:t>
            </a:r>
            <a:r>
              <a:rPr lang="zh-CN" altLang="zh-CN" sz="2800" dirty="0"/>
              <a:t>二是已知某类物质的结构</a:t>
            </a:r>
            <a:r>
              <a:rPr lang="en-US" altLang="zh-CN" sz="2800" dirty="0"/>
              <a:t>(</a:t>
            </a:r>
            <a:r>
              <a:rPr lang="zh-CN" altLang="zh-CN" sz="2800" dirty="0"/>
              <a:t>或含有的官能团</a:t>
            </a:r>
            <a:r>
              <a:rPr lang="en-US" altLang="zh-CN" sz="2800" dirty="0"/>
              <a:t>),</a:t>
            </a:r>
            <a:r>
              <a:rPr lang="zh-CN" altLang="zh-CN" sz="2800" dirty="0"/>
              <a:t>设计性质实验来验证这类物质的结构</a:t>
            </a:r>
            <a:r>
              <a:rPr lang="en-US" altLang="zh-CN" sz="2800" dirty="0"/>
              <a:t>;</a:t>
            </a:r>
            <a:r>
              <a:rPr lang="zh-CN" altLang="zh-CN" sz="2800" dirty="0"/>
              <a:t>三是根据性质设计定量实验</a:t>
            </a:r>
            <a:r>
              <a:rPr lang="en-US" altLang="zh-CN" sz="2800" dirty="0"/>
              <a:t>;</a:t>
            </a:r>
            <a:r>
              <a:rPr lang="zh-CN" altLang="zh-CN" sz="2800" dirty="0"/>
              <a:t>四是根据物质性质验证化学原理</a:t>
            </a:r>
            <a:r>
              <a:rPr lang="en-US" altLang="zh-CN" sz="2800" dirty="0"/>
              <a:t>(</a:t>
            </a:r>
            <a:r>
              <a:rPr lang="zh-CN" altLang="zh-CN" sz="2800" dirty="0"/>
              <a:t>理论</a:t>
            </a:r>
            <a:r>
              <a:rPr lang="en-US" altLang="zh-CN" sz="2800" dirty="0"/>
              <a:t>)</a:t>
            </a:r>
            <a:r>
              <a:rPr lang="zh-CN" altLang="zh-CN" sz="2800" dirty="0"/>
              <a:t>或根据化学原理来验证物质的某些性质。设计性质验证实验方案的常用程序有如下两种</a:t>
            </a:r>
            <a:r>
              <a:rPr lang="en-US" altLang="zh-CN" sz="2800" dirty="0"/>
              <a:t>:</a:t>
            </a:r>
            <a:endParaRPr lang="zh-CN" altLang="zh-CN" sz="2800" dirty="0"/>
          </a:p>
          <a:p>
            <a:pPr>
              <a:lnSpc>
                <a:spcPct val="150000"/>
              </a:lnSpc>
            </a:pPr>
            <a:r>
              <a:rPr lang="en-US" altLang="zh-CN" sz="2800" dirty="0"/>
              <a:t>(1)</a:t>
            </a:r>
            <a:r>
              <a:rPr lang="zh-CN" altLang="zh-CN" sz="2800" dirty="0"/>
              <a:t>根据物质性质设计实验方案</a:t>
            </a:r>
          </a:p>
        </p:txBody>
      </p:sp>
      <p:sp>
        <p:nvSpPr>
          <p:cNvPr id="6" name="矩形 5">
            <a:extLst>
              <a:ext uri="{FF2B5EF4-FFF2-40B4-BE49-F238E27FC236}">
                <a16:creationId xmlns="" xmlns:a16="http://schemas.microsoft.com/office/drawing/2014/main" id="{B7AC28ED-788B-4AE0-BE1E-9B1A1E386906}"/>
              </a:ext>
            </a:extLst>
          </p:cNvPr>
          <p:cNvSpPr/>
          <p:nvPr/>
        </p:nvSpPr>
        <p:spPr>
          <a:xfrm>
            <a:off x="494043" y="3793780"/>
            <a:ext cx="1335314" cy="1384995"/>
          </a:xfrm>
          <a:prstGeom prst="rect">
            <a:avLst/>
          </a:prstGeom>
          <a:ln>
            <a:solidFill>
              <a:schemeClr val="tx1"/>
            </a:solidFill>
          </a:ln>
        </p:spPr>
        <p:txBody>
          <a:bodyPr wrap="square">
            <a:spAutoFit/>
          </a:bodyPr>
          <a:lstStyle/>
          <a:p>
            <a:pPr algn="ctr">
              <a:lnSpc>
                <a:spcPct val="150000"/>
              </a:lnSpc>
              <a:spcAft>
                <a:spcPts val="0"/>
              </a:spcAft>
            </a:pPr>
            <a:r>
              <a:rPr lang="zh-CN" altLang="en-US" sz="2800" dirty="0"/>
              <a:t>物质的</a:t>
            </a:r>
          </a:p>
          <a:p>
            <a:pPr algn="ctr">
              <a:lnSpc>
                <a:spcPct val="150000"/>
              </a:lnSpc>
              <a:spcAft>
                <a:spcPts val="0"/>
              </a:spcAft>
            </a:pPr>
            <a:r>
              <a:rPr lang="zh-CN" altLang="en-US" sz="2800" dirty="0"/>
              <a:t>性质</a:t>
            </a:r>
          </a:p>
        </p:txBody>
      </p:sp>
      <p:sp>
        <p:nvSpPr>
          <p:cNvPr id="8" name="矩形 7">
            <a:extLst>
              <a:ext uri="{FF2B5EF4-FFF2-40B4-BE49-F238E27FC236}">
                <a16:creationId xmlns="" xmlns:a16="http://schemas.microsoft.com/office/drawing/2014/main" id="{4FD28B62-26DE-4446-996F-533AD73603F8}"/>
              </a:ext>
            </a:extLst>
          </p:cNvPr>
          <p:cNvSpPr/>
          <p:nvPr/>
        </p:nvSpPr>
        <p:spPr>
          <a:xfrm>
            <a:off x="2611829" y="3793780"/>
            <a:ext cx="3170707" cy="1384995"/>
          </a:xfrm>
          <a:prstGeom prst="rect">
            <a:avLst/>
          </a:prstGeom>
          <a:ln>
            <a:solidFill>
              <a:schemeClr val="tx1"/>
            </a:solidFill>
          </a:ln>
        </p:spPr>
        <p:txBody>
          <a:bodyPr wrap="square">
            <a:spAutoFit/>
          </a:bodyPr>
          <a:lstStyle/>
          <a:p>
            <a:pPr algn="ctr">
              <a:lnSpc>
                <a:spcPct val="150000"/>
              </a:lnSpc>
              <a:spcAft>
                <a:spcPts val="0"/>
              </a:spcAft>
            </a:pPr>
            <a:r>
              <a:rPr lang="zh-CN" altLang="en-US" sz="2800" dirty="0"/>
              <a:t>实验中的仪器、试</a:t>
            </a:r>
          </a:p>
          <a:p>
            <a:pPr algn="ctr">
              <a:lnSpc>
                <a:spcPct val="150000"/>
              </a:lnSpc>
              <a:spcAft>
                <a:spcPts val="0"/>
              </a:spcAft>
            </a:pPr>
            <a:r>
              <a:rPr lang="zh-CN" altLang="en-US" sz="2800" dirty="0"/>
              <a:t>剂和反应条件</a:t>
            </a:r>
          </a:p>
        </p:txBody>
      </p:sp>
      <p:sp>
        <p:nvSpPr>
          <p:cNvPr id="9" name="矩形 8">
            <a:extLst>
              <a:ext uri="{FF2B5EF4-FFF2-40B4-BE49-F238E27FC236}">
                <a16:creationId xmlns="" xmlns:a16="http://schemas.microsoft.com/office/drawing/2014/main" id="{16B798F6-EFB9-4857-8D05-17C42C6C2D75}"/>
              </a:ext>
            </a:extLst>
          </p:cNvPr>
          <p:cNvSpPr/>
          <p:nvPr/>
        </p:nvSpPr>
        <p:spPr>
          <a:xfrm>
            <a:off x="6527437" y="3831963"/>
            <a:ext cx="2075543" cy="1308628"/>
          </a:xfrm>
          <a:prstGeom prst="rect">
            <a:avLst/>
          </a:prstGeom>
          <a:ln>
            <a:solidFill>
              <a:schemeClr val="tx1"/>
            </a:solidFill>
          </a:ln>
        </p:spPr>
        <p:txBody>
          <a:bodyPr wrap="square">
            <a:spAutoFit/>
          </a:bodyPr>
          <a:lstStyle/>
          <a:p>
            <a:pPr algn="ctr">
              <a:lnSpc>
                <a:spcPct val="150000"/>
              </a:lnSpc>
              <a:spcAft>
                <a:spcPts val="0"/>
              </a:spcAft>
            </a:pPr>
            <a:r>
              <a:rPr lang="zh-CN" altLang="en-US" sz="2800" dirty="0"/>
              <a:t>实验步骤和</a:t>
            </a:r>
          </a:p>
          <a:p>
            <a:pPr algn="ctr">
              <a:lnSpc>
                <a:spcPct val="150000"/>
              </a:lnSpc>
              <a:spcAft>
                <a:spcPts val="0"/>
              </a:spcAft>
            </a:pPr>
            <a:r>
              <a:rPr lang="zh-CN" altLang="en-US" sz="2800" dirty="0"/>
              <a:t>操作方法</a:t>
            </a:r>
          </a:p>
        </p:txBody>
      </p:sp>
      <p:sp>
        <p:nvSpPr>
          <p:cNvPr id="10" name="矩形 9">
            <a:extLst>
              <a:ext uri="{FF2B5EF4-FFF2-40B4-BE49-F238E27FC236}">
                <a16:creationId xmlns="" xmlns:a16="http://schemas.microsoft.com/office/drawing/2014/main" id="{0F6C8BE2-7A1C-41F8-9324-CA76FF4AC855}"/>
              </a:ext>
            </a:extLst>
          </p:cNvPr>
          <p:cNvSpPr/>
          <p:nvPr/>
        </p:nvSpPr>
        <p:spPr>
          <a:xfrm>
            <a:off x="9394497" y="4155129"/>
            <a:ext cx="943429" cy="662297"/>
          </a:xfrm>
          <a:prstGeom prst="rect">
            <a:avLst/>
          </a:prstGeom>
          <a:ln>
            <a:solidFill>
              <a:schemeClr val="tx1"/>
            </a:solidFill>
          </a:ln>
        </p:spPr>
        <p:txBody>
          <a:bodyPr wrap="square">
            <a:spAutoFit/>
          </a:bodyPr>
          <a:lstStyle/>
          <a:p>
            <a:pPr algn="ctr">
              <a:lnSpc>
                <a:spcPct val="150000"/>
              </a:lnSpc>
              <a:spcAft>
                <a:spcPts val="0"/>
              </a:spcAft>
            </a:pPr>
            <a:r>
              <a:rPr lang="zh-CN" altLang="en-US" sz="2800" dirty="0"/>
              <a:t>结论</a:t>
            </a:r>
          </a:p>
        </p:txBody>
      </p:sp>
      <p:pic>
        <p:nvPicPr>
          <p:cNvPr id="11" name="图片 10">
            <a:extLst>
              <a:ext uri="{FF2B5EF4-FFF2-40B4-BE49-F238E27FC236}">
                <a16:creationId xmlns="" xmlns:a16="http://schemas.microsoft.com/office/drawing/2014/main" id="{46BC1233-D166-4AED-850E-7C240DC2F2D6}"/>
              </a:ext>
            </a:extLst>
          </p:cNvPr>
          <p:cNvPicPr/>
          <p:nvPr/>
        </p:nvPicPr>
        <p:blipFill>
          <a:blip r:embed="rId2"/>
          <a:stretch>
            <a:fillRect/>
          </a:stretch>
        </p:blipFill>
        <p:spPr>
          <a:xfrm>
            <a:off x="1875651" y="4286728"/>
            <a:ext cx="692221" cy="399098"/>
          </a:xfrm>
          <a:prstGeom prst="rect">
            <a:avLst/>
          </a:prstGeom>
        </p:spPr>
      </p:pic>
      <p:pic>
        <p:nvPicPr>
          <p:cNvPr id="12" name="图片 11">
            <a:extLst>
              <a:ext uri="{FF2B5EF4-FFF2-40B4-BE49-F238E27FC236}">
                <a16:creationId xmlns="" xmlns:a16="http://schemas.microsoft.com/office/drawing/2014/main" id="{F49A5680-2F7A-4227-A870-11CC004DBA3E}"/>
              </a:ext>
            </a:extLst>
          </p:cNvPr>
          <p:cNvPicPr/>
          <p:nvPr/>
        </p:nvPicPr>
        <p:blipFill>
          <a:blip r:embed="rId2"/>
          <a:stretch>
            <a:fillRect/>
          </a:stretch>
        </p:blipFill>
        <p:spPr>
          <a:xfrm>
            <a:off x="5816166" y="4258155"/>
            <a:ext cx="692221" cy="399098"/>
          </a:xfrm>
          <a:prstGeom prst="rect">
            <a:avLst/>
          </a:prstGeom>
        </p:spPr>
      </p:pic>
      <p:pic>
        <p:nvPicPr>
          <p:cNvPr id="13" name="图片 12">
            <a:extLst>
              <a:ext uri="{FF2B5EF4-FFF2-40B4-BE49-F238E27FC236}">
                <a16:creationId xmlns="" xmlns:a16="http://schemas.microsoft.com/office/drawing/2014/main" id="{AEC1B855-0D0A-4E06-ACA5-5C9E4135D6FA}"/>
              </a:ext>
            </a:extLst>
          </p:cNvPr>
          <p:cNvPicPr/>
          <p:nvPr/>
        </p:nvPicPr>
        <p:blipFill>
          <a:blip r:embed="rId2"/>
          <a:stretch>
            <a:fillRect/>
          </a:stretch>
        </p:blipFill>
        <p:spPr>
          <a:xfrm>
            <a:off x="8655660" y="4258155"/>
            <a:ext cx="692221" cy="399098"/>
          </a:xfrm>
          <a:prstGeom prst="rect">
            <a:avLst/>
          </a:prstGeom>
        </p:spPr>
      </p:pic>
    </p:spTree>
    <p:extLst>
      <p:ext uri="{BB962C8B-B14F-4D97-AF65-F5344CB8AC3E}">
        <p14:creationId xmlns:p14="http://schemas.microsoft.com/office/powerpoint/2010/main" val="4172866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1070450" y="1447799"/>
            <a:ext cx="10065636"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b="1" dirty="0">
                <a:solidFill>
                  <a:srgbClr val="DA251C"/>
                </a:solidFill>
                <a:latin typeface="微软雅黑" panose="020B0503020204020204" pitchFamily="34" charset="-122"/>
                <a:ea typeface="微软雅黑" panose="020B0503020204020204" pitchFamily="34" charset="-122"/>
              </a:rPr>
              <a:t>考情精解读</a:t>
            </a:r>
          </a:p>
        </p:txBody>
      </p:sp>
      <p:sp>
        <p:nvSpPr>
          <p:cNvPr id="6" name="矩形 5">
            <a:hlinkClick r:id="rId2" action="ppaction://hlinksldjump"/>
          </p:cNvPr>
          <p:cNvSpPr/>
          <p:nvPr/>
        </p:nvSpPr>
        <p:spPr>
          <a:xfrm>
            <a:off x="1063182" y="0"/>
            <a:ext cx="10065636" cy="1304263"/>
          </a:xfrm>
          <a:prstGeom prst="rect">
            <a:avLst/>
          </a:prstGeom>
          <a:solidFill>
            <a:srgbClr val="DA251C"/>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4000" b="1" dirty="0">
                <a:solidFill>
                  <a:schemeClr val="bg1"/>
                </a:solidFill>
                <a:latin typeface="微软雅黑" panose="020B0503020204020204" pitchFamily="34" charset="-122"/>
                <a:ea typeface="微软雅黑" panose="020B0503020204020204" pitchFamily="34" charset="-122"/>
              </a:rPr>
              <a:t>目录</a:t>
            </a:r>
            <a:endParaRPr lang="en-US" altLang="zh-CN" sz="4000" b="1" dirty="0">
              <a:solidFill>
                <a:schemeClr val="bg1"/>
              </a:solidFill>
              <a:latin typeface="微软雅黑" panose="020B0503020204020204" pitchFamily="34" charset="-122"/>
              <a:ea typeface="微软雅黑" panose="020B0503020204020204" pitchFamily="34" charset="-122"/>
            </a:endParaRPr>
          </a:p>
          <a:p>
            <a:pPr algn="ctr"/>
            <a:r>
              <a:rPr lang="en-US" altLang="zh-CN" sz="2000" dirty="0">
                <a:solidFill>
                  <a:schemeClr val="bg1"/>
                </a:solidFill>
                <a:latin typeface="微软雅黑" panose="020B0503020204020204" pitchFamily="34" charset="-122"/>
                <a:ea typeface="微软雅黑" panose="020B0503020204020204" pitchFamily="34" charset="-122"/>
              </a:rPr>
              <a:t>CONTENTS</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6" name="矩形 15">
            <a:hlinkClick r:id="rId2" action="ppaction://hlinksldjump"/>
          </p:cNvPr>
          <p:cNvSpPr/>
          <p:nvPr/>
        </p:nvSpPr>
        <p:spPr>
          <a:xfrm>
            <a:off x="1070450" y="3610880"/>
            <a:ext cx="6244750" cy="3424920"/>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  实验方案设计</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  实验方案评价</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a:extLst>
              <a:ext uri="{FF2B5EF4-FFF2-40B4-BE49-F238E27FC236}">
                <a16:creationId xmlns="" xmlns:a16="http://schemas.microsoft.com/office/drawing/2014/main" id="{9FF6546F-7603-46D9-A1BC-5F37D0B99239}"/>
              </a:ext>
            </a:extLst>
          </p:cNvPr>
          <p:cNvSpPr/>
          <p:nvPr/>
        </p:nvSpPr>
        <p:spPr>
          <a:xfrm>
            <a:off x="1069975" y="3708859"/>
            <a:ext cx="10066655" cy="547370"/>
          </a:xfrm>
          <a:prstGeom prst="rect">
            <a:avLst/>
          </a:prstGeom>
          <a:noFill/>
          <a:ln>
            <a:noFill/>
          </a:ln>
        </p:spPr>
        <p:style>
          <a:lnRef idx="3">
            <a:schemeClr val="lt1"/>
          </a:lnRef>
          <a:fillRef idx="1">
            <a:schemeClr val="accent6"/>
          </a:fillRef>
          <a:effectRef idx="1">
            <a:schemeClr val="accent6"/>
          </a:effectRef>
          <a:fontRef idx="minor">
            <a:schemeClr val="lt1"/>
          </a:fontRef>
        </p:style>
        <p:txBody>
          <a:bodyPr anchor="ctr"/>
          <a:lstStyle/>
          <a:p>
            <a:pPr fontAlgn="auto">
              <a:spcBef>
                <a:spcPts val="0"/>
              </a:spcBef>
              <a:spcAft>
                <a:spcPts val="0"/>
              </a:spcAft>
              <a:defRPr/>
            </a:pPr>
            <a:r>
              <a:rPr lang="en-US" altLang="zh-CN" sz="2800" b="1" dirty="0">
                <a:solidFill>
                  <a:srgbClr val="DA251C"/>
                </a:solidFill>
                <a:latin typeface="微软雅黑" panose="020B0503020204020204" charset="-122"/>
              </a:rPr>
              <a:t>A</a:t>
            </a:r>
            <a:r>
              <a:rPr lang="zh-CN" altLang="en-US" sz="2800" b="1" dirty="0">
                <a:solidFill>
                  <a:srgbClr val="DA251C"/>
                </a:solidFill>
                <a:latin typeface="微软雅黑" panose="020B0503020204020204" charset="-122"/>
              </a:rPr>
              <a:t>考点帮</a:t>
            </a:r>
            <a:r>
              <a:rPr lang="en-US" altLang="zh-CN" sz="2800" b="1" dirty="0">
                <a:solidFill>
                  <a:srgbClr val="DA251C"/>
                </a:solidFill>
                <a:latin typeface="微软雅黑" panose="020B0503020204020204" charset="-122"/>
              </a:rPr>
              <a:t>·</a:t>
            </a:r>
            <a:r>
              <a:rPr lang="zh-CN" altLang="en-US" sz="2800" b="1" dirty="0">
                <a:solidFill>
                  <a:srgbClr val="DA251C"/>
                </a:solidFill>
                <a:latin typeface="微软雅黑" panose="020B0503020204020204" charset="-122"/>
              </a:rPr>
              <a:t>知识全通关</a:t>
            </a:r>
          </a:p>
        </p:txBody>
      </p:sp>
      <p:sp>
        <p:nvSpPr>
          <p:cNvPr id="11" name="矩形 10">
            <a:hlinkClick r:id="rId2" action="ppaction://hlinksldjump"/>
            <a:extLst>
              <a:ext uri="{FF2B5EF4-FFF2-40B4-BE49-F238E27FC236}">
                <a16:creationId xmlns="" xmlns:a16="http://schemas.microsoft.com/office/drawing/2014/main" id="{76C65D05-E9EA-4A1F-AE92-474F9FF70D30}"/>
              </a:ext>
            </a:extLst>
          </p:cNvPr>
          <p:cNvSpPr/>
          <p:nvPr/>
        </p:nvSpPr>
        <p:spPr>
          <a:xfrm>
            <a:off x="1070450" y="1995713"/>
            <a:ext cx="2881064"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考纲要求</a:t>
            </a:r>
          </a:p>
        </p:txBody>
      </p:sp>
      <p:sp>
        <p:nvSpPr>
          <p:cNvPr id="12" name="矩形 11">
            <a:hlinkClick r:id="rId2" action="ppaction://hlinksldjump"/>
            <a:extLst>
              <a:ext uri="{FF2B5EF4-FFF2-40B4-BE49-F238E27FC236}">
                <a16:creationId xmlns="" xmlns:a16="http://schemas.microsoft.com/office/drawing/2014/main" id="{8CFB6676-2775-44F3-8A52-7924120ACD46}"/>
              </a:ext>
            </a:extLst>
          </p:cNvPr>
          <p:cNvSpPr/>
          <p:nvPr/>
        </p:nvSpPr>
        <p:spPr>
          <a:xfrm>
            <a:off x="3418114" y="1997597"/>
            <a:ext cx="2881065"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命题规律</a:t>
            </a:r>
          </a:p>
        </p:txBody>
      </p:sp>
      <p:sp>
        <p:nvSpPr>
          <p:cNvPr id="17" name="矩形 16">
            <a:hlinkClick r:id="rId2" action="ppaction://hlinksldjump"/>
            <a:extLst>
              <a:ext uri="{FF2B5EF4-FFF2-40B4-BE49-F238E27FC236}">
                <a16:creationId xmlns="" xmlns:a16="http://schemas.microsoft.com/office/drawing/2014/main" id="{BD4B9252-357E-4B3C-9F56-0DCC5F1E0143}"/>
              </a:ext>
            </a:extLst>
          </p:cNvPr>
          <p:cNvSpPr/>
          <p:nvPr/>
        </p:nvSpPr>
        <p:spPr>
          <a:xfrm>
            <a:off x="5816578" y="1997597"/>
            <a:ext cx="2881065"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命题分析预测</a:t>
            </a:r>
          </a:p>
        </p:txBody>
      </p:sp>
      <p:sp>
        <p:nvSpPr>
          <p:cNvPr id="18" name="矩形 17">
            <a:hlinkClick r:id="rId2" action="ppaction://hlinksldjump"/>
            <a:extLst>
              <a:ext uri="{FF2B5EF4-FFF2-40B4-BE49-F238E27FC236}">
                <a16:creationId xmlns="" xmlns:a16="http://schemas.microsoft.com/office/drawing/2014/main" id="{DA57939E-316A-4BF2-96EC-F054B1F70F8F}"/>
              </a:ext>
            </a:extLst>
          </p:cNvPr>
          <p:cNvSpPr/>
          <p:nvPr/>
        </p:nvSpPr>
        <p:spPr>
          <a:xfrm>
            <a:off x="8969817" y="1997597"/>
            <a:ext cx="2881065"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知识体系构建</a:t>
            </a:r>
          </a:p>
        </p:txBody>
      </p:sp>
    </p:spTree>
    <p:extLst>
      <p:ext uri="{BB962C8B-B14F-4D97-AF65-F5344CB8AC3E}">
        <p14:creationId xmlns:p14="http://schemas.microsoft.com/office/powerpoint/2010/main" val="662466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602980" y="0"/>
            <a:ext cx="260996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专题二十四   实验方案的设计与评价</a:t>
            </a:r>
          </a:p>
        </p:txBody>
      </p:sp>
      <p:sp>
        <p:nvSpPr>
          <p:cNvPr id="4" name="矩形 3">
            <a:extLst>
              <a:ext uri="{FF2B5EF4-FFF2-40B4-BE49-F238E27FC236}">
                <a16:creationId xmlns="" xmlns:a16="http://schemas.microsoft.com/office/drawing/2014/main" id="{B94DE654-C0FD-4A2D-BE56-82AB906508D7}"/>
              </a:ext>
            </a:extLst>
          </p:cNvPr>
          <p:cNvSpPr/>
          <p:nvPr/>
        </p:nvSpPr>
        <p:spPr>
          <a:xfrm>
            <a:off x="234043" y="273851"/>
            <a:ext cx="11723913" cy="6555641"/>
          </a:xfrm>
          <a:prstGeom prst="rect">
            <a:avLst/>
          </a:prstGeom>
        </p:spPr>
        <p:txBody>
          <a:bodyPr wrap="square">
            <a:spAutoFit/>
          </a:bodyPr>
          <a:lstStyle/>
          <a:p>
            <a:pPr>
              <a:lnSpc>
                <a:spcPct val="150000"/>
              </a:lnSpc>
              <a:spcAft>
                <a:spcPts val="0"/>
              </a:spcAft>
            </a:pPr>
            <a:r>
              <a:rPr lang="en-US" altLang="zh-CN" sz="2800" dirty="0"/>
              <a:t>(2)</a:t>
            </a:r>
            <a:r>
              <a:rPr lang="zh-CN" altLang="en-US" sz="2800" dirty="0"/>
              <a:t>根据物质的结构</a:t>
            </a:r>
            <a:r>
              <a:rPr lang="en-US" altLang="zh-CN" sz="2800" dirty="0"/>
              <a:t>(</a:t>
            </a:r>
            <a:r>
              <a:rPr lang="zh-CN" altLang="en-US" sz="2800" dirty="0"/>
              <a:t>或官能团</a:t>
            </a:r>
            <a:r>
              <a:rPr lang="en-US" altLang="zh-CN" sz="2800" dirty="0"/>
              <a:t>)</a:t>
            </a:r>
            <a:r>
              <a:rPr lang="zh-CN" altLang="en-US" sz="2800" dirty="0"/>
              <a:t>设计性质实验方案</a:t>
            </a:r>
            <a:endParaRPr lang="en-US" altLang="zh-CN" sz="2800" dirty="0"/>
          </a:p>
          <a:p>
            <a:pPr>
              <a:lnSpc>
                <a:spcPct val="150000"/>
              </a:lnSpc>
              <a:spcAft>
                <a:spcPts val="0"/>
              </a:spcAft>
            </a:pPr>
            <a:endParaRPr lang="en-US" altLang="zh-CN" sz="2800" dirty="0"/>
          </a:p>
          <a:p>
            <a:pPr>
              <a:lnSpc>
                <a:spcPct val="150000"/>
              </a:lnSpc>
              <a:spcAft>
                <a:spcPts val="0"/>
              </a:spcAft>
            </a:pPr>
            <a:endParaRPr lang="en-US" altLang="zh-CN" sz="2800" dirty="0"/>
          </a:p>
          <a:p>
            <a:pPr>
              <a:lnSpc>
                <a:spcPct val="150000"/>
              </a:lnSpc>
              <a:spcAft>
                <a:spcPts val="0"/>
              </a:spcAft>
            </a:pPr>
            <a:endParaRPr lang="en-US" altLang="zh-CN" sz="2800" dirty="0"/>
          </a:p>
          <a:p>
            <a:pPr>
              <a:lnSpc>
                <a:spcPct val="150000"/>
              </a:lnSpc>
              <a:spcAft>
                <a:spcPts val="0"/>
              </a:spcAft>
            </a:pPr>
            <a:endParaRPr lang="en-US" altLang="zh-CN" sz="2800" dirty="0"/>
          </a:p>
          <a:p>
            <a:pPr>
              <a:lnSpc>
                <a:spcPct val="150000"/>
              </a:lnSpc>
              <a:spcAft>
                <a:spcPts val="0"/>
              </a:spcAft>
            </a:pPr>
            <a:endParaRPr lang="en-US" altLang="zh-CN" sz="2800" dirty="0"/>
          </a:p>
          <a:p>
            <a:pPr>
              <a:spcAft>
                <a:spcPts val="0"/>
              </a:spcAft>
            </a:pPr>
            <a:endParaRPr lang="en-US" altLang="zh-CN" sz="2800" dirty="0"/>
          </a:p>
          <a:p>
            <a:pPr>
              <a:lnSpc>
                <a:spcPct val="150000"/>
              </a:lnSpc>
            </a:pPr>
            <a:r>
              <a:rPr lang="en-US" altLang="zh-CN" sz="2800" b="1" dirty="0"/>
              <a:t>2.</a:t>
            </a:r>
            <a:r>
              <a:rPr lang="zh-CN" altLang="zh-CN" sz="2800" b="1" dirty="0"/>
              <a:t>性质实验探究型</a:t>
            </a:r>
          </a:p>
          <a:p>
            <a:pPr>
              <a:lnSpc>
                <a:spcPct val="150000"/>
              </a:lnSpc>
            </a:pPr>
            <a:r>
              <a:rPr lang="zh-CN" altLang="zh-CN" sz="2800" dirty="0"/>
              <a:t>设计性质探究实验方案时要注意</a:t>
            </a:r>
            <a:r>
              <a:rPr lang="en-US" altLang="zh-CN" sz="2800" dirty="0"/>
              <a:t>:</a:t>
            </a:r>
            <a:endParaRPr lang="zh-CN" altLang="zh-CN" sz="2800" dirty="0"/>
          </a:p>
          <a:p>
            <a:pPr>
              <a:lnSpc>
                <a:spcPct val="150000"/>
              </a:lnSpc>
            </a:pPr>
            <a:r>
              <a:rPr lang="en-US" altLang="zh-CN" sz="2800" dirty="0"/>
              <a:t>(1)</a:t>
            </a:r>
            <a:r>
              <a:rPr lang="zh-CN" altLang="zh-CN" sz="2800" dirty="0"/>
              <a:t>实验方案要可行。要尽量避免使用高压和特殊催化剂等实验室难以达到</a:t>
            </a:r>
          </a:p>
        </p:txBody>
      </p:sp>
      <p:sp>
        <p:nvSpPr>
          <p:cNvPr id="6" name="矩形 5">
            <a:extLst>
              <a:ext uri="{FF2B5EF4-FFF2-40B4-BE49-F238E27FC236}">
                <a16:creationId xmlns="" xmlns:a16="http://schemas.microsoft.com/office/drawing/2014/main" id="{B7AC28ED-788B-4AE0-BE1E-9B1A1E386906}"/>
              </a:ext>
            </a:extLst>
          </p:cNvPr>
          <p:cNvSpPr/>
          <p:nvPr/>
        </p:nvSpPr>
        <p:spPr>
          <a:xfrm>
            <a:off x="444500" y="1124480"/>
            <a:ext cx="1829357" cy="1384995"/>
          </a:xfrm>
          <a:prstGeom prst="rect">
            <a:avLst/>
          </a:prstGeom>
          <a:ln>
            <a:solidFill>
              <a:schemeClr val="tx1"/>
            </a:solidFill>
          </a:ln>
        </p:spPr>
        <p:txBody>
          <a:bodyPr wrap="square">
            <a:spAutoFit/>
          </a:bodyPr>
          <a:lstStyle/>
          <a:p>
            <a:pPr algn="ctr">
              <a:lnSpc>
                <a:spcPct val="150000"/>
              </a:lnSpc>
              <a:spcAft>
                <a:spcPts val="0"/>
              </a:spcAft>
            </a:pPr>
            <a:r>
              <a:rPr lang="zh-CN" altLang="en-US" sz="2800" dirty="0"/>
              <a:t>已知结构</a:t>
            </a:r>
          </a:p>
          <a:p>
            <a:pPr algn="ctr">
              <a:lnSpc>
                <a:spcPct val="150000"/>
              </a:lnSpc>
              <a:spcAft>
                <a:spcPts val="0"/>
              </a:spcAft>
            </a:pPr>
            <a:r>
              <a:rPr lang="en-US" altLang="zh-CN" sz="2800" dirty="0"/>
              <a:t>(</a:t>
            </a:r>
            <a:r>
              <a:rPr lang="zh-CN" altLang="en-US" sz="2800" dirty="0"/>
              <a:t>或官能团</a:t>
            </a:r>
            <a:r>
              <a:rPr lang="en-US" altLang="zh-CN" sz="2800" dirty="0"/>
              <a:t>)</a:t>
            </a:r>
          </a:p>
        </p:txBody>
      </p:sp>
      <p:sp>
        <p:nvSpPr>
          <p:cNvPr id="8" name="矩形 7">
            <a:extLst>
              <a:ext uri="{FF2B5EF4-FFF2-40B4-BE49-F238E27FC236}">
                <a16:creationId xmlns="" xmlns:a16="http://schemas.microsoft.com/office/drawing/2014/main" id="{4FD28B62-26DE-4446-996F-533AD73603F8}"/>
              </a:ext>
            </a:extLst>
          </p:cNvPr>
          <p:cNvSpPr/>
          <p:nvPr/>
        </p:nvSpPr>
        <p:spPr>
          <a:xfrm>
            <a:off x="3056329" y="1124480"/>
            <a:ext cx="2075543" cy="1384995"/>
          </a:xfrm>
          <a:prstGeom prst="rect">
            <a:avLst/>
          </a:prstGeom>
          <a:ln>
            <a:solidFill>
              <a:schemeClr val="tx1"/>
            </a:solidFill>
          </a:ln>
        </p:spPr>
        <p:txBody>
          <a:bodyPr wrap="square">
            <a:spAutoFit/>
          </a:bodyPr>
          <a:lstStyle/>
          <a:p>
            <a:pPr algn="ctr">
              <a:lnSpc>
                <a:spcPct val="150000"/>
              </a:lnSpc>
              <a:spcAft>
                <a:spcPts val="0"/>
              </a:spcAft>
            </a:pPr>
            <a:r>
              <a:rPr lang="zh-CN" altLang="en-US" sz="2800" dirty="0"/>
              <a:t>推测物质具</a:t>
            </a:r>
          </a:p>
          <a:p>
            <a:pPr algn="ctr">
              <a:lnSpc>
                <a:spcPct val="150000"/>
              </a:lnSpc>
              <a:spcAft>
                <a:spcPts val="0"/>
              </a:spcAft>
            </a:pPr>
            <a:r>
              <a:rPr lang="zh-CN" altLang="en-US" sz="2800" dirty="0"/>
              <a:t>有的性质</a:t>
            </a:r>
          </a:p>
        </p:txBody>
      </p:sp>
      <p:sp>
        <p:nvSpPr>
          <p:cNvPr id="9" name="矩形 8">
            <a:extLst>
              <a:ext uri="{FF2B5EF4-FFF2-40B4-BE49-F238E27FC236}">
                <a16:creationId xmlns="" xmlns:a16="http://schemas.microsoft.com/office/drawing/2014/main" id="{16B798F6-EFB9-4857-8D05-17C42C6C2D75}"/>
              </a:ext>
            </a:extLst>
          </p:cNvPr>
          <p:cNvSpPr/>
          <p:nvPr/>
        </p:nvSpPr>
        <p:spPr>
          <a:xfrm>
            <a:off x="6002971" y="1124480"/>
            <a:ext cx="1346563" cy="1384995"/>
          </a:xfrm>
          <a:prstGeom prst="rect">
            <a:avLst/>
          </a:prstGeom>
          <a:ln>
            <a:solidFill>
              <a:schemeClr val="tx1"/>
            </a:solidFill>
          </a:ln>
        </p:spPr>
        <p:txBody>
          <a:bodyPr wrap="square">
            <a:spAutoFit/>
          </a:bodyPr>
          <a:lstStyle/>
          <a:p>
            <a:pPr algn="ctr">
              <a:lnSpc>
                <a:spcPct val="150000"/>
              </a:lnSpc>
              <a:spcAft>
                <a:spcPts val="0"/>
              </a:spcAft>
            </a:pPr>
            <a:r>
              <a:rPr lang="zh-CN" altLang="en-US" sz="2800" dirty="0"/>
              <a:t>要验证</a:t>
            </a:r>
          </a:p>
          <a:p>
            <a:pPr algn="ctr">
              <a:lnSpc>
                <a:spcPct val="150000"/>
              </a:lnSpc>
              <a:spcAft>
                <a:spcPts val="0"/>
              </a:spcAft>
            </a:pPr>
            <a:r>
              <a:rPr lang="zh-CN" altLang="en-US" sz="2800" dirty="0"/>
              <a:t>的性质</a:t>
            </a:r>
          </a:p>
        </p:txBody>
      </p:sp>
      <p:sp>
        <p:nvSpPr>
          <p:cNvPr id="10" name="矩形 9">
            <a:extLst>
              <a:ext uri="{FF2B5EF4-FFF2-40B4-BE49-F238E27FC236}">
                <a16:creationId xmlns="" xmlns:a16="http://schemas.microsoft.com/office/drawing/2014/main" id="{0F6C8BE2-7A1C-41F8-9324-CA76FF4AC855}"/>
              </a:ext>
            </a:extLst>
          </p:cNvPr>
          <p:cNvSpPr/>
          <p:nvPr/>
        </p:nvSpPr>
        <p:spPr>
          <a:xfrm>
            <a:off x="8243894" y="1162663"/>
            <a:ext cx="2797503" cy="1308628"/>
          </a:xfrm>
          <a:prstGeom prst="rect">
            <a:avLst/>
          </a:prstGeom>
          <a:ln>
            <a:solidFill>
              <a:schemeClr val="tx1"/>
            </a:solidFill>
          </a:ln>
        </p:spPr>
        <p:txBody>
          <a:bodyPr wrap="square">
            <a:spAutoFit/>
          </a:bodyPr>
          <a:lstStyle/>
          <a:p>
            <a:pPr algn="ctr">
              <a:lnSpc>
                <a:spcPct val="150000"/>
              </a:lnSpc>
              <a:spcAft>
                <a:spcPts val="0"/>
              </a:spcAft>
            </a:pPr>
            <a:r>
              <a:rPr lang="zh-CN" altLang="en-US" sz="2800" dirty="0"/>
              <a:t>实验中的仪器、</a:t>
            </a:r>
          </a:p>
          <a:p>
            <a:pPr algn="ctr">
              <a:lnSpc>
                <a:spcPct val="150000"/>
              </a:lnSpc>
              <a:spcAft>
                <a:spcPts val="0"/>
              </a:spcAft>
            </a:pPr>
            <a:r>
              <a:rPr lang="zh-CN" altLang="en-US" sz="2800" dirty="0"/>
              <a:t>试剂和反应条件</a:t>
            </a:r>
          </a:p>
        </p:txBody>
      </p:sp>
      <p:pic>
        <p:nvPicPr>
          <p:cNvPr id="11" name="图片 10">
            <a:extLst>
              <a:ext uri="{FF2B5EF4-FFF2-40B4-BE49-F238E27FC236}">
                <a16:creationId xmlns="" xmlns:a16="http://schemas.microsoft.com/office/drawing/2014/main" id="{46BC1233-D166-4AED-850E-7C240DC2F2D6}"/>
              </a:ext>
            </a:extLst>
          </p:cNvPr>
          <p:cNvPicPr/>
          <p:nvPr/>
        </p:nvPicPr>
        <p:blipFill>
          <a:blip r:embed="rId2"/>
          <a:stretch>
            <a:fillRect/>
          </a:stretch>
        </p:blipFill>
        <p:spPr>
          <a:xfrm>
            <a:off x="2320151" y="1602433"/>
            <a:ext cx="692221" cy="399098"/>
          </a:xfrm>
          <a:prstGeom prst="rect">
            <a:avLst/>
          </a:prstGeom>
        </p:spPr>
      </p:pic>
      <p:pic>
        <p:nvPicPr>
          <p:cNvPr id="12" name="图片 11">
            <a:extLst>
              <a:ext uri="{FF2B5EF4-FFF2-40B4-BE49-F238E27FC236}">
                <a16:creationId xmlns="" xmlns:a16="http://schemas.microsoft.com/office/drawing/2014/main" id="{F49A5680-2F7A-4227-A870-11CC004DBA3E}"/>
              </a:ext>
            </a:extLst>
          </p:cNvPr>
          <p:cNvPicPr/>
          <p:nvPr/>
        </p:nvPicPr>
        <p:blipFill>
          <a:blip r:embed="rId2"/>
          <a:stretch>
            <a:fillRect/>
          </a:stretch>
        </p:blipFill>
        <p:spPr>
          <a:xfrm>
            <a:off x="5221311" y="1602433"/>
            <a:ext cx="692221" cy="399098"/>
          </a:xfrm>
          <a:prstGeom prst="rect">
            <a:avLst/>
          </a:prstGeom>
        </p:spPr>
      </p:pic>
      <p:pic>
        <p:nvPicPr>
          <p:cNvPr id="13" name="图片 12">
            <a:extLst>
              <a:ext uri="{FF2B5EF4-FFF2-40B4-BE49-F238E27FC236}">
                <a16:creationId xmlns="" xmlns:a16="http://schemas.microsoft.com/office/drawing/2014/main" id="{AEC1B855-0D0A-4E06-ACA5-5C9E4135D6FA}"/>
              </a:ext>
            </a:extLst>
          </p:cNvPr>
          <p:cNvPicPr/>
          <p:nvPr/>
        </p:nvPicPr>
        <p:blipFill>
          <a:blip r:embed="rId2"/>
          <a:stretch>
            <a:fillRect/>
          </a:stretch>
        </p:blipFill>
        <p:spPr>
          <a:xfrm>
            <a:off x="7438973" y="1602433"/>
            <a:ext cx="692221" cy="399098"/>
          </a:xfrm>
          <a:prstGeom prst="rect">
            <a:avLst/>
          </a:prstGeom>
        </p:spPr>
      </p:pic>
      <p:sp>
        <p:nvSpPr>
          <p:cNvPr id="14" name="矩形 13">
            <a:extLst>
              <a:ext uri="{FF2B5EF4-FFF2-40B4-BE49-F238E27FC236}">
                <a16:creationId xmlns="" xmlns:a16="http://schemas.microsoft.com/office/drawing/2014/main" id="{E479731C-8339-4EF6-996E-C23B2783C803}"/>
              </a:ext>
            </a:extLst>
          </p:cNvPr>
          <p:cNvSpPr/>
          <p:nvPr/>
        </p:nvSpPr>
        <p:spPr>
          <a:xfrm>
            <a:off x="444500" y="2788276"/>
            <a:ext cx="2037096" cy="1384995"/>
          </a:xfrm>
          <a:prstGeom prst="rect">
            <a:avLst/>
          </a:prstGeom>
          <a:ln>
            <a:solidFill>
              <a:schemeClr val="tx1"/>
            </a:solidFill>
          </a:ln>
        </p:spPr>
        <p:txBody>
          <a:bodyPr wrap="square">
            <a:spAutoFit/>
          </a:bodyPr>
          <a:lstStyle/>
          <a:p>
            <a:pPr algn="ctr">
              <a:lnSpc>
                <a:spcPct val="150000"/>
              </a:lnSpc>
              <a:spcAft>
                <a:spcPts val="0"/>
              </a:spcAft>
            </a:pPr>
            <a:r>
              <a:rPr lang="zh-CN" altLang="en-US" sz="2800" dirty="0"/>
              <a:t>实验步骤和</a:t>
            </a:r>
          </a:p>
          <a:p>
            <a:pPr algn="ctr">
              <a:lnSpc>
                <a:spcPct val="150000"/>
              </a:lnSpc>
              <a:spcAft>
                <a:spcPts val="0"/>
              </a:spcAft>
            </a:pPr>
            <a:r>
              <a:rPr lang="zh-CN" altLang="en-US" sz="2800" dirty="0"/>
              <a:t>操作方法</a:t>
            </a:r>
          </a:p>
        </p:txBody>
      </p:sp>
      <p:sp>
        <p:nvSpPr>
          <p:cNvPr id="16" name="矩形 15">
            <a:extLst>
              <a:ext uri="{FF2B5EF4-FFF2-40B4-BE49-F238E27FC236}">
                <a16:creationId xmlns="" xmlns:a16="http://schemas.microsoft.com/office/drawing/2014/main" id="{933F7C5D-8947-4CF7-832C-1CCA4252B2B5}"/>
              </a:ext>
            </a:extLst>
          </p:cNvPr>
          <p:cNvSpPr/>
          <p:nvPr/>
        </p:nvSpPr>
        <p:spPr>
          <a:xfrm>
            <a:off x="3330285" y="3154463"/>
            <a:ext cx="943429" cy="662297"/>
          </a:xfrm>
          <a:prstGeom prst="rect">
            <a:avLst/>
          </a:prstGeom>
          <a:ln>
            <a:solidFill>
              <a:schemeClr val="tx1"/>
            </a:solidFill>
          </a:ln>
        </p:spPr>
        <p:txBody>
          <a:bodyPr wrap="square">
            <a:spAutoFit/>
          </a:bodyPr>
          <a:lstStyle/>
          <a:p>
            <a:pPr algn="ctr">
              <a:lnSpc>
                <a:spcPct val="150000"/>
              </a:lnSpc>
              <a:spcAft>
                <a:spcPts val="0"/>
              </a:spcAft>
            </a:pPr>
            <a:r>
              <a:rPr lang="zh-CN" altLang="en-US" sz="2800" dirty="0"/>
              <a:t>结论</a:t>
            </a:r>
          </a:p>
        </p:txBody>
      </p:sp>
      <p:pic>
        <p:nvPicPr>
          <p:cNvPr id="19" name="图片 18">
            <a:extLst>
              <a:ext uri="{FF2B5EF4-FFF2-40B4-BE49-F238E27FC236}">
                <a16:creationId xmlns="" xmlns:a16="http://schemas.microsoft.com/office/drawing/2014/main" id="{03685A7C-FA53-4F10-88DE-300429B293C7}"/>
              </a:ext>
            </a:extLst>
          </p:cNvPr>
          <p:cNvPicPr/>
          <p:nvPr/>
        </p:nvPicPr>
        <p:blipFill>
          <a:blip r:embed="rId2"/>
          <a:stretch>
            <a:fillRect/>
          </a:stretch>
        </p:blipFill>
        <p:spPr>
          <a:xfrm>
            <a:off x="11080679" y="1577910"/>
            <a:ext cx="692221" cy="399098"/>
          </a:xfrm>
          <a:prstGeom prst="rect">
            <a:avLst/>
          </a:prstGeom>
        </p:spPr>
      </p:pic>
      <p:pic>
        <p:nvPicPr>
          <p:cNvPr id="20" name="图片 19">
            <a:extLst>
              <a:ext uri="{FF2B5EF4-FFF2-40B4-BE49-F238E27FC236}">
                <a16:creationId xmlns="" xmlns:a16="http://schemas.microsoft.com/office/drawing/2014/main" id="{D068FCE2-5336-4D0E-9C59-16B1B9357271}"/>
              </a:ext>
            </a:extLst>
          </p:cNvPr>
          <p:cNvPicPr/>
          <p:nvPr/>
        </p:nvPicPr>
        <p:blipFill>
          <a:blip r:embed="rId2"/>
          <a:stretch>
            <a:fillRect/>
          </a:stretch>
        </p:blipFill>
        <p:spPr>
          <a:xfrm>
            <a:off x="2545096" y="3296220"/>
            <a:ext cx="692221" cy="399098"/>
          </a:xfrm>
          <a:prstGeom prst="rect">
            <a:avLst/>
          </a:prstGeom>
        </p:spPr>
      </p:pic>
    </p:spTree>
    <p:extLst>
      <p:ext uri="{BB962C8B-B14F-4D97-AF65-F5344CB8AC3E}">
        <p14:creationId xmlns:p14="http://schemas.microsoft.com/office/powerpoint/2010/main" val="2023771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602980" y="0"/>
            <a:ext cx="260996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专题二十四   实验方案的设计与评价</a:t>
            </a:r>
          </a:p>
        </p:txBody>
      </p:sp>
      <p:sp>
        <p:nvSpPr>
          <p:cNvPr id="4" name="矩形 3">
            <a:extLst>
              <a:ext uri="{FF2B5EF4-FFF2-40B4-BE49-F238E27FC236}">
                <a16:creationId xmlns="" xmlns:a16="http://schemas.microsoft.com/office/drawing/2014/main" id="{B94DE654-C0FD-4A2D-BE56-82AB906508D7}"/>
              </a:ext>
            </a:extLst>
          </p:cNvPr>
          <p:cNvSpPr/>
          <p:nvPr/>
        </p:nvSpPr>
        <p:spPr>
          <a:xfrm>
            <a:off x="234043" y="273851"/>
            <a:ext cx="11723913" cy="5909310"/>
          </a:xfrm>
          <a:prstGeom prst="rect">
            <a:avLst/>
          </a:prstGeom>
        </p:spPr>
        <p:txBody>
          <a:bodyPr wrap="square">
            <a:spAutoFit/>
          </a:bodyPr>
          <a:lstStyle/>
          <a:p>
            <a:pPr>
              <a:lnSpc>
                <a:spcPct val="150000"/>
              </a:lnSpc>
            </a:pPr>
            <a:r>
              <a:rPr lang="zh-CN" altLang="zh-CN" sz="2800" dirty="0"/>
              <a:t>的条件</a:t>
            </a:r>
            <a:r>
              <a:rPr lang="en-US" altLang="zh-CN" sz="2800" dirty="0"/>
              <a:t>,</a:t>
            </a:r>
            <a:r>
              <a:rPr lang="zh-CN" altLang="zh-CN" sz="2800" dirty="0"/>
              <a:t>实验方案要简单易行。</a:t>
            </a:r>
          </a:p>
          <a:p>
            <a:pPr>
              <a:lnSpc>
                <a:spcPct val="150000"/>
              </a:lnSpc>
            </a:pPr>
            <a:r>
              <a:rPr lang="en-US" altLang="zh-CN" sz="2800" dirty="0"/>
              <a:t>(2)</a:t>
            </a:r>
            <a:r>
              <a:rPr lang="zh-CN" altLang="zh-CN" sz="2800" dirty="0"/>
              <a:t>实验顺序要科学。要对各个实验步骤进行统一的规划和安排</a:t>
            </a:r>
            <a:r>
              <a:rPr lang="en-US" altLang="zh-CN" sz="2800" dirty="0"/>
              <a:t>,</a:t>
            </a:r>
            <a:r>
              <a:rPr lang="zh-CN" altLang="zh-CN" sz="2800" dirty="0"/>
              <a:t>保证实验准确高效</a:t>
            </a:r>
            <a:r>
              <a:rPr lang="en-US" altLang="zh-CN" sz="2800" dirty="0"/>
              <a:t>,</a:t>
            </a:r>
            <a:r>
              <a:rPr lang="zh-CN" altLang="zh-CN" sz="2800" dirty="0"/>
              <a:t>同时要减少副反应的发生和避免实验步骤间的相互干扰。</a:t>
            </a:r>
          </a:p>
          <a:p>
            <a:pPr>
              <a:lnSpc>
                <a:spcPct val="150000"/>
              </a:lnSpc>
            </a:pPr>
            <a:r>
              <a:rPr lang="en-US" altLang="zh-CN" sz="2800" dirty="0"/>
              <a:t>(3)</a:t>
            </a:r>
            <a:r>
              <a:rPr lang="zh-CN" altLang="zh-CN" sz="2800" dirty="0"/>
              <a:t>实验现象要直观。如</a:t>
            </a:r>
            <a:r>
              <a:rPr lang="en-US" altLang="zh-CN" sz="2800" dirty="0"/>
              <a:t>“</a:t>
            </a:r>
            <a:r>
              <a:rPr lang="zh-CN" altLang="zh-CN" sz="2800" dirty="0"/>
              <a:t>证明</a:t>
            </a:r>
            <a:r>
              <a:rPr lang="en-US" altLang="zh-CN" sz="2800" dirty="0"/>
              <a:t>CH</a:t>
            </a:r>
            <a:r>
              <a:rPr lang="en-US" altLang="zh-CN" sz="2800" baseline="-25000" dirty="0"/>
              <a:t>3</a:t>
            </a:r>
            <a:r>
              <a:rPr lang="en-US" altLang="zh-CN" sz="2800" dirty="0"/>
              <a:t>COOH</a:t>
            </a:r>
            <a:r>
              <a:rPr lang="zh-CN" altLang="zh-CN" sz="2800" dirty="0"/>
              <a:t>是弱电解质</a:t>
            </a:r>
            <a:r>
              <a:rPr lang="en-US" altLang="zh-CN" sz="2800" dirty="0"/>
              <a:t>”</a:t>
            </a:r>
            <a:r>
              <a:rPr lang="zh-CN" altLang="zh-CN" sz="2800" dirty="0"/>
              <a:t>的实验</a:t>
            </a:r>
            <a:r>
              <a:rPr lang="en-US" altLang="zh-CN" sz="2800" dirty="0"/>
              <a:t>,</a:t>
            </a:r>
            <a:r>
              <a:rPr lang="zh-CN" altLang="zh-CN" sz="2800" dirty="0"/>
              <a:t>可配制一定浓度的</a:t>
            </a:r>
            <a:r>
              <a:rPr lang="en-US" altLang="zh-CN" sz="2800" dirty="0"/>
              <a:t>CH</a:t>
            </a:r>
            <a:r>
              <a:rPr lang="en-US" altLang="zh-CN" sz="2800" baseline="-25000" dirty="0"/>
              <a:t>3</a:t>
            </a:r>
            <a:r>
              <a:rPr lang="en-US" altLang="zh-CN" sz="2800" dirty="0"/>
              <a:t>COONa</a:t>
            </a:r>
            <a:r>
              <a:rPr lang="zh-CN" altLang="zh-CN" sz="2800" dirty="0"/>
              <a:t>溶液</a:t>
            </a:r>
            <a:r>
              <a:rPr lang="en-US" altLang="zh-CN" sz="2800" dirty="0"/>
              <a:t>,</a:t>
            </a:r>
            <a:r>
              <a:rPr lang="zh-CN" altLang="zh-CN" sz="2800" dirty="0"/>
              <a:t>用</a:t>
            </a:r>
            <a:r>
              <a:rPr lang="en-US" altLang="zh-CN" sz="2800" dirty="0"/>
              <a:t>pH</a:t>
            </a:r>
            <a:r>
              <a:rPr lang="zh-CN" altLang="zh-CN" sz="2800" dirty="0"/>
              <a:t>试纸测溶液的</a:t>
            </a:r>
            <a:r>
              <a:rPr lang="en-US" altLang="zh-CN" sz="2800" dirty="0"/>
              <a:t>pH,</a:t>
            </a:r>
            <a:r>
              <a:rPr lang="zh-CN" altLang="zh-CN" sz="2800" dirty="0"/>
              <a:t>通过测定的结果</a:t>
            </a:r>
            <a:r>
              <a:rPr lang="en-US" altLang="zh-CN" sz="2800" dirty="0"/>
              <a:t>pH&gt;7</a:t>
            </a:r>
            <a:r>
              <a:rPr lang="zh-CN" altLang="zh-CN" sz="2800" dirty="0"/>
              <a:t>得出结论</a:t>
            </a:r>
            <a:r>
              <a:rPr lang="en-US" altLang="zh-CN" sz="2800" dirty="0"/>
              <a:t>,</a:t>
            </a:r>
            <a:r>
              <a:rPr lang="zh-CN" altLang="zh-CN" sz="2800" dirty="0"/>
              <a:t>操作简便且现象明显。</a:t>
            </a:r>
          </a:p>
          <a:p>
            <a:pPr>
              <a:lnSpc>
                <a:spcPct val="150000"/>
              </a:lnSpc>
            </a:pPr>
            <a:r>
              <a:rPr lang="en-US" altLang="zh-CN" sz="2800" dirty="0"/>
              <a:t>(4)</a:t>
            </a:r>
            <a:r>
              <a:rPr lang="zh-CN" altLang="zh-CN" sz="2800" dirty="0"/>
              <a:t>实验结论要可靠。要反复推敲实验步骤</a:t>
            </a:r>
            <a:r>
              <a:rPr lang="en-US" altLang="zh-CN" sz="2800" dirty="0"/>
              <a:t>,</a:t>
            </a:r>
            <a:r>
              <a:rPr lang="zh-CN" altLang="zh-CN" sz="2800" dirty="0"/>
              <a:t>多方论证实验结果</a:t>
            </a:r>
            <a:r>
              <a:rPr lang="en-US" altLang="zh-CN" sz="2800" dirty="0"/>
              <a:t>,</a:t>
            </a:r>
            <a:r>
              <a:rPr lang="zh-CN" altLang="zh-CN" sz="2800" dirty="0"/>
              <a:t>做到实验结论准确可靠。</a:t>
            </a:r>
          </a:p>
          <a:p>
            <a:pPr>
              <a:lnSpc>
                <a:spcPct val="150000"/>
              </a:lnSpc>
              <a:spcAft>
                <a:spcPts val="0"/>
              </a:spcAft>
            </a:pPr>
            <a:endParaRPr lang="zh-CN" altLang="zh-CN" sz="2800" dirty="0"/>
          </a:p>
        </p:txBody>
      </p:sp>
    </p:spTree>
    <p:extLst>
      <p:ext uri="{BB962C8B-B14F-4D97-AF65-F5344CB8AC3E}">
        <p14:creationId xmlns:p14="http://schemas.microsoft.com/office/powerpoint/2010/main" val="1812630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602980" y="0"/>
            <a:ext cx="260996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专题二十四   实验方案的设计与评价</a:t>
            </a:r>
          </a:p>
        </p:txBody>
      </p:sp>
      <p:sp>
        <p:nvSpPr>
          <p:cNvPr id="4" name="矩形 3">
            <a:extLst>
              <a:ext uri="{FF2B5EF4-FFF2-40B4-BE49-F238E27FC236}">
                <a16:creationId xmlns="" xmlns:a16="http://schemas.microsoft.com/office/drawing/2014/main" id="{B94DE654-C0FD-4A2D-BE56-82AB906508D7}"/>
              </a:ext>
            </a:extLst>
          </p:cNvPr>
          <p:cNvSpPr/>
          <p:nvPr/>
        </p:nvSpPr>
        <p:spPr>
          <a:xfrm>
            <a:off x="234043" y="248451"/>
            <a:ext cx="11723913" cy="6555641"/>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2</a:t>
            </a:r>
            <a:r>
              <a:rPr lang="zh-CN" altLang="zh-CN" sz="2800" dirty="0"/>
              <a:t>　某同学类比镁在二氧化碳中的燃烧反应</a:t>
            </a:r>
            <a:r>
              <a:rPr lang="en-US" altLang="zh-CN" sz="2800" dirty="0"/>
              <a:t>,</a:t>
            </a:r>
            <a:r>
              <a:rPr lang="zh-CN" altLang="zh-CN" sz="2800" dirty="0"/>
              <a:t>认为钠和二氧化碳也可以发生反应</a:t>
            </a:r>
            <a:r>
              <a:rPr lang="en-US" altLang="zh-CN" sz="2800" dirty="0"/>
              <a:t>,</a:t>
            </a:r>
            <a:r>
              <a:rPr lang="zh-CN" altLang="zh-CN" sz="2800" dirty="0"/>
              <a:t>他在实验室中选择以下装置对该反应进行了实验探究。依据要求回答下列问题。</a:t>
            </a: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endParaRPr lang="en-US" altLang="zh-CN" sz="2800" dirty="0"/>
          </a:p>
          <a:p>
            <a:pPr>
              <a:lnSpc>
                <a:spcPct val="150000"/>
              </a:lnSpc>
            </a:pPr>
            <a:r>
              <a:rPr lang="en-US" altLang="zh-CN" sz="2800" dirty="0"/>
              <a:t>(1)</a:t>
            </a:r>
            <a:r>
              <a:rPr lang="zh-CN" altLang="zh-CN" sz="2800" dirty="0"/>
              <a:t>二氧化碳的发生装置应选用上述装置中的</a:t>
            </a:r>
            <a:r>
              <a:rPr lang="zh-CN" altLang="zh-CN" sz="2800" u="sng" dirty="0"/>
              <a:t>　　　　</a:t>
            </a:r>
            <a:r>
              <a:rPr lang="en-US" altLang="zh-CN" sz="2800" dirty="0"/>
              <a:t>(</a:t>
            </a:r>
            <a:r>
              <a:rPr lang="zh-CN" altLang="zh-CN" sz="2800" dirty="0"/>
              <a:t>填装置序号</a:t>
            </a:r>
            <a:r>
              <a:rPr lang="en-US" altLang="zh-CN" sz="2800" dirty="0"/>
              <a:t>),</a:t>
            </a:r>
            <a:r>
              <a:rPr lang="zh-CN" altLang="zh-CN" sz="2800" dirty="0"/>
              <a:t>反应的化学方程式为</a:t>
            </a:r>
            <a:r>
              <a:rPr lang="zh-CN" altLang="zh-CN" sz="2800" u="sng" dirty="0"/>
              <a:t>　　　　　　　</a:t>
            </a:r>
            <a:r>
              <a:rPr lang="zh-CN" altLang="zh-CN" sz="2800" dirty="0"/>
              <a:t>。</a:t>
            </a:r>
            <a:r>
              <a:rPr lang="en-US" altLang="zh-CN" sz="2800" dirty="0"/>
              <a:t> </a:t>
            </a:r>
            <a:endParaRPr lang="zh-CN" altLang="zh-CN" sz="2800" dirty="0"/>
          </a:p>
        </p:txBody>
      </p:sp>
      <p:pic>
        <p:nvPicPr>
          <p:cNvPr id="6" name="RDDCZD7-1.EPS" descr="id:2147513886;FounderCES">
            <a:extLst>
              <a:ext uri="{FF2B5EF4-FFF2-40B4-BE49-F238E27FC236}">
                <a16:creationId xmlns="" xmlns:a16="http://schemas.microsoft.com/office/drawing/2014/main" id="{DEDA58D9-697B-4FE1-BC60-DA390A53A2F8}"/>
              </a:ext>
            </a:extLst>
          </p:cNvPr>
          <p:cNvPicPr/>
          <p:nvPr/>
        </p:nvPicPr>
        <p:blipFill>
          <a:blip r:embed="rId2"/>
          <a:stretch>
            <a:fillRect/>
          </a:stretch>
        </p:blipFill>
        <p:spPr>
          <a:xfrm>
            <a:off x="1097279" y="2518410"/>
            <a:ext cx="9849601" cy="2294890"/>
          </a:xfrm>
          <a:prstGeom prst="rect">
            <a:avLst/>
          </a:prstGeom>
        </p:spPr>
      </p:pic>
    </p:spTree>
    <p:extLst>
      <p:ext uri="{BB962C8B-B14F-4D97-AF65-F5344CB8AC3E}">
        <p14:creationId xmlns:p14="http://schemas.microsoft.com/office/powerpoint/2010/main" val="4189576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602980" y="0"/>
            <a:ext cx="260996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专题二十四   实验方案的设计与评价</a:t>
            </a:r>
          </a:p>
        </p:txBody>
      </p:sp>
      <p:sp>
        <p:nvSpPr>
          <p:cNvPr id="4" name="矩形 3">
            <a:extLst>
              <a:ext uri="{FF2B5EF4-FFF2-40B4-BE49-F238E27FC236}">
                <a16:creationId xmlns="" xmlns:a16="http://schemas.microsoft.com/office/drawing/2014/main" id="{B94DE654-C0FD-4A2D-BE56-82AB906508D7}"/>
              </a:ext>
            </a:extLst>
          </p:cNvPr>
          <p:cNvSpPr/>
          <p:nvPr/>
        </p:nvSpPr>
        <p:spPr>
          <a:xfrm>
            <a:off x="234043" y="408108"/>
            <a:ext cx="11723913" cy="5909310"/>
          </a:xfrm>
          <a:prstGeom prst="rect">
            <a:avLst/>
          </a:prstGeom>
        </p:spPr>
        <p:txBody>
          <a:bodyPr wrap="square">
            <a:spAutoFit/>
          </a:bodyPr>
          <a:lstStyle/>
          <a:p>
            <a:pPr>
              <a:lnSpc>
                <a:spcPct val="150000"/>
              </a:lnSpc>
            </a:pPr>
            <a:r>
              <a:rPr lang="en-US" altLang="zh-CN" sz="2800" dirty="0"/>
              <a:t>(2)</a:t>
            </a:r>
            <a:r>
              <a:rPr lang="zh-CN" altLang="zh-CN" sz="2800" dirty="0"/>
              <a:t>为达到实验目的</a:t>
            </a:r>
            <a:r>
              <a:rPr lang="en-US" altLang="zh-CN" sz="2800" dirty="0"/>
              <a:t>,</a:t>
            </a:r>
            <a:r>
              <a:rPr lang="zh-CN" altLang="zh-CN" sz="2800" dirty="0"/>
              <a:t>选择题图中的装置</a:t>
            </a:r>
            <a:r>
              <a:rPr lang="en-US" altLang="zh-CN" sz="2800" dirty="0"/>
              <a:t>,</a:t>
            </a:r>
            <a:r>
              <a:rPr lang="zh-CN" altLang="zh-CN" sz="2800" dirty="0"/>
              <a:t>其连接顺序</a:t>
            </a:r>
            <a:r>
              <a:rPr lang="en-US" altLang="zh-CN" sz="2800" dirty="0"/>
              <a:t>:</a:t>
            </a:r>
            <a:r>
              <a:rPr lang="zh-CN" altLang="zh-CN" sz="2800" dirty="0"/>
              <a:t>二氧化碳的发生装置</a:t>
            </a:r>
            <a:r>
              <a:rPr lang="en-US" altLang="zh-CN" sz="2800" dirty="0"/>
              <a:t>→</a:t>
            </a:r>
            <a:r>
              <a:rPr lang="zh-CN" altLang="zh-CN" sz="2800" u="sng" dirty="0"/>
              <a:t>　　　　</a:t>
            </a:r>
            <a:r>
              <a:rPr lang="zh-CN" altLang="zh-CN" sz="2800" dirty="0"/>
              <a:t> </a:t>
            </a:r>
            <a:r>
              <a:rPr lang="en-US" altLang="zh-CN" sz="2800" dirty="0"/>
              <a:t>(</a:t>
            </a:r>
            <a:r>
              <a:rPr lang="zh-CN" altLang="zh-CN" sz="2800" dirty="0"/>
              <a:t>按气流方向</a:t>
            </a:r>
            <a:r>
              <a:rPr lang="en-US" altLang="zh-CN" sz="2800" dirty="0"/>
              <a:t>,</a:t>
            </a:r>
            <a:r>
              <a:rPr lang="zh-CN" altLang="zh-CN" sz="2800" dirty="0"/>
              <a:t>用小写字母表示</a:t>
            </a:r>
            <a:r>
              <a:rPr lang="en-US" altLang="zh-CN" sz="2800" dirty="0"/>
              <a:t>)</a:t>
            </a:r>
            <a:r>
              <a:rPr lang="zh-CN" altLang="zh-CN" sz="2800" dirty="0"/>
              <a:t>。</a:t>
            </a:r>
            <a:r>
              <a:rPr lang="en-US" altLang="zh-CN" sz="2800" dirty="0"/>
              <a:t>  </a:t>
            </a:r>
            <a:endParaRPr lang="zh-CN" altLang="zh-CN" sz="2800" dirty="0"/>
          </a:p>
          <a:p>
            <a:pPr>
              <a:lnSpc>
                <a:spcPct val="150000"/>
              </a:lnSpc>
            </a:pPr>
            <a:r>
              <a:rPr lang="en-US" altLang="zh-CN" sz="2800" dirty="0"/>
              <a:t>(3)</a:t>
            </a:r>
            <a:r>
              <a:rPr lang="zh-CN" altLang="zh-CN" sz="2800" dirty="0"/>
              <a:t>检查装置气密性良好</a:t>
            </a:r>
            <a:r>
              <a:rPr lang="en-US" altLang="zh-CN" sz="2800" dirty="0"/>
              <a:t>,</a:t>
            </a:r>
            <a:r>
              <a:rPr lang="zh-CN" altLang="zh-CN" sz="2800" dirty="0"/>
              <a:t>装好药品后</a:t>
            </a:r>
            <a:r>
              <a:rPr lang="en-US" altLang="zh-CN" sz="2800" dirty="0"/>
              <a:t>,</a:t>
            </a:r>
            <a:r>
              <a:rPr lang="zh-CN" altLang="zh-CN" sz="2800" dirty="0"/>
              <a:t>打开弹簧夹</a:t>
            </a:r>
            <a:r>
              <a:rPr lang="en-US" altLang="zh-CN" sz="2800" dirty="0"/>
              <a:t>,</a:t>
            </a:r>
            <a:r>
              <a:rPr lang="zh-CN" altLang="zh-CN" sz="2800" dirty="0"/>
              <a:t>待装置中的空气排尽后才能点燃酒精灯。能说明装置中空气已经排尽的现象是</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(4)</a:t>
            </a:r>
            <a:r>
              <a:rPr lang="zh-CN" altLang="zh-CN" sz="2800" dirty="0"/>
              <a:t>该同学用稀盐酸与</a:t>
            </a:r>
            <a:r>
              <a:rPr lang="en-US" altLang="zh-CN" sz="2800" dirty="0"/>
              <a:t>CaCO</a:t>
            </a:r>
            <a:r>
              <a:rPr lang="en-US" altLang="zh-CN" sz="2800" baseline="-25000" dirty="0"/>
              <a:t>3</a:t>
            </a:r>
            <a:r>
              <a:rPr lang="zh-CN" altLang="zh-CN" sz="2800" dirty="0"/>
              <a:t>反应制备</a:t>
            </a:r>
            <a:r>
              <a:rPr lang="en-US" altLang="zh-CN" sz="2800" dirty="0"/>
              <a:t>CO</a:t>
            </a:r>
            <a:r>
              <a:rPr lang="en-US" altLang="zh-CN" sz="2800" baseline="-25000" dirty="0"/>
              <a:t>2</a:t>
            </a:r>
            <a:r>
              <a:rPr lang="en-US" altLang="zh-CN" sz="2800" dirty="0"/>
              <a:t>,</a:t>
            </a:r>
            <a:r>
              <a:rPr lang="zh-CN" altLang="zh-CN" sz="2800" dirty="0"/>
              <a:t>向装置</a:t>
            </a:r>
            <a:r>
              <a:rPr lang="en-US" altLang="zh-CN" sz="2800" dirty="0"/>
              <a:t>B</a:t>
            </a:r>
            <a:r>
              <a:rPr lang="zh-CN" altLang="zh-CN" sz="2800" dirty="0"/>
              <a:t>中加入稀盐酸后</a:t>
            </a:r>
            <a:r>
              <a:rPr lang="en-US" altLang="zh-CN" sz="2800" dirty="0"/>
              <a:t>,</a:t>
            </a:r>
            <a:r>
              <a:rPr lang="zh-CN" altLang="zh-CN" sz="2800" dirty="0"/>
              <a:t>发现</a:t>
            </a:r>
            <a:r>
              <a:rPr lang="en-US" altLang="zh-CN" sz="2800" dirty="0"/>
              <a:t>CaCO</a:t>
            </a:r>
            <a:r>
              <a:rPr lang="en-US" altLang="zh-CN" sz="2800" baseline="-25000" dirty="0"/>
              <a:t>3</a:t>
            </a:r>
            <a:r>
              <a:rPr lang="zh-CN" altLang="zh-CN" sz="2800" dirty="0"/>
              <a:t>与稀盐酸没有接触。而稀盐酸又不够</a:t>
            </a:r>
            <a:r>
              <a:rPr lang="en-US" altLang="zh-CN" sz="2800" dirty="0"/>
              <a:t>,</a:t>
            </a:r>
            <a:r>
              <a:rPr lang="zh-CN" altLang="zh-CN" sz="2800" dirty="0"/>
              <a:t>为使反应顺利进行</a:t>
            </a:r>
            <a:r>
              <a:rPr lang="en-US" altLang="zh-CN" sz="2800" dirty="0"/>
              <a:t>,</a:t>
            </a:r>
            <a:r>
              <a:rPr lang="zh-CN" altLang="zh-CN" sz="2800" dirty="0"/>
              <a:t>可再加入的试剂是</a:t>
            </a:r>
            <a:r>
              <a:rPr lang="zh-CN" altLang="zh-CN" sz="2800" u="sng" dirty="0"/>
              <a:t>　　　　</a:t>
            </a:r>
            <a:r>
              <a:rPr lang="zh-CN" altLang="zh-CN" sz="2800" dirty="0"/>
              <a:t>。</a:t>
            </a:r>
            <a:r>
              <a:rPr lang="en-US" altLang="zh-CN" sz="2800" dirty="0"/>
              <a:t> </a:t>
            </a:r>
            <a:r>
              <a:rPr lang="zh-CN" altLang="zh-CN" sz="2800" dirty="0"/>
              <a:t>　　　　　　　　　　　　　　　　　　　　</a:t>
            </a:r>
          </a:p>
          <a:p>
            <a:pPr>
              <a:lnSpc>
                <a:spcPct val="150000"/>
              </a:lnSpc>
            </a:pPr>
            <a:r>
              <a:rPr lang="en-US" altLang="zh-CN" sz="2800" dirty="0"/>
              <a:t>A.</a:t>
            </a:r>
            <a:r>
              <a:rPr lang="zh-CN" altLang="zh-CN" sz="2800" dirty="0"/>
              <a:t>稀硝酸</a:t>
            </a:r>
            <a:r>
              <a:rPr lang="en-US" altLang="zh-CN" sz="2800" dirty="0"/>
              <a:t>	B.H</a:t>
            </a:r>
            <a:r>
              <a:rPr lang="en-US" altLang="zh-CN" sz="2800" baseline="-25000" dirty="0"/>
              <a:t>2</a:t>
            </a:r>
            <a:r>
              <a:rPr lang="en-US" altLang="zh-CN" sz="2800" dirty="0"/>
              <a:t>SO</a:t>
            </a:r>
            <a:r>
              <a:rPr lang="en-US" altLang="zh-CN" sz="2800" baseline="-25000" dirty="0"/>
              <a:t>4</a:t>
            </a:r>
            <a:r>
              <a:rPr lang="zh-CN" altLang="zh-CN" sz="2800" dirty="0"/>
              <a:t>溶液</a:t>
            </a:r>
            <a:r>
              <a:rPr lang="en-US" altLang="zh-CN" sz="2800" dirty="0"/>
              <a:t>	</a:t>
            </a:r>
            <a:r>
              <a:rPr lang="zh-CN" altLang="zh-CN" sz="2800" dirty="0"/>
              <a:t>　　</a:t>
            </a:r>
            <a:r>
              <a:rPr lang="en-US" altLang="zh-CN" sz="2800" dirty="0"/>
              <a:t>C.</a:t>
            </a:r>
            <a:r>
              <a:rPr lang="zh-CN" altLang="zh-CN" sz="2800" dirty="0" smtClean="0"/>
              <a:t>苯</a:t>
            </a:r>
            <a:r>
              <a:rPr lang="en-US" altLang="zh-CN" sz="2800" dirty="0" smtClean="0"/>
              <a:t>      </a:t>
            </a:r>
            <a:r>
              <a:rPr lang="en-US" altLang="zh-CN" sz="2800" dirty="0"/>
              <a:t>	D.CCl</a:t>
            </a:r>
            <a:r>
              <a:rPr lang="en-US" altLang="zh-CN" sz="2800" baseline="-25000" dirty="0"/>
              <a:t>4</a:t>
            </a:r>
          </a:p>
        </p:txBody>
      </p:sp>
    </p:spTree>
    <p:extLst>
      <p:ext uri="{BB962C8B-B14F-4D97-AF65-F5344CB8AC3E}">
        <p14:creationId xmlns:p14="http://schemas.microsoft.com/office/powerpoint/2010/main" val="7735275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602980" y="0"/>
            <a:ext cx="260996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专题二十四   实验方案的设计与评价</a:t>
            </a:r>
          </a:p>
        </p:txBody>
      </p:sp>
      <p:sp>
        <p:nvSpPr>
          <p:cNvPr id="4" name="矩形 3">
            <a:extLst>
              <a:ext uri="{FF2B5EF4-FFF2-40B4-BE49-F238E27FC236}">
                <a16:creationId xmlns="" xmlns:a16="http://schemas.microsoft.com/office/drawing/2014/main" id="{B94DE654-C0FD-4A2D-BE56-82AB906508D7}"/>
              </a:ext>
            </a:extLst>
          </p:cNvPr>
          <p:cNvSpPr/>
          <p:nvPr/>
        </p:nvSpPr>
        <p:spPr>
          <a:xfrm>
            <a:off x="234043" y="229401"/>
            <a:ext cx="11723913" cy="5909310"/>
          </a:xfrm>
          <a:prstGeom prst="rect">
            <a:avLst/>
          </a:prstGeom>
        </p:spPr>
        <p:txBody>
          <a:bodyPr wrap="square">
            <a:spAutoFit/>
          </a:bodyPr>
          <a:lstStyle/>
          <a:p>
            <a:pPr algn="dist">
              <a:lnSpc>
                <a:spcPct val="150000"/>
              </a:lnSpc>
            </a:pPr>
            <a:r>
              <a:rPr lang="en-US" altLang="zh-CN" sz="2800" dirty="0"/>
              <a:t>(5)</a:t>
            </a:r>
            <a:r>
              <a:rPr lang="zh-CN" altLang="zh-CN" sz="2800" dirty="0"/>
              <a:t>若反应过程中</a:t>
            </a:r>
            <a:r>
              <a:rPr lang="en-US" altLang="zh-CN" sz="2800" dirty="0"/>
              <a:t>CO</a:t>
            </a:r>
            <a:r>
              <a:rPr lang="en-US" altLang="zh-CN" sz="2800" baseline="-25000" dirty="0"/>
              <a:t>2</a:t>
            </a:r>
            <a:r>
              <a:rPr lang="zh-CN" altLang="zh-CN" sz="2800" dirty="0"/>
              <a:t>足量</a:t>
            </a:r>
            <a:r>
              <a:rPr lang="en-US" altLang="zh-CN" sz="2800" dirty="0"/>
              <a:t>,</a:t>
            </a:r>
            <a:r>
              <a:rPr lang="zh-CN" altLang="zh-CN" sz="2800" dirty="0"/>
              <a:t>反应结束后</a:t>
            </a:r>
            <a:r>
              <a:rPr lang="en-US" altLang="zh-CN" sz="2800" dirty="0"/>
              <a:t>,</a:t>
            </a:r>
            <a:r>
              <a:rPr lang="zh-CN" altLang="zh-CN" sz="2800" dirty="0"/>
              <a:t>该同学对硬质玻璃管中生成的固体提出了以下猜想</a:t>
            </a:r>
            <a:r>
              <a:rPr lang="en-US" altLang="zh-CN" sz="2800" dirty="0"/>
              <a:t>:①</a:t>
            </a:r>
            <a:r>
              <a:rPr lang="zh-CN" altLang="zh-CN" sz="2800" dirty="0"/>
              <a:t>生成的固体物质为</a:t>
            </a:r>
            <a:r>
              <a:rPr lang="en-US" altLang="zh-CN" sz="2800" dirty="0"/>
              <a:t>Na</a:t>
            </a:r>
            <a:r>
              <a:rPr lang="en-US" altLang="zh-CN" sz="2800" baseline="-25000" dirty="0"/>
              <a:t>2</a:t>
            </a:r>
            <a:r>
              <a:rPr lang="en-US" altLang="zh-CN" sz="2800" dirty="0"/>
              <a:t>CO</a:t>
            </a:r>
            <a:r>
              <a:rPr lang="en-US" altLang="zh-CN" sz="2800" baseline="-25000" dirty="0"/>
              <a:t>3</a:t>
            </a:r>
            <a:r>
              <a:rPr lang="en-US" altLang="zh-CN" sz="2800" dirty="0"/>
              <a:t>;②</a:t>
            </a:r>
            <a:r>
              <a:rPr lang="zh-CN" altLang="zh-CN" sz="2800" dirty="0"/>
              <a:t>生成的固体物质为</a:t>
            </a:r>
            <a:r>
              <a:rPr lang="en-US" altLang="zh-CN" sz="2800" dirty="0"/>
              <a:t>Na</a:t>
            </a:r>
            <a:r>
              <a:rPr lang="en-US" altLang="zh-CN" sz="2800" baseline="-25000" dirty="0"/>
              <a:t>2</a:t>
            </a:r>
            <a:r>
              <a:rPr lang="en-US" altLang="zh-CN" sz="2800" dirty="0"/>
              <a:t>CO</a:t>
            </a:r>
            <a:r>
              <a:rPr lang="en-US" altLang="zh-CN" sz="2800" baseline="-25000" dirty="0"/>
              <a:t>3</a:t>
            </a:r>
            <a:r>
              <a:rPr lang="zh-CN" altLang="zh-CN" sz="2800" dirty="0"/>
              <a:t>和</a:t>
            </a:r>
            <a:r>
              <a:rPr lang="en-US" altLang="zh-CN" sz="2800" dirty="0"/>
              <a:t>C</a:t>
            </a:r>
            <a:r>
              <a:rPr lang="zh-CN" altLang="zh-CN" sz="2800" dirty="0"/>
              <a:t>的混合物</a:t>
            </a:r>
            <a:r>
              <a:rPr lang="en-US" altLang="zh-CN" sz="2800" dirty="0"/>
              <a:t>;③</a:t>
            </a:r>
            <a:r>
              <a:rPr lang="zh-CN" altLang="zh-CN" sz="2800" dirty="0"/>
              <a:t>生成的固体物质为</a:t>
            </a:r>
            <a:r>
              <a:rPr lang="en-US" altLang="zh-CN" sz="2800" dirty="0"/>
              <a:t>Na</a:t>
            </a:r>
            <a:r>
              <a:rPr lang="en-US" altLang="zh-CN" sz="2800" baseline="-25000" dirty="0"/>
              <a:t>2</a:t>
            </a:r>
            <a:r>
              <a:rPr lang="en-US" altLang="zh-CN" sz="2800" dirty="0"/>
              <a:t>CO</a:t>
            </a:r>
            <a:r>
              <a:rPr lang="en-US" altLang="zh-CN" sz="2800" baseline="-25000" dirty="0"/>
              <a:t>3</a:t>
            </a:r>
            <a:r>
              <a:rPr lang="zh-CN" altLang="zh-CN" sz="2800" dirty="0"/>
              <a:t>和</a:t>
            </a:r>
            <a:r>
              <a:rPr lang="en-US" altLang="zh-CN" sz="2800" dirty="0"/>
              <a:t>Na</a:t>
            </a:r>
            <a:r>
              <a:rPr lang="en-US" altLang="zh-CN" sz="2800" baseline="-25000" dirty="0"/>
              <a:t>2</a:t>
            </a:r>
            <a:r>
              <a:rPr lang="en-US" altLang="zh-CN" sz="2800" dirty="0"/>
              <a:t>O</a:t>
            </a:r>
            <a:r>
              <a:rPr lang="zh-CN" altLang="zh-CN" sz="2800" dirty="0"/>
              <a:t>的混合物</a:t>
            </a:r>
            <a:r>
              <a:rPr lang="en-US" altLang="zh-CN" sz="2800" dirty="0"/>
              <a:t>;④</a:t>
            </a:r>
            <a:r>
              <a:rPr lang="zh-CN" altLang="zh-CN" sz="2800" dirty="0"/>
              <a:t>生成的固体物质为</a:t>
            </a:r>
            <a:r>
              <a:rPr lang="en-US" altLang="zh-CN" sz="2800" dirty="0"/>
              <a:t>Na</a:t>
            </a:r>
            <a:r>
              <a:rPr lang="en-US" altLang="zh-CN" sz="2800" baseline="-25000" dirty="0"/>
              <a:t>2</a:t>
            </a:r>
            <a:r>
              <a:rPr lang="en-US" altLang="zh-CN" sz="2800" dirty="0"/>
              <a:t>O</a:t>
            </a:r>
            <a:r>
              <a:rPr lang="zh-CN" altLang="zh-CN" sz="2800" dirty="0"/>
              <a:t>和</a:t>
            </a:r>
            <a:r>
              <a:rPr lang="en-US" altLang="zh-CN" sz="2800" dirty="0"/>
              <a:t>C</a:t>
            </a:r>
            <a:r>
              <a:rPr lang="zh-CN" altLang="zh-CN" sz="2800" dirty="0"/>
              <a:t>的混合物。报告给老师后</a:t>
            </a:r>
            <a:r>
              <a:rPr lang="en-US" altLang="zh-CN" sz="2800" dirty="0"/>
              <a:t>,</a:t>
            </a:r>
            <a:r>
              <a:rPr lang="zh-CN" altLang="zh-CN" sz="2800" dirty="0"/>
              <a:t>老师认为可以排除其中的</a:t>
            </a:r>
            <a:r>
              <a:rPr lang="en-US" altLang="zh-CN" sz="2800" dirty="0"/>
              <a:t>3</a:t>
            </a:r>
            <a:r>
              <a:rPr lang="zh-CN" altLang="zh-CN" sz="2800" dirty="0"/>
              <a:t>种情况</a:t>
            </a:r>
            <a:r>
              <a:rPr lang="en-US" altLang="zh-CN" sz="2800" dirty="0"/>
              <a:t>,</a:t>
            </a:r>
            <a:r>
              <a:rPr lang="zh-CN" altLang="zh-CN" sz="2800" dirty="0"/>
              <a:t>老师排除的理由是</a:t>
            </a:r>
            <a:r>
              <a:rPr lang="zh-CN" altLang="zh-CN" sz="2800" u="sng" dirty="0"/>
              <a:t>　　　　　　　　　　　　　　　</a:t>
            </a:r>
            <a:r>
              <a:rPr lang="en-US" altLang="zh-CN" sz="2800" dirty="0"/>
              <a:t>;</a:t>
            </a:r>
            <a:r>
              <a:rPr lang="zh-CN" altLang="zh-CN" sz="2800" dirty="0"/>
              <a:t>则钠与</a:t>
            </a:r>
            <a:r>
              <a:rPr lang="en-US" altLang="zh-CN" sz="2800" dirty="0"/>
              <a:t>CO</a:t>
            </a:r>
            <a:r>
              <a:rPr lang="en-US" altLang="zh-CN" sz="2800" baseline="-25000" dirty="0"/>
              <a:t>2</a:t>
            </a:r>
            <a:r>
              <a:rPr lang="zh-CN" altLang="zh-CN" sz="2800" dirty="0"/>
              <a:t>反应的化学方程式为</a:t>
            </a:r>
            <a:r>
              <a:rPr lang="zh-CN" altLang="zh-CN" sz="2800" u="sng" dirty="0"/>
              <a:t>　　　　　　　　　</a:t>
            </a:r>
            <a:r>
              <a:rPr lang="zh-CN" altLang="zh-CN" sz="2800" dirty="0"/>
              <a:t>。</a:t>
            </a:r>
            <a:r>
              <a:rPr lang="en-US" altLang="zh-CN" sz="2800" dirty="0"/>
              <a:t> </a:t>
            </a:r>
            <a:endParaRPr lang="zh-CN" altLang="zh-CN" sz="2800" dirty="0"/>
          </a:p>
          <a:p>
            <a:pPr algn="dist">
              <a:lnSpc>
                <a:spcPct val="150000"/>
              </a:lnSpc>
            </a:pPr>
            <a:r>
              <a:rPr lang="en-US" altLang="zh-CN" sz="2800" dirty="0"/>
              <a:t>(6)</a:t>
            </a:r>
            <a:r>
              <a:rPr lang="zh-CN" altLang="zh-CN" sz="2800" dirty="0"/>
              <a:t>该同学经过反思</a:t>
            </a:r>
            <a:r>
              <a:rPr lang="en-US" altLang="zh-CN" sz="2800" dirty="0"/>
              <a:t>,</a:t>
            </a:r>
            <a:r>
              <a:rPr lang="zh-CN" altLang="zh-CN" sz="2800" dirty="0"/>
              <a:t>认为上述实验设计中存在缺陷。他查阅资料后得知</a:t>
            </a:r>
            <a:r>
              <a:rPr lang="en-US" altLang="zh-CN" sz="2800" dirty="0" smtClean="0"/>
              <a:t>,</a:t>
            </a:r>
          </a:p>
          <a:p>
            <a:pPr algn="dist">
              <a:lnSpc>
                <a:spcPct val="150000"/>
              </a:lnSpc>
            </a:pPr>
            <a:r>
              <a:rPr lang="en-US" altLang="zh-CN" sz="2800" dirty="0" smtClean="0"/>
              <a:t>PdCl</a:t>
            </a:r>
            <a:r>
              <a:rPr lang="en-US" altLang="zh-CN" sz="2800" baseline="-25000" dirty="0" smtClean="0"/>
              <a:t>2</a:t>
            </a:r>
            <a:r>
              <a:rPr lang="zh-CN" altLang="zh-CN" sz="2800" dirty="0"/>
              <a:t>溶液可以吸收</a:t>
            </a:r>
            <a:r>
              <a:rPr lang="en-US" altLang="zh-CN" sz="2800" dirty="0"/>
              <a:t>CO,</a:t>
            </a:r>
            <a:r>
              <a:rPr lang="zh-CN" altLang="zh-CN" sz="2800" dirty="0"/>
              <a:t>同时得到黑色的</a:t>
            </a:r>
            <a:r>
              <a:rPr lang="en-US" altLang="zh-CN" sz="2800" dirty="0" err="1"/>
              <a:t>Pd</a:t>
            </a:r>
            <a:r>
              <a:rPr lang="zh-CN" altLang="zh-CN" sz="2800" dirty="0"/>
              <a:t>。于是他在装置后加装一个盛</a:t>
            </a:r>
            <a:r>
              <a:rPr lang="en-US" altLang="zh-CN" sz="2800" dirty="0"/>
              <a:t>PdCl</a:t>
            </a:r>
            <a:r>
              <a:rPr lang="en-US" altLang="zh-CN" sz="2800" baseline="-25000" dirty="0"/>
              <a:t>2</a:t>
            </a:r>
            <a:r>
              <a:rPr lang="zh-CN" altLang="zh-CN" sz="2800" dirty="0"/>
              <a:t>溶液的吸收装置</a:t>
            </a:r>
            <a:r>
              <a:rPr lang="en-US" altLang="zh-CN" sz="2800" dirty="0"/>
              <a:t>,</a:t>
            </a:r>
            <a:r>
              <a:rPr lang="zh-CN" altLang="zh-CN" sz="2800" dirty="0"/>
              <a:t>该装置中发生反应的化学方程式为</a:t>
            </a:r>
            <a:r>
              <a:rPr lang="zh-CN" altLang="zh-CN" sz="2800" u="sng" dirty="0"/>
              <a:t>　　　　　　</a:t>
            </a:r>
            <a:r>
              <a:rPr lang="zh-CN" altLang="zh-CN" sz="2800" dirty="0"/>
              <a:t>。</a:t>
            </a:r>
            <a:endParaRPr lang="en-US" altLang="zh-CN" sz="2800" dirty="0"/>
          </a:p>
        </p:txBody>
      </p:sp>
    </p:spTree>
    <p:extLst>
      <p:ext uri="{BB962C8B-B14F-4D97-AF65-F5344CB8AC3E}">
        <p14:creationId xmlns:p14="http://schemas.microsoft.com/office/powerpoint/2010/main" val="17943532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602980" y="0"/>
            <a:ext cx="260996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专题二十四   实验方案的设计与评价</a:t>
            </a:r>
          </a:p>
        </p:txBody>
      </p:sp>
      <p:sp>
        <p:nvSpPr>
          <p:cNvPr id="4" name="矩形 3">
            <a:extLst>
              <a:ext uri="{FF2B5EF4-FFF2-40B4-BE49-F238E27FC236}">
                <a16:creationId xmlns="" xmlns:a16="http://schemas.microsoft.com/office/drawing/2014/main" id="{B94DE654-C0FD-4A2D-BE56-82AB906508D7}"/>
              </a:ext>
            </a:extLst>
          </p:cNvPr>
          <p:cNvSpPr/>
          <p:nvPr/>
        </p:nvSpPr>
        <p:spPr>
          <a:xfrm>
            <a:off x="234043" y="248451"/>
            <a:ext cx="11723913" cy="662297"/>
          </a:xfrm>
          <a:prstGeom prst="rect">
            <a:avLst/>
          </a:prstGeom>
        </p:spPr>
        <p:txBody>
          <a:bodyPr wrap="square">
            <a:spAutoFit/>
          </a:bodyPr>
          <a:lstStyle/>
          <a:p>
            <a:pPr>
              <a:lnSpc>
                <a:spcPct val="150000"/>
              </a:lnSpc>
            </a:pPr>
            <a:r>
              <a:rPr lang="zh-CN" altLang="zh-CN" sz="2800" b="1" dirty="0">
                <a:solidFill>
                  <a:srgbClr val="DA251C"/>
                </a:solidFill>
              </a:rPr>
              <a:t>解析</a:t>
            </a:r>
            <a:endParaRPr lang="en-US" altLang="zh-CN" sz="2800" b="1" dirty="0">
              <a:solidFill>
                <a:srgbClr val="DA251C"/>
              </a:solidFill>
            </a:endParaRPr>
          </a:p>
        </p:txBody>
      </p:sp>
      <p:graphicFrame>
        <p:nvGraphicFramePr>
          <p:cNvPr id="2" name="表格 1">
            <a:extLst>
              <a:ext uri="{FF2B5EF4-FFF2-40B4-BE49-F238E27FC236}">
                <a16:creationId xmlns="" xmlns:a16="http://schemas.microsoft.com/office/drawing/2014/main" id="{13D77D70-9389-4394-8567-01BAF04BCA76}"/>
              </a:ext>
            </a:extLst>
          </p:cNvPr>
          <p:cNvGraphicFramePr>
            <a:graphicFrameLocks noGrp="1"/>
          </p:cNvGraphicFramePr>
          <p:nvPr>
            <p:extLst>
              <p:ext uri="{D42A27DB-BD31-4B8C-83A1-F6EECF244321}">
                <p14:modId xmlns:p14="http://schemas.microsoft.com/office/powerpoint/2010/main" val="3443099515"/>
              </p:ext>
            </p:extLst>
          </p:nvPr>
        </p:nvGraphicFramePr>
        <p:xfrm>
          <a:off x="385764" y="931068"/>
          <a:ext cx="11412535" cy="5650514"/>
        </p:xfrm>
        <a:graphic>
          <a:graphicData uri="http://schemas.openxmlformats.org/drawingml/2006/table">
            <a:tbl>
              <a:tblPr firstRow="1" firstCol="1" bandRow="1">
                <a:tableStyleId>{5C22544A-7EE6-4342-B048-85BDC9FD1C3A}</a:tableStyleId>
              </a:tblPr>
              <a:tblGrid>
                <a:gridCol w="1755775">
                  <a:extLst>
                    <a:ext uri="{9D8B030D-6E8A-4147-A177-3AD203B41FA5}">
                      <a16:colId xmlns="" xmlns:a16="http://schemas.microsoft.com/office/drawing/2014/main" val="122755922"/>
                    </a:ext>
                  </a:extLst>
                </a:gridCol>
                <a:gridCol w="5267323">
                  <a:extLst>
                    <a:ext uri="{9D8B030D-6E8A-4147-A177-3AD203B41FA5}">
                      <a16:colId xmlns="" xmlns:a16="http://schemas.microsoft.com/office/drawing/2014/main" val="2830139729"/>
                    </a:ext>
                  </a:extLst>
                </a:gridCol>
                <a:gridCol w="4389437">
                  <a:extLst>
                    <a:ext uri="{9D8B030D-6E8A-4147-A177-3AD203B41FA5}">
                      <a16:colId xmlns="" xmlns:a16="http://schemas.microsoft.com/office/drawing/2014/main" val="2551248276"/>
                    </a:ext>
                  </a:extLst>
                </a:gridCol>
              </a:tblGrid>
              <a:tr h="531019">
                <a:tc>
                  <a:txBody>
                    <a:bodyPr/>
                    <a:lstStyle/>
                    <a:p>
                      <a:pPr algn="ctr">
                        <a:lnSpc>
                          <a:spcPct val="130000"/>
                        </a:lnSpc>
                        <a:spcAft>
                          <a:spcPts val="0"/>
                        </a:spcAft>
                      </a:pPr>
                      <a:r>
                        <a:rPr lang="zh-CN" sz="2800" b="0">
                          <a:solidFill>
                            <a:schemeClr val="tx1"/>
                          </a:solidFill>
                          <a:effectLst/>
                        </a:rPr>
                        <a:t>实验过程</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rPr>
                        <a:t>分析</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结论与答案</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117168012"/>
                  </a:ext>
                </a:extLst>
              </a:tr>
              <a:tr h="531019">
                <a:tc>
                  <a:txBody>
                    <a:bodyPr/>
                    <a:lstStyle/>
                    <a:p>
                      <a:pPr algn="ctr">
                        <a:lnSpc>
                          <a:spcPct val="130000"/>
                        </a:lnSpc>
                        <a:spcAft>
                          <a:spcPts val="0"/>
                        </a:spcAft>
                      </a:pPr>
                      <a:r>
                        <a:rPr lang="zh-CN" sz="2800" b="0">
                          <a:solidFill>
                            <a:schemeClr val="tx1"/>
                          </a:solidFill>
                          <a:effectLst/>
                        </a:rPr>
                        <a:t>实验目的</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rPr>
                        <a:t>探究钠和二氧化碳的反应原理</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a:solidFill>
                            <a:schemeClr val="tx1"/>
                          </a:solidFill>
                          <a:effectLst/>
                        </a:rPr>
                        <a:t> </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75532366"/>
                  </a:ext>
                </a:extLst>
              </a:tr>
              <a:tr h="1690576">
                <a:tc>
                  <a:txBody>
                    <a:bodyPr/>
                    <a:lstStyle/>
                    <a:p>
                      <a:pPr algn="ctr">
                        <a:lnSpc>
                          <a:spcPct val="130000"/>
                        </a:lnSpc>
                        <a:spcAft>
                          <a:spcPts val="0"/>
                        </a:spcAft>
                      </a:pPr>
                      <a:r>
                        <a:rPr lang="zh-CN" sz="2800" b="0">
                          <a:solidFill>
                            <a:schemeClr val="tx1"/>
                          </a:solidFill>
                          <a:effectLst/>
                        </a:rPr>
                        <a:t>实验原理</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dirty="0">
                          <a:solidFill>
                            <a:schemeClr val="tx1"/>
                          </a:solidFill>
                          <a:effectLst/>
                        </a:rPr>
                        <a:t>①CaCO</a:t>
                      </a:r>
                      <a:r>
                        <a:rPr lang="en-US" sz="2800" b="0" baseline="-25000" dirty="0">
                          <a:solidFill>
                            <a:schemeClr val="tx1"/>
                          </a:solidFill>
                          <a:effectLst/>
                        </a:rPr>
                        <a:t>3</a:t>
                      </a:r>
                      <a:r>
                        <a:rPr lang="en-US" sz="2800" b="0" dirty="0">
                          <a:solidFill>
                            <a:schemeClr val="tx1"/>
                          </a:solidFill>
                          <a:effectLst/>
                        </a:rPr>
                        <a:t>+2HCl</a:t>
                      </a:r>
                      <a:r>
                        <a:rPr lang="zh-CN" altLang="en-US" sz="2800" b="0" dirty="0">
                          <a:solidFill>
                            <a:schemeClr val="tx1"/>
                          </a:solidFill>
                          <a:effectLst/>
                        </a:rPr>
                        <a:t>　　</a:t>
                      </a:r>
                      <a:r>
                        <a:rPr lang="en-US" sz="2800" b="0" dirty="0">
                          <a:solidFill>
                            <a:schemeClr val="tx1"/>
                          </a:solidFill>
                          <a:effectLst/>
                        </a:rPr>
                        <a:t> CaCl</a:t>
                      </a:r>
                      <a:r>
                        <a:rPr lang="en-US" sz="2800" b="0" baseline="-25000" dirty="0">
                          <a:solidFill>
                            <a:schemeClr val="tx1"/>
                          </a:solidFill>
                          <a:effectLst/>
                        </a:rPr>
                        <a:t>2 </a:t>
                      </a:r>
                      <a:r>
                        <a:rPr lang="en-US" sz="2800" b="0" dirty="0">
                          <a:solidFill>
                            <a:schemeClr val="tx1"/>
                          </a:solidFill>
                          <a:effectLst/>
                        </a:rPr>
                        <a:t>+ CO</a:t>
                      </a:r>
                      <a:r>
                        <a:rPr lang="en-US" sz="2800" b="0" baseline="-25000" dirty="0">
                          <a:solidFill>
                            <a:schemeClr val="tx1"/>
                          </a:solidFill>
                          <a:effectLst/>
                        </a:rPr>
                        <a:t>2</a:t>
                      </a: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O</a:t>
                      </a:r>
                      <a:endParaRPr lang="zh-CN" sz="2800" b="0" dirty="0">
                        <a:solidFill>
                          <a:schemeClr val="tx1"/>
                        </a:solidFill>
                        <a:effectLst/>
                      </a:endParaRPr>
                    </a:p>
                    <a:p>
                      <a:pPr>
                        <a:lnSpc>
                          <a:spcPct val="130000"/>
                        </a:lnSpc>
                        <a:spcAft>
                          <a:spcPts val="0"/>
                        </a:spcAft>
                      </a:pPr>
                      <a:r>
                        <a:rPr lang="en-US" sz="2800" b="0" dirty="0">
                          <a:solidFill>
                            <a:schemeClr val="tx1"/>
                          </a:solidFill>
                          <a:effectLst/>
                        </a:rPr>
                        <a:t>②2Na+2CO</a:t>
                      </a:r>
                      <a:r>
                        <a:rPr lang="en-US" sz="2800" b="0" baseline="-25000" dirty="0">
                          <a:solidFill>
                            <a:schemeClr val="tx1"/>
                          </a:solidFill>
                          <a:effectLst/>
                        </a:rPr>
                        <a:t>2</a:t>
                      </a:r>
                      <a:r>
                        <a:rPr lang="en-US" sz="2800" b="0" dirty="0">
                          <a:solidFill>
                            <a:schemeClr val="tx1"/>
                          </a:solidFill>
                          <a:effectLst/>
                        </a:rPr>
                        <a:t>         Na</a:t>
                      </a:r>
                      <a:r>
                        <a:rPr lang="en-US" sz="2800" b="0" baseline="-25000" dirty="0">
                          <a:solidFill>
                            <a:schemeClr val="tx1"/>
                          </a:solidFill>
                          <a:effectLst/>
                        </a:rPr>
                        <a:t>2</a:t>
                      </a:r>
                      <a:r>
                        <a:rPr lang="en-US" sz="2800" b="0" dirty="0">
                          <a:solidFill>
                            <a:schemeClr val="tx1"/>
                          </a:solidFill>
                          <a:effectLst/>
                        </a:rPr>
                        <a:t>CO</a:t>
                      </a:r>
                      <a:r>
                        <a:rPr lang="en-US" sz="2800" b="0" baseline="-25000" dirty="0">
                          <a:solidFill>
                            <a:schemeClr val="tx1"/>
                          </a:solidFill>
                          <a:effectLst/>
                        </a:rPr>
                        <a:t>3</a:t>
                      </a:r>
                      <a:r>
                        <a:rPr lang="en-US" sz="2800" b="0" dirty="0">
                          <a:solidFill>
                            <a:schemeClr val="tx1"/>
                          </a:solidFill>
                          <a:effectLst/>
                        </a:rPr>
                        <a:t>+CO</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制</a:t>
                      </a:r>
                      <a:r>
                        <a:rPr lang="en-US" sz="2800" b="0">
                          <a:solidFill>
                            <a:schemeClr val="tx1"/>
                          </a:solidFill>
                          <a:effectLst/>
                        </a:rPr>
                        <a:t>CO</a:t>
                      </a:r>
                      <a:r>
                        <a:rPr lang="en-US" sz="2800" b="0" baseline="-25000">
                          <a:solidFill>
                            <a:schemeClr val="tx1"/>
                          </a:solidFill>
                          <a:effectLst/>
                        </a:rPr>
                        <a:t>2</a:t>
                      </a:r>
                      <a:r>
                        <a:rPr lang="zh-CN" sz="2800" b="0">
                          <a:solidFill>
                            <a:schemeClr val="tx1"/>
                          </a:solidFill>
                          <a:effectLst/>
                        </a:rPr>
                        <a:t>选</a:t>
                      </a:r>
                      <a:r>
                        <a:rPr lang="en-US" sz="2800" b="0">
                          <a:solidFill>
                            <a:schemeClr val="tx1"/>
                          </a:solidFill>
                          <a:effectLst/>
                        </a:rPr>
                        <a:t>B</a:t>
                      </a:r>
                      <a:r>
                        <a:rPr lang="zh-CN" sz="2800" b="0">
                          <a:solidFill>
                            <a:schemeClr val="tx1"/>
                          </a:solidFill>
                          <a:effectLst/>
                        </a:rPr>
                        <a:t>装置</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792689226"/>
                  </a:ext>
                </a:extLst>
              </a:tr>
              <a:tr h="2850466">
                <a:tc>
                  <a:txBody>
                    <a:bodyPr/>
                    <a:lstStyle/>
                    <a:p>
                      <a:pPr algn="ctr">
                        <a:lnSpc>
                          <a:spcPct val="130000"/>
                        </a:lnSpc>
                        <a:spcAft>
                          <a:spcPts val="0"/>
                        </a:spcAft>
                      </a:pPr>
                      <a:r>
                        <a:rPr lang="zh-CN" sz="2800" b="0">
                          <a:solidFill>
                            <a:schemeClr val="tx1"/>
                          </a:solidFill>
                          <a:effectLst/>
                        </a:rPr>
                        <a:t>实验装置</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a:solidFill>
                            <a:schemeClr val="tx1"/>
                          </a:solidFill>
                          <a:effectLst/>
                        </a:rPr>
                        <a:t>①</a:t>
                      </a:r>
                      <a:r>
                        <a:rPr lang="zh-CN" sz="2800" b="0">
                          <a:solidFill>
                            <a:schemeClr val="tx1"/>
                          </a:solidFill>
                          <a:effectLst/>
                        </a:rPr>
                        <a:t>固体与液体反应制气体装置</a:t>
                      </a:r>
                      <a:r>
                        <a:rPr lang="en-US" sz="2800" b="0">
                          <a:solidFill>
                            <a:schemeClr val="tx1"/>
                          </a:solidFill>
                          <a:effectLst/>
                        </a:rPr>
                        <a:t>;②</a:t>
                      </a:r>
                      <a:r>
                        <a:rPr lang="zh-CN" sz="2800" b="0">
                          <a:solidFill>
                            <a:schemeClr val="tx1"/>
                          </a:solidFill>
                          <a:effectLst/>
                        </a:rPr>
                        <a:t>除杂装置</a:t>
                      </a:r>
                      <a:r>
                        <a:rPr lang="en-US" sz="2800" b="0">
                          <a:solidFill>
                            <a:schemeClr val="tx1"/>
                          </a:solidFill>
                          <a:effectLst/>
                        </a:rPr>
                        <a:t>:</a:t>
                      </a:r>
                      <a:r>
                        <a:rPr lang="zh-CN" sz="2800" b="0">
                          <a:solidFill>
                            <a:schemeClr val="tx1"/>
                          </a:solidFill>
                          <a:effectLst/>
                        </a:rPr>
                        <a:t>洗气瓶</a:t>
                      </a:r>
                      <a:r>
                        <a:rPr lang="en-US" sz="2800" b="0">
                          <a:solidFill>
                            <a:schemeClr val="tx1"/>
                          </a:solidFill>
                          <a:effectLst/>
                        </a:rPr>
                        <a:t>(</a:t>
                      </a:r>
                      <a:r>
                        <a:rPr lang="zh-CN" sz="2800" b="0">
                          <a:solidFill>
                            <a:schemeClr val="tx1"/>
                          </a:solidFill>
                          <a:effectLst/>
                        </a:rPr>
                        <a:t>浓硫酸、饱和碳酸氢钠溶液</a:t>
                      </a:r>
                      <a:r>
                        <a:rPr lang="en-US" sz="2800" b="0">
                          <a:solidFill>
                            <a:schemeClr val="tx1"/>
                          </a:solidFill>
                          <a:effectLst/>
                        </a:rPr>
                        <a:t>);③</a:t>
                      </a:r>
                      <a:r>
                        <a:rPr lang="zh-CN" sz="2800" b="0">
                          <a:solidFill>
                            <a:schemeClr val="tx1"/>
                          </a:solidFill>
                          <a:effectLst/>
                        </a:rPr>
                        <a:t>固体与气体反应装置</a:t>
                      </a:r>
                      <a:r>
                        <a:rPr lang="en-US" sz="2800" b="0">
                          <a:solidFill>
                            <a:schemeClr val="tx1"/>
                          </a:solidFill>
                          <a:effectLst/>
                        </a:rPr>
                        <a:t>(</a:t>
                      </a:r>
                      <a:r>
                        <a:rPr lang="zh-CN" sz="2800" b="0">
                          <a:solidFill>
                            <a:schemeClr val="tx1"/>
                          </a:solidFill>
                          <a:effectLst/>
                        </a:rPr>
                        <a:t>硬质玻璃管</a:t>
                      </a:r>
                      <a:r>
                        <a:rPr lang="en-US" sz="2800" b="0">
                          <a:solidFill>
                            <a:schemeClr val="tx1"/>
                          </a:solidFill>
                          <a:effectLst/>
                        </a:rPr>
                        <a:t>);④</a:t>
                      </a:r>
                      <a:r>
                        <a:rPr lang="zh-CN" sz="2800" b="0">
                          <a:solidFill>
                            <a:schemeClr val="tx1"/>
                          </a:solidFill>
                          <a:effectLst/>
                        </a:rPr>
                        <a:t>检验</a:t>
                      </a:r>
                      <a:r>
                        <a:rPr lang="en-US" sz="2800" b="0">
                          <a:solidFill>
                            <a:schemeClr val="tx1"/>
                          </a:solidFill>
                          <a:effectLst/>
                        </a:rPr>
                        <a:t>CO</a:t>
                      </a:r>
                      <a:r>
                        <a:rPr lang="en-US" sz="2800" b="0" baseline="-25000">
                          <a:solidFill>
                            <a:schemeClr val="tx1"/>
                          </a:solidFill>
                          <a:effectLst/>
                        </a:rPr>
                        <a:t>2</a:t>
                      </a:r>
                      <a:r>
                        <a:rPr lang="zh-CN" sz="2800" b="0">
                          <a:solidFill>
                            <a:schemeClr val="tx1"/>
                          </a:solidFill>
                          <a:effectLst/>
                        </a:rPr>
                        <a:t>装置</a:t>
                      </a:r>
                      <a:r>
                        <a:rPr lang="en-US" sz="2800" b="0">
                          <a:solidFill>
                            <a:schemeClr val="tx1"/>
                          </a:solidFill>
                          <a:effectLst/>
                        </a:rPr>
                        <a:t>(</a:t>
                      </a:r>
                      <a:r>
                        <a:rPr lang="zh-CN" sz="2800" b="0">
                          <a:solidFill>
                            <a:schemeClr val="tx1"/>
                          </a:solidFill>
                          <a:effectLst/>
                        </a:rPr>
                        <a:t>澄清石灰水</a:t>
                      </a: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dirty="0">
                          <a:solidFill>
                            <a:schemeClr val="tx1"/>
                          </a:solidFill>
                          <a:effectLst/>
                        </a:rPr>
                        <a:t>CCl</a:t>
                      </a:r>
                      <a:r>
                        <a:rPr lang="en-US" sz="2800" b="0" baseline="-25000" dirty="0">
                          <a:solidFill>
                            <a:schemeClr val="tx1"/>
                          </a:solidFill>
                          <a:effectLst/>
                        </a:rPr>
                        <a:t>4</a:t>
                      </a:r>
                      <a:r>
                        <a:rPr lang="zh-CN" sz="2800" b="0" dirty="0">
                          <a:solidFill>
                            <a:schemeClr val="tx1"/>
                          </a:solidFill>
                          <a:effectLst/>
                        </a:rPr>
                        <a:t>的密度大于稀盐酸的</a:t>
                      </a:r>
                      <a:r>
                        <a:rPr lang="en-US" sz="2800" b="0" dirty="0">
                          <a:solidFill>
                            <a:schemeClr val="tx1"/>
                          </a:solidFill>
                          <a:effectLst/>
                        </a:rPr>
                        <a:t>,</a:t>
                      </a:r>
                      <a:r>
                        <a:rPr lang="zh-CN" sz="2800" b="0" dirty="0">
                          <a:solidFill>
                            <a:schemeClr val="tx1"/>
                          </a:solidFill>
                          <a:effectLst/>
                        </a:rPr>
                        <a:t>可使稀盐酸接触</a:t>
                      </a:r>
                      <a:r>
                        <a:rPr lang="en-US" sz="2800" b="0" dirty="0">
                          <a:solidFill>
                            <a:schemeClr val="tx1"/>
                          </a:solidFill>
                          <a:effectLst/>
                        </a:rPr>
                        <a:t>CaCO</a:t>
                      </a:r>
                      <a:r>
                        <a:rPr lang="en-US" sz="2800" b="0" baseline="-25000" dirty="0">
                          <a:solidFill>
                            <a:schemeClr val="tx1"/>
                          </a:solidFill>
                          <a:effectLst/>
                        </a:rPr>
                        <a:t>3</a:t>
                      </a:r>
                      <a:r>
                        <a:rPr lang="en-US" sz="2800" b="0" dirty="0">
                          <a:solidFill>
                            <a:schemeClr val="tx1"/>
                          </a:solidFill>
                          <a:effectLst/>
                        </a:rPr>
                        <a:t>;</a:t>
                      </a:r>
                      <a:r>
                        <a:rPr lang="zh-CN" sz="2800" b="0" dirty="0">
                          <a:solidFill>
                            <a:schemeClr val="tx1"/>
                          </a:solidFill>
                          <a:effectLst/>
                        </a:rPr>
                        <a:t>稀硝酸可与</a:t>
                      </a:r>
                      <a:r>
                        <a:rPr lang="en-US" sz="2800" b="0" dirty="0">
                          <a:solidFill>
                            <a:schemeClr val="tx1"/>
                          </a:solidFill>
                          <a:effectLst/>
                        </a:rPr>
                        <a:t>CaCO</a:t>
                      </a:r>
                      <a:r>
                        <a:rPr lang="en-US" sz="2800" b="0" baseline="-25000" dirty="0">
                          <a:solidFill>
                            <a:schemeClr val="tx1"/>
                          </a:solidFill>
                          <a:effectLst/>
                        </a:rPr>
                        <a:t>3</a:t>
                      </a:r>
                      <a:r>
                        <a:rPr lang="zh-CN" sz="2800" b="0" dirty="0">
                          <a:solidFill>
                            <a:schemeClr val="tx1"/>
                          </a:solidFill>
                          <a:effectLst/>
                        </a:rPr>
                        <a:t>反应产生</a:t>
                      </a:r>
                      <a:r>
                        <a:rPr lang="en-US" sz="2800" b="0" dirty="0">
                          <a:solidFill>
                            <a:schemeClr val="tx1"/>
                          </a:solidFill>
                          <a:effectLst/>
                        </a:rPr>
                        <a:t>CO</a:t>
                      </a:r>
                      <a:r>
                        <a:rPr lang="en-US" sz="2800" b="0" baseline="-25000" dirty="0">
                          <a:solidFill>
                            <a:schemeClr val="tx1"/>
                          </a:solidFill>
                          <a:effectLst/>
                        </a:rPr>
                        <a:t>2</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626586509"/>
                  </a:ext>
                </a:extLst>
              </a:tr>
            </a:tbl>
          </a:graphicData>
        </a:graphic>
      </p:graphicFrame>
      <p:pic>
        <p:nvPicPr>
          <p:cNvPr id="2050" name="图片 1254">
            <a:extLst>
              <a:ext uri="{FF2B5EF4-FFF2-40B4-BE49-F238E27FC236}">
                <a16:creationId xmlns="" xmlns:a16="http://schemas.microsoft.com/office/drawing/2014/main" id="{E734E396-BA5C-4683-BABD-E87D062901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6612" y="2103438"/>
            <a:ext cx="554037" cy="332422"/>
          </a:xfrm>
          <a:prstGeom prst="rect">
            <a:avLst/>
          </a:prstGeom>
          <a:noFill/>
          <a:extLst>
            <a:ext uri="{909E8E84-426E-40DD-AFC4-6F175D3DCCD1}">
              <a14:hiddenFill xmlns:a14="http://schemas.microsoft.com/office/drawing/2010/main">
                <a:solidFill>
                  <a:srgbClr val="FFFFFF"/>
                </a:solidFill>
              </a14:hiddenFill>
            </a:ext>
          </a:extLst>
        </p:spPr>
      </p:pic>
      <p:pic>
        <p:nvPicPr>
          <p:cNvPr id="2049" name="图片 1255">
            <a:extLst>
              <a:ext uri="{FF2B5EF4-FFF2-40B4-BE49-F238E27FC236}">
                <a16:creationId xmlns="" xmlns:a16="http://schemas.microsoft.com/office/drawing/2014/main" id="{F91DA330-64D7-437F-AAAB-3652CC683E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994" y="3106738"/>
            <a:ext cx="554037" cy="526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9468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602980" y="0"/>
            <a:ext cx="260996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专题二十四   实验方案的设计与评价</a:t>
            </a:r>
          </a:p>
        </p:txBody>
      </p:sp>
      <p:sp>
        <p:nvSpPr>
          <p:cNvPr id="4" name="矩形 3">
            <a:extLst>
              <a:ext uri="{FF2B5EF4-FFF2-40B4-BE49-F238E27FC236}">
                <a16:creationId xmlns="" xmlns:a16="http://schemas.microsoft.com/office/drawing/2014/main" id="{B94DE654-C0FD-4A2D-BE56-82AB906508D7}"/>
              </a:ext>
            </a:extLst>
          </p:cNvPr>
          <p:cNvSpPr/>
          <p:nvPr/>
        </p:nvSpPr>
        <p:spPr>
          <a:xfrm>
            <a:off x="234043" y="248451"/>
            <a:ext cx="11723913" cy="662297"/>
          </a:xfrm>
          <a:prstGeom prst="rect">
            <a:avLst/>
          </a:prstGeom>
        </p:spPr>
        <p:txBody>
          <a:bodyPr wrap="square">
            <a:spAutoFit/>
          </a:bodyPr>
          <a:lstStyle/>
          <a:p>
            <a:pPr algn="r">
              <a:lnSpc>
                <a:spcPct val="150000"/>
              </a:lnSpc>
            </a:pPr>
            <a:r>
              <a:rPr lang="zh-CN" altLang="en-US" sz="2800" dirty="0"/>
              <a:t>（续表）</a:t>
            </a:r>
            <a:endParaRPr lang="en-US" altLang="zh-CN" sz="2800" dirty="0"/>
          </a:p>
        </p:txBody>
      </p:sp>
      <p:graphicFrame>
        <p:nvGraphicFramePr>
          <p:cNvPr id="2" name="表格 1">
            <a:extLst>
              <a:ext uri="{FF2B5EF4-FFF2-40B4-BE49-F238E27FC236}">
                <a16:creationId xmlns="" xmlns:a16="http://schemas.microsoft.com/office/drawing/2014/main" id="{13D77D70-9389-4394-8567-01BAF04BCA76}"/>
              </a:ext>
            </a:extLst>
          </p:cNvPr>
          <p:cNvGraphicFramePr>
            <a:graphicFrameLocks noGrp="1"/>
          </p:cNvGraphicFramePr>
          <p:nvPr>
            <p:extLst>
              <p:ext uri="{D42A27DB-BD31-4B8C-83A1-F6EECF244321}">
                <p14:modId xmlns:p14="http://schemas.microsoft.com/office/powerpoint/2010/main" val="3476180540"/>
              </p:ext>
            </p:extLst>
          </p:nvPr>
        </p:nvGraphicFramePr>
        <p:xfrm>
          <a:off x="385764" y="959644"/>
          <a:ext cx="11412535" cy="5328301"/>
        </p:xfrm>
        <a:graphic>
          <a:graphicData uri="http://schemas.openxmlformats.org/drawingml/2006/table">
            <a:tbl>
              <a:tblPr firstRow="1" firstCol="1" bandRow="1">
                <a:tableStyleId>{5C22544A-7EE6-4342-B048-85BDC9FD1C3A}</a:tableStyleId>
              </a:tblPr>
              <a:tblGrid>
                <a:gridCol w="1755775">
                  <a:extLst>
                    <a:ext uri="{9D8B030D-6E8A-4147-A177-3AD203B41FA5}">
                      <a16:colId xmlns="" xmlns:a16="http://schemas.microsoft.com/office/drawing/2014/main" val="122755922"/>
                    </a:ext>
                  </a:extLst>
                </a:gridCol>
                <a:gridCol w="5267323">
                  <a:extLst>
                    <a:ext uri="{9D8B030D-6E8A-4147-A177-3AD203B41FA5}">
                      <a16:colId xmlns="" xmlns:a16="http://schemas.microsoft.com/office/drawing/2014/main" val="2830139729"/>
                    </a:ext>
                  </a:extLst>
                </a:gridCol>
                <a:gridCol w="4389437">
                  <a:extLst>
                    <a:ext uri="{9D8B030D-6E8A-4147-A177-3AD203B41FA5}">
                      <a16:colId xmlns="" xmlns:a16="http://schemas.microsoft.com/office/drawing/2014/main" val="2551248276"/>
                    </a:ext>
                  </a:extLst>
                </a:gridCol>
              </a:tblGrid>
              <a:tr h="553291">
                <a:tc>
                  <a:txBody>
                    <a:bodyPr/>
                    <a:lstStyle/>
                    <a:p>
                      <a:pPr algn="ctr">
                        <a:lnSpc>
                          <a:spcPct val="130000"/>
                        </a:lnSpc>
                        <a:spcAft>
                          <a:spcPts val="0"/>
                        </a:spcAft>
                      </a:pPr>
                      <a:r>
                        <a:rPr lang="zh-CN" sz="2800" b="0" dirty="0">
                          <a:solidFill>
                            <a:schemeClr val="tx1"/>
                          </a:solidFill>
                          <a:effectLst/>
                          <a:latin typeface="+mn-lt"/>
                          <a:ea typeface="+mn-ea"/>
                        </a:rPr>
                        <a:t>实验过程</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latin typeface="+mn-lt"/>
                          <a:ea typeface="+mn-ea"/>
                        </a:rPr>
                        <a:t>分析</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结论与答案</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117168012"/>
                  </a:ext>
                </a:extLst>
              </a:tr>
              <a:tr h="3409689">
                <a:tc>
                  <a:txBody>
                    <a:bodyPr/>
                    <a:lstStyle/>
                    <a:p>
                      <a:pPr algn="ctr">
                        <a:lnSpc>
                          <a:spcPct val="130000"/>
                        </a:lnSpc>
                        <a:spcAft>
                          <a:spcPts val="0"/>
                        </a:spcAft>
                      </a:pPr>
                      <a:r>
                        <a:rPr lang="zh-CN" sz="2800" b="0">
                          <a:solidFill>
                            <a:schemeClr val="tx1"/>
                          </a:solidFill>
                          <a:effectLst/>
                          <a:latin typeface="+mn-lt"/>
                          <a:ea typeface="+mn-ea"/>
                        </a:rPr>
                        <a:t>实验步骤</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dirty="0">
                          <a:solidFill>
                            <a:schemeClr val="tx1"/>
                          </a:solidFill>
                          <a:effectLst/>
                          <a:latin typeface="+mn-lt"/>
                          <a:ea typeface="+mn-ea"/>
                        </a:rPr>
                        <a:t>①</a:t>
                      </a:r>
                      <a:r>
                        <a:rPr lang="zh-CN" sz="2800" b="0" dirty="0">
                          <a:solidFill>
                            <a:schemeClr val="tx1"/>
                          </a:solidFill>
                          <a:effectLst/>
                          <a:latin typeface="+mn-lt"/>
                          <a:ea typeface="+mn-ea"/>
                        </a:rPr>
                        <a:t>实验室制</a:t>
                      </a:r>
                      <a:r>
                        <a:rPr lang="en-US" sz="2800" b="0" dirty="0">
                          <a:solidFill>
                            <a:schemeClr val="tx1"/>
                          </a:solidFill>
                          <a:effectLst/>
                          <a:latin typeface="+mn-lt"/>
                          <a:ea typeface="+mn-ea"/>
                        </a:rPr>
                        <a:t>CO</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a:t>
                      </a:r>
                      <a:r>
                        <a:rPr lang="zh-CN" sz="2800" b="0" dirty="0">
                          <a:solidFill>
                            <a:schemeClr val="tx1"/>
                          </a:solidFill>
                          <a:effectLst/>
                          <a:latin typeface="+mn-lt"/>
                          <a:ea typeface="+mn-ea"/>
                        </a:rPr>
                        <a:t>制备</a:t>
                      </a:r>
                      <a:r>
                        <a:rPr lang="en-US" sz="2800" b="0" dirty="0">
                          <a:solidFill>
                            <a:schemeClr val="tx1"/>
                          </a:solidFill>
                          <a:effectLst/>
                          <a:latin typeface="+mn-lt"/>
                          <a:ea typeface="+mn-ea"/>
                        </a:rPr>
                        <a:t>CO</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a:t>
                      </a:r>
                      <a:r>
                        <a:rPr lang="zh-CN" sz="2800" b="0" dirty="0">
                          <a:solidFill>
                            <a:schemeClr val="tx1"/>
                          </a:solidFill>
                          <a:effectLst/>
                          <a:latin typeface="+mn-lt"/>
                          <a:ea typeface="+mn-ea"/>
                        </a:rPr>
                        <a:t>除去杂质</a:t>
                      </a:r>
                      <a:r>
                        <a:rPr lang="en-US" sz="2800" b="0" dirty="0" err="1">
                          <a:solidFill>
                            <a:schemeClr val="tx1"/>
                          </a:solidFill>
                          <a:effectLst/>
                          <a:latin typeface="+mn-lt"/>
                          <a:ea typeface="+mn-ea"/>
                        </a:rPr>
                        <a:t>HCl</a:t>
                      </a:r>
                      <a:r>
                        <a:rPr lang="en-US" sz="2800" b="0" dirty="0">
                          <a:solidFill>
                            <a:schemeClr val="tx1"/>
                          </a:solidFill>
                          <a:effectLst/>
                          <a:latin typeface="+mn-lt"/>
                          <a:ea typeface="+mn-ea"/>
                        </a:rPr>
                        <a:t>→</a:t>
                      </a:r>
                      <a:r>
                        <a:rPr lang="zh-CN" sz="2800" b="0" dirty="0">
                          <a:solidFill>
                            <a:schemeClr val="tx1"/>
                          </a:solidFill>
                          <a:effectLst/>
                          <a:latin typeface="+mn-lt"/>
                          <a:ea typeface="+mn-ea"/>
                        </a:rPr>
                        <a:t>干燥</a:t>
                      </a:r>
                      <a:r>
                        <a:rPr lang="en-US" sz="2800" b="0" dirty="0">
                          <a:solidFill>
                            <a:schemeClr val="tx1"/>
                          </a:solidFill>
                          <a:effectLst/>
                          <a:latin typeface="+mn-lt"/>
                          <a:ea typeface="+mn-ea"/>
                        </a:rPr>
                        <a:t>CO</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a:t>
                      </a:r>
                      <a:r>
                        <a:rPr lang="zh-CN" sz="2800" b="0" dirty="0">
                          <a:solidFill>
                            <a:schemeClr val="tx1"/>
                          </a:solidFill>
                          <a:effectLst/>
                          <a:latin typeface="+mn-lt"/>
                          <a:ea typeface="+mn-ea"/>
                        </a:rPr>
                        <a:t>排装置中的空气</a:t>
                      </a:r>
                      <a:r>
                        <a:rPr lang="en-US" sz="2800" b="0" dirty="0">
                          <a:solidFill>
                            <a:schemeClr val="tx1"/>
                          </a:solidFill>
                          <a:effectLst/>
                          <a:latin typeface="+mn-lt"/>
                          <a:ea typeface="+mn-ea"/>
                        </a:rPr>
                        <a:t>;</a:t>
                      </a:r>
                      <a:endParaRPr lang="zh-CN" sz="2800" b="0" dirty="0">
                        <a:solidFill>
                          <a:schemeClr val="tx1"/>
                        </a:solidFill>
                        <a:effectLst/>
                        <a:latin typeface="+mn-lt"/>
                        <a:ea typeface="+mn-ea"/>
                      </a:endParaRPr>
                    </a:p>
                    <a:p>
                      <a:pPr>
                        <a:lnSpc>
                          <a:spcPct val="130000"/>
                        </a:lnSpc>
                        <a:spcAft>
                          <a:spcPts val="0"/>
                        </a:spcAft>
                      </a:pPr>
                      <a:r>
                        <a:rPr lang="en-US" sz="2800" b="0" dirty="0">
                          <a:solidFill>
                            <a:schemeClr val="tx1"/>
                          </a:solidFill>
                          <a:effectLst/>
                          <a:latin typeface="+mn-lt"/>
                          <a:ea typeface="+mn-ea"/>
                        </a:rPr>
                        <a:t>②</a:t>
                      </a:r>
                      <a:r>
                        <a:rPr lang="zh-CN" sz="2800" b="0" dirty="0">
                          <a:solidFill>
                            <a:schemeClr val="tx1"/>
                          </a:solidFill>
                          <a:effectLst/>
                          <a:latin typeface="+mn-lt"/>
                          <a:ea typeface="+mn-ea"/>
                        </a:rPr>
                        <a:t>钠和二氧化碳反应</a:t>
                      </a:r>
                      <a:r>
                        <a:rPr lang="en-US" sz="2800" b="0" dirty="0">
                          <a:solidFill>
                            <a:schemeClr val="tx1"/>
                          </a:solidFill>
                          <a:effectLst/>
                          <a:latin typeface="+mn-lt"/>
                          <a:ea typeface="+mn-ea"/>
                        </a:rPr>
                        <a:t>:Na</a:t>
                      </a:r>
                      <a:r>
                        <a:rPr lang="zh-CN" sz="2800" b="0" dirty="0">
                          <a:solidFill>
                            <a:schemeClr val="tx1"/>
                          </a:solidFill>
                          <a:effectLst/>
                          <a:latin typeface="+mn-lt"/>
                          <a:ea typeface="+mn-ea"/>
                        </a:rPr>
                        <a:t>与</a:t>
                      </a:r>
                      <a:r>
                        <a:rPr lang="en-US" sz="2800" b="0" dirty="0">
                          <a:solidFill>
                            <a:schemeClr val="tx1"/>
                          </a:solidFill>
                          <a:effectLst/>
                          <a:latin typeface="+mn-lt"/>
                          <a:ea typeface="+mn-ea"/>
                        </a:rPr>
                        <a:t>CO</a:t>
                      </a:r>
                      <a:r>
                        <a:rPr lang="en-US" sz="2800" b="0" baseline="-25000" dirty="0">
                          <a:solidFill>
                            <a:schemeClr val="tx1"/>
                          </a:solidFill>
                          <a:effectLst/>
                          <a:latin typeface="+mn-lt"/>
                          <a:ea typeface="+mn-ea"/>
                        </a:rPr>
                        <a:t>2</a:t>
                      </a:r>
                      <a:r>
                        <a:rPr lang="zh-CN" sz="2800" b="0" dirty="0">
                          <a:solidFill>
                            <a:schemeClr val="tx1"/>
                          </a:solidFill>
                          <a:effectLst/>
                          <a:latin typeface="+mn-lt"/>
                          <a:ea typeface="+mn-ea"/>
                        </a:rPr>
                        <a:t>加热反应</a:t>
                      </a:r>
                      <a:r>
                        <a:rPr lang="en-US" sz="2800" b="0" dirty="0">
                          <a:solidFill>
                            <a:schemeClr val="tx1"/>
                          </a:solidFill>
                          <a:effectLst/>
                          <a:latin typeface="+mn-lt"/>
                          <a:ea typeface="+mn-ea"/>
                        </a:rPr>
                        <a:t>→</a:t>
                      </a:r>
                      <a:r>
                        <a:rPr lang="zh-CN" sz="2800" b="0" dirty="0">
                          <a:solidFill>
                            <a:schemeClr val="tx1"/>
                          </a:solidFill>
                          <a:effectLst/>
                          <a:latin typeface="+mn-lt"/>
                          <a:ea typeface="+mn-ea"/>
                        </a:rPr>
                        <a:t>产物分析</a:t>
                      </a:r>
                      <a:r>
                        <a:rPr lang="en-US" sz="2800" b="0" dirty="0">
                          <a:solidFill>
                            <a:schemeClr val="tx1"/>
                          </a:solidFill>
                          <a:effectLst/>
                          <a:latin typeface="+mn-lt"/>
                          <a:ea typeface="+mn-ea"/>
                        </a:rPr>
                        <a:t>→</a:t>
                      </a:r>
                      <a:r>
                        <a:rPr lang="zh-CN" sz="2800" b="0" dirty="0">
                          <a:solidFill>
                            <a:schemeClr val="tx1"/>
                          </a:solidFill>
                          <a:effectLst/>
                          <a:latin typeface="+mn-lt"/>
                          <a:ea typeface="+mn-ea"/>
                        </a:rPr>
                        <a:t>尾气处理</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latin typeface="+mn-lt"/>
                          <a:ea typeface="+mn-ea"/>
                        </a:rPr>
                        <a:t>连接顺序</a:t>
                      </a:r>
                      <a:r>
                        <a:rPr lang="en-US" sz="2800" b="0" dirty="0" smtClean="0">
                          <a:solidFill>
                            <a:schemeClr val="tx1"/>
                          </a:solidFill>
                          <a:effectLst/>
                          <a:latin typeface="+mn-lt"/>
                          <a:ea typeface="+mn-ea"/>
                        </a:rPr>
                        <a:t>:</a:t>
                      </a:r>
                    </a:p>
                    <a:p>
                      <a:pPr>
                        <a:lnSpc>
                          <a:spcPct val="130000"/>
                        </a:lnSpc>
                        <a:spcAft>
                          <a:spcPts val="0"/>
                        </a:spcAft>
                      </a:pPr>
                      <a:r>
                        <a:rPr lang="en-US" sz="2800" b="0" dirty="0" err="1" smtClean="0">
                          <a:solidFill>
                            <a:schemeClr val="tx1"/>
                          </a:solidFill>
                          <a:effectLst/>
                          <a:latin typeface="+mn-lt"/>
                          <a:ea typeface="+mn-ea"/>
                        </a:rPr>
                        <a:t>c</a:t>
                      </a:r>
                      <a:r>
                        <a:rPr lang="en-US" sz="2800" b="0" dirty="0" err="1">
                          <a:solidFill>
                            <a:schemeClr val="tx1"/>
                          </a:solidFill>
                          <a:effectLst/>
                          <a:latin typeface="+mn-lt"/>
                          <a:ea typeface="+mn-ea"/>
                        </a:rPr>
                        <a:t>→f→g→d→e→a</a:t>
                      </a:r>
                      <a:r>
                        <a:rPr lang="en-US" sz="2800" b="0" dirty="0">
                          <a:solidFill>
                            <a:schemeClr val="tx1"/>
                          </a:solidFill>
                          <a:effectLst/>
                          <a:latin typeface="+mn-lt"/>
                          <a:ea typeface="+mn-ea"/>
                        </a:rPr>
                        <a:t>(b) →b(a)→</a:t>
                      </a:r>
                      <a:r>
                        <a:rPr lang="en-US" sz="2800" b="0" dirty="0" err="1">
                          <a:solidFill>
                            <a:schemeClr val="tx1"/>
                          </a:solidFill>
                          <a:effectLst/>
                          <a:latin typeface="+mn-lt"/>
                          <a:ea typeface="+mn-ea"/>
                        </a:rPr>
                        <a:t>h→i</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196036216"/>
                  </a:ext>
                </a:extLst>
              </a:tr>
              <a:tr h="1363876">
                <a:tc>
                  <a:txBody>
                    <a:bodyPr/>
                    <a:lstStyle/>
                    <a:p>
                      <a:pPr algn="ctr">
                        <a:lnSpc>
                          <a:spcPct val="130000"/>
                        </a:lnSpc>
                        <a:spcAft>
                          <a:spcPts val="0"/>
                        </a:spcAft>
                      </a:pPr>
                      <a:r>
                        <a:rPr lang="zh-CN" sz="2800" b="0">
                          <a:solidFill>
                            <a:schemeClr val="tx1"/>
                          </a:solidFill>
                          <a:effectLst/>
                          <a:latin typeface="+mn-lt"/>
                          <a:ea typeface="+mn-ea"/>
                          <a:cs typeface="Times New Roman" panose="02020603050405020304" pitchFamily="18" charset="0"/>
                        </a:rPr>
                        <a:t>实验操作</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latin typeface="+mn-lt"/>
                          <a:ea typeface="+mn-ea"/>
                          <a:cs typeface="Times New Roman" panose="02020603050405020304" pitchFamily="18" charset="0"/>
                        </a:rPr>
                        <a:t>装置连接</a:t>
                      </a:r>
                      <a:r>
                        <a:rPr lang="en-US" sz="2800" b="0">
                          <a:solidFill>
                            <a:schemeClr val="tx1"/>
                          </a:solidFill>
                          <a:effectLst/>
                          <a:latin typeface="+mn-lt"/>
                          <a:ea typeface="+mn-ea"/>
                          <a:cs typeface="Times New Roman" panose="02020603050405020304" pitchFamily="18" charset="0"/>
                        </a:rPr>
                        <a:t>;</a:t>
                      </a:r>
                      <a:r>
                        <a:rPr lang="zh-CN" sz="2800" b="0">
                          <a:solidFill>
                            <a:schemeClr val="tx1"/>
                          </a:solidFill>
                          <a:effectLst/>
                          <a:latin typeface="+mn-lt"/>
                          <a:ea typeface="+mn-ea"/>
                          <a:cs typeface="Times New Roman" panose="02020603050405020304" pitchFamily="18" charset="0"/>
                        </a:rPr>
                        <a:t>打开弹簧夹制取</a:t>
                      </a:r>
                      <a:r>
                        <a:rPr lang="en-US" sz="2800" b="0">
                          <a:solidFill>
                            <a:schemeClr val="tx1"/>
                          </a:solidFill>
                          <a:effectLst/>
                          <a:latin typeface="+mn-lt"/>
                          <a:ea typeface="+mn-ea"/>
                          <a:cs typeface="Times New Roman" panose="02020603050405020304" pitchFamily="18" charset="0"/>
                        </a:rPr>
                        <a:t>CO</a:t>
                      </a:r>
                      <a:r>
                        <a:rPr lang="en-US" sz="2800" b="0" baseline="-25000">
                          <a:solidFill>
                            <a:schemeClr val="tx1"/>
                          </a:solidFill>
                          <a:effectLst/>
                          <a:latin typeface="+mn-lt"/>
                          <a:ea typeface="+mn-ea"/>
                          <a:cs typeface="Times New Roman" panose="02020603050405020304" pitchFamily="18" charset="0"/>
                        </a:rPr>
                        <a:t>2</a:t>
                      </a:r>
                      <a:r>
                        <a:rPr lang="en-US" sz="2800" b="0">
                          <a:solidFill>
                            <a:schemeClr val="tx1"/>
                          </a:solidFill>
                          <a:effectLst/>
                          <a:latin typeface="+mn-lt"/>
                          <a:ea typeface="+mn-ea"/>
                          <a:cs typeface="Times New Roman" panose="02020603050405020304" pitchFamily="18" charset="0"/>
                        </a:rPr>
                        <a:t>;</a:t>
                      </a:r>
                      <a:r>
                        <a:rPr lang="zh-CN" sz="2800" b="0">
                          <a:solidFill>
                            <a:schemeClr val="tx1"/>
                          </a:solidFill>
                          <a:effectLst/>
                          <a:latin typeface="+mn-lt"/>
                          <a:ea typeface="+mn-ea"/>
                          <a:cs typeface="Times New Roman" panose="02020603050405020304" pitchFamily="18" charset="0"/>
                        </a:rPr>
                        <a:t>排尽装置中的空气</a:t>
                      </a:r>
                      <a:r>
                        <a:rPr lang="en-US" sz="2800" b="0">
                          <a:solidFill>
                            <a:schemeClr val="tx1"/>
                          </a:solidFill>
                          <a:effectLst/>
                          <a:latin typeface="+mn-lt"/>
                          <a:ea typeface="+mn-ea"/>
                          <a:cs typeface="Times New Roman" panose="02020603050405020304" pitchFamily="18" charset="0"/>
                        </a:rPr>
                        <a:t>;</a:t>
                      </a:r>
                      <a:r>
                        <a:rPr lang="zh-CN" sz="2800" b="0">
                          <a:solidFill>
                            <a:schemeClr val="tx1"/>
                          </a:solidFill>
                          <a:effectLst/>
                          <a:latin typeface="+mn-lt"/>
                          <a:ea typeface="+mn-ea"/>
                          <a:cs typeface="Times New Roman" panose="02020603050405020304" pitchFamily="18" charset="0"/>
                        </a:rPr>
                        <a:t>点燃酒精灯</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latin typeface="+mn-lt"/>
                          <a:ea typeface="+mn-ea"/>
                          <a:cs typeface="Times New Roman" panose="02020603050405020304" pitchFamily="18" charset="0"/>
                        </a:rPr>
                        <a:t>点燃酒精灯前</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若</a:t>
                      </a:r>
                      <a:r>
                        <a:rPr lang="en-US" sz="2800" b="0" dirty="0">
                          <a:solidFill>
                            <a:schemeClr val="tx1"/>
                          </a:solidFill>
                          <a:effectLst/>
                          <a:latin typeface="+mn-lt"/>
                          <a:ea typeface="+mn-ea"/>
                          <a:cs typeface="Times New Roman" panose="02020603050405020304" pitchFamily="18" charset="0"/>
                        </a:rPr>
                        <a:t>E</a:t>
                      </a:r>
                      <a:r>
                        <a:rPr lang="zh-CN" sz="2800" b="0" dirty="0">
                          <a:solidFill>
                            <a:schemeClr val="tx1"/>
                          </a:solidFill>
                          <a:effectLst/>
                          <a:latin typeface="+mn-lt"/>
                          <a:ea typeface="+mn-ea"/>
                          <a:cs typeface="Times New Roman" panose="02020603050405020304" pitchFamily="18" charset="0"/>
                        </a:rPr>
                        <a:t>中澄清石灰水变浑浊</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说明空气排尽</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683097738"/>
                  </a:ext>
                </a:extLst>
              </a:tr>
            </a:tbl>
          </a:graphicData>
        </a:graphic>
      </p:graphicFrame>
    </p:spTree>
    <p:extLst>
      <p:ext uri="{BB962C8B-B14F-4D97-AF65-F5344CB8AC3E}">
        <p14:creationId xmlns:p14="http://schemas.microsoft.com/office/powerpoint/2010/main" val="26936449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602980" y="0"/>
            <a:ext cx="260996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专题二十四   实验方案的设计与评价</a:t>
            </a:r>
          </a:p>
        </p:txBody>
      </p:sp>
      <p:sp>
        <p:nvSpPr>
          <p:cNvPr id="4" name="矩形 3">
            <a:extLst>
              <a:ext uri="{FF2B5EF4-FFF2-40B4-BE49-F238E27FC236}">
                <a16:creationId xmlns="" xmlns:a16="http://schemas.microsoft.com/office/drawing/2014/main" id="{B94DE654-C0FD-4A2D-BE56-82AB906508D7}"/>
              </a:ext>
            </a:extLst>
          </p:cNvPr>
          <p:cNvSpPr/>
          <p:nvPr/>
        </p:nvSpPr>
        <p:spPr>
          <a:xfrm>
            <a:off x="234043" y="248451"/>
            <a:ext cx="11723913" cy="662297"/>
          </a:xfrm>
          <a:prstGeom prst="rect">
            <a:avLst/>
          </a:prstGeom>
        </p:spPr>
        <p:txBody>
          <a:bodyPr wrap="square">
            <a:spAutoFit/>
          </a:bodyPr>
          <a:lstStyle/>
          <a:p>
            <a:pPr algn="r">
              <a:lnSpc>
                <a:spcPct val="150000"/>
              </a:lnSpc>
            </a:pPr>
            <a:r>
              <a:rPr lang="zh-CN" altLang="en-US" sz="2800" dirty="0"/>
              <a:t>（续表）</a:t>
            </a:r>
            <a:endParaRPr lang="en-US" altLang="zh-CN" sz="2800" dirty="0"/>
          </a:p>
        </p:txBody>
      </p:sp>
      <p:graphicFrame>
        <p:nvGraphicFramePr>
          <p:cNvPr id="2" name="表格 1">
            <a:extLst>
              <a:ext uri="{FF2B5EF4-FFF2-40B4-BE49-F238E27FC236}">
                <a16:creationId xmlns="" xmlns:a16="http://schemas.microsoft.com/office/drawing/2014/main" id="{13D77D70-9389-4394-8567-01BAF04BCA76}"/>
              </a:ext>
            </a:extLst>
          </p:cNvPr>
          <p:cNvGraphicFramePr>
            <a:graphicFrameLocks noGrp="1"/>
          </p:cNvGraphicFramePr>
          <p:nvPr>
            <p:extLst>
              <p:ext uri="{D42A27DB-BD31-4B8C-83A1-F6EECF244321}">
                <p14:modId xmlns:p14="http://schemas.microsoft.com/office/powerpoint/2010/main" val="2935904057"/>
              </p:ext>
            </p:extLst>
          </p:nvPr>
        </p:nvGraphicFramePr>
        <p:xfrm>
          <a:off x="385764" y="959644"/>
          <a:ext cx="11412535" cy="4885641"/>
        </p:xfrm>
        <a:graphic>
          <a:graphicData uri="http://schemas.openxmlformats.org/drawingml/2006/table">
            <a:tbl>
              <a:tblPr firstRow="1" firstCol="1" bandRow="1">
                <a:tableStyleId>{5C22544A-7EE6-4342-B048-85BDC9FD1C3A}</a:tableStyleId>
              </a:tblPr>
              <a:tblGrid>
                <a:gridCol w="1755775">
                  <a:extLst>
                    <a:ext uri="{9D8B030D-6E8A-4147-A177-3AD203B41FA5}">
                      <a16:colId xmlns="" xmlns:a16="http://schemas.microsoft.com/office/drawing/2014/main" val="122755922"/>
                    </a:ext>
                  </a:extLst>
                </a:gridCol>
                <a:gridCol w="4767261">
                  <a:extLst>
                    <a:ext uri="{9D8B030D-6E8A-4147-A177-3AD203B41FA5}">
                      <a16:colId xmlns="" xmlns:a16="http://schemas.microsoft.com/office/drawing/2014/main" val="2830139729"/>
                    </a:ext>
                  </a:extLst>
                </a:gridCol>
                <a:gridCol w="4889499">
                  <a:extLst>
                    <a:ext uri="{9D8B030D-6E8A-4147-A177-3AD203B41FA5}">
                      <a16:colId xmlns="" xmlns:a16="http://schemas.microsoft.com/office/drawing/2014/main" val="2551248276"/>
                    </a:ext>
                  </a:extLst>
                </a:gridCol>
              </a:tblGrid>
              <a:tr h="513556">
                <a:tc>
                  <a:txBody>
                    <a:bodyPr/>
                    <a:lstStyle/>
                    <a:p>
                      <a:pPr algn="ctr">
                        <a:lnSpc>
                          <a:spcPct val="130000"/>
                        </a:lnSpc>
                        <a:spcAft>
                          <a:spcPts val="0"/>
                        </a:spcAft>
                      </a:pPr>
                      <a:r>
                        <a:rPr lang="zh-CN" sz="2800" b="0">
                          <a:solidFill>
                            <a:schemeClr val="tx1"/>
                          </a:solidFill>
                          <a:effectLst/>
                          <a:latin typeface="+mn-lt"/>
                          <a:ea typeface="+mn-ea"/>
                        </a:rPr>
                        <a:t>实验过程</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latin typeface="+mn-lt"/>
                          <a:ea typeface="+mn-ea"/>
                        </a:rPr>
                        <a:t>分析</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结论与答案</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117168012"/>
                  </a:ext>
                </a:extLst>
              </a:tr>
              <a:tr h="1882952">
                <a:tc>
                  <a:txBody>
                    <a:bodyPr/>
                    <a:lstStyle/>
                    <a:p>
                      <a:pPr algn="ctr">
                        <a:lnSpc>
                          <a:spcPct val="130000"/>
                        </a:lnSpc>
                        <a:spcAft>
                          <a:spcPts val="0"/>
                        </a:spcAft>
                      </a:pPr>
                      <a:r>
                        <a:rPr lang="zh-CN" sz="2800" b="0">
                          <a:solidFill>
                            <a:schemeClr val="tx1"/>
                          </a:solidFill>
                          <a:effectLst/>
                          <a:latin typeface="+mn-lt"/>
                          <a:ea typeface="+mn-ea"/>
                          <a:cs typeface="Times New Roman" panose="02020603050405020304" pitchFamily="18" charset="0"/>
                        </a:rPr>
                        <a:t>产物分析</a:t>
                      </a:r>
                    </a:p>
                    <a:p>
                      <a:pPr algn="ctr">
                        <a:lnSpc>
                          <a:spcPct val="130000"/>
                        </a:lnSpc>
                        <a:spcAft>
                          <a:spcPts val="0"/>
                        </a:spcAft>
                      </a:pPr>
                      <a:r>
                        <a:rPr lang="zh-CN" sz="2800" b="0">
                          <a:solidFill>
                            <a:schemeClr val="tx1"/>
                          </a:solidFill>
                          <a:effectLst/>
                          <a:latin typeface="+mn-lt"/>
                          <a:ea typeface="+mn-ea"/>
                          <a:cs typeface="Times New Roman" panose="02020603050405020304" pitchFamily="18" charset="0"/>
                        </a:rPr>
                        <a:t>与结论</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latin typeface="+mn-lt"/>
                          <a:ea typeface="+mn-ea"/>
                          <a:cs typeface="Times New Roman" panose="02020603050405020304" pitchFamily="18" charset="0"/>
                        </a:rPr>
                        <a:t>根据化学反应原理</a:t>
                      </a:r>
                      <a:r>
                        <a:rPr lang="en-US" sz="2800" b="0">
                          <a:solidFill>
                            <a:schemeClr val="tx1"/>
                          </a:solidFill>
                          <a:effectLst/>
                          <a:latin typeface="+mn-lt"/>
                          <a:ea typeface="+mn-ea"/>
                          <a:cs typeface="Times New Roman" panose="02020603050405020304" pitchFamily="18" charset="0"/>
                        </a:rPr>
                        <a:t>:CO</a:t>
                      </a:r>
                      <a:r>
                        <a:rPr lang="en-US" sz="2800" b="0" baseline="-25000">
                          <a:solidFill>
                            <a:schemeClr val="tx1"/>
                          </a:solidFill>
                          <a:effectLst/>
                          <a:latin typeface="+mn-lt"/>
                          <a:ea typeface="+mn-ea"/>
                          <a:cs typeface="Times New Roman" panose="02020603050405020304" pitchFamily="18" charset="0"/>
                        </a:rPr>
                        <a:t>2</a:t>
                      </a:r>
                      <a:r>
                        <a:rPr lang="zh-CN" sz="2800" b="0">
                          <a:solidFill>
                            <a:schemeClr val="tx1"/>
                          </a:solidFill>
                          <a:effectLst/>
                          <a:latin typeface="+mn-lt"/>
                          <a:ea typeface="+mn-ea"/>
                          <a:cs typeface="Times New Roman" panose="02020603050405020304" pitchFamily="18" charset="0"/>
                        </a:rPr>
                        <a:t>与单质碳在加热条件下反应</a:t>
                      </a:r>
                      <a:r>
                        <a:rPr lang="en-US" sz="2800" b="0">
                          <a:solidFill>
                            <a:schemeClr val="tx1"/>
                          </a:solidFill>
                          <a:effectLst/>
                          <a:latin typeface="+mn-lt"/>
                          <a:ea typeface="+mn-ea"/>
                          <a:cs typeface="Times New Roman" panose="02020603050405020304" pitchFamily="18" charset="0"/>
                        </a:rPr>
                        <a:t>;CO</a:t>
                      </a:r>
                      <a:r>
                        <a:rPr lang="en-US" sz="2800" b="0" baseline="-25000">
                          <a:solidFill>
                            <a:schemeClr val="tx1"/>
                          </a:solidFill>
                          <a:effectLst/>
                          <a:latin typeface="+mn-lt"/>
                          <a:ea typeface="+mn-ea"/>
                          <a:cs typeface="Times New Roman" panose="02020603050405020304" pitchFamily="18" charset="0"/>
                        </a:rPr>
                        <a:t>2</a:t>
                      </a:r>
                      <a:r>
                        <a:rPr lang="zh-CN" sz="2800" b="0">
                          <a:solidFill>
                            <a:schemeClr val="tx1"/>
                          </a:solidFill>
                          <a:effectLst/>
                          <a:latin typeface="+mn-lt"/>
                          <a:ea typeface="+mn-ea"/>
                          <a:cs typeface="Times New Roman" panose="02020603050405020304" pitchFamily="18" charset="0"/>
                        </a:rPr>
                        <a:t>与碱性氧化物</a:t>
                      </a:r>
                      <a:r>
                        <a:rPr lang="en-US" sz="2800" b="0">
                          <a:solidFill>
                            <a:schemeClr val="tx1"/>
                          </a:solidFill>
                          <a:effectLst/>
                          <a:latin typeface="+mn-lt"/>
                          <a:ea typeface="+mn-ea"/>
                          <a:cs typeface="Times New Roman" panose="02020603050405020304" pitchFamily="18" charset="0"/>
                        </a:rPr>
                        <a:t>Na</a:t>
                      </a:r>
                      <a:r>
                        <a:rPr lang="en-US" sz="2800" b="0" baseline="-25000">
                          <a:solidFill>
                            <a:schemeClr val="tx1"/>
                          </a:solidFill>
                          <a:effectLst/>
                          <a:latin typeface="+mn-lt"/>
                          <a:ea typeface="+mn-ea"/>
                          <a:cs typeface="Times New Roman" panose="02020603050405020304" pitchFamily="18" charset="0"/>
                        </a:rPr>
                        <a:t>2</a:t>
                      </a:r>
                      <a:r>
                        <a:rPr lang="en-US" sz="2800" b="0">
                          <a:solidFill>
                            <a:schemeClr val="tx1"/>
                          </a:solidFill>
                          <a:effectLst/>
                          <a:latin typeface="+mn-lt"/>
                          <a:ea typeface="+mn-ea"/>
                          <a:cs typeface="Times New Roman" panose="02020603050405020304" pitchFamily="18" charset="0"/>
                        </a:rPr>
                        <a:t>O</a:t>
                      </a:r>
                      <a:r>
                        <a:rPr lang="zh-CN" sz="2800" b="0">
                          <a:solidFill>
                            <a:schemeClr val="tx1"/>
                          </a:solidFill>
                          <a:effectLst/>
                          <a:latin typeface="+mn-lt"/>
                          <a:ea typeface="+mn-ea"/>
                          <a:cs typeface="Times New Roman" panose="02020603050405020304" pitchFamily="18" charset="0"/>
                        </a:rPr>
                        <a:t>反应</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latin typeface="+mn-lt"/>
                          <a:ea typeface="+mn-ea"/>
                          <a:cs typeface="Times New Roman" panose="02020603050405020304" pitchFamily="18" charset="0"/>
                        </a:rPr>
                        <a:t>产物中有 </a:t>
                      </a:r>
                      <a:r>
                        <a:rPr lang="en-US" sz="2800" b="0" dirty="0">
                          <a:solidFill>
                            <a:schemeClr val="tx1"/>
                          </a:solidFill>
                          <a:effectLst/>
                          <a:latin typeface="+mn-lt"/>
                          <a:ea typeface="+mn-ea"/>
                          <a:cs typeface="Times New Roman" panose="02020603050405020304" pitchFamily="18" charset="0"/>
                        </a:rPr>
                        <a:t>Na</a:t>
                      </a:r>
                      <a:r>
                        <a:rPr lang="en-US" sz="2800" b="0" baseline="-25000" dirty="0">
                          <a:solidFill>
                            <a:schemeClr val="tx1"/>
                          </a:solidFill>
                          <a:effectLst/>
                          <a:latin typeface="+mn-lt"/>
                          <a:ea typeface="+mn-ea"/>
                          <a:cs typeface="Times New Roman" panose="02020603050405020304" pitchFamily="18" charset="0"/>
                        </a:rPr>
                        <a:t>2</a:t>
                      </a:r>
                      <a:r>
                        <a:rPr lang="en-US" sz="2800" b="0" dirty="0">
                          <a:solidFill>
                            <a:schemeClr val="tx1"/>
                          </a:solidFill>
                          <a:effectLst/>
                          <a:latin typeface="+mn-lt"/>
                          <a:ea typeface="+mn-ea"/>
                          <a:cs typeface="Times New Roman" panose="02020603050405020304" pitchFamily="18" charset="0"/>
                        </a:rPr>
                        <a:t>CO</a:t>
                      </a:r>
                      <a:r>
                        <a:rPr lang="en-US" sz="2800" b="0" baseline="-25000" dirty="0">
                          <a:solidFill>
                            <a:schemeClr val="tx1"/>
                          </a:solidFill>
                          <a:effectLst/>
                          <a:latin typeface="+mn-lt"/>
                          <a:ea typeface="+mn-ea"/>
                          <a:cs typeface="Times New Roman" panose="02020603050405020304" pitchFamily="18" charset="0"/>
                        </a:rPr>
                        <a:t>3</a:t>
                      </a:r>
                      <a:r>
                        <a:rPr lang="zh-CN" sz="2800" b="0" dirty="0">
                          <a:solidFill>
                            <a:schemeClr val="tx1"/>
                          </a:solidFill>
                          <a:effectLst/>
                          <a:latin typeface="+mn-lt"/>
                          <a:ea typeface="+mn-ea"/>
                          <a:cs typeface="Times New Roman" panose="02020603050405020304" pitchFamily="18" charset="0"/>
                        </a:rPr>
                        <a:t>、</a:t>
                      </a:r>
                      <a:r>
                        <a:rPr lang="en-US" sz="2800" b="0" dirty="0">
                          <a:solidFill>
                            <a:schemeClr val="tx1"/>
                          </a:solidFill>
                          <a:effectLst/>
                          <a:latin typeface="+mn-lt"/>
                          <a:ea typeface="+mn-ea"/>
                          <a:cs typeface="Times New Roman" panose="02020603050405020304" pitchFamily="18" charset="0"/>
                        </a:rPr>
                        <a:t>CO</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68144128"/>
                  </a:ext>
                </a:extLst>
              </a:tr>
              <a:tr h="2447953">
                <a:tc>
                  <a:txBody>
                    <a:bodyPr/>
                    <a:lstStyle/>
                    <a:p>
                      <a:pPr algn="ctr">
                        <a:lnSpc>
                          <a:spcPct val="130000"/>
                        </a:lnSpc>
                        <a:spcAft>
                          <a:spcPts val="0"/>
                        </a:spcAft>
                      </a:pPr>
                      <a:r>
                        <a:rPr lang="zh-CN" sz="2800" b="0">
                          <a:solidFill>
                            <a:schemeClr val="tx1"/>
                          </a:solidFill>
                          <a:effectLst/>
                          <a:latin typeface="+mn-lt"/>
                          <a:ea typeface="+mn-ea"/>
                          <a:cs typeface="Times New Roman" panose="02020603050405020304" pitchFamily="18" charset="0"/>
                        </a:rPr>
                        <a:t>评价与</a:t>
                      </a:r>
                    </a:p>
                    <a:p>
                      <a:pPr algn="ctr">
                        <a:lnSpc>
                          <a:spcPct val="130000"/>
                        </a:lnSpc>
                        <a:spcAft>
                          <a:spcPts val="0"/>
                        </a:spcAft>
                      </a:pPr>
                      <a:r>
                        <a:rPr lang="zh-CN" sz="2800" b="0">
                          <a:solidFill>
                            <a:schemeClr val="tx1"/>
                          </a:solidFill>
                          <a:effectLst/>
                          <a:latin typeface="+mn-lt"/>
                          <a:ea typeface="+mn-ea"/>
                          <a:cs typeface="Times New Roman" panose="02020603050405020304" pitchFamily="18" charset="0"/>
                        </a:rPr>
                        <a:t>设计</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en-US" sz="2800" b="0">
                          <a:solidFill>
                            <a:schemeClr val="tx1"/>
                          </a:solidFill>
                          <a:effectLst/>
                          <a:latin typeface="+mn-lt"/>
                          <a:ea typeface="+mn-ea"/>
                          <a:cs typeface="Times New Roman" panose="02020603050405020304" pitchFamily="18" charset="0"/>
                        </a:rPr>
                        <a:t>CO</a:t>
                      </a:r>
                      <a:r>
                        <a:rPr lang="zh-CN" sz="2800" b="0">
                          <a:solidFill>
                            <a:schemeClr val="tx1"/>
                          </a:solidFill>
                          <a:effectLst/>
                          <a:latin typeface="+mn-lt"/>
                          <a:ea typeface="+mn-ea"/>
                          <a:cs typeface="Times New Roman" panose="02020603050405020304" pitchFamily="18" charset="0"/>
                        </a:rPr>
                        <a:t>的性质与尾气处理</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latin typeface="+mn-lt"/>
                          <a:ea typeface="+mn-ea"/>
                          <a:cs typeface="Times New Roman" panose="02020603050405020304" pitchFamily="18" charset="0"/>
                        </a:rPr>
                        <a:t>根据生成</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黑色的</a:t>
                      </a:r>
                      <a:r>
                        <a:rPr lang="en-US" sz="2800" b="0" dirty="0" err="1">
                          <a:solidFill>
                            <a:schemeClr val="tx1"/>
                          </a:solidFill>
                          <a:effectLst/>
                          <a:latin typeface="+mn-lt"/>
                          <a:ea typeface="+mn-ea"/>
                          <a:cs typeface="Times New Roman" panose="02020603050405020304" pitchFamily="18" charset="0"/>
                        </a:rPr>
                        <a:t>Pd</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及氧化还原反应原理可知化学方程式为</a:t>
                      </a:r>
                      <a:r>
                        <a:rPr lang="en-US" sz="2800" b="0" dirty="0">
                          <a:solidFill>
                            <a:schemeClr val="tx1"/>
                          </a:solidFill>
                          <a:effectLst/>
                          <a:latin typeface="+mn-lt"/>
                          <a:ea typeface="+mn-ea"/>
                          <a:cs typeface="Times New Roman" panose="02020603050405020304" pitchFamily="18" charset="0"/>
                        </a:rPr>
                        <a:t>CO +PdCl</a:t>
                      </a:r>
                      <a:r>
                        <a:rPr lang="en-US" sz="2800" b="0" baseline="-25000" dirty="0">
                          <a:solidFill>
                            <a:schemeClr val="tx1"/>
                          </a:solidFill>
                          <a:effectLst/>
                          <a:latin typeface="+mn-lt"/>
                          <a:ea typeface="+mn-ea"/>
                          <a:cs typeface="Times New Roman" panose="02020603050405020304" pitchFamily="18" charset="0"/>
                        </a:rPr>
                        <a:t>2</a:t>
                      </a:r>
                      <a:r>
                        <a:rPr lang="en-US" sz="2800" b="0" dirty="0">
                          <a:solidFill>
                            <a:schemeClr val="tx1"/>
                          </a:solidFill>
                          <a:effectLst/>
                          <a:latin typeface="+mn-lt"/>
                          <a:ea typeface="+mn-ea"/>
                          <a:cs typeface="Times New Roman" panose="02020603050405020304" pitchFamily="18" charset="0"/>
                        </a:rPr>
                        <a:t>+ H</a:t>
                      </a:r>
                      <a:r>
                        <a:rPr lang="en-US" sz="2800" b="0" baseline="-25000" dirty="0">
                          <a:solidFill>
                            <a:schemeClr val="tx1"/>
                          </a:solidFill>
                          <a:effectLst/>
                          <a:latin typeface="+mn-lt"/>
                          <a:ea typeface="+mn-ea"/>
                          <a:cs typeface="Times New Roman" panose="02020603050405020304" pitchFamily="18" charset="0"/>
                        </a:rPr>
                        <a:t>2</a:t>
                      </a:r>
                      <a:r>
                        <a:rPr lang="en-US" sz="2800" b="0" dirty="0">
                          <a:solidFill>
                            <a:schemeClr val="tx1"/>
                          </a:solidFill>
                          <a:effectLst/>
                          <a:latin typeface="+mn-lt"/>
                          <a:ea typeface="+mn-ea"/>
                          <a:cs typeface="Times New Roman" panose="02020603050405020304" pitchFamily="18" charset="0"/>
                        </a:rPr>
                        <a:t>O        </a:t>
                      </a:r>
                      <a:r>
                        <a:rPr lang="en-US" sz="2800" b="0" dirty="0" err="1">
                          <a:solidFill>
                            <a:schemeClr val="tx1"/>
                          </a:solidFill>
                          <a:effectLst/>
                          <a:latin typeface="+mn-lt"/>
                          <a:ea typeface="+mn-ea"/>
                          <a:cs typeface="Times New Roman" panose="02020603050405020304" pitchFamily="18" charset="0"/>
                        </a:rPr>
                        <a:t>Pd</a:t>
                      </a:r>
                      <a:r>
                        <a:rPr lang="en-US" sz="2800" b="0" dirty="0">
                          <a:solidFill>
                            <a:schemeClr val="tx1"/>
                          </a:solidFill>
                          <a:effectLst/>
                          <a:latin typeface="+mn-lt"/>
                          <a:ea typeface="+mn-ea"/>
                          <a:cs typeface="Times New Roman" panose="02020603050405020304" pitchFamily="18" charset="0"/>
                        </a:rPr>
                        <a:t>↓+ CO</a:t>
                      </a:r>
                      <a:r>
                        <a:rPr lang="en-US" sz="2800" b="0" baseline="-25000" dirty="0">
                          <a:solidFill>
                            <a:schemeClr val="tx1"/>
                          </a:solidFill>
                          <a:effectLst/>
                          <a:latin typeface="+mn-lt"/>
                          <a:ea typeface="+mn-ea"/>
                          <a:cs typeface="Times New Roman" panose="02020603050405020304" pitchFamily="18" charset="0"/>
                        </a:rPr>
                        <a:t>2</a:t>
                      </a:r>
                      <a:r>
                        <a:rPr lang="en-US" sz="2800" b="0" dirty="0">
                          <a:solidFill>
                            <a:schemeClr val="tx1"/>
                          </a:solidFill>
                          <a:effectLst/>
                          <a:latin typeface="+mn-lt"/>
                          <a:ea typeface="+mn-ea"/>
                          <a:cs typeface="Times New Roman" panose="02020603050405020304" pitchFamily="18" charset="0"/>
                        </a:rPr>
                        <a:t>+2HCl</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954778532"/>
                  </a:ext>
                </a:extLst>
              </a:tr>
            </a:tbl>
          </a:graphicData>
        </a:graphic>
      </p:graphicFrame>
      <p:pic>
        <p:nvPicPr>
          <p:cNvPr id="2050" name="图片 1254">
            <a:extLst>
              <a:ext uri="{FF2B5EF4-FFF2-40B4-BE49-F238E27FC236}">
                <a16:creationId xmlns="" xmlns:a16="http://schemas.microsoft.com/office/drawing/2014/main" id="{E734E396-BA5C-4683-BABD-E87D062901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5545" y="4706938"/>
            <a:ext cx="554037" cy="332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4349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602980" y="0"/>
            <a:ext cx="260996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专题二十四   实验方案的设计与评价</a:t>
            </a:r>
          </a:p>
        </p:txBody>
      </p:sp>
      <p:sp>
        <p:nvSpPr>
          <p:cNvPr id="4" name="矩形 3">
            <a:extLst>
              <a:ext uri="{FF2B5EF4-FFF2-40B4-BE49-F238E27FC236}">
                <a16:creationId xmlns="" xmlns:a16="http://schemas.microsoft.com/office/drawing/2014/main" id="{B94DE654-C0FD-4A2D-BE56-82AB906508D7}"/>
              </a:ext>
            </a:extLst>
          </p:cNvPr>
          <p:cNvSpPr/>
          <p:nvPr/>
        </p:nvSpPr>
        <p:spPr>
          <a:xfrm>
            <a:off x="234043" y="375451"/>
            <a:ext cx="11723913" cy="2677656"/>
          </a:xfrm>
          <a:prstGeom prst="rect">
            <a:avLst/>
          </a:prstGeom>
        </p:spPr>
        <p:txBody>
          <a:bodyPr wrap="square">
            <a:spAutoFit/>
          </a:bodyPr>
          <a:lstStyle/>
          <a:p>
            <a:pPr>
              <a:lnSpc>
                <a:spcPct val="150000"/>
              </a:lnSpc>
            </a:pPr>
            <a:r>
              <a:rPr lang="zh-CN" altLang="zh-CN" sz="2800" b="1" dirty="0">
                <a:solidFill>
                  <a:srgbClr val="DA251C"/>
                </a:solidFill>
              </a:rPr>
              <a:t>答案　</a:t>
            </a:r>
            <a:r>
              <a:rPr lang="en-US" altLang="zh-CN" sz="2800" dirty="0"/>
              <a:t>(1)B</a:t>
            </a:r>
            <a:r>
              <a:rPr lang="zh-CN" altLang="zh-CN" sz="2800" dirty="0"/>
              <a:t>　</a:t>
            </a:r>
            <a:r>
              <a:rPr lang="en-US" altLang="zh-CN" sz="2800" dirty="0"/>
              <a:t>CaCO</a:t>
            </a:r>
            <a:r>
              <a:rPr lang="en-US" altLang="zh-CN" sz="2800" baseline="-25000" dirty="0"/>
              <a:t>3</a:t>
            </a:r>
            <a:r>
              <a:rPr lang="en-US" altLang="zh-CN" sz="2800" dirty="0"/>
              <a:t>+2HCl</a:t>
            </a:r>
            <a:r>
              <a:rPr lang="zh-CN" altLang="en-US" sz="2800" dirty="0"/>
              <a:t>　　 </a:t>
            </a:r>
            <a:r>
              <a:rPr lang="en-US" altLang="zh-CN" sz="2800" dirty="0"/>
              <a:t>CaCl</a:t>
            </a:r>
            <a:r>
              <a:rPr lang="en-US" altLang="zh-CN" sz="2800" baseline="-25000" dirty="0"/>
              <a:t>2 </a:t>
            </a:r>
            <a:r>
              <a:rPr lang="en-US" altLang="zh-CN" sz="2800" dirty="0"/>
              <a:t>+ CO</a:t>
            </a:r>
            <a:r>
              <a:rPr lang="en-US" altLang="zh-CN" sz="2800" baseline="-25000" dirty="0"/>
              <a:t>2</a:t>
            </a:r>
            <a:r>
              <a:rPr lang="en-US" altLang="zh-CN" sz="2800" dirty="0"/>
              <a:t>↑+H</a:t>
            </a:r>
            <a:r>
              <a:rPr lang="en-US" altLang="zh-CN" sz="2800" baseline="-25000" dirty="0"/>
              <a:t>2</a:t>
            </a:r>
            <a:r>
              <a:rPr lang="en-US" altLang="zh-CN" sz="2800" dirty="0"/>
              <a:t>O</a:t>
            </a:r>
            <a:r>
              <a:rPr lang="zh-CN" altLang="zh-CN" sz="2800" dirty="0"/>
              <a:t>　 </a:t>
            </a:r>
            <a:r>
              <a:rPr lang="en-US" altLang="zh-CN" sz="2800" dirty="0"/>
              <a:t>(2)</a:t>
            </a:r>
            <a:r>
              <a:rPr lang="en-US" altLang="zh-CN" sz="2800" dirty="0" err="1"/>
              <a:t>f→g→d→e→a</a:t>
            </a:r>
            <a:r>
              <a:rPr lang="en-US" altLang="zh-CN" sz="2800" dirty="0"/>
              <a:t>(b)→b(a)→</a:t>
            </a:r>
            <a:r>
              <a:rPr lang="en-US" altLang="zh-CN" sz="2800" dirty="0" err="1"/>
              <a:t>h→i</a:t>
            </a:r>
            <a:r>
              <a:rPr lang="zh-CN" altLang="zh-CN" sz="2800" dirty="0"/>
              <a:t>　</a:t>
            </a:r>
            <a:r>
              <a:rPr lang="en-US" altLang="zh-CN" sz="2800" dirty="0"/>
              <a:t>(3)E</a:t>
            </a:r>
            <a:r>
              <a:rPr lang="zh-CN" altLang="zh-CN" sz="2800" dirty="0"/>
              <a:t>中澄清石灰水变浑浊　</a:t>
            </a:r>
            <a:r>
              <a:rPr lang="en-US" altLang="zh-CN" sz="2800" dirty="0"/>
              <a:t>(4)AD</a:t>
            </a:r>
            <a:r>
              <a:rPr lang="zh-CN" altLang="zh-CN" sz="2800" dirty="0"/>
              <a:t>　</a:t>
            </a:r>
            <a:r>
              <a:rPr lang="en-US" altLang="zh-CN" sz="2800" dirty="0"/>
              <a:t>(5)</a:t>
            </a:r>
            <a:r>
              <a:rPr lang="zh-CN" altLang="zh-CN" sz="2800" dirty="0"/>
              <a:t>在该实验条件下</a:t>
            </a:r>
            <a:r>
              <a:rPr lang="en-US" altLang="zh-CN" sz="2800" dirty="0"/>
              <a:t>,</a:t>
            </a:r>
            <a:r>
              <a:rPr lang="zh-CN" altLang="zh-CN" sz="2800" dirty="0"/>
              <a:t>二氧化碳与单质碳及氧化钠可以发生反应</a:t>
            </a:r>
            <a:r>
              <a:rPr lang="en-US" altLang="zh-CN" sz="2800" dirty="0"/>
              <a:t> 2Na+2CO</a:t>
            </a:r>
            <a:r>
              <a:rPr lang="en-US" altLang="zh-CN" sz="2800" baseline="-25000" dirty="0"/>
              <a:t>2</a:t>
            </a:r>
            <a:r>
              <a:rPr lang="zh-CN" altLang="en-US" sz="2800" baseline="-25000" dirty="0"/>
              <a:t>　　　　</a:t>
            </a:r>
            <a:r>
              <a:rPr lang="en-US" altLang="zh-CN" sz="2800" dirty="0"/>
              <a:t>Na</a:t>
            </a:r>
            <a:r>
              <a:rPr lang="en-US" altLang="zh-CN" sz="2800" baseline="-25000" dirty="0"/>
              <a:t>2</a:t>
            </a:r>
            <a:r>
              <a:rPr lang="en-US" altLang="zh-CN" sz="2800" dirty="0"/>
              <a:t>CO</a:t>
            </a:r>
            <a:r>
              <a:rPr lang="en-US" altLang="zh-CN" sz="2800" baseline="-25000" dirty="0"/>
              <a:t>3</a:t>
            </a:r>
            <a:r>
              <a:rPr lang="en-US" altLang="zh-CN" sz="2800" dirty="0"/>
              <a:t>+CO</a:t>
            </a:r>
            <a:r>
              <a:rPr lang="zh-CN" altLang="zh-CN" sz="2800" dirty="0"/>
              <a:t>　</a:t>
            </a:r>
            <a:r>
              <a:rPr lang="en-US" altLang="zh-CN" sz="2800" dirty="0"/>
              <a:t>(6)CO +PdCl</a:t>
            </a:r>
            <a:r>
              <a:rPr lang="en-US" altLang="zh-CN" sz="2800" baseline="-25000" dirty="0"/>
              <a:t>2</a:t>
            </a:r>
            <a:r>
              <a:rPr lang="en-US" altLang="zh-CN" sz="2800" dirty="0"/>
              <a:t>+ H</a:t>
            </a:r>
            <a:r>
              <a:rPr lang="en-US" altLang="zh-CN" sz="2800" baseline="-25000" dirty="0"/>
              <a:t>2</a:t>
            </a:r>
            <a:r>
              <a:rPr lang="en-US" altLang="zh-CN" sz="2800" dirty="0"/>
              <a:t>O </a:t>
            </a:r>
            <a:r>
              <a:rPr lang="zh-CN" altLang="en-US" sz="2800" dirty="0"/>
              <a:t>　     </a:t>
            </a:r>
            <a:r>
              <a:rPr lang="en-US" altLang="zh-CN" sz="2800" dirty="0" err="1"/>
              <a:t>Pd</a:t>
            </a:r>
            <a:r>
              <a:rPr lang="en-US" altLang="zh-CN" sz="2800" dirty="0"/>
              <a:t>↓+ CO</a:t>
            </a:r>
            <a:r>
              <a:rPr lang="en-US" altLang="zh-CN" sz="2800" baseline="-25000" dirty="0"/>
              <a:t>2</a:t>
            </a:r>
            <a:r>
              <a:rPr lang="en-US" altLang="zh-CN" sz="2800" dirty="0"/>
              <a:t>+2HCl</a:t>
            </a:r>
            <a:endParaRPr lang="zh-CN" altLang="zh-CN" sz="2800" dirty="0"/>
          </a:p>
        </p:txBody>
      </p:sp>
      <p:pic>
        <p:nvPicPr>
          <p:cNvPr id="6" name="图片 1254">
            <a:extLst>
              <a:ext uri="{FF2B5EF4-FFF2-40B4-BE49-F238E27FC236}">
                <a16:creationId xmlns="" xmlns:a16="http://schemas.microsoft.com/office/drawing/2014/main" id="{BF6B0EA9-CFA9-4A8C-9B6D-B159DA0DE6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7445" y="617538"/>
            <a:ext cx="554037" cy="332422"/>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1255">
            <a:extLst>
              <a:ext uri="{FF2B5EF4-FFF2-40B4-BE49-F238E27FC236}">
                <a16:creationId xmlns="" xmlns:a16="http://schemas.microsoft.com/office/drawing/2014/main" id="{0F2824F3-A975-461B-B904-DC7062B848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9594" y="2387600"/>
            <a:ext cx="554037" cy="526335"/>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1254">
            <a:extLst>
              <a:ext uri="{FF2B5EF4-FFF2-40B4-BE49-F238E27FC236}">
                <a16:creationId xmlns="" xmlns:a16="http://schemas.microsoft.com/office/drawing/2014/main" id="{FF316F81-F253-491E-B971-CA4E4A4F8C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4145" y="1912938"/>
            <a:ext cx="554037" cy="332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75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990600" y="-2"/>
            <a:ext cx="52197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ea typeface="微软雅黑" panose="020B0503020204020204" pitchFamily="34" charset="-122"/>
              </a:rPr>
              <a:t>方法</a:t>
            </a:r>
            <a:r>
              <a:rPr lang="en-US" altLang="zh-CN" sz="2800" dirty="0">
                <a:solidFill>
                  <a:srgbClr val="DA251C"/>
                </a:solidFill>
                <a:ea typeface="微软雅黑" panose="020B0503020204020204" pitchFamily="34" charset="-122"/>
              </a:rPr>
              <a:t>3   </a:t>
            </a:r>
            <a:r>
              <a:rPr lang="zh-CN" altLang="en-US" sz="2800" dirty="0">
                <a:solidFill>
                  <a:srgbClr val="DA251C"/>
                </a:solidFill>
                <a:ea typeface="微软雅黑" panose="020B0503020204020204" pitchFamily="34" charset="-122"/>
              </a:rPr>
              <a:t>文字表述题的解题策略</a:t>
            </a:r>
          </a:p>
        </p:txBody>
      </p:sp>
      <p:sp>
        <p:nvSpPr>
          <p:cNvPr id="2" name="矩形 1"/>
          <p:cNvSpPr/>
          <p:nvPr/>
        </p:nvSpPr>
        <p:spPr>
          <a:xfrm>
            <a:off x="234043" y="808394"/>
            <a:ext cx="11723913" cy="5262979"/>
          </a:xfrm>
          <a:prstGeom prst="rect">
            <a:avLst/>
          </a:prstGeom>
        </p:spPr>
        <p:txBody>
          <a:bodyPr wrap="square">
            <a:spAutoFit/>
          </a:bodyPr>
          <a:lstStyle/>
          <a:p>
            <a:pPr>
              <a:lnSpc>
                <a:spcPct val="150000"/>
              </a:lnSpc>
              <a:spcAft>
                <a:spcPts val="0"/>
              </a:spcAft>
            </a:pPr>
            <a:r>
              <a:rPr lang="zh-CN" altLang="en-US" sz="2800" b="1" dirty="0">
                <a:solidFill>
                  <a:srgbClr val="DA251C"/>
                </a:solidFill>
                <a:cs typeface="Times New Roman" panose="02020603050405020304" pitchFamily="18" charset="0"/>
              </a:rPr>
              <a:t>方法解读：</a:t>
            </a:r>
            <a:endParaRPr lang="en-US" altLang="zh-CN" sz="2800" b="1" dirty="0">
              <a:solidFill>
                <a:srgbClr val="DA251C"/>
              </a:solidFill>
              <a:cs typeface="Times New Roman" panose="02020603050405020304" pitchFamily="18" charset="0"/>
            </a:endParaRPr>
          </a:p>
          <a:p>
            <a:pPr>
              <a:lnSpc>
                <a:spcPct val="150000"/>
              </a:lnSpc>
            </a:pPr>
            <a:r>
              <a:rPr lang="en-US" altLang="zh-CN" sz="2800" b="1" dirty="0" smtClean="0"/>
              <a:t>1</a:t>
            </a:r>
            <a:r>
              <a:rPr lang="en-US" altLang="zh-CN" sz="2800" b="1" dirty="0"/>
              <a:t>.</a:t>
            </a:r>
            <a:r>
              <a:rPr lang="zh-CN" altLang="zh-CN" sz="2800" b="1" dirty="0"/>
              <a:t>液体体积测量中读数的答题关键</a:t>
            </a:r>
          </a:p>
          <a:p>
            <a:pPr>
              <a:lnSpc>
                <a:spcPct val="150000"/>
              </a:lnSpc>
            </a:pPr>
            <a:r>
              <a:rPr lang="zh-CN" altLang="zh-CN" sz="2800" dirty="0"/>
              <a:t>答题要素</a:t>
            </a:r>
            <a:r>
              <a:rPr lang="en-US" altLang="zh-CN" sz="2800" dirty="0"/>
              <a:t>:</a:t>
            </a:r>
            <a:endParaRPr lang="zh-CN" altLang="zh-CN" sz="2800" dirty="0"/>
          </a:p>
          <a:p>
            <a:pPr>
              <a:lnSpc>
                <a:spcPct val="150000"/>
              </a:lnSpc>
            </a:pPr>
            <a:r>
              <a:rPr lang="en-US" altLang="zh-CN" sz="2800" dirty="0"/>
              <a:t>(1)</a:t>
            </a:r>
            <a:r>
              <a:rPr lang="zh-CN" altLang="zh-CN" sz="2800" dirty="0"/>
              <a:t>平视</a:t>
            </a:r>
            <a:r>
              <a:rPr lang="en-US" altLang="zh-CN" sz="2800" dirty="0"/>
              <a:t>:</a:t>
            </a:r>
            <a:r>
              <a:rPr lang="zh-CN" altLang="zh-CN" sz="2800" dirty="0"/>
              <a:t>视线与刻度线和凹液面最低处在同一水平线上。</a:t>
            </a:r>
          </a:p>
          <a:p>
            <a:pPr>
              <a:lnSpc>
                <a:spcPct val="150000"/>
              </a:lnSpc>
            </a:pPr>
            <a:r>
              <a:rPr lang="en-US" altLang="zh-CN" sz="2800" dirty="0"/>
              <a:t>(2)</a:t>
            </a:r>
            <a:r>
              <a:rPr lang="zh-CN" altLang="zh-CN" sz="2800" dirty="0"/>
              <a:t>读数</a:t>
            </a:r>
            <a:r>
              <a:rPr lang="en-US" altLang="zh-CN" sz="2800" dirty="0"/>
              <a:t>:</a:t>
            </a:r>
            <a:r>
              <a:rPr lang="zh-CN" altLang="zh-CN" sz="2800" dirty="0"/>
              <a:t>液面最低点</a:t>
            </a:r>
            <a:r>
              <a:rPr lang="en-US" altLang="zh-CN" sz="2800" dirty="0"/>
              <a:t>(</a:t>
            </a:r>
            <a:r>
              <a:rPr lang="zh-CN" altLang="zh-CN" sz="2800" dirty="0"/>
              <a:t>最底端、最底部、最低处</a:t>
            </a:r>
            <a:r>
              <a:rPr lang="en-US" altLang="zh-CN" sz="2800" dirty="0"/>
              <a:t>)</a:t>
            </a:r>
            <a:r>
              <a:rPr lang="zh-CN" altLang="zh-CN" sz="2800" dirty="0"/>
              <a:t>与刻度线相切。</a:t>
            </a:r>
          </a:p>
          <a:p>
            <a:pPr>
              <a:lnSpc>
                <a:spcPct val="150000"/>
              </a:lnSpc>
            </a:pPr>
            <a:r>
              <a:rPr lang="zh-CN" altLang="zh-CN" sz="2800" dirty="0"/>
              <a:t>得分点及关键词</a:t>
            </a:r>
            <a:r>
              <a:rPr lang="en-US" altLang="zh-CN" sz="2800" dirty="0"/>
              <a:t>:</a:t>
            </a:r>
            <a:endParaRPr lang="zh-CN" altLang="zh-CN" sz="2800" dirty="0"/>
          </a:p>
          <a:p>
            <a:pPr>
              <a:lnSpc>
                <a:spcPct val="150000"/>
              </a:lnSpc>
            </a:pPr>
            <a:r>
              <a:rPr lang="en-US" altLang="zh-CN" sz="2800" dirty="0"/>
              <a:t>(1)“</a:t>
            </a:r>
            <a:r>
              <a:rPr lang="zh-CN" altLang="zh-CN" sz="2800" dirty="0"/>
              <a:t>平视</a:t>
            </a:r>
            <a:r>
              <a:rPr lang="en-US" altLang="zh-CN" sz="2800" dirty="0"/>
              <a:t>”“</a:t>
            </a:r>
            <a:r>
              <a:rPr lang="zh-CN" altLang="zh-CN" sz="2800" dirty="0"/>
              <a:t>刻度线</a:t>
            </a:r>
            <a:r>
              <a:rPr lang="en-US" altLang="zh-CN" sz="2800" dirty="0"/>
              <a:t>”“</a:t>
            </a:r>
            <a:r>
              <a:rPr lang="zh-CN" altLang="zh-CN" sz="2800" dirty="0"/>
              <a:t>凹液面</a:t>
            </a:r>
            <a:r>
              <a:rPr lang="en-US" altLang="zh-CN" sz="2800" dirty="0"/>
              <a:t>”</a:t>
            </a:r>
            <a:r>
              <a:rPr lang="zh-CN" altLang="zh-CN" sz="2800" dirty="0"/>
              <a:t>。</a:t>
            </a:r>
          </a:p>
          <a:p>
            <a:pPr>
              <a:lnSpc>
                <a:spcPct val="150000"/>
              </a:lnSpc>
            </a:pPr>
            <a:r>
              <a:rPr lang="en-US" altLang="zh-CN" sz="2800" dirty="0"/>
              <a:t>(2)“</a:t>
            </a:r>
            <a:r>
              <a:rPr lang="zh-CN" altLang="zh-CN" sz="2800" dirty="0"/>
              <a:t>液面最低点</a:t>
            </a:r>
            <a:r>
              <a:rPr lang="en-US" altLang="zh-CN" sz="2800" dirty="0"/>
              <a:t>”“</a:t>
            </a:r>
            <a:r>
              <a:rPr lang="zh-CN" altLang="zh-CN" sz="2800" dirty="0"/>
              <a:t>相切</a:t>
            </a:r>
            <a:r>
              <a:rPr lang="en-US" altLang="zh-CN" sz="2800" dirty="0"/>
              <a:t>”</a:t>
            </a:r>
            <a:r>
              <a:rPr lang="zh-CN" altLang="zh-CN" sz="2800" dirty="0"/>
              <a:t>。</a:t>
            </a:r>
          </a:p>
        </p:txBody>
      </p:sp>
    </p:spTree>
    <p:extLst>
      <p:ext uri="{BB962C8B-B14F-4D97-AF65-F5344CB8AC3E}">
        <p14:creationId xmlns:p14="http://schemas.microsoft.com/office/powerpoint/2010/main" val="392161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hlinkClick r:id="rId2" action="ppaction://hlinksldjump"/>
          </p:cNvPr>
          <p:cNvSpPr/>
          <p:nvPr/>
        </p:nvSpPr>
        <p:spPr>
          <a:xfrm>
            <a:off x="1052445" y="927100"/>
            <a:ext cx="10996362" cy="2901950"/>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solidFill>
              </a:rPr>
              <a:t>方法</a:t>
            </a:r>
            <a:r>
              <a:rPr lang="en-US" altLang="zh-CN" sz="2800" dirty="0">
                <a:solidFill>
                  <a:schemeClr val="tx1"/>
                </a:solidFill>
              </a:rPr>
              <a:t>1  </a:t>
            </a:r>
            <a:r>
              <a:rPr lang="zh-CN" altLang="en-US" sz="2800" dirty="0">
                <a:solidFill>
                  <a:schemeClr val="tx1"/>
                </a:solidFill>
              </a:rPr>
              <a:t>物质制备实验方案设计与评价</a:t>
            </a:r>
            <a:endParaRPr lang="en-US" altLang="zh-CN" sz="2800" dirty="0">
              <a:solidFill>
                <a:schemeClr val="tx1"/>
              </a:solidFill>
            </a:endParaRPr>
          </a:p>
          <a:p>
            <a:pPr>
              <a:lnSpc>
                <a:spcPct val="150000"/>
              </a:lnSpc>
            </a:pPr>
            <a:r>
              <a:rPr lang="zh-CN" altLang="en-US" sz="2800" dirty="0">
                <a:solidFill>
                  <a:schemeClr val="tx1"/>
                </a:solidFill>
              </a:rPr>
              <a:t>方法</a:t>
            </a:r>
            <a:r>
              <a:rPr lang="en-US" altLang="zh-CN" sz="2800" dirty="0">
                <a:solidFill>
                  <a:schemeClr val="tx1"/>
                </a:solidFill>
              </a:rPr>
              <a:t>2  </a:t>
            </a:r>
            <a:r>
              <a:rPr lang="zh-CN" altLang="en-US" sz="2800" dirty="0">
                <a:solidFill>
                  <a:schemeClr val="tx1"/>
                </a:solidFill>
              </a:rPr>
              <a:t>物质性质实验探究与评价</a:t>
            </a:r>
            <a:endParaRPr lang="en-US" altLang="zh-CN" sz="2800" dirty="0">
              <a:solidFill>
                <a:schemeClr val="tx1"/>
              </a:solidFill>
            </a:endParaRPr>
          </a:p>
          <a:p>
            <a:pPr>
              <a:lnSpc>
                <a:spcPct val="150000"/>
              </a:lnSpc>
            </a:pPr>
            <a:r>
              <a:rPr lang="zh-CN" altLang="en-US" sz="2800" dirty="0">
                <a:solidFill>
                  <a:schemeClr val="tx1"/>
                </a:solidFill>
              </a:rPr>
              <a:t>方法</a:t>
            </a:r>
            <a:r>
              <a:rPr lang="en-US" altLang="zh-CN" sz="2800" dirty="0">
                <a:solidFill>
                  <a:schemeClr val="tx1"/>
                </a:solidFill>
              </a:rPr>
              <a:t>3  </a:t>
            </a:r>
            <a:r>
              <a:rPr lang="zh-CN" altLang="en-US" sz="2800" dirty="0">
                <a:solidFill>
                  <a:schemeClr val="tx1"/>
                </a:solidFill>
              </a:rPr>
              <a:t>文字表述题的解题策略</a:t>
            </a:r>
            <a:endParaRPr lang="en-US" altLang="zh-CN" sz="2800" dirty="0">
              <a:solidFill>
                <a:schemeClr val="tx1"/>
              </a:solidFill>
            </a:endParaRPr>
          </a:p>
          <a:p>
            <a:pPr>
              <a:lnSpc>
                <a:spcPct val="150000"/>
              </a:lnSpc>
            </a:pPr>
            <a:endParaRPr lang="zh-CN" altLang="en-US" sz="2800" dirty="0">
              <a:solidFill>
                <a:schemeClr val="tx1"/>
              </a:solidFill>
            </a:endParaRPr>
          </a:p>
        </p:txBody>
      </p:sp>
      <p:sp>
        <p:nvSpPr>
          <p:cNvPr id="7" name="矩形 6">
            <a:extLst>
              <a:ext uri="{FF2B5EF4-FFF2-40B4-BE49-F238E27FC236}">
                <a16:creationId xmlns="" xmlns:a16="http://schemas.microsoft.com/office/drawing/2014/main" id="{68C1755D-3F0B-4C86-9674-F7CBDF82AAF6}"/>
              </a:ext>
            </a:extLst>
          </p:cNvPr>
          <p:cNvSpPr/>
          <p:nvPr/>
        </p:nvSpPr>
        <p:spPr>
          <a:xfrm>
            <a:off x="1052512" y="533127"/>
            <a:ext cx="10086975" cy="53784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anchor="ctr"/>
          <a:lstStyle/>
          <a:p>
            <a:r>
              <a:rPr lang="en-US" altLang="zh-CN" sz="2800" b="1" dirty="0">
                <a:solidFill>
                  <a:srgbClr val="DA251C"/>
                </a:solidFill>
                <a:cs typeface="微软雅黑" panose="020B0503020204020204" charset="-122"/>
              </a:rPr>
              <a:t>B</a:t>
            </a:r>
            <a:r>
              <a:rPr lang="zh-CN" altLang="en-US" sz="2800" b="1" dirty="0">
                <a:solidFill>
                  <a:srgbClr val="DA251C"/>
                </a:solidFill>
                <a:latin typeface="Calibri" panose="020F0502020204030204" pitchFamily="34" charset="0"/>
                <a:cs typeface="微软雅黑" panose="020B0503020204020204" charset="-122"/>
              </a:rPr>
              <a:t>方法帮</a:t>
            </a:r>
            <a:r>
              <a:rPr lang="en-US" altLang="zh-CN" sz="2800" b="1" dirty="0">
                <a:solidFill>
                  <a:srgbClr val="DA251C"/>
                </a:solidFill>
                <a:latin typeface="Calibri" panose="020F0502020204030204" pitchFamily="34" charset="0"/>
                <a:cs typeface="微软雅黑" panose="020B0503020204020204" charset="-122"/>
              </a:rPr>
              <a:t>·</a:t>
            </a:r>
            <a:r>
              <a:rPr lang="zh-CN" altLang="en-US" sz="2800" b="1" dirty="0">
                <a:solidFill>
                  <a:srgbClr val="DA251C"/>
                </a:solidFill>
                <a:latin typeface="Calibri" panose="020F0502020204030204" pitchFamily="34" charset="0"/>
                <a:cs typeface="微软雅黑" panose="020B0503020204020204" charset="-122"/>
              </a:rPr>
              <a:t>素养大提升</a:t>
            </a:r>
          </a:p>
        </p:txBody>
      </p:sp>
      <p:sp>
        <p:nvSpPr>
          <p:cNvPr id="4" name="矩形 3">
            <a:hlinkClick r:id="rId2" action="ppaction://hlinksldjump"/>
            <a:extLst>
              <a:ext uri="{FF2B5EF4-FFF2-40B4-BE49-F238E27FC236}">
                <a16:creationId xmlns="" xmlns:a16="http://schemas.microsoft.com/office/drawing/2014/main" id="{61560872-F1EC-40BC-AF98-E9D9F381619A}"/>
              </a:ext>
            </a:extLst>
          </p:cNvPr>
          <p:cNvSpPr/>
          <p:nvPr/>
        </p:nvSpPr>
        <p:spPr>
          <a:xfrm>
            <a:off x="1070792" y="4342129"/>
            <a:ext cx="10751887" cy="250634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solidFill>
              </a:rPr>
              <a:t>考向</a:t>
            </a:r>
            <a:r>
              <a:rPr lang="en-US" altLang="zh-CN" sz="2800" dirty="0">
                <a:solidFill>
                  <a:schemeClr val="tx1"/>
                </a:solidFill>
              </a:rPr>
              <a:t>1  </a:t>
            </a:r>
            <a:r>
              <a:rPr lang="zh-CN" altLang="en-US" sz="2800" dirty="0">
                <a:solidFill>
                  <a:schemeClr val="tx1"/>
                </a:solidFill>
              </a:rPr>
              <a:t>与教材实验原理相结合的微型实验探究</a:t>
            </a:r>
            <a:endParaRPr lang="en-US" altLang="zh-CN" sz="2800" dirty="0">
              <a:solidFill>
                <a:schemeClr val="tx1"/>
              </a:solidFill>
            </a:endParaRPr>
          </a:p>
          <a:p>
            <a:pPr>
              <a:lnSpc>
                <a:spcPct val="150000"/>
              </a:lnSpc>
            </a:pPr>
            <a:r>
              <a:rPr lang="zh-CN" altLang="en-US" sz="2800" dirty="0">
                <a:solidFill>
                  <a:schemeClr val="tx1"/>
                </a:solidFill>
              </a:rPr>
              <a:t>考向</a:t>
            </a:r>
            <a:r>
              <a:rPr lang="en-US" altLang="zh-CN" sz="2800" dirty="0">
                <a:solidFill>
                  <a:schemeClr val="tx1"/>
                </a:solidFill>
              </a:rPr>
              <a:t>2  </a:t>
            </a:r>
            <a:r>
              <a:rPr lang="zh-CN" altLang="en-US" sz="2800" dirty="0">
                <a:solidFill>
                  <a:schemeClr val="tx1"/>
                </a:solidFill>
              </a:rPr>
              <a:t>信息迁移与数据处理的实验探究</a:t>
            </a:r>
            <a:endParaRPr lang="en-US" altLang="zh-CN" sz="2800" dirty="0">
              <a:solidFill>
                <a:schemeClr val="tx1"/>
              </a:solidFill>
            </a:endParaRPr>
          </a:p>
          <a:p>
            <a:pPr>
              <a:lnSpc>
                <a:spcPct val="150000"/>
              </a:lnSpc>
            </a:pPr>
            <a:r>
              <a:rPr lang="zh-CN" altLang="en-US" sz="2800" dirty="0">
                <a:solidFill>
                  <a:schemeClr val="tx1"/>
                </a:solidFill>
              </a:rPr>
              <a:t>考向</a:t>
            </a:r>
            <a:r>
              <a:rPr lang="en-US" altLang="zh-CN" sz="2800" dirty="0">
                <a:solidFill>
                  <a:schemeClr val="tx1"/>
                </a:solidFill>
              </a:rPr>
              <a:t>3  </a:t>
            </a:r>
            <a:r>
              <a:rPr lang="zh-CN" altLang="en-US" sz="2800" dirty="0">
                <a:solidFill>
                  <a:schemeClr val="tx1"/>
                </a:solidFill>
              </a:rPr>
              <a:t>分解产物的性质验证型实验设计与评价</a:t>
            </a:r>
            <a:endParaRPr lang="en-US" altLang="zh-CN" sz="2800" dirty="0">
              <a:solidFill>
                <a:schemeClr val="tx1"/>
              </a:solidFill>
            </a:endParaRPr>
          </a:p>
          <a:p>
            <a:pPr>
              <a:lnSpc>
                <a:spcPct val="150000"/>
              </a:lnSpc>
            </a:pPr>
            <a:endParaRPr lang="zh-CN" altLang="zh-CN" sz="2800" dirty="0">
              <a:solidFill>
                <a:schemeClr val="tx1"/>
              </a:solidFill>
            </a:endParaRPr>
          </a:p>
        </p:txBody>
      </p:sp>
      <p:sp>
        <p:nvSpPr>
          <p:cNvPr id="5" name="矩形 4">
            <a:hlinkClick r:id="rId2" action="ppaction://hlinksldjump"/>
            <a:extLst>
              <a:ext uri="{FF2B5EF4-FFF2-40B4-BE49-F238E27FC236}">
                <a16:creationId xmlns="" xmlns:a16="http://schemas.microsoft.com/office/drawing/2014/main" id="{5AE461B9-F06B-4661-8ECA-CEC0C5974C98}"/>
              </a:ext>
            </a:extLst>
          </p:cNvPr>
          <p:cNvSpPr/>
          <p:nvPr/>
        </p:nvSpPr>
        <p:spPr>
          <a:xfrm>
            <a:off x="1052445" y="3775075"/>
            <a:ext cx="10066020" cy="538480"/>
          </a:xfrm>
          <a:prstGeom prst="rect">
            <a:avLst/>
          </a:prstGeom>
          <a:noFill/>
          <a:ln>
            <a:noFill/>
          </a:ln>
        </p:spPr>
        <p:style>
          <a:lnRef idx="3">
            <a:schemeClr val="lt1"/>
          </a:lnRef>
          <a:fillRef idx="1">
            <a:schemeClr val="accent6"/>
          </a:fillRef>
          <a:effectRef idx="1">
            <a:schemeClr val="accent6"/>
          </a:effectRef>
          <a:fontRef idx="minor">
            <a:schemeClr val="lt1"/>
          </a:fontRef>
        </p:style>
        <p:txBody>
          <a:bodyPr anchor="ctr"/>
          <a:lstStyle/>
          <a:p>
            <a:r>
              <a:rPr lang="en-US" altLang="zh-CN" sz="2800" b="1" dirty="0">
                <a:solidFill>
                  <a:srgbClr val="DA251C"/>
                </a:solidFill>
                <a:cs typeface="微软雅黑" panose="020B0503020204020204" charset="-122"/>
              </a:rPr>
              <a:t>C</a:t>
            </a:r>
            <a:r>
              <a:rPr lang="zh-CN" altLang="en-US" sz="2800" b="1" dirty="0">
                <a:solidFill>
                  <a:srgbClr val="DA251C"/>
                </a:solidFill>
                <a:cs typeface="微软雅黑" panose="020B0503020204020204" charset="-122"/>
              </a:rPr>
              <a:t>考法帮</a:t>
            </a:r>
            <a:r>
              <a:rPr lang="en-US" altLang="zh-CN" sz="2800" b="1" dirty="0">
                <a:solidFill>
                  <a:srgbClr val="DA251C"/>
                </a:solidFill>
                <a:cs typeface="微软雅黑" panose="020B0503020204020204" charset="-122"/>
              </a:rPr>
              <a:t>·</a:t>
            </a:r>
            <a:r>
              <a:rPr lang="zh-CN" altLang="en-US" sz="2800" b="1" dirty="0">
                <a:solidFill>
                  <a:srgbClr val="DA251C"/>
                </a:solidFill>
                <a:cs typeface="微软雅黑" panose="020B0503020204020204" charset="-122"/>
              </a:rPr>
              <a:t>考向全扫描</a:t>
            </a:r>
          </a:p>
        </p:txBody>
      </p:sp>
    </p:spTree>
    <p:extLst>
      <p:ext uri="{BB962C8B-B14F-4D97-AF65-F5344CB8AC3E}">
        <p14:creationId xmlns:p14="http://schemas.microsoft.com/office/powerpoint/2010/main" val="1660239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602980" y="0"/>
            <a:ext cx="260996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专题二十四   实验方案的设计与评价</a:t>
            </a:r>
          </a:p>
        </p:txBody>
      </p:sp>
      <p:sp>
        <p:nvSpPr>
          <p:cNvPr id="9" name="矩形 8">
            <a:extLst>
              <a:ext uri="{FF2B5EF4-FFF2-40B4-BE49-F238E27FC236}">
                <a16:creationId xmlns="" xmlns:a16="http://schemas.microsoft.com/office/drawing/2014/main" id="{C0EB3BA9-77FB-4A47-AA38-D88FE9744CB1}"/>
              </a:ext>
            </a:extLst>
          </p:cNvPr>
          <p:cNvSpPr/>
          <p:nvPr/>
        </p:nvSpPr>
        <p:spPr>
          <a:xfrm>
            <a:off x="234043" y="421805"/>
            <a:ext cx="11723913" cy="5262979"/>
          </a:xfrm>
          <a:prstGeom prst="rect">
            <a:avLst/>
          </a:prstGeom>
        </p:spPr>
        <p:txBody>
          <a:bodyPr wrap="square">
            <a:spAutoFit/>
          </a:bodyPr>
          <a:lstStyle/>
          <a:p>
            <a:pPr>
              <a:lnSpc>
                <a:spcPct val="150000"/>
              </a:lnSpc>
            </a:pPr>
            <a:r>
              <a:rPr lang="en-US" altLang="zh-CN" sz="2800" b="1" dirty="0"/>
              <a:t>2.</a:t>
            </a:r>
            <a:r>
              <a:rPr lang="zh-CN" altLang="zh-CN" sz="2800" b="1" dirty="0"/>
              <a:t>沉淀洗涤是否完全的检验答题模板</a:t>
            </a:r>
          </a:p>
          <a:p>
            <a:pPr>
              <a:lnSpc>
                <a:spcPct val="150000"/>
              </a:lnSpc>
            </a:pPr>
            <a:r>
              <a:rPr lang="zh-CN" altLang="zh-CN" sz="2800" dirty="0"/>
              <a:t>取少许最后一次洗涤滤液</a:t>
            </a:r>
            <a:r>
              <a:rPr lang="en-US" altLang="zh-CN" sz="2800" dirty="0"/>
              <a:t>,</a:t>
            </a:r>
            <a:r>
              <a:rPr lang="zh-CN" altLang="zh-CN" sz="2800" dirty="0"/>
              <a:t>滴入少量</a:t>
            </a:r>
            <a:r>
              <a:rPr lang="en-US" altLang="zh-CN" sz="2800" dirty="0"/>
              <a:t>……</a:t>
            </a:r>
            <a:r>
              <a:rPr lang="zh-CN" altLang="zh-CN" sz="2800" dirty="0"/>
              <a:t>溶液</a:t>
            </a:r>
            <a:r>
              <a:rPr lang="en-US" altLang="zh-CN" sz="2800" dirty="0"/>
              <a:t>(</a:t>
            </a:r>
            <a:r>
              <a:rPr lang="zh-CN" altLang="zh-CN" sz="2800" dirty="0"/>
              <a:t>试剂</a:t>
            </a:r>
            <a:r>
              <a:rPr lang="en-US" altLang="zh-CN" sz="2800" dirty="0"/>
              <a:t>),</a:t>
            </a:r>
            <a:r>
              <a:rPr lang="zh-CN" altLang="zh-CN" sz="2800" dirty="0"/>
              <a:t>若</a:t>
            </a:r>
            <a:r>
              <a:rPr lang="en-US" altLang="zh-CN" sz="2800" dirty="0"/>
              <a:t>……(</a:t>
            </a:r>
            <a:r>
              <a:rPr lang="zh-CN" altLang="zh-CN" sz="2800" dirty="0"/>
              <a:t>现象</a:t>
            </a:r>
            <a:r>
              <a:rPr lang="en-US" altLang="zh-CN" sz="2800" dirty="0"/>
              <a:t>),</a:t>
            </a:r>
            <a:r>
              <a:rPr lang="zh-CN" altLang="zh-CN" sz="2800" dirty="0"/>
              <a:t>表示已经洗涤完全。</a:t>
            </a:r>
          </a:p>
          <a:p>
            <a:pPr>
              <a:lnSpc>
                <a:spcPct val="150000"/>
              </a:lnSpc>
            </a:pPr>
            <a:r>
              <a:rPr lang="zh-CN" altLang="zh-CN" sz="2800" dirty="0"/>
              <a:t>说明</a:t>
            </a:r>
            <a:r>
              <a:rPr lang="en-US" altLang="zh-CN" sz="2800" dirty="0"/>
              <a:t>:</a:t>
            </a:r>
            <a:r>
              <a:rPr lang="zh-CN" altLang="zh-CN" sz="2800" dirty="0"/>
              <a:t>解答此类题目要注意四个得分点</a:t>
            </a:r>
            <a:r>
              <a:rPr lang="en-US" altLang="zh-CN" sz="2800" dirty="0"/>
              <a:t>:</a:t>
            </a:r>
            <a:r>
              <a:rPr lang="zh-CN" altLang="zh-CN" sz="2800" dirty="0"/>
              <a:t>取样</a:t>
            </a:r>
            <a:r>
              <a:rPr lang="en-US" altLang="zh-CN" sz="2800" dirty="0"/>
              <a:t>+</a:t>
            </a:r>
            <a:r>
              <a:rPr lang="zh-CN" altLang="zh-CN" sz="2800" dirty="0"/>
              <a:t>试剂</a:t>
            </a:r>
            <a:r>
              <a:rPr lang="en-US" altLang="zh-CN" sz="2800" dirty="0"/>
              <a:t>+</a:t>
            </a:r>
            <a:r>
              <a:rPr lang="zh-CN" altLang="zh-CN" sz="2800" dirty="0"/>
              <a:t>现象</a:t>
            </a:r>
            <a:r>
              <a:rPr lang="en-US" altLang="zh-CN" sz="2800" dirty="0"/>
              <a:t>+</a:t>
            </a:r>
            <a:r>
              <a:rPr lang="zh-CN" altLang="zh-CN" sz="2800" dirty="0"/>
              <a:t>结论。</a:t>
            </a:r>
          </a:p>
          <a:p>
            <a:pPr>
              <a:lnSpc>
                <a:spcPct val="150000"/>
              </a:lnSpc>
            </a:pPr>
            <a:r>
              <a:rPr lang="en-US" altLang="zh-CN" sz="2800" dirty="0"/>
              <a:t>(1)</a:t>
            </a:r>
            <a:r>
              <a:rPr lang="zh-CN" altLang="zh-CN" sz="2800" dirty="0"/>
              <a:t>取样</a:t>
            </a:r>
            <a:r>
              <a:rPr lang="en-US" altLang="zh-CN" sz="2800" dirty="0"/>
              <a:t>:</a:t>
            </a:r>
            <a:r>
              <a:rPr lang="zh-CN" altLang="zh-CN" sz="2800" dirty="0"/>
              <a:t>要取</a:t>
            </a:r>
            <a:r>
              <a:rPr lang="en-US" altLang="zh-CN" sz="2800" dirty="0"/>
              <a:t>“</a:t>
            </a:r>
            <a:r>
              <a:rPr lang="zh-CN" altLang="zh-CN" sz="2800" dirty="0"/>
              <a:t>少许最后一次</a:t>
            </a:r>
            <a:r>
              <a:rPr lang="en-US" altLang="zh-CN" sz="2800" dirty="0"/>
              <a:t>”</a:t>
            </a:r>
            <a:r>
              <a:rPr lang="zh-CN" altLang="zh-CN" sz="2800" dirty="0"/>
              <a:t>洗涤滤液。</a:t>
            </a:r>
          </a:p>
          <a:p>
            <a:pPr>
              <a:lnSpc>
                <a:spcPct val="150000"/>
              </a:lnSpc>
            </a:pPr>
            <a:r>
              <a:rPr lang="en-US" altLang="zh-CN" sz="2800" dirty="0"/>
              <a:t>(2)</a:t>
            </a:r>
            <a:r>
              <a:rPr lang="zh-CN" altLang="zh-CN" sz="2800" dirty="0"/>
              <a:t>试剂</a:t>
            </a:r>
            <a:r>
              <a:rPr lang="en-US" altLang="zh-CN" sz="2800" dirty="0"/>
              <a:t>:</a:t>
            </a:r>
            <a:r>
              <a:rPr lang="zh-CN" altLang="zh-CN" sz="2800" dirty="0"/>
              <a:t>选择合理的试剂。</a:t>
            </a:r>
          </a:p>
          <a:p>
            <a:pPr>
              <a:lnSpc>
                <a:spcPct val="150000"/>
              </a:lnSpc>
            </a:pPr>
            <a:r>
              <a:rPr lang="en-US" altLang="zh-CN" sz="2800" dirty="0"/>
              <a:t>(3)</a:t>
            </a:r>
            <a:r>
              <a:rPr lang="zh-CN" altLang="zh-CN" sz="2800" dirty="0"/>
              <a:t>现象</a:t>
            </a:r>
            <a:r>
              <a:rPr lang="en-US" altLang="zh-CN" sz="2800" dirty="0"/>
              <a:t>:</a:t>
            </a:r>
            <a:r>
              <a:rPr lang="zh-CN" altLang="zh-CN" sz="2800" dirty="0"/>
              <a:t>须有明显的现象描述。</a:t>
            </a:r>
          </a:p>
          <a:p>
            <a:pPr>
              <a:lnSpc>
                <a:spcPct val="150000"/>
              </a:lnSpc>
            </a:pPr>
            <a:r>
              <a:rPr lang="en-US" altLang="zh-CN" sz="2800" dirty="0"/>
              <a:t>(4)</a:t>
            </a:r>
            <a:r>
              <a:rPr lang="zh-CN" altLang="zh-CN" sz="2800" dirty="0"/>
              <a:t>结论</a:t>
            </a:r>
            <a:r>
              <a:rPr lang="en-US" altLang="zh-CN" sz="2800" dirty="0"/>
              <a:t>:</a:t>
            </a:r>
            <a:r>
              <a:rPr lang="zh-CN" altLang="zh-CN" sz="2800" dirty="0"/>
              <a:t>根据现象得出结论。</a:t>
            </a:r>
          </a:p>
        </p:txBody>
      </p:sp>
    </p:spTree>
    <p:extLst>
      <p:ext uri="{BB962C8B-B14F-4D97-AF65-F5344CB8AC3E}">
        <p14:creationId xmlns:p14="http://schemas.microsoft.com/office/powerpoint/2010/main" val="29534016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602980" y="0"/>
            <a:ext cx="260996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专题二十四   实验方案的设计与评价</a:t>
            </a:r>
          </a:p>
        </p:txBody>
      </p:sp>
      <p:sp>
        <p:nvSpPr>
          <p:cNvPr id="9" name="矩形 8">
            <a:extLst>
              <a:ext uri="{FF2B5EF4-FFF2-40B4-BE49-F238E27FC236}">
                <a16:creationId xmlns="" xmlns:a16="http://schemas.microsoft.com/office/drawing/2014/main" id="{C0EB3BA9-77FB-4A47-AA38-D88FE9744CB1}"/>
              </a:ext>
            </a:extLst>
          </p:cNvPr>
          <p:cNvSpPr/>
          <p:nvPr/>
        </p:nvSpPr>
        <p:spPr>
          <a:xfrm>
            <a:off x="234043" y="421805"/>
            <a:ext cx="11723913" cy="5262979"/>
          </a:xfrm>
          <a:prstGeom prst="rect">
            <a:avLst/>
          </a:prstGeom>
        </p:spPr>
        <p:txBody>
          <a:bodyPr wrap="square">
            <a:spAutoFit/>
          </a:bodyPr>
          <a:lstStyle/>
          <a:p>
            <a:pPr>
              <a:lnSpc>
                <a:spcPct val="150000"/>
              </a:lnSpc>
            </a:pPr>
            <a:r>
              <a:rPr lang="en-US" altLang="zh-CN" sz="2800" b="1" dirty="0"/>
              <a:t>3.</a:t>
            </a:r>
            <a:r>
              <a:rPr lang="zh-CN" altLang="zh-CN" sz="2800" b="1" dirty="0"/>
              <a:t>实验操作的原因、目的、作用的答题要点</a:t>
            </a:r>
          </a:p>
          <a:p>
            <a:pPr>
              <a:lnSpc>
                <a:spcPct val="150000"/>
              </a:lnSpc>
            </a:pPr>
            <a:r>
              <a:rPr lang="zh-CN" altLang="zh-CN" sz="2800" dirty="0"/>
              <a:t>答题要素</a:t>
            </a:r>
            <a:r>
              <a:rPr lang="en-US" altLang="zh-CN" sz="2800" dirty="0"/>
              <a:t>:</a:t>
            </a:r>
            <a:endParaRPr lang="zh-CN" altLang="zh-CN" sz="2800" dirty="0"/>
          </a:p>
          <a:p>
            <a:pPr>
              <a:lnSpc>
                <a:spcPct val="150000"/>
              </a:lnSpc>
            </a:pPr>
            <a:r>
              <a:rPr lang="en-US" altLang="zh-CN" sz="2800" dirty="0"/>
              <a:t>(1)</a:t>
            </a:r>
            <a:r>
              <a:rPr lang="zh-CN" altLang="zh-CN" sz="2800" dirty="0"/>
              <a:t>明确实验目的</a:t>
            </a:r>
            <a:r>
              <a:rPr lang="en-US" altLang="zh-CN" sz="2800" dirty="0"/>
              <a:t>:</a:t>
            </a:r>
            <a:r>
              <a:rPr lang="zh-CN" altLang="zh-CN" sz="2800" dirty="0"/>
              <a:t>做什么</a:t>
            </a:r>
            <a:r>
              <a:rPr lang="en-US" altLang="zh-CN" sz="2800" dirty="0"/>
              <a:t>?</a:t>
            </a:r>
            <a:endParaRPr lang="zh-CN" altLang="zh-CN" sz="2800" dirty="0"/>
          </a:p>
          <a:p>
            <a:pPr>
              <a:lnSpc>
                <a:spcPct val="150000"/>
              </a:lnSpc>
            </a:pPr>
            <a:r>
              <a:rPr lang="en-US" altLang="zh-CN" sz="2800" dirty="0"/>
              <a:t>(2)</a:t>
            </a:r>
            <a:r>
              <a:rPr lang="zh-CN" altLang="zh-CN" sz="2800" dirty="0"/>
              <a:t>明确操作目的</a:t>
            </a:r>
            <a:r>
              <a:rPr lang="en-US" altLang="zh-CN" sz="2800" dirty="0"/>
              <a:t>:</a:t>
            </a:r>
            <a:r>
              <a:rPr lang="zh-CN" altLang="zh-CN" sz="2800" dirty="0"/>
              <a:t>为什么这样做</a:t>
            </a:r>
            <a:r>
              <a:rPr lang="en-US" altLang="zh-CN" sz="2800" dirty="0"/>
              <a:t>?</a:t>
            </a:r>
            <a:endParaRPr lang="zh-CN" altLang="zh-CN" sz="2800" dirty="0"/>
          </a:p>
          <a:p>
            <a:pPr>
              <a:lnSpc>
                <a:spcPct val="150000"/>
              </a:lnSpc>
            </a:pPr>
            <a:r>
              <a:rPr lang="en-US" altLang="zh-CN" sz="2800" dirty="0"/>
              <a:t>(3)</a:t>
            </a:r>
            <a:r>
              <a:rPr lang="zh-CN" altLang="zh-CN" sz="2800" dirty="0"/>
              <a:t>明确结论</a:t>
            </a:r>
            <a:r>
              <a:rPr lang="en-US" altLang="zh-CN" sz="2800" dirty="0"/>
              <a:t>:</a:t>
            </a:r>
            <a:r>
              <a:rPr lang="zh-CN" altLang="zh-CN" sz="2800" dirty="0"/>
              <a:t>这样做会有什么结果</a:t>
            </a:r>
            <a:r>
              <a:rPr lang="en-US" altLang="zh-CN" sz="2800" dirty="0"/>
              <a:t>?</a:t>
            </a:r>
            <a:r>
              <a:rPr lang="zh-CN" altLang="zh-CN" sz="2800" dirty="0"/>
              <a:t>理由是什么</a:t>
            </a:r>
            <a:r>
              <a:rPr lang="en-US" altLang="zh-CN" sz="2800" dirty="0"/>
              <a:t>?</a:t>
            </a:r>
            <a:endParaRPr lang="zh-CN" altLang="zh-CN" sz="2800" dirty="0"/>
          </a:p>
          <a:p>
            <a:pPr>
              <a:lnSpc>
                <a:spcPct val="150000"/>
              </a:lnSpc>
            </a:pPr>
            <a:r>
              <a:rPr lang="zh-CN" altLang="zh-CN" sz="2800" dirty="0"/>
              <a:t>得分点及关键词</a:t>
            </a:r>
            <a:r>
              <a:rPr lang="en-US" altLang="zh-CN" sz="2800" dirty="0"/>
              <a:t>:</a:t>
            </a:r>
            <a:endParaRPr lang="zh-CN" altLang="zh-CN" sz="2800" dirty="0"/>
          </a:p>
          <a:p>
            <a:pPr>
              <a:lnSpc>
                <a:spcPct val="150000"/>
              </a:lnSpc>
            </a:pPr>
            <a:r>
              <a:rPr lang="en-US" altLang="zh-CN" sz="2800" dirty="0"/>
              <a:t>(1)</a:t>
            </a:r>
            <a:r>
              <a:rPr lang="zh-CN" altLang="zh-CN" sz="2800" dirty="0"/>
              <a:t>操作</a:t>
            </a:r>
            <a:r>
              <a:rPr lang="en-US" altLang="zh-CN" sz="2800" dirty="0"/>
              <a:t>:</a:t>
            </a:r>
            <a:r>
              <a:rPr lang="zh-CN" altLang="zh-CN" sz="2800" dirty="0"/>
              <a:t>怎么</a:t>
            </a:r>
            <a:r>
              <a:rPr lang="en-US" altLang="zh-CN" sz="2800" dirty="0"/>
              <a:t>“</a:t>
            </a:r>
            <a:r>
              <a:rPr lang="zh-CN" altLang="zh-CN" sz="2800" dirty="0"/>
              <a:t>做</a:t>
            </a:r>
            <a:r>
              <a:rPr lang="en-US" altLang="zh-CN" sz="2800" dirty="0"/>
              <a:t>”,</a:t>
            </a:r>
            <a:r>
              <a:rPr lang="zh-CN" altLang="zh-CN" sz="2800" dirty="0"/>
              <a:t>为什么这样</a:t>
            </a:r>
            <a:r>
              <a:rPr lang="en-US" altLang="zh-CN" sz="2800" dirty="0"/>
              <a:t>“</a:t>
            </a:r>
            <a:r>
              <a:rPr lang="zh-CN" altLang="zh-CN" sz="2800" dirty="0"/>
              <a:t>做</a:t>
            </a:r>
            <a:r>
              <a:rPr lang="en-US" altLang="zh-CN" sz="2800" dirty="0"/>
              <a:t>”</a:t>
            </a:r>
            <a:r>
              <a:rPr lang="zh-CN" altLang="zh-CN" sz="2800" dirty="0"/>
              <a:t>。</a:t>
            </a:r>
          </a:p>
          <a:p>
            <a:pPr>
              <a:lnSpc>
                <a:spcPct val="150000"/>
              </a:lnSpc>
            </a:pPr>
            <a:r>
              <a:rPr lang="en-US" altLang="zh-CN" sz="2800" dirty="0"/>
              <a:t>(2)</a:t>
            </a:r>
            <a:r>
              <a:rPr lang="zh-CN" altLang="zh-CN" sz="2800" dirty="0"/>
              <a:t>作用</a:t>
            </a:r>
            <a:r>
              <a:rPr lang="en-US" altLang="zh-CN" sz="2800" dirty="0"/>
              <a:t>:</a:t>
            </a:r>
            <a:r>
              <a:rPr lang="zh-CN" altLang="zh-CN" sz="2800" dirty="0"/>
              <a:t>须有明确的结论、判断、理由。</a:t>
            </a:r>
          </a:p>
        </p:txBody>
      </p:sp>
    </p:spTree>
    <p:extLst>
      <p:ext uri="{BB962C8B-B14F-4D97-AF65-F5344CB8AC3E}">
        <p14:creationId xmlns:p14="http://schemas.microsoft.com/office/powerpoint/2010/main" val="30660636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602980" y="0"/>
            <a:ext cx="260996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专题二十四   实验方案的设计与评价</a:t>
            </a:r>
          </a:p>
        </p:txBody>
      </p:sp>
      <p:sp>
        <p:nvSpPr>
          <p:cNvPr id="9" name="矩形 8">
            <a:extLst>
              <a:ext uri="{FF2B5EF4-FFF2-40B4-BE49-F238E27FC236}">
                <a16:creationId xmlns="" xmlns:a16="http://schemas.microsoft.com/office/drawing/2014/main" id="{C0EB3BA9-77FB-4A47-AA38-D88FE9744CB1}"/>
              </a:ext>
            </a:extLst>
          </p:cNvPr>
          <p:cNvSpPr/>
          <p:nvPr/>
        </p:nvSpPr>
        <p:spPr>
          <a:xfrm>
            <a:off x="234043" y="186767"/>
            <a:ext cx="11723913" cy="6555641"/>
          </a:xfrm>
          <a:prstGeom prst="rect">
            <a:avLst/>
          </a:prstGeom>
        </p:spPr>
        <p:txBody>
          <a:bodyPr wrap="square">
            <a:spAutoFit/>
          </a:bodyPr>
          <a:lstStyle/>
          <a:p>
            <a:pPr>
              <a:lnSpc>
                <a:spcPct val="150000"/>
              </a:lnSpc>
            </a:pPr>
            <a:r>
              <a:rPr lang="en-US" altLang="zh-CN" sz="2800" b="1" dirty="0"/>
              <a:t>4.</a:t>
            </a:r>
            <a:r>
              <a:rPr lang="zh-CN" altLang="zh-CN" sz="2800" b="1" dirty="0"/>
              <a:t>实验现象的准确、全面描述</a:t>
            </a:r>
          </a:p>
          <a:p>
            <a:pPr>
              <a:lnSpc>
                <a:spcPct val="150000"/>
              </a:lnSpc>
            </a:pPr>
            <a:r>
              <a:rPr lang="zh-CN" altLang="zh-CN" sz="2800" dirty="0"/>
              <a:t>答题要素</a:t>
            </a:r>
            <a:r>
              <a:rPr lang="en-US" altLang="zh-CN" sz="2800" dirty="0"/>
              <a:t>: </a:t>
            </a:r>
            <a:endParaRPr lang="zh-CN" altLang="zh-CN" sz="2800" dirty="0"/>
          </a:p>
          <a:p>
            <a:pPr>
              <a:lnSpc>
                <a:spcPct val="150000"/>
              </a:lnSpc>
            </a:pPr>
            <a:r>
              <a:rPr lang="en-US" altLang="zh-CN" sz="2800" dirty="0"/>
              <a:t>(1)</a:t>
            </a:r>
            <a:r>
              <a:rPr lang="zh-CN" altLang="zh-CN" sz="2800" dirty="0"/>
              <a:t>现象描述要全面</a:t>
            </a:r>
            <a:r>
              <a:rPr lang="en-US" altLang="zh-CN" sz="2800" dirty="0"/>
              <a:t>:</a:t>
            </a:r>
            <a:r>
              <a:rPr lang="zh-CN" altLang="zh-CN" sz="2800" dirty="0"/>
              <a:t>看到的、听到的、触摸到的、闻到的。</a:t>
            </a:r>
          </a:p>
          <a:p>
            <a:pPr>
              <a:lnSpc>
                <a:spcPct val="150000"/>
              </a:lnSpc>
            </a:pPr>
            <a:r>
              <a:rPr lang="en-US" altLang="zh-CN" sz="2800" dirty="0"/>
              <a:t>(2)</a:t>
            </a:r>
            <a:r>
              <a:rPr lang="zh-CN" altLang="zh-CN" sz="2800" dirty="0"/>
              <a:t>现象描述要准确</a:t>
            </a:r>
            <a:r>
              <a:rPr lang="en-US" altLang="zh-CN" sz="2800" dirty="0"/>
              <a:t>:</a:t>
            </a:r>
            <a:r>
              <a:rPr lang="zh-CN" altLang="zh-CN" sz="2800" dirty="0"/>
              <a:t>如</a:t>
            </a:r>
            <a:r>
              <a:rPr lang="en-US" altLang="zh-CN" sz="2800" dirty="0"/>
              <a:t>A</a:t>
            </a:r>
            <a:r>
              <a:rPr lang="zh-CN" altLang="zh-CN" sz="2800" dirty="0"/>
              <a:t>试管中</a:t>
            </a:r>
            <a:r>
              <a:rPr lang="en-US" altLang="zh-CN" sz="2800" dirty="0"/>
              <a:t>……B</a:t>
            </a:r>
            <a:r>
              <a:rPr lang="zh-CN" altLang="zh-CN" sz="2800" dirty="0"/>
              <a:t>处有</a:t>
            </a:r>
            <a:r>
              <a:rPr lang="en-US" altLang="zh-CN" sz="2800" dirty="0"/>
              <a:t>……</a:t>
            </a:r>
            <a:endParaRPr lang="zh-CN" altLang="zh-CN" sz="2800" dirty="0"/>
          </a:p>
          <a:p>
            <a:pPr>
              <a:lnSpc>
                <a:spcPct val="150000"/>
              </a:lnSpc>
            </a:pPr>
            <a:r>
              <a:rPr lang="en-US" altLang="zh-CN" sz="2800" dirty="0"/>
              <a:t>(3)</a:t>
            </a:r>
            <a:r>
              <a:rPr lang="zh-CN" altLang="zh-CN" sz="2800" dirty="0"/>
              <a:t>按</a:t>
            </a:r>
            <a:r>
              <a:rPr lang="en-US" altLang="zh-CN" sz="2800" dirty="0"/>
              <a:t>“</a:t>
            </a:r>
            <a:r>
              <a:rPr lang="zh-CN" altLang="zh-CN" sz="2800" dirty="0"/>
              <a:t>现象</a:t>
            </a:r>
            <a:r>
              <a:rPr lang="en-US" altLang="zh-CN" sz="2800" dirty="0"/>
              <a:t>+</a:t>
            </a:r>
            <a:r>
              <a:rPr lang="zh-CN" altLang="zh-CN" sz="2800" dirty="0"/>
              <a:t>结论</a:t>
            </a:r>
            <a:r>
              <a:rPr lang="en-US" altLang="zh-CN" sz="2800" dirty="0"/>
              <a:t>”</a:t>
            </a:r>
            <a:r>
              <a:rPr lang="zh-CN" altLang="zh-CN" sz="2800" dirty="0"/>
              <a:t>格式描述</a:t>
            </a:r>
            <a:r>
              <a:rPr lang="en-US" altLang="zh-CN" sz="2800" dirty="0"/>
              <a:t>,</a:t>
            </a:r>
            <a:r>
              <a:rPr lang="zh-CN" altLang="zh-CN" sz="2800" dirty="0"/>
              <a:t>忌现象结论不分、由理论推现象、指出具体生成物的名称。</a:t>
            </a:r>
          </a:p>
          <a:p>
            <a:pPr>
              <a:lnSpc>
                <a:spcPct val="150000"/>
              </a:lnSpc>
            </a:pPr>
            <a:r>
              <a:rPr lang="zh-CN" altLang="zh-CN" sz="2800" dirty="0"/>
              <a:t>得分点及关键词</a:t>
            </a:r>
            <a:r>
              <a:rPr lang="en-US" altLang="zh-CN" sz="2800" dirty="0"/>
              <a:t>:</a:t>
            </a:r>
            <a:endParaRPr lang="zh-CN" altLang="zh-CN" sz="2800" dirty="0"/>
          </a:p>
          <a:p>
            <a:pPr>
              <a:lnSpc>
                <a:spcPct val="150000"/>
              </a:lnSpc>
            </a:pPr>
            <a:r>
              <a:rPr lang="en-US" altLang="zh-CN" sz="2800" dirty="0"/>
              <a:t>(1)</a:t>
            </a:r>
            <a:r>
              <a:rPr lang="zh-CN" altLang="zh-CN" sz="2800" dirty="0"/>
              <a:t>溶液中</a:t>
            </a:r>
            <a:r>
              <a:rPr lang="en-US" altLang="zh-CN" sz="2800" dirty="0"/>
              <a:t>:</a:t>
            </a:r>
            <a:r>
              <a:rPr lang="zh-CN" altLang="zh-CN" sz="2800" dirty="0"/>
              <a:t>颜色由</a:t>
            </a:r>
            <a:r>
              <a:rPr lang="en-US" altLang="zh-CN" sz="2800" dirty="0"/>
              <a:t>……</a:t>
            </a:r>
            <a:r>
              <a:rPr lang="zh-CN" altLang="zh-CN" sz="2800" dirty="0"/>
              <a:t>变成</a:t>
            </a:r>
            <a:r>
              <a:rPr lang="en-US" altLang="zh-CN" sz="2800" dirty="0"/>
              <a:t>……,</a:t>
            </a:r>
            <a:r>
              <a:rPr lang="zh-CN" altLang="zh-CN" sz="2800" dirty="0"/>
              <a:t>液面上升或下降</a:t>
            </a:r>
            <a:r>
              <a:rPr lang="en-US" altLang="zh-CN" sz="2800" dirty="0"/>
              <a:t>(</a:t>
            </a:r>
            <a:r>
              <a:rPr lang="zh-CN" altLang="zh-CN" sz="2800" dirty="0"/>
              <a:t>形成液面差</a:t>
            </a:r>
            <a:r>
              <a:rPr lang="en-US" altLang="zh-CN" sz="2800" dirty="0"/>
              <a:t>),</a:t>
            </a:r>
            <a:r>
              <a:rPr lang="zh-CN" altLang="zh-CN" sz="2800" dirty="0"/>
              <a:t>溶液变浑浊</a:t>
            </a:r>
            <a:r>
              <a:rPr lang="en-US" altLang="zh-CN" sz="2800" dirty="0"/>
              <a:t>,</a:t>
            </a:r>
            <a:r>
              <a:rPr lang="zh-CN" altLang="zh-CN" sz="2800" dirty="0"/>
              <a:t>生成</a:t>
            </a:r>
            <a:r>
              <a:rPr lang="en-US" altLang="zh-CN" sz="2800" dirty="0"/>
              <a:t>(</a:t>
            </a:r>
            <a:r>
              <a:rPr lang="zh-CN" altLang="zh-CN" sz="2800" dirty="0"/>
              <a:t>产生</a:t>
            </a:r>
            <a:r>
              <a:rPr lang="en-US" altLang="zh-CN" sz="2800" dirty="0"/>
              <a:t>)……</a:t>
            </a:r>
            <a:r>
              <a:rPr lang="zh-CN" altLang="zh-CN" sz="2800" dirty="0"/>
              <a:t>沉淀</a:t>
            </a:r>
            <a:r>
              <a:rPr lang="en-US" altLang="zh-CN" sz="2800" dirty="0"/>
              <a:t>,</a:t>
            </a:r>
            <a:r>
              <a:rPr lang="zh-CN" altLang="zh-CN" sz="2800" dirty="0"/>
              <a:t>溶液发生倒吸</a:t>
            </a:r>
            <a:r>
              <a:rPr lang="en-US" altLang="zh-CN" sz="2800" dirty="0"/>
              <a:t>,</a:t>
            </a:r>
            <a:r>
              <a:rPr lang="zh-CN" altLang="zh-CN" sz="2800" dirty="0"/>
              <a:t>产生大量气泡</a:t>
            </a:r>
            <a:r>
              <a:rPr lang="en-US" altLang="zh-CN" sz="2800" dirty="0"/>
              <a:t>(</a:t>
            </a:r>
            <a:r>
              <a:rPr lang="zh-CN" altLang="zh-CN" sz="2800" dirty="0"/>
              <a:t>或有气体从溶液中逸出</a:t>
            </a:r>
            <a:r>
              <a:rPr lang="en-US" altLang="zh-CN" sz="2800" dirty="0"/>
              <a:t>),</a:t>
            </a:r>
            <a:r>
              <a:rPr lang="zh-CN" altLang="zh-CN" sz="2800" dirty="0"/>
              <a:t>有液体溢出等。</a:t>
            </a:r>
          </a:p>
        </p:txBody>
      </p:sp>
    </p:spTree>
    <p:extLst>
      <p:ext uri="{BB962C8B-B14F-4D97-AF65-F5344CB8AC3E}">
        <p14:creationId xmlns:p14="http://schemas.microsoft.com/office/powerpoint/2010/main" val="8232713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602980" y="0"/>
            <a:ext cx="260996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专题二十四   实验方案的设计与评价</a:t>
            </a:r>
          </a:p>
        </p:txBody>
      </p:sp>
      <p:sp>
        <p:nvSpPr>
          <p:cNvPr id="9" name="矩形 8">
            <a:extLst>
              <a:ext uri="{FF2B5EF4-FFF2-40B4-BE49-F238E27FC236}">
                <a16:creationId xmlns="" xmlns:a16="http://schemas.microsoft.com/office/drawing/2014/main" id="{C0EB3BA9-77FB-4A47-AA38-D88FE9744CB1}"/>
              </a:ext>
            </a:extLst>
          </p:cNvPr>
          <p:cNvSpPr/>
          <p:nvPr/>
        </p:nvSpPr>
        <p:spPr>
          <a:xfrm>
            <a:off x="234043" y="389966"/>
            <a:ext cx="11723913" cy="5909310"/>
          </a:xfrm>
          <a:prstGeom prst="rect">
            <a:avLst/>
          </a:prstGeom>
        </p:spPr>
        <p:txBody>
          <a:bodyPr wrap="square">
            <a:spAutoFit/>
          </a:bodyPr>
          <a:lstStyle/>
          <a:p>
            <a:pPr>
              <a:lnSpc>
                <a:spcPct val="150000"/>
              </a:lnSpc>
            </a:pPr>
            <a:r>
              <a:rPr lang="en-US" altLang="zh-CN" sz="2800" dirty="0"/>
              <a:t>(2)</a:t>
            </a:r>
            <a:r>
              <a:rPr lang="zh-CN" altLang="zh-CN" sz="2800" dirty="0"/>
              <a:t>固体</a:t>
            </a:r>
            <a:r>
              <a:rPr lang="en-US" altLang="zh-CN" sz="2800" dirty="0"/>
              <a:t>:</a:t>
            </a:r>
            <a:r>
              <a:rPr lang="zh-CN" altLang="zh-CN" sz="2800" dirty="0"/>
              <a:t>表面产生大量气泡</a:t>
            </a:r>
            <a:r>
              <a:rPr lang="en-US" altLang="zh-CN" sz="2800" dirty="0"/>
              <a:t>,</a:t>
            </a:r>
            <a:r>
              <a:rPr lang="zh-CN" altLang="zh-CN" sz="2800" dirty="0"/>
              <a:t>逐渐溶解</a:t>
            </a:r>
            <a:r>
              <a:rPr lang="en-US" altLang="zh-CN" sz="2800" dirty="0"/>
              <a:t>,</a:t>
            </a:r>
            <a:r>
              <a:rPr lang="zh-CN" altLang="zh-CN" sz="2800" dirty="0"/>
              <a:t>体积逐渐变小</a:t>
            </a:r>
            <a:r>
              <a:rPr lang="en-US" altLang="zh-CN" sz="2800" dirty="0"/>
              <a:t>,</a:t>
            </a:r>
            <a:r>
              <a:rPr lang="zh-CN" altLang="zh-CN" sz="2800" dirty="0"/>
              <a:t>颜色由</a:t>
            </a:r>
            <a:r>
              <a:rPr lang="en-US" altLang="zh-CN" sz="2800" dirty="0"/>
              <a:t>……</a:t>
            </a:r>
            <a:r>
              <a:rPr lang="zh-CN" altLang="zh-CN" sz="2800" dirty="0"/>
              <a:t>变成</a:t>
            </a:r>
            <a:r>
              <a:rPr lang="en-US" altLang="zh-CN" sz="2800" dirty="0"/>
              <a:t>……</a:t>
            </a:r>
            <a:r>
              <a:rPr lang="zh-CN" altLang="zh-CN" sz="2800" dirty="0"/>
              <a:t>等。</a:t>
            </a:r>
          </a:p>
          <a:p>
            <a:pPr>
              <a:lnSpc>
                <a:spcPct val="150000"/>
              </a:lnSpc>
            </a:pPr>
            <a:r>
              <a:rPr lang="en-US" altLang="zh-CN" sz="2800" dirty="0"/>
              <a:t>(3)</a:t>
            </a:r>
            <a:r>
              <a:rPr lang="zh-CN" altLang="zh-CN" sz="2800" dirty="0"/>
              <a:t>气体</a:t>
            </a:r>
            <a:r>
              <a:rPr lang="en-US" altLang="zh-CN" sz="2800" dirty="0"/>
              <a:t>:</a:t>
            </a:r>
            <a:r>
              <a:rPr lang="zh-CN" altLang="zh-CN" sz="2800" dirty="0"/>
              <a:t>生成</a:t>
            </a:r>
            <a:r>
              <a:rPr lang="en-US" altLang="zh-CN" sz="2800" dirty="0"/>
              <a:t>……</a:t>
            </a:r>
            <a:r>
              <a:rPr lang="zh-CN" altLang="zh-CN" sz="2800" dirty="0"/>
              <a:t>色</a:t>
            </a:r>
            <a:r>
              <a:rPr lang="en-US" altLang="zh-CN" sz="2800" dirty="0"/>
              <a:t>(</a:t>
            </a:r>
            <a:r>
              <a:rPr lang="zh-CN" altLang="zh-CN" sz="2800" dirty="0"/>
              <a:t>味</a:t>
            </a:r>
            <a:r>
              <a:rPr lang="en-US" altLang="zh-CN" sz="2800" dirty="0"/>
              <a:t>)</a:t>
            </a:r>
            <a:r>
              <a:rPr lang="zh-CN" altLang="zh-CN" sz="2800" dirty="0"/>
              <a:t>气体</a:t>
            </a:r>
            <a:r>
              <a:rPr lang="en-US" altLang="zh-CN" sz="2800" dirty="0"/>
              <a:t>,</a:t>
            </a:r>
            <a:r>
              <a:rPr lang="zh-CN" altLang="zh-CN" sz="2800" dirty="0"/>
              <a:t>气体由</a:t>
            </a:r>
            <a:r>
              <a:rPr lang="en-US" altLang="zh-CN" sz="2800" dirty="0"/>
              <a:t>……</a:t>
            </a:r>
            <a:r>
              <a:rPr lang="zh-CN" altLang="zh-CN" sz="2800" dirty="0"/>
              <a:t>色变成</a:t>
            </a:r>
            <a:r>
              <a:rPr lang="en-US" altLang="zh-CN" sz="2800" dirty="0"/>
              <a:t>……</a:t>
            </a:r>
            <a:r>
              <a:rPr lang="zh-CN" altLang="zh-CN" sz="2800" dirty="0"/>
              <a:t>色</a:t>
            </a:r>
            <a:r>
              <a:rPr lang="en-US" altLang="zh-CN" sz="2800" dirty="0"/>
              <a:t>,</a:t>
            </a:r>
            <a:r>
              <a:rPr lang="zh-CN" altLang="zh-CN" sz="2800" dirty="0"/>
              <a:t>先变</a:t>
            </a:r>
            <a:r>
              <a:rPr lang="en-US" altLang="zh-CN" sz="2800" dirty="0"/>
              <a:t>……</a:t>
            </a:r>
            <a:r>
              <a:rPr lang="zh-CN" altLang="zh-CN" sz="2800" dirty="0"/>
              <a:t>后</a:t>
            </a:r>
            <a:r>
              <a:rPr lang="en-US" altLang="zh-CN" sz="2800" dirty="0"/>
              <a:t>……(</a:t>
            </a:r>
            <a:r>
              <a:rPr lang="zh-CN" altLang="zh-CN" sz="2800" dirty="0"/>
              <a:t>加深、变浅、褪色</a:t>
            </a:r>
            <a:r>
              <a:rPr lang="en-US" altLang="zh-CN" sz="2800" dirty="0"/>
              <a:t>)</a:t>
            </a:r>
            <a:r>
              <a:rPr lang="zh-CN" altLang="zh-CN" sz="2800" dirty="0"/>
              <a:t>等。</a:t>
            </a:r>
          </a:p>
          <a:p>
            <a:pPr>
              <a:lnSpc>
                <a:spcPct val="150000"/>
              </a:lnSpc>
            </a:pPr>
            <a:r>
              <a:rPr lang="en-US" altLang="zh-CN" sz="2800" b="1" dirty="0"/>
              <a:t>5.</a:t>
            </a:r>
            <a:r>
              <a:rPr lang="zh-CN" altLang="zh-CN" sz="2800" b="1" dirty="0"/>
              <a:t>试剂的作用的答题模板</a:t>
            </a:r>
          </a:p>
          <a:p>
            <a:pPr>
              <a:lnSpc>
                <a:spcPct val="150000"/>
              </a:lnSpc>
            </a:pPr>
            <a:r>
              <a:rPr lang="zh-CN" altLang="zh-CN" sz="2800" dirty="0"/>
              <a:t>答题要素</a:t>
            </a:r>
            <a:r>
              <a:rPr lang="en-US" altLang="zh-CN" sz="2800" dirty="0"/>
              <a:t>:</a:t>
            </a:r>
            <a:endParaRPr lang="zh-CN" altLang="zh-CN" sz="2800" dirty="0"/>
          </a:p>
          <a:p>
            <a:pPr>
              <a:lnSpc>
                <a:spcPct val="150000"/>
              </a:lnSpc>
            </a:pPr>
            <a:r>
              <a:rPr lang="zh-CN" altLang="zh-CN" sz="2800" dirty="0"/>
              <a:t>试剂的作用是什么</a:t>
            </a:r>
            <a:r>
              <a:rPr lang="en-US" altLang="zh-CN" sz="2800" dirty="0"/>
              <a:t>?</a:t>
            </a:r>
            <a:r>
              <a:rPr lang="zh-CN" altLang="zh-CN" sz="2800" dirty="0"/>
              <a:t>要达到的目的是什么</a:t>
            </a:r>
            <a:r>
              <a:rPr lang="en-US" altLang="zh-CN" sz="2800" dirty="0"/>
              <a:t>?</a:t>
            </a:r>
            <a:endParaRPr lang="zh-CN" altLang="zh-CN" sz="2800" dirty="0"/>
          </a:p>
          <a:p>
            <a:pPr>
              <a:lnSpc>
                <a:spcPct val="150000"/>
              </a:lnSpc>
            </a:pPr>
            <a:r>
              <a:rPr lang="zh-CN" altLang="zh-CN" sz="2800" dirty="0"/>
              <a:t>得分点及关键词</a:t>
            </a:r>
            <a:r>
              <a:rPr lang="en-US" altLang="zh-CN" sz="2800" dirty="0"/>
              <a:t>:</a:t>
            </a:r>
            <a:endParaRPr lang="zh-CN" altLang="zh-CN" sz="2800" dirty="0"/>
          </a:p>
          <a:p>
            <a:pPr>
              <a:lnSpc>
                <a:spcPct val="150000"/>
              </a:lnSpc>
            </a:pPr>
            <a:r>
              <a:rPr lang="en-US" altLang="zh-CN" sz="2800" dirty="0"/>
              <a:t>(1)</a:t>
            </a:r>
            <a:r>
              <a:rPr lang="zh-CN" altLang="zh-CN" sz="2800" dirty="0"/>
              <a:t>作用类</a:t>
            </a:r>
            <a:r>
              <a:rPr lang="en-US" altLang="zh-CN" sz="2800" dirty="0"/>
              <a:t>:“</a:t>
            </a:r>
            <a:r>
              <a:rPr lang="zh-CN" altLang="zh-CN" sz="2800" dirty="0"/>
              <a:t>除去</a:t>
            </a:r>
            <a:r>
              <a:rPr lang="en-US" altLang="zh-CN" sz="2800" dirty="0"/>
              <a:t>”“</a:t>
            </a:r>
            <a:r>
              <a:rPr lang="zh-CN" altLang="zh-CN" sz="2800" dirty="0"/>
              <a:t>防止</a:t>
            </a:r>
            <a:r>
              <a:rPr lang="en-US" altLang="zh-CN" sz="2800" dirty="0"/>
              <a:t>”“</a:t>
            </a:r>
            <a:r>
              <a:rPr lang="zh-CN" altLang="zh-CN" sz="2800" dirty="0"/>
              <a:t>抑制</a:t>
            </a:r>
            <a:r>
              <a:rPr lang="en-US" altLang="zh-CN" sz="2800" dirty="0"/>
              <a:t>”“</a:t>
            </a:r>
            <a:r>
              <a:rPr lang="zh-CN" altLang="zh-CN" sz="2800" dirty="0"/>
              <a:t>使</a:t>
            </a:r>
            <a:r>
              <a:rPr lang="en-US" altLang="zh-CN" sz="2800" dirty="0"/>
              <a:t>……”</a:t>
            </a:r>
            <a:r>
              <a:rPr lang="zh-CN" altLang="zh-CN" sz="2800" dirty="0"/>
              <a:t>等</a:t>
            </a:r>
            <a:r>
              <a:rPr lang="en-US" altLang="zh-CN" sz="2800" dirty="0"/>
              <a:t>,</a:t>
            </a:r>
            <a:r>
              <a:rPr lang="zh-CN" altLang="zh-CN" sz="2800" dirty="0"/>
              <a:t>回答要准确。</a:t>
            </a:r>
          </a:p>
          <a:p>
            <a:pPr>
              <a:lnSpc>
                <a:spcPct val="150000"/>
              </a:lnSpc>
            </a:pPr>
            <a:r>
              <a:rPr lang="en-US" altLang="zh-CN" sz="2800" dirty="0"/>
              <a:t>(2)</a:t>
            </a:r>
            <a:r>
              <a:rPr lang="zh-CN" altLang="zh-CN" sz="2800" dirty="0"/>
              <a:t>作用</a:t>
            </a:r>
            <a:r>
              <a:rPr lang="en-US" altLang="zh-CN" sz="2800" dirty="0"/>
              <a:t>—</a:t>
            </a:r>
            <a:r>
              <a:rPr lang="zh-CN" altLang="zh-CN" sz="2800" dirty="0"/>
              <a:t>目的类</a:t>
            </a:r>
            <a:r>
              <a:rPr lang="en-US" altLang="zh-CN" sz="2800" dirty="0"/>
              <a:t>:“</a:t>
            </a:r>
            <a:r>
              <a:rPr lang="zh-CN" altLang="zh-CN" sz="2800" dirty="0"/>
              <a:t>作用</a:t>
            </a:r>
            <a:r>
              <a:rPr lang="en-US" altLang="zh-CN" sz="2800" dirty="0"/>
              <a:t>”</a:t>
            </a:r>
            <a:r>
              <a:rPr lang="zh-CN" altLang="zh-CN" sz="2800" dirty="0"/>
              <a:t>是</a:t>
            </a:r>
            <a:r>
              <a:rPr lang="en-US" altLang="zh-CN" sz="2800" dirty="0"/>
              <a:t>“……”,“</a:t>
            </a:r>
            <a:r>
              <a:rPr lang="zh-CN" altLang="zh-CN" sz="2800" dirty="0"/>
              <a:t>目的</a:t>
            </a:r>
            <a:r>
              <a:rPr lang="en-US" altLang="zh-CN" sz="2800" dirty="0"/>
              <a:t>”</a:t>
            </a:r>
            <a:r>
              <a:rPr lang="zh-CN" altLang="zh-CN" sz="2800" dirty="0"/>
              <a:t>是</a:t>
            </a:r>
            <a:r>
              <a:rPr lang="en-US" altLang="zh-CN" sz="2800" dirty="0"/>
              <a:t>“……”,</a:t>
            </a:r>
            <a:r>
              <a:rPr lang="zh-CN" altLang="zh-CN" sz="2800" dirty="0"/>
              <a:t>回答要准确全面。</a:t>
            </a:r>
          </a:p>
        </p:txBody>
      </p:sp>
    </p:spTree>
    <p:extLst>
      <p:ext uri="{BB962C8B-B14F-4D97-AF65-F5344CB8AC3E}">
        <p14:creationId xmlns:p14="http://schemas.microsoft.com/office/powerpoint/2010/main" val="39378138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602980" y="0"/>
            <a:ext cx="260996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专题二十四   实验方案的设计与评价</a:t>
            </a:r>
          </a:p>
        </p:txBody>
      </p:sp>
      <p:sp>
        <p:nvSpPr>
          <p:cNvPr id="9" name="矩形 8">
            <a:extLst>
              <a:ext uri="{FF2B5EF4-FFF2-40B4-BE49-F238E27FC236}">
                <a16:creationId xmlns="" xmlns:a16="http://schemas.microsoft.com/office/drawing/2014/main" id="{C0EB3BA9-77FB-4A47-AA38-D88FE9744CB1}"/>
              </a:ext>
            </a:extLst>
          </p:cNvPr>
          <p:cNvSpPr/>
          <p:nvPr/>
        </p:nvSpPr>
        <p:spPr>
          <a:xfrm>
            <a:off x="234043" y="244823"/>
            <a:ext cx="11723913" cy="4616648"/>
          </a:xfrm>
          <a:prstGeom prst="rect">
            <a:avLst/>
          </a:prstGeom>
        </p:spPr>
        <p:txBody>
          <a:bodyPr wrap="square">
            <a:spAutoFit/>
          </a:bodyPr>
          <a:lstStyle/>
          <a:p>
            <a:pPr>
              <a:lnSpc>
                <a:spcPct val="150000"/>
              </a:lnSpc>
            </a:pPr>
            <a:r>
              <a:rPr lang="en-US" altLang="zh-CN" sz="2800" b="1" dirty="0"/>
              <a:t>6.</a:t>
            </a:r>
            <a:r>
              <a:rPr lang="zh-CN" altLang="zh-CN" sz="2800" b="1" dirty="0"/>
              <a:t>气体检验的答题规范</a:t>
            </a:r>
          </a:p>
          <a:p>
            <a:pPr>
              <a:lnSpc>
                <a:spcPct val="150000"/>
              </a:lnSpc>
            </a:pPr>
            <a:r>
              <a:rPr lang="zh-CN" altLang="zh-CN" sz="2800" dirty="0"/>
              <a:t>将气体</a:t>
            </a:r>
            <a:r>
              <a:rPr lang="en-US" altLang="zh-CN" sz="2800" dirty="0"/>
              <a:t>……(</a:t>
            </a:r>
            <a:r>
              <a:rPr lang="zh-CN" altLang="zh-CN" sz="2800" dirty="0"/>
              <a:t>操作</a:t>
            </a:r>
            <a:r>
              <a:rPr lang="en-US" altLang="zh-CN" sz="2800" dirty="0"/>
              <a:t>)……</a:t>
            </a:r>
            <a:r>
              <a:rPr lang="zh-CN" altLang="zh-CN" sz="2800" dirty="0"/>
              <a:t>溶液</a:t>
            </a:r>
            <a:r>
              <a:rPr lang="en-US" altLang="zh-CN" sz="2800" dirty="0"/>
              <a:t>(</a:t>
            </a:r>
            <a:r>
              <a:rPr lang="zh-CN" altLang="zh-CN" sz="2800" dirty="0"/>
              <a:t>试剂</a:t>
            </a:r>
            <a:r>
              <a:rPr lang="en-US" altLang="zh-CN" sz="2800" dirty="0"/>
              <a:t>),……(</a:t>
            </a:r>
            <a:r>
              <a:rPr lang="zh-CN" altLang="zh-CN" sz="2800" dirty="0"/>
              <a:t>结果</a:t>
            </a:r>
            <a:r>
              <a:rPr lang="en-US" altLang="zh-CN" sz="2800" dirty="0"/>
              <a:t>)</a:t>
            </a:r>
            <a:r>
              <a:rPr lang="zh-CN" altLang="zh-CN" sz="2800" dirty="0"/>
              <a:t>。</a:t>
            </a:r>
          </a:p>
          <a:p>
            <a:pPr>
              <a:lnSpc>
                <a:spcPct val="150000"/>
              </a:lnSpc>
            </a:pPr>
            <a:r>
              <a:rPr lang="zh-CN" altLang="zh-CN" sz="2800" dirty="0"/>
              <a:t>说明</a:t>
            </a:r>
            <a:r>
              <a:rPr lang="en-US" altLang="zh-CN" sz="2800" dirty="0"/>
              <a:t>:</a:t>
            </a:r>
            <a:r>
              <a:rPr lang="zh-CN" altLang="zh-CN" sz="2800" dirty="0"/>
              <a:t>解答此类题目注意三个得分点</a:t>
            </a:r>
            <a:r>
              <a:rPr lang="en-US" altLang="zh-CN" sz="2800" dirty="0"/>
              <a:t>:</a:t>
            </a:r>
            <a:r>
              <a:rPr lang="zh-CN" altLang="zh-CN" sz="2800" dirty="0"/>
              <a:t>操作</a:t>
            </a:r>
            <a:r>
              <a:rPr lang="en-US" altLang="zh-CN" sz="2800" dirty="0"/>
              <a:t>+</a:t>
            </a:r>
            <a:r>
              <a:rPr lang="zh-CN" altLang="zh-CN" sz="2800" dirty="0"/>
              <a:t>试剂</a:t>
            </a:r>
            <a:r>
              <a:rPr lang="en-US" altLang="zh-CN" sz="2800" dirty="0"/>
              <a:t>+</a:t>
            </a:r>
            <a:r>
              <a:rPr lang="zh-CN" altLang="zh-CN" sz="2800" dirty="0"/>
              <a:t>结果。</a:t>
            </a:r>
          </a:p>
          <a:p>
            <a:pPr>
              <a:lnSpc>
                <a:spcPct val="150000"/>
              </a:lnSpc>
            </a:pPr>
            <a:r>
              <a:rPr lang="en-US" altLang="zh-CN" sz="2800" dirty="0"/>
              <a:t>(1)</a:t>
            </a:r>
            <a:r>
              <a:rPr lang="zh-CN" altLang="zh-CN" sz="2800" dirty="0"/>
              <a:t>操作</a:t>
            </a:r>
            <a:r>
              <a:rPr lang="en-US" altLang="zh-CN" sz="2800" dirty="0"/>
              <a:t>:</a:t>
            </a:r>
            <a:r>
              <a:rPr lang="zh-CN" altLang="zh-CN" sz="2800" dirty="0"/>
              <a:t>要有明显的动词</a:t>
            </a:r>
            <a:r>
              <a:rPr lang="en-US" altLang="zh-CN" sz="2800" dirty="0"/>
              <a:t>,</a:t>
            </a:r>
            <a:r>
              <a:rPr lang="zh-CN" altLang="zh-CN" sz="2800" dirty="0"/>
              <a:t>如</a:t>
            </a:r>
            <a:r>
              <a:rPr lang="en-US" altLang="zh-CN" sz="2800" dirty="0"/>
              <a:t>“</a:t>
            </a:r>
            <a:r>
              <a:rPr lang="zh-CN" altLang="zh-CN" sz="2800" dirty="0"/>
              <a:t>加入</a:t>
            </a:r>
            <a:r>
              <a:rPr lang="en-US" altLang="zh-CN" sz="2800" dirty="0"/>
              <a:t>”“</a:t>
            </a:r>
            <a:r>
              <a:rPr lang="zh-CN" altLang="zh-CN" sz="2800" dirty="0"/>
              <a:t>通入</a:t>
            </a:r>
            <a:r>
              <a:rPr lang="en-US" altLang="zh-CN" sz="2800" dirty="0"/>
              <a:t>”</a:t>
            </a:r>
            <a:r>
              <a:rPr lang="zh-CN" altLang="zh-CN" sz="2800" dirty="0"/>
              <a:t>等</a:t>
            </a:r>
            <a:r>
              <a:rPr lang="en-US" altLang="zh-CN" sz="2800" dirty="0"/>
              <a:t>,</a:t>
            </a:r>
            <a:r>
              <a:rPr lang="zh-CN" altLang="zh-CN" sz="2800" dirty="0"/>
              <a:t>而</a:t>
            </a:r>
            <a:r>
              <a:rPr lang="en-US" altLang="zh-CN" sz="2800" dirty="0"/>
              <a:t>“</a:t>
            </a:r>
            <a:r>
              <a:rPr lang="zh-CN" altLang="zh-CN" sz="2800" dirty="0"/>
              <a:t>倒入</a:t>
            </a:r>
            <a:r>
              <a:rPr lang="en-US" altLang="zh-CN" sz="2800" dirty="0"/>
              <a:t>”</a:t>
            </a:r>
            <a:r>
              <a:rPr lang="zh-CN" altLang="zh-CN" sz="2800" dirty="0"/>
              <a:t>不正确</a:t>
            </a:r>
            <a:r>
              <a:rPr lang="en-US" altLang="zh-CN" sz="2800" dirty="0"/>
              <a:t>,</a:t>
            </a:r>
            <a:r>
              <a:rPr lang="zh-CN" altLang="zh-CN" sz="2800" dirty="0"/>
              <a:t>也可采用</a:t>
            </a:r>
            <a:r>
              <a:rPr lang="en-US" altLang="zh-CN" sz="2800" dirty="0"/>
              <a:t>“</a:t>
            </a:r>
            <a:r>
              <a:rPr lang="zh-CN" altLang="zh-CN" sz="2800" dirty="0"/>
              <a:t>点燃</a:t>
            </a:r>
            <a:r>
              <a:rPr lang="en-US" altLang="zh-CN" sz="2800" dirty="0"/>
              <a:t>”</a:t>
            </a:r>
            <a:r>
              <a:rPr lang="zh-CN" altLang="zh-CN" sz="2800" dirty="0"/>
              <a:t>等其他操作。</a:t>
            </a:r>
          </a:p>
          <a:p>
            <a:pPr>
              <a:lnSpc>
                <a:spcPct val="150000"/>
              </a:lnSpc>
            </a:pPr>
            <a:r>
              <a:rPr lang="en-US" altLang="zh-CN" sz="2800" dirty="0"/>
              <a:t>(2)</a:t>
            </a:r>
            <a:r>
              <a:rPr lang="zh-CN" altLang="zh-CN" sz="2800" dirty="0"/>
              <a:t>试剂</a:t>
            </a:r>
            <a:r>
              <a:rPr lang="en-US" altLang="zh-CN" sz="2800" dirty="0"/>
              <a:t>:</a:t>
            </a:r>
            <a:r>
              <a:rPr lang="zh-CN" altLang="zh-CN" sz="2800" dirty="0"/>
              <a:t>选择试剂要准确。</a:t>
            </a:r>
          </a:p>
          <a:p>
            <a:pPr>
              <a:lnSpc>
                <a:spcPct val="150000"/>
              </a:lnSpc>
            </a:pPr>
            <a:r>
              <a:rPr lang="en-US" altLang="zh-CN" sz="2800" dirty="0"/>
              <a:t>(3)</a:t>
            </a:r>
            <a:r>
              <a:rPr lang="zh-CN" altLang="zh-CN" sz="2800" dirty="0"/>
              <a:t>结果</a:t>
            </a:r>
            <a:r>
              <a:rPr lang="en-US" altLang="zh-CN" sz="2800" dirty="0"/>
              <a:t>:</a:t>
            </a:r>
            <a:r>
              <a:rPr lang="zh-CN" altLang="zh-CN" sz="2800" dirty="0"/>
              <a:t>需有明显的现象或结论、判断。</a:t>
            </a:r>
          </a:p>
        </p:txBody>
      </p:sp>
    </p:spTree>
    <p:extLst>
      <p:ext uri="{BB962C8B-B14F-4D97-AF65-F5344CB8AC3E}">
        <p14:creationId xmlns:p14="http://schemas.microsoft.com/office/powerpoint/2010/main" val="14536993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602980" y="0"/>
            <a:ext cx="260996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专题二十四   实验方案的设计与评价</a:t>
            </a:r>
          </a:p>
        </p:txBody>
      </p:sp>
      <p:sp>
        <p:nvSpPr>
          <p:cNvPr id="9" name="矩形 8">
            <a:extLst>
              <a:ext uri="{FF2B5EF4-FFF2-40B4-BE49-F238E27FC236}">
                <a16:creationId xmlns="" xmlns:a16="http://schemas.microsoft.com/office/drawing/2014/main" id="{C0EB3BA9-77FB-4A47-AA38-D88FE9744CB1}"/>
              </a:ext>
            </a:extLst>
          </p:cNvPr>
          <p:cNvSpPr/>
          <p:nvPr/>
        </p:nvSpPr>
        <p:spPr>
          <a:xfrm>
            <a:off x="234043" y="244823"/>
            <a:ext cx="11723913" cy="5909310"/>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3</a:t>
            </a:r>
            <a:r>
              <a:rPr lang="zh-CN" altLang="zh-CN" sz="2800" dirty="0"/>
              <a:t>　</a:t>
            </a:r>
            <a:r>
              <a:rPr lang="en-US" altLang="zh-CN" sz="2800" dirty="0"/>
              <a:t>[2017</a:t>
            </a:r>
            <a:r>
              <a:rPr lang="zh-CN" altLang="zh-CN" sz="2800" dirty="0"/>
              <a:t>华大新高考联盟高三教学质量测评</a:t>
            </a:r>
            <a:r>
              <a:rPr lang="en-US" altLang="zh-CN" sz="2800" dirty="0"/>
              <a:t>]</a:t>
            </a:r>
            <a:r>
              <a:rPr lang="zh-CN" altLang="zh-CN" sz="2800" dirty="0"/>
              <a:t>硫化钠主要用于皮革、毛纺、高档纸张、染料等行业。生产硫化钠大多采用无水芒硝</a:t>
            </a:r>
            <a:r>
              <a:rPr lang="en-US" altLang="zh-CN" sz="2800" dirty="0"/>
              <a:t>(Na</a:t>
            </a:r>
            <a:r>
              <a:rPr lang="en-US" altLang="zh-CN" sz="2800" baseline="-25000" dirty="0"/>
              <a:t>2</a:t>
            </a:r>
            <a:r>
              <a:rPr lang="en-US" altLang="zh-CN" sz="2800" dirty="0"/>
              <a:t>SO</a:t>
            </a:r>
            <a:r>
              <a:rPr lang="en-US" altLang="zh-CN" sz="2800" baseline="-25000" dirty="0"/>
              <a:t>4</a:t>
            </a:r>
            <a:r>
              <a:rPr lang="en-US" altLang="zh-CN" sz="2800" dirty="0"/>
              <a:t>)-</a:t>
            </a:r>
            <a:r>
              <a:rPr lang="zh-CN" altLang="zh-CN" sz="2800" dirty="0"/>
              <a:t>炭粉还原法</a:t>
            </a:r>
            <a:r>
              <a:rPr lang="en-US" altLang="zh-CN" sz="2800" dirty="0"/>
              <a:t>,</a:t>
            </a:r>
            <a:r>
              <a:rPr lang="zh-CN" altLang="zh-CN" sz="2800" dirty="0"/>
              <a:t>其流程如图所示。</a:t>
            </a: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r>
              <a:rPr lang="en-US" altLang="zh-CN" sz="2800" dirty="0"/>
              <a:t>(1)</a:t>
            </a:r>
            <a:r>
              <a:rPr lang="zh-CN" altLang="zh-CN" sz="2800" dirty="0"/>
              <a:t>上述流程中采用稀</a:t>
            </a:r>
            <a:r>
              <a:rPr lang="en-US" altLang="zh-CN" sz="2800" dirty="0" err="1"/>
              <a:t>NaOH</a:t>
            </a:r>
            <a:r>
              <a:rPr lang="zh-CN" altLang="zh-CN" sz="2800" dirty="0"/>
              <a:t>溶液比用热水更好</a:t>
            </a:r>
            <a:r>
              <a:rPr lang="en-US" altLang="zh-CN" sz="2800" dirty="0"/>
              <a:t>,</a:t>
            </a:r>
            <a:r>
              <a:rPr lang="zh-CN" altLang="zh-CN" sz="2800" dirty="0"/>
              <a:t>理由是</a:t>
            </a:r>
            <a:r>
              <a:rPr lang="zh-CN" altLang="zh-CN" sz="2800" u="sng" dirty="0"/>
              <a:t>　　　　</a:t>
            </a:r>
            <a:r>
              <a:rPr lang="zh-CN" altLang="zh-CN" sz="2800" dirty="0"/>
              <a:t>。</a:t>
            </a:r>
            <a:r>
              <a:rPr lang="en-US" altLang="zh-CN" sz="2800" dirty="0"/>
              <a:t> </a:t>
            </a:r>
            <a:endParaRPr lang="zh-CN" altLang="zh-CN" sz="2800" dirty="0"/>
          </a:p>
        </p:txBody>
      </p:sp>
      <p:pic>
        <p:nvPicPr>
          <p:cNvPr id="4" name="RDDMNJX-5.EPS" descr="id:2147513937;FounderCES">
            <a:extLst>
              <a:ext uri="{FF2B5EF4-FFF2-40B4-BE49-F238E27FC236}">
                <a16:creationId xmlns="" xmlns:a16="http://schemas.microsoft.com/office/drawing/2014/main" id="{B911DF9F-0526-48D1-AB0C-A1DCA058A874}"/>
              </a:ext>
            </a:extLst>
          </p:cNvPr>
          <p:cNvPicPr/>
          <p:nvPr/>
        </p:nvPicPr>
        <p:blipFill>
          <a:blip r:embed="rId2"/>
          <a:stretch>
            <a:fillRect/>
          </a:stretch>
        </p:blipFill>
        <p:spPr>
          <a:xfrm>
            <a:off x="1233988" y="2701177"/>
            <a:ext cx="7776266" cy="1972424"/>
          </a:xfrm>
          <a:prstGeom prst="rect">
            <a:avLst/>
          </a:prstGeom>
        </p:spPr>
      </p:pic>
    </p:spTree>
    <p:extLst>
      <p:ext uri="{BB962C8B-B14F-4D97-AF65-F5344CB8AC3E}">
        <p14:creationId xmlns:p14="http://schemas.microsoft.com/office/powerpoint/2010/main" val="2792820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602980" y="0"/>
            <a:ext cx="260996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专题二十四   实验方案的设计与评价</a:t>
            </a:r>
          </a:p>
        </p:txBody>
      </p:sp>
      <p:sp>
        <p:nvSpPr>
          <p:cNvPr id="9" name="矩形 8">
            <a:extLst>
              <a:ext uri="{FF2B5EF4-FFF2-40B4-BE49-F238E27FC236}">
                <a16:creationId xmlns="" xmlns:a16="http://schemas.microsoft.com/office/drawing/2014/main" id="{C0EB3BA9-77FB-4A47-AA38-D88FE9744CB1}"/>
              </a:ext>
            </a:extLst>
          </p:cNvPr>
          <p:cNvSpPr/>
          <p:nvPr/>
        </p:nvSpPr>
        <p:spPr>
          <a:xfrm>
            <a:off x="234043" y="244823"/>
            <a:ext cx="11723913" cy="6555641"/>
          </a:xfrm>
          <a:prstGeom prst="rect">
            <a:avLst/>
          </a:prstGeom>
        </p:spPr>
        <p:txBody>
          <a:bodyPr wrap="square">
            <a:spAutoFit/>
          </a:bodyPr>
          <a:lstStyle/>
          <a:p>
            <a:pPr>
              <a:lnSpc>
                <a:spcPct val="150000"/>
              </a:lnSpc>
            </a:pPr>
            <a:r>
              <a:rPr lang="en-US" altLang="zh-CN" sz="2800" dirty="0"/>
              <a:t>(2)</a:t>
            </a:r>
            <a:r>
              <a:rPr lang="zh-CN" altLang="zh-CN" sz="2800" dirty="0"/>
              <a:t>同学甲根据氧化还原反应的原理认为上述流程中产生的气体可能是</a:t>
            </a:r>
            <a:r>
              <a:rPr lang="en-US" altLang="zh-CN" sz="2800" dirty="0"/>
              <a:t>CO</a:t>
            </a:r>
            <a:r>
              <a:rPr lang="zh-CN" altLang="zh-CN" sz="2800" dirty="0"/>
              <a:t>、</a:t>
            </a:r>
            <a:r>
              <a:rPr lang="en-US" altLang="zh-CN" sz="2800" dirty="0"/>
              <a:t>CO</a:t>
            </a:r>
            <a:r>
              <a:rPr lang="en-US" altLang="zh-CN" sz="2800" baseline="-25000" dirty="0"/>
              <a:t>2</a:t>
            </a:r>
            <a:r>
              <a:rPr lang="zh-CN" altLang="zh-CN" sz="2800" dirty="0"/>
              <a:t>、</a:t>
            </a:r>
            <a:r>
              <a:rPr lang="en-US" altLang="zh-CN" sz="2800" dirty="0"/>
              <a:t>SO</a:t>
            </a:r>
            <a:r>
              <a:rPr lang="en-US" altLang="zh-CN" sz="2800" baseline="-25000" dirty="0"/>
              <a:t>2</a:t>
            </a:r>
            <a:r>
              <a:rPr lang="en-US" altLang="zh-CN" sz="2800" dirty="0"/>
              <a:t>,</a:t>
            </a:r>
            <a:r>
              <a:rPr lang="zh-CN" altLang="zh-CN" sz="2800" dirty="0"/>
              <a:t>他从下列装置中选择必要的装置设计简易的实验方案验证他的假设</a:t>
            </a:r>
            <a:r>
              <a:rPr lang="en-US" altLang="zh-CN" sz="2800" dirty="0"/>
              <a:t>(</a:t>
            </a:r>
            <a:r>
              <a:rPr lang="zh-CN" altLang="zh-CN" sz="2800" dirty="0"/>
              <a:t>加热装置省略</a:t>
            </a:r>
            <a:r>
              <a:rPr lang="en-US" altLang="zh-CN" sz="2800" dirty="0"/>
              <a:t>)</a:t>
            </a:r>
            <a:r>
              <a:rPr lang="zh-CN" altLang="zh-CN" sz="2800" dirty="0"/>
              <a:t>。</a:t>
            </a:r>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endParaRPr lang="en-US" altLang="zh-CN" sz="2800" dirty="0"/>
          </a:p>
          <a:p>
            <a:pPr>
              <a:lnSpc>
                <a:spcPct val="150000"/>
              </a:lnSpc>
            </a:pPr>
            <a:endParaRPr lang="en-US" altLang="zh-CN" sz="2800" dirty="0"/>
          </a:p>
          <a:p>
            <a:pPr>
              <a:lnSpc>
                <a:spcPct val="150000"/>
              </a:lnSpc>
            </a:pPr>
            <a:r>
              <a:rPr lang="en-US" altLang="zh-CN" sz="2800" dirty="0"/>
              <a:t>①</a:t>
            </a:r>
            <a:r>
              <a:rPr lang="zh-CN" altLang="zh-CN" sz="2800" dirty="0"/>
              <a:t>选择装置连接导管接口</a:t>
            </a:r>
            <a:r>
              <a:rPr lang="en-US" altLang="zh-CN" sz="2800" dirty="0"/>
              <a:t>,</a:t>
            </a:r>
            <a:r>
              <a:rPr lang="zh-CN" altLang="zh-CN" sz="2800" dirty="0"/>
              <a:t>其气流从左到右的顺序为</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②</a:t>
            </a:r>
            <a:r>
              <a:rPr lang="zh-CN" altLang="zh-CN" sz="2800" dirty="0"/>
              <a:t>能证明有</a:t>
            </a:r>
            <a:r>
              <a:rPr lang="en-US" altLang="zh-CN" sz="2800" dirty="0"/>
              <a:t>CO</a:t>
            </a:r>
            <a:r>
              <a:rPr lang="en-US" altLang="zh-CN" sz="2800" baseline="-25000" dirty="0"/>
              <a:t>2</a:t>
            </a:r>
            <a:r>
              <a:rPr lang="zh-CN" altLang="zh-CN" sz="2800" dirty="0"/>
              <a:t>气体的现象为</a:t>
            </a:r>
            <a:r>
              <a:rPr lang="zh-CN" altLang="zh-CN" sz="2800" u="sng" dirty="0"/>
              <a:t>　　　　　　　　　　</a:t>
            </a:r>
            <a:r>
              <a:rPr lang="zh-CN" altLang="zh-CN" sz="2800" dirty="0"/>
              <a:t>。</a:t>
            </a:r>
            <a:r>
              <a:rPr lang="en-US" altLang="zh-CN" sz="2800" dirty="0"/>
              <a:t> </a:t>
            </a:r>
            <a:endParaRPr lang="zh-CN" altLang="zh-CN" sz="2800" dirty="0"/>
          </a:p>
        </p:txBody>
      </p:sp>
      <p:pic>
        <p:nvPicPr>
          <p:cNvPr id="4" name="RDDMNJX-6.EPS" descr="id:2147513944;FounderCES">
            <a:extLst>
              <a:ext uri="{FF2B5EF4-FFF2-40B4-BE49-F238E27FC236}">
                <a16:creationId xmlns="" xmlns:a16="http://schemas.microsoft.com/office/drawing/2014/main" id="{F404934C-1AE9-4AD5-8603-C959FF8C7580}"/>
              </a:ext>
            </a:extLst>
          </p:cNvPr>
          <p:cNvPicPr/>
          <p:nvPr/>
        </p:nvPicPr>
        <p:blipFill>
          <a:blip r:embed="rId2"/>
          <a:stretch>
            <a:fillRect/>
          </a:stretch>
        </p:blipFill>
        <p:spPr>
          <a:xfrm>
            <a:off x="727837" y="2496457"/>
            <a:ext cx="10205247" cy="2452914"/>
          </a:xfrm>
          <a:prstGeom prst="rect">
            <a:avLst/>
          </a:prstGeom>
        </p:spPr>
      </p:pic>
    </p:spTree>
    <p:extLst>
      <p:ext uri="{BB962C8B-B14F-4D97-AF65-F5344CB8AC3E}">
        <p14:creationId xmlns:p14="http://schemas.microsoft.com/office/powerpoint/2010/main" val="9325838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602980" y="0"/>
            <a:ext cx="260996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专题二十四   实验方案的设计与评价</a:t>
            </a:r>
          </a:p>
        </p:txBody>
      </p:sp>
      <p:sp>
        <p:nvSpPr>
          <p:cNvPr id="9" name="矩形 8">
            <a:extLst>
              <a:ext uri="{FF2B5EF4-FFF2-40B4-BE49-F238E27FC236}">
                <a16:creationId xmlns="" xmlns:a16="http://schemas.microsoft.com/office/drawing/2014/main" id="{C0EB3BA9-77FB-4A47-AA38-D88FE9744CB1}"/>
              </a:ext>
            </a:extLst>
          </p:cNvPr>
          <p:cNvSpPr/>
          <p:nvPr/>
        </p:nvSpPr>
        <p:spPr>
          <a:xfrm>
            <a:off x="234043" y="433505"/>
            <a:ext cx="11723913" cy="5262979"/>
          </a:xfrm>
          <a:prstGeom prst="rect">
            <a:avLst/>
          </a:prstGeom>
        </p:spPr>
        <p:txBody>
          <a:bodyPr wrap="square">
            <a:spAutoFit/>
          </a:bodyPr>
          <a:lstStyle/>
          <a:p>
            <a:pPr>
              <a:lnSpc>
                <a:spcPct val="150000"/>
              </a:lnSpc>
            </a:pPr>
            <a:r>
              <a:rPr lang="en-US" altLang="zh-CN" sz="2800" dirty="0"/>
              <a:t>③</a:t>
            </a:r>
            <a:r>
              <a:rPr lang="zh-CN" altLang="zh-CN" sz="2800" dirty="0"/>
              <a:t>正确连接装置并反应一段时间后</a:t>
            </a:r>
            <a:r>
              <a:rPr lang="en-US" altLang="zh-CN" sz="2800" dirty="0"/>
              <a:t>,</a:t>
            </a:r>
            <a:r>
              <a:rPr lang="zh-CN" altLang="zh-CN" sz="2800" dirty="0"/>
              <a:t>用集气瓶能收集到一定体积的气体</a:t>
            </a:r>
            <a:r>
              <a:rPr lang="en-US" altLang="zh-CN" sz="2800" dirty="0"/>
              <a:t>,</a:t>
            </a:r>
            <a:r>
              <a:rPr lang="zh-CN" altLang="zh-CN" sz="2800" dirty="0"/>
              <a:t>说明混合气体中含有</a:t>
            </a:r>
            <a:r>
              <a:rPr lang="en-US" altLang="zh-CN" sz="2800" dirty="0"/>
              <a:t>CO</a:t>
            </a:r>
            <a:r>
              <a:rPr lang="zh-CN" altLang="zh-CN" sz="2800" dirty="0"/>
              <a:t>。确认气体中含有</a:t>
            </a:r>
            <a:r>
              <a:rPr lang="en-US" altLang="zh-CN" sz="2800" dirty="0"/>
              <a:t>CO</a:t>
            </a:r>
            <a:r>
              <a:rPr lang="zh-CN" altLang="zh-CN" sz="2800" dirty="0"/>
              <a:t>的另一种方法是</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(3)</a:t>
            </a:r>
            <a:r>
              <a:rPr lang="zh-CN" altLang="zh-CN" sz="2800" dirty="0"/>
              <a:t>同学乙认为</a:t>
            </a:r>
            <a:r>
              <a:rPr lang="en-US" altLang="zh-CN" sz="2800" dirty="0"/>
              <a:t>“</a:t>
            </a:r>
            <a:r>
              <a:rPr lang="zh-CN" altLang="zh-CN" sz="2800" dirty="0"/>
              <a:t>煅烧</a:t>
            </a:r>
            <a:r>
              <a:rPr lang="en-US" altLang="zh-CN" sz="2800" dirty="0"/>
              <a:t>”</a:t>
            </a:r>
            <a:r>
              <a:rPr lang="zh-CN" altLang="zh-CN" sz="2800" dirty="0"/>
              <a:t>后的固体中可能含有</a:t>
            </a:r>
            <a:r>
              <a:rPr lang="en-US" altLang="zh-CN" sz="2800" dirty="0"/>
              <a:t>Na</a:t>
            </a:r>
            <a:r>
              <a:rPr lang="en-US" altLang="zh-CN" sz="2800" baseline="-25000" dirty="0"/>
              <a:t>2</a:t>
            </a:r>
            <a:r>
              <a:rPr lang="en-US" altLang="zh-CN" sz="2800" dirty="0"/>
              <a:t>SO</a:t>
            </a:r>
            <a:r>
              <a:rPr lang="en-US" altLang="zh-CN" sz="2800" baseline="-25000" dirty="0"/>
              <a:t>3</a:t>
            </a:r>
            <a:r>
              <a:rPr lang="zh-CN" altLang="zh-CN" sz="2800" dirty="0"/>
              <a:t>。</a:t>
            </a:r>
          </a:p>
          <a:p>
            <a:pPr>
              <a:lnSpc>
                <a:spcPct val="150000"/>
              </a:lnSpc>
            </a:pPr>
            <a:r>
              <a:rPr lang="en-US" altLang="zh-CN" sz="2800" dirty="0"/>
              <a:t>①</a:t>
            </a:r>
            <a:r>
              <a:rPr lang="zh-CN" altLang="zh-CN" sz="2800" dirty="0"/>
              <a:t>检验反应后的固体中是否还有剩余的无水芒硝</a:t>
            </a:r>
            <a:r>
              <a:rPr lang="en-US" altLang="zh-CN" sz="2800" dirty="0"/>
              <a:t>,</a:t>
            </a:r>
            <a:r>
              <a:rPr lang="zh-CN" altLang="zh-CN" sz="2800" dirty="0"/>
              <a:t>需要的试剂是</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②</a:t>
            </a:r>
            <a:r>
              <a:rPr lang="zh-CN" altLang="zh-CN" sz="2800" dirty="0"/>
              <a:t>设计实验证明反应后的固体中是否含有</a:t>
            </a:r>
            <a:r>
              <a:rPr lang="en-US" altLang="zh-CN" sz="2800" dirty="0"/>
              <a:t>Na</a:t>
            </a:r>
            <a:r>
              <a:rPr lang="en-US" altLang="zh-CN" sz="2800" baseline="-25000" dirty="0"/>
              <a:t>2</a:t>
            </a:r>
            <a:r>
              <a:rPr lang="en-US" altLang="zh-CN" sz="2800" dirty="0"/>
              <a:t>SO</a:t>
            </a:r>
            <a:r>
              <a:rPr lang="en-US" altLang="zh-CN" sz="2800" baseline="-25000" dirty="0"/>
              <a:t>3</a:t>
            </a:r>
            <a:r>
              <a:rPr lang="en-US" altLang="zh-CN" sz="2800" dirty="0"/>
              <a:t>,</a:t>
            </a:r>
            <a:r>
              <a:rPr lang="zh-CN" altLang="zh-CN" sz="2800" dirty="0"/>
              <a:t>完成实验报告。</a:t>
            </a:r>
          </a:p>
          <a:p>
            <a:pPr>
              <a:lnSpc>
                <a:spcPct val="150000"/>
              </a:lnSpc>
            </a:pPr>
            <a:r>
              <a:rPr lang="zh-CN" altLang="zh-CN" sz="2800" dirty="0"/>
              <a:t>供选择试剂有</a:t>
            </a:r>
            <a:r>
              <a:rPr lang="en-US" altLang="zh-CN" sz="2800" dirty="0"/>
              <a:t>:</a:t>
            </a:r>
            <a:r>
              <a:rPr lang="zh-CN" altLang="zh-CN" sz="2800" dirty="0"/>
              <a:t>酚酞溶液、硝酸、稀盐酸、品红溶液、澄清石灰水。</a:t>
            </a:r>
          </a:p>
        </p:txBody>
      </p:sp>
    </p:spTree>
    <p:extLst>
      <p:ext uri="{BB962C8B-B14F-4D97-AF65-F5344CB8AC3E}">
        <p14:creationId xmlns:p14="http://schemas.microsoft.com/office/powerpoint/2010/main" val="40795254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602980" y="0"/>
            <a:ext cx="260996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专题二十四   实验方案的设计与评价</a:t>
            </a:r>
          </a:p>
        </p:txBody>
      </p:sp>
      <p:sp>
        <p:nvSpPr>
          <p:cNvPr id="9" name="矩形 8">
            <a:extLst>
              <a:ext uri="{FF2B5EF4-FFF2-40B4-BE49-F238E27FC236}">
                <a16:creationId xmlns="" xmlns:a16="http://schemas.microsoft.com/office/drawing/2014/main" id="{C0EB3BA9-77FB-4A47-AA38-D88FE9744CB1}"/>
              </a:ext>
            </a:extLst>
          </p:cNvPr>
          <p:cNvSpPr/>
          <p:nvPr/>
        </p:nvSpPr>
        <p:spPr>
          <a:xfrm>
            <a:off x="234043" y="3704773"/>
            <a:ext cx="11723913" cy="1954959"/>
          </a:xfrm>
          <a:prstGeom prst="rect">
            <a:avLst/>
          </a:prstGeom>
        </p:spPr>
        <p:txBody>
          <a:bodyPr wrap="square">
            <a:spAutoFit/>
          </a:bodyPr>
          <a:lstStyle/>
          <a:p>
            <a:pPr>
              <a:lnSpc>
                <a:spcPct val="150000"/>
              </a:lnSpc>
            </a:pPr>
            <a:r>
              <a:rPr lang="en-US" altLang="zh-CN" sz="2800" dirty="0"/>
              <a:t>(4)</a:t>
            </a:r>
            <a:r>
              <a:rPr lang="zh-CN" altLang="zh-CN" sz="2800" dirty="0"/>
              <a:t>实验测得硫酸钠与焦炭的反应产物由温度、反应物质量比决定。如果反应产物为两种盐</a:t>
            </a:r>
            <a:r>
              <a:rPr lang="en-US" altLang="zh-CN" sz="2800" dirty="0"/>
              <a:t>,</a:t>
            </a:r>
            <a:r>
              <a:rPr lang="zh-CN" altLang="zh-CN" sz="2800" dirty="0"/>
              <a:t>两种气体产物体积比为</a:t>
            </a:r>
            <a:r>
              <a:rPr lang="en-US" altLang="zh-CN" sz="2800" dirty="0"/>
              <a:t>1∶3,</a:t>
            </a:r>
            <a:r>
              <a:rPr lang="zh-CN" altLang="zh-CN" sz="2800" dirty="0"/>
              <a:t>且平均相对分子质量为</a:t>
            </a:r>
            <a:r>
              <a:rPr lang="en-US" altLang="zh-CN" sz="2800" dirty="0"/>
              <a:t>32,</a:t>
            </a:r>
            <a:r>
              <a:rPr lang="zh-CN" altLang="zh-CN" sz="2800" dirty="0"/>
              <a:t>则煅烧反应的化学方程式为</a:t>
            </a:r>
            <a:r>
              <a:rPr lang="zh-CN" altLang="zh-CN" sz="2800" u="sng" dirty="0"/>
              <a:t>　　　　　　　　　　　　　</a:t>
            </a:r>
            <a:r>
              <a:rPr lang="zh-CN" altLang="zh-CN" sz="2800" dirty="0"/>
              <a:t>。</a:t>
            </a:r>
            <a:endParaRPr lang="en-US" altLang="zh-CN" sz="2800" dirty="0"/>
          </a:p>
        </p:txBody>
      </p:sp>
      <p:graphicFrame>
        <p:nvGraphicFramePr>
          <p:cNvPr id="2" name="表格 1">
            <a:extLst>
              <a:ext uri="{FF2B5EF4-FFF2-40B4-BE49-F238E27FC236}">
                <a16:creationId xmlns="" xmlns:a16="http://schemas.microsoft.com/office/drawing/2014/main" id="{FCB950A0-3DF8-4CEC-A101-60B7B9A9EDC9}"/>
              </a:ext>
            </a:extLst>
          </p:cNvPr>
          <p:cNvGraphicFramePr>
            <a:graphicFrameLocks noGrp="1"/>
          </p:cNvGraphicFramePr>
          <p:nvPr>
            <p:extLst>
              <p:ext uri="{D42A27DB-BD31-4B8C-83A1-F6EECF244321}">
                <p14:modId xmlns:p14="http://schemas.microsoft.com/office/powerpoint/2010/main" val="3085724270"/>
              </p:ext>
            </p:extLst>
          </p:nvPr>
        </p:nvGraphicFramePr>
        <p:xfrm>
          <a:off x="508000" y="906867"/>
          <a:ext cx="11234057" cy="2601291"/>
        </p:xfrm>
        <a:graphic>
          <a:graphicData uri="http://schemas.openxmlformats.org/drawingml/2006/table">
            <a:tbl>
              <a:tblPr firstRow="1" firstCol="1" bandRow="1">
                <a:tableStyleId>{5C22544A-7EE6-4342-B048-85BDC9FD1C3A}</a:tableStyleId>
              </a:tblPr>
              <a:tblGrid>
                <a:gridCol w="1713669">
                  <a:extLst>
                    <a:ext uri="{9D8B030D-6E8A-4147-A177-3AD203B41FA5}">
                      <a16:colId xmlns="" xmlns:a16="http://schemas.microsoft.com/office/drawing/2014/main" val="3917658517"/>
                    </a:ext>
                  </a:extLst>
                </a:gridCol>
                <a:gridCol w="6473865">
                  <a:extLst>
                    <a:ext uri="{9D8B030D-6E8A-4147-A177-3AD203B41FA5}">
                      <a16:colId xmlns="" xmlns:a16="http://schemas.microsoft.com/office/drawing/2014/main" val="52454014"/>
                    </a:ext>
                  </a:extLst>
                </a:gridCol>
                <a:gridCol w="3046523">
                  <a:extLst>
                    <a:ext uri="{9D8B030D-6E8A-4147-A177-3AD203B41FA5}">
                      <a16:colId xmlns="" xmlns:a16="http://schemas.microsoft.com/office/drawing/2014/main" val="1017530220"/>
                    </a:ext>
                  </a:extLst>
                </a:gridCol>
              </a:tblGrid>
              <a:tr h="650322">
                <a:tc>
                  <a:txBody>
                    <a:bodyPr/>
                    <a:lstStyle/>
                    <a:p>
                      <a:pPr algn="ctr">
                        <a:lnSpc>
                          <a:spcPct val="100000"/>
                        </a:lnSpc>
                        <a:spcAft>
                          <a:spcPts val="0"/>
                        </a:spcAft>
                      </a:pPr>
                      <a:r>
                        <a:rPr lang="zh-CN" sz="2800" b="0" dirty="0">
                          <a:solidFill>
                            <a:schemeClr val="tx1"/>
                          </a:solidFill>
                          <a:effectLst/>
                          <a:latin typeface="+mn-lt"/>
                          <a:ea typeface="+mn-ea"/>
                        </a:rPr>
                        <a:t>实验步骤</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latin typeface="+mn-lt"/>
                          <a:ea typeface="+mn-ea"/>
                        </a:rPr>
                        <a:t>实验操作</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zh-CN" sz="2800" b="0" dirty="0">
                          <a:solidFill>
                            <a:schemeClr val="tx1"/>
                          </a:solidFill>
                          <a:effectLst/>
                          <a:latin typeface="+mn-lt"/>
                          <a:ea typeface="+mn-ea"/>
                        </a:rPr>
                        <a:t>现象及结论</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117625935"/>
                  </a:ext>
                </a:extLst>
              </a:tr>
              <a:tr h="1300647">
                <a:tc>
                  <a:txBody>
                    <a:bodyPr/>
                    <a:lstStyle/>
                    <a:p>
                      <a:pPr algn="ctr">
                        <a:lnSpc>
                          <a:spcPct val="130000"/>
                        </a:lnSpc>
                        <a:spcAft>
                          <a:spcPts val="0"/>
                        </a:spcAft>
                      </a:pPr>
                      <a:r>
                        <a:rPr lang="en-US" sz="2800" b="0">
                          <a:solidFill>
                            <a:schemeClr val="tx1"/>
                          </a:solidFill>
                          <a:effectLst/>
                          <a:latin typeface="+mn-lt"/>
                          <a:ea typeface="+mn-ea"/>
                        </a:rPr>
                        <a:t>Ⅰ</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latin typeface="+mn-lt"/>
                          <a:ea typeface="+mn-ea"/>
                        </a:rPr>
                        <a:t>取少量制得的硫化钠晶体溶于水</a:t>
                      </a:r>
                      <a:r>
                        <a:rPr lang="en-US" sz="2800" b="0" dirty="0">
                          <a:solidFill>
                            <a:schemeClr val="tx1"/>
                          </a:solidFill>
                          <a:effectLst/>
                          <a:latin typeface="+mn-lt"/>
                          <a:ea typeface="+mn-ea"/>
                        </a:rPr>
                        <a:t>,</a:t>
                      </a:r>
                      <a:r>
                        <a:rPr lang="zh-CN" sz="2800" b="0" dirty="0">
                          <a:solidFill>
                            <a:schemeClr val="tx1"/>
                          </a:solidFill>
                          <a:effectLst/>
                          <a:latin typeface="+mn-lt"/>
                          <a:ea typeface="+mn-ea"/>
                        </a:rPr>
                        <a:t>过滤得到滤液</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latin typeface="+mn-lt"/>
                          <a:ea typeface="+mn-ea"/>
                        </a:rPr>
                        <a:t>除去炭粉等难溶性的杂质</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40459386"/>
                  </a:ext>
                </a:extLst>
              </a:tr>
              <a:tr h="650322">
                <a:tc>
                  <a:txBody>
                    <a:bodyPr/>
                    <a:lstStyle/>
                    <a:p>
                      <a:pPr algn="ctr">
                        <a:lnSpc>
                          <a:spcPct val="130000"/>
                        </a:lnSpc>
                        <a:spcAft>
                          <a:spcPts val="0"/>
                        </a:spcAft>
                      </a:pPr>
                      <a:r>
                        <a:rPr lang="en-US" sz="2800" b="0">
                          <a:solidFill>
                            <a:schemeClr val="tx1"/>
                          </a:solidFill>
                          <a:effectLst/>
                          <a:latin typeface="+mn-lt"/>
                          <a:ea typeface="+mn-ea"/>
                        </a:rPr>
                        <a:t>Ⅱ</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latin typeface="+mn-lt"/>
                          <a:ea typeface="+mn-ea"/>
                        </a:rPr>
                        <a:t>取少量滤液于试管中</a:t>
                      </a:r>
                      <a:r>
                        <a:rPr lang="en-US" sz="2800" b="0" dirty="0">
                          <a:solidFill>
                            <a:schemeClr val="tx1"/>
                          </a:solidFill>
                          <a:effectLst/>
                          <a:latin typeface="+mn-lt"/>
                          <a:ea typeface="+mn-ea"/>
                        </a:rPr>
                        <a:t>,</a:t>
                      </a:r>
                      <a:r>
                        <a:rPr lang="zh-CN" sz="2800" b="0" u="sng" dirty="0">
                          <a:solidFill>
                            <a:schemeClr val="tx1"/>
                          </a:solidFill>
                          <a:effectLst/>
                          <a:uFill>
                            <a:solidFill>
                              <a:srgbClr val="000000"/>
                            </a:solidFill>
                          </a:uFill>
                          <a:latin typeface="+mn-lt"/>
                          <a:ea typeface="+mn-ea"/>
                        </a:rPr>
                        <a:t>　　　　　</a:t>
                      </a:r>
                      <a:r>
                        <a:rPr lang="en-US" sz="2800" b="0" u="sng" dirty="0">
                          <a:solidFill>
                            <a:schemeClr val="tx1"/>
                          </a:solidFill>
                          <a:effectLst/>
                          <a:uFill>
                            <a:solidFill>
                              <a:srgbClr val="000000"/>
                            </a:solidFill>
                          </a:uFill>
                          <a:latin typeface="+mn-lt"/>
                          <a:ea typeface="+mn-ea"/>
                        </a:rPr>
                        <a:t> </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u="sng" dirty="0">
                          <a:solidFill>
                            <a:schemeClr val="tx1"/>
                          </a:solidFill>
                          <a:effectLst/>
                          <a:uFill>
                            <a:solidFill>
                              <a:srgbClr val="000000"/>
                            </a:solidFill>
                          </a:uFill>
                          <a:latin typeface="+mn-lt"/>
                          <a:ea typeface="+mn-ea"/>
                        </a:rPr>
                        <a:t>　　　　　</a:t>
                      </a:r>
                      <a:r>
                        <a:rPr lang="en-US" sz="2800" b="0" u="sng" dirty="0">
                          <a:solidFill>
                            <a:schemeClr val="tx1"/>
                          </a:solidFill>
                          <a:effectLst/>
                          <a:uFill>
                            <a:solidFill>
                              <a:srgbClr val="000000"/>
                            </a:solidFill>
                          </a:uFill>
                          <a:latin typeface="+mn-lt"/>
                          <a:ea typeface="+mn-ea"/>
                        </a:rPr>
                        <a:t> </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514310967"/>
                  </a:ext>
                </a:extLst>
              </a:tr>
            </a:tbl>
          </a:graphicData>
        </a:graphic>
      </p:graphicFrame>
    </p:spTree>
    <p:extLst>
      <p:ext uri="{BB962C8B-B14F-4D97-AF65-F5344CB8AC3E}">
        <p14:creationId xmlns:p14="http://schemas.microsoft.com/office/powerpoint/2010/main" val="15225484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602980" y="0"/>
            <a:ext cx="260996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专题二十四   实验方案的设计与评价</a:t>
            </a:r>
          </a:p>
        </p:txBody>
      </p:sp>
      <mc:AlternateContent xmlns:mc="http://schemas.openxmlformats.org/markup-compatibility/2006" xmlns:a14="http://schemas.microsoft.com/office/drawing/2010/main">
        <mc:Choice Requires="a14">
          <p:sp>
            <p:nvSpPr>
              <p:cNvPr id="9" name="矩形 8">
                <a:extLst>
                  <a:ext uri="{FF2B5EF4-FFF2-40B4-BE49-F238E27FC236}">
                    <a16:creationId xmlns="" xmlns:a16="http://schemas.microsoft.com/office/drawing/2014/main" id="{C0EB3BA9-77FB-4A47-AA38-D88FE9744CB1}"/>
                  </a:ext>
                </a:extLst>
              </p:cNvPr>
              <p:cNvSpPr/>
              <p:nvPr/>
            </p:nvSpPr>
            <p:spPr>
              <a:xfrm>
                <a:off x="234043" y="263873"/>
                <a:ext cx="11723913" cy="6600461"/>
              </a:xfrm>
              <a:prstGeom prst="rect">
                <a:avLst/>
              </a:prstGeom>
            </p:spPr>
            <p:txBody>
              <a:bodyPr wrap="square">
                <a:spAutoFit/>
              </a:bodyPr>
              <a:lstStyle/>
              <a:p>
                <a:pPr>
                  <a:lnSpc>
                    <a:spcPct val="150000"/>
                  </a:lnSpc>
                </a:pPr>
                <a:r>
                  <a:rPr lang="zh-CN" altLang="zh-CN" sz="2800" b="1" dirty="0">
                    <a:solidFill>
                      <a:srgbClr val="DA251C"/>
                    </a:solidFill>
                  </a:rPr>
                  <a:t>思维导引</a:t>
                </a:r>
                <a:r>
                  <a:rPr lang="zh-CN" altLang="zh-CN" sz="2800" dirty="0"/>
                  <a:t>　运用氧化还原反应原理、化学反应速率等分析本题化工流程中的物质转化</a:t>
                </a:r>
                <a:r>
                  <a:rPr lang="en-US" altLang="zh-CN" sz="2800" dirty="0"/>
                  <a:t>;</a:t>
                </a:r>
                <a:r>
                  <a:rPr lang="zh-CN" altLang="zh-CN" sz="2800" dirty="0"/>
                  <a:t>设计实验要从</a:t>
                </a:r>
                <a:r>
                  <a:rPr lang="en-US" altLang="zh-CN" sz="2800" dirty="0"/>
                  <a:t>SO</a:t>
                </a:r>
                <a:r>
                  <a:rPr lang="en-US" altLang="zh-CN" sz="2800" baseline="-25000" dirty="0"/>
                  <a:t>2</a:t>
                </a:r>
                <a:r>
                  <a:rPr lang="zh-CN" altLang="zh-CN" sz="2800" dirty="0"/>
                  <a:t>、</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a:rPr>
                          <m:t>3</m:t>
                        </m:r>
                      </m:sub>
                      <m:sup>
                        <m:r>
                          <a:rPr lang="en-US" altLang="zh-CN" sz="2800">
                            <a:latin typeface="Cambria Math"/>
                          </a:rPr>
                          <m:t>2</m:t>
                        </m:r>
                        <m:r>
                          <m:rPr>
                            <m:nor/>
                          </m:rPr>
                          <a:rPr lang="en-US" altLang="zh-CN" sz="2800" i="1"/>
                          <m:t>−</m:t>
                        </m:r>
                      </m:sup>
                    </m:sSubSup>
                  </m:oMath>
                </a14:m>
                <a:r>
                  <a:rPr lang="zh-CN" altLang="zh-CN" sz="2800" dirty="0"/>
                  <a:t>、</a:t>
                </a:r>
                <a:r>
                  <a:rPr lang="en-US" altLang="zh-CN" sz="2800" dirty="0"/>
                  <a:t>S</a:t>
                </a:r>
                <a:r>
                  <a:rPr lang="en-US" altLang="zh-CN" sz="2800" baseline="30000" dirty="0"/>
                  <a:t>2-</a:t>
                </a:r>
                <a:r>
                  <a:rPr lang="zh-CN" altLang="zh-CN" sz="2800" dirty="0"/>
                  <a:t>、</a:t>
                </a:r>
                <a:r>
                  <a:rPr lang="en-US" altLang="zh-CN" sz="2800" dirty="0"/>
                  <a:t>CO</a:t>
                </a:r>
                <a:r>
                  <a:rPr lang="zh-CN" altLang="zh-CN" sz="2800" dirty="0"/>
                  <a:t>、</a:t>
                </a:r>
                <a:r>
                  <a:rPr lang="en-US" altLang="zh-CN" sz="2800" dirty="0"/>
                  <a:t>CO</a:t>
                </a:r>
                <a:r>
                  <a:rPr lang="en-US" altLang="zh-CN" sz="2800" baseline="-25000" dirty="0"/>
                  <a:t>2</a:t>
                </a:r>
                <a:r>
                  <a:rPr lang="zh-CN" altLang="zh-CN" sz="2800" dirty="0"/>
                  <a:t>等的性质分析入手</a:t>
                </a:r>
                <a:r>
                  <a:rPr lang="en-US" altLang="zh-CN" sz="2800" dirty="0"/>
                  <a:t>;</a:t>
                </a:r>
                <a:r>
                  <a:rPr lang="zh-CN" altLang="zh-CN" sz="2800" dirty="0"/>
                  <a:t>审题时抓住过量的酸性高锰酸钾溶液这个特殊条件</a:t>
                </a:r>
                <a:r>
                  <a:rPr lang="en-US" altLang="zh-CN" sz="2800" dirty="0"/>
                  <a:t>,</a:t>
                </a:r>
                <a:r>
                  <a:rPr lang="zh-CN" altLang="zh-CN" sz="2800" dirty="0"/>
                  <a:t>它有两个作用</a:t>
                </a:r>
                <a:r>
                  <a:rPr lang="en-US" altLang="zh-CN" sz="2800" dirty="0"/>
                  <a:t>:</a:t>
                </a:r>
                <a:r>
                  <a:rPr lang="zh-CN" altLang="zh-CN" sz="2800" dirty="0"/>
                  <a:t>除去</a:t>
                </a:r>
                <a:r>
                  <a:rPr lang="en-US" altLang="zh-CN" sz="2800" dirty="0"/>
                  <a:t>SO</a:t>
                </a:r>
                <a:r>
                  <a:rPr lang="en-US" altLang="zh-CN" sz="2800" baseline="-25000" dirty="0"/>
                  <a:t>2</a:t>
                </a:r>
                <a:r>
                  <a:rPr lang="zh-CN" altLang="zh-CN" sz="2800" dirty="0"/>
                  <a:t>、确认</a:t>
                </a:r>
                <a:r>
                  <a:rPr lang="en-US" altLang="zh-CN" sz="2800" dirty="0"/>
                  <a:t>SO</a:t>
                </a:r>
                <a:r>
                  <a:rPr lang="en-US" altLang="zh-CN" sz="2800" baseline="-25000" dirty="0"/>
                  <a:t>2</a:t>
                </a:r>
                <a:r>
                  <a:rPr lang="zh-CN" altLang="zh-CN" sz="2800" dirty="0"/>
                  <a:t>已被除尽。</a:t>
                </a:r>
                <a:endParaRPr lang="en-US" altLang="zh-CN" sz="2800" dirty="0"/>
              </a:p>
              <a:p>
                <a:endParaRPr lang="zh-CN" altLang="zh-CN" sz="2800" dirty="0"/>
              </a:p>
              <a:p>
                <a:pPr>
                  <a:lnSpc>
                    <a:spcPct val="150000"/>
                  </a:lnSpc>
                </a:pPr>
                <a:r>
                  <a:rPr lang="zh-CN" altLang="zh-CN" sz="2800" b="1" dirty="0">
                    <a:solidFill>
                      <a:srgbClr val="DA251C"/>
                    </a:solidFill>
                  </a:rPr>
                  <a:t>解析</a:t>
                </a:r>
                <a:r>
                  <a:rPr lang="zh-CN" altLang="zh-CN" sz="2800" dirty="0"/>
                  <a:t>　</a:t>
                </a:r>
                <a:r>
                  <a:rPr lang="en-US" altLang="zh-CN" sz="2800" dirty="0"/>
                  <a:t>(1)</a:t>
                </a:r>
                <a:r>
                  <a:rPr lang="zh-CN" altLang="zh-CN" sz="2800" dirty="0"/>
                  <a:t>硫化钠是强碱弱酸盐</a:t>
                </a:r>
                <a:r>
                  <a:rPr lang="en-US" altLang="zh-CN" sz="2800" dirty="0"/>
                  <a:t>,</a:t>
                </a:r>
                <a:r>
                  <a:rPr lang="zh-CN" altLang="zh-CN" sz="2800" dirty="0"/>
                  <a:t>在热水中水解程度加快</a:t>
                </a:r>
                <a:r>
                  <a:rPr lang="en-US" altLang="zh-CN" sz="2800" dirty="0"/>
                  <a:t>,</a:t>
                </a:r>
                <a:r>
                  <a:rPr lang="zh-CN" altLang="zh-CN" sz="2800" dirty="0"/>
                  <a:t>而在稀氢氧化钠溶液中水解被抑制。</a:t>
                </a:r>
                <a:r>
                  <a:rPr lang="en-US" altLang="zh-CN" sz="2800" dirty="0"/>
                  <a:t>(2)①</a:t>
                </a:r>
                <a:r>
                  <a:rPr lang="zh-CN" altLang="zh-CN" sz="2800" dirty="0"/>
                  <a:t>制备气体</a:t>
                </a:r>
                <a:r>
                  <a:rPr lang="en-US" altLang="zh-CN" sz="2800" dirty="0"/>
                  <a:t>(A)</a:t>
                </a:r>
                <a:r>
                  <a:rPr lang="zh-CN" altLang="zh-CN" sz="2800" dirty="0"/>
                  <a:t>、检验</a:t>
                </a:r>
                <a:r>
                  <a:rPr lang="en-US" altLang="zh-CN" sz="2800" dirty="0"/>
                  <a:t>SO</a:t>
                </a:r>
                <a:r>
                  <a:rPr lang="en-US" altLang="zh-CN" sz="2800" baseline="-25000" dirty="0"/>
                  <a:t>2</a:t>
                </a:r>
                <a:r>
                  <a:rPr lang="en-US" altLang="zh-CN" sz="2800" dirty="0"/>
                  <a:t>(E)</a:t>
                </a:r>
                <a:r>
                  <a:rPr lang="zh-CN" altLang="zh-CN" sz="2800" dirty="0"/>
                  <a:t>、除去</a:t>
                </a:r>
                <a:r>
                  <a:rPr lang="en-US" altLang="zh-CN" sz="2800" dirty="0"/>
                  <a:t>SO</a:t>
                </a:r>
                <a:r>
                  <a:rPr lang="en-US" altLang="zh-CN" sz="2800" baseline="-25000" dirty="0"/>
                  <a:t>2</a:t>
                </a:r>
                <a:r>
                  <a:rPr lang="zh-CN" altLang="zh-CN" sz="2800" dirty="0"/>
                  <a:t>并确定</a:t>
                </a:r>
                <a:r>
                  <a:rPr lang="en-US" altLang="zh-CN" sz="2800" dirty="0"/>
                  <a:t>SO</a:t>
                </a:r>
                <a:r>
                  <a:rPr lang="en-US" altLang="zh-CN" sz="2800" baseline="-25000" dirty="0"/>
                  <a:t>2</a:t>
                </a:r>
                <a:r>
                  <a:rPr lang="zh-CN" altLang="zh-CN" sz="2800" dirty="0"/>
                  <a:t>被除尽</a:t>
                </a:r>
                <a:r>
                  <a:rPr lang="en-US" altLang="zh-CN" sz="2800" dirty="0"/>
                  <a:t>(B)</a:t>
                </a:r>
                <a:r>
                  <a:rPr lang="zh-CN" altLang="zh-CN" sz="2800" dirty="0"/>
                  <a:t>、检验</a:t>
                </a:r>
                <a:r>
                  <a:rPr lang="en-US" altLang="zh-CN" sz="2800" dirty="0"/>
                  <a:t>CO</a:t>
                </a:r>
                <a:r>
                  <a:rPr lang="en-US" altLang="zh-CN" sz="2800" baseline="-25000" dirty="0"/>
                  <a:t>2</a:t>
                </a:r>
                <a:r>
                  <a:rPr lang="en-US" altLang="zh-CN" sz="2800" dirty="0"/>
                  <a:t>(D)</a:t>
                </a:r>
                <a:r>
                  <a:rPr lang="zh-CN" altLang="zh-CN" sz="2800" dirty="0"/>
                  <a:t>、除去</a:t>
                </a:r>
                <a:r>
                  <a:rPr lang="en-US" altLang="zh-CN" sz="2800" dirty="0"/>
                  <a:t>CO</a:t>
                </a:r>
                <a:r>
                  <a:rPr lang="en-US" altLang="zh-CN" sz="2800" baseline="-25000" dirty="0"/>
                  <a:t>2</a:t>
                </a:r>
                <a:r>
                  <a:rPr lang="zh-CN" altLang="zh-CN" sz="2800" dirty="0"/>
                  <a:t>并收集</a:t>
                </a:r>
                <a:r>
                  <a:rPr lang="en-US" altLang="zh-CN" sz="2800" dirty="0"/>
                  <a:t>CO(C),</a:t>
                </a:r>
                <a:r>
                  <a:rPr lang="zh-CN" altLang="zh-CN" sz="2800" dirty="0"/>
                  <a:t>连接装置时</a:t>
                </a:r>
                <a:r>
                  <a:rPr lang="en-US" altLang="zh-CN" sz="2800" dirty="0"/>
                  <a:t>,</a:t>
                </a:r>
                <a:r>
                  <a:rPr lang="zh-CN" altLang="zh-CN" sz="2800" dirty="0"/>
                  <a:t>洗气瓶中长导管进气</a:t>
                </a:r>
                <a:r>
                  <a:rPr lang="en-US" altLang="zh-CN" sz="2800" dirty="0"/>
                  <a:t>,</a:t>
                </a:r>
                <a:r>
                  <a:rPr lang="zh-CN" altLang="zh-CN" sz="2800" dirty="0"/>
                  <a:t>短导管出气</a:t>
                </a:r>
                <a:r>
                  <a:rPr lang="en-US" altLang="zh-CN" sz="2800" dirty="0"/>
                  <a:t>,</a:t>
                </a:r>
                <a:r>
                  <a:rPr lang="zh-CN" altLang="zh-CN" sz="2800" dirty="0"/>
                  <a:t>故装置连接顺序为</a:t>
                </a:r>
                <a:r>
                  <a:rPr lang="en-US" altLang="zh-CN" sz="2800" dirty="0" err="1"/>
                  <a:t>a→g→h→c→b→e→f→d</a:t>
                </a:r>
                <a:r>
                  <a:rPr lang="zh-CN" altLang="zh-CN" sz="2800" dirty="0"/>
                  <a:t>。</a:t>
                </a:r>
                <a:r>
                  <a:rPr lang="en-US" altLang="zh-CN" sz="2800" dirty="0"/>
                  <a:t>②</a:t>
                </a:r>
                <a:r>
                  <a:rPr lang="zh-CN" altLang="zh-CN" sz="2800" dirty="0"/>
                  <a:t>因为</a:t>
                </a:r>
                <a:r>
                  <a:rPr lang="en-US" altLang="zh-CN" sz="2800" dirty="0"/>
                  <a:t>SO</a:t>
                </a:r>
                <a:r>
                  <a:rPr lang="en-US" altLang="zh-CN" sz="2800" baseline="-25000" dirty="0"/>
                  <a:t>2</a:t>
                </a:r>
                <a:r>
                  <a:rPr lang="zh-CN" altLang="zh-CN" sz="2800" dirty="0"/>
                  <a:t>、</a:t>
                </a:r>
                <a:r>
                  <a:rPr lang="en-US" altLang="zh-CN" sz="2800" dirty="0"/>
                  <a:t>CO</a:t>
                </a:r>
                <a:r>
                  <a:rPr lang="en-US" altLang="zh-CN" sz="2800" baseline="-25000" dirty="0"/>
                  <a:t>2</a:t>
                </a:r>
                <a:r>
                  <a:rPr lang="zh-CN" altLang="zh-CN" sz="2800" dirty="0"/>
                  <a:t>都能使澄清石灰水变浑浊</a:t>
                </a:r>
                <a:r>
                  <a:rPr lang="en-US" altLang="zh-CN" sz="2800" dirty="0"/>
                  <a:t>,</a:t>
                </a:r>
                <a:r>
                  <a:rPr lang="zh-CN" altLang="zh-CN" sz="2800" dirty="0"/>
                  <a:t>所以</a:t>
                </a:r>
                <a:r>
                  <a:rPr lang="en-US" altLang="zh-CN" sz="2800" dirty="0"/>
                  <a:t>,</a:t>
                </a:r>
                <a:r>
                  <a:rPr lang="zh-CN" altLang="zh-CN" sz="2800" dirty="0"/>
                  <a:t>必须强调装置</a:t>
                </a:r>
                <a:r>
                  <a:rPr lang="en-US" altLang="zh-CN" sz="2800" dirty="0"/>
                  <a:t>B</a:t>
                </a:r>
                <a:r>
                  <a:rPr lang="zh-CN" altLang="zh-CN" sz="2800" dirty="0"/>
                  <a:t>中溶液不褪色</a:t>
                </a:r>
                <a:r>
                  <a:rPr lang="en-US" altLang="zh-CN" sz="2800" dirty="0"/>
                  <a:t>,</a:t>
                </a:r>
                <a:r>
                  <a:rPr lang="zh-CN" altLang="zh-CN" sz="2800" dirty="0"/>
                  <a:t>说明</a:t>
                </a:r>
                <a:r>
                  <a:rPr lang="en-US" altLang="zh-CN" sz="2800" dirty="0"/>
                  <a:t>SO</a:t>
                </a:r>
                <a:r>
                  <a:rPr lang="en-US" altLang="zh-CN" sz="2800" baseline="-25000" dirty="0"/>
                  <a:t>2</a:t>
                </a:r>
                <a:endParaRPr lang="zh-CN" altLang="zh-CN" sz="2800" dirty="0"/>
              </a:p>
            </p:txBody>
          </p:sp>
        </mc:Choice>
        <mc:Fallback xmlns="">
          <p:sp>
            <p:nvSpPr>
              <p:cNvPr id="9" name="矩形 8">
                <a:extLst>
                  <a:ext uri="{FF2B5EF4-FFF2-40B4-BE49-F238E27FC236}">
                    <a16:creationId xmlns:a16="http://schemas.microsoft.com/office/drawing/2014/main" xmlns:a14="http://schemas.microsoft.com/office/drawing/2010/main" xmlns="" id="{C0EB3BA9-77FB-4A47-AA38-D88FE9744CB1}"/>
                  </a:ext>
                </a:extLst>
              </p:cNvPr>
              <p:cNvSpPr>
                <a:spLocks noRot="1" noChangeAspect="1" noMove="1" noResize="1" noEditPoints="1" noAdjustHandles="1" noChangeArrowheads="1" noChangeShapeType="1" noTextEdit="1"/>
              </p:cNvSpPr>
              <p:nvPr/>
            </p:nvSpPr>
            <p:spPr>
              <a:xfrm>
                <a:off x="234043" y="263873"/>
                <a:ext cx="11723913" cy="6600461"/>
              </a:xfrm>
              <a:prstGeom prst="rect">
                <a:avLst/>
              </a:prstGeom>
              <a:blipFill rotWithShape="1">
                <a:blip r:embed="rId2"/>
                <a:stretch>
                  <a:fillRect l="-1040" r="-317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82620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考情精解读</a:t>
            </a:r>
          </a:p>
        </p:txBody>
      </p:sp>
      <p:sp>
        <p:nvSpPr>
          <p:cNvPr id="3" name="矩形 2">
            <a:hlinkClick r:id="rId2" action="ppaction://hlinksldjump"/>
          </p:cNvPr>
          <p:cNvSpPr/>
          <p:nvPr/>
        </p:nvSpPr>
        <p:spPr>
          <a:xfrm>
            <a:off x="4659086" y="1273628"/>
            <a:ext cx="6487885"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考纲要求</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命题规律</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命题分析预测</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知识体系构建</a:t>
            </a:r>
          </a:p>
        </p:txBody>
      </p:sp>
    </p:spTree>
    <p:extLst>
      <p:ext uri="{BB962C8B-B14F-4D97-AF65-F5344CB8AC3E}">
        <p14:creationId xmlns:p14="http://schemas.microsoft.com/office/powerpoint/2010/main" val="4629613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602980" y="0"/>
            <a:ext cx="260996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专题二十四   实验方案的设计与评价</a:t>
            </a:r>
          </a:p>
        </p:txBody>
      </p:sp>
      <mc:AlternateContent xmlns:mc="http://schemas.openxmlformats.org/markup-compatibility/2006" xmlns:a14="http://schemas.microsoft.com/office/drawing/2010/main">
        <mc:Choice Requires="a14">
          <p:sp>
            <p:nvSpPr>
              <p:cNvPr id="9" name="矩形 8">
                <a:extLst>
                  <a:ext uri="{FF2B5EF4-FFF2-40B4-BE49-F238E27FC236}">
                    <a16:creationId xmlns="" xmlns:a16="http://schemas.microsoft.com/office/drawing/2014/main" id="{C0EB3BA9-77FB-4A47-AA38-D88FE9744CB1}"/>
                  </a:ext>
                </a:extLst>
              </p:cNvPr>
              <p:cNvSpPr/>
              <p:nvPr/>
            </p:nvSpPr>
            <p:spPr>
              <a:xfrm>
                <a:off x="234043" y="317393"/>
                <a:ext cx="11723913" cy="5992794"/>
              </a:xfrm>
              <a:prstGeom prst="rect">
                <a:avLst/>
              </a:prstGeom>
            </p:spPr>
            <p:txBody>
              <a:bodyPr wrap="square">
                <a:spAutoFit/>
              </a:bodyPr>
              <a:lstStyle/>
              <a:p>
                <a:pPr>
                  <a:lnSpc>
                    <a:spcPct val="150000"/>
                  </a:lnSpc>
                </a:pPr>
                <a:r>
                  <a:rPr lang="zh-CN" altLang="zh-CN" sz="2800" dirty="0"/>
                  <a:t>被除尽。</a:t>
                </a:r>
                <a:r>
                  <a:rPr lang="en-US" altLang="zh-CN" sz="2800" dirty="0"/>
                  <a:t>③</a:t>
                </a:r>
                <a:r>
                  <a:rPr lang="zh-CN" altLang="zh-CN" sz="2800" dirty="0"/>
                  <a:t>检验</a:t>
                </a:r>
                <a:r>
                  <a:rPr lang="en-US" altLang="zh-CN" sz="2800" dirty="0"/>
                  <a:t>CO</a:t>
                </a:r>
                <a:r>
                  <a:rPr lang="zh-CN" altLang="zh-CN" sz="2800" dirty="0"/>
                  <a:t>用点燃、还原等方法都可以。</a:t>
                </a:r>
                <a:r>
                  <a:rPr lang="en-US" altLang="zh-CN" sz="2800" dirty="0"/>
                  <a:t>(3)①</a:t>
                </a:r>
                <a:r>
                  <a:rPr lang="zh-CN" altLang="zh-CN" sz="2800" dirty="0"/>
                  <a:t>检验反应后固体中是否还有剩余的硫酸钠时</a:t>
                </a:r>
                <a:r>
                  <a:rPr lang="en-US" altLang="zh-CN" sz="2800" dirty="0"/>
                  <a:t>,</a:t>
                </a:r>
                <a:r>
                  <a:rPr lang="zh-CN" altLang="zh-CN" sz="2800" dirty="0"/>
                  <a:t>加入盐酸除去可能存在的亚硫酸钠</a:t>
                </a:r>
                <a:r>
                  <a:rPr lang="en-US" altLang="zh-CN" sz="2800" dirty="0"/>
                  <a:t>,</a:t>
                </a:r>
                <a:r>
                  <a:rPr lang="zh-CN" altLang="zh-CN" sz="2800" dirty="0"/>
                  <a:t>用氯化钡检验硫酸根离子</a:t>
                </a:r>
                <a:r>
                  <a:rPr lang="en-US" altLang="zh-CN" sz="2800" dirty="0"/>
                  <a:t>,</a:t>
                </a:r>
                <a:r>
                  <a:rPr lang="zh-CN" altLang="zh-CN" sz="2800" dirty="0"/>
                  <a:t>故所用试剂是稀盐酸和氯化钡溶液。</a:t>
                </a:r>
                <a:r>
                  <a:rPr lang="en-US" altLang="zh-CN" sz="2800" dirty="0"/>
                  <a:t>②2</a:t>
                </a:r>
                <a14:m>
                  <m:oMath xmlns:m="http://schemas.openxmlformats.org/officeDocument/2006/math">
                    <m:sSup>
                      <m:sSupPr>
                        <m:ctrlPr>
                          <a:rPr lang="zh-CN" altLang="zh-CN" sz="2800" i="1">
                            <a:latin typeface="Cambria Math" panose="02040503050406030204" pitchFamily="18" charset="0"/>
                          </a:rPr>
                        </m:ctrlPr>
                      </m:sSupPr>
                      <m:e>
                        <m:sSup>
                          <m:sSupPr>
                            <m:ctrlPr>
                              <a:rPr lang="zh-CN" altLang="zh-CN" sz="2800" i="1">
                                <a:latin typeface="Cambria Math" panose="02040503050406030204" pitchFamily="18" charset="0"/>
                              </a:rPr>
                            </m:ctrlPr>
                          </m:sSupPr>
                          <m:e>
                            <m:r>
                              <m:rPr>
                                <m:sty m:val="p"/>
                              </m:rPr>
                              <a:rPr lang="en-US" altLang="zh-CN" sz="2800">
                                <a:latin typeface="Cambria Math"/>
                              </a:rPr>
                              <m:t>S</m:t>
                            </m:r>
                          </m:e>
                          <m:sup>
                            <m:r>
                              <a:rPr lang="en-US" altLang="zh-CN" sz="2800">
                                <a:latin typeface="Cambria Math"/>
                              </a:rPr>
                              <m:t>2</m:t>
                            </m:r>
                          </m:sup>
                        </m:sSup>
                      </m:e>
                      <m:sup>
                        <m:r>
                          <m:rPr>
                            <m:nor/>
                          </m:rPr>
                          <a:rPr lang="en-US" altLang="zh-CN" sz="2800" i="1"/>
                          <m:t>−</m:t>
                        </m:r>
                      </m:sup>
                    </m:sSup>
                  </m:oMath>
                </a14:m>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a:rPr>
                          <m:t>3</m:t>
                        </m:r>
                      </m:sub>
                      <m:sup>
                        <m:r>
                          <a:rPr lang="en-US" altLang="zh-CN" sz="2800">
                            <a:latin typeface="Cambria Math"/>
                          </a:rPr>
                          <m:t>2</m:t>
                        </m:r>
                        <m:r>
                          <m:rPr>
                            <m:nor/>
                          </m:rPr>
                          <a:rPr lang="en-US" altLang="zh-CN" sz="2800" i="1"/>
                          <m:t>−</m:t>
                        </m:r>
                      </m:sup>
                    </m:sSubSup>
                  </m:oMath>
                </a14:m>
                <a:r>
                  <a:rPr lang="en-US" altLang="zh-CN" sz="2800" dirty="0"/>
                  <a:t>+6H</a:t>
                </a:r>
                <a:r>
                  <a:rPr lang="en-US" altLang="zh-CN" sz="2800" baseline="30000" dirty="0"/>
                  <a:t>+    </a:t>
                </a:r>
                <a:r>
                  <a:rPr lang="zh-CN" altLang="en-US" sz="2800" baseline="30000" dirty="0"/>
                  <a:t>　　　　　</a:t>
                </a:r>
                <a:endParaRPr lang="en-US" altLang="zh-CN" sz="2800" baseline="30000" dirty="0"/>
              </a:p>
              <a:p>
                <a:pPr>
                  <a:lnSpc>
                    <a:spcPct val="150000"/>
                  </a:lnSpc>
                </a:pPr>
                <a:r>
                  <a:rPr lang="zh-CN" altLang="en-US" sz="2800" baseline="30000" dirty="0"/>
                  <a:t>　　　  </a:t>
                </a:r>
                <a:r>
                  <a:rPr lang="en-US" altLang="zh-CN" sz="2800" dirty="0"/>
                  <a:t>3S↓+3H</a:t>
                </a:r>
                <a:r>
                  <a:rPr lang="en-US" altLang="zh-CN" sz="2800" baseline="-25000" dirty="0"/>
                  <a:t>2</a:t>
                </a:r>
                <a:r>
                  <a:rPr lang="en-US" altLang="zh-CN" sz="2800" dirty="0"/>
                  <a:t>O,</a:t>
                </a:r>
                <a:r>
                  <a:rPr lang="zh-CN" altLang="zh-CN" sz="2800" dirty="0"/>
                  <a:t>若硫化钠中含有亚硫酸钠</a:t>
                </a:r>
                <a:r>
                  <a:rPr lang="en-US" altLang="zh-CN" sz="2800" dirty="0"/>
                  <a:t>,</a:t>
                </a:r>
                <a:r>
                  <a:rPr lang="zh-CN" altLang="zh-CN" sz="2800" dirty="0"/>
                  <a:t>则除去炭粉等难溶性的杂质后</a:t>
                </a:r>
                <a:r>
                  <a:rPr lang="en-US" altLang="zh-CN" sz="2800" dirty="0"/>
                  <a:t>,</a:t>
                </a:r>
                <a:r>
                  <a:rPr lang="zh-CN" altLang="zh-CN" sz="2800" dirty="0"/>
                  <a:t>加入足量稀盐酸会产生淡黄色固体。</a:t>
                </a:r>
                <a:r>
                  <a:rPr lang="en-US" altLang="zh-CN" sz="2800" dirty="0"/>
                  <a:t>(4)</a:t>
                </a:r>
                <a:r>
                  <a:rPr lang="zh-CN" altLang="zh-CN" sz="2800" dirty="0"/>
                  <a:t>根据氧化还原反应原理</a:t>
                </a:r>
                <a:r>
                  <a:rPr lang="en-US" altLang="zh-CN" sz="2800" dirty="0"/>
                  <a:t>,</a:t>
                </a:r>
                <a:r>
                  <a:rPr lang="zh-CN" altLang="zh-CN" sz="2800" dirty="0"/>
                  <a:t>硫酸钠与焦炭反应生成硫化钠、亚硫酸钠、</a:t>
                </a:r>
                <a:r>
                  <a:rPr lang="en-US" altLang="zh-CN" sz="2800" dirty="0"/>
                  <a:t>CO</a:t>
                </a:r>
                <a:r>
                  <a:rPr lang="zh-CN" altLang="zh-CN" sz="2800" dirty="0"/>
                  <a:t>、</a:t>
                </a:r>
                <a:r>
                  <a:rPr lang="en-US" altLang="zh-CN" sz="2800" dirty="0"/>
                  <a:t>CO</a:t>
                </a:r>
                <a:r>
                  <a:rPr lang="en-US" altLang="zh-CN" sz="2800" baseline="-25000" dirty="0"/>
                  <a:t>2</a:t>
                </a:r>
                <a:r>
                  <a:rPr lang="zh-CN" altLang="zh-CN" sz="2800" dirty="0"/>
                  <a:t>。若</a:t>
                </a:r>
                <a:r>
                  <a:rPr lang="en-US" altLang="zh-CN" sz="2800" dirty="0"/>
                  <a:t>CO</a:t>
                </a:r>
                <a:r>
                  <a:rPr lang="zh-CN" altLang="zh-CN" sz="2800" dirty="0"/>
                  <a:t>、</a:t>
                </a:r>
                <a:r>
                  <a:rPr lang="en-US" altLang="zh-CN" sz="2800" dirty="0"/>
                  <a:t>CO</a:t>
                </a:r>
                <a:r>
                  <a:rPr lang="en-US" altLang="zh-CN" sz="2800" baseline="-25000" dirty="0"/>
                  <a:t>2</a:t>
                </a:r>
                <a:r>
                  <a:rPr lang="zh-CN" altLang="zh-CN" sz="2800" dirty="0"/>
                  <a:t>的体积比为</a:t>
                </a:r>
                <a:r>
                  <a:rPr lang="en-US" altLang="zh-CN" sz="2800" dirty="0"/>
                  <a:t>1∶3,</a:t>
                </a:r>
                <a:r>
                  <a:rPr lang="zh-CN" altLang="zh-CN" sz="2800" dirty="0"/>
                  <a:t>则平均相对分子质量为</a:t>
                </a:r>
                <a:r>
                  <a:rPr lang="en-US" altLang="zh-CN" sz="2800" dirty="0"/>
                  <a:t>40,</a:t>
                </a:r>
                <a:r>
                  <a:rPr lang="zh-CN" altLang="zh-CN" sz="2800" dirty="0"/>
                  <a:t>不符合题意</a:t>
                </a:r>
                <a:r>
                  <a:rPr lang="en-US" altLang="zh-CN" sz="2800" dirty="0"/>
                  <a:t>,</a:t>
                </a:r>
                <a:r>
                  <a:rPr lang="zh-CN" altLang="zh-CN" sz="2800" dirty="0"/>
                  <a:t>舍去</a:t>
                </a:r>
                <a:r>
                  <a:rPr lang="en-US" altLang="zh-CN" sz="2800" dirty="0"/>
                  <a:t>;</a:t>
                </a:r>
                <a:r>
                  <a:rPr lang="zh-CN" altLang="zh-CN" sz="2800" dirty="0"/>
                  <a:t>若</a:t>
                </a:r>
                <a:r>
                  <a:rPr lang="en-US" altLang="zh-CN" sz="2800" dirty="0"/>
                  <a:t>CO</a:t>
                </a:r>
                <a:r>
                  <a:rPr lang="zh-CN" altLang="zh-CN" sz="2800" dirty="0"/>
                  <a:t>、</a:t>
                </a:r>
                <a:r>
                  <a:rPr lang="en-US" altLang="zh-CN" sz="2800" dirty="0"/>
                  <a:t>CO</a:t>
                </a:r>
                <a:r>
                  <a:rPr lang="en-US" altLang="zh-CN" sz="2800" baseline="-25000" dirty="0"/>
                  <a:t>2</a:t>
                </a:r>
                <a:r>
                  <a:rPr lang="zh-CN" altLang="zh-CN" sz="2800" dirty="0"/>
                  <a:t>的体积比为</a:t>
                </a:r>
                <a:r>
                  <a:rPr lang="en-US" altLang="zh-CN" sz="2800" dirty="0"/>
                  <a:t>3∶1,</a:t>
                </a:r>
                <a:r>
                  <a:rPr lang="zh-CN" altLang="zh-CN" sz="2800" dirty="0"/>
                  <a:t>则平均相对分子质量为</a:t>
                </a:r>
                <a:r>
                  <a:rPr lang="en-US" altLang="zh-CN" sz="2800" dirty="0"/>
                  <a:t>32,</a:t>
                </a:r>
                <a:r>
                  <a:rPr lang="zh-CN" altLang="zh-CN" sz="2800" dirty="0"/>
                  <a:t>符合题意。则煅烧反应的化学方程式为</a:t>
                </a:r>
                <a:r>
                  <a:rPr lang="en-US" altLang="zh-CN" sz="2800" dirty="0"/>
                  <a:t>2Na</a:t>
                </a:r>
                <a:r>
                  <a:rPr lang="en-US" altLang="zh-CN" sz="2800" baseline="-25000" dirty="0"/>
                  <a:t>2</a:t>
                </a:r>
                <a:r>
                  <a:rPr lang="en-US" altLang="zh-CN" sz="2800" dirty="0"/>
                  <a:t>SO</a:t>
                </a:r>
                <a:r>
                  <a:rPr lang="en-US" altLang="zh-CN" sz="2800" baseline="-25000" dirty="0"/>
                  <a:t>4</a:t>
                </a:r>
                <a:r>
                  <a:rPr lang="en-US" altLang="zh-CN" sz="2800" dirty="0" smtClean="0"/>
                  <a:t>+</a:t>
                </a:r>
              </a:p>
              <a:p>
                <a:pPr>
                  <a:lnSpc>
                    <a:spcPct val="150000"/>
                  </a:lnSpc>
                </a:pPr>
                <a:r>
                  <a:rPr lang="en-US" altLang="zh-CN" sz="2800" dirty="0" smtClean="0"/>
                  <a:t>4C</a:t>
                </a:r>
                <a:r>
                  <a:rPr lang="zh-CN" altLang="en-US" sz="2800" dirty="0"/>
                  <a:t>　　   </a:t>
                </a:r>
                <a:r>
                  <a:rPr lang="en-US" altLang="zh-CN" sz="2800" dirty="0"/>
                  <a:t>Na</a:t>
                </a:r>
                <a:r>
                  <a:rPr lang="en-US" altLang="zh-CN" sz="2800" baseline="-25000" dirty="0"/>
                  <a:t>2</a:t>
                </a:r>
                <a:r>
                  <a:rPr lang="en-US" altLang="zh-CN" sz="2800" dirty="0"/>
                  <a:t>S+Na</a:t>
                </a:r>
                <a:r>
                  <a:rPr lang="en-US" altLang="zh-CN" sz="2800" baseline="-25000" dirty="0"/>
                  <a:t>2</a:t>
                </a:r>
                <a:r>
                  <a:rPr lang="en-US" altLang="zh-CN" sz="2800" dirty="0"/>
                  <a:t>SO</a:t>
                </a:r>
                <a:r>
                  <a:rPr lang="en-US" altLang="zh-CN" sz="2800" baseline="-25000" dirty="0"/>
                  <a:t>3</a:t>
                </a:r>
                <a:r>
                  <a:rPr lang="en-US" altLang="zh-CN" sz="2800" dirty="0"/>
                  <a:t>+3CO↑+CO</a:t>
                </a:r>
                <a:r>
                  <a:rPr lang="en-US" altLang="zh-CN" sz="2800" baseline="-25000" dirty="0"/>
                  <a:t>2</a:t>
                </a:r>
                <a:r>
                  <a:rPr lang="en-US" altLang="zh-CN" sz="2800" dirty="0"/>
                  <a:t>↑</a:t>
                </a:r>
                <a:r>
                  <a:rPr lang="zh-CN" altLang="zh-CN" sz="2800" dirty="0"/>
                  <a:t>。</a:t>
                </a:r>
                <a:endParaRPr lang="en-US" altLang="zh-CN" sz="2800" dirty="0"/>
              </a:p>
            </p:txBody>
          </p:sp>
        </mc:Choice>
        <mc:Fallback xmlns="">
          <p:sp>
            <p:nvSpPr>
              <p:cNvPr id="9" name="矩形 8">
                <a:extLst>
                  <a:ext uri="{FF2B5EF4-FFF2-40B4-BE49-F238E27FC236}">
                    <a16:creationId xmlns:a16="http://schemas.microsoft.com/office/drawing/2014/main" xmlns:a14="http://schemas.microsoft.com/office/drawing/2010/main" xmlns="" id="{C0EB3BA9-77FB-4A47-AA38-D88FE9744CB1}"/>
                  </a:ext>
                </a:extLst>
              </p:cNvPr>
              <p:cNvSpPr>
                <a:spLocks noRot="1" noChangeAspect="1" noMove="1" noResize="1" noEditPoints="1" noAdjustHandles="1" noChangeArrowheads="1" noChangeShapeType="1" noTextEdit="1"/>
              </p:cNvSpPr>
              <p:nvPr/>
            </p:nvSpPr>
            <p:spPr>
              <a:xfrm>
                <a:off x="234043" y="317393"/>
                <a:ext cx="11723913" cy="5992794"/>
              </a:xfrm>
              <a:prstGeom prst="rect">
                <a:avLst/>
              </a:prstGeom>
              <a:blipFill rotWithShape="1">
                <a:blip r:embed="rId2"/>
                <a:stretch>
                  <a:fillRect l="-1040" r="-676" b="-407"/>
                </a:stretch>
              </a:blipFill>
            </p:spPr>
            <p:txBody>
              <a:bodyPr/>
              <a:lstStyle/>
              <a:p>
                <a:r>
                  <a:rPr lang="zh-CN" altLang="en-US">
                    <a:noFill/>
                  </a:rPr>
                  <a:t> </a:t>
                </a:r>
              </a:p>
            </p:txBody>
          </p:sp>
        </mc:Fallback>
      </mc:AlternateContent>
      <p:pic>
        <p:nvPicPr>
          <p:cNvPr id="4" name="图片 3">
            <a:extLst>
              <a:ext uri="{FF2B5EF4-FFF2-40B4-BE49-F238E27FC236}">
                <a16:creationId xmlns="" xmlns:a16="http://schemas.microsoft.com/office/drawing/2014/main" id="{257C5658-73CC-4C80-9D73-DBD3C1BCAD21}"/>
              </a:ext>
            </a:extLst>
          </p:cNvPr>
          <p:cNvPicPr/>
          <p:nvPr/>
        </p:nvPicPr>
        <p:blipFill>
          <a:blip r:embed="rId3"/>
          <a:stretch>
            <a:fillRect/>
          </a:stretch>
        </p:blipFill>
        <p:spPr>
          <a:xfrm>
            <a:off x="427490" y="2525484"/>
            <a:ext cx="626888" cy="356145"/>
          </a:xfrm>
          <a:prstGeom prst="rect">
            <a:avLst/>
          </a:prstGeom>
        </p:spPr>
      </p:pic>
      <p:pic>
        <p:nvPicPr>
          <p:cNvPr id="6" name="图片 5">
            <a:extLst>
              <a:ext uri="{FF2B5EF4-FFF2-40B4-BE49-F238E27FC236}">
                <a16:creationId xmlns="" xmlns:a16="http://schemas.microsoft.com/office/drawing/2014/main" id="{D22C28A6-9A83-45B2-B139-6594485D54CD}"/>
              </a:ext>
            </a:extLst>
          </p:cNvPr>
          <p:cNvPicPr/>
          <p:nvPr/>
        </p:nvPicPr>
        <p:blipFill>
          <a:blip r:embed="rId4"/>
          <a:stretch>
            <a:fillRect/>
          </a:stretch>
        </p:blipFill>
        <p:spPr>
          <a:xfrm>
            <a:off x="853182" y="5532729"/>
            <a:ext cx="690109" cy="622098"/>
          </a:xfrm>
          <a:prstGeom prst="rect">
            <a:avLst/>
          </a:prstGeom>
        </p:spPr>
      </p:pic>
    </p:spTree>
    <p:extLst>
      <p:ext uri="{BB962C8B-B14F-4D97-AF65-F5344CB8AC3E}">
        <p14:creationId xmlns:p14="http://schemas.microsoft.com/office/powerpoint/2010/main" val="17613429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602980" y="0"/>
            <a:ext cx="260996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专题二十四   实验方案的设计与评价</a:t>
            </a:r>
          </a:p>
        </p:txBody>
      </p:sp>
      <p:sp>
        <p:nvSpPr>
          <p:cNvPr id="9" name="矩形 8">
            <a:extLst>
              <a:ext uri="{FF2B5EF4-FFF2-40B4-BE49-F238E27FC236}">
                <a16:creationId xmlns="" xmlns:a16="http://schemas.microsoft.com/office/drawing/2014/main" id="{C0EB3BA9-77FB-4A47-AA38-D88FE9744CB1}"/>
              </a:ext>
            </a:extLst>
          </p:cNvPr>
          <p:cNvSpPr/>
          <p:nvPr/>
        </p:nvSpPr>
        <p:spPr>
          <a:xfrm>
            <a:off x="234043" y="433509"/>
            <a:ext cx="11723913" cy="3970318"/>
          </a:xfrm>
          <a:prstGeom prst="rect">
            <a:avLst/>
          </a:prstGeom>
        </p:spPr>
        <p:txBody>
          <a:bodyPr wrap="square">
            <a:spAutoFit/>
          </a:bodyPr>
          <a:lstStyle/>
          <a:p>
            <a:pPr>
              <a:lnSpc>
                <a:spcPct val="150000"/>
              </a:lnSpc>
            </a:pPr>
            <a:r>
              <a:rPr lang="zh-CN" altLang="zh-CN" sz="2800" b="1" dirty="0">
                <a:solidFill>
                  <a:srgbClr val="DA251C"/>
                </a:solidFill>
              </a:rPr>
              <a:t>答案　</a:t>
            </a:r>
            <a:r>
              <a:rPr lang="en-US" altLang="zh-CN" sz="2800" dirty="0"/>
              <a:t>(1)</a:t>
            </a:r>
            <a:r>
              <a:rPr lang="zh-CN" altLang="zh-CN" sz="2800" dirty="0"/>
              <a:t>热水会促进</a:t>
            </a:r>
            <a:r>
              <a:rPr lang="en-US" altLang="zh-CN" sz="2800" dirty="0"/>
              <a:t>Na</a:t>
            </a:r>
            <a:r>
              <a:rPr lang="en-US" altLang="zh-CN" sz="2800" baseline="-25000" dirty="0"/>
              <a:t>2</a:t>
            </a:r>
            <a:r>
              <a:rPr lang="en-US" altLang="zh-CN" sz="2800" dirty="0"/>
              <a:t>S</a:t>
            </a:r>
            <a:r>
              <a:rPr lang="zh-CN" altLang="zh-CN" sz="2800" dirty="0"/>
              <a:t>水解</a:t>
            </a:r>
            <a:r>
              <a:rPr lang="en-US" altLang="zh-CN" sz="2800" dirty="0"/>
              <a:t>,</a:t>
            </a:r>
            <a:r>
              <a:rPr lang="zh-CN" altLang="zh-CN" sz="2800" dirty="0"/>
              <a:t>而稀</a:t>
            </a:r>
            <a:r>
              <a:rPr lang="en-US" altLang="zh-CN" sz="2800" dirty="0" err="1"/>
              <a:t>NaOH</a:t>
            </a:r>
            <a:r>
              <a:rPr lang="zh-CN" altLang="zh-CN" sz="2800" dirty="0"/>
              <a:t>溶液能抑制</a:t>
            </a:r>
            <a:r>
              <a:rPr lang="en-US" altLang="zh-CN" sz="2800" dirty="0"/>
              <a:t>Na</a:t>
            </a:r>
            <a:r>
              <a:rPr lang="en-US" altLang="zh-CN" sz="2800" baseline="-25000" dirty="0"/>
              <a:t>2</a:t>
            </a:r>
            <a:r>
              <a:rPr lang="en-US" altLang="zh-CN" sz="2800" dirty="0"/>
              <a:t>S</a:t>
            </a:r>
            <a:r>
              <a:rPr lang="zh-CN" altLang="zh-CN" sz="2800" dirty="0"/>
              <a:t>水解　</a:t>
            </a:r>
            <a:endParaRPr lang="en-US" altLang="zh-CN" sz="2800" dirty="0"/>
          </a:p>
          <a:p>
            <a:pPr>
              <a:lnSpc>
                <a:spcPct val="150000"/>
              </a:lnSpc>
            </a:pPr>
            <a:r>
              <a:rPr lang="en-US" altLang="zh-CN" sz="2800" dirty="0"/>
              <a:t>(2)①</a:t>
            </a:r>
            <a:r>
              <a:rPr lang="en-US" altLang="zh-CN" sz="2800" dirty="0" err="1"/>
              <a:t>a→g→h→c→b→e→f→d</a:t>
            </a:r>
            <a:r>
              <a:rPr lang="zh-CN" altLang="zh-CN" sz="2800" dirty="0"/>
              <a:t>　</a:t>
            </a:r>
            <a:r>
              <a:rPr lang="en-US" altLang="zh-CN" sz="2800" dirty="0"/>
              <a:t>②</a:t>
            </a:r>
            <a:r>
              <a:rPr lang="zh-CN" altLang="zh-CN" sz="2800" dirty="0"/>
              <a:t>装置</a:t>
            </a:r>
            <a:r>
              <a:rPr lang="en-US" altLang="zh-CN" sz="2800" dirty="0"/>
              <a:t>B</a:t>
            </a:r>
            <a:r>
              <a:rPr lang="zh-CN" altLang="zh-CN" sz="2800" dirty="0"/>
              <a:t>中溶液不褪色</a:t>
            </a:r>
            <a:r>
              <a:rPr lang="en-US" altLang="zh-CN" sz="2800" dirty="0"/>
              <a:t>,</a:t>
            </a:r>
            <a:r>
              <a:rPr lang="zh-CN" altLang="zh-CN" sz="2800" dirty="0"/>
              <a:t>装置</a:t>
            </a:r>
            <a:r>
              <a:rPr lang="en-US" altLang="zh-CN" sz="2800" dirty="0"/>
              <a:t>D</a:t>
            </a:r>
            <a:r>
              <a:rPr lang="zh-CN" altLang="zh-CN" sz="2800" dirty="0"/>
              <a:t>中澄清石灰水变浑浊　</a:t>
            </a:r>
            <a:r>
              <a:rPr lang="en-US" altLang="zh-CN" sz="2800" dirty="0"/>
              <a:t>③</a:t>
            </a:r>
            <a:r>
              <a:rPr lang="zh-CN" altLang="zh-CN" sz="2800" dirty="0"/>
              <a:t>取出水槽中导气管</a:t>
            </a:r>
            <a:r>
              <a:rPr lang="en-US" altLang="zh-CN" sz="2800" dirty="0"/>
              <a:t>,</a:t>
            </a:r>
            <a:r>
              <a:rPr lang="zh-CN" altLang="zh-CN" sz="2800" dirty="0"/>
              <a:t>导出的气体能点燃</a:t>
            </a:r>
            <a:r>
              <a:rPr lang="en-US" altLang="zh-CN" sz="2800" dirty="0"/>
              <a:t>(</a:t>
            </a:r>
            <a:r>
              <a:rPr lang="zh-CN" altLang="zh-CN" sz="2800" dirty="0"/>
              <a:t>或其他合理答案均可</a:t>
            </a:r>
            <a:r>
              <a:rPr lang="en-US" altLang="zh-CN" sz="2800" dirty="0"/>
              <a:t>)</a:t>
            </a:r>
            <a:r>
              <a:rPr lang="zh-CN" altLang="zh-CN" sz="2800" dirty="0"/>
              <a:t>　</a:t>
            </a:r>
            <a:r>
              <a:rPr lang="en-US" altLang="zh-CN" sz="2800" dirty="0"/>
              <a:t>(3)①</a:t>
            </a:r>
            <a:r>
              <a:rPr lang="zh-CN" altLang="zh-CN" sz="2800" dirty="0"/>
              <a:t>稀盐酸和氯化钡溶液　</a:t>
            </a:r>
            <a:r>
              <a:rPr lang="en-US" altLang="zh-CN" sz="2800" dirty="0"/>
              <a:t>②</a:t>
            </a:r>
            <a:r>
              <a:rPr lang="zh-CN" altLang="zh-CN" sz="2800" dirty="0"/>
              <a:t>滴加足量稀盐酸　若产生淡黄色沉淀</a:t>
            </a:r>
            <a:r>
              <a:rPr lang="en-US" altLang="zh-CN" sz="2800" dirty="0"/>
              <a:t>,</a:t>
            </a:r>
            <a:r>
              <a:rPr lang="zh-CN" altLang="zh-CN" sz="2800" dirty="0"/>
              <a:t>则含有亚硫酸钠</a:t>
            </a:r>
            <a:r>
              <a:rPr lang="en-US" altLang="zh-CN" sz="2800" dirty="0"/>
              <a:t>,</a:t>
            </a:r>
            <a:r>
              <a:rPr lang="zh-CN" altLang="zh-CN" sz="2800" dirty="0"/>
              <a:t>反之则不含亚硫酸钠　</a:t>
            </a:r>
            <a:r>
              <a:rPr lang="en-US" altLang="zh-CN" sz="2800" dirty="0" smtClean="0"/>
              <a:t>(</a:t>
            </a:r>
            <a:r>
              <a:rPr lang="en-US" altLang="zh-CN" sz="2800" dirty="0"/>
              <a:t>4)2Na</a:t>
            </a:r>
            <a:r>
              <a:rPr lang="en-US" altLang="zh-CN" sz="2800" baseline="-25000" dirty="0"/>
              <a:t>2</a:t>
            </a:r>
            <a:r>
              <a:rPr lang="en-US" altLang="zh-CN" sz="2800" dirty="0"/>
              <a:t>SO</a:t>
            </a:r>
            <a:r>
              <a:rPr lang="en-US" altLang="zh-CN" sz="2800" baseline="-25000" dirty="0"/>
              <a:t>4</a:t>
            </a:r>
            <a:r>
              <a:rPr lang="en-US" altLang="zh-CN" sz="2800" dirty="0"/>
              <a:t>+4C</a:t>
            </a:r>
            <a:r>
              <a:rPr lang="zh-CN" altLang="en-US" sz="2800" dirty="0"/>
              <a:t>　　   </a:t>
            </a:r>
            <a:r>
              <a:rPr lang="en-US" altLang="zh-CN" sz="2800" dirty="0" smtClean="0"/>
              <a:t>Na</a:t>
            </a:r>
            <a:r>
              <a:rPr lang="en-US" altLang="zh-CN" sz="2800" baseline="-25000" dirty="0" smtClean="0"/>
              <a:t>2</a:t>
            </a:r>
            <a:r>
              <a:rPr lang="en-US" altLang="zh-CN" sz="2800" dirty="0" smtClean="0"/>
              <a:t>S+Na</a:t>
            </a:r>
            <a:r>
              <a:rPr lang="en-US" altLang="zh-CN" sz="2800" baseline="-25000" dirty="0" smtClean="0"/>
              <a:t>2</a:t>
            </a:r>
            <a:r>
              <a:rPr lang="en-US" altLang="zh-CN" sz="2800" dirty="0" smtClean="0"/>
              <a:t>SO</a:t>
            </a:r>
            <a:r>
              <a:rPr lang="en-US" altLang="zh-CN" sz="2800" baseline="-25000" dirty="0" smtClean="0"/>
              <a:t>3</a:t>
            </a:r>
            <a:r>
              <a:rPr lang="en-US" altLang="zh-CN" sz="2800" dirty="0" smtClean="0"/>
              <a:t>+</a:t>
            </a:r>
            <a:r>
              <a:rPr lang="en-US" altLang="zh-CN" sz="2800" dirty="0"/>
              <a:t>3CO↑</a:t>
            </a:r>
            <a:endParaRPr lang="en-US" altLang="zh-CN" sz="2800" dirty="0" smtClean="0"/>
          </a:p>
          <a:p>
            <a:pPr>
              <a:lnSpc>
                <a:spcPct val="150000"/>
              </a:lnSpc>
            </a:pPr>
            <a:r>
              <a:rPr lang="en-US" altLang="zh-CN" sz="2800" dirty="0" smtClean="0"/>
              <a:t>+</a:t>
            </a:r>
            <a:r>
              <a:rPr lang="en-US" altLang="zh-CN" sz="2800" dirty="0"/>
              <a:t>CO</a:t>
            </a:r>
            <a:r>
              <a:rPr lang="en-US" altLang="zh-CN" sz="2800" baseline="-25000" dirty="0"/>
              <a:t>2</a:t>
            </a:r>
            <a:r>
              <a:rPr lang="en-US" altLang="zh-CN" sz="2800" dirty="0"/>
              <a:t>↑</a:t>
            </a:r>
            <a:endParaRPr lang="zh-CN" altLang="zh-CN" sz="2800" dirty="0"/>
          </a:p>
        </p:txBody>
      </p:sp>
      <p:pic>
        <p:nvPicPr>
          <p:cNvPr id="4" name="图片 3">
            <a:extLst>
              <a:ext uri="{FF2B5EF4-FFF2-40B4-BE49-F238E27FC236}">
                <a16:creationId xmlns="" xmlns:a16="http://schemas.microsoft.com/office/drawing/2014/main" id="{2FF1FB9D-4B2F-4A26-95C1-DD82FCB62F88}"/>
              </a:ext>
            </a:extLst>
          </p:cNvPr>
          <p:cNvPicPr/>
          <p:nvPr/>
        </p:nvPicPr>
        <p:blipFill>
          <a:blip r:embed="rId2"/>
          <a:stretch>
            <a:fillRect/>
          </a:stretch>
        </p:blipFill>
        <p:spPr>
          <a:xfrm>
            <a:off x="7816735" y="3075832"/>
            <a:ext cx="690109" cy="622098"/>
          </a:xfrm>
          <a:prstGeom prst="rect">
            <a:avLst/>
          </a:prstGeom>
        </p:spPr>
      </p:pic>
    </p:spTree>
    <p:extLst>
      <p:ext uri="{BB962C8B-B14F-4D97-AF65-F5344CB8AC3E}">
        <p14:creationId xmlns:p14="http://schemas.microsoft.com/office/powerpoint/2010/main" val="17097259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C</a:t>
            </a:r>
            <a:r>
              <a:rPr lang="zh-CN" altLang="en-US" sz="2800" b="1" dirty="0">
                <a:solidFill>
                  <a:schemeClr val="bg1"/>
                </a:solidFill>
                <a:latin typeface="微软雅黑" panose="020B0503020204020204" pitchFamily="34" charset="-122"/>
                <a:ea typeface="微软雅黑" panose="020B0503020204020204" pitchFamily="34" charset="-122"/>
              </a:rPr>
              <a:t>考法帮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考向全扫描</a:t>
            </a:r>
          </a:p>
        </p:txBody>
      </p:sp>
      <p:sp>
        <p:nvSpPr>
          <p:cNvPr id="3" name="矩形 2">
            <a:hlinkClick r:id="rId3" action="ppaction://hlinksldjump"/>
          </p:cNvPr>
          <p:cNvSpPr/>
          <p:nvPr/>
        </p:nvSpPr>
        <p:spPr>
          <a:xfrm>
            <a:off x="4368800" y="1273628"/>
            <a:ext cx="7344229"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solidFill>
              </a:rPr>
              <a:t>考向</a:t>
            </a:r>
            <a:r>
              <a:rPr lang="en-US" altLang="zh-CN" sz="2800" dirty="0">
                <a:solidFill>
                  <a:schemeClr val="tx1"/>
                </a:solidFill>
              </a:rPr>
              <a:t>1  </a:t>
            </a:r>
            <a:r>
              <a:rPr lang="zh-CN" altLang="en-US" sz="2800" dirty="0">
                <a:solidFill>
                  <a:schemeClr val="tx1"/>
                </a:solidFill>
              </a:rPr>
              <a:t>与教材实验原理相结合的微型实验探究</a:t>
            </a:r>
          </a:p>
          <a:p>
            <a:pPr>
              <a:lnSpc>
                <a:spcPct val="150000"/>
              </a:lnSpc>
            </a:pPr>
            <a:r>
              <a:rPr lang="zh-CN" altLang="en-US" sz="2800" dirty="0">
                <a:solidFill>
                  <a:schemeClr val="tx1"/>
                </a:solidFill>
              </a:rPr>
              <a:t>考向</a:t>
            </a:r>
            <a:r>
              <a:rPr lang="en-US" altLang="zh-CN" sz="2800" dirty="0">
                <a:solidFill>
                  <a:schemeClr val="tx1"/>
                </a:solidFill>
              </a:rPr>
              <a:t>2  </a:t>
            </a:r>
            <a:r>
              <a:rPr lang="zh-CN" altLang="en-US" sz="2800" dirty="0">
                <a:solidFill>
                  <a:schemeClr val="tx1"/>
                </a:solidFill>
              </a:rPr>
              <a:t>信息迁移与数据处理的实验探究</a:t>
            </a:r>
          </a:p>
          <a:p>
            <a:pPr>
              <a:lnSpc>
                <a:spcPct val="150000"/>
              </a:lnSpc>
            </a:pPr>
            <a:r>
              <a:rPr lang="zh-CN" altLang="en-US" sz="2800" dirty="0">
                <a:solidFill>
                  <a:schemeClr val="tx1"/>
                </a:solidFill>
              </a:rPr>
              <a:t>考向</a:t>
            </a:r>
            <a:r>
              <a:rPr lang="en-US" altLang="zh-CN" sz="2800" dirty="0">
                <a:solidFill>
                  <a:schemeClr val="tx1"/>
                </a:solidFill>
              </a:rPr>
              <a:t>3  </a:t>
            </a:r>
            <a:r>
              <a:rPr lang="zh-CN" altLang="en-US" sz="2800" dirty="0">
                <a:solidFill>
                  <a:schemeClr val="tx1"/>
                </a:solidFill>
              </a:rPr>
              <a:t>分解产物的性质验证型实验设计与评价</a:t>
            </a:r>
          </a:p>
        </p:txBody>
      </p:sp>
    </p:spTree>
    <p:extLst>
      <p:ext uri="{BB962C8B-B14F-4D97-AF65-F5344CB8AC3E}">
        <p14:creationId xmlns:p14="http://schemas.microsoft.com/office/powerpoint/2010/main" val="7104351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 xmlns:a16="http://schemas.microsoft.com/office/drawing/2014/main" id="{8EA5E433-12A3-47D9-96FC-E1C5A5825E7B}"/>
              </a:ext>
            </a:extLst>
          </p:cNvPr>
          <p:cNvSpPr/>
          <p:nvPr/>
        </p:nvSpPr>
        <p:spPr>
          <a:xfrm>
            <a:off x="268515" y="1128398"/>
            <a:ext cx="11691256" cy="3893951"/>
          </a:xfrm>
          <a:prstGeom prst="rect">
            <a:avLst/>
          </a:prstGeom>
        </p:spPr>
        <p:txBody>
          <a:bodyPr wrap="square">
            <a:spAutoFit/>
          </a:bodyPr>
          <a:lstStyle/>
          <a:p>
            <a:pPr>
              <a:lnSpc>
                <a:spcPct val="150000"/>
              </a:lnSpc>
            </a:pPr>
            <a:r>
              <a:rPr lang="zh-CN" altLang="en-US" sz="2800" dirty="0"/>
              <a:t>　　全国卷往往在选择题中以评价型实验的形式考查实验基本操作和原理等</a:t>
            </a:r>
            <a:r>
              <a:rPr lang="en-US" altLang="zh-CN" sz="2800" dirty="0"/>
              <a:t>,</a:t>
            </a:r>
            <a:r>
              <a:rPr lang="zh-CN" altLang="en-US" sz="2800" dirty="0"/>
              <a:t>涉及实验操作、现象、结论及其因果关系评价</a:t>
            </a:r>
            <a:r>
              <a:rPr lang="en-US" altLang="zh-CN" sz="2800" dirty="0"/>
              <a:t>,</a:t>
            </a:r>
            <a:r>
              <a:rPr lang="zh-CN" altLang="en-US" sz="2800" dirty="0"/>
              <a:t>如</a:t>
            </a:r>
            <a:r>
              <a:rPr lang="en-US" altLang="zh-CN" sz="2800" dirty="0"/>
              <a:t>2017</a:t>
            </a:r>
            <a:r>
              <a:rPr lang="zh-CN" altLang="en-US" sz="2800" dirty="0"/>
              <a:t>年全国卷</a:t>
            </a:r>
            <a:r>
              <a:rPr lang="en-US" altLang="zh-CN" sz="2800" dirty="0"/>
              <a:t>Ⅱ</a:t>
            </a:r>
            <a:r>
              <a:rPr lang="zh-CN" altLang="en-US" sz="2800" dirty="0"/>
              <a:t>第</a:t>
            </a:r>
            <a:r>
              <a:rPr lang="en-US" altLang="zh-CN" sz="2800" dirty="0"/>
              <a:t>13</a:t>
            </a:r>
            <a:r>
              <a:rPr lang="zh-CN" altLang="en-US" sz="2800" dirty="0"/>
              <a:t>题</a:t>
            </a:r>
            <a:r>
              <a:rPr lang="en-US" altLang="zh-CN" sz="2800" dirty="0"/>
              <a:t>;</a:t>
            </a:r>
            <a:r>
              <a:rPr lang="zh-CN" altLang="en-US" sz="2800" dirty="0"/>
              <a:t>在非选择题中常立足于实验基础</a:t>
            </a:r>
            <a:r>
              <a:rPr lang="en-US" altLang="zh-CN" sz="2800" dirty="0"/>
              <a:t>,</a:t>
            </a:r>
            <a:r>
              <a:rPr lang="zh-CN" altLang="en-US" sz="2800" dirty="0"/>
              <a:t>凸显对实验技能的考查</a:t>
            </a:r>
            <a:r>
              <a:rPr lang="en-US" altLang="zh-CN" sz="2800" dirty="0"/>
              <a:t>,</a:t>
            </a:r>
            <a:r>
              <a:rPr lang="zh-CN" altLang="en-US" sz="2800" dirty="0"/>
              <a:t>这类题往往前半部分注重考查考生对基础知识</a:t>
            </a:r>
            <a:r>
              <a:rPr lang="en-US" altLang="zh-CN" sz="2800" dirty="0"/>
              <a:t>(</a:t>
            </a:r>
            <a:r>
              <a:rPr lang="zh-CN" altLang="en-US" sz="2800" dirty="0"/>
              <a:t>如基本操作、实验安全、产品保护、尾气处理等</a:t>
            </a:r>
            <a:r>
              <a:rPr lang="en-US" altLang="zh-CN" sz="2800" dirty="0"/>
              <a:t>)</a:t>
            </a:r>
            <a:r>
              <a:rPr lang="zh-CN" altLang="en-US" sz="2800" dirty="0"/>
              <a:t>的掌握情况</a:t>
            </a:r>
            <a:r>
              <a:rPr lang="en-US" altLang="zh-CN" sz="2800" dirty="0"/>
              <a:t>,</a:t>
            </a:r>
            <a:r>
              <a:rPr lang="zh-CN" altLang="en-US" sz="2800" dirty="0"/>
              <a:t>后半部分注重考查考生分析问题、解决问题的能力</a:t>
            </a:r>
            <a:r>
              <a:rPr lang="en-US" altLang="zh-CN" sz="2800" dirty="0"/>
              <a:t>,</a:t>
            </a:r>
            <a:r>
              <a:rPr lang="zh-CN" altLang="en-US" sz="2800" dirty="0"/>
              <a:t>如实验评价和实验设计能力</a:t>
            </a:r>
            <a:r>
              <a:rPr lang="en-US" altLang="zh-CN" sz="2800" dirty="0"/>
              <a:t>,</a:t>
            </a:r>
            <a:r>
              <a:rPr lang="zh-CN" altLang="en-US" sz="2800" dirty="0"/>
              <a:t>以及定量计算和分析能力。</a:t>
            </a:r>
          </a:p>
        </p:txBody>
      </p:sp>
      <p:sp>
        <p:nvSpPr>
          <p:cNvPr id="6" name="矩形 5">
            <a:extLst>
              <a:ext uri="{FF2B5EF4-FFF2-40B4-BE49-F238E27FC236}">
                <a16:creationId xmlns="" xmlns:a16="http://schemas.microsoft.com/office/drawing/2014/main" id="{E6C98433-F4A0-4141-9C92-A7721CCC400C}"/>
              </a:ext>
            </a:extLst>
          </p:cNvPr>
          <p:cNvSpPr/>
          <p:nvPr/>
        </p:nvSpPr>
        <p:spPr>
          <a:xfrm>
            <a:off x="8602980" y="0"/>
            <a:ext cx="260996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专题二十四   实验方案的设计与评价</a:t>
            </a:r>
          </a:p>
        </p:txBody>
      </p:sp>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1066800" y="-2"/>
            <a:ext cx="18288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考情揭秘</a:t>
            </a:r>
          </a:p>
        </p:txBody>
      </p:sp>
      <p:sp>
        <p:nvSpPr>
          <p:cNvPr id="9" name="矩形 8"/>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Tree>
    <p:extLst>
      <p:ext uri="{BB962C8B-B14F-4D97-AF65-F5344CB8AC3E}">
        <p14:creationId xmlns:p14="http://schemas.microsoft.com/office/powerpoint/2010/main" val="583294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9BCFBCDB-577C-4C84-9BF9-814CC413FB39}"/>
              </a:ext>
            </a:extLst>
          </p:cNvPr>
          <p:cNvSpPr/>
          <p:nvPr/>
        </p:nvSpPr>
        <p:spPr>
          <a:xfrm>
            <a:off x="250487" y="780139"/>
            <a:ext cx="11723912" cy="738664"/>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4</a:t>
            </a:r>
            <a:r>
              <a:rPr lang="zh-CN" altLang="zh-CN" sz="2800" dirty="0"/>
              <a:t>　</a:t>
            </a:r>
            <a:r>
              <a:rPr lang="en-US" altLang="zh-CN" sz="2800" dirty="0"/>
              <a:t>[2017</a:t>
            </a:r>
            <a:r>
              <a:rPr lang="zh-CN" altLang="zh-CN" sz="2800" dirty="0"/>
              <a:t>全国卷</a:t>
            </a:r>
            <a:r>
              <a:rPr lang="en-US" altLang="zh-CN" sz="2800" dirty="0"/>
              <a:t>Ⅱ,13,6</a:t>
            </a:r>
            <a:r>
              <a:rPr lang="zh-CN" altLang="zh-CN" sz="2800" dirty="0"/>
              <a:t>分</a:t>
            </a:r>
            <a:r>
              <a:rPr lang="en-US" altLang="zh-CN" sz="2800" dirty="0"/>
              <a:t>]</a:t>
            </a:r>
            <a:r>
              <a:rPr lang="zh-CN" altLang="zh-CN" sz="2800" dirty="0"/>
              <a:t>由下列实验及现象不能推出相应结论的是</a:t>
            </a:r>
            <a:endParaRPr lang="zh-CN" altLang="zh-CN" sz="2800" b="1" dirty="0">
              <a:solidFill>
                <a:srgbClr val="DA251C"/>
              </a:solidFill>
            </a:endParaRPr>
          </a:p>
        </p:txBody>
      </p:sp>
      <p:sp>
        <p:nvSpPr>
          <p:cNvPr id="18" name="矩形 17">
            <a:extLst>
              <a:ext uri="{FF2B5EF4-FFF2-40B4-BE49-F238E27FC236}">
                <a16:creationId xmlns="" xmlns:a16="http://schemas.microsoft.com/office/drawing/2014/main" id="{A2A84C92-79A9-4D4B-B239-8E7F764F7A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19" name="矩形 18">
            <a:extLst>
              <a:ext uri="{FF2B5EF4-FFF2-40B4-BE49-F238E27FC236}">
                <a16:creationId xmlns="" xmlns:a16="http://schemas.microsoft.com/office/drawing/2014/main" id="{11FDB6B2-A016-4A70-B131-BD696910996E}"/>
              </a:ext>
            </a:extLst>
          </p:cNvPr>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20" name="矩形 19">
            <a:extLst>
              <a:ext uri="{FF2B5EF4-FFF2-40B4-BE49-F238E27FC236}">
                <a16:creationId xmlns="" xmlns:a16="http://schemas.microsoft.com/office/drawing/2014/main" id="{3A6C60BF-FD67-4859-A866-B3E2AFF0A966}"/>
              </a:ext>
            </a:extLst>
          </p:cNvPr>
          <p:cNvSpPr/>
          <p:nvPr/>
        </p:nvSpPr>
        <p:spPr>
          <a:xfrm>
            <a:off x="1066799" y="-2"/>
            <a:ext cx="7714344"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ea typeface="微软雅黑" panose="020B0503020204020204" pitchFamily="34" charset="-122"/>
              </a:rPr>
              <a:t>考向</a:t>
            </a:r>
            <a:r>
              <a:rPr lang="en-US" altLang="zh-CN" sz="2800" dirty="0">
                <a:solidFill>
                  <a:srgbClr val="DA251C"/>
                </a:solidFill>
                <a:ea typeface="微软雅黑" panose="020B0503020204020204" pitchFamily="34" charset="-122"/>
              </a:rPr>
              <a:t>1   </a:t>
            </a:r>
            <a:r>
              <a:rPr lang="zh-CN" altLang="en-US" sz="2800" dirty="0">
                <a:solidFill>
                  <a:srgbClr val="DA251C"/>
                </a:solidFill>
                <a:ea typeface="微软雅黑" panose="020B0503020204020204" pitchFamily="34" charset="-122"/>
              </a:rPr>
              <a:t>与教材实验原理相结合的微型实验探究</a:t>
            </a:r>
          </a:p>
        </p:txBody>
      </p:sp>
      <p:graphicFrame>
        <p:nvGraphicFramePr>
          <p:cNvPr id="7" name="表格 6">
            <a:extLst>
              <a:ext uri="{FF2B5EF4-FFF2-40B4-BE49-F238E27FC236}">
                <a16:creationId xmlns="" xmlns:a16="http://schemas.microsoft.com/office/drawing/2014/main" id="{243A8FF0-C5B4-4855-9442-4D80D71B4447}"/>
              </a:ext>
            </a:extLst>
          </p:cNvPr>
          <p:cNvGraphicFramePr>
            <a:graphicFrameLocks noGrp="1"/>
          </p:cNvGraphicFramePr>
          <p:nvPr>
            <p:extLst>
              <p:ext uri="{D42A27DB-BD31-4B8C-83A1-F6EECF244321}">
                <p14:modId xmlns:p14="http://schemas.microsoft.com/office/powerpoint/2010/main" val="4244077336"/>
              </p:ext>
            </p:extLst>
          </p:nvPr>
        </p:nvGraphicFramePr>
        <p:xfrm>
          <a:off x="388257" y="1468003"/>
          <a:ext cx="11426372" cy="5230368"/>
        </p:xfrm>
        <a:graphic>
          <a:graphicData uri="http://schemas.openxmlformats.org/drawingml/2006/table">
            <a:tbl>
              <a:tblPr firstRow="1" firstCol="1" bandRow="1">
                <a:tableStyleId>{5C22544A-7EE6-4342-B048-85BDC9FD1C3A}</a:tableStyleId>
              </a:tblPr>
              <a:tblGrid>
                <a:gridCol w="368444">
                  <a:extLst>
                    <a:ext uri="{9D8B030D-6E8A-4147-A177-3AD203B41FA5}">
                      <a16:colId xmlns="" xmlns:a16="http://schemas.microsoft.com/office/drawing/2014/main" val="3352160383"/>
                    </a:ext>
                  </a:extLst>
                </a:gridCol>
                <a:gridCol w="5123399">
                  <a:extLst>
                    <a:ext uri="{9D8B030D-6E8A-4147-A177-3AD203B41FA5}">
                      <a16:colId xmlns="" xmlns:a16="http://schemas.microsoft.com/office/drawing/2014/main" val="2487581317"/>
                    </a:ext>
                  </a:extLst>
                </a:gridCol>
                <a:gridCol w="3594100">
                  <a:extLst>
                    <a:ext uri="{9D8B030D-6E8A-4147-A177-3AD203B41FA5}">
                      <a16:colId xmlns="" xmlns:a16="http://schemas.microsoft.com/office/drawing/2014/main" val="3149125053"/>
                    </a:ext>
                  </a:extLst>
                </a:gridCol>
                <a:gridCol w="2340429">
                  <a:extLst>
                    <a:ext uri="{9D8B030D-6E8A-4147-A177-3AD203B41FA5}">
                      <a16:colId xmlns="" xmlns:a16="http://schemas.microsoft.com/office/drawing/2014/main" val="4004177285"/>
                    </a:ext>
                  </a:extLst>
                </a:gridCol>
              </a:tblGrid>
              <a:tr h="434582">
                <a:tc>
                  <a:txBody>
                    <a:bodyPr/>
                    <a:lstStyle/>
                    <a:p>
                      <a:pPr algn="ctr">
                        <a:lnSpc>
                          <a:spcPct val="120000"/>
                        </a:lnSpc>
                        <a:spcAft>
                          <a:spcPts val="0"/>
                        </a:spcAft>
                      </a:pPr>
                      <a:r>
                        <a:rPr lang="en-US" sz="2600" b="0" dirty="0">
                          <a:solidFill>
                            <a:schemeClr val="tx1"/>
                          </a:solidFill>
                          <a:effectLst/>
                        </a:rPr>
                        <a:t> </a:t>
                      </a:r>
                      <a:endParaRPr lang="zh-CN" sz="26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600" b="0">
                          <a:solidFill>
                            <a:schemeClr val="tx1"/>
                          </a:solidFill>
                          <a:effectLst/>
                        </a:rPr>
                        <a:t>实验</a:t>
                      </a:r>
                      <a:endParaRPr lang="zh-CN" sz="2600" b="0">
                        <a:solidFill>
                          <a:schemeClr val="tx1"/>
                        </a:solidFill>
                        <a:effectLst/>
                        <a:latin typeface="NEU-BZ-S92"/>
                        <a:ea typeface="方正书宋_GBK"/>
                        <a:cs typeface="Times New Roman" panose="02020603050405020304" pitchFamily="18" charset="0"/>
                      </a:endParaRPr>
                    </a:p>
                  </a:txBody>
                  <a:tcPr marL="20320" marR="203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600" b="0">
                          <a:solidFill>
                            <a:schemeClr val="tx1"/>
                          </a:solidFill>
                          <a:effectLst/>
                        </a:rPr>
                        <a:t>现象</a:t>
                      </a:r>
                      <a:endParaRPr lang="zh-CN" sz="2600" b="0">
                        <a:solidFill>
                          <a:schemeClr val="tx1"/>
                        </a:solidFill>
                        <a:effectLst/>
                        <a:latin typeface="NEU-BZ-S92"/>
                        <a:ea typeface="方正书宋_GBK"/>
                        <a:cs typeface="Times New Roman" panose="02020603050405020304" pitchFamily="18" charset="0"/>
                      </a:endParaRPr>
                    </a:p>
                  </a:txBody>
                  <a:tcPr marL="20320" marR="203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600" b="0">
                          <a:solidFill>
                            <a:schemeClr val="tx1"/>
                          </a:solidFill>
                          <a:effectLst/>
                        </a:rPr>
                        <a:t>结论</a:t>
                      </a:r>
                      <a:endParaRPr lang="zh-CN" sz="2600" b="0">
                        <a:solidFill>
                          <a:schemeClr val="tx1"/>
                        </a:solidFill>
                        <a:effectLst/>
                        <a:latin typeface="NEU-BZ-S92"/>
                        <a:ea typeface="方正书宋_GBK"/>
                        <a:cs typeface="Times New Roman" panose="02020603050405020304" pitchFamily="18" charset="0"/>
                      </a:endParaRPr>
                    </a:p>
                  </a:txBody>
                  <a:tcPr marL="20320" marR="203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495778795"/>
                  </a:ext>
                </a:extLst>
              </a:tr>
              <a:tr h="869163">
                <a:tc>
                  <a:txBody>
                    <a:bodyPr/>
                    <a:lstStyle/>
                    <a:p>
                      <a:pPr algn="ctr">
                        <a:lnSpc>
                          <a:spcPct val="120000"/>
                        </a:lnSpc>
                        <a:spcAft>
                          <a:spcPts val="0"/>
                        </a:spcAft>
                      </a:pPr>
                      <a:r>
                        <a:rPr lang="en-US" sz="2600" b="0">
                          <a:solidFill>
                            <a:schemeClr val="tx1"/>
                          </a:solidFill>
                          <a:effectLst/>
                        </a:rPr>
                        <a:t>A</a:t>
                      </a:r>
                      <a:endParaRPr lang="zh-CN" sz="26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600" b="0" dirty="0">
                          <a:solidFill>
                            <a:schemeClr val="tx1"/>
                          </a:solidFill>
                          <a:effectLst/>
                        </a:rPr>
                        <a:t>向</a:t>
                      </a:r>
                      <a:r>
                        <a:rPr lang="en-US" sz="2600" b="0" dirty="0">
                          <a:solidFill>
                            <a:schemeClr val="tx1"/>
                          </a:solidFill>
                          <a:effectLst/>
                        </a:rPr>
                        <a:t>2 mL 0.1 mol·L</a:t>
                      </a:r>
                      <a:r>
                        <a:rPr lang="en-US" sz="2600" b="0" baseline="30000" dirty="0">
                          <a:solidFill>
                            <a:schemeClr val="tx1"/>
                          </a:solidFill>
                          <a:effectLst/>
                        </a:rPr>
                        <a:t>-1</a:t>
                      </a:r>
                      <a:r>
                        <a:rPr lang="zh-CN" sz="2600" b="0" dirty="0">
                          <a:solidFill>
                            <a:schemeClr val="tx1"/>
                          </a:solidFill>
                          <a:effectLst/>
                        </a:rPr>
                        <a:t>的</a:t>
                      </a:r>
                      <a:r>
                        <a:rPr lang="en-US" sz="2600" b="0" dirty="0">
                          <a:solidFill>
                            <a:schemeClr val="tx1"/>
                          </a:solidFill>
                          <a:effectLst/>
                        </a:rPr>
                        <a:t>FeCl</a:t>
                      </a:r>
                      <a:r>
                        <a:rPr lang="en-US" sz="2600" b="0" baseline="-25000" dirty="0">
                          <a:solidFill>
                            <a:schemeClr val="tx1"/>
                          </a:solidFill>
                          <a:effectLst/>
                        </a:rPr>
                        <a:t>3</a:t>
                      </a:r>
                      <a:r>
                        <a:rPr lang="zh-CN" sz="2600" b="0" dirty="0">
                          <a:solidFill>
                            <a:schemeClr val="tx1"/>
                          </a:solidFill>
                          <a:effectLst/>
                        </a:rPr>
                        <a:t>溶液中加足量铁粉</a:t>
                      </a:r>
                      <a:r>
                        <a:rPr lang="en-US" sz="2600" b="0" dirty="0">
                          <a:solidFill>
                            <a:schemeClr val="tx1"/>
                          </a:solidFill>
                          <a:effectLst/>
                        </a:rPr>
                        <a:t>,</a:t>
                      </a:r>
                      <a:r>
                        <a:rPr lang="zh-CN" sz="2600" b="0" dirty="0">
                          <a:solidFill>
                            <a:schemeClr val="tx1"/>
                          </a:solidFill>
                          <a:effectLst/>
                        </a:rPr>
                        <a:t>振荡</a:t>
                      </a:r>
                      <a:r>
                        <a:rPr lang="en-US" sz="2600" b="0" dirty="0">
                          <a:solidFill>
                            <a:schemeClr val="tx1"/>
                          </a:solidFill>
                          <a:effectLst/>
                        </a:rPr>
                        <a:t>,</a:t>
                      </a:r>
                      <a:r>
                        <a:rPr lang="zh-CN" sz="2600" b="0" dirty="0">
                          <a:solidFill>
                            <a:schemeClr val="tx1"/>
                          </a:solidFill>
                          <a:effectLst/>
                        </a:rPr>
                        <a:t>加</a:t>
                      </a:r>
                      <a:r>
                        <a:rPr lang="en-US" sz="2600" b="0" dirty="0">
                          <a:solidFill>
                            <a:schemeClr val="tx1"/>
                          </a:solidFill>
                          <a:effectLst/>
                        </a:rPr>
                        <a:t>1</a:t>
                      </a:r>
                      <a:r>
                        <a:rPr lang="zh-CN" sz="2600" b="0" dirty="0">
                          <a:solidFill>
                            <a:schemeClr val="tx1"/>
                          </a:solidFill>
                          <a:effectLst/>
                        </a:rPr>
                        <a:t>滴</a:t>
                      </a:r>
                      <a:r>
                        <a:rPr lang="en-US" sz="2600" b="0" dirty="0">
                          <a:solidFill>
                            <a:schemeClr val="tx1"/>
                          </a:solidFill>
                          <a:effectLst/>
                        </a:rPr>
                        <a:t>KSCN</a:t>
                      </a:r>
                      <a:r>
                        <a:rPr lang="zh-CN" sz="2600" b="0" dirty="0">
                          <a:solidFill>
                            <a:schemeClr val="tx1"/>
                          </a:solidFill>
                          <a:effectLst/>
                        </a:rPr>
                        <a:t>溶液</a:t>
                      </a:r>
                      <a:endParaRPr lang="zh-CN" sz="2600" b="0" dirty="0">
                        <a:solidFill>
                          <a:schemeClr val="tx1"/>
                        </a:solidFill>
                        <a:effectLst/>
                        <a:latin typeface="NEU-BZ-S92"/>
                        <a:ea typeface="方正书宋_GBK"/>
                        <a:cs typeface="Times New Roman" panose="02020603050405020304" pitchFamily="18" charset="0"/>
                      </a:endParaRPr>
                    </a:p>
                  </a:txBody>
                  <a:tcPr marL="20320" marR="203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600" b="0" dirty="0">
                          <a:solidFill>
                            <a:schemeClr val="tx1"/>
                          </a:solidFill>
                          <a:effectLst/>
                        </a:rPr>
                        <a:t>黄色逐渐消失</a:t>
                      </a:r>
                      <a:r>
                        <a:rPr lang="en-US" sz="2600" b="0" dirty="0">
                          <a:solidFill>
                            <a:schemeClr val="tx1"/>
                          </a:solidFill>
                          <a:effectLst/>
                        </a:rPr>
                        <a:t>,</a:t>
                      </a:r>
                      <a:r>
                        <a:rPr lang="zh-CN" sz="2600" b="0" dirty="0">
                          <a:solidFill>
                            <a:schemeClr val="tx1"/>
                          </a:solidFill>
                          <a:effectLst/>
                        </a:rPr>
                        <a:t>加</a:t>
                      </a:r>
                      <a:r>
                        <a:rPr lang="en-US" sz="2600" b="0" dirty="0">
                          <a:solidFill>
                            <a:schemeClr val="tx1"/>
                          </a:solidFill>
                          <a:effectLst/>
                        </a:rPr>
                        <a:t>KSCN</a:t>
                      </a:r>
                      <a:r>
                        <a:rPr lang="zh-CN" sz="2600" b="0" dirty="0">
                          <a:solidFill>
                            <a:schemeClr val="tx1"/>
                          </a:solidFill>
                          <a:effectLst/>
                        </a:rPr>
                        <a:t>溶液颜色不变</a:t>
                      </a:r>
                      <a:endParaRPr lang="zh-CN" sz="2600" b="0" dirty="0">
                        <a:solidFill>
                          <a:schemeClr val="tx1"/>
                        </a:solidFill>
                        <a:effectLst/>
                        <a:latin typeface="NEU-BZ-S92"/>
                        <a:ea typeface="方正书宋_GBK"/>
                        <a:cs typeface="Times New Roman" panose="02020603050405020304" pitchFamily="18" charset="0"/>
                      </a:endParaRPr>
                    </a:p>
                  </a:txBody>
                  <a:tcPr marL="20320" marR="203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600" b="0">
                          <a:solidFill>
                            <a:schemeClr val="tx1"/>
                          </a:solidFill>
                          <a:effectLst/>
                        </a:rPr>
                        <a:t>还原性</a:t>
                      </a:r>
                      <a:r>
                        <a:rPr lang="en-US" sz="2600" b="0">
                          <a:solidFill>
                            <a:schemeClr val="tx1"/>
                          </a:solidFill>
                          <a:effectLst/>
                        </a:rPr>
                        <a:t>:Fe&gt;Fe</a:t>
                      </a:r>
                      <a:r>
                        <a:rPr lang="en-US" sz="2600" b="0" baseline="30000">
                          <a:solidFill>
                            <a:schemeClr val="tx1"/>
                          </a:solidFill>
                          <a:effectLst/>
                        </a:rPr>
                        <a:t>2+</a:t>
                      </a:r>
                      <a:endParaRPr lang="zh-CN" sz="2600" b="0">
                        <a:solidFill>
                          <a:schemeClr val="tx1"/>
                        </a:solidFill>
                        <a:effectLst/>
                        <a:latin typeface="NEU-BZ-S92"/>
                        <a:ea typeface="方正书宋_GBK"/>
                        <a:cs typeface="Times New Roman" panose="02020603050405020304" pitchFamily="18" charset="0"/>
                      </a:endParaRPr>
                    </a:p>
                  </a:txBody>
                  <a:tcPr marL="20320" marR="203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71548057"/>
                  </a:ext>
                </a:extLst>
              </a:tr>
              <a:tr h="869163">
                <a:tc>
                  <a:txBody>
                    <a:bodyPr/>
                    <a:lstStyle/>
                    <a:p>
                      <a:pPr algn="ctr">
                        <a:lnSpc>
                          <a:spcPct val="120000"/>
                        </a:lnSpc>
                        <a:spcAft>
                          <a:spcPts val="0"/>
                        </a:spcAft>
                      </a:pPr>
                      <a:r>
                        <a:rPr lang="en-US" sz="2600" b="0">
                          <a:solidFill>
                            <a:schemeClr val="tx1"/>
                          </a:solidFill>
                          <a:effectLst/>
                        </a:rPr>
                        <a:t>B</a:t>
                      </a:r>
                      <a:endParaRPr lang="zh-CN" sz="26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600" b="0" dirty="0">
                          <a:solidFill>
                            <a:schemeClr val="tx1"/>
                          </a:solidFill>
                          <a:effectLst/>
                        </a:rPr>
                        <a:t>将金属钠在燃烧匙中点燃</a:t>
                      </a:r>
                      <a:r>
                        <a:rPr lang="en-US" sz="2600" b="0" dirty="0">
                          <a:solidFill>
                            <a:schemeClr val="tx1"/>
                          </a:solidFill>
                          <a:effectLst/>
                        </a:rPr>
                        <a:t>,</a:t>
                      </a:r>
                      <a:r>
                        <a:rPr lang="zh-CN" sz="2600" b="0" dirty="0">
                          <a:solidFill>
                            <a:schemeClr val="tx1"/>
                          </a:solidFill>
                          <a:effectLst/>
                        </a:rPr>
                        <a:t>迅速伸入集满</a:t>
                      </a:r>
                      <a:r>
                        <a:rPr lang="en-US" sz="2600" b="0" dirty="0">
                          <a:solidFill>
                            <a:schemeClr val="tx1"/>
                          </a:solidFill>
                          <a:effectLst/>
                        </a:rPr>
                        <a:t>CO</a:t>
                      </a:r>
                      <a:r>
                        <a:rPr lang="en-US" sz="2600" b="0" baseline="-25000" dirty="0">
                          <a:solidFill>
                            <a:schemeClr val="tx1"/>
                          </a:solidFill>
                          <a:effectLst/>
                        </a:rPr>
                        <a:t>2</a:t>
                      </a:r>
                      <a:r>
                        <a:rPr lang="zh-CN" sz="2600" b="0" dirty="0">
                          <a:solidFill>
                            <a:schemeClr val="tx1"/>
                          </a:solidFill>
                          <a:effectLst/>
                        </a:rPr>
                        <a:t>的集气瓶</a:t>
                      </a:r>
                      <a:endParaRPr lang="zh-CN" sz="2600" b="0" dirty="0">
                        <a:solidFill>
                          <a:schemeClr val="tx1"/>
                        </a:solidFill>
                        <a:effectLst/>
                        <a:latin typeface="NEU-BZ-S92"/>
                        <a:ea typeface="方正书宋_GBK"/>
                        <a:cs typeface="Times New Roman" panose="02020603050405020304" pitchFamily="18" charset="0"/>
                      </a:endParaRPr>
                    </a:p>
                  </a:txBody>
                  <a:tcPr marL="20320" marR="203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600" b="0" dirty="0">
                          <a:solidFill>
                            <a:schemeClr val="tx1"/>
                          </a:solidFill>
                          <a:effectLst/>
                        </a:rPr>
                        <a:t>集气瓶中产生大量白烟</a:t>
                      </a:r>
                      <a:r>
                        <a:rPr lang="en-US" sz="2600" b="0" dirty="0">
                          <a:solidFill>
                            <a:schemeClr val="tx1"/>
                          </a:solidFill>
                          <a:effectLst/>
                        </a:rPr>
                        <a:t>,</a:t>
                      </a:r>
                      <a:r>
                        <a:rPr lang="zh-CN" sz="2600" b="0" dirty="0">
                          <a:solidFill>
                            <a:schemeClr val="tx1"/>
                          </a:solidFill>
                          <a:effectLst/>
                        </a:rPr>
                        <a:t>瓶内有黑色颗粒产生</a:t>
                      </a:r>
                      <a:endParaRPr lang="zh-CN" sz="2600" b="0" dirty="0">
                        <a:solidFill>
                          <a:schemeClr val="tx1"/>
                        </a:solidFill>
                        <a:effectLst/>
                        <a:latin typeface="NEU-BZ-S92"/>
                        <a:ea typeface="方正书宋_GBK"/>
                        <a:cs typeface="Times New Roman" panose="02020603050405020304" pitchFamily="18" charset="0"/>
                      </a:endParaRPr>
                    </a:p>
                  </a:txBody>
                  <a:tcPr marL="20320" marR="203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en-US" sz="2600" b="0">
                          <a:solidFill>
                            <a:schemeClr val="tx1"/>
                          </a:solidFill>
                          <a:effectLst/>
                        </a:rPr>
                        <a:t>CO</a:t>
                      </a:r>
                      <a:r>
                        <a:rPr lang="en-US" sz="2600" b="0" baseline="-25000">
                          <a:solidFill>
                            <a:schemeClr val="tx1"/>
                          </a:solidFill>
                          <a:effectLst/>
                        </a:rPr>
                        <a:t>2</a:t>
                      </a:r>
                      <a:r>
                        <a:rPr lang="zh-CN" sz="2600" b="0">
                          <a:solidFill>
                            <a:schemeClr val="tx1"/>
                          </a:solidFill>
                          <a:effectLst/>
                        </a:rPr>
                        <a:t>具有氧化性</a:t>
                      </a:r>
                      <a:endParaRPr lang="zh-CN" sz="2600" b="0">
                        <a:solidFill>
                          <a:schemeClr val="tx1"/>
                        </a:solidFill>
                        <a:effectLst/>
                        <a:latin typeface="NEU-BZ-S92"/>
                        <a:ea typeface="方正书宋_GBK"/>
                        <a:cs typeface="Times New Roman" panose="02020603050405020304" pitchFamily="18" charset="0"/>
                      </a:endParaRPr>
                    </a:p>
                  </a:txBody>
                  <a:tcPr marL="20320" marR="203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12000904"/>
                  </a:ext>
                </a:extLst>
              </a:tr>
              <a:tr h="1303745">
                <a:tc>
                  <a:txBody>
                    <a:bodyPr/>
                    <a:lstStyle/>
                    <a:p>
                      <a:pPr algn="ctr">
                        <a:lnSpc>
                          <a:spcPct val="120000"/>
                        </a:lnSpc>
                        <a:spcAft>
                          <a:spcPts val="0"/>
                        </a:spcAft>
                      </a:pPr>
                      <a:r>
                        <a:rPr lang="en-US" sz="2600" b="0">
                          <a:solidFill>
                            <a:schemeClr val="tx1"/>
                          </a:solidFill>
                          <a:effectLst/>
                        </a:rPr>
                        <a:t>C</a:t>
                      </a:r>
                      <a:endParaRPr lang="zh-CN" sz="26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600" b="0">
                          <a:solidFill>
                            <a:schemeClr val="tx1"/>
                          </a:solidFill>
                          <a:effectLst/>
                        </a:rPr>
                        <a:t>加热盛有少量</a:t>
                      </a:r>
                      <a:r>
                        <a:rPr lang="en-US" sz="2600" b="0">
                          <a:solidFill>
                            <a:schemeClr val="tx1"/>
                          </a:solidFill>
                          <a:effectLst/>
                        </a:rPr>
                        <a:t>NH</a:t>
                      </a:r>
                      <a:r>
                        <a:rPr lang="en-US" sz="2600" b="0" baseline="-25000">
                          <a:solidFill>
                            <a:schemeClr val="tx1"/>
                          </a:solidFill>
                          <a:effectLst/>
                        </a:rPr>
                        <a:t>4</a:t>
                      </a:r>
                      <a:r>
                        <a:rPr lang="en-US" sz="2600" b="0">
                          <a:solidFill>
                            <a:schemeClr val="tx1"/>
                          </a:solidFill>
                          <a:effectLst/>
                        </a:rPr>
                        <a:t>HCO</a:t>
                      </a:r>
                      <a:r>
                        <a:rPr lang="en-US" sz="2600" b="0" baseline="-25000">
                          <a:solidFill>
                            <a:schemeClr val="tx1"/>
                          </a:solidFill>
                          <a:effectLst/>
                        </a:rPr>
                        <a:t>3</a:t>
                      </a:r>
                      <a:r>
                        <a:rPr lang="zh-CN" sz="2600" b="0">
                          <a:solidFill>
                            <a:schemeClr val="tx1"/>
                          </a:solidFill>
                          <a:effectLst/>
                        </a:rPr>
                        <a:t>固体的试管</a:t>
                      </a:r>
                      <a:r>
                        <a:rPr lang="en-US" sz="2600" b="0">
                          <a:solidFill>
                            <a:schemeClr val="tx1"/>
                          </a:solidFill>
                          <a:effectLst/>
                        </a:rPr>
                        <a:t>,</a:t>
                      </a:r>
                      <a:r>
                        <a:rPr lang="zh-CN" sz="2600" b="0">
                          <a:solidFill>
                            <a:schemeClr val="tx1"/>
                          </a:solidFill>
                          <a:effectLst/>
                        </a:rPr>
                        <a:t>并在试管口放置湿润的红色石蕊试纸</a:t>
                      </a:r>
                      <a:endParaRPr lang="zh-CN" sz="2600" b="0">
                        <a:solidFill>
                          <a:schemeClr val="tx1"/>
                        </a:solidFill>
                        <a:effectLst/>
                        <a:latin typeface="NEU-BZ-S92"/>
                        <a:ea typeface="方正书宋_GBK"/>
                        <a:cs typeface="Times New Roman" panose="02020603050405020304" pitchFamily="18" charset="0"/>
                      </a:endParaRPr>
                    </a:p>
                  </a:txBody>
                  <a:tcPr marL="20320" marR="203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600" b="0">
                          <a:solidFill>
                            <a:schemeClr val="tx1"/>
                          </a:solidFill>
                          <a:effectLst/>
                        </a:rPr>
                        <a:t>石蕊试纸变蓝</a:t>
                      </a:r>
                      <a:endParaRPr lang="zh-CN" sz="2600" b="0">
                        <a:solidFill>
                          <a:schemeClr val="tx1"/>
                        </a:solidFill>
                        <a:effectLst/>
                        <a:latin typeface="NEU-BZ-S92"/>
                        <a:ea typeface="方正书宋_GBK"/>
                        <a:cs typeface="Times New Roman" panose="02020603050405020304" pitchFamily="18" charset="0"/>
                      </a:endParaRPr>
                    </a:p>
                  </a:txBody>
                  <a:tcPr marL="20320" marR="203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en-US" sz="2600" b="0" dirty="0">
                          <a:solidFill>
                            <a:schemeClr val="tx1"/>
                          </a:solidFill>
                          <a:effectLst/>
                        </a:rPr>
                        <a:t>NH</a:t>
                      </a:r>
                      <a:r>
                        <a:rPr lang="en-US" sz="2600" b="0" baseline="-25000" dirty="0">
                          <a:solidFill>
                            <a:schemeClr val="tx1"/>
                          </a:solidFill>
                          <a:effectLst/>
                        </a:rPr>
                        <a:t>4</a:t>
                      </a:r>
                      <a:r>
                        <a:rPr lang="en-US" sz="2600" b="0" dirty="0">
                          <a:solidFill>
                            <a:schemeClr val="tx1"/>
                          </a:solidFill>
                          <a:effectLst/>
                        </a:rPr>
                        <a:t>HCO</a:t>
                      </a:r>
                      <a:r>
                        <a:rPr lang="en-US" sz="2600" b="0" baseline="-25000" dirty="0">
                          <a:solidFill>
                            <a:schemeClr val="tx1"/>
                          </a:solidFill>
                          <a:effectLst/>
                        </a:rPr>
                        <a:t>3</a:t>
                      </a:r>
                      <a:r>
                        <a:rPr lang="zh-CN" sz="2600" b="0" dirty="0">
                          <a:solidFill>
                            <a:schemeClr val="tx1"/>
                          </a:solidFill>
                          <a:effectLst/>
                        </a:rPr>
                        <a:t>显碱性</a:t>
                      </a:r>
                      <a:endParaRPr lang="zh-CN" sz="2600" b="0" dirty="0">
                        <a:solidFill>
                          <a:schemeClr val="tx1"/>
                        </a:solidFill>
                        <a:effectLst/>
                        <a:latin typeface="NEU-BZ-S92"/>
                        <a:ea typeface="方正书宋_GBK"/>
                        <a:cs typeface="Times New Roman" panose="02020603050405020304" pitchFamily="18" charset="0"/>
                      </a:endParaRPr>
                    </a:p>
                  </a:txBody>
                  <a:tcPr marL="20320" marR="203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458437235"/>
                  </a:ext>
                </a:extLst>
              </a:tr>
              <a:tr h="1303745">
                <a:tc>
                  <a:txBody>
                    <a:bodyPr/>
                    <a:lstStyle/>
                    <a:p>
                      <a:pPr algn="ctr">
                        <a:lnSpc>
                          <a:spcPct val="120000"/>
                        </a:lnSpc>
                        <a:spcAft>
                          <a:spcPts val="0"/>
                        </a:spcAft>
                      </a:pPr>
                      <a:r>
                        <a:rPr lang="en-US" sz="2600" b="0">
                          <a:solidFill>
                            <a:schemeClr val="tx1"/>
                          </a:solidFill>
                          <a:effectLst/>
                        </a:rPr>
                        <a:t>D</a:t>
                      </a:r>
                      <a:endParaRPr lang="zh-CN" sz="26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600" b="0">
                          <a:solidFill>
                            <a:schemeClr val="tx1"/>
                          </a:solidFill>
                          <a:effectLst/>
                        </a:rPr>
                        <a:t>向</a:t>
                      </a:r>
                      <a:r>
                        <a:rPr lang="en-US" sz="2600" b="0">
                          <a:solidFill>
                            <a:schemeClr val="tx1"/>
                          </a:solidFill>
                          <a:effectLst/>
                        </a:rPr>
                        <a:t>2</a:t>
                      </a:r>
                      <a:r>
                        <a:rPr lang="zh-CN" sz="2600" b="0">
                          <a:solidFill>
                            <a:schemeClr val="tx1"/>
                          </a:solidFill>
                          <a:effectLst/>
                        </a:rPr>
                        <a:t>支盛有</a:t>
                      </a:r>
                      <a:r>
                        <a:rPr lang="en-US" sz="2600" b="0">
                          <a:solidFill>
                            <a:schemeClr val="tx1"/>
                          </a:solidFill>
                          <a:effectLst/>
                        </a:rPr>
                        <a:t>2 mL</a:t>
                      </a:r>
                      <a:r>
                        <a:rPr lang="zh-CN" sz="2600" b="0">
                          <a:solidFill>
                            <a:schemeClr val="tx1"/>
                          </a:solidFill>
                          <a:effectLst/>
                        </a:rPr>
                        <a:t>相同浓度银氨溶液的试管中分别加入</a:t>
                      </a:r>
                      <a:r>
                        <a:rPr lang="en-US" sz="2600" b="0">
                          <a:solidFill>
                            <a:schemeClr val="tx1"/>
                          </a:solidFill>
                          <a:effectLst/>
                        </a:rPr>
                        <a:t>2</a:t>
                      </a:r>
                      <a:r>
                        <a:rPr lang="zh-CN" sz="2600" b="0">
                          <a:solidFill>
                            <a:schemeClr val="tx1"/>
                          </a:solidFill>
                          <a:effectLst/>
                        </a:rPr>
                        <a:t>滴相同浓度的</a:t>
                      </a:r>
                      <a:r>
                        <a:rPr lang="en-US" sz="2600" b="0">
                          <a:solidFill>
                            <a:schemeClr val="tx1"/>
                          </a:solidFill>
                          <a:effectLst/>
                        </a:rPr>
                        <a:t>NaCl</a:t>
                      </a:r>
                      <a:r>
                        <a:rPr lang="zh-CN" sz="2600" b="0">
                          <a:solidFill>
                            <a:schemeClr val="tx1"/>
                          </a:solidFill>
                          <a:effectLst/>
                        </a:rPr>
                        <a:t>和</a:t>
                      </a:r>
                      <a:r>
                        <a:rPr lang="en-US" sz="2600" b="0">
                          <a:solidFill>
                            <a:schemeClr val="tx1"/>
                          </a:solidFill>
                          <a:effectLst/>
                        </a:rPr>
                        <a:t>NaI</a:t>
                      </a:r>
                      <a:r>
                        <a:rPr lang="zh-CN" sz="2600" b="0">
                          <a:solidFill>
                            <a:schemeClr val="tx1"/>
                          </a:solidFill>
                          <a:effectLst/>
                        </a:rPr>
                        <a:t>溶液</a:t>
                      </a:r>
                      <a:endParaRPr lang="zh-CN" sz="2600" b="0">
                        <a:solidFill>
                          <a:schemeClr val="tx1"/>
                        </a:solidFill>
                        <a:effectLst/>
                        <a:latin typeface="NEU-BZ-S92"/>
                        <a:ea typeface="方正书宋_GBK"/>
                        <a:cs typeface="Times New Roman" panose="02020603050405020304" pitchFamily="18" charset="0"/>
                      </a:endParaRPr>
                    </a:p>
                  </a:txBody>
                  <a:tcPr marL="20320" marR="203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600" b="0">
                          <a:solidFill>
                            <a:schemeClr val="tx1"/>
                          </a:solidFill>
                          <a:effectLst/>
                        </a:rPr>
                        <a:t>一支试管中产生黄色沉淀</a:t>
                      </a:r>
                      <a:r>
                        <a:rPr lang="en-US" sz="2600" b="0">
                          <a:solidFill>
                            <a:schemeClr val="tx1"/>
                          </a:solidFill>
                          <a:effectLst/>
                        </a:rPr>
                        <a:t>,</a:t>
                      </a:r>
                      <a:r>
                        <a:rPr lang="zh-CN" sz="2600" b="0">
                          <a:solidFill>
                            <a:schemeClr val="tx1"/>
                          </a:solidFill>
                          <a:effectLst/>
                        </a:rPr>
                        <a:t>另一支中无明显现象</a:t>
                      </a:r>
                      <a:endParaRPr lang="zh-CN" sz="2600" b="0">
                        <a:solidFill>
                          <a:schemeClr val="tx1"/>
                        </a:solidFill>
                        <a:effectLst/>
                        <a:latin typeface="NEU-BZ-S92"/>
                        <a:ea typeface="方正书宋_GBK"/>
                        <a:cs typeface="Times New Roman" panose="02020603050405020304" pitchFamily="18" charset="0"/>
                      </a:endParaRPr>
                    </a:p>
                  </a:txBody>
                  <a:tcPr marL="20320" marR="203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en-US" sz="2600" b="0" i="1" dirty="0" err="1">
                          <a:solidFill>
                            <a:schemeClr val="tx1"/>
                          </a:solidFill>
                          <a:effectLst/>
                        </a:rPr>
                        <a:t>K</a:t>
                      </a:r>
                      <a:r>
                        <a:rPr lang="en-US" sz="2600" b="0" baseline="-25000" dirty="0" err="1">
                          <a:solidFill>
                            <a:schemeClr val="tx1"/>
                          </a:solidFill>
                          <a:effectLst/>
                        </a:rPr>
                        <a:t>sp</a:t>
                      </a:r>
                      <a:r>
                        <a:rPr lang="en-US" sz="2600" b="0" dirty="0">
                          <a:solidFill>
                            <a:schemeClr val="tx1"/>
                          </a:solidFill>
                          <a:effectLst/>
                        </a:rPr>
                        <a:t>(</a:t>
                      </a:r>
                      <a:r>
                        <a:rPr lang="en-US" sz="2600" b="0" dirty="0" err="1">
                          <a:solidFill>
                            <a:schemeClr val="tx1"/>
                          </a:solidFill>
                          <a:effectLst/>
                        </a:rPr>
                        <a:t>AgI</a:t>
                      </a:r>
                      <a:r>
                        <a:rPr lang="en-US" sz="2600" b="0" dirty="0" smtClean="0">
                          <a:solidFill>
                            <a:schemeClr val="tx1"/>
                          </a:solidFill>
                          <a:effectLst/>
                        </a:rPr>
                        <a:t>)&lt;</a:t>
                      </a:r>
                    </a:p>
                    <a:p>
                      <a:pPr>
                        <a:lnSpc>
                          <a:spcPct val="120000"/>
                        </a:lnSpc>
                        <a:spcAft>
                          <a:spcPts val="0"/>
                        </a:spcAft>
                      </a:pPr>
                      <a:r>
                        <a:rPr lang="en-US" sz="2600" b="0" i="1" dirty="0" err="1" smtClean="0">
                          <a:solidFill>
                            <a:schemeClr val="tx1"/>
                          </a:solidFill>
                          <a:effectLst/>
                        </a:rPr>
                        <a:t>K</a:t>
                      </a:r>
                      <a:r>
                        <a:rPr lang="en-US" sz="2600" b="0" baseline="-25000" dirty="0" err="1" smtClean="0">
                          <a:solidFill>
                            <a:schemeClr val="tx1"/>
                          </a:solidFill>
                          <a:effectLst/>
                        </a:rPr>
                        <a:t>sp</a:t>
                      </a:r>
                      <a:r>
                        <a:rPr lang="en-US" sz="2600" b="0" dirty="0" smtClean="0">
                          <a:solidFill>
                            <a:schemeClr val="tx1"/>
                          </a:solidFill>
                          <a:effectLst/>
                        </a:rPr>
                        <a:t>(</a:t>
                      </a:r>
                      <a:r>
                        <a:rPr lang="en-US" sz="2600" b="0" dirty="0" err="1" smtClean="0">
                          <a:solidFill>
                            <a:schemeClr val="tx1"/>
                          </a:solidFill>
                          <a:effectLst/>
                        </a:rPr>
                        <a:t>AgCl</a:t>
                      </a:r>
                      <a:r>
                        <a:rPr lang="en-US" sz="2600" b="0" dirty="0">
                          <a:solidFill>
                            <a:schemeClr val="tx1"/>
                          </a:solidFill>
                          <a:effectLst/>
                        </a:rPr>
                        <a:t>)</a:t>
                      </a:r>
                      <a:endParaRPr lang="zh-CN" sz="2600" b="0" dirty="0">
                        <a:solidFill>
                          <a:schemeClr val="tx1"/>
                        </a:solidFill>
                        <a:effectLst/>
                        <a:latin typeface="NEU-BZ-S92"/>
                        <a:ea typeface="方正书宋_GBK"/>
                        <a:cs typeface="Times New Roman" panose="02020603050405020304" pitchFamily="18" charset="0"/>
                      </a:endParaRPr>
                    </a:p>
                  </a:txBody>
                  <a:tcPr marL="20320" marR="203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33093988"/>
                  </a:ext>
                </a:extLst>
              </a:tr>
            </a:tbl>
          </a:graphicData>
        </a:graphic>
      </p:graphicFrame>
    </p:spTree>
    <p:extLst>
      <p:ext uri="{BB962C8B-B14F-4D97-AF65-F5344CB8AC3E}">
        <p14:creationId xmlns:p14="http://schemas.microsoft.com/office/powerpoint/2010/main" val="1999296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 xmlns:a16="http://schemas.microsoft.com/office/drawing/2014/main" id="{8EA5E433-12A3-47D9-96FC-E1C5A5825E7B}"/>
              </a:ext>
            </a:extLst>
          </p:cNvPr>
          <p:cNvSpPr/>
          <p:nvPr/>
        </p:nvSpPr>
        <p:spPr>
          <a:xfrm>
            <a:off x="268515" y="288365"/>
            <a:ext cx="11691256" cy="661207"/>
          </a:xfrm>
          <a:prstGeom prst="rect">
            <a:avLst/>
          </a:prstGeom>
        </p:spPr>
        <p:txBody>
          <a:bodyPr wrap="square">
            <a:spAutoFit/>
          </a:bodyPr>
          <a:lstStyle/>
          <a:p>
            <a:pPr>
              <a:lnSpc>
                <a:spcPct val="150000"/>
              </a:lnSpc>
            </a:pPr>
            <a:r>
              <a:rPr lang="zh-CN" altLang="en-US" sz="2800" b="1" dirty="0">
                <a:solidFill>
                  <a:srgbClr val="DA251C"/>
                </a:solidFill>
              </a:rPr>
              <a:t>思维导引</a:t>
            </a:r>
          </a:p>
        </p:txBody>
      </p:sp>
      <p:sp>
        <p:nvSpPr>
          <p:cNvPr id="6" name="矩形 5">
            <a:extLst>
              <a:ext uri="{FF2B5EF4-FFF2-40B4-BE49-F238E27FC236}">
                <a16:creationId xmlns="" xmlns:a16="http://schemas.microsoft.com/office/drawing/2014/main" id="{E6C98433-F4A0-4141-9C92-A7721CCC400C}"/>
              </a:ext>
            </a:extLst>
          </p:cNvPr>
          <p:cNvSpPr/>
          <p:nvPr/>
        </p:nvSpPr>
        <p:spPr>
          <a:xfrm>
            <a:off x="8602980" y="0"/>
            <a:ext cx="260996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专题二十四   实验方案的设计与评价</a:t>
            </a:r>
          </a:p>
        </p:txBody>
      </p:sp>
      <p:pic>
        <p:nvPicPr>
          <p:cNvPr id="7" name="DYSJSRLC-13W.jpg" descr="id:2147514058;FounderCES">
            <a:extLst>
              <a:ext uri="{FF2B5EF4-FFF2-40B4-BE49-F238E27FC236}">
                <a16:creationId xmlns="" xmlns:a16="http://schemas.microsoft.com/office/drawing/2014/main" id="{E3C2DDDE-9FB8-4966-B776-11F74DC75894}"/>
              </a:ext>
            </a:extLst>
          </p:cNvPr>
          <p:cNvPicPr/>
          <p:nvPr/>
        </p:nvPicPr>
        <p:blipFill>
          <a:blip r:embed="rId3"/>
          <a:stretch>
            <a:fillRect/>
          </a:stretch>
        </p:blipFill>
        <p:spPr>
          <a:xfrm>
            <a:off x="2446020" y="1051172"/>
            <a:ext cx="6520180" cy="5315157"/>
          </a:xfrm>
          <a:prstGeom prst="rect">
            <a:avLst/>
          </a:prstGeom>
        </p:spPr>
      </p:pic>
    </p:spTree>
    <p:extLst>
      <p:ext uri="{BB962C8B-B14F-4D97-AF65-F5344CB8AC3E}">
        <p14:creationId xmlns:p14="http://schemas.microsoft.com/office/powerpoint/2010/main" val="41949688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 xmlns:a16="http://schemas.microsoft.com/office/drawing/2014/main" id="{8EA5E433-12A3-47D9-96FC-E1C5A5825E7B}"/>
              </a:ext>
            </a:extLst>
          </p:cNvPr>
          <p:cNvSpPr/>
          <p:nvPr/>
        </p:nvSpPr>
        <p:spPr>
          <a:xfrm>
            <a:off x="268515" y="404498"/>
            <a:ext cx="11691256" cy="5262979"/>
          </a:xfrm>
          <a:prstGeom prst="rect">
            <a:avLst/>
          </a:prstGeom>
        </p:spPr>
        <p:txBody>
          <a:bodyPr wrap="square">
            <a:spAutoFit/>
          </a:bodyPr>
          <a:lstStyle/>
          <a:p>
            <a:pPr>
              <a:lnSpc>
                <a:spcPct val="150000"/>
              </a:lnSpc>
            </a:pPr>
            <a:r>
              <a:rPr lang="zh-CN" altLang="zh-CN" sz="2800" b="1" dirty="0">
                <a:solidFill>
                  <a:srgbClr val="DA251C"/>
                </a:solidFill>
              </a:rPr>
              <a:t>解析</a:t>
            </a:r>
            <a:r>
              <a:rPr lang="zh-CN" altLang="zh-CN" sz="2800" dirty="0"/>
              <a:t>　向</a:t>
            </a:r>
            <a:r>
              <a:rPr lang="en-US" altLang="zh-CN" sz="2800" dirty="0"/>
              <a:t>FeCl</a:t>
            </a:r>
            <a:r>
              <a:rPr lang="en-US" altLang="zh-CN" sz="2800" baseline="-25000" dirty="0"/>
              <a:t>3</a:t>
            </a:r>
            <a:r>
              <a:rPr lang="zh-CN" altLang="zh-CN" sz="2800" dirty="0"/>
              <a:t>溶液中加入足量铁粉后</a:t>
            </a:r>
            <a:r>
              <a:rPr lang="en-US" altLang="zh-CN" sz="2800" dirty="0"/>
              <a:t>,Fe</a:t>
            </a:r>
            <a:r>
              <a:rPr lang="en-US" altLang="zh-CN" sz="2800" baseline="30000" dirty="0"/>
              <a:t>3+</a:t>
            </a:r>
            <a:r>
              <a:rPr lang="zh-CN" altLang="zh-CN" sz="2800" dirty="0"/>
              <a:t>完全转化为</a:t>
            </a:r>
            <a:r>
              <a:rPr lang="en-US" altLang="zh-CN" sz="2800" dirty="0"/>
              <a:t>Fe</a:t>
            </a:r>
            <a:r>
              <a:rPr lang="en-US" altLang="zh-CN" sz="2800" baseline="30000" dirty="0"/>
              <a:t>2+</a:t>
            </a:r>
            <a:r>
              <a:rPr lang="en-US" altLang="zh-CN" sz="2800" dirty="0"/>
              <a:t>,</a:t>
            </a:r>
            <a:r>
              <a:rPr lang="zh-CN" altLang="zh-CN" sz="2800" dirty="0"/>
              <a:t>滴入</a:t>
            </a:r>
            <a:r>
              <a:rPr lang="en-US" altLang="zh-CN" sz="2800" dirty="0"/>
              <a:t>KSCN</a:t>
            </a:r>
            <a:r>
              <a:rPr lang="zh-CN" altLang="zh-CN" sz="2800" dirty="0"/>
              <a:t>溶液</a:t>
            </a:r>
            <a:r>
              <a:rPr lang="en-US" altLang="zh-CN" sz="2800" dirty="0"/>
              <a:t>,</a:t>
            </a:r>
            <a:r>
              <a:rPr lang="zh-CN" altLang="zh-CN" sz="2800" dirty="0"/>
              <a:t>溶液不变色</a:t>
            </a:r>
            <a:r>
              <a:rPr lang="en-US" altLang="zh-CN" sz="2800" dirty="0"/>
              <a:t>,</a:t>
            </a:r>
            <a:r>
              <a:rPr lang="zh-CN" altLang="zh-CN" sz="2800" dirty="0"/>
              <a:t>可证明还原性</a:t>
            </a:r>
            <a:r>
              <a:rPr lang="en-US" altLang="zh-CN" sz="2800" dirty="0"/>
              <a:t>:Fe&gt;Fe</a:t>
            </a:r>
            <a:r>
              <a:rPr lang="en-US" altLang="zh-CN" sz="2800" baseline="30000" dirty="0"/>
              <a:t>2+</a:t>
            </a:r>
            <a:r>
              <a:rPr lang="en-US" altLang="zh-CN" sz="2800" dirty="0"/>
              <a:t>,A</a:t>
            </a:r>
            <a:r>
              <a:rPr lang="zh-CN" altLang="zh-CN" sz="2800" dirty="0"/>
              <a:t>项正确</a:t>
            </a:r>
            <a:r>
              <a:rPr lang="en-US" altLang="zh-CN" sz="2800" dirty="0"/>
              <a:t>;</a:t>
            </a:r>
            <a:r>
              <a:rPr lang="zh-CN" altLang="zh-CN" sz="2800" dirty="0"/>
              <a:t>燃着的金属钠能在装有</a:t>
            </a:r>
            <a:r>
              <a:rPr lang="en-US" altLang="zh-CN" sz="2800" dirty="0"/>
              <a:t>CO</a:t>
            </a:r>
            <a:r>
              <a:rPr lang="en-US" altLang="zh-CN" sz="2800" baseline="-25000" dirty="0"/>
              <a:t>2</a:t>
            </a:r>
            <a:r>
              <a:rPr lang="zh-CN" altLang="zh-CN" sz="2800" dirty="0"/>
              <a:t>的集气瓶中反应生成</a:t>
            </a:r>
            <a:r>
              <a:rPr lang="en-US" altLang="zh-CN" sz="2800" dirty="0"/>
              <a:t>Na</a:t>
            </a:r>
            <a:r>
              <a:rPr lang="en-US" altLang="zh-CN" sz="2800" baseline="-25000" dirty="0"/>
              <a:t>2</a:t>
            </a:r>
            <a:r>
              <a:rPr lang="en-US" altLang="zh-CN" sz="2800" dirty="0"/>
              <a:t>CO</a:t>
            </a:r>
            <a:r>
              <a:rPr lang="en-US" altLang="zh-CN" sz="2800" baseline="-25000" dirty="0"/>
              <a:t>3</a:t>
            </a:r>
            <a:r>
              <a:rPr lang="zh-CN" altLang="zh-CN" sz="2800" dirty="0"/>
              <a:t>和</a:t>
            </a:r>
            <a:r>
              <a:rPr lang="en-US" altLang="zh-CN" sz="2800" dirty="0"/>
              <a:t>C,</a:t>
            </a:r>
            <a:r>
              <a:rPr lang="zh-CN" altLang="zh-CN" sz="2800" dirty="0"/>
              <a:t>说明</a:t>
            </a:r>
            <a:r>
              <a:rPr lang="en-US" altLang="zh-CN" sz="2800" dirty="0"/>
              <a:t>CO</a:t>
            </a:r>
            <a:r>
              <a:rPr lang="en-US" altLang="zh-CN" sz="2800" baseline="-25000" dirty="0"/>
              <a:t>2</a:t>
            </a:r>
            <a:r>
              <a:rPr lang="zh-CN" altLang="zh-CN" sz="2800" dirty="0"/>
              <a:t>具有氧化性</a:t>
            </a:r>
            <a:r>
              <a:rPr lang="en-US" altLang="zh-CN" sz="2800" dirty="0"/>
              <a:t>,B</a:t>
            </a:r>
            <a:r>
              <a:rPr lang="zh-CN" altLang="zh-CN" sz="2800" dirty="0"/>
              <a:t>项正确</a:t>
            </a:r>
            <a:r>
              <a:rPr lang="en-US" altLang="zh-CN" sz="2800" dirty="0"/>
              <a:t>;NH</a:t>
            </a:r>
            <a:r>
              <a:rPr lang="en-US" altLang="zh-CN" sz="2800" baseline="-25000" dirty="0"/>
              <a:t>4</a:t>
            </a:r>
            <a:r>
              <a:rPr lang="en-US" altLang="zh-CN" sz="2800" dirty="0"/>
              <a:t>HCO</a:t>
            </a:r>
            <a:r>
              <a:rPr lang="en-US" altLang="zh-CN" sz="2800" baseline="-25000" dirty="0"/>
              <a:t>3</a:t>
            </a:r>
            <a:r>
              <a:rPr lang="zh-CN" altLang="zh-CN" sz="2800" dirty="0"/>
              <a:t>受热分解生成的</a:t>
            </a:r>
            <a:r>
              <a:rPr lang="en-US" altLang="zh-CN" sz="2800" dirty="0"/>
              <a:t>NH</a:t>
            </a:r>
            <a:r>
              <a:rPr lang="en-US" altLang="zh-CN" sz="2800" baseline="-25000" dirty="0"/>
              <a:t>3</a:t>
            </a:r>
            <a:r>
              <a:rPr lang="zh-CN" altLang="zh-CN" sz="2800" dirty="0"/>
              <a:t>能使湿润的红色石蕊试纸变蓝</a:t>
            </a:r>
            <a:r>
              <a:rPr lang="en-US" altLang="zh-CN" sz="2800" dirty="0"/>
              <a:t>,</a:t>
            </a:r>
            <a:r>
              <a:rPr lang="zh-CN" altLang="zh-CN" sz="2800" dirty="0"/>
              <a:t>只能说明</a:t>
            </a:r>
            <a:r>
              <a:rPr lang="en-US" altLang="zh-CN" sz="2800" dirty="0"/>
              <a:t>NH</a:t>
            </a:r>
            <a:r>
              <a:rPr lang="en-US" altLang="zh-CN" sz="2800" baseline="-25000" dirty="0"/>
              <a:t>3</a:t>
            </a:r>
            <a:r>
              <a:rPr lang="zh-CN" altLang="zh-CN" sz="2800" dirty="0"/>
              <a:t>为碱性气体</a:t>
            </a:r>
            <a:r>
              <a:rPr lang="en-US" altLang="zh-CN" sz="2800" dirty="0"/>
              <a:t>,</a:t>
            </a:r>
            <a:r>
              <a:rPr lang="zh-CN" altLang="zh-CN" sz="2800" dirty="0"/>
              <a:t>不能确定</a:t>
            </a:r>
            <a:r>
              <a:rPr lang="en-US" altLang="zh-CN" sz="2800" dirty="0"/>
              <a:t>NH</a:t>
            </a:r>
            <a:r>
              <a:rPr lang="en-US" altLang="zh-CN" sz="2800" baseline="-25000" dirty="0"/>
              <a:t>4</a:t>
            </a:r>
            <a:r>
              <a:rPr lang="en-US" altLang="zh-CN" sz="2800" dirty="0"/>
              <a:t>HCO</a:t>
            </a:r>
            <a:r>
              <a:rPr lang="en-US" altLang="zh-CN" sz="2800" baseline="-25000" dirty="0"/>
              <a:t>3</a:t>
            </a:r>
            <a:r>
              <a:rPr lang="zh-CN" altLang="zh-CN" sz="2800" dirty="0"/>
              <a:t>的酸碱性</a:t>
            </a:r>
            <a:r>
              <a:rPr lang="en-US" altLang="zh-CN" sz="2800" dirty="0"/>
              <a:t>,C</a:t>
            </a:r>
            <a:r>
              <a:rPr lang="zh-CN" altLang="zh-CN" sz="2800" dirty="0"/>
              <a:t>项错误</a:t>
            </a:r>
            <a:r>
              <a:rPr lang="en-US" altLang="zh-CN" sz="2800" dirty="0"/>
              <a:t>;</a:t>
            </a:r>
            <a:r>
              <a:rPr lang="zh-CN" altLang="zh-CN" sz="2800" dirty="0"/>
              <a:t>根据题中描述可知黄色沉淀为</a:t>
            </a:r>
            <a:r>
              <a:rPr lang="en-US" altLang="zh-CN" sz="2800" dirty="0" err="1"/>
              <a:t>AgI</a:t>
            </a:r>
            <a:r>
              <a:rPr lang="en-US" altLang="zh-CN" sz="2800" dirty="0"/>
              <a:t>,</a:t>
            </a:r>
            <a:r>
              <a:rPr lang="zh-CN" altLang="zh-CN" sz="2800" dirty="0"/>
              <a:t>另一支试管中无明显现象</a:t>
            </a:r>
            <a:r>
              <a:rPr lang="en-US" altLang="zh-CN" sz="2800" dirty="0"/>
              <a:t>,</a:t>
            </a:r>
            <a:r>
              <a:rPr lang="zh-CN" altLang="zh-CN" sz="2800" dirty="0"/>
              <a:t>说明没有</a:t>
            </a:r>
            <a:r>
              <a:rPr lang="en-US" altLang="zh-CN" sz="2800" dirty="0"/>
              <a:t>AgCl</a:t>
            </a:r>
            <a:r>
              <a:rPr lang="zh-CN" altLang="zh-CN" sz="2800" dirty="0"/>
              <a:t>析出</a:t>
            </a:r>
            <a:r>
              <a:rPr lang="en-US" altLang="zh-CN" sz="2800" dirty="0"/>
              <a:t>,</a:t>
            </a:r>
            <a:r>
              <a:rPr lang="zh-CN" altLang="zh-CN" sz="2800" dirty="0"/>
              <a:t>可证明</a:t>
            </a:r>
            <a:r>
              <a:rPr lang="en-US" altLang="zh-CN" sz="2800" i="1" dirty="0" err="1"/>
              <a:t>K</a:t>
            </a:r>
            <a:r>
              <a:rPr lang="en-US" altLang="zh-CN" sz="2800" baseline="-25000" dirty="0" err="1"/>
              <a:t>sp</a:t>
            </a:r>
            <a:r>
              <a:rPr lang="en-US" altLang="zh-CN" sz="2800" dirty="0"/>
              <a:t>(</a:t>
            </a:r>
            <a:r>
              <a:rPr lang="en-US" altLang="zh-CN" sz="2800" dirty="0" err="1"/>
              <a:t>AgI</a:t>
            </a:r>
            <a:r>
              <a:rPr lang="en-US" altLang="zh-CN" sz="2800" dirty="0"/>
              <a:t>)&lt;</a:t>
            </a:r>
            <a:r>
              <a:rPr lang="en-US" altLang="zh-CN" sz="2800" i="1" dirty="0" err="1"/>
              <a:t>K</a:t>
            </a:r>
            <a:r>
              <a:rPr lang="en-US" altLang="zh-CN" sz="2800" baseline="-25000" dirty="0" err="1"/>
              <a:t>sp</a:t>
            </a:r>
            <a:r>
              <a:rPr lang="en-US" altLang="zh-CN" sz="2800" dirty="0"/>
              <a:t>(AgCl),D</a:t>
            </a:r>
            <a:r>
              <a:rPr lang="zh-CN" altLang="zh-CN" sz="2800" dirty="0"/>
              <a:t>项正确。</a:t>
            </a:r>
            <a:endParaRPr lang="en-US" altLang="zh-CN" sz="2800" dirty="0"/>
          </a:p>
          <a:p>
            <a:pPr>
              <a:lnSpc>
                <a:spcPct val="150000"/>
              </a:lnSpc>
            </a:pPr>
            <a:r>
              <a:rPr lang="zh-CN" altLang="zh-CN" sz="2800" b="1" dirty="0">
                <a:solidFill>
                  <a:srgbClr val="DA251C"/>
                </a:solidFill>
              </a:rPr>
              <a:t>答案</a:t>
            </a:r>
            <a:r>
              <a:rPr lang="zh-CN" altLang="zh-CN" sz="2800" dirty="0"/>
              <a:t>　</a:t>
            </a:r>
            <a:r>
              <a:rPr lang="en-US" altLang="zh-CN" sz="2800" dirty="0"/>
              <a:t>C</a:t>
            </a:r>
            <a:endParaRPr lang="zh-CN" altLang="zh-CN" sz="2800" dirty="0"/>
          </a:p>
        </p:txBody>
      </p:sp>
      <p:sp>
        <p:nvSpPr>
          <p:cNvPr id="6" name="矩形 5">
            <a:extLst>
              <a:ext uri="{FF2B5EF4-FFF2-40B4-BE49-F238E27FC236}">
                <a16:creationId xmlns="" xmlns:a16="http://schemas.microsoft.com/office/drawing/2014/main" id="{E6C98433-F4A0-4141-9C92-A7721CCC400C}"/>
              </a:ext>
            </a:extLst>
          </p:cNvPr>
          <p:cNvSpPr/>
          <p:nvPr/>
        </p:nvSpPr>
        <p:spPr>
          <a:xfrm>
            <a:off x="8602980" y="0"/>
            <a:ext cx="260996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专题二十四   实验方案的设计与评价</a:t>
            </a:r>
          </a:p>
        </p:txBody>
      </p:sp>
    </p:spTree>
    <p:extLst>
      <p:ext uri="{BB962C8B-B14F-4D97-AF65-F5344CB8AC3E}">
        <p14:creationId xmlns:p14="http://schemas.microsoft.com/office/powerpoint/2010/main" val="7222097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 xmlns:a16="http://schemas.microsoft.com/office/drawing/2014/main" id="{8EA5E433-12A3-47D9-96FC-E1C5A5825E7B}"/>
              </a:ext>
            </a:extLst>
          </p:cNvPr>
          <p:cNvSpPr/>
          <p:nvPr/>
        </p:nvSpPr>
        <p:spPr>
          <a:xfrm>
            <a:off x="268515" y="404498"/>
            <a:ext cx="11691256" cy="3323987"/>
          </a:xfrm>
          <a:prstGeom prst="rect">
            <a:avLst/>
          </a:prstGeom>
        </p:spPr>
        <p:txBody>
          <a:bodyPr wrap="square">
            <a:spAutoFit/>
          </a:bodyPr>
          <a:lstStyle/>
          <a:p>
            <a:pPr>
              <a:lnSpc>
                <a:spcPct val="150000"/>
              </a:lnSpc>
            </a:pPr>
            <a:r>
              <a:rPr lang="zh-CN" altLang="en-US" sz="2800" b="1" dirty="0">
                <a:solidFill>
                  <a:srgbClr val="DA251C"/>
                </a:solidFill>
              </a:rPr>
              <a:t>解后反思</a:t>
            </a:r>
            <a:endParaRPr lang="en-US" altLang="zh-CN" sz="2800" b="1" dirty="0">
              <a:solidFill>
                <a:srgbClr val="DA251C"/>
              </a:solidFill>
            </a:endParaRPr>
          </a:p>
          <a:p>
            <a:pPr>
              <a:lnSpc>
                <a:spcPct val="150000"/>
              </a:lnSpc>
            </a:pPr>
            <a:r>
              <a:rPr lang="zh-CN" altLang="en-US" sz="2800" dirty="0"/>
              <a:t>　　</a:t>
            </a:r>
            <a:r>
              <a:rPr lang="zh-CN" altLang="zh-CN" sz="2800" dirty="0"/>
              <a:t>解答此类试题时</a:t>
            </a:r>
            <a:r>
              <a:rPr lang="en-US" altLang="zh-CN" sz="2800" dirty="0"/>
              <a:t>,</a:t>
            </a:r>
            <a:r>
              <a:rPr lang="zh-CN" altLang="zh-CN" sz="2800" dirty="0"/>
              <a:t>需要关注设计的实验操作是否规范、实验现象的描述是否符合对应的实验、给出的实验结论是否正确、结论与实验是否存在必然联系</a:t>
            </a:r>
            <a:r>
              <a:rPr lang="en-US" altLang="zh-CN" sz="2800" dirty="0"/>
              <a:t>(</a:t>
            </a:r>
            <a:r>
              <a:rPr lang="zh-CN" altLang="zh-CN" sz="2800" dirty="0"/>
              <a:t>几个方面必须完全正确且关系对应</a:t>
            </a:r>
            <a:r>
              <a:rPr lang="en-US" altLang="zh-CN" sz="2800" dirty="0"/>
              <a:t>)</a:t>
            </a:r>
            <a:r>
              <a:rPr lang="zh-CN" altLang="zh-CN" sz="2800" dirty="0"/>
              <a:t>。</a:t>
            </a:r>
          </a:p>
          <a:p>
            <a:pPr>
              <a:lnSpc>
                <a:spcPct val="150000"/>
              </a:lnSpc>
            </a:pPr>
            <a:endParaRPr lang="zh-CN" altLang="zh-CN" sz="2800" dirty="0"/>
          </a:p>
        </p:txBody>
      </p:sp>
      <p:sp>
        <p:nvSpPr>
          <p:cNvPr id="6" name="矩形 5">
            <a:extLst>
              <a:ext uri="{FF2B5EF4-FFF2-40B4-BE49-F238E27FC236}">
                <a16:creationId xmlns="" xmlns:a16="http://schemas.microsoft.com/office/drawing/2014/main" id="{E6C98433-F4A0-4141-9C92-A7721CCC400C}"/>
              </a:ext>
            </a:extLst>
          </p:cNvPr>
          <p:cNvSpPr/>
          <p:nvPr/>
        </p:nvSpPr>
        <p:spPr>
          <a:xfrm>
            <a:off x="8602980" y="0"/>
            <a:ext cx="260996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专题二十四   实验方案的设计与评价</a:t>
            </a:r>
          </a:p>
        </p:txBody>
      </p:sp>
    </p:spTree>
    <p:extLst>
      <p:ext uri="{BB962C8B-B14F-4D97-AF65-F5344CB8AC3E}">
        <p14:creationId xmlns:p14="http://schemas.microsoft.com/office/powerpoint/2010/main" val="37127031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矩形 8">
                <a:extLst>
                  <a:ext uri="{FF2B5EF4-FFF2-40B4-BE49-F238E27FC236}">
                    <a16:creationId xmlns="" xmlns:a16="http://schemas.microsoft.com/office/drawing/2014/main" id="{9BCFBCDB-577C-4C84-9BF9-814CC413FB39}"/>
                  </a:ext>
                </a:extLst>
              </p:cNvPr>
              <p:cNvSpPr/>
              <p:nvPr/>
            </p:nvSpPr>
            <p:spPr>
              <a:xfrm>
                <a:off x="250487" y="722989"/>
                <a:ext cx="11723912" cy="5954130"/>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5</a:t>
                </a:r>
                <a:r>
                  <a:rPr lang="zh-CN" altLang="zh-CN" sz="2800" b="1" dirty="0">
                    <a:solidFill>
                      <a:srgbClr val="DA251C"/>
                    </a:solidFill>
                  </a:rPr>
                  <a:t>　</a:t>
                </a:r>
                <a:r>
                  <a:rPr lang="en-US" altLang="zh-CN" sz="2800" dirty="0"/>
                  <a:t>[2017</a:t>
                </a:r>
                <a:r>
                  <a:rPr lang="zh-CN" altLang="zh-CN" sz="2800" dirty="0"/>
                  <a:t>全国卷</a:t>
                </a:r>
                <a:r>
                  <a:rPr lang="en-US" altLang="zh-CN" sz="2800" dirty="0"/>
                  <a:t>Ⅱ,28,15</a:t>
                </a:r>
                <a:r>
                  <a:rPr lang="zh-CN" altLang="zh-CN" sz="2800" dirty="0"/>
                  <a:t>分</a:t>
                </a:r>
                <a:r>
                  <a:rPr lang="en-US" altLang="zh-CN" sz="2800" dirty="0"/>
                  <a:t>]</a:t>
                </a:r>
                <a:r>
                  <a:rPr lang="zh-CN" altLang="zh-CN" sz="2800" dirty="0"/>
                  <a:t>水中的溶解氧是水生生物生存不可缺少的条件。某课外小组采用碘量法测定学校周边河水中的溶解氧。实验步骤及测定原理如下</a:t>
                </a:r>
                <a:r>
                  <a:rPr lang="en-US" altLang="zh-CN" sz="2800" dirty="0"/>
                  <a:t>:</a:t>
                </a:r>
                <a:endParaRPr lang="zh-CN" altLang="zh-CN" sz="2800" dirty="0"/>
              </a:p>
              <a:p>
                <a:pPr>
                  <a:lnSpc>
                    <a:spcPct val="150000"/>
                  </a:lnSpc>
                </a:pPr>
                <a:r>
                  <a:rPr lang="en-US" altLang="zh-CN" sz="2800" dirty="0"/>
                  <a:t>Ⅰ.</a:t>
                </a:r>
                <a:r>
                  <a:rPr lang="zh-CN" altLang="zh-CN" sz="2800" dirty="0"/>
                  <a:t>取样、氧的固定</a:t>
                </a:r>
              </a:p>
              <a:p>
                <a:pPr>
                  <a:lnSpc>
                    <a:spcPct val="150000"/>
                  </a:lnSpc>
                </a:pPr>
                <a:r>
                  <a:rPr lang="zh-CN" altLang="zh-CN" sz="2800" dirty="0"/>
                  <a:t>用溶解氧瓶采集水样。记录大气压及水体温度。将水样与</a:t>
                </a:r>
                <a:r>
                  <a:rPr lang="en-US" altLang="zh-CN" sz="2800" dirty="0"/>
                  <a:t>Mn(OH)</a:t>
                </a:r>
                <a:r>
                  <a:rPr lang="en-US" altLang="zh-CN" sz="2800" baseline="-25000" dirty="0"/>
                  <a:t>2</a:t>
                </a:r>
                <a:r>
                  <a:rPr lang="zh-CN" altLang="zh-CN" sz="2800" dirty="0"/>
                  <a:t>碱性悬浊液</a:t>
                </a:r>
                <a:r>
                  <a:rPr lang="en-US" altLang="zh-CN" sz="2800" dirty="0"/>
                  <a:t>(</a:t>
                </a:r>
                <a:r>
                  <a:rPr lang="zh-CN" altLang="zh-CN" sz="2800" dirty="0"/>
                  <a:t>含有</a:t>
                </a:r>
                <a:r>
                  <a:rPr lang="en-US" altLang="zh-CN" sz="2800" dirty="0"/>
                  <a:t>KI)</a:t>
                </a:r>
                <a:r>
                  <a:rPr lang="zh-CN" altLang="zh-CN" sz="2800" dirty="0"/>
                  <a:t>混合</a:t>
                </a:r>
                <a:r>
                  <a:rPr lang="en-US" altLang="zh-CN" sz="2800" dirty="0"/>
                  <a:t>,</a:t>
                </a:r>
                <a:r>
                  <a:rPr lang="zh-CN" altLang="zh-CN" sz="2800" dirty="0"/>
                  <a:t>反应生成</a:t>
                </a:r>
                <a:r>
                  <a:rPr lang="en-US" altLang="zh-CN" sz="2800" dirty="0" err="1"/>
                  <a:t>MnO</a:t>
                </a:r>
                <a:r>
                  <a:rPr lang="en-US" altLang="zh-CN" sz="2800" dirty="0"/>
                  <a:t>(OH)</a:t>
                </a:r>
                <a:r>
                  <a:rPr lang="en-US" altLang="zh-CN" sz="2800" baseline="-25000" dirty="0"/>
                  <a:t>2</a:t>
                </a:r>
                <a:r>
                  <a:rPr lang="en-US" altLang="zh-CN" sz="2800" dirty="0"/>
                  <a:t>,</a:t>
                </a:r>
                <a:r>
                  <a:rPr lang="zh-CN" altLang="zh-CN" sz="2800" dirty="0"/>
                  <a:t>实现氧的固定。</a:t>
                </a:r>
              </a:p>
              <a:p>
                <a:pPr>
                  <a:lnSpc>
                    <a:spcPct val="150000"/>
                  </a:lnSpc>
                </a:pPr>
                <a:r>
                  <a:rPr lang="en-US" altLang="zh-CN" sz="2800" dirty="0"/>
                  <a:t>Ⅱ.</a:t>
                </a:r>
                <a:r>
                  <a:rPr lang="zh-CN" altLang="zh-CN" sz="2800" dirty="0"/>
                  <a:t>酸化、滴定</a:t>
                </a:r>
              </a:p>
              <a:p>
                <a:pPr>
                  <a:lnSpc>
                    <a:spcPct val="150000"/>
                  </a:lnSpc>
                </a:pPr>
                <a:r>
                  <a:rPr lang="zh-CN" altLang="zh-CN" sz="2800" dirty="0"/>
                  <a:t>将固氧后的水样酸化</a:t>
                </a:r>
                <a:r>
                  <a:rPr lang="en-US" altLang="zh-CN" sz="2800" dirty="0"/>
                  <a:t>,</a:t>
                </a:r>
                <a:r>
                  <a:rPr lang="en-US" altLang="zh-CN" sz="2800" dirty="0" err="1"/>
                  <a:t>MnO</a:t>
                </a:r>
                <a:r>
                  <a:rPr lang="en-US" altLang="zh-CN" sz="2800" dirty="0"/>
                  <a:t>(OH)</a:t>
                </a:r>
                <a:r>
                  <a:rPr lang="en-US" altLang="zh-CN" sz="2800" baseline="-25000" dirty="0"/>
                  <a:t>2</a:t>
                </a:r>
                <a:r>
                  <a:rPr lang="zh-CN" altLang="zh-CN" sz="2800" dirty="0"/>
                  <a:t>被</a:t>
                </a:r>
                <a:r>
                  <a:rPr lang="en-US" altLang="zh-CN" sz="2800" dirty="0"/>
                  <a:t>I</a:t>
                </a:r>
                <a:r>
                  <a:rPr lang="en-US" altLang="zh-CN" sz="2800" baseline="30000" dirty="0"/>
                  <a:t>-</a:t>
                </a:r>
                <a:r>
                  <a:rPr lang="zh-CN" altLang="zh-CN" sz="2800" dirty="0"/>
                  <a:t>还原为</a:t>
                </a:r>
                <a:r>
                  <a:rPr lang="en-US" altLang="zh-CN" sz="2800" dirty="0"/>
                  <a:t>Mn</a:t>
                </a:r>
                <a:r>
                  <a:rPr lang="en-US" altLang="zh-CN" sz="2800" baseline="30000" dirty="0"/>
                  <a:t>2+</a:t>
                </a:r>
                <a:r>
                  <a:rPr lang="en-US" altLang="zh-CN" sz="2800" dirty="0"/>
                  <a:t>,</a:t>
                </a:r>
                <a:r>
                  <a:rPr lang="zh-CN" altLang="zh-CN" sz="2800" dirty="0"/>
                  <a:t>在暗处静置</a:t>
                </a:r>
                <a:r>
                  <a:rPr lang="en-US" altLang="zh-CN" sz="2800" dirty="0"/>
                  <a:t>5 min,</a:t>
                </a:r>
                <a:r>
                  <a:rPr lang="zh-CN" altLang="zh-CN" sz="2800" dirty="0"/>
                  <a:t>然后用标准</a:t>
                </a:r>
                <a:r>
                  <a:rPr lang="en-US" altLang="zh-CN" sz="2800" dirty="0"/>
                  <a:t>Na</a:t>
                </a:r>
                <a:r>
                  <a:rPr lang="en-US" altLang="zh-CN" sz="2800" baseline="-25000" dirty="0"/>
                  <a:t>2</a:t>
                </a:r>
                <a:r>
                  <a:rPr lang="en-US" altLang="zh-CN" sz="2800" dirty="0"/>
                  <a:t>S</a:t>
                </a:r>
                <a:r>
                  <a:rPr lang="en-US" altLang="zh-CN" sz="2800" baseline="-25000" dirty="0"/>
                  <a:t>2</a:t>
                </a:r>
                <a:r>
                  <a:rPr lang="en-US" altLang="zh-CN" sz="2800" dirty="0"/>
                  <a:t>O</a:t>
                </a:r>
                <a:r>
                  <a:rPr lang="en-US" altLang="zh-CN" sz="2800" baseline="-25000" dirty="0"/>
                  <a:t>3</a:t>
                </a:r>
                <a:r>
                  <a:rPr lang="zh-CN" altLang="zh-CN" sz="2800" dirty="0"/>
                  <a:t>溶液滴定生成的</a:t>
                </a:r>
                <a:r>
                  <a:rPr lang="en-US" altLang="zh-CN" sz="2800" dirty="0"/>
                  <a:t>I</a:t>
                </a:r>
                <a:r>
                  <a:rPr lang="en-US" altLang="zh-CN" sz="2800" baseline="-25000" dirty="0"/>
                  <a:t>2</a:t>
                </a:r>
                <a:r>
                  <a:rPr lang="en-US" altLang="zh-CN" sz="2800" dirty="0"/>
                  <a:t>(2S</a:t>
                </a:r>
                <a:r>
                  <a:rPr lang="en-US" altLang="zh-CN" sz="2800" baseline="-25000" dirty="0"/>
                  <a:t>2</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a:rPr>
                          <m:t>3</m:t>
                        </m:r>
                      </m:sub>
                      <m:sup>
                        <m:r>
                          <a:rPr lang="en-US" altLang="zh-CN" sz="2800">
                            <a:latin typeface="Cambria Math"/>
                          </a:rPr>
                          <m:t>2</m:t>
                        </m:r>
                        <m:r>
                          <m:rPr>
                            <m:nor/>
                          </m:rPr>
                          <a:rPr lang="en-US" altLang="zh-CN" sz="2800" i="1"/>
                          <m:t>−</m:t>
                        </m:r>
                      </m:sup>
                    </m:sSubSup>
                  </m:oMath>
                </a14:m>
                <a:r>
                  <a:rPr lang="en-US" altLang="zh-CN" sz="2800" dirty="0"/>
                  <a:t>+I</a:t>
                </a:r>
                <a:r>
                  <a:rPr lang="en-US" altLang="zh-CN" sz="2800" baseline="-25000" dirty="0"/>
                  <a:t>2</a:t>
                </a:r>
                <a:r>
                  <a:rPr lang="zh-CN" altLang="en-US" sz="2800" baseline="-25000" dirty="0"/>
                  <a:t>　　　　</a:t>
                </a:r>
                <a:r>
                  <a:rPr lang="en-US" altLang="zh-CN" sz="2800" dirty="0"/>
                  <a:t>2I</a:t>
                </a:r>
                <a:r>
                  <a:rPr lang="en-US" altLang="zh-CN" sz="2800" baseline="30000" dirty="0"/>
                  <a:t>-</a:t>
                </a:r>
                <a:r>
                  <a:rPr lang="en-US" altLang="zh-CN" sz="2800" dirty="0"/>
                  <a:t>+S</a:t>
                </a:r>
                <a:r>
                  <a:rPr lang="en-US" altLang="zh-CN" sz="2800" baseline="-25000" dirty="0"/>
                  <a:t>4</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a:rPr>
                          <m:t>6</m:t>
                        </m:r>
                      </m:sub>
                      <m:sup>
                        <m:r>
                          <a:rPr lang="en-US" altLang="zh-CN" sz="2800">
                            <a:latin typeface="Cambria Math"/>
                          </a:rPr>
                          <m:t>2</m:t>
                        </m:r>
                        <m:r>
                          <m:rPr>
                            <m:nor/>
                          </m:rPr>
                          <a:rPr lang="en-US" altLang="zh-CN" sz="2800" i="1"/>
                          <m:t>−</m:t>
                        </m:r>
                      </m:sup>
                    </m:sSubSup>
                  </m:oMath>
                </a14:m>
                <a:r>
                  <a:rPr lang="en-US" altLang="zh-CN" sz="2800" dirty="0"/>
                  <a:t>)</a:t>
                </a:r>
                <a:r>
                  <a:rPr lang="zh-CN" altLang="zh-CN" sz="2800" dirty="0"/>
                  <a:t>。</a:t>
                </a:r>
              </a:p>
            </p:txBody>
          </p:sp>
        </mc:Choice>
        <mc:Fallback xmlns="">
          <p:sp>
            <p:nvSpPr>
              <p:cNvPr id="9" name="矩形 8">
                <a:extLst>
                  <a:ext uri="{FF2B5EF4-FFF2-40B4-BE49-F238E27FC236}">
                    <a16:creationId xmlns:a16="http://schemas.microsoft.com/office/drawing/2014/main" xmlns:a14="http://schemas.microsoft.com/office/drawing/2010/main" xmlns="" id="{9BCFBCDB-577C-4C84-9BF9-814CC413FB39}"/>
                  </a:ext>
                </a:extLst>
              </p:cNvPr>
              <p:cNvSpPr>
                <a:spLocks noRot="1" noChangeAspect="1" noMove="1" noResize="1" noEditPoints="1" noAdjustHandles="1" noChangeArrowheads="1" noChangeShapeType="1" noTextEdit="1"/>
              </p:cNvSpPr>
              <p:nvPr/>
            </p:nvSpPr>
            <p:spPr>
              <a:xfrm>
                <a:off x="250487" y="722989"/>
                <a:ext cx="11723912" cy="5954130"/>
              </a:xfrm>
              <a:prstGeom prst="rect">
                <a:avLst/>
              </a:prstGeom>
              <a:blipFill rotWithShape="1">
                <a:blip r:embed="rId2"/>
                <a:stretch>
                  <a:fillRect l="-1040" r="-416" b="-512"/>
                </a:stretch>
              </a:blipFill>
            </p:spPr>
            <p:txBody>
              <a:bodyPr/>
              <a:lstStyle/>
              <a:p>
                <a:r>
                  <a:rPr lang="zh-CN" altLang="en-US">
                    <a:noFill/>
                  </a:rPr>
                  <a:t> </a:t>
                </a:r>
              </a:p>
            </p:txBody>
          </p:sp>
        </mc:Fallback>
      </mc:AlternateContent>
      <p:sp>
        <p:nvSpPr>
          <p:cNvPr id="18" name="矩形 17">
            <a:extLst>
              <a:ext uri="{FF2B5EF4-FFF2-40B4-BE49-F238E27FC236}">
                <a16:creationId xmlns="" xmlns:a16="http://schemas.microsoft.com/office/drawing/2014/main" id="{A2A84C92-79A9-4D4B-B239-8E7F764F7A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19" name="矩形 18">
            <a:extLst>
              <a:ext uri="{FF2B5EF4-FFF2-40B4-BE49-F238E27FC236}">
                <a16:creationId xmlns="" xmlns:a16="http://schemas.microsoft.com/office/drawing/2014/main" id="{11FDB6B2-A016-4A70-B131-BD696910996E}"/>
              </a:ext>
            </a:extLst>
          </p:cNvPr>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20" name="矩形 19">
            <a:extLst>
              <a:ext uri="{FF2B5EF4-FFF2-40B4-BE49-F238E27FC236}">
                <a16:creationId xmlns="" xmlns:a16="http://schemas.microsoft.com/office/drawing/2014/main" id="{3A6C60BF-FD67-4859-A866-B3E2AFF0A966}"/>
              </a:ext>
            </a:extLst>
          </p:cNvPr>
          <p:cNvSpPr/>
          <p:nvPr/>
        </p:nvSpPr>
        <p:spPr>
          <a:xfrm>
            <a:off x="1066799" y="-2"/>
            <a:ext cx="6629401"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ea typeface="微软雅黑" panose="020B0503020204020204" pitchFamily="34" charset="-122"/>
              </a:rPr>
              <a:t>考向</a:t>
            </a:r>
            <a:r>
              <a:rPr lang="en-US" altLang="zh-CN" sz="2800" dirty="0">
                <a:solidFill>
                  <a:srgbClr val="DA251C"/>
                </a:solidFill>
                <a:ea typeface="微软雅黑" panose="020B0503020204020204" pitchFamily="34" charset="-122"/>
              </a:rPr>
              <a:t>2   </a:t>
            </a:r>
            <a:r>
              <a:rPr lang="zh-CN" altLang="en-US" sz="2800" dirty="0">
                <a:solidFill>
                  <a:srgbClr val="DA251C"/>
                </a:solidFill>
                <a:ea typeface="微软雅黑" panose="020B0503020204020204" pitchFamily="34" charset="-122"/>
              </a:rPr>
              <a:t>信息迁移与数据处理的实验探究 </a:t>
            </a:r>
          </a:p>
        </p:txBody>
      </p:sp>
      <p:pic>
        <p:nvPicPr>
          <p:cNvPr id="8" name="图片 7">
            <a:extLst>
              <a:ext uri="{FF2B5EF4-FFF2-40B4-BE49-F238E27FC236}">
                <a16:creationId xmlns="" xmlns:a16="http://schemas.microsoft.com/office/drawing/2014/main" id="{FFCC106A-9A54-4ED0-A362-F9E0D7E4100E}"/>
              </a:ext>
            </a:extLst>
          </p:cNvPr>
          <p:cNvPicPr/>
          <p:nvPr/>
        </p:nvPicPr>
        <p:blipFill>
          <a:blip r:embed="rId3"/>
          <a:stretch>
            <a:fillRect/>
          </a:stretch>
        </p:blipFill>
        <p:spPr>
          <a:xfrm>
            <a:off x="6494462" y="6098937"/>
            <a:ext cx="630238" cy="358048"/>
          </a:xfrm>
          <a:prstGeom prst="rect">
            <a:avLst/>
          </a:prstGeom>
        </p:spPr>
      </p:pic>
    </p:spTree>
    <p:extLst>
      <p:ext uri="{BB962C8B-B14F-4D97-AF65-F5344CB8AC3E}">
        <p14:creationId xmlns:p14="http://schemas.microsoft.com/office/powerpoint/2010/main" val="14443606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E6C98433-F4A0-4141-9C92-A7721CCC400C}"/>
              </a:ext>
            </a:extLst>
          </p:cNvPr>
          <p:cNvSpPr/>
          <p:nvPr/>
        </p:nvSpPr>
        <p:spPr>
          <a:xfrm>
            <a:off x="8602980" y="0"/>
            <a:ext cx="260996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专题二十四   实验方案的设计与评价</a:t>
            </a:r>
          </a:p>
        </p:txBody>
      </p:sp>
      <p:sp>
        <p:nvSpPr>
          <p:cNvPr id="4" name="矩形 3">
            <a:extLst>
              <a:ext uri="{FF2B5EF4-FFF2-40B4-BE49-F238E27FC236}">
                <a16:creationId xmlns="" xmlns:a16="http://schemas.microsoft.com/office/drawing/2014/main" id="{D03F2048-4626-4609-8048-118AD191DB73}"/>
              </a:ext>
            </a:extLst>
          </p:cNvPr>
          <p:cNvSpPr/>
          <p:nvPr/>
        </p:nvSpPr>
        <p:spPr>
          <a:xfrm>
            <a:off x="250487" y="263873"/>
            <a:ext cx="11723912" cy="6427722"/>
          </a:xfrm>
          <a:prstGeom prst="rect">
            <a:avLst/>
          </a:prstGeom>
        </p:spPr>
        <p:txBody>
          <a:bodyPr wrap="square">
            <a:spAutoFit/>
          </a:bodyPr>
          <a:lstStyle/>
          <a:p>
            <a:pPr>
              <a:lnSpc>
                <a:spcPct val="140000"/>
              </a:lnSpc>
            </a:pPr>
            <a:r>
              <a:rPr lang="zh-CN" altLang="zh-CN" sz="2700" dirty="0"/>
              <a:t>回答下列问题</a:t>
            </a:r>
            <a:r>
              <a:rPr lang="en-US" altLang="zh-CN" sz="2700" dirty="0"/>
              <a:t>:</a:t>
            </a:r>
            <a:endParaRPr lang="zh-CN" altLang="zh-CN" sz="2700" dirty="0"/>
          </a:p>
          <a:p>
            <a:pPr>
              <a:lnSpc>
                <a:spcPct val="140000"/>
              </a:lnSpc>
            </a:pPr>
            <a:r>
              <a:rPr lang="en-US" altLang="zh-CN" sz="2700" dirty="0"/>
              <a:t>(1)</a:t>
            </a:r>
            <a:r>
              <a:rPr lang="zh-CN" altLang="zh-CN" sz="2700" dirty="0"/>
              <a:t>取水样时应尽量避免扰动水体表面</a:t>
            </a:r>
            <a:r>
              <a:rPr lang="en-US" altLang="zh-CN" sz="2700" dirty="0"/>
              <a:t>,</a:t>
            </a:r>
            <a:r>
              <a:rPr lang="zh-CN" altLang="zh-CN" sz="2700" dirty="0"/>
              <a:t>这样操作的主要目的是</a:t>
            </a:r>
            <a:r>
              <a:rPr lang="zh-CN" altLang="zh-CN" sz="2700" u="sng" dirty="0"/>
              <a:t>　　　　</a:t>
            </a:r>
            <a:r>
              <a:rPr lang="zh-CN" altLang="zh-CN" sz="2700" dirty="0"/>
              <a:t>。</a:t>
            </a:r>
            <a:r>
              <a:rPr lang="en-US" altLang="zh-CN" sz="2700" dirty="0"/>
              <a:t> </a:t>
            </a:r>
            <a:endParaRPr lang="zh-CN" altLang="zh-CN" sz="2700" dirty="0"/>
          </a:p>
          <a:p>
            <a:pPr>
              <a:lnSpc>
                <a:spcPct val="140000"/>
              </a:lnSpc>
            </a:pPr>
            <a:r>
              <a:rPr lang="en-US" altLang="zh-CN" sz="2700" dirty="0"/>
              <a:t>(2)“</a:t>
            </a:r>
            <a:r>
              <a:rPr lang="zh-CN" altLang="zh-CN" sz="2700" dirty="0"/>
              <a:t>氧的固定</a:t>
            </a:r>
            <a:r>
              <a:rPr lang="en-US" altLang="zh-CN" sz="2700" dirty="0"/>
              <a:t>”</a:t>
            </a:r>
            <a:r>
              <a:rPr lang="zh-CN" altLang="zh-CN" sz="2700" dirty="0"/>
              <a:t>中发生反应的化学方程式为</a:t>
            </a:r>
            <a:r>
              <a:rPr lang="zh-CN" altLang="zh-CN" sz="2700" u="sng" dirty="0"/>
              <a:t>　　　　</a:t>
            </a:r>
            <a:r>
              <a:rPr lang="zh-CN" altLang="zh-CN" sz="2700" dirty="0"/>
              <a:t>。</a:t>
            </a:r>
            <a:r>
              <a:rPr lang="en-US" altLang="zh-CN" sz="2700" dirty="0"/>
              <a:t> </a:t>
            </a:r>
            <a:endParaRPr lang="zh-CN" altLang="zh-CN" sz="2700" dirty="0"/>
          </a:p>
          <a:p>
            <a:pPr>
              <a:lnSpc>
                <a:spcPct val="140000"/>
              </a:lnSpc>
            </a:pPr>
            <a:r>
              <a:rPr lang="en-US" altLang="zh-CN" sz="2700" dirty="0"/>
              <a:t>(3)Na</a:t>
            </a:r>
            <a:r>
              <a:rPr lang="en-US" altLang="zh-CN" sz="2700" baseline="-25000" dirty="0"/>
              <a:t>2</a:t>
            </a:r>
            <a:r>
              <a:rPr lang="en-US" altLang="zh-CN" sz="2700" dirty="0"/>
              <a:t>S</a:t>
            </a:r>
            <a:r>
              <a:rPr lang="en-US" altLang="zh-CN" sz="2700" baseline="-25000" dirty="0"/>
              <a:t>2</a:t>
            </a:r>
            <a:r>
              <a:rPr lang="en-US" altLang="zh-CN" sz="2700" dirty="0"/>
              <a:t>O</a:t>
            </a:r>
            <a:r>
              <a:rPr lang="en-US" altLang="zh-CN" sz="2700" baseline="-25000" dirty="0"/>
              <a:t>3</a:t>
            </a:r>
            <a:r>
              <a:rPr lang="zh-CN" altLang="zh-CN" sz="2700" dirty="0"/>
              <a:t>溶液不稳定</a:t>
            </a:r>
            <a:r>
              <a:rPr lang="en-US" altLang="zh-CN" sz="2700" dirty="0"/>
              <a:t>,</a:t>
            </a:r>
            <a:r>
              <a:rPr lang="zh-CN" altLang="zh-CN" sz="2700" dirty="0"/>
              <a:t>使用前需标定。配制该溶液时需要的玻璃仪器有烧杯、玻璃棒、试剂瓶和</a:t>
            </a:r>
            <a:r>
              <a:rPr lang="zh-CN" altLang="zh-CN" sz="2700" u="sng" dirty="0"/>
              <a:t>　　　　</a:t>
            </a:r>
            <a:r>
              <a:rPr lang="en-US" altLang="zh-CN" sz="2700" dirty="0"/>
              <a:t>;</a:t>
            </a:r>
            <a:r>
              <a:rPr lang="zh-CN" altLang="zh-CN" sz="2700" dirty="0"/>
              <a:t>蒸馏水必须经过煮沸、冷却后才能使用</a:t>
            </a:r>
            <a:r>
              <a:rPr lang="en-US" altLang="zh-CN" sz="2700" dirty="0"/>
              <a:t>,</a:t>
            </a:r>
            <a:r>
              <a:rPr lang="zh-CN" altLang="zh-CN" sz="2700" dirty="0"/>
              <a:t>其目的是杀菌、除</a:t>
            </a:r>
            <a:r>
              <a:rPr lang="zh-CN" altLang="zh-CN" sz="2700" u="sng" dirty="0"/>
              <a:t>　　　　</a:t>
            </a:r>
            <a:r>
              <a:rPr lang="zh-CN" altLang="zh-CN" sz="2700" dirty="0"/>
              <a:t>及二氧化碳。</a:t>
            </a:r>
            <a:r>
              <a:rPr lang="en-US" altLang="zh-CN" sz="2700" dirty="0"/>
              <a:t> </a:t>
            </a:r>
            <a:endParaRPr lang="zh-CN" altLang="zh-CN" sz="2700" dirty="0"/>
          </a:p>
          <a:p>
            <a:pPr>
              <a:lnSpc>
                <a:spcPct val="140000"/>
              </a:lnSpc>
            </a:pPr>
            <a:r>
              <a:rPr lang="en-US" altLang="zh-CN" sz="2700" dirty="0"/>
              <a:t>(4)</a:t>
            </a:r>
            <a:r>
              <a:rPr lang="zh-CN" altLang="zh-CN" sz="2700" dirty="0"/>
              <a:t>取</a:t>
            </a:r>
            <a:r>
              <a:rPr lang="en-US" altLang="zh-CN" sz="2700" dirty="0"/>
              <a:t>100.00 mL</a:t>
            </a:r>
            <a:r>
              <a:rPr lang="zh-CN" altLang="zh-CN" sz="2700" dirty="0"/>
              <a:t>水样经固氧、酸化后</a:t>
            </a:r>
            <a:r>
              <a:rPr lang="en-US" altLang="zh-CN" sz="2700" dirty="0"/>
              <a:t>,</a:t>
            </a:r>
            <a:r>
              <a:rPr lang="zh-CN" altLang="zh-CN" sz="2700" dirty="0"/>
              <a:t>用</a:t>
            </a:r>
            <a:r>
              <a:rPr lang="en-US" altLang="zh-CN" sz="2700" i="1" dirty="0"/>
              <a:t>a</a:t>
            </a:r>
            <a:r>
              <a:rPr lang="en-US" altLang="zh-CN" sz="2700" dirty="0"/>
              <a:t> mol·L</a:t>
            </a:r>
            <a:r>
              <a:rPr lang="en-US" altLang="zh-CN" sz="2700" baseline="30000" dirty="0"/>
              <a:t>-1</a:t>
            </a:r>
            <a:r>
              <a:rPr lang="en-US" altLang="zh-CN" sz="2700" dirty="0"/>
              <a:t> Na</a:t>
            </a:r>
            <a:r>
              <a:rPr lang="en-US" altLang="zh-CN" sz="2700" baseline="-25000" dirty="0"/>
              <a:t>2</a:t>
            </a:r>
            <a:r>
              <a:rPr lang="en-US" altLang="zh-CN" sz="2700" dirty="0"/>
              <a:t>S</a:t>
            </a:r>
            <a:r>
              <a:rPr lang="en-US" altLang="zh-CN" sz="2700" baseline="-25000" dirty="0"/>
              <a:t>2</a:t>
            </a:r>
            <a:r>
              <a:rPr lang="en-US" altLang="zh-CN" sz="2700" dirty="0"/>
              <a:t>O</a:t>
            </a:r>
            <a:r>
              <a:rPr lang="en-US" altLang="zh-CN" sz="2700" baseline="-25000" dirty="0"/>
              <a:t>3</a:t>
            </a:r>
            <a:r>
              <a:rPr lang="zh-CN" altLang="zh-CN" sz="2700" dirty="0"/>
              <a:t>溶液滴定</a:t>
            </a:r>
            <a:r>
              <a:rPr lang="en-US" altLang="zh-CN" sz="2700" dirty="0"/>
              <a:t>,</a:t>
            </a:r>
            <a:r>
              <a:rPr lang="zh-CN" altLang="zh-CN" sz="2700" dirty="0"/>
              <a:t>以淀粉溶液作指示剂</a:t>
            </a:r>
            <a:r>
              <a:rPr lang="en-US" altLang="zh-CN" sz="2700" dirty="0"/>
              <a:t>,</a:t>
            </a:r>
            <a:r>
              <a:rPr lang="zh-CN" altLang="zh-CN" sz="2700" dirty="0"/>
              <a:t>终点现象为</a:t>
            </a:r>
            <a:r>
              <a:rPr lang="zh-CN" altLang="zh-CN" sz="2700" u="sng" dirty="0"/>
              <a:t>　　　　</a:t>
            </a:r>
            <a:r>
              <a:rPr lang="en-US" altLang="zh-CN" sz="2700" dirty="0"/>
              <a:t>;</a:t>
            </a:r>
            <a:r>
              <a:rPr lang="zh-CN" altLang="zh-CN" sz="2700" dirty="0"/>
              <a:t>若消耗</a:t>
            </a:r>
            <a:r>
              <a:rPr lang="en-US" altLang="zh-CN" sz="2700" dirty="0"/>
              <a:t>Na</a:t>
            </a:r>
            <a:r>
              <a:rPr lang="en-US" altLang="zh-CN" sz="2700" baseline="-25000" dirty="0"/>
              <a:t>2</a:t>
            </a:r>
            <a:r>
              <a:rPr lang="en-US" altLang="zh-CN" sz="2700" dirty="0"/>
              <a:t>S</a:t>
            </a:r>
            <a:r>
              <a:rPr lang="en-US" altLang="zh-CN" sz="2700" baseline="-25000" dirty="0"/>
              <a:t>2</a:t>
            </a:r>
            <a:r>
              <a:rPr lang="en-US" altLang="zh-CN" sz="2700" dirty="0"/>
              <a:t>O</a:t>
            </a:r>
            <a:r>
              <a:rPr lang="en-US" altLang="zh-CN" sz="2700" baseline="-25000" dirty="0"/>
              <a:t>3</a:t>
            </a:r>
            <a:r>
              <a:rPr lang="zh-CN" altLang="zh-CN" sz="2700" dirty="0"/>
              <a:t>溶液的体积为</a:t>
            </a:r>
            <a:r>
              <a:rPr lang="en-US" altLang="zh-CN" sz="2700" i="1" dirty="0"/>
              <a:t>b</a:t>
            </a:r>
            <a:r>
              <a:rPr lang="en-US" altLang="zh-CN" sz="2700" dirty="0"/>
              <a:t> mL,</a:t>
            </a:r>
            <a:r>
              <a:rPr lang="zh-CN" altLang="zh-CN" sz="2700" dirty="0"/>
              <a:t>则水样中溶解氧的含量为</a:t>
            </a:r>
            <a:r>
              <a:rPr lang="zh-CN" altLang="zh-CN" sz="2700" u="sng" dirty="0"/>
              <a:t>　　　　</a:t>
            </a:r>
            <a:r>
              <a:rPr lang="en-US" altLang="zh-CN" sz="2700" dirty="0"/>
              <a:t>mg·L</a:t>
            </a:r>
            <a:r>
              <a:rPr lang="en-US" altLang="zh-CN" sz="2700" baseline="30000" dirty="0"/>
              <a:t>-1</a:t>
            </a:r>
            <a:r>
              <a:rPr lang="zh-CN" altLang="zh-CN" sz="2700" dirty="0"/>
              <a:t>。</a:t>
            </a:r>
            <a:r>
              <a:rPr lang="en-US" altLang="zh-CN" sz="2700" dirty="0"/>
              <a:t> </a:t>
            </a:r>
            <a:endParaRPr lang="zh-CN" altLang="zh-CN" sz="2700" dirty="0"/>
          </a:p>
          <a:p>
            <a:pPr>
              <a:lnSpc>
                <a:spcPct val="140000"/>
              </a:lnSpc>
            </a:pPr>
            <a:r>
              <a:rPr lang="en-US" altLang="zh-CN" sz="2700" dirty="0"/>
              <a:t>(5)</a:t>
            </a:r>
            <a:r>
              <a:rPr lang="zh-CN" altLang="zh-CN" sz="2700" dirty="0"/>
              <a:t>上述滴定完成时</a:t>
            </a:r>
            <a:r>
              <a:rPr lang="en-US" altLang="zh-CN" sz="2700" dirty="0"/>
              <a:t>,</a:t>
            </a:r>
            <a:r>
              <a:rPr lang="zh-CN" altLang="zh-CN" sz="2700" dirty="0"/>
              <a:t>若滴定管尖嘴处留有气泡会导致测定结果偏</a:t>
            </a:r>
            <a:r>
              <a:rPr lang="zh-CN" altLang="zh-CN" sz="2700" u="sng" dirty="0"/>
              <a:t>　　　　</a:t>
            </a:r>
            <a:r>
              <a:rPr lang="zh-CN" altLang="zh-CN" sz="2700" dirty="0"/>
              <a:t>。</a:t>
            </a:r>
            <a:r>
              <a:rPr lang="en-US" altLang="zh-CN" sz="2700" dirty="0"/>
              <a:t>(</a:t>
            </a:r>
            <a:r>
              <a:rPr lang="zh-CN" altLang="zh-CN" sz="2700" dirty="0"/>
              <a:t>填</a:t>
            </a:r>
            <a:r>
              <a:rPr lang="en-US" altLang="zh-CN" sz="2700" dirty="0"/>
              <a:t>“</a:t>
            </a:r>
            <a:r>
              <a:rPr lang="zh-CN" altLang="zh-CN" sz="2700" dirty="0"/>
              <a:t>高</a:t>
            </a:r>
            <a:r>
              <a:rPr lang="en-US" altLang="zh-CN" sz="2700" dirty="0"/>
              <a:t>”</a:t>
            </a:r>
            <a:r>
              <a:rPr lang="zh-CN" altLang="zh-CN" sz="2700" dirty="0"/>
              <a:t>或</a:t>
            </a:r>
            <a:r>
              <a:rPr lang="en-US" altLang="zh-CN" sz="2700" dirty="0"/>
              <a:t>“</a:t>
            </a:r>
            <a:r>
              <a:rPr lang="zh-CN" altLang="zh-CN" sz="2700" dirty="0"/>
              <a:t>低</a:t>
            </a:r>
            <a:r>
              <a:rPr lang="en-US" altLang="zh-CN" sz="2700" dirty="0"/>
              <a:t>”) </a:t>
            </a:r>
            <a:endParaRPr lang="zh-CN" altLang="zh-CN" sz="2700" dirty="0"/>
          </a:p>
        </p:txBody>
      </p:sp>
    </p:spTree>
    <p:extLst>
      <p:ext uri="{BB962C8B-B14F-4D97-AF65-F5344CB8AC3E}">
        <p14:creationId xmlns:p14="http://schemas.microsoft.com/office/powerpoint/2010/main" val="1569842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4043" y="1121354"/>
            <a:ext cx="11723913" cy="4540282"/>
          </a:xfrm>
          <a:prstGeom prst="rect">
            <a:avLst/>
          </a:prstGeom>
        </p:spPr>
        <p:txBody>
          <a:bodyPr wrap="square">
            <a:spAutoFit/>
          </a:bodyPr>
          <a:lstStyle/>
          <a:p>
            <a:pPr>
              <a:lnSpc>
                <a:spcPct val="150000"/>
              </a:lnSpc>
            </a:pPr>
            <a:r>
              <a:rPr lang="en-US" altLang="zh-CN" sz="2800" dirty="0"/>
              <a:t>1.</a:t>
            </a:r>
            <a:r>
              <a:rPr lang="zh-CN" altLang="en-US" sz="2800" dirty="0"/>
              <a:t>根据化学实验的目的和要求</a:t>
            </a:r>
            <a:r>
              <a:rPr lang="en-US" altLang="zh-CN" sz="2800" dirty="0"/>
              <a:t>,</a:t>
            </a:r>
            <a:r>
              <a:rPr lang="zh-CN" altLang="en-US" sz="2800" dirty="0"/>
              <a:t>能做到</a:t>
            </a:r>
            <a:r>
              <a:rPr lang="en-US" altLang="zh-CN" sz="2800" dirty="0"/>
              <a:t>:</a:t>
            </a:r>
          </a:p>
          <a:p>
            <a:pPr>
              <a:lnSpc>
                <a:spcPct val="150000"/>
              </a:lnSpc>
            </a:pPr>
            <a:r>
              <a:rPr lang="en-US" altLang="zh-CN" sz="2800" dirty="0"/>
              <a:t>(1)</a:t>
            </a:r>
            <a:r>
              <a:rPr lang="zh-CN" altLang="en-US" sz="2800" dirty="0"/>
              <a:t>设计实验方案</a:t>
            </a:r>
            <a:r>
              <a:rPr lang="en-US" altLang="zh-CN" sz="2800" dirty="0"/>
              <a:t>;</a:t>
            </a:r>
          </a:p>
          <a:p>
            <a:pPr>
              <a:lnSpc>
                <a:spcPct val="150000"/>
              </a:lnSpc>
            </a:pPr>
            <a:r>
              <a:rPr lang="en-US" altLang="zh-CN" sz="2800" dirty="0"/>
              <a:t>(2)</a:t>
            </a:r>
            <a:r>
              <a:rPr lang="zh-CN" altLang="en-US" sz="2800" dirty="0"/>
              <a:t>正确选用实验装置</a:t>
            </a:r>
            <a:r>
              <a:rPr lang="en-US" altLang="zh-CN" sz="2800" dirty="0"/>
              <a:t>;</a:t>
            </a:r>
          </a:p>
          <a:p>
            <a:pPr>
              <a:lnSpc>
                <a:spcPct val="150000"/>
              </a:lnSpc>
            </a:pPr>
            <a:r>
              <a:rPr lang="en-US" altLang="zh-CN" sz="2800" dirty="0"/>
              <a:t>(3)</a:t>
            </a:r>
            <a:r>
              <a:rPr lang="zh-CN" altLang="en-US" sz="2800" dirty="0"/>
              <a:t>掌握控制实验条件的方法</a:t>
            </a:r>
            <a:r>
              <a:rPr lang="en-US" altLang="zh-CN" sz="2800" dirty="0"/>
              <a:t>;</a:t>
            </a:r>
          </a:p>
          <a:p>
            <a:pPr>
              <a:lnSpc>
                <a:spcPct val="150000"/>
              </a:lnSpc>
            </a:pPr>
            <a:r>
              <a:rPr lang="en-US" altLang="zh-CN" sz="2800" dirty="0"/>
              <a:t>(4)</a:t>
            </a:r>
            <a:r>
              <a:rPr lang="zh-CN" altLang="en-US" sz="2800" dirty="0"/>
              <a:t>预测或描述实验现象、分析或处理实验数据</a:t>
            </a:r>
            <a:r>
              <a:rPr lang="en-US" altLang="zh-CN" sz="2800" dirty="0"/>
              <a:t>,</a:t>
            </a:r>
            <a:r>
              <a:rPr lang="zh-CN" altLang="en-US" sz="2800" dirty="0"/>
              <a:t>得出合理结论</a:t>
            </a:r>
            <a:r>
              <a:rPr lang="en-US" altLang="zh-CN" sz="2800" dirty="0"/>
              <a:t>;</a:t>
            </a:r>
          </a:p>
          <a:p>
            <a:pPr>
              <a:lnSpc>
                <a:spcPct val="150000"/>
              </a:lnSpc>
            </a:pPr>
            <a:r>
              <a:rPr lang="en-US" altLang="zh-CN" sz="2800" dirty="0"/>
              <a:t>(5)</a:t>
            </a:r>
            <a:r>
              <a:rPr lang="zh-CN" altLang="en-US" sz="2800" dirty="0"/>
              <a:t>评价或改进实验方案。</a:t>
            </a:r>
          </a:p>
          <a:p>
            <a:pPr>
              <a:lnSpc>
                <a:spcPct val="150000"/>
              </a:lnSpc>
            </a:pPr>
            <a:r>
              <a:rPr lang="en-US" altLang="zh-CN" sz="2800" dirty="0"/>
              <a:t>2.</a:t>
            </a:r>
            <a:r>
              <a:rPr lang="zh-CN" altLang="en-US" sz="2800" dirty="0"/>
              <a:t>以上各部分知识与技能的综合应用</a:t>
            </a:r>
          </a:p>
        </p:txBody>
      </p:sp>
      <p:sp>
        <p:nvSpPr>
          <p:cNvPr id="4" name="矩形 3"/>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考纲要求</a:t>
            </a:r>
          </a:p>
        </p:txBody>
      </p:sp>
    </p:spTree>
    <p:extLst>
      <p:ext uri="{BB962C8B-B14F-4D97-AF65-F5344CB8AC3E}">
        <p14:creationId xmlns:p14="http://schemas.microsoft.com/office/powerpoint/2010/main" val="16430797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E6C98433-F4A0-4141-9C92-A7721CCC400C}"/>
              </a:ext>
            </a:extLst>
          </p:cNvPr>
          <p:cNvSpPr/>
          <p:nvPr/>
        </p:nvSpPr>
        <p:spPr>
          <a:xfrm>
            <a:off x="8602980" y="0"/>
            <a:ext cx="260996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专题二十四   实验方案的设计与评价</a:t>
            </a:r>
          </a:p>
        </p:txBody>
      </p:sp>
      <p:sp>
        <p:nvSpPr>
          <p:cNvPr id="4" name="矩形 3">
            <a:extLst>
              <a:ext uri="{FF2B5EF4-FFF2-40B4-BE49-F238E27FC236}">
                <a16:creationId xmlns="" xmlns:a16="http://schemas.microsoft.com/office/drawing/2014/main" id="{D03F2048-4626-4609-8048-118AD191DB73}"/>
              </a:ext>
            </a:extLst>
          </p:cNvPr>
          <p:cNvSpPr/>
          <p:nvPr/>
        </p:nvSpPr>
        <p:spPr>
          <a:xfrm>
            <a:off x="250487" y="232123"/>
            <a:ext cx="11723912" cy="6479274"/>
          </a:xfrm>
          <a:prstGeom prst="rect">
            <a:avLst/>
          </a:prstGeom>
        </p:spPr>
        <p:txBody>
          <a:bodyPr wrap="square">
            <a:spAutoFit/>
          </a:bodyPr>
          <a:lstStyle/>
          <a:p>
            <a:pPr>
              <a:lnSpc>
                <a:spcPct val="150000"/>
              </a:lnSpc>
            </a:pPr>
            <a:r>
              <a:rPr lang="zh-CN" altLang="zh-CN" sz="2800" b="1" dirty="0">
                <a:solidFill>
                  <a:srgbClr val="DA251C"/>
                </a:solidFill>
              </a:rPr>
              <a:t>解析</a:t>
            </a:r>
            <a:r>
              <a:rPr lang="zh-CN" altLang="zh-CN" sz="2800" dirty="0"/>
              <a:t>　</a:t>
            </a:r>
            <a:r>
              <a:rPr lang="en-US" altLang="zh-CN" sz="2800" dirty="0"/>
              <a:t>(1)</a:t>
            </a:r>
            <a:r>
              <a:rPr lang="zh-CN" altLang="zh-CN" sz="2800" dirty="0"/>
              <a:t>取水样时避免扰动水体表面</a:t>
            </a:r>
            <a:r>
              <a:rPr lang="en-US" altLang="zh-CN" sz="2800" dirty="0"/>
              <a:t>,</a:t>
            </a:r>
            <a:r>
              <a:rPr lang="zh-CN" altLang="zh-CN" sz="2800" dirty="0"/>
              <a:t>这样能保证所取水样中溶解氧量与水体中实际溶解氧量基本相同</a:t>
            </a:r>
            <a:r>
              <a:rPr lang="en-US" altLang="zh-CN" sz="2800" dirty="0"/>
              <a:t>,</a:t>
            </a:r>
            <a:r>
              <a:rPr lang="zh-CN" altLang="zh-CN" sz="2800" dirty="0"/>
              <a:t>以减小实验误差。</a:t>
            </a:r>
            <a:r>
              <a:rPr lang="en-US" altLang="zh-CN" sz="2800" dirty="0"/>
              <a:t>(2)</a:t>
            </a:r>
            <a:r>
              <a:rPr lang="zh-CN" altLang="zh-CN" sz="2800" dirty="0"/>
              <a:t>根据水样与</a:t>
            </a:r>
            <a:r>
              <a:rPr lang="en-US" altLang="zh-CN" sz="2800" dirty="0"/>
              <a:t>Mn(OH)</a:t>
            </a:r>
            <a:r>
              <a:rPr lang="en-US" altLang="zh-CN" sz="2800" baseline="-25000" dirty="0"/>
              <a:t>2</a:t>
            </a:r>
            <a:r>
              <a:rPr lang="zh-CN" altLang="zh-CN" sz="2800" dirty="0"/>
              <a:t>碱性悬浊液反应生成</a:t>
            </a:r>
            <a:r>
              <a:rPr lang="en-US" altLang="zh-CN" sz="2800" dirty="0" err="1"/>
              <a:t>MnO</a:t>
            </a:r>
            <a:r>
              <a:rPr lang="en-US" altLang="zh-CN" sz="2800" dirty="0"/>
              <a:t>(OH)</a:t>
            </a:r>
            <a:r>
              <a:rPr lang="en-US" altLang="zh-CN" sz="2800" baseline="-25000" dirty="0"/>
              <a:t>2</a:t>
            </a:r>
            <a:r>
              <a:rPr lang="en-US" altLang="zh-CN" sz="2800" dirty="0"/>
              <a:t>,</a:t>
            </a:r>
            <a:r>
              <a:rPr lang="zh-CN" altLang="zh-CN" sz="2800" dirty="0"/>
              <a:t>可写出固氧的反应为</a:t>
            </a:r>
            <a:r>
              <a:rPr lang="en-US" altLang="zh-CN" sz="2800" dirty="0"/>
              <a:t>O</a:t>
            </a:r>
            <a:r>
              <a:rPr lang="en-US" altLang="zh-CN" sz="2800" baseline="-25000" dirty="0"/>
              <a:t>2</a:t>
            </a:r>
            <a:r>
              <a:rPr lang="en-US" altLang="zh-CN" sz="2800" dirty="0"/>
              <a:t>+2Mn(OH)</a:t>
            </a:r>
            <a:r>
              <a:rPr lang="en-US" altLang="zh-CN" sz="2800" baseline="-25000" dirty="0"/>
              <a:t>2</a:t>
            </a:r>
            <a:r>
              <a:rPr lang="zh-CN" altLang="en-US" sz="2800" baseline="-25000" dirty="0"/>
              <a:t>　　　　　　</a:t>
            </a:r>
            <a:r>
              <a:rPr lang="en-US" altLang="zh-CN" sz="2800" dirty="0"/>
              <a:t>2MnO(OH)</a:t>
            </a:r>
            <a:r>
              <a:rPr lang="en-US" altLang="zh-CN" sz="2800" baseline="-25000" dirty="0"/>
              <a:t>2</a:t>
            </a:r>
            <a:r>
              <a:rPr lang="zh-CN" altLang="zh-CN" sz="2800" dirty="0"/>
              <a:t>。</a:t>
            </a:r>
            <a:r>
              <a:rPr lang="en-US" altLang="zh-CN" sz="2800" dirty="0"/>
              <a:t>(3)</a:t>
            </a:r>
            <a:r>
              <a:rPr lang="zh-CN" altLang="zh-CN" sz="2800" dirty="0"/>
              <a:t>由于</a:t>
            </a:r>
            <a:r>
              <a:rPr lang="en-US" altLang="zh-CN" sz="2800" dirty="0"/>
              <a:t>Na</a:t>
            </a:r>
            <a:r>
              <a:rPr lang="en-US" altLang="zh-CN" sz="2800" baseline="-25000" dirty="0"/>
              <a:t>2</a:t>
            </a:r>
            <a:r>
              <a:rPr lang="en-US" altLang="zh-CN" sz="2800" dirty="0"/>
              <a:t>S</a:t>
            </a:r>
            <a:r>
              <a:rPr lang="en-US" altLang="zh-CN" sz="2800" baseline="-25000" dirty="0"/>
              <a:t>2</a:t>
            </a:r>
            <a:r>
              <a:rPr lang="en-US" altLang="zh-CN" sz="2800" dirty="0"/>
              <a:t>O</a:t>
            </a:r>
            <a:r>
              <a:rPr lang="en-US" altLang="zh-CN" sz="2800" baseline="-25000" dirty="0"/>
              <a:t>3</a:t>
            </a:r>
            <a:r>
              <a:rPr lang="zh-CN" altLang="zh-CN" sz="2800" dirty="0"/>
              <a:t>溶液不稳定</a:t>
            </a:r>
            <a:r>
              <a:rPr lang="en-US" altLang="zh-CN" sz="2800" dirty="0"/>
              <a:t>,</a:t>
            </a:r>
            <a:r>
              <a:rPr lang="zh-CN" altLang="zh-CN" sz="2800" dirty="0"/>
              <a:t>使用前需标定</a:t>
            </a:r>
            <a:r>
              <a:rPr lang="en-US" altLang="zh-CN" sz="2800" dirty="0"/>
              <a:t>,</a:t>
            </a:r>
            <a:r>
              <a:rPr lang="zh-CN" altLang="zh-CN" sz="2800" dirty="0"/>
              <a:t>配制该溶液时无需用容量瓶</a:t>
            </a:r>
            <a:r>
              <a:rPr lang="en-US" altLang="zh-CN" sz="2800" dirty="0"/>
              <a:t>,</a:t>
            </a:r>
            <a:r>
              <a:rPr lang="zh-CN" altLang="zh-CN" sz="2800" dirty="0"/>
              <a:t>只需粗略配制</a:t>
            </a:r>
            <a:r>
              <a:rPr lang="en-US" altLang="zh-CN" sz="2800" dirty="0"/>
              <a:t>,</a:t>
            </a:r>
            <a:r>
              <a:rPr lang="zh-CN" altLang="zh-CN" sz="2800" dirty="0"/>
              <a:t>故配制</a:t>
            </a:r>
            <a:r>
              <a:rPr lang="en-US" altLang="zh-CN" sz="2800" dirty="0"/>
              <a:t>Na</a:t>
            </a:r>
            <a:r>
              <a:rPr lang="en-US" altLang="zh-CN" sz="2800" baseline="-25000" dirty="0"/>
              <a:t>2</a:t>
            </a:r>
            <a:r>
              <a:rPr lang="en-US" altLang="zh-CN" sz="2800" dirty="0"/>
              <a:t>S</a:t>
            </a:r>
            <a:r>
              <a:rPr lang="en-US" altLang="zh-CN" sz="2800" baseline="-25000" dirty="0"/>
              <a:t>2</a:t>
            </a:r>
            <a:r>
              <a:rPr lang="en-US" altLang="zh-CN" sz="2800" dirty="0"/>
              <a:t>O</a:t>
            </a:r>
            <a:r>
              <a:rPr lang="en-US" altLang="zh-CN" sz="2800" baseline="-25000" dirty="0"/>
              <a:t>3</a:t>
            </a:r>
            <a:r>
              <a:rPr lang="zh-CN" altLang="zh-CN" sz="2800" dirty="0"/>
              <a:t>溶液时</a:t>
            </a:r>
            <a:r>
              <a:rPr lang="en-US" altLang="zh-CN" sz="2800" dirty="0"/>
              <a:t>,</a:t>
            </a:r>
            <a:r>
              <a:rPr lang="zh-CN" altLang="zh-CN" sz="2800" dirty="0"/>
              <a:t>还需要用到的玻璃仪器为量筒</a:t>
            </a:r>
            <a:r>
              <a:rPr lang="en-US" altLang="zh-CN" sz="2800" dirty="0"/>
              <a:t>;</a:t>
            </a:r>
            <a:r>
              <a:rPr lang="zh-CN" altLang="zh-CN" sz="2800" dirty="0"/>
              <a:t>所用蒸馏水必须经过煮沸、冷却后才能使用</a:t>
            </a:r>
            <a:r>
              <a:rPr lang="en-US" altLang="zh-CN" sz="2800" dirty="0"/>
              <a:t>,</a:t>
            </a:r>
            <a:r>
              <a:rPr lang="zh-CN" altLang="zh-CN" sz="2800" dirty="0"/>
              <a:t>这样能除去水中溶解的氧气和</a:t>
            </a:r>
            <a:r>
              <a:rPr lang="en-US" altLang="zh-CN" sz="2800" dirty="0"/>
              <a:t>CO</a:t>
            </a:r>
            <a:r>
              <a:rPr lang="en-US" altLang="zh-CN" sz="2800" baseline="-25000" dirty="0"/>
              <a:t>2</a:t>
            </a:r>
            <a:r>
              <a:rPr lang="en-US" altLang="zh-CN" sz="2800" dirty="0"/>
              <a:t>,</a:t>
            </a:r>
            <a:r>
              <a:rPr lang="zh-CN" altLang="zh-CN" sz="2800" dirty="0"/>
              <a:t>且能杀菌。</a:t>
            </a:r>
            <a:r>
              <a:rPr lang="en-US" altLang="zh-CN" sz="2800" dirty="0"/>
              <a:t>(4)</a:t>
            </a:r>
            <a:r>
              <a:rPr lang="zh-CN" altLang="zh-CN" sz="2800" dirty="0"/>
              <a:t>根据</a:t>
            </a:r>
            <a:r>
              <a:rPr lang="en-US" altLang="zh-CN" sz="2800" dirty="0"/>
              <a:t>Ⅱ</a:t>
            </a:r>
            <a:r>
              <a:rPr lang="zh-CN" altLang="zh-CN" sz="2800" dirty="0"/>
              <a:t>可知</a:t>
            </a:r>
            <a:r>
              <a:rPr lang="en-US" altLang="zh-CN" sz="2800" dirty="0" err="1"/>
              <a:t>MnO</a:t>
            </a:r>
            <a:r>
              <a:rPr lang="en-US" altLang="zh-CN" sz="2800" dirty="0"/>
              <a:t>(OH)</a:t>
            </a:r>
            <a:r>
              <a:rPr lang="en-US" altLang="zh-CN" sz="2800" baseline="-25000" dirty="0"/>
              <a:t>2</a:t>
            </a:r>
            <a:r>
              <a:rPr lang="zh-CN" altLang="zh-CN" sz="2800" dirty="0"/>
              <a:t>能将水样中的</a:t>
            </a:r>
            <a:r>
              <a:rPr lang="en-US" altLang="zh-CN" sz="2800" dirty="0"/>
              <a:t>I</a:t>
            </a:r>
            <a:r>
              <a:rPr lang="en-US" altLang="zh-CN" sz="2800" baseline="30000" dirty="0"/>
              <a:t>-</a:t>
            </a:r>
            <a:r>
              <a:rPr lang="zh-CN" altLang="zh-CN" sz="2800" dirty="0"/>
              <a:t>氧化为</a:t>
            </a:r>
            <a:r>
              <a:rPr lang="en-US" altLang="zh-CN" sz="2800" dirty="0"/>
              <a:t>I</a:t>
            </a:r>
            <a:r>
              <a:rPr lang="en-US" altLang="zh-CN" sz="2800" baseline="-25000" dirty="0"/>
              <a:t>2</a:t>
            </a:r>
            <a:r>
              <a:rPr lang="en-US" altLang="zh-CN" sz="2800" dirty="0"/>
              <a:t>,</a:t>
            </a:r>
            <a:r>
              <a:rPr lang="zh-CN" altLang="zh-CN" sz="2800" dirty="0"/>
              <a:t>滴定过程中用淀粉溶液作指示剂</a:t>
            </a:r>
            <a:r>
              <a:rPr lang="en-US" altLang="zh-CN" sz="2800" dirty="0"/>
              <a:t>,</a:t>
            </a:r>
            <a:r>
              <a:rPr lang="zh-CN" altLang="zh-CN" sz="2800" dirty="0"/>
              <a:t>在滴定终点前</a:t>
            </a:r>
            <a:r>
              <a:rPr lang="en-US" altLang="zh-CN" sz="2800" dirty="0"/>
              <a:t>I</a:t>
            </a:r>
            <a:r>
              <a:rPr lang="en-US" altLang="zh-CN" sz="2800" baseline="-25000" dirty="0"/>
              <a:t>2</a:t>
            </a:r>
            <a:r>
              <a:rPr lang="zh-CN" altLang="zh-CN" sz="2800" dirty="0"/>
              <a:t>遇淀粉变蓝</a:t>
            </a:r>
            <a:r>
              <a:rPr lang="en-US" altLang="zh-CN" sz="2800" dirty="0"/>
              <a:t>,</a:t>
            </a:r>
            <a:r>
              <a:rPr lang="zh-CN" altLang="zh-CN" sz="2800" dirty="0"/>
              <a:t>达到滴定终点时</a:t>
            </a:r>
            <a:r>
              <a:rPr lang="en-US" altLang="zh-CN" sz="2800" dirty="0"/>
              <a:t>,I</a:t>
            </a:r>
            <a:r>
              <a:rPr lang="en-US" altLang="zh-CN" sz="2800" baseline="-25000" dirty="0"/>
              <a:t>2</a:t>
            </a:r>
            <a:r>
              <a:rPr lang="zh-CN" altLang="zh-CN" sz="2800" dirty="0"/>
              <a:t>完全被消耗</a:t>
            </a:r>
            <a:r>
              <a:rPr lang="en-US" altLang="zh-CN" sz="2800" dirty="0"/>
              <a:t>,</a:t>
            </a:r>
            <a:r>
              <a:rPr lang="zh-CN" altLang="zh-CN" sz="2800" dirty="0"/>
              <a:t>溶液蓝色刚好褪去。根据关系式</a:t>
            </a:r>
            <a:r>
              <a:rPr lang="en-US" altLang="zh-CN" sz="2800" dirty="0"/>
              <a:t>O</a:t>
            </a:r>
            <a:r>
              <a:rPr lang="en-US" altLang="zh-CN" sz="2800" baseline="-25000" dirty="0"/>
              <a:t>2</a:t>
            </a:r>
            <a:r>
              <a:rPr lang="en-US" altLang="zh-CN" sz="2800" dirty="0"/>
              <a:t>~2MnO(OH)</a:t>
            </a:r>
            <a:r>
              <a:rPr lang="en-US" altLang="zh-CN" sz="2800" baseline="-25000" dirty="0"/>
              <a:t>2 </a:t>
            </a:r>
            <a:r>
              <a:rPr lang="en-US" altLang="zh-CN" sz="2800" dirty="0"/>
              <a:t>~2I</a:t>
            </a:r>
            <a:r>
              <a:rPr lang="en-US" altLang="zh-CN" sz="2800" baseline="-25000" dirty="0"/>
              <a:t>2</a:t>
            </a:r>
            <a:r>
              <a:rPr lang="en-US" altLang="zh-CN" sz="2800" dirty="0"/>
              <a:t>~4Na</a:t>
            </a:r>
            <a:r>
              <a:rPr lang="en-US" altLang="zh-CN" sz="2800" baseline="-25000" dirty="0"/>
              <a:t>2</a:t>
            </a:r>
            <a:r>
              <a:rPr lang="en-US" altLang="zh-CN" sz="2800" dirty="0"/>
              <a:t>S</a:t>
            </a:r>
            <a:r>
              <a:rPr lang="en-US" altLang="zh-CN" sz="2800" baseline="-25000" dirty="0"/>
              <a:t>2</a:t>
            </a:r>
            <a:r>
              <a:rPr lang="en-US" altLang="zh-CN" sz="2800" dirty="0"/>
              <a:t>O</a:t>
            </a:r>
            <a:r>
              <a:rPr lang="en-US" altLang="zh-CN" sz="2800" baseline="-25000" dirty="0"/>
              <a:t>3</a:t>
            </a:r>
            <a:r>
              <a:rPr lang="en-US" altLang="zh-CN" sz="2800" dirty="0"/>
              <a:t>,</a:t>
            </a:r>
            <a:r>
              <a:rPr lang="zh-CN" altLang="zh-CN" sz="2800" dirty="0"/>
              <a:t>结合消耗</a:t>
            </a:r>
            <a:r>
              <a:rPr lang="en-US" altLang="zh-CN" sz="2800" i="1" dirty="0"/>
              <a:t>n</a:t>
            </a:r>
            <a:r>
              <a:rPr lang="en-US" altLang="zh-CN" sz="2800" dirty="0"/>
              <a:t>(Na</a:t>
            </a:r>
            <a:r>
              <a:rPr lang="en-US" altLang="zh-CN" sz="2800" baseline="-25000" dirty="0"/>
              <a:t>2</a:t>
            </a:r>
            <a:r>
              <a:rPr lang="en-US" altLang="zh-CN" sz="2800" dirty="0"/>
              <a:t>S</a:t>
            </a:r>
            <a:r>
              <a:rPr lang="en-US" altLang="zh-CN" sz="2800" baseline="-25000" dirty="0"/>
              <a:t>2</a:t>
            </a:r>
            <a:r>
              <a:rPr lang="en-US" altLang="zh-CN" sz="2800" dirty="0"/>
              <a:t>O</a:t>
            </a:r>
            <a:r>
              <a:rPr lang="en-US" altLang="zh-CN" sz="2800" baseline="-25000" dirty="0"/>
              <a:t>3</a:t>
            </a:r>
            <a:r>
              <a:rPr lang="en-US" altLang="zh-CN" sz="2800" dirty="0"/>
              <a:t>)=</a:t>
            </a:r>
            <a:r>
              <a:rPr lang="en-US" altLang="zh-CN" sz="2800" i="1" dirty="0"/>
              <a:t>a</a:t>
            </a:r>
            <a:r>
              <a:rPr lang="en-US" altLang="zh-CN" sz="2800" dirty="0"/>
              <a:t> mol·L</a:t>
            </a:r>
            <a:r>
              <a:rPr lang="en-US" altLang="zh-CN" sz="2800" baseline="30000" dirty="0"/>
              <a:t>-1</a:t>
            </a:r>
            <a:r>
              <a:rPr lang="en-US" altLang="zh-CN" sz="2800" dirty="0"/>
              <a:t>×</a:t>
            </a:r>
            <a:r>
              <a:rPr lang="en-US" altLang="zh-CN" sz="2800" i="1" dirty="0"/>
              <a:t>b</a:t>
            </a:r>
            <a:r>
              <a:rPr lang="en-US" altLang="zh-CN" sz="2800" dirty="0"/>
              <a:t>×10</a:t>
            </a:r>
            <a:r>
              <a:rPr lang="en-US" altLang="zh-CN" sz="2800" baseline="30000" dirty="0"/>
              <a:t>-3</a:t>
            </a:r>
            <a:r>
              <a:rPr lang="en-US" altLang="zh-CN" sz="2800" dirty="0"/>
              <a:t> L=</a:t>
            </a:r>
            <a:r>
              <a:rPr lang="en-US" altLang="zh-CN" sz="2800" i="1" dirty="0"/>
              <a:t>ab</a:t>
            </a:r>
            <a:r>
              <a:rPr lang="en-US" altLang="zh-CN" sz="2800" dirty="0"/>
              <a:t>×10</a:t>
            </a:r>
            <a:r>
              <a:rPr lang="en-US" altLang="zh-CN" sz="2800" baseline="30000" dirty="0"/>
              <a:t>-3</a:t>
            </a:r>
            <a:r>
              <a:rPr lang="en-US" altLang="zh-CN" sz="2800" dirty="0"/>
              <a:t> </a:t>
            </a:r>
            <a:r>
              <a:rPr lang="en-US" altLang="zh-CN" sz="2800" dirty="0" err="1"/>
              <a:t>mol</a:t>
            </a:r>
            <a:r>
              <a:rPr lang="en-US" altLang="zh-CN" sz="2800" dirty="0"/>
              <a:t>,</a:t>
            </a:r>
            <a:r>
              <a:rPr lang="zh-CN" altLang="zh-CN" sz="2800" dirty="0"/>
              <a:t>可求出</a:t>
            </a:r>
            <a:r>
              <a:rPr lang="en-US" altLang="zh-CN" sz="2800" dirty="0"/>
              <a:t>100.00 mL</a:t>
            </a:r>
            <a:endParaRPr lang="zh-CN" altLang="zh-CN" sz="2800" b="1" dirty="0">
              <a:solidFill>
                <a:srgbClr val="DA251C"/>
              </a:solidFill>
            </a:endParaRPr>
          </a:p>
        </p:txBody>
      </p:sp>
      <p:pic>
        <p:nvPicPr>
          <p:cNvPr id="5" name="图片 4">
            <a:extLst>
              <a:ext uri="{FF2B5EF4-FFF2-40B4-BE49-F238E27FC236}">
                <a16:creationId xmlns="" xmlns:a16="http://schemas.microsoft.com/office/drawing/2014/main" id="{2D0696A2-A69F-48C1-8182-9B068C2682DB}"/>
              </a:ext>
            </a:extLst>
          </p:cNvPr>
          <p:cNvPicPr/>
          <p:nvPr/>
        </p:nvPicPr>
        <p:blipFill>
          <a:blip r:embed="rId3"/>
          <a:stretch>
            <a:fillRect/>
          </a:stretch>
        </p:blipFill>
        <p:spPr>
          <a:xfrm>
            <a:off x="10024932" y="1739380"/>
            <a:ext cx="630238" cy="358048"/>
          </a:xfrm>
          <a:prstGeom prst="rect">
            <a:avLst/>
          </a:prstGeom>
        </p:spPr>
      </p:pic>
    </p:spTree>
    <p:extLst>
      <p:ext uri="{BB962C8B-B14F-4D97-AF65-F5344CB8AC3E}">
        <p14:creationId xmlns:p14="http://schemas.microsoft.com/office/powerpoint/2010/main" val="25238705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E6C98433-F4A0-4141-9C92-A7721CCC400C}"/>
              </a:ext>
            </a:extLst>
          </p:cNvPr>
          <p:cNvSpPr/>
          <p:nvPr/>
        </p:nvSpPr>
        <p:spPr>
          <a:xfrm>
            <a:off x="8602980" y="0"/>
            <a:ext cx="260996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专题二十四   实验方案的设计与评价</a:t>
            </a:r>
          </a:p>
        </p:txBody>
      </p:sp>
      <mc:AlternateContent xmlns:mc="http://schemas.openxmlformats.org/markup-compatibility/2006" xmlns:a14="http://schemas.microsoft.com/office/drawing/2010/main">
        <mc:Choice Requires="a14">
          <p:sp>
            <p:nvSpPr>
              <p:cNvPr id="4" name="矩形 3">
                <a:extLst>
                  <a:ext uri="{FF2B5EF4-FFF2-40B4-BE49-F238E27FC236}">
                    <a16:creationId xmlns="" xmlns:a16="http://schemas.microsoft.com/office/drawing/2014/main" id="{D03F2048-4626-4609-8048-118AD191DB73}"/>
                  </a:ext>
                </a:extLst>
              </p:cNvPr>
              <p:cNvSpPr/>
              <p:nvPr/>
            </p:nvSpPr>
            <p:spPr>
              <a:xfrm>
                <a:off x="250487" y="244823"/>
                <a:ext cx="11723912" cy="6193427"/>
              </a:xfrm>
              <a:prstGeom prst="rect">
                <a:avLst/>
              </a:prstGeom>
            </p:spPr>
            <p:txBody>
              <a:bodyPr wrap="square">
                <a:spAutoFit/>
              </a:bodyPr>
              <a:lstStyle/>
              <a:p>
                <a:pPr>
                  <a:lnSpc>
                    <a:spcPct val="150000"/>
                  </a:lnSpc>
                </a:pPr>
                <a:r>
                  <a:rPr lang="zh-CN" altLang="zh-CN" sz="2800" dirty="0"/>
                  <a:t>水样中溶解氧的质量为</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a:rPr>
                          <m:t>1</m:t>
                        </m:r>
                      </m:num>
                      <m:den>
                        <m:r>
                          <a:rPr lang="en-US" altLang="zh-CN" sz="2800">
                            <a:latin typeface="Cambria Math"/>
                          </a:rPr>
                          <m:t>4</m:t>
                        </m:r>
                      </m:den>
                    </m:f>
                  </m:oMath>
                </a14:m>
                <a:r>
                  <a:rPr lang="en-US" altLang="zh-CN" sz="2800" i="1" dirty="0"/>
                  <a:t>ab</a:t>
                </a:r>
                <a:r>
                  <a:rPr lang="en-US" altLang="zh-CN" sz="2800" dirty="0"/>
                  <a:t>×10</a:t>
                </a:r>
                <a:r>
                  <a:rPr lang="en-US" altLang="zh-CN" sz="2800" baseline="30000" dirty="0"/>
                  <a:t>-3</a:t>
                </a:r>
                <a:r>
                  <a:rPr lang="en-US" altLang="zh-CN" sz="2800" dirty="0"/>
                  <a:t> mol×32 g·mol</a:t>
                </a:r>
                <a:r>
                  <a:rPr lang="en-US" altLang="zh-CN" sz="2800" baseline="30000" dirty="0"/>
                  <a:t>-1</a:t>
                </a:r>
                <a:r>
                  <a:rPr lang="en-US" altLang="zh-CN" sz="2800" dirty="0"/>
                  <a:t>=8</a:t>
                </a:r>
                <a:r>
                  <a:rPr lang="en-US" altLang="zh-CN" sz="2800" i="1" dirty="0"/>
                  <a:t>ab</a:t>
                </a:r>
                <a:r>
                  <a:rPr lang="en-US" altLang="zh-CN" sz="2800" dirty="0"/>
                  <a:t>×10</a:t>
                </a:r>
                <a:r>
                  <a:rPr lang="en-US" altLang="zh-CN" sz="2800" baseline="30000" dirty="0"/>
                  <a:t>-3</a:t>
                </a:r>
                <a:r>
                  <a:rPr lang="en-US" altLang="zh-CN" sz="2800" dirty="0"/>
                  <a:t> g=8</a:t>
                </a:r>
                <a:r>
                  <a:rPr lang="en-US" altLang="zh-CN" sz="2800" i="1" dirty="0"/>
                  <a:t>ab</a:t>
                </a:r>
                <a:r>
                  <a:rPr lang="en-US" altLang="zh-CN" sz="2800" dirty="0"/>
                  <a:t> mg,</a:t>
                </a:r>
                <a:r>
                  <a:rPr lang="zh-CN" altLang="zh-CN" sz="2800" dirty="0"/>
                  <a:t>则该水样中溶解氧的含量为</a:t>
                </a:r>
                <a:r>
                  <a:rPr lang="en-US" altLang="zh-CN" sz="2800" dirty="0"/>
                  <a:t>8</a:t>
                </a:r>
                <a:r>
                  <a:rPr lang="en-US" altLang="zh-CN" sz="2800" i="1" dirty="0"/>
                  <a:t>ab</a:t>
                </a:r>
                <a:r>
                  <a:rPr lang="en-US" altLang="zh-CN" sz="2800" dirty="0"/>
                  <a:t> mg÷0.100 00 L=80</a:t>
                </a:r>
                <a:r>
                  <a:rPr lang="en-US" altLang="zh-CN" sz="2800" i="1" dirty="0"/>
                  <a:t>ab</a:t>
                </a:r>
                <a:r>
                  <a:rPr lang="en-US" altLang="zh-CN" sz="2800" dirty="0"/>
                  <a:t> mg·L</a:t>
                </a:r>
                <a:r>
                  <a:rPr lang="en-US" altLang="zh-CN" sz="2800" baseline="30000" dirty="0"/>
                  <a:t>-1</a:t>
                </a:r>
                <a:r>
                  <a:rPr lang="zh-CN" altLang="zh-CN" sz="2800" dirty="0"/>
                  <a:t>。</a:t>
                </a:r>
                <a:r>
                  <a:rPr lang="en-US" altLang="zh-CN" sz="2800" dirty="0"/>
                  <a:t>(5)</a:t>
                </a:r>
                <a:r>
                  <a:rPr lang="zh-CN" altLang="zh-CN" sz="2800" dirty="0"/>
                  <a:t>滴定完成时</a:t>
                </a:r>
                <a:r>
                  <a:rPr lang="en-US" altLang="zh-CN" sz="2800" dirty="0"/>
                  <a:t>,</a:t>
                </a:r>
                <a:r>
                  <a:rPr lang="zh-CN" altLang="zh-CN" sz="2800" dirty="0"/>
                  <a:t>滴定管尖嘴处留有气泡</a:t>
                </a:r>
                <a:r>
                  <a:rPr lang="en-US" altLang="zh-CN" sz="2800" dirty="0"/>
                  <a:t>,</a:t>
                </a:r>
                <a:r>
                  <a:rPr lang="zh-CN" altLang="zh-CN" sz="2800" dirty="0"/>
                  <a:t>会导致读取的</a:t>
                </a:r>
                <a:r>
                  <a:rPr lang="en-US" altLang="zh-CN" sz="2800" dirty="0"/>
                  <a:t>Na</a:t>
                </a:r>
                <a:r>
                  <a:rPr lang="en-US" altLang="zh-CN" sz="2800" baseline="-25000" dirty="0"/>
                  <a:t>2</a:t>
                </a:r>
                <a:r>
                  <a:rPr lang="en-US" altLang="zh-CN" sz="2800" dirty="0"/>
                  <a:t>S</a:t>
                </a:r>
                <a:r>
                  <a:rPr lang="en-US" altLang="zh-CN" sz="2800" baseline="-25000" dirty="0"/>
                  <a:t>2</a:t>
                </a:r>
                <a:r>
                  <a:rPr lang="en-US" altLang="zh-CN" sz="2800" dirty="0"/>
                  <a:t>O</a:t>
                </a:r>
                <a:r>
                  <a:rPr lang="en-US" altLang="zh-CN" sz="2800" baseline="-25000" dirty="0"/>
                  <a:t>3</a:t>
                </a:r>
                <a:r>
                  <a:rPr lang="zh-CN" altLang="zh-CN" sz="2800" dirty="0"/>
                  <a:t>标准液体积偏小</a:t>
                </a:r>
                <a:r>
                  <a:rPr lang="en-US" altLang="zh-CN" sz="2800" dirty="0"/>
                  <a:t>,</a:t>
                </a:r>
                <a:r>
                  <a:rPr lang="zh-CN" altLang="zh-CN" sz="2800" dirty="0"/>
                  <a:t>根据关系式</a:t>
                </a:r>
                <a:r>
                  <a:rPr lang="en-US" altLang="zh-CN" sz="2800" dirty="0"/>
                  <a:t>O</a:t>
                </a:r>
                <a:r>
                  <a:rPr lang="en-US" altLang="zh-CN" sz="2800" baseline="-25000" dirty="0"/>
                  <a:t>2</a:t>
                </a:r>
                <a:r>
                  <a:rPr lang="en-US" altLang="zh-CN" sz="2800" dirty="0"/>
                  <a:t>~4Na</a:t>
                </a:r>
                <a:r>
                  <a:rPr lang="en-US" altLang="zh-CN" sz="2800" baseline="-25000" dirty="0"/>
                  <a:t>2</a:t>
                </a:r>
                <a:r>
                  <a:rPr lang="en-US" altLang="zh-CN" sz="2800" dirty="0"/>
                  <a:t>S</a:t>
                </a:r>
                <a:r>
                  <a:rPr lang="en-US" altLang="zh-CN" sz="2800" baseline="-25000" dirty="0"/>
                  <a:t>2</a:t>
                </a:r>
                <a:r>
                  <a:rPr lang="en-US" altLang="zh-CN" sz="2800" dirty="0"/>
                  <a:t>O</a:t>
                </a:r>
                <a:r>
                  <a:rPr lang="en-US" altLang="zh-CN" sz="2800" baseline="-25000" dirty="0"/>
                  <a:t>3</a:t>
                </a:r>
                <a:r>
                  <a:rPr lang="en-US" altLang="zh-CN" sz="2800" dirty="0"/>
                  <a:t>,</a:t>
                </a:r>
                <a:r>
                  <a:rPr lang="zh-CN" altLang="zh-CN" sz="2800" dirty="0"/>
                  <a:t>可知测定的溶解氧的含量偏低。</a:t>
                </a:r>
                <a:endParaRPr lang="en-US" altLang="zh-CN" sz="2800" dirty="0"/>
              </a:p>
              <a:p>
                <a:pPr>
                  <a:lnSpc>
                    <a:spcPct val="150000"/>
                  </a:lnSpc>
                </a:pPr>
                <a:endParaRPr lang="zh-CN" altLang="zh-CN" sz="2800" dirty="0"/>
              </a:p>
              <a:p>
                <a:pPr>
                  <a:lnSpc>
                    <a:spcPct val="150000"/>
                  </a:lnSpc>
                </a:pPr>
                <a:r>
                  <a:rPr lang="zh-CN" altLang="zh-CN" sz="2800" b="1" dirty="0">
                    <a:solidFill>
                      <a:srgbClr val="DA251C"/>
                    </a:solidFill>
                  </a:rPr>
                  <a:t>答案</a:t>
                </a:r>
                <a:r>
                  <a:rPr lang="zh-CN" altLang="zh-CN" sz="2800" dirty="0"/>
                  <a:t>　</a:t>
                </a:r>
                <a:r>
                  <a:rPr lang="en-US" altLang="zh-CN" sz="2800" dirty="0"/>
                  <a:t>(1)</a:t>
                </a:r>
                <a:r>
                  <a:rPr lang="zh-CN" altLang="zh-CN" sz="2800" dirty="0"/>
                  <a:t>使测定值与水体中的实际值保持一致</a:t>
                </a:r>
                <a:r>
                  <a:rPr lang="en-US" altLang="zh-CN" sz="2800" dirty="0"/>
                  <a:t>,</a:t>
                </a:r>
                <a:r>
                  <a:rPr lang="zh-CN" altLang="zh-CN" sz="2800" dirty="0"/>
                  <a:t>避免产生误差　</a:t>
                </a:r>
                <a:r>
                  <a:rPr lang="en-US" altLang="zh-CN" sz="2800" dirty="0"/>
                  <a:t>(2)O</a:t>
                </a:r>
                <a:r>
                  <a:rPr lang="en-US" altLang="zh-CN" sz="2800" baseline="-25000" dirty="0"/>
                  <a:t>2</a:t>
                </a:r>
                <a:r>
                  <a:rPr lang="en-US" altLang="zh-CN" sz="2800" dirty="0"/>
                  <a:t>+2Mn(OH)</a:t>
                </a:r>
                <a:r>
                  <a:rPr lang="en-US" altLang="zh-CN" sz="2800" baseline="-25000" dirty="0"/>
                  <a:t>2</a:t>
                </a:r>
                <a:r>
                  <a:rPr lang="zh-CN" altLang="en-US" sz="2800" baseline="-25000" dirty="0"/>
                  <a:t>　　　　</a:t>
                </a:r>
                <a:r>
                  <a:rPr lang="en-US" altLang="zh-CN" sz="2800" dirty="0"/>
                  <a:t>2MnO(OH)</a:t>
                </a:r>
                <a:r>
                  <a:rPr lang="en-US" altLang="zh-CN" sz="2800" baseline="-25000" dirty="0"/>
                  <a:t>2</a:t>
                </a:r>
                <a:r>
                  <a:rPr lang="zh-CN" altLang="zh-CN" sz="2800" dirty="0"/>
                  <a:t>　</a:t>
                </a:r>
                <a:r>
                  <a:rPr lang="en-US" altLang="zh-CN" sz="2800" dirty="0"/>
                  <a:t>(3)</a:t>
                </a:r>
                <a:r>
                  <a:rPr lang="zh-CN" altLang="zh-CN" sz="2800" dirty="0"/>
                  <a:t>量筒　氧气　</a:t>
                </a:r>
                <a:r>
                  <a:rPr lang="en-US" altLang="zh-CN" sz="2800" dirty="0"/>
                  <a:t>(4)</a:t>
                </a:r>
                <a:r>
                  <a:rPr lang="zh-CN" altLang="zh-CN" sz="2800" dirty="0"/>
                  <a:t>蓝色刚好褪去　</a:t>
                </a:r>
                <a:r>
                  <a:rPr lang="en-US" altLang="zh-CN" sz="2800" dirty="0"/>
                  <a:t>80</a:t>
                </a:r>
                <a:r>
                  <a:rPr lang="en-US" altLang="zh-CN" sz="2800" i="1" dirty="0"/>
                  <a:t>ab</a:t>
                </a:r>
                <a:r>
                  <a:rPr lang="zh-CN" altLang="zh-CN" sz="2800" dirty="0"/>
                  <a:t>　</a:t>
                </a:r>
                <a:r>
                  <a:rPr lang="en-US" altLang="zh-CN" sz="2800" dirty="0"/>
                  <a:t>(5)</a:t>
                </a:r>
                <a:r>
                  <a:rPr lang="zh-CN" altLang="zh-CN" sz="2800" dirty="0"/>
                  <a:t>低</a:t>
                </a:r>
              </a:p>
              <a:p>
                <a:pPr>
                  <a:lnSpc>
                    <a:spcPct val="150000"/>
                  </a:lnSpc>
                </a:pPr>
                <a:endParaRPr lang="zh-CN" altLang="zh-CN" sz="2800" b="1" dirty="0">
                  <a:solidFill>
                    <a:srgbClr val="DA251C"/>
                  </a:solidFill>
                </a:endParaRPr>
              </a:p>
            </p:txBody>
          </p:sp>
        </mc:Choice>
        <mc:Fallback xmlns="">
          <p:sp>
            <p:nvSpPr>
              <p:cNvPr id="4" name="矩形 3">
                <a:extLst>
                  <a:ext uri="{FF2B5EF4-FFF2-40B4-BE49-F238E27FC236}">
                    <a16:creationId xmlns:a16="http://schemas.microsoft.com/office/drawing/2014/main" id="{D03F2048-4626-4609-8048-118AD191DB73}"/>
                  </a:ext>
                </a:extLst>
              </p:cNvPr>
              <p:cNvSpPr>
                <a:spLocks noRot="1" noChangeAspect="1" noMove="1" noResize="1" noEditPoints="1" noAdjustHandles="1" noChangeArrowheads="1" noChangeShapeType="1" noTextEdit="1"/>
              </p:cNvSpPr>
              <p:nvPr/>
            </p:nvSpPr>
            <p:spPr>
              <a:xfrm>
                <a:off x="250487" y="244823"/>
                <a:ext cx="11723912" cy="6193427"/>
              </a:xfrm>
              <a:prstGeom prst="rect">
                <a:avLst/>
              </a:prstGeom>
              <a:blipFill>
                <a:blip r:embed="rId3"/>
                <a:stretch>
                  <a:fillRect l="-1040" r="-728"/>
                </a:stretch>
              </a:blipFill>
            </p:spPr>
            <p:txBody>
              <a:bodyPr/>
              <a:lstStyle/>
              <a:p>
                <a:r>
                  <a:rPr lang="zh-CN" altLang="en-US">
                    <a:noFill/>
                  </a:rPr>
                  <a:t> </a:t>
                </a:r>
              </a:p>
            </p:txBody>
          </p:sp>
        </mc:Fallback>
      </mc:AlternateContent>
      <p:pic>
        <p:nvPicPr>
          <p:cNvPr id="5" name="图片 4">
            <a:extLst>
              <a:ext uri="{FF2B5EF4-FFF2-40B4-BE49-F238E27FC236}">
                <a16:creationId xmlns="" xmlns:a16="http://schemas.microsoft.com/office/drawing/2014/main" id="{F4C6586E-07F3-45BC-9E4F-DB14786BAA66}"/>
              </a:ext>
            </a:extLst>
          </p:cNvPr>
          <p:cNvPicPr/>
          <p:nvPr/>
        </p:nvPicPr>
        <p:blipFill>
          <a:blip r:embed="rId4"/>
          <a:stretch>
            <a:fillRect/>
          </a:stretch>
        </p:blipFill>
        <p:spPr>
          <a:xfrm>
            <a:off x="3065462" y="4587637"/>
            <a:ext cx="630238" cy="358048"/>
          </a:xfrm>
          <a:prstGeom prst="rect">
            <a:avLst/>
          </a:prstGeom>
        </p:spPr>
      </p:pic>
    </p:spTree>
    <p:extLst>
      <p:ext uri="{BB962C8B-B14F-4D97-AF65-F5344CB8AC3E}">
        <p14:creationId xmlns:p14="http://schemas.microsoft.com/office/powerpoint/2010/main" val="10160574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E6C98433-F4A0-4141-9C92-A7721CCC400C}"/>
              </a:ext>
            </a:extLst>
          </p:cNvPr>
          <p:cNvSpPr/>
          <p:nvPr/>
        </p:nvSpPr>
        <p:spPr>
          <a:xfrm>
            <a:off x="8602980" y="0"/>
            <a:ext cx="260996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专题二十四   实验方案的设计与评价</a:t>
            </a:r>
          </a:p>
        </p:txBody>
      </p:sp>
      <mc:AlternateContent xmlns:mc="http://schemas.openxmlformats.org/markup-compatibility/2006" xmlns:a14="http://schemas.microsoft.com/office/drawing/2010/main">
        <mc:Choice Requires="a14">
          <p:sp>
            <p:nvSpPr>
              <p:cNvPr id="4" name="矩形 3">
                <a:extLst>
                  <a:ext uri="{FF2B5EF4-FFF2-40B4-BE49-F238E27FC236}">
                    <a16:creationId xmlns="" xmlns:a16="http://schemas.microsoft.com/office/drawing/2014/main" id="{D03F2048-4626-4609-8048-118AD191DB73}"/>
                  </a:ext>
                </a:extLst>
              </p:cNvPr>
              <p:cNvSpPr/>
              <p:nvPr/>
            </p:nvSpPr>
            <p:spPr>
              <a:xfrm>
                <a:off x="250487" y="186767"/>
                <a:ext cx="11723912" cy="6595652"/>
              </a:xfrm>
              <a:prstGeom prst="rect">
                <a:avLst/>
              </a:prstGeom>
            </p:spPr>
            <p:txBody>
              <a:bodyPr wrap="square">
                <a:spAutoFit/>
              </a:bodyPr>
              <a:lstStyle/>
              <a:p>
                <a:pPr>
                  <a:lnSpc>
                    <a:spcPct val="150000"/>
                  </a:lnSpc>
                </a:pPr>
                <a:r>
                  <a:rPr lang="zh-CN" altLang="en-US" sz="2800" b="1" dirty="0">
                    <a:solidFill>
                      <a:srgbClr val="DA251C"/>
                    </a:solidFill>
                  </a:rPr>
                  <a:t>素养提升</a:t>
                </a:r>
                <a:endParaRPr lang="en-US" altLang="zh-CN" sz="2800" b="1" dirty="0">
                  <a:solidFill>
                    <a:srgbClr val="DA251C"/>
                  </a:solidFill>
                </a:endParaRPr>
              </a:p>
              <a:p>
                <a:pPr>
                  <a:lnSpc>
                    <a:spcPct val="150000"/>
                  </a:lnSpc>
                </a:pPr>
                <a:r>
                  <a:rPr lang="en-US" altLang="zh-CN" sz="2800" b="1" dirty="0"/>
                  <a:t>1.</a:t>
                </a:r>
                <a:r>
                  <a:rPr lang="zh-CN" altLang="zh-CN" sz="2800" b="1" dirty="0"/>
                  <a:t>常见实验方法</a:t>
                </a:r>
                <a:r>
                  <a:rPr lang="en-US" altLang="zh-CN" sz="2800" b="1" dirty="0"/>
                  <a:t>——</a:t>
                </a:r>
                <a:r>
                  <a:rPr lang="zh-CN" altLang="zh-CN" sz="2800" b="1" dirty="0"/>
                  <a:t>碘量法</a:t>
                </a:r>
              </a:p>
              <a:p>
                <a:pPr>
                  <a:lnSpc>
                    <a:spcPct val="150000"/>
                  </a:lnSpc>
                </a:pPr>
                <a:r>
                  <a:rPr lang="zh-CN" altLang="zh-CN" sz="2800" dirty="0"/>
                  <a:t>化学实验中的计算常与滴定实验相结合进行考查。碘量法是氧化还原滴定中应用较为广泛的一种方法</a:t>
                </a:r>
                <a:r>
                  <a:rPr lang="en-US" altLang="zh-CN" sz="2800" dirty="0"/>
                  <a:t>,</a:t>
                </a:r>
                <a:r>
                  <a:rPr lang="zh-CN" altLang="zh-CN" sz="2800" dirty="0"/>
                  <a:t>在近年的高考试题中多次出现。</a:t>
                </a:r>
                <a:r>
                  <a:rPr lang="en-US" altLang="zh-CN" sz="2800" dirty="0"/>
                  <a:t>I</a:t>
                </a:r>
                <a:r>
                  <a:rPr lang="en-US" altLang="zh-CN" sz="2800" baseline="-25000" dirty="0"/>
                  <a:t>2</a:t>
                </a:r>
                <a:r>
                  <a:rPr lang="zh-CN" altLang="zh-CN" sz="2800" dirty="0"/>
                  <a:t>可作氧化剂</a:t>
                </a:r>
                <a:r>
                  <a:rPr lang="en-US" altLang="zh-CN" sz="2800" dirty="0"/>
                  <a:t>,</a:t>
                </a:r>
                <a:r>
                  <a:rPr lang="zh-CN" altLang="zh-CN" sz="2800" dirty="0"/>
                  <a:t>能被</a:t>
                </a:r>
                <a:r>
                  <a:rPr lang="en-US" altLang="zh-CN" sz="2800" dirty="0"/>
                  <a:t>Sn</a:t>
                </a:r>
                <a:r>
                  <a:rPr lang="en-US" altLang="zh-CN" sz="2800" baseline="30000" dirty="0"/>
                  <a:t>2+</a:t>
                </a:r>
                <a:r>
                  <a:rPr lang="zh-CN" altLang="zh-CN" sz="2800" dirty="0"/>
                  <a:t>、</a:t>
                </a:r>
                <a:r>
                  <a:rPr lang="en-US" altLang="zh-CN" sz="2800" dirty="0"/>
                  <a:t>H</a:t>
                </a:r>
                <a:r>
                  <a:rPr lang="en-US" altLang="zh-CN" sz="2800" baseline="-25000" dirty="0"/>
                  <a:t>2</a:t>
                </a:r>
                <a:r>
                  <a:rPr lang="en-US" altLang="zh-CN" sz="2800" dirty="0"/>
                  <a:t>S</a:t>
                </a:r>
                <a:r>
                  <a:rPr lang="zh-CN" altLang="zh-CN" sz="2800" dirty="0"/>
                  <a:t>等还原剂还原</a:t>
                </a:r>
                <a:r>
                  <a:rPr lang="en-US" altLang="zh-CN" sz="2800" dirty="0"/>
                  <a:t>,I</a:t>
                </a:r>
                <a:r>
                  <a:rPr lang="en-US" altLang="zh-CN" sz="2800" baseline="30000" dirty="0"/>
                  <a:t>-</a:t>
                </a:r>
                <a:r>
                  <a:rPr lang="zh-CN" altLang="zh-CN" sz="2800" dirty="0"/>
                  <a:t>可作还原剂</a:t>
                </a:r>
                <a:r>
                  <a:rPr lang="en-US" altLang="zh-CN" sz="2800" dirty="0"/>
                  <a:t>,</a:t>
                </a:r>
                <a:r>
                  <a:rPr lang="zh-CN" altLang="zh-CN" sz="2800" dirty="0"/>
                  <a:t>能被</a:t>
                </a:r>
                <a:r>
                  <a:rPr lang="en-US" altLang="zh-CN" sz="2800" dirty="0"/>
                  <a:t>I</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a:rPr>
                          <m:t>3</m:t>
                        </m:r>
                      </m:sub>
                      <m:sup>
                        <m:r>
                          <m:rPr>
                            <m:nor/>
                          </m:rPr>
                          <a:rPr lang="en-US" altLang="zh-CN" sz="2800" i="1"/>
                          <m:t>−</m:t>
                        </m:r>
                      </m:sup>
                    </m:sSubSup>
                  </m:oMath>
                </a14:m>
                <a:r>
                  <a:rPr lang="zh-CN" altLang="zh-CN" sz="2800" dirty="0"/>
                  <a:t>、</a:t>
                </a:r>
                <a:r>
                  <a:rPr lang="en-US" altLang="zh-CN" sz="2800" dirty="0"/>
                  <a:t>Cr</a:t>
                </a:r>
                <a:r>
                  <a:rPr lang="en-US" altLang="zh-CN" sz="2800" baseline="-25000" dirty="0"/>
                  <a:t>2</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a:rPr>
                          <m:t>7</m:t>
                        </m:r>
                      </m:sub>
                      <m:sup>
                        <m:r>
                          <a:rPr lang="en-US" altLang="zh-CN" sz="2800">
                            <a:latin typeface="Cambria Math"/>
                          </a:rPr>
                          <m:t>2</m:t>
                        </m:r>
                        <m:r>
                          <m:rPr>
                            <m:nor/>
                          </m:rPr>
                          <a:rPr lang="en-US" altLang="zh-CN" sz="2800" i="1"/>
                          <m:t>−</m:t>
                        </m:r>
                      </m:sup>
                    </m:sSubSup>
                  </m:oMath>
                </a14:m>
                <a:r>
                  <a:rPr lang="zh-CN" altLang="zh-CN" sz="2800" dirty="0"/>
                  <a:t>、</a:t>
                </a:r>
                <a:r>
                  <a:rPr lang="en-US" altLang="zh-CN" sz="2800" dirty="0"/>
                  <a:t>Mn</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a:rPr>
                          <m:t>4</m:t>
                        </m:r>
                      </m:sub>
                      <m:sup>
                        <m:r>
                          <m:rPr>
                            <m:nor/>
                          </m:rPr>
                          <a:rPr lang="en-US" altLang="zh-CN" sz="2800" i="1"/>
                          <m:t>−</m:t>
                        </m:r>
                      </m:sup>
                    </m:sSubSup>
                  </m:oMath>
                </a14:m>
                <a:r>
                  <a:rPr lang="zh-CN" altLang="zh-CN" sz="2800" dirty="0"/>
                  <a:t>等氧化剂氧化。碘量法分为直接碘量法和间接碘量法</a:t>
                </a:r>
                <a:r>
                  <a:rPr lang="en-US" altLang="zh-CN" sz="2800" dirty="0"/>
                  <a:t>,</a:t>
                </a:r>
                <a:r>
                  <a:rPr lang="zh-CN" altLang="zh-CN" sz="2800" dirty="0"/>
                  <a:t>直接碘量法是用碘滴定液直接滴定还原性物质的方法</a:t>
                </a:r>
                <a:r>
                  <a:rPr lang="en-US" altLang="zh-CN" sz="2800" dirty="0"/>
                  <a:t>,</a:t>
                </a:r>
                <a:r>
                  <a:rPr lang="zh-CN" altLang="zh-CN" sz="2800" dirty="0"/>
                  <a:t>在滴定过程中</a:t>
                </a:r>
                <a:r>
                  <a:rPr lang="en-US" altLang="zh-CN" sz="2800" dirty="0"/>
                  <a:t>,I</a:t>
                </a:r>
                <a:r>
                  <a:rPr lang="en-US" altLang="zh-CN" sz="2800" baseline="-25000" dirty="0"/>
                  <a:t>2</a:t>
                </a:r>
                <a:r>
                  <a:rPr lang="zh-CN" altLang="zh-CN" sz="2800" dirty="0"/>
                  <a:t>被还原为</a:t>
                </a:r>
                <a:r>
                  <a:rPr lang="en-US" altLang="zh-CN" sz="2800" dirty="0"/>
                  <a:t>I</a:t>
                </a:r>
                <a:r>
                  <a:rPr lang="en-US" altLang="zh-CN" sz="2800" baseline="30000" dirty="0"/>
                  <a:t>-</a:t>
                </a:r>
                <a:r>
                  <a:rPr lang="en-US" altLang="zh-CN" sz="2800" dirty="0"/>
                  <a:t>;</a:t>
                </a:r>
                <a:r>
                  <a:rPr lang="zh-CN" altLang="zh-CN" sz="2800" dirty="0"/>
                  <a:t>高考试题中经常涉及的是间接碘量法</a:t>
                </a:r>
                <a:r>
                  <a:rPr lang="en-US" altLang="zh-CN" sz="2800" dirty="0"/>
                  <a:t>(</a:t>
                </a:r>
                <a:r>
                  <a:rPr lang="zh-CN" altLang="zh-CN" sz="2800" dirty="0"/>
                  <a:t>又称滴定碘法</a:t>
                </a:r>
                <a:r>
                  <a:rPr lang="en-US" altLang="zh-CN" sz="2800" dirty="0"/>
                  <a:t>),</a:t>
                </a:r>
                <a:r>
                  <a:rPr lang="zh-CN" altLang="zh-CN" sz="2800" dirty="0"/>
                  <a:t>它是利用</a:t>
                </a:r>
                <a:r>
                  <a:rPr lang="en-US" altLang="zh-CN" sz="2800" dirty="0"/>
                  <a:t>I</a:t>
                </a:r>
                <a:r>
                  <a:rPr lang="en-US" altLang="zh-CN" sz="2800" baseline="30000" dirty="0"/>
                  <a:t>-</a:t>
                </a:r>
                <a:r>
                  <a:rPr lang="zh-CN" altLang="zh-CN" sz="2800" dirty="0"/>
                  <a:t>的还原性与氧化性物质反应产生</a:t>
                </a:r>
                <a:r>
                  <a:rPr lang="en-US" altLang="zh-CN" sz="2800" dirty="0"/>
                  <a:t>I</a:t>
                </a:r>
                <a:r>
                  <a:rPr lang="en-US" altLang="zh-CN" sz="2800" baseline="-25000" dirty="0"/>
                  <a:t>2</a:t>
                </a:r>
                <a:r>
                  <a:rPr lang="en-US" altLang="zh-CN" sz="2800" dirty="0"/>
                  <a:t>,</a:t>
                </a:r>
                <a:r>
                  <a:rPr lang="zh-CN" altLang="zh-CN" sz="2800" dirty="0"/>
                  <a:t>遇淀粉溶液显蓝色</a:t>
                </a:r>
                <a:r>
                  <a:rPr lang="en-US" altLang="zh-CN" sz="2800" dirty="0"/>
                  <a:t>,</a:t>
                </a:r>
                <a:r>
                  <a:rPr lang="zh-CN" altLang="zh-CN" sz="2800" dirty="0"/>
                  <a:t>再加入</a:t>
                </a:r>
                <a:r>
                  <a:rPr lang="en-US" altLang="zh-CN" sz="2800" dirty="0"/>
                  <a:t>Na</a:t>
                </a:r>
                <a:r>
                  <a:rPr lang="en-US" altLang="zh-CN" sz="2800" baseline="-25000" dirty="0"/>
                  <a:t>2</a:t>
                </a:r>
                <a:r>
                  <a:rPr lang="en-US" altLang="zh-CN" sz="2800" dirty="0"/>
                  <a:t>S</a:t>
                </a:r>
                <a:r>
                  <a:rPr lang="en-US" altLang="zh-CN" sz="2800" baseline="-25000" dirty="0"/>
                  <a:t>2</a:t>
                </a:r>
                <a:r>
                  <a:rPr lang="en-US" altLang="zh-CN" sz="2800" dirty="0"/>
                  <a:t>O</a:t>
                </a:r>
                <a:r>
                  <a:rPr lang="en-US" altLang="zh-CN" sz="2800" baseline="-25000" dirty="0"/>
                  <a:t>3</a:t>
                </a:r>
                <a:r>
                  <a:rPr lang="zh-CN" altLang="zh-CN" sz="2800" dirty="0"/>
                  <a:t>标准溶液与</a:t>
                </a:r>
                <a:r>
                  <a:rPr lang="en-US" altLang="zh-CN" sz="2800" dirty="0"/>
                  <a:t>I</a:t>
                </a:r>
                <a:r>
                  <a:rPr lang="en-US" altLang="zh-CN" sz="2800" baseline="-25000" dirty="0"/>
                  <a:t>2</a:t>
                </a:r>
                <a:r>
                  <a:rPr lang="zh-CN" altLang="zh-CN" sz="2800" dirty="0"/>
                  <a:t>反应</a:t>
                </a:r>
                <a:r>
                  <a:rPr lang="en-US" altLang="zh-CN" sz="2800" dirty="0"/>
                  <a:t>,</a:t>
                </a:r>
                <a:r>
                  <a:rPr lang="zh-CN" altLang="zh-CN" sz="2800" dirty="0"/>
                  <a:t>滴定终点的现象为蓝色消失且半分钟内不变色</a:t>
                </a:r>
                <a:r>
                  <a:rPr lang="en-US" altLang="zh-CN" sz="2800" dirty="0"/>
                  <a:t>,</a:t>
                </a:r>
                <a:r>
                  <a:rPr lang="zh-CN" altLang="zh-CN" sz="2800" dirty="0"/>
                  <a:t>从而测出氧化性物质的含量。例如用间接</a:t>
                </a:r>
                <a:endParaRPr lang="zh-CN" altLang="zh-CN" sz="2800" b="1" dirty="0">
                  <a:solidFill>
                    <a:srgbClr val="DA251C"/>
                  </a:solidFill>
                </a:endParaRPr>
              </a:p>
            </p:txBody>
          </p:sp>
        </mc:Choice>
        <mc:Fallback xmlns="">
          <p:sp>
            <p:nvSpPr>
              <p:cNvPr id="4" name="矩形 3">
                <a:extLst>
                  <a:ext uri="{FF2B5EF4-FFF2-40B4-BE49-F238E27FC236}">
                    <a16:creationId xmlns:a16="http://schemas.microsoft.com/office/drawing/2014/main" xmlns:a14="http://schemas.microsoft.com/office/drawing/2010/main" xmlns="" id="{D03F2048-4626-4609-8048-118AD191DB73}"/>
                  </a:ext>
                </a:extLst>
              </p:cNvPr>
              <p:cNvSpPr>
                <a:spLocks noRot="1" noChangeAspect="1" noMove="1" noResize="1" noEditPoints="1" noAdjustHandles="1" noChangeArrowheads="1" noChangeShapeType="1" noTextEdit="1"/>
              </p:cNvSpPr>
              <p:nvPr/>
            </p:nvSpPr>
            <p:spPr>
              <a:xfrm>
                <a:off x="250487" y="186767"/>
                <a:ext cx="11723912" cy="6595652"/>
              </a:xfrm>
              <a:prstGeom prst="rect">
                <a:avLst/>
              </a:prstGeom>
              <a:blipFill rotWithShape="1">
                <a:blip r:embed="rId3"/>
                <a:stretch>
                  <a:fillRect l="-1040" r="-208" b="-55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413822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E6C98433-F4A0-4141-9C92-A7721CCC400C}"/>
              </a:ext>
            </a:extLst>
          </p:cNvPr>
          <p:cNvSpPr/>
          <p:nvPr/>
        </p:nvSpPr>
        <p:spPr>
          <a:xfrm>
            <a:off x="8602980" y="0"/>
            <a:ext cx="260996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专题二十四   实验方案的设计与评价</a:t>
            </a:r>
          </a:p>
        </p:txBody>
      </p:sp>
      <mc:AlternateContent xmlns:mc="http://schemas.openxmlformats.org/markup-compatibility/2006" xmlns:a14="http://schemas.microsoft.com/office/drawing/2010/main">
        <mc:Choice Requires="a14">
          <p:sp>
            <p:nvSpPr>
              <p:cNvPr id="4" name="矩形 3">
                <a:extLst>
                  <a:ext uri="{FF2B5EF4-FFF2-40B4-BE49-F238E27FC236}">
                    <a16:creationId xmlns="" xmlns:a16="http://schemas.microsoft.com/office/drawing/2014/main" id="{D03F2048-4626-4609-8048-118AD191DB73}"/>
                  </a:ext>
                </a:extLst>
              </p:cNvPr>
              <p:cNvSpPr/>
              <p:nvPr/>
            </p:nvSpPr>
            <p:spPr>
              <a:xfrm>
                <a:off x="250487" y="244823"/>
                <a:ext cx="11723912" cy="6264857"/>
              </a:xfrm>
              <a:prstGeom prst="rect">
                <a:avLst/>
              </a:prstGeom>
            </p:spPr>
            <p:txBody>
              <a:bodyPr wrap="square">
                <a:spAutoFit/>
              </a:bodyPr>
              <a:lstStyle/>
              <a:p>
                <a:pPr>
                  <a:lnSpc>
                    <a:spcPct val="150000"/>
                  </a:lnSpc>
                </a:pPr>
                <a:r>
                  <a:rPr lang="zh-CN" altLang="zh-CN" sz="2800" dirty="0"/>
                  <a:t>碘量法测定混合气中</a:t>
                </a:r>
                <a:r>
                  <a:rPr lang="en-US" altLang="zh-CN" sz="2800" dirty="0"/>
                  <a:t>ClO</a:t>
                </a:r>
                <a:r>
                  <a:rPr lang="en-US" altLang="zh-CN" sz="2800" baseline="-25000" dirty="0"/>
                  <a:t>2</a:t>
                </a:r>
                <a:r>
                  <a:rPr lang="zh-CN" altLang="zh-CN" sz="2800" dirty="0"/>
                  <a:t>的含量</a:t>
                </a:r>
                <a:r>
                  <a:rPr lang="en-US" altLang="zh-CN" sz="2800" dirty="0"/>
                  <a:t>,</a:t>
                </a:r>
                <a:r>
                  <a:rPr lang="zh-CN" altLang="zh-CN" sz="2800" dirty="0"/>
                  <a:t>有关的离子方程式为</a:t>
                </a:r>
                <a:r>
                  <a:rPr lang="en-US" altLang="zh-CN" sz="2800" dirty="0"/>
                  <a:t>2ClO</a:t>
                </a:r>
                <a:r>
                  <a:rPr lang="en-US" altLang="zh-CN" sz="2800" baseline="-25000" dirty="0"/>
                  <a:t>2</a:t>
                </a:r>
                <a:r>
                  <a:rPr lang="en-US" altLang="zh-CN" sz="2800" dirty="0"/>
                  <a:t>+10I</a:t>
                </a:r>
                <a:r>
                  <a:rPr lang="en-US" altLang="zh-CN" sz="2800" baseline="30000" dirty="0"/>
                  <a:t>-</a:t>
                </a:r>
                <a:r>
                  <a:rPr lang="en-US" altLang="zh-CN" sz="2800" dirty="0"/>
                  <a:t>+8H</a:t>
                </a:r>
                <a:r>
                  <a:rPr lang="en-US" altLang="zh-CN" sz="2800" baseline="30000" dirty="0"/>
                  <a:t>+</a:t>
                </a:r>
                <a:r>
                  <a:rPr lang="zh-CN" altLang="en-US" sz="2800" baseline="30000" dirty="0"/>
                  <a:t>　　　</a:t>
                </a:r>
                <a:r>
                  <a:rPr lang="en-US" altLang="zh-CN" sz="2800" dirty="0"/>
                  <a:t>2Cl</a:t>
                </a:r>
                <a:r>
                  <a:rPr lang="en-US" altLang="zh-CN" sz="2800" baseline="30000" dirty="0"/>
                  <a:t>-</a:t>
                </a:r>
                <a:r>
                  <a:rPr lang="en-US" altLang="zh-CN" sz="2800" dirty="0"/>
                  <a:t>+5I</a:t>
                </a:r>
                <a:r>
                  <a:rPr lang="en-US" altLang="zh-CN" sz="2800" baseline="-25000" dirty="0"/>
                  <a:t>2</a:t>
                </a:r>
                <a:r>
                  <a:rPr lang="en-US" altLang="zh-CN" sz="2800" dirty="0"/>
                  <a:t>+4H</a:t>
                </a:r>
                <a:r>
                  <a:rPr lang="en-US" altLang="zh-CN" sz="2800" baseline="-25000" dirty="0"/>
                  <a:t>2</a:t>
                </a:r>
                <a:r>
                  <a:rPr lang="en-US" altLang="zh-CN" sz="2800" dirty="0"/>
                  <a:t>O</a:t>
                </a:r>
                <a:r>
                  <a:rPr lang="zh-CN" altLang="zh-CN" sz="2800" dirty="0"/>
                  <a:t>和</a:t>
                </a:r>
                <a:r>
                  <a:rPr lang="en-US" altLang="zh-CN" sz="2800" dirty="0"/>
                  <a:t>I</a:t>
                </a:r>
                <a:r>
                  <a:rPr lang="en-US" altLang="zh-CN" sz="2800" baseline="-25000" dirty="0"/>
                  <a:t>2</a:t>
                </a:r>
                <a:r>
                  <a:rPr lang="en-US" altLang="zh-CN" sz="2800" dirty="0"/>
                  <a:t>+2S</a:t>
                </a:r>
                <a:r>
                  <a:rPr lang="en-US" altLang="zh-CN" sz="2800" baseline="-25000" dirty="0"/>
                  <a:t>2</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a:rPr>
                          <m:t>3</m:t>
                        </m:r>
                      </m:sub>
                      <m:sup>
                        <m:r>
                          <a:rPr lang="en-US" altLang="zh-CN" sz="2800">
                            <a:latin typeface="Cambria Math"/>
                          </a:rPr>
                          <m:t>2</m:t>
                        </m:r>
                        <m:r>
                          <m:rPr>
                            <m:nor/>
                          </m:rPr>
                          <a:rPr lang="en-US" altLang="zh-CN" sz="2800" i="1"/>
                          <m:t>−</m:t>
                        </m:r>
                      </m:sup>
                    </m:sSubSup>
                  </m:oMath>
                </a14:m>
                <a:r>
                  <a:rPr lang="zh-CN" altLang="en-US" sz="2800" b="1" dirty="0">
                    <a:solidFill>
                      <a:srgbClr val="DA251C"/>
                    </a:solidFill>
                  </a:rPr>
                  <a:t>　　 </a:t>
                </a:r>
                <a:r>
                  <a:rPr lang="en-US" altLang="zh-CN" sz="2800" dirty="0"/>
                  <a:t>2I</a:t>
                </a:r>
                <a:r>
                  <a:rPr lang="en-US" altLang="zh-CN" sz="2800" baseline="30000" dirty="0"/>
                  <a:t>-</a:t>
                </a:r>
                <a:r>
                  <a:rPr lang="en-US" altLang="zh-CN" sz="2800" dirty="0"/>
                  <a:t>+S</a:t>
                </a:r>
                <a:r>
                  <a:rPr lang="en-US" altLang="zh-CN" sz="2800" baseline="-25000" dirty="0"/>
                  <a:t>4</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a:rPr>
                          <m:t>6</m:t>
                        </m:r>
                      </m:sub>
                      <m:sup>
                        <m:r>
                          <a:rPr lang="en-US" altLang="zh-CN" sz="2800">
                            <a:latin typeface="Cambria Math"/>
                          </a:rPr>
                          <m:t>2</m:t>
                        </m:r>
                        <m:r>
                          <m:rPr>
                            <m:nor/>
                          </m:rPr>
                          <a:rPr lang="en-US" altLang="zh-CN" sz="2800" i="1"/>
                          <m:t>−</m:t>
                        </m:r>
                      </m:sup>
                    </m:sSubSup>
                  </m:oMath>
                </a14:m>
                <a:r>
                  <a:rPr lang="en-US" altLang="zh-CN" sz="2800" dirty="0"/>
                  <a:t>,</a:t>
                </a:r>
                <a:r>
                  <a:rPr lang="zh-CN" altLang="zh-CN" sz="2800" dirty="0"/>
                  <a:t>得关系式</a:t>
                </a:r>
                <a:r>
                  <a:rPr lang="en-US" altLang="zh-CN" sz="2800" dirty="0"/>
                  <a:t>2ClO</a:t>
                </a:r>
                <a:r>
                  <a:rPr lang="en-US" altLang="zh-CN" sz="2800" baseline="-25000" dirty="0"/>
                  <a:t>2</a:t>
                </a:r>
                <a:r>
                  <a:rPr lang="en-US" altLang="zh-CN" sz="2800" dirty="0"/>
                  <a:t>~5I</a:t>
                </a:r>
                <a:r>
                  <a:rPr lang="en-US" altLang="zh-CN" sz="2800" baseline="-25000" dirty="0"/>
                  <a:t>2</a:t>
                </a:r>
                <a:r>
                  <a:rPr lang="en-US" altLang="zh-CN" sz="2800" dirty="0"/>
                  <a:t>~10S</a:t>
                </a:r>
                <a:r>
                  <a:rPr lang="en-US" altLang="zh-CN" sz="2800" baseline="-25000" dirty="0"/>
                  <a:t>2</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a:rPr>
                          <m:t>3</m:t>
                        </m:r>
                      </m:sub>
                      <m:sup>
                        <m:r>
                          <a:rPr lang="en-US" altLang="zh-CN" sz="2800">
                            <a:latin typeface="Cambria Math"/>
                          </a:rPr>
                          <m:t>2</m:t>
                        </m:r>
                        <m:r>
                          <m:rPr>
                            <m:nor/>
                          </m:rPr>
                          <a:rPr lang="en-US" altLang="zh-CN" sz="2800" i="1"/>
                          <m:t>−</m:t>
                        </m:r>
                      </m:sup>
                    </m:sSubSup>
                  </m:oMath>
                </a14:m>
                <a:r>
                  <a:rPr lang="en-US" altLang="zh-CN" sz="2800" dirty="0"/>
                  <a:t>,</a:t>
                </a:r>
                <a:r>
                  <a:rPr lang="zh-CN" altLang="zh-CN" sz="2800" dirty="0"/>
                  <a:t>然后根据已知条件进行计算。</a:t>
                </a:r>
              </a:p>
              <a:p>
                <a:pPr>
                  <a:lnSpc>
                    <a:spcPct val="150000"/>
                  </a:lnSpc>
                </a:pPr>
                <a:r>
                  <a:rPr lang="en-US" altLang="zh-CN" sz="2800" b="1" dirty="0"/>
                  <a:t>2.</a:t>
                </a:r>
                <a:r>
                  <a:rPr lang="zh-CN" altLang="zh-CN" sz="2800" b="1" dirty="0"/>
                  <a:t>计算公式</a:t>
                </a:r>
              </a:p>
              <a:p>
                <a:pPr>
                  <a:lnSpc>
                    <a:spcPct val="150000"/>
                  </a:lnSpc>
                </a:pPr>
                <a:r>
                  <a:rPr lang="en-US" altLang="zh-CN" sz="2800" dirty="0"/>
                  <a:t>(1)</a:t>
                </a:r>
                <a:r>
                  <a:rPr lang="en-US" altLang="zh-CN" sz="2800" i="1" dirty="0"/>
                  <a:t>n=</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a:rPr>
                          <m:t>𝑚</m:t>
                        </m:r>
                      </m:num>
                      <m:den>
                        <m:r>
                          <a:rPr lang="en-US" altLang="zh-CN" sz="2800" i="1">
                            <a:latin typeface="Cambria Math"/>
                          </a:rPr>
                          <m:t>𝑀</m:t>
                        </m:r>
                      </m:den>
                    </m:f>
                  </m:oMath>
                </a14:m>
                <a:r>
                  <a:rPr lang="en-US" altLang="zh-CN" sz="2800" dirty="0"/>
                  <a:t>,</a:t>
                </a:r>
                <a:r>
                  <a:rPr lang="en-US" altLang="zh-CN" sz="2800" i="1" dirty="0"/>
                  <a:t>n=</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a:rPr>
                          <m:t>𝑉</m:t>
                        </m:r>
                      </m:num>
                      <m:den>
                        <m:sSub>
                          <m:sSubPr>
                            <m:ctrlPr>
                              <a:rPr lang="zh-CN" altLang="zh-CN" sz="2800" i="1">
                                <a:latin typeface="Cambria Math" panose="02040503050406030204" pitchFamily="18" charset="0"/>
                              </a:rPr>
                            </m:ctrlPr>
                          </m:sSubPr>
                          <m:e>
                            <m:r>
                              <a:rPr lang="en-US" altLang="zh-CN" sz="2800" i="1">
                                <a:latin typeface="Cambria Math"/>
                              </a:rPr>
                              <m:t>𝑉</m:t>
                            </m:r>
                          </m:e>
                          <m:sub>
                            <m:r>
                              <m:rPr>
                                <m:sty m:val="p"/>
                              </m:rPr>
                              <a:rPr lang="en-US" altLang="zh-CN" sz="2800">
                                <a:latin typeface="Cambria Math"/>
                              </a:rPr>
                              <m:t>m</m:t>
                            </m:r>
                          </m:sub>
                        </m:sSub>
                      </m:den>
                    </m:f>
                  </m:oMath>
                </a14:m>
                <a:r>
                  <a:rPr lang="en-US" altLang="zh-CN" sz="2800" dirty="0"/>
                  <a:t>,</a:t>
                </a:r>
                <a:r>
                  <a:rPr lang="en-US" altLang="zh-CN" sz="2800" i="1" dirty="0"/>
                  <a:t>n=</a:t>
                </a:r>
                <a:r>
                  <a:rPr lang="en-US" altLang="zh-CN" sz="2800" i="1" dirty="0" err="1"/>
                  <a:t>cV</a:t>
                </a:r>
                <a:r>
                  <a:rPr lang="en-US" altLang="zh-CN" sz="2800" dirty="0"/>
                  <a:t>(</a:t>
                </a:r>
                <a:r>
                  <a:rPr lang="en-US" altLang="zh-CN" sz="2800" dirty="0" err="1"/>
                  <a:t>aq</a:t>
                </a:r>
                <a:r>
                  <a:rPr lang="en-US" altLang="zh-CN" sz="2800" dirty="0"/>
                  <a:t>)</a:t>
                </a:r>
                <a:endParaRPr lang="zh-CN" altLang="zh-CN" sz="2800" dirty="0"/>
              </a:p>
              <a:p>
                <a:pPr>
                  <a:lnSpc>
                    <a:spcPct val="150000"/>
                  </a:lnSpc>
                </a:pPr>
                <a:r>
                  <a:rPr lang="en-US" altLang="zh-CN" sz="2800" dirty="0"/>
                  <a:t>(2)</a:t>
                </a:r>
                <a:r>
                  <a:rPr lang="zh-CN" altLang="zh-CN" sz="2800" dirty="0"/>
                  <a:t>物质的质量分数</a:t>
                </a:r>
                <a:r>
                  <a:rPr lang="en-US" altLang="zh-CN" sz="2800" dirty="0"/>
                  <a:t>(</a:t>
                </a:r>
                <a:r>
                  <a:rPr lang="zh-CN" altLang="zh-CN" sz="2800" dirty="0"/>
                  <a:t>或纯度</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m:rPr>
                            <m:nor/>
                          </m:rPr>
                          <a:rPr lang="zh-CN" altLang="zh-CN" sz="2800"/>
                          <m:t>该物质的质量</m:t>
                        </m:r>
                      </m:num>
                      <m:den>
                        <m:r>
                          <m:rPr>
                            <m:nor/>
                          </m:rPr>
                          <a:rPr lang="zh-CN" altLang="zh-CN" sz="2800"/>
                          <m:t>混合物的总质量</m:t>
                        </m:r>
                      </m:den>
                    </m:f>
                  </m:oMath>
                </a14:m>
                <a:r>
                  <a:rPr lang="en-US" altLang="zh-CN" sz="2800" dirty="0"/>
                  <a:t>×100%</a:t>
                </a:r>
                <a:endParaRPr lang="zh-CN" altLang="zh-CN" sz="2800" dirty="0"/>
              </a:p>
              <a:p>
                <a:pPr>
                  <a:lnSpc>
                    <a:spcPct val="150000"/>
                  </a:lnSpc>
                </a:pPr>
                <a:r>
                  <a:rPr lang="en-US" altLang="zh-CN" sz="2800" dirty="0"/>
                  <a:t>(3)</a:t>
                </a:r>
                <a:r>
                  <a:rPr lang="zh-CN" altLang="zh-CN" sz="2800" dirty="0"/>
                  <a:t>产品产率</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m:rPr>
                            <m:nor/>
                          </m:rPr>
                          <a:rPr lang="zh-CN" altLang="zh-CN" sz="2800"/>
                          <m:t>产品的实际产量</m:t>
                        </m:r>
                      </m:num>
                      <m:den>
                        <m:r>
                          <m:rPr>
                            <m:nor/>
                          </m:rPr>
                          <a:rPr lang="zh-CN" altLang="zh-CN" sz="2800"/>
                          <m:t>产品的理论产量</m:t>
                        </m:r>
                      </m:den>
                    </m:f>
                  </m:oMath>
                </a14:m>
                <a:r>
                  <a:rPr lang="en-US" altLang="zh-CN" sz="2800" dirty="0"/>
                  <a:t>×100%</a:t>
                </a:r>
                <a:endParaRPr lang="zh-CN" altLang="zh-CN" sz="2800" dirty="0"/>
              </a:p>
            </p:txBody>
          </p:sp>
        </mc:Choice>
        <mc:Fallback xmlns="">
          <p:sp>
            <p:nvSpPr>
              <p:cNvPr id="4" name="矩形 3">
                <a:extLst>
                  <a:ext uri="{FF2B5EF4-FFF2-40B4-BE49-F238E27FC236}">
                    <a16:creationId xmlns:a16="http://schemas.microsoft.com/office/drawing/2014/main" xmlns:a14="http://schemas.microsoft.com/office/drawing/2010/main" xmlns="" id="{D03F2048-4626-4609-8048-118AD191DB73}"/>
                  </a:ext>
                </a:extLst>
              </p:cNvPr>
              <p:cNvSpPr>
                <a:spLocks noRot="1" noChangeAspect="1" noMove="1" noResize="1" noEditPoints="1" noAdjustHandles="1" noChangeArrowheads="1" noChangeShapeType="1" noTextEdit="1"/>
              </p:cNvSpPr>
              <p:nvPr/>
            </p:nvSpPr>
            <p:spPr>
              <a:xfrm>
                <a:off x="250487" y="244823"/>
                <a:ext cx="11723912" cy="6264857"/>
              </a:xfrm>
              <a:prstGeom prst="rect">
                <a:avLst/>
              </a:prstGeom>
              <a:blipFill rotWithShape="1">
                <a:blip r:embed="rId3"/>
                <a:stretch>
                  <a:fillRect l="-1040" r="-624"/>
                </a:stretch>
              </a:blipFill>
            </p:spPr>
            <p:txBody>
              <a:bodyPr/>
              <a:lstStyle/>
              <a:p>
                <a:r>
                  <a:rPr lang="zh-CN" altLang="en-US">
                    <a:noFill/>
                  </a:rPr>
                  <a:t> </a:t>
                </a:r>
              </a:p>
            </p:txBody>
          </p:sp>
        </mc:Fallback>
      </mc:AlternateContent>
      <p:pic>
        <p:nvPicPr>
          <p:cNvPr id="5" name="图片 4">
            <a:extLst>
              <a:ext uri="{FF2B5EF4-FFF2-40B4-BE49-F238E27FC236}">
                <a16:creationId xmlns="" xmlns:a16="http://schemas.microsoft.com/office/drawing/2014/main" id="{745AE592-B6BC-4B86-8C44-E3F2A9BFF35D}"/>
              </a:ext>
            </a:extLst>
          </p:cNvPr>
          <p:cNvPicPr/>
          <p:nvPr/>
        </p:nvPicPr>
        <p:blipFill>
          <a:blip r:embed="rId4"/>
          <a:stretch>
            <a:fillRect/>
          </a:stretch>
        </p:blipFill>
        <p:spPr>
          <a:xfrm>
            <a:off x="11140379" y="446104"/>
            <a:ext cx="630238" cy="358048"/>
          </a:xfrm>
          <a:prstGeom prst="rect">
            <a:avLst/>
          </a:prstGeom>
        </p:spPr>
      </p:pic>
      <p:pic>
        <p:nvPicPr>
          <p:cNvPr id="7" name="图片 6">
            <a:extLst>
              <a:ext uri="{FF2B5EF4-FFF2-40B4-BE49-F238E27FC236}">
                <a16:creationId xmlns="" xmlns:a16="http://schemas.microsoft.com/office/drawing/2014/main" id="{56DC6B3B-0B43-41E0-9DCA-9E70414E8933}"/>
              </a:ext>
            </a:extLst>
          </p:cNvPr>
          <p:cNvPicPr/>
          <p:nvPr/>
        </p:nvPicPr>
        <p:blipFill>
          <a:blip r:embed="rId4"/>
          <a:stretch>
            <a:fillRect/>
          </a:stretch>
        </p:blipFill>
        <p:spPr>
          <a:xfrm>
            <a:off x="4561779" y="1131904"/>
            <a:ext cx="630238" cy="358048"/>
          </a:xfrm>
          <a:prstGeom prst="rect">
            <a:avLst/>
          </a:prstGeom>
        </p:spPr>
      </p:pic>
    </p:spTree>
    <p:extLst>
      <p:ext uri="{BB962C8B-B14F-4D97-AF65-F5344CB8AC3E}">
        <p14:creationId xmlns:p14="http://schemas.microsoft.com/office/powerpoint/2010/main" val="42403755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E6C98433-F4A0-4141-9C92-A7721CCC400C}"/>
              </a:ext>
            </a:extLst>
          </p:cNvPr>
          <p:cNvSpPr/>
          <p:nvPr/>
        </p:nvSpPr>
        <p:spPr>
          <a:xfrm>
            <a:off x="8602980" y="0"/>
            <a:ext cx="260996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专题二十四   实验方案的设计与评价</a:t>
            </a:r>
          </a:p>
        </p:txBody>
      </p:sp>
      <mc:AlternateContent xmlns:mc="http://schemas.openxmlformats.org/markup-compatibility/2006" xmlns:a14="http://schemas.microsoft.com/office/drawing/2010/main">
        <mc:Choice Requires="a14">
          <p:sp>
            <p:nvSpPr>
              <p:cNvPr id="4" name="矩形 3">
                <a:extLst>
                  <a:ext uri="{FF2B5EF4-FFF2-40B4-BE49-F238E27FC236}">
                    <a16:creationId xmlns="" xmlns:a16="http://schemas.microsoft.com/office/drawing/2014/main" id="{D03F2048-4626-4609-8048-118AD191DB73}"/>
                  </a:ext>
                </a:extLst>
              </p:cNvPr>
              <p:cNvSpPr/>
              <p:nvPr/>
            </p:nvSpPr>
            <p:spPr>
              <a:xfrm>
                <a:off x="250487" y="244823"/>
                <a:ext cx="11723912" cy="2654573"/>
              </a:xfrm>
              <a:prstGeom prst="rect">
                <a:avLst/>
              </a:prstGeom>
            </p:spPr>
            <p:txBody>
              <a:bodyPr wrap="square">
                <a:spAutoFit/>
              </a:bodyPr>
              <a:lstStyle/>
              <a:p>
                <a:pPr>
                  <a:lnSpc>
                    <a:spcPct val="150000"/>
                  </a:lnSpc>
                </a:pPr>
                <a:r>
                  <a:rPr lang="en-US" altLang="zh-CN" sz="2800" dirty="0"/>
                  <a:t>(4)</a:t>
                </a:r>
                <a:r>
                  <a:rPr lang="zh-CN" altLang="zh-CN" sz="2800" dirty="0"/>
                  <a:t>物质转化率</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m:rPr>
                            <m:nor/>
                          </m:rPr>
                          <a:rPr lang="zh-CN" altLang="zh-CN" sz="2800"/>
                          <m:t>参加反应的原料量</m:t>
                        </m:r>
                      </m:num>
                      <m:den>
                        <m:r>
                          <m:rPr>
                            <m:nor/>
                          </m:rPr>
                          <a:rPr lang="zh-CN" altLang="zh-CN" sz="2800"/>
                          <m:t>加入原料的总量</m:t>
                        </m:r>
                      </m:den>
                    </m:f>
                  </m:oMath>
                </a14:m>
                <a:r>
                  <a:rPr lang="en-US" altLang="zh-CN" sz="2800" dirty="0"/>
                  <a:t>×100%</a:t>
                </a:r>
                <a:endParaRPr lang="zh-CN" altLang="zh-CN" sz="2800" dirty="0"/>
              </a:p>
              <a:p>
                <a:pPr>
                  <a:lnSpc>
                    <a:spcPct val="150000"/>
                  </a:lnSpc>
                </a:pPr>
                <a:r>
                  <a:rPr lang="en-US" altLang="zh-CN" sz="2800" b="1" dirty="0"/>
                  <a:t>3.</a:t>
                </a:r>
                <a:r>
                  <a:rPr lang="zh-CN" altLang="zh-CN" sz="2800" b="1" dirty="0"/>
                  <a:t>计算方法</a:t>
                </a:r>
                <a:r>
                  <a:rPr lang="en-US" altLang="zh-CN" sz="2800" b="1" dirty="0"/>
                  <a:t>——</a:t>
                </a:r>
                <a:r>
                  <a:rPr lang="zh-CN" altLang="zh-CN" sz="2800" b="1" dirty="0"/>
                  <a:t>关系式法</a:t>
                </a:r>
                <a:r>
                  <a:rPr lang="en-US" altLang="zh-CN" sz="2800" b="1" dirty="0"/>
                  <a:t>[</a:t>
                </a:r>
                <a:r>
                  <a:rPr lang="zh-CN" altLang="zh-CN" sz="2800" b="1" dirty="0" smtClean="0"/>
                  <a:t>参见</a:t>
                </a:r>
                <a:r>
                  <a:rPr lang="zh-CN" altLang="en-US" sz="2800" b="1" dirty="0" smtClean="0"/>
                  <a:t>原书</a:t>
                </a:r>
                <a:r>
                  <a:rPr lang="en-US" altLang="zh-CN" sz="2800" b="1" dirty="0" smtClean="0"/>
                  <a:t>P012</a:t>
                </a:r>
                <a:r>
                  <a:rPr lang="zh-CN" altLang="en-US" sz="2800" b="1" dirty="0" smtClean="0"/>
                  <a:t>“关系式法”</a:t>
                </a:r>
                <a:r>
                  <a:rPr lang="en-US" altLang="zh-CN" sz="2800" b="1" dirty="0" smtClean="0"/>
                  <a:t>]</a:t>
                </a:r>
                <a:endParaRPr lang="zh-CN" altLang="zh-CN" sz="2800" b="1" dirty="0"/>
              </a:p>
              <a:p>
                <a:pPr>
                  <a:lnSpc>
                    <a:spcPct val="150000"/>
                  </a:lnSpc>
                </a:pPr>
                <a:endParaRPr lang="zh-CN" altLang="zh-CN" sz="2800" b="1" dirty="0">
                  <a:solidFill>
                    <a:srgbClr val="DA251C"/>
                  </a:solidFill>
                </a:endParaRPr>
              </a:p>
            </p:txBody>
          </p:sp>
        </mc:Choice>
        <mc:Fallback xmlns="">
          <p:sp>
            <p:nvSpPr>
              <p:cNvPr id="4" name="矩形 3">
                <a:extLst>
                  <a:ext uri="{FF2B5EF4-FFF2-40B4-BE49-F238E27FC236}">
                    <a16:creationId xmlns:a16="http://schemas.microsoft.com/office/drawing/2014/main" xmlns:a14="http://schemas.microsoft.com/office/drawing/2010/main" xmlns="" id="{D03F2048-4626-4609-8048-118AD191DB73}"/>
                  </a:ext>
                </a:extLst>
              </p:cNvPr>
              <p:cNvSpPr>
                <a:spLocks noRot="1" noChangeAspect="1" noMove="1" noResize="1" noEditPoints="1" noAdjustHandles="1" noChangeArrowheads="1" noChangeShapeType="1" noTextEdit="1"/>
              </p:cNvSpPr>
              <p:nvPr/>
            </p:nvSpPr>
            <p:spPr>
              <a:xfrm>
                <a:off x="250487" y="244823"/>
                <a:ext cx="11723912" cy="2654573"/>
              </a:xfrm>
              <a:prstGeom prst="rect">
                <a:avLst/>
              </a:prstGeom>
              <a:blipFill rotWithShape="1">
                <a:blip r:embed="rId3"/>
                <a:stretch>
                  <a:fillRect l="-104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409801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9BCFBCDB-577C-4C84-9BF9-814CC413FB39}"/>
              </a:ext>
            </a:extLst>
          </p:cNvPr>
          <p:cNvSpPr/>
          <p:nvPr/>
        </p:nvSpPr>
        <p:spPr>
          <a:xfrm>
            <a:off x="250487" y="722989"/>
            <a:ext cx="11723912" cy="5262979"/>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6</a:t>
            </a:r>
            <a:r>
              <a:rPr lang="zh-CN" altLang="zh-CN" sz="2800" dirty="0"/>
              <a:t>　</a:t>
            </a:r>
            <a:r>
              <a:rPr lang="en-US" altLang="zh-CN" sz="2800" dirty="0"/>
              <a:t>[2015</a:t>
            </a:r>
            <a:r>
              <a:rPr lang="zh-CN" altLang="zh-CN" sz="2800" dirty="0"/>
              <a:t>新课标全国卷</a:t>
            </a:r>
            <a:r>
              <a:rPr lang="en-US" altLang="zh-CN" sz="2800" dirty="0"/>
              <a:t>Ⅰ,26,14</a:t>
            </a:r>
            <a:r>
              <a:rPr lang="zh-CN" altLang="zh-CN" sz="2800" dirty="0"/>
              <a:t>分</a:t>
            </a:r>
            <a:r>
              <a:rPr lang="en-US" altLang="zh-CN" sz="2800" dirty="0"/>
              <a:t>]</a:t>
            </a:r>
            <a:r>
              <a:rPr lang="zh-CN" altLang="zh-CN" sz="2800" dirty="0"/>
              <a:t>草酸</a:t>
            </a:r>
            <a:r>
              <a:rPr lang="en-US" altLang="zh-CN" sz="2800" dirty="0"/>
              <a:t>(</a:t>
            </a:r>
            <a:r>
              <a:rPr lang="zh-CN" altLang="zh-CN" sz="2800" dirty="0"/>
              <a:t>乙二酸</a:t>
            </a:r>
            <a:r>
              <a:rPr lang="en-US" altLang="zh-CN" sz="2800" dirty="0"/>
              <a:t>)</a:t>
            </a:r>
            <a:r>
              <a:rPr lang="zh-CN" altLang="zh-CN" sz="2800" dirty="0"/>
              <a:t>存在于自然界的植物中</a:t>
            </a:r>
            <a:r>
              <a:rPr lang="en-US" altLang="zh-CN" sz="2800" dirty="0"/>
              <a:t>,</a:t>
            </a:r>
            <a:r>
              <a:rPr lang="zh-CN" altLang="zh-CN" sz="2800" dirty="0"/>
              <a:t>其</a:t>
            </a:r>
            <a:r>
              <a:rPr lang="en-US" altLang="zh-CN" sz="2800" i="1" dirty="0"/>
              <a:t>K</a:t>
            </a:r>
            <a:r>
              <a:rPr lang="en-US" altLang="zh-CN" sz="2800" baseline="-25000" dirty="0"/>
              <a:t>1</a:t>
            </a:r>
            <a:r>
              <a:rPr lang="en-US" altLang="zh-CN" sz="2800" dirty="0"/>
              <a:t>=5.4×10</a:t>
            </a:r>
            <a:r>
              <a:rPr lang="en-US" altLang="zh-CN" sz="2800" baseline="30000" dirty="0"/>
              <a:t>-2</a:t>
            </a:r>
            <a:r>
              <a:rPr lang="en-US" altLang="zh-CN" sz="2800" dirty="0"/>
              <a:t>,</a:t>
            </a:r>
            <a:r>
              <a:rPr lang="en-US" altLang="zh-CN" sz="2800" i="1" dirty="0"/>
              <a:t>K</a:t>
            </a:r>
            <a:r>
              <a:rPr lang="en-US" altLang="zh-CN" sz="2800" baseline="-25000" dirty="0"/>
              <a:t>2</a:t>
            </a:r>
            <a:r>
              <a:rPr lang="en-US" altLang="zh-CN" sz="2800" dirty="0"/>
              <a:t>=5.4×10</a:t>
            </a:r>
            <a:r>
              <a:rPr lang="en-US" altLang="zh-CN" sz="2800" baseline="30000" dirty="0"/>
              <a:t>-5</a:t>
            </a:r>
            <a:r>
              <a:rPr lang="zh-CN" altLang="zh-CN" sz="2800" dirty="0"/>
              <a:t>。草酸的钠盐和钾盐易溶于水</a:t>
            </a:r>
            <a:r>
              <a:rPr lang="en-US" altLang="zh-CN" sz="2800" dirty="0"/>
              <a:t>,</a:t>
            </a:r>
            <a:r>
              <a:rPr lang="zh-CN" altLang="zh-CN" sz="2800" dirty="0"/>
              <a:t>而其钙盐难溶于水。草酸晶体</a:t>
            </a:r>
            <a:r>
              <a:rPr lang="en-US" altLang="zh-CN" sz="2800" dirty="0"/>
              <a:t>(H</a:t>
            </a:r>
            <a:r>
              <a:rPr lang="en-US" altLang="zh-CN" sz="2800" baseline="-25000" dirty="0"/>
              <a:t>2</a:t>
            </a:r>
            <a:r>
              <a:rPr lang="en-US" altLang="zh-CN" sz="2800" dirty="0"/>
              <a:t>C</a:t>
            </a:r>
            <a:r>
              <a:rPr lang="en-US" altLang="zh-CN" sz="2800" baseline="-25000" dirty="0"/>
              <a:t>2</a:t>
            </a:r>
            <a:r>
              <a:rPr lang="en-US" altLang="zh-CN" sz="2800" dirty="0"/>
              <a:t>O</a:t>
            </a:r>
            <a:r>
              <a:rPr lang="en-US" altLang="zh-CN" sz="2800" baseline="-25000" dirty="0"/>
              <a:t>4</a:t>
            </a:r>
            <a:r>
              <a:rPr lang="en-US" altLang="zh-CN" sz="2800" dirty="0"/>
              <a:t>·2H</a:t>
            </a:r>
            <a:r>
              <a:rPr lang="en-US" altLang="zh-CN" sz="2800" baseline="-25000" dirty="0"/>
              <a:t>2</a:t>
            </a:r>
            <a:r>
              <a:rPr lang="en-US" altLang="zh-CN" sz="2800" dirty="0"/>
              <a:t>O)</a:t>
            </a:r>
            <a:r>
              <a:rPr lang="zh-CN" altLang="zh-CN" sz="2800" dirty="0"/>
              <a:t>无色</a:t>
            </a:r>
            <a:r>
              <a:rPr lang="en-US" altLang="zh-CN" sz="2800" dirty="0"/>
              <a:t>,</a:t>
            </a:r>
            <a:r>
              <a:rPr lang="zh-CN" altLang="zh-CN" sz="2800" dirty="0"/>
              <a:t>熔点为</a:t>
            </a:r>
            <a:r>
              <a:rPr lang="en-US" altLang="zh-CN" sz="2800" dirty="0"/>
              <a:t>101 ℃,</a:t>
            </a:r>
            <a:r>
              <a:rPr lang="zh-CN" altLang="zh-CN" sz="2800" dirty="0"/>
              <a:t>易溶于水</a:t>
            </a:r>
            <a:r>
              <a:rPr lang="en-US" altLang="zh-CN" sz="2800" dirty="0"/>
              <a:t>,</a:t>
            </a:r>
            <a:r>
              <a:rPr lang="zh-CN" altLang="zh-CN" sz="2800" dirty="0"/>
              <a:t>受热脱水、升华</a:t>
            </a:r>
            <a:r>
              <a:rPr lang="en-US" altLang="zh-CN" sz="2800" dirty="0"/>
              <a:t>,170 ℃</a:t>
            </a:r>
            <a:r>
              <a:rPr lang="zh-CN" altLang="zh-CN" sz="2800" dirty="0"/>
              <a:t>以上分解。回答下列问题</a:t>
            </a:r>
            <a:r>
              <a:rPr lang="en-US" altLang="zh-CN" sz="2800" dirty="0"/>
              <a:t>:</a:t>
            </a:r>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p:txBody>
      </p:sp>
      <p:sp>
        <p:nvSpPr>
          <p:cNvPr id="18" name="矩形 17">
            <a:extLst>
              <a:ext uri="{FF2B5EF4-FFF2-40B4-BE49-F238E27FC236}">
                <a16:creationId xmlns="" xmlns:a16="http://schemas.microsoft.com/office/drawing/2014/main" id="{A2A84C92-79A9-4D4B-B239-8E7F764F7A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19" name="矩形 18">
            <a:extLst>
              <a:ext uri="{FF2B5EF4-FFF2-40B4-BE49-F238E27FC236}">
                <a16:creationId xmlns="" xmlns:a16="http://schemas.microsoft.com/office/drawing/2014/main" id="{11FDB6B2-A016-4A70-B131-BD696910996E}"/>
              </a:ext>
            </a:extLst>
          </p:cNvPr>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20" name="矩形 19">
            <a:extLst>
              <a:ext uri="{FF2B5EF4-FFF2-40B4-BE49-F238E27FC236}">
                <a16:creationId xmlns="" xmlns:a16="http://schemas.microsoft.com/office/drawing/2014/main" id="{3A6C60BF-FD67-4859-A866-B3E2AFF0A966}"/>
              </a:ext>
            </a:extLst>
          </p:cNvPr>
          <p:cNvSpPr/>
          <p:nvPr/>
        </p:nvSpPr>
        <p:spPr>
          <a:xfrm>
            <a:off x="1066799" y="-2"/>
            <a:ext cx="7747001"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ea typeface="微软雅黑" panose="020B0503020204020204" pitchFamily="34" charset="-122"/>
              </a:rPr>
              <a:t>考向</a:t>
            </a:r>
            <a:r>
              <a:rPr lang="en-US" altLang="zh-CN" sz="2800" dirty="0">
                <a:solidFill>
                  <a:srgbClr val="DA251C"/>
                </a:solidFill>
                <a:ea typeface="微软雅黑" panose="020B0503020204020204" pitchFamily="34" charset="-122"/>
              </a:rPr>
              <a:t>3   </a:t>
            </a:r>
            <a:r>
              <a:rPr lang="zh-CN" altLang="en-US" sz="2800" dirty="0">
                <a:solidFill>
                  <a:srgbClr val="DA251C"/>
                </a:solidFill>
                <a:ea typeface="微软雅黑" panose="020B0503020204020204" pitchFamily="34" charset="-122"/>
              </a:rPr>
              <a:t>分解产物的性质验证型实验设计与评价</a:t>
            </a:r>
          </a:p>
        </p:txBody>
      </p:sp>
      <p:pic>
        <p:nvPicPr>
          <p:cNvPr id="7" name="课1LJCTZT20.jpg" descr="id:2147514163;FounderCES">
            <a:extLst>
              <a:ext uri="{FF2B5EF4-FFF2-40B4-BE49-F238E27FC236}">
                <a16:creationId xmlns="" xmlns:a16="http://schemas.microsoft.com/office/drawing/2014/main" id="{F78B7356-5DC7-4911-9305-0C3BDDE6D9C3}"/>
              </a:ext>
            </a:extLst>
          </p:cNvPr>
          <p:cNvPicPr/>
          <p:nvPr/>
        </p:nvPicPr>
        <p:blipFill>
          <a:blip r:embed="rId2"/>
          <a:stretch>
            <a:fillRect/>
          </a:stretch>
        </p:blipFill>
        <p:spPr>
          <a:xfrm>
            <a:off x="2726508" y="3568292"/>
            <a:ext cx="4951549" cy="2827502"/>
          </a:xfrm>
          <a:prstGeom prst="rect">
            <a:avLst/>
          </a:prstGeom>
        </p:spPr>
      </p:pic>
    </p:spTree>
    <p:extLst>
      <p:ext uri="{BB962C8B-B14F-4D97-AF65-F5344CB8AC3E}">
        <p14:creationId xmlns:p14="http://schemas.microsoft.com/office/powerpoint/2010/main" val="30691398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E6C98433-F4A0-4141-9C92-A7721CCC400C}"/>
              </a:ext>
            </a:extLst>
          </p:cNvPr>
          <p:cNvSpPr/>
          <p:nvPr/>
        </p:nvSpPr>
        <p:spPr>
          <a:xfrm>
            <a:off x="8602980" y="0"/>
            <a:ext cx="260996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专题二十四   实验方案的设计与评价</a:t>
            </a:r>
          </a:p>
        </p:txBody>
      </p:sp>
      <p:sp>
        <p:nvSpPr>
          <p:cNvPr id="5" name="矩形 4">
            <a:extLst>
              <a:ext uri="{FF2B5EF4-FFF2-40B4-BE49-F238E27FC236}">
                <a16:creationId xmlns="" xmlns:a16="http://schemas.microsoft.com/office/drawing/2014/main" id="{8FBDACB5-EC9B-4309-8065-CEA155240170}"/>
              </a:ext>
            </a:extLst>
          </p:cNvPr>
          <p:cNvSpPr/>
          <p:nvPr/>
        </p:nvSpPr>
        <p:spPr>
          <a:xfrm>
            <a:off x="250487" y="250265"/>
            <a:ext cx="11723912" cy="3323987"/>
          </a:xfrm>
          <a:prstGeom prst="rect">
            <a:avLst/>
          </a:prstGeom>
        </p:spPr>
        <p:txBody>
          <a:bodyPr wrap="square">
            <a:spAutoFit/>
          </a:bodyPr>
          <a:lstStyle/>
          <a:p>
            <a:pPr>
              <a:lnSpc>
                <a:spcPct val="150000"/>
              </a:lnSpc>
            </a:pPr>
            <a:r>
              <a:rPr lang="en-US" altLang="zh-CN" sz="2800" dirty="0"/>
              <a:t>(1)</a:t>
            </a:r>
            <a:r>
              <a:rPr lang="zh-CN" altLang="zh-CN" sz="2800" dirty="0"/>
              <a:t>甲组同学按照如图所示的装置</a:t>
            </a:r>
            <a:r>
              <a:rPr lang="en-US" altLang="zh-CN" sz="2800" dirty="0"/>
              <a:t>,</a:t>
            </a:r>
            <a:r>
              <a:rPr lang="zh-CN" altLang="zh-CN" sz="2800" dirty="0"/>
              <a:t>通过实验检验草酸晶体的分解产物。装置</a:t>
            </a:r>
            <a:r>
              <a:rPr lang="en-US" altLang="zh-CN" sz="2800" dirty="0"/>
              <a:t>C</a:t>
            </a:r>
            <a:r>
              <a:rPr lang="zh-CN" altLang="zh-CN" sz="2800" dirty="0"/>
              <a:t>中可观察到的现象是</a:t>
            </a:r>
            <a:r>
              <a:rPr lang="zh-CN" altLang="zh-CN" sz="2800" u="sng" dirty="0"/>
              <a:t>　　　　　　</a:t>
            </a:r>
            <a:r>
              <a:rPr lang="en-US" altLang="zh-CN" sz="2800" dirty="0"/>
              <a:t>,</a:t>
            </a:r>
            <a:r>
              <a:rPr lang="zh-CN" altLang="zh-CN" sz="2800" dirty="0"/>
              <a:t>由此可知草酸晶体分解的产物中有</a:t>
            </a:r>
            <a:r>
              <a:rPr lang="zh-CN" altLang="zh-CN" sz="2800" u="sng" dirty="0"/>
              <a:t>　　　　　　</a:t>
            </a:r>
            <a:r>
              <a:rPr lang="zh-CN" altLang="zh-CN" sz="2800" dirty="0"/>
              <a:t>。装置</a:t>
            </a:r>
            <a:r>
              <a:rPr lang="en-US" altLang="zh-CN" sz="2800" dirty="0"/>
              <a:t>B</a:t>
            </a:r>
            <a:r>
              <a:rPr lang="zh-CN" altLang="zh-CN" sz="2800" dirty="0"/>
              <a:t>的主要作用是</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(2)</a:t>
            </a:r>
            <a:r>
              <a:rPr lang="zh-CN" altLang="zh-CN" sz="2800" dirty="0"/>
              <a:t>乙组同学认为草酸晶体分解产物中还有</a:t>
            </a:r>
            <a:r>
              <a:rPr lang="en-US" altLang="zh-CN" sz="2800" dirty="0"/>
              <a:t>CO,</a:t>
            </a:r>
            <a:r>
              <a:rPr lang="zh-CN" altLang="zh-CN" sz="2800" dirty="0"/>
              <a:t>为进行验证</a:t>
            </a:r>
            <a:r>
              <a:rPr lang="en-US" altLang="zh-CN" sz="2800" dirty="0"/>
              <a:t>,</a:t>
            </a:r>
            <a:r>
              <a:rPr lang="zh-CN" altLang="zh-CN" sz="2800" dirty="0"/>
              <a:t>选用甲组实验中的装置</a:t>
            </a:r>
            <a:r>
              <a:rPr lang="en-US" altLang="zh-CN" sz="2800" dirty="0"/>
              <a:t>A</a:t>
            </a:r>
            <a:r>
              <a:rPr lang="zh-CN" altLang="zh-CN" sz="2800" dirty="0"/>
              <a:t>、</a:t>
            </a:r>
            <a:r>
              <a:rPr lang="en-US" altLang="zh-CN" sz="2800" dirty="0"/>
              <a:t>B</a:t>
            </a:r>
            <a:r>
              <a:rPr lang="zh-CN" altLang="zh-CN" sz="2800" dirty="0"/>
              <a:t>和下图所示的部分装置</a:t>
            </a:r>
            <a:r>
              <a:rPr lang="en-US" altLang="zh-CN" sz="2800" dirty="0"/>
              <a:t>(</a:t>
            </a:r>
            <a:r>
              <a:rPr lang="zh-CN" altLang="zh-CN" sz="2800" dirty="0"/>
              <a:t>可以重复选用</a:t>
            </a:r>
            <a:r>
              <a:rPr lang="en-US" altLang="zh-CN" sz="2800" dirty="0"/>
              <a:t>)</a:t>
            </a:r>
            <a:r>
              <a:rPr lang="zh-CN" altLang="zh-CN" sz="2800" dirty="0"/>
              <a:t>进行实验。</a:t>
            </a:r>
          </a:p>
        </p:txBody>
      </p:sp>
      <p:pic>
        <p:nvPicPr>
          <p:cNvPr id="7" name="课1LJCTZT21.jpg" descr="id:2147514170;FounderCES">
            <a:extLst>
              <a:ext uri="{FF2B5EF4-FFF2-40B4-BE49-F238E27FC236}">
                <a16:creationId xmlns="" xmlns:a16="http://schemas.microsoft.com/office/drawing/2014/main" id="{0C01B28A-3CAF-4AA6-9CB1-FFAB9AE05062}"/>
              </a:ext>
            </a:extLst>
          </p:cNvPr>
          <p:cNvPicPr/>
          <p:nvPr/>
        </p:nvPicPr>
        <p:blipFill>
          <a:blip r:embed="rId3"/>
          <a:stretch>
            <a:fillRect/>
          </a:stretch>
        </p:blipFill>
        <p:spPr>
          <a:xfrm>
            <a:off x="2956560" y="3491459"/>
            <a:ext cx="5374640" cy="3103576"/>
          </a:xfrm>
          <a:prstGeom prst="rect">
            <a:avLst/>
          </a:prstGeom>
        </p:spPr>
      </p:pic>
    </p:spTree>
    <p:extLst>
      <p:ext uri="{BB962C8B-B14F-4D97-AF65-F5344CB8AC3E}">
        <p14:creationId xmlns:p14="http://schemas.microsoft.com/office/powerpoint/2010/main" val="31785027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E6C98433-F4A0-4141-9C92-A7721CCC400C}"/>
              </a:ext>
            </a:extLst>
          </p:cNvPr>
          <p:cNvSpPr/>
          <p:nvPr/>
        </p:nvSpPr>
        <p:spPr>
          <a:xfrm>
            <a:off x="8602980" y="0"/>
            <a:ext cx="260996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专题二十四   实验方案的设计与评价</a:t>
            </a:r>
          </a:p>
        </p:txBody>
      </p:sp>
      <p:sp>
        <p:nvSpPr>
          <p:cNvPr id="5" name="矩形 4">
            <a:extLst>
              <a:ext uri="{FF2B5EF4-FFF2-40B4-BE49-F238E27FC236}">
                <a16:creationId xmlns="" xmlns:a16="http://schemas.microsoft.com/office/drawing/2014/main" id="{8FBDACB5-EC9B-4309-8065-CEA155240170}"/>
              </a:ext>
            </a:extLst>
          </p:cNvPr>
          <p:cNvSpPr/>
          <p:nvPr/>
        </p:nvSpPr>
        <p:spPr>
          <a:xfrm>
            <a:off x="250487" y="302879"/>
            <a:ext cx="11723912" cy="4616648"/>
          </a:xfrm>
          <a:prstGeom prst="rect">
            <a:avLst/>
          </a:prstGeom>
        </p:spPr>
        <p:txBody>
          <a:bodyPr wrap="square">
            <a:spAutoFit/>
          </a:bodyPr>
          <a:lstStyle/>
          <a:p>
            <a:pPr>
              <a:lnSpc>
                <a:spcPct val="150000"/>
              </a:lnSpc>
            </a:pPr>
            <a:r>
              <a:rPr lang="en-US" altLang="zh-CN" sz="2800" dirty="0"/>
              <a:t>①</a:t>
            </a:r>
            <a:r>
              <a:rPr lang="zh-CN" altLang="zh-CN" sz="2800" dirty="0"/>
              <a:t>乙组同学的实验装置中</a:t>
            </a:r>
            <a:r>
              <a:rPr lang="en-US" altLang="zh-CN" sz="2800" dirty="0"/>
              <a:t>,</a:t>
            </a:r>
            <a:r>
              <a:rPr lang="zh-CN" altLang="zh-CN" sz="2800" dirty="0"/>
              <a:t>依次连接的合理顺序为</a:t>
            </a:r>
            <a:r>
              <a:rPr lang="en-US" altLang="zh-CN" sz="2800" dirty="0"/>
              <a:t>A</a:t>
            </a:r>
            <a:r>
              <a:rPr lang="zh-CN" altLang="zh-CN" sz="2800" dirty="0"/>
              <a:t>、</a:t>
            </a:r>
            <a:r>
              <a:rPr lang="en-US" altLang="zh-CN" sz="2800" dirty="0"/>
              <a:t>B</a:t>
            </a:r>
            <a:r>
              <a:rPr lang="zh-CN" altLang="zh-CN" sz="2800" dirty="0"/>
              <a:t>、</a:t>
            </a:r>
            <a:r>
              <a:rPr lang="zh-CN" altLang="zh-CN" sz="2800" u="sng" dirty="0"/>
              <a:t>　　　　　　</a:t>
            </a:r>
            <a:r>
              <a:rPr lang="zh-CN" altLang="zh-CN" sz="2800" dirty="0"/>
              <a:t>。装置</a:t>
            </a:r>
            <a:r>
              <a:rPr lang="en-US" altLang="zh-CN" sz="2800" dirty="0"/>
              <a:t>H</a:t>
            </a:r>
            <a:r>
              <a:rPr lang="zh-CN" altLang="zh-CN" sz="2800" dirty="0"/>
              <a:t>反应管中盛有的物质是</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②</a:t>
            </a:r>
            <a:r>
              <a:rPr lang="zh-CN" altLang="zh-CN" sz="2800" dirty="0"/>
              <a:t>能证明草酸晶体分解产物中有</a:t>
            </a:r>
            <a:r>
              <a:rPr lang="en-US" altLang="zh-CN" sz="2800" dirty="0"/>
              <a:t>CO</a:t>
            </a:r>
            <a:r>
              <a:rPr lang="zh-CN" altLang="zh-CN" sz="2800" dirty="0"/>
              <a:t>的现象是</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(3)</a:t>
            </a:r>
            <a:r>
              <a:rPr lang="zh-CN" altLang="zh-CN" sz="2800" dirty="0"/>
              <a:t>设计实验证明</a:t>
            </a:r>
            <a:r>
              <a:rPr lang="en-US" altLang="zh-CN" sz="2800" dirty="0"/>
              <a:t>:</a:t>
            </a:r>
            <a:endParaRPr lang="zh-CN" altLang="zh-CN" sz="2800" dirty="0"/>
          </a:p>
          <a:p>
            <a:pPr>
              <a:lnSpc>
                <a:spcPct val="150000"/>
              </a:lnSpc>
            </a:pPr>
            <a:r>
              <a:rPr lang="en-US" altLang="zh-CN" sz="2800" dirty="0"/>
              <a:t>①</a:t>
            </a:r>
            <a:r>
              <a:rPr lang="zh-CN" altLang="zh-CN" sz="2800" dirty="0"/>
              <a:t>草酸的酸性比碳酸的强</a:t>
            </a:r>
            <a:r>
              <a:rPr lang="zh-CN" altLang="zh-CN" sz="2800" u="sng" dirty="0"/>
              <a:t>　</a:t>
            </a:r>
            <a:r>
              <a:rPr lang="en-US" altLang="zh-CN" sz="2800" u="sng" dirty="0" smtClean="0"/>
              <a:t>                                  </a:t>
            </a:r>
            <a:r>
              <a:rPr lang="zh-CN" altLang="zh-CN" sz="2800" dirty="0" smtClean="0"/>
              <a:t>。</a:t>
            </a:r>
            <a:r>
              <a:rPr lang="en-US" altLang="zh-CN" sz="2800" dirty="0"/>
              <a:t> </a:t>
            </a:r>
            <a:endParaRPr lang="zh-CN" altLang="zh-CN" sz="2800" dirty="0"/>
          </a:p>
          <a:p>
            <a:pPr>
              <a:lnSpc>
                <a:spcPct val="150000"/>
              </a:lnSpc>
            </a:pPr>
            <a:r>
              <a:rPr lang="en-US" altLang="zh-CN" sz="2800" dirty="0"/>
              <a:t>②</a:t>
            </a:r>
            <a:r>
              <a:rPr lang="zh-CN" altLang="zh-CN" sz="2800" dirty="0"/>
              <a:t>草酸为二元酸</a:t>
            </a:r>
            <a:r>
              <a:rPr lang="zh-CN" altLang="zh-CN" sz="2800" u="sng" dirty="0"/>
              <a:t>　</a:t>
            </a:r>
            <a:r>
              <a:rPr lang="en-US" altLang="zh-CN" sz="2800" u="sng" dirty="0" smtClean="0"/>
              <a:t>                                                  </a:t>
            </a:r>
            <a:r>
              <a:rPr lang="zh-CN" altLang="zh-CN" sz="2800" dirty="0" smtClean="0"/>
              <a:t>。</a:t>
            </a:r>
            <a:r>
              <a:rPr lang="en-US" altLang="zh-CN" sz="2800" dirty="0"/>
              <a:t> </a:t>
            </a:r>
            <a:endParaRPr lang="zh-CN" altLang="zh-CN" sz="2800" dirty="0"/>
          </a:p>
        </p:txBody>
      </p:sp>
    </p:spTree>
    <p:extLst>
      <p:ext uri="{BB962C8B-B14F-4D97-AF65-F5344CB8AC3E}">
        <p14:creationId xmlns:p14="http://schemas.microsoft.com/office/powerpoint/2010/main" val="24759511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E6C98433-F4A0-4141-9C92-A7721CCC400C}"/>
              </a:ext>
            </a:extLst>
          </p:cNvPr>
          <p:cNvSpPr/>
          <p:nvPr/>
        </p:nvSpPr>
        <p:spPr>
          <a:xfrm>
            <a:off x="8602980" y="0"/>
            <a:ext cx="260996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专题二十四   实验方案的设计与评价</a:t>
            </a:r>
          </a:p>
        </p:txBody>
      </p:sp>
      <p:sp>
        <p:nvSpPr>
          <p:cNvPr id="5" name="矩形 4">
            <a:extLst>
              <a:ext uri="{FF2B5EF4-FFF2-40B4-BE49-F238E27FC236}">
                <a16:creationId xmlns="" xmlns:a16="http://schemas.microsoft.com/office/drawing/2014/main" id="{8FBDACB5-EC9B-4309-8065-CEA155240170}"/>
              </a:ext>
            </a:extLst>
          </p:cNvPr>
          <p:cNvSpPr/>
          <p:nvPr/>
        </p:nvSpPr>
        <p:spPr>
          <a:xfrm>
            <a:off x="250487" y="244823"/>
            <a:ext cx="11723912" cy="1384995"/>
          </a:xfrm>
          <a:prstGeom prst="rect">
            <a:avLst/>
          </a:prstGeom>
        </p:spPr>
        <p:txBody>
          <a:bodyPr wrap="square">
            <a:spAutoFit/>
          </a:bodyPr>
          <a:lstStyle/>
          <a:p>
            <a:pPr>
              <a:lnSpc>
                <a:spcPct val="150000"/>
              </a:lnSpc>
            </a:pPr>
            <a:r>
              <a:rPr lang="zh-CN" altLang="zh-CN" sz="2800" b="1" dirty="0">
                <a:solidFill>
                  <a:srgbClr val="DA251C"/>
                </a:solidFill>
              </a:rPr>
              <a:t>解析</a:t>
            </a:r>
            <a:endParaRPr lang="en-US" altLang="zh-CN" sz="2800" b="1" dirty="0">
              <a:solidFill>
                <a:srgbClr val="DA251C"/>
              </a:solidFill>
            </a:endParaRPr>
          </a:p>
          <a:p>
            <a:pPr>
              <a:lnSpc>
                <a:spcPct val="150000"/>
              </a:lnSpc>
            </a:pPr>
            <a:endParaRPr lang="zh-CN" altLang="zh-CN" sz="2800" dirty="0"/>
          </a:p>
        </p:txBody>
      </p:sp>
      <p:graphicFrame>
        <p:nvGraphicFramePr>
          <p:cNvPr id="2" name="表格 1">
            <a:extLst>
              <a:ext uri="{FF2B5EF4-FFF2-40B4-BE49-F238E27FC236}">
                <a16:creationId xmlns="" xmlns:a16="http://schemas.microsoft.com/office/drawing/2014/main" id="{E6249FDE-2CD3-405C-BC15-488CA2F0A4D6}"/>
              </a:ext>
            </a:extLst>
          </p:cNvPr>
          <p:cNvGraphicFramePr>
            <a:graphicFrameLocks noGrp="1"/>
          </p:cNvGraphicFramePr>
          <p:nvPr>
            <p:extLst>
              <p:ext uri="{D42A27DB-BD31-4B8C-83A1-F6EECF244321}">
                <p14:modId xmlns:p14="http://schemas.microsoft.com/office/powerpoint/2010/main" val="3474034499"/>
              </p:ext>
            </p:extLst>
          </p:nvPr>
        </p:nvGraphicFramePr>
        <p:xfrm>
          <a:off x="339387" y="986857"/>
          <a:ext cx="11513226" cy="5725796"/>
        </p:xfrm>
        <a:graphic>
          <a:graphicData uri="http://schemas.openxmlformats.org/drawingml/2006/table">
            <a:tbl>
              <a:tblPr firstRow="1" firstCol="1" bandRow="1">
                <a:tableStyleId>{5C22544A-7EE6-4342-B048-85BDC9FD1C3A}</a:tableStyleId>
              </a:tblPr>
              <a:tblGrid>
                <a:gridCol w="807242">
                  <a:extLst>
                    <a:ext uri="{9D8B030D-6E8A-4147-A177-3AD203B41FA5}">
                      <a16:colId xmlns="" xmlns:a16="http://schemas.microsoft.com/office/drawing/2014/main" val="3878120489"/>
                    </a:ext>
                  </a:extLst>
                </a:gridCol>
                <a:gridCol w="10705984">
                  <a:extLst>
                    <a:ext uri="{9D8B030D-6E8A-4147-A177-3AD203B41FA5}">
                      <a16:colId xmlns="" xmlns:a16="http://schemas.microsoft.com/office/drawing/2014/main" val="1511306003"/>
                    </a:ext>
                  </a:extLst>
                </a:gridCol>
              </a:tblGrid>
              <a:tr h="509927">
                <a:tc>
                  <a:txBody>
                    <a:bodyPr/>
                    <a:lstStyle/>
                    <a:p>
                      <a:pPr algn="ctr">
                        <a:lnSpc>
                          <a:spcPct val="140000"/>
                        </a:lnSpc>
                        <a:spcAft>
                          <a:spcPts val="0"/>
                        </a:spcAft>
                      </a:pPr>
                      <a:r>
                        <a:rPr lang="zh-CN" sz="2800" b="0" dirty="0">
                          <a:solidFill>
                            <a:schemeClr val="tx1"/>
                          </a:solidFill>
                          <a:effectLst/>
                          <a:latin typeface="+mn-lt"/>
                          <a:ea typeface="+mn-ea"/>
                        </a:rPr>
                        <a:t>问题</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40000"/>
                        </a:lnSpc>
                        <a:spcAft>
                          <a:spcPts val="0"/>
                        </a:spcAft>
                      </a:pPr>
                      <a:r>
                        <a:rPr lang="zh-CN" sz="2800" b="0">
                          <a:solidFill>
                            <a:schemeClr val="tx1"/>
                          </a:solidFill>
                          <a:effectLst/>
                          <a:latin typeface="+mn-lt"/>
                          <a:ea typeface="+mn-ea"/>
                        </a:rPr>
                        <a:t>思维流程</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255069183"/>
                  </a:ext>
                </a:extLst>
              </a:tr>
              <a:tr h="1640422">
                <a:tc>
                  <a:txBody>
                    <a:bodyPr/>
                    <a:lstStyle/>
                    <a:p>
                      <a:pPr algn="ctr">
                        <a:lnSpc>
                          <a:spcPct val="140000"/>
                        </a:lnSpc>
                        <a:spcAft>
                          <a:spcPts val="0"/>
                        </a:spcAft>
                      </a:pPr>
                      <a:r>
                        <a:rPr lang="en-US" sz="2800" b="0">
                          <a:solidFill>
                            <a:schemeClr val="tx1"/>
                          </a:solidFill>
                          <a:effectLst/>
                          <a:latin typeface="+mn-lt"/>
                          <a:ea typeface="+mn-ea"/>
                          <a:cs typeface="Times New Roman" panose="02020603050405020304" pitchFamily="18" charset="0"/>
                        </a:rPr>
                        <a:t>(1)</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40000"/>
                        </a:lnSpc>
                        <a:spcAft>
                          <a:spcPts val="0"/>
                        </a:spcAft>
                      </a:pPr>
                      <a:r>
                        <a:rPr lang="zh-CN" sz="2800" b="0" dirty="0">
                          <a:solidFill>
                            <a:schemeClr val="tx1"/>
                          </a:solidFill>
                          <a:effectLst/>
                          <a:latin typeface="+mn-lt"/>
                          <a:ea typeface="+mn-ea"/>
                          <a:cs typeface="Times New Roman" panose="02020603050405020304" pitchFamily="18" charset="0"/>
                        </a:rPr>
                        <a:t>考查</a:t>
                      </a:r>
                      <a:r>
                        <a:rPr lang="en-US" sz="2800" b="0" dirty="0">
                          <a:solidFill>
                            <a:schemeClr val="tx1"/>
                          </a:solidFill>
                          <a:effectLst/>
                          <a:latin typeface="+mn-lt"/>
                          <a:ea typeface="+mn-ea"/>
                          <a:cs typeface="Times New Roman" panose="02020603050405020304" pitchFamily="18" charset="0"/>
                        </a:rPr>
                        <a:t>CO</a:t>
                      </a:r>
                      <a:r>
                        <a:rPr lang="en-US" sz="2800" b="0" baseline="-25000" dirty="0">
                          <a:solidFill>
                            <a:schemeClr val="tx1"/>
                          </a:solidFill>
                          <a:effectLst/>
                          <a:latin typeface="+mn-lt"/>
                          <a:ea typeface="+mn-ea"/>
                          <a:cs typeface="Times New Roman" panose="02020603050405020304" pitchFamily="18" charset="0"/>
                        </a:rPr>
                        <a:t>2</a:t>
                      </a:r>
                      <a:r>
                        <a:rPr lang="zh-CN" sz="2800" b="0" dirty="0">
                          <a:solidFill>
                            <a:schemeClr val="tx1"/>
                          </a:solidFill>
                          <a:effectLst/>
                          <a:latin typeface="+mn-lt"/>
                          <a:ea typeface="+mn-ea"/>
                          <a:cs typeface="Times New Roman" panose="02020603050405020304" pitchFamily="18" charset="0"/>
                        </a:rPr>
                        <a:t>的检验方法</a:t>
                      </a:r>
                      <a:r>
                        <a:rPr lang="en-US" sz="2800" b="0" dirty="0">
                          <a:solidFill>
                            <a:schemeClr val="tx1"/>
                          </a:solidFill>
                          <a:effectLst/>
                          <a:latin typeface="+mn-lt"/>
                          <a:ea typeface="+mn-ea"/>
                          <a:cs typeface="Times New Roman" panose="02020603050405020304" pitchFamily="18" charset="0"/>
                        </a:rPr>
                        <a:t>:CO</a:t>
                      </a:r>
                      <a:r>
                        <a:rPr lang="en-US" sz="2800" b="0" baseline="-25000" dirty="0">
                          <a:solidFill>
                            <a:schemeClr val="tx1"/>
                          </a:solidFill>
                          <a:effectLst/>
                          <a:latin typeface="+mn-lt"/>
                          <a:ea typeface="+mn-ea"/>
                          <a:cs typeface="Times New Roman" panose="02020603050405020304" pitchFamily="18" charset="0"/>
                        </a:rPr>
                        <a:t>2</a:t>
                      </a:r>
                      <a:r>
                        <a:rPr lang="zh-CN" sz="2800" b="0" dirty="0">
                          <a:solidFill>
                            <a:schemeClr val="tx1"/>
                          </a:solidFill>
                          <a:effectLst/>
                          <a:latin typeface="+mn-lt"/>
                          <a:ea typeface="+mn-ea"/>
                          <a:cs typeface="Times New Roman" panose="02020603050405020304" pitchFamily="18" charset="0"/>
                        </a:rPr>
                        <a:t>能使澄清石灰水变浑浊</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考查草酸的物理性质</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草酸的熔点为</a:t>
                      </a:r>
                      <a:r>
                        <a:rPr lang="en-US" sz="2800" b="0" dirty="0">
                          <a:solidFill>
                            <a:schemeClr val="tx1"/>
                          </a:solidFill>
                          <a:effectLst/>
                          <a:latin typeface="+mn-lt"/>
                          <a:ea typeface="+mn-ea"/>
                          <a:cs typeface="Times New Roman" panose="02020603050405020304" pitchFamily="18" charset="0"/>
                        </a:rPr>
                        <a:t>101 ℃,</a:t>
                      </a:r>
                      <a:r>
                        <a:rPr lang="zh-CN" sz="2800" b="0" dirty="0">
                          <a:solidFill>
                            <a:schemeClr val="tx1"/>
                          </a:solidFill>
                          <a:effectLst/>
                          <a:latin typeface="+mn-lt"/>
                          <a:ea typeface="+mn-ea"/>
                          <a:cs typeface="Times New Roman" panose="02020603050405020304" pitchFamily="18" charset="0"/>
                        </a:rPr>
                        <a:t>故草酸蒸气遇冰水会发生冷凝</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故装置</a:t>
                      </a:r>
                      <a:r>
                        <a:rPr lang="en-US" sz="2800" b="0" dirty="0">
                          <a:solidFill>
                            <a:schemeClr val="tx1"/>
                          </a:solidFill>
                          <a:effectLst/>
                          <a:latin typeface="+mn-lt"/>
                          <a:ea typeface="+mn-ea"/>
                          <a:cs typeface="Times New Roman" panose="02020603050405020304" pitchFamily="18" charset="0"/>
                        </a:rPr>
                        <a:t>B</a:t>
                      </a:r>
                      <a:r>
                        <a:rPr lang="zh-CN" sz="2800" b="0" dirty="0">
                          <a:solidFill>
                            <a:schemeClr val="tx1"/>
                          </a:solidFill>
                          <a:effectLst/>
                          <a:latin typeface="+mn-lt"/>
                          <a:ea typeface="+mn-ea"/>
                          <a:cs typeface="Times New Roman" panose="02020603050405020304" pitchFamily="18" charset="0"/>
                        </a:rPr>
                        <a:t>的作用是冷凝</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防止草酸蒸气对</a:t>
                      </a:r>
                      <a:r>
                        <a:rPr lang="en-US" sz="2800" b="0" dirty="0">
                          <a:solidFill>
                            <a:schemeClr val="tx1"/>
                          </a:solidFill>
                          <a:effectLst/>
                          <a:latin typeface="+mn-lt"/>
                          <a:ea typeface="+mn-ea"/>
                          <a:cs typeface="Times New Roman" panose="02020603050405020304" pitchFamily="18" charset="0"/>
                        </a:rPr>
                        <a:t>CO</a:t>
                      </a:r>
                      <a:r>
                        <a:rPr lang="en-US" sz="2800" b="0" baseline="-25000" dirty="0">
                          <a:solidFill>
                            <a:schemeClr val="tx1"/>
                          </a:solidFill>
                          <a:effectLst/>
                          <a:latin typeface="+mn-lt"/>
                          <a:ea typeface="+mn-ea"/>
                          <a:cs typeface="Times New Roman" panose="02020603050405020304" pitchFamily="18" charset="0"/>
                        </a:rPr>
                        <a:t>2</a:t>
                      </a:r>
                      <a:r>
                        <a:rPr lang="zh-CN" sz="2800" b="0" dirty="0">
                          <a:solidFill>
                            <a:schemeClr val="tx1"/>
                          </a:solidFill>
                          <a:effectLst/>
                          <a:latin typeface="+mn-lt"/>
                          <a:ea typeface="+mn-ea"/>
                          <a:cs typeface="Times New Roman" panose="02020603050405020304" pitchFamily="18" charset="0"/>
                        </a:rPr>
                        <a:t>的检验造成干扰</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540388222"/>
                  </a:ext>
                </a:extLst>
              </a:tr>
              <a:tr h="3336164">
                <a:tc>
                  <a:txBody>
                    <a:bodyPr/>
                    <a:lstStyle/>
                    <a:p>
                      <a:pPr algn="ctr">
                        <a:lnSpc>
                          <a:spcPct val="140000"/>
                        </a:lnSpc>
                        <a:spcAft>
                          <a:spcPts val="0"/>
                        </a:spcAft>
                      </a:pPr>
                      <a:r>
                        <a:rPr lang="en-US" sz="2800" b="0">
                          <a:solidFill>
                            <a:schemeClr val="tx1"/>
                          </a:solidFill>
                          <a:effectLst/>
                          <a:latin typeface="+mn-lt"/>
                          <a:ea typeface="+mn-ea"/>
                        </a:rPr>
                        <a:t>(2)①</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40000"/>
                        </a:lnSpc>
                        <a:spcAft>
                          <a:spcPts val="0"/>
                        </a:spcAft>
                      </a:pPr>
                      <a:r>
                        <a:rPr lang="zh-CN" sz="2800" b="0" dirty="0">
                          <a:solidFill>
                            <a:schemeClr val="tx1"/>
                          </a:solidFill>
                          <a:effectLst/>
                          <a:latin typeface="+mn-lt"/>
                          <a:ea typeface="+mn-ea"/>
                        </a:rPr>
                        <a:t>考查实验方案的设计</a:t>
                      </a:r>
                      <a:r>
                        <a:rPr lang="en-US" sz="2800" b="0" dirty="0">
                          <a:solidFill>
                            <a:schemeClr val="tx1"/>
                          </a:solidFill>
                          <a:effectLst/>
                          <a:latin typeface="+mn-lt"/>
                          <a:ea typeface="+mn-ea"/>
                        </a:rPr>
                        <a:t>:</a:t>
                      </a:r>
                      <a:r>
                        <a:rPr lang="zh-CN" sz="2800" b="0" dirty="0">
                          <a:solidFill>
                            <a:schemeClr val="tx1"/>
                          </a:solidFill>
                          <a:effectLst/>
                          <a:latin typeface="+mn-lt"/>
                          <a:ea typeface="+mn-ea"/>
                        </a:rPr>
                        <a:t>首先分析如何排除</a:t>
                      </a:r>
                      <a:r>
                        <a:rPr lang="en-US" sz="2800" b="0" dirty="0">
                          <a:solidFill>
                            <a:schemeClr val="tx1"/>
                          </a:solidFill>
                          <a:effectLst/>
                          <a:latin typeface="+mn-lt"/>
                          <a:ea typeface="+mn-ea"/>
                        </a:rPr>
                        <a:t>CO</a:t>
                      </a:r>
                      <a:r>
                        <a:rPr lang="en-US" sz="2800" b="0" baseline="-25000" dirty="0">
                          <a:solidFill>
                            <a:schemeClr val="tx1"/>
                          </a:solidFill>
                          <a:effectLst/>
                          <a:latin typeface="+mn-lt"/>
                          <a:ea typeface="+mn-ea"/>
                        </a:rPr>
                        <a:t>2</a:t>
                      </a:r>
                      <a:r>
                        <a:rPr lang="zh-CN" sz="2800" b="0" dirty="0">
                          <a:solidFill>
                            <a:schemeClr val="tx1"/>
                          </a:solidFill>
                          <a:effectLst/>
                          <a:latin typeface="+mn-lt"/>
                          <a:ea typeface="+mn-ea"/>
                        </a:rPr>
                        <a:t>对</a:t>
                      </a:r>
                      <a:r>
                        <a:rPr lang="en-US" sz="2800" b="0" dirty="0">
                          <a:solidFill>
                            <a:schemeClr val="tx1"/>
                          </a:solidFill>
                          <a:effectLst/>
                          <a:latin typeface="+mn-lt"/>
                          <a:ea typeface="+mn-ea"/>
                        </a:rPr>
                        <a:t>CO</a:t>
                      </a:r>
                      <a:r>
                        <a:rPr lang="zh-CN" sz="2800" b="0" dirty="0">
                          <a:solidFill>
                            <a:schemeClr val="tx1"/>
                          </a:solidFill>
                          <a:effectLst/>
                          <a:latin typeface="+mn-lt"/>
                          <a:ea typeface="+mn-ea"/>
                        </a:rPr>
                        <a:t>检验的干扰</a:t>
                      </a:r>
                      <a:r>
                        <a:rPr lang="en-US" sz="2800" b="0" dirty="0">
                          <a:solidFill>
                            <a:schemeClr val="tx1"/>
                          </a:solidFill>
                          <a:effectLst/>
                          <a:latin typeface="+mn-lt"/>
                          <a:ea typeface="+mn-ea"/>
                        </a:rPr>
                        <a:t>,</a:t>
                      </a:r>
                      <a:r>
                        <a:rPr lang="zh-CN" sz="2800" b="0" dirty="0">
                          <a:solidFill>
                            <a:schemeClr val="tx1"/>
                          </a:solidFill>
                          <a:effectLst/>
                          <a:latin typeface="+mn-lt"/>
                          <a:ea typeface="+mn-ea"/>
                        </a:rPr>
                        <a:t>其次分析如何检验</a:t>
                      </a:r>
                      <a:r>
                        <a:rPr lang="en-US" sz="2800" b="0" dirty="0">
                          <a:solidFill>
                            <a:schemeClr val="tx1"/>
                          </a:solidFill>
                          <a:effectLst/>
                          <a:latin typeface="+mn-lt"/>
                          <a:ea typeface="+mn-ea"/>
                        </a:rPr>
                        <a:t>CO</a:t>
                      </a:r>
                      <a:r>
                        <a:rPr lang="zh-CN" sz="2800" b="0" dirty="0">
                          <a:solidFill>
                            <a:schemeClr val="tx1"/>
                          </a:solidFill>
                          <a:effectLst/>
                          <a:latin typeface="+mn-lt"/>
                          <a:ea typeface="+mn-ea"/>
                        </a:rPr>
                        <a:t>气体。应在</a:t>
                      </a:r>
                      <a:r>
                        <a:rPr lang="en-US" sz="2800" b="0" dirty="0">
                          <a:solidFill>
                            <a:schemeClr val="tx1"/>
                          </a:solidFill>
                          <a:effectLst/>
                          <a:latin typeface="+mn-lt"/>
                          <a:ea typeface="+mn-ea"/>
                        </a:rPr>
                        <a:t>H</a:t>
                      </a:r>
                      <a:r>
                        <a:rPr lang="zh-CN" sz="2800" b="0" dirty="0">
                          <a:solidFill>
                            <a:schemeClr val="tx1"/>
                          </a:solidFill>
                          <a:effectLst/>
                          <a:latin typeface="+mn-lt"/>
                          <a:ea typeface="+mn-ea"/>
                        </a:rPr>
                        <a:t>装置中进行</a:t>
                      </a:r>
                      <a:r>
                        <a:rPr lang="en-US" sz="2800" b="0" dirty="0">
                          <a:solidFill>
                            <a:schemeClr val="tx1"/>
                          </a:solidFill>
                          <a:effectLst/>
                          <a:latin typeface="+mn-lt"/>
                          <a:ea typeface="+mn-ea"/>
                        </a:rPr>
                        <a:t>CO</a:t>
                      </a:r>
                      <a:r>
                        <a:rPr lang="zh-CN" sz="2800" b="0" dirty="0">
                          <a:solidFill>
                            <a:schemeClr val="tx1"/>
                          </a:solidFill>
                          <a:effectLst/>
                          <a:latin typeface="+mn-lt"/>
                          <a:ea typeface="+mn-ea"/>
                        </a:rPr>
                        <a:t>还原</a:t>
                      </a:r>
                      <a:r>
                        <a:rPr lang="en-US" sz="2800" b="0" dirty="0" err="1">
                          <a:solidFill>
                            <a:schemeClr val="tx1"/>
                          </a:solidFill>
                          <a:effectLst/>
                          <a:latin typeface="+mn-lt"/>
                          <a:ea typeface="+mn-ea"/>
                        </a:rPr>
                        <a:t>CuO</a:t>
                      </a:r>
                      <a:r>
                        <a:rPr lang="zh-CN" sz="2800" b="0" dirty="0">
                          <a:solidFill>
                            <a:schemeClr val="tx1"/>
                          </a:solidFill>
                          <a:effectLst/>
                          <a:latin typeface="+mn-lt"/>
                          <a:ea typeface="+mn-ea"/>
                        </a:rPr>
                        <a:t>的反应</a:t>
                      </a:r>
                      <a:r>
                        <a:rPr lang="en-US" sz="2800" b="0" dirty="0">
                          <a:solidFill>
                            <a:schemeClr val="tx1"/>
                          </a:solidFill>
                          <a:effectLst/>
                          <a:latin typeface="+mn-lt"/>
                          <a:ea typeface="+mn-ea"/>
                        </a:rPr>
                        <a:t>,</a:t>
                      </a:r>
                      <a:r>
                        <a:rPr lang="zh-CN" sz="2800" b="0" dirty="0">
                          <a:solidFill>
                            <a:schemeClr val="tx1"/>
                          </a:solidFill>
                          <a:effectLst/>
                          <a:latin typeface="+mn-lt"/>
                          <a:ea typeface="+mn-ea"/>
                        </a:rPr>
                        <a:t>气体进入</a:t>
                      </a:r>
                      <a:r>
                        <a:rPr lang="en-US" sz="2800" b="0" dirty="0">
                          <a:solidFill>
                            <a:schemeClr val="tx1"/>
                          </a:solidFill>
                          <a:effectLst/>
                          <a:latin typeface="+mn-lt"/>
                          <a:ea typeface="+mn-ea"/>
                        </a:rPr>
                        <a:t>H</a:t>
                      </a:r>
                      <a:r>
                        <a:rPr lang="zh-CN" sz="2800" b="0" dirty="0">
                          <a:solidFill>
                            <a:schemeClr val="tx1"/>
                          </a:solidFill>
                          <a:effectLst/>
                          <a:latin typeface="+mn-lt"/>
                          <a:ea typeface="+mn-ea"/>
                        </a:rPr>
                        <a:t>装置前需除去</a:t>
                      </a:r>
                      <a:r>
                        <a:rPr lang="en-US" sz="2800" b="0" dirty="0">
                          <a:solidFill>
                            <a:schemeClr val="tx1"/>
                          </a:solidFill>
                          <a:effectLst/>
                          <a:latin typeface="+mn-lt"/>
                          <a:ea typeface="+mn-ea"/>
                        </a:rPr>
                        <a:t>CO</a:t>
                      </a:r>
                      <a:r>
                        <a:rPr lang="en-US" sz="2800" b="0" baseline="-25000" dirty="0">
                          <a:solidFill>
                            <a:schemeClr val="tx1"/>
                          </a:solidFill>
                          <a:effectLst/>
                          <a:latin typeface="+mn-lt"/>
                          <a:ea typeface="+mn-ea"/>
                        </a:rPr>
                        <a:t>2</a:t>
                      </a:r>
                      <a:r>
                        <a:rPr lang="zh-CN" sz="2800" b="0" dirty="0">
                          <a:solidFill>
                            <a:schemeClr val="tx1"/>
                          </a:solidFill>
                          <a:effectLst/>
                          <a:latin typeface="+mn-lt"/>
                          <a:ea typeface="+mn-ea"/>
                        </a:rPr>
                        <a:t>气体</a:t>
                      </a:r>
                      <a:r>
                        <a:rPr lang="en-US" sz="2800" b="0" dirty="0">
                          <a:solidFill>
                            <a:schemeClr val="tx1"/>
                          </a:solidFill>
                          <a:effectLst/>
                          <a:latin typeface="+mn-lt"/>
                          <a:ea typeface="+mn-ea"/>
                        </a:rPr>
                        <a:t>,</a:t>
                      </a:r>
                      <a:r>
                        <a:rPr lang="zh-CN" sz="2800" b="0" dirty="0">
                          <a:solidFill>
                            <a:schemeClr val="tx1"/>
                          </a:solidFill>
                          <a:effectLst/>
                          <a:latin typeface="+mn-lt"/>
                          <a:ea typeface="+mn-ea"/>
                        </a:rPr>
                        <a:t>从</a:t>
                      </a:r>
                      <a:r>
                        <a:rPr lang="en-US" sz="2800" b="0" dirty="0">
                          <a:solidFill>
                            <a:schemeClr val="tx1"/>
                          </a:solidFill>
                          <a:effectLst/>
                          <a:latin typeface="+mn-lt"/>
                          <a:ea typeface="+mn-ea"/>
                        </a:rPr>
                        <a:t>H</a:t>
                      </a:r>
                      <a:r>
                        <a:rPr lang="zh-CN" sz="2800" b="0" dirty="0">
                          <a:solidFill>
                            <a:schemeClr val="tx1"/>
                          </a:solidFill>
                          <a:effectLst/>
                          <a:latin typeface="+mn-lt"/>
                          <a:ea typeface="+mn-ea"/>
                        </a:rPr>
                        <a:t>装置中导出的气体需用澄清石灰水检验其中是否含有</a:t>
                      </a:r>
                      <a:r>
                        <a:rPr lang="en-US" sz="2800" b="0" dirty="0">
                          <a:solidFill>
                            <a:schemeClr val="tx1"/>
                          </a:solidFill>
                          <a:effectLst/>
                          <a:latin typeface="+mn-lt"/>
                          <a:ea typeface="+mn-ea"/>
                        </a:rPr>
                        <a:t>CO</a:t>
                      </a:r>
                      <a:r>
                        <a:rPr lang="en-US" sz="2800" b="0" baseline="-25000" dirty="0">
                          <a:solidFill>
                            <a:schemeClr val="tx1"/>
                          </a:solidFill>
                          <a:effectLst/>
                          <a:latin typeface="+mn-lt"/>
                          <a:ea typeface="+mn-ea"/>
                        </a:rPr>
                        <a:t>2</a:t>
                      </a:r>
                      <a:r>
                        <a:rPr lang="zh-CN" sz="2800" b="0" dirty="0">
                          <a:solidFill>
                            <a:schemeClr val="tx1"/>
                          </a:solidFill>
                          <a:effectLst/>
                          <a:latin typeface="+mn-lt"/>
                          <a:ea typeface="+mn-ea"/>
                        </a:rPr>
                        <a:t>。</a:t>
                      </a:r>
                    </a:p>
                    <a:p>
                      <a:pPr>
                        <a:lnSpc>
                          <a:spcPct val="140000"/>
                        </a:lnSpc>
                        <a:spcAft>
                          <a:spcPts val="0"/>
                        </a:spcAft>
                      </a:pPr>
                      <a:r>
                        <a:rPr lang="zh-CN" sz="2800" b="0" dirty="0">
                          <a:solidFill>
                            <a:schemeClr val="tx1"/>
                          </a:solidFill>
                          <a:effectLst/>
                          <a:latin typeface="+mn-lt"/>
                          <a:ea typeface="+mn-ea"/>
                        </a:rPr>
                        <a:t>再设计实验流程</a:t>
                      </a:r>
                      <a:r>
                        <a:rPr lang="en-US" sz="2800" b="0" dirty="0">
                          <a:solidFill>
                            <a:schemeClr val="tx1"/>
                          </a:solidFill>
                          <a:effectLst/>
                          <a:latin typeface="+mn-lt"/>
                          <a:ea typeface="+mn-ea"/>
                        </a:rPr>
                        <a:t>:</a:t>
                      </a:r>
                      <a:r>
                        <a:rPr lang="zh-CN" sz="2800" b="0" dirty="0">
                          <a:solidFill>
                            <a:schemeClr val="tx1"/>
                          </a:solidFill>
                          <a:effectLst/>
                          <a:latin typeface="+mn-lt"/>
                          <a:ea typeface="+mn-ea"/>
                        </a:rPr>
                        <a:t>　</a:t>
                      </a:r>
                      <a:r>
                        <a:rPr lang="en-US" sz="2800" b="0" dirty="0">
                          <a:solidFill>
                            <a:schemeClr val="tx1"/>
                          </a:solidFill>
                          <a:effectLst/>
                          <a:latin typeface="+mn-lt"/>
                          <a:ea typeface="+mn-ea"/>
                        </a:rPr>
                        <a:t> </a:t>
                      </a:r>
                      <a:endParaRPr lang="zh-CN" sz="2800" b="0" dirty="0">
                        <a:solidFill>
                          <a:schemeClr val="tx1"/>
                        </a:solidFill>
                        <a:effectLst/>
                        <a:latin typeface="+mn-lt"/>
                        <a:ea typeface="+mn-ea"/>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950523747"/>
                  </a:ext>
                </a:extLst>
              </a:tr>
            </a:tbl>
          </a:graphicData>
        </a:graphic>
      </p:graphicFrame>
    </p:spTree>
    <p:extLst>
      <p:ext uri="{BB962C8B-B14F-4D97-AF65-F5344CB8AC3E}">
        <p14:creationId xmlns:p14="http://schemas.microsoft.com/office/powerpoint/2010/main" val="5295035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E6C98433-F4A0-4141-9C92-A7721CCC400C}"/>
              </a:ext>
            </a:extLst>
          </p:cNvPr>
          <p:cNvSpPr/>
          <p:nvPr/>
        </p:nvSpPr>
        <p:spPr>
          <a:xfrm>
            <a:off x="8602980" y="0"/>
            <a:ext cx="260996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专题二十四   实验方案的设计与评价</a:t>
            </a:r>
          </a:p>
        </p:txBody>
      </p:sp>
      <p:sp>
        <p:nvSpPr>
          <p:cNvPr id="5" name="矩形 4">
            <a:extLst>
              <a:ext uri="{FF2B5EF4-FFF2-40B4-BE49-F238E27FC236}">
                <a16:creationId xmlns="" xmlns:a16="http://schemas.microsoft.com/office/drawing/2014/main" id="{8FBDACB5-EC9B-4309-8065-CEA155240170}"/>
              </a:ext>
            </a:extLst>
          </p:cNvPr>
          <p:cNvSpPr/>
          <p:nvPr/>
        </p:nvSpPr>
        <p:spPr>
          <a:xfrm>
            <a:off x="250487" y="230309"/>
            <a:ext cx="11723912" cy="661207"/>
          </a:xfrm>
          <a:prstGeom prst="rect">
            <a:avLst/>
          </a:prstGeom>
        </p:spPr>
        <p:txBody>
          <a:bodyPr wrap="square">
            <a:spAutoFit/>
          </a:bodyPr>
          <a:lstStyle/>
          <a:p>
            <a:pPr algn="r">
              <a:lnSpc>
                <a:spcPct val="150000"/>
              </a:lnSpc>
            </a:pPr>
            <a:r>
              <a:rPr lang="zh-CN" altLang="en-US" sz="2800" dirty="0"/>
              <a:t>（续表）</a:t>
            </a:r>
            <a:endParaRPr lang="zh-CN" altLang="zh-CN" sz="2800" dirty="0"/>
          </a:p>
        </p:txBody>
      </p:sp>
      <p:graphicFrame>
        <p:nvGraphicFramePr>
          <p:cNvPr id="2" name="表格 1">
            <a:extLst>
              <a:ext uri="{FF2B5EF4-FFF2-40B4-BE49-F238E27FC236}">
                <a16:creationId xmlns="" xmlns:a16="http://schemas.microsoft.com/office/drawing/2014/main" id="{E6249FDE-2CD3-405C-BC15-488CA2F0A4D6}"/>
              </a:ext>
            </a:extLst>
          </p:cNvPr>
          <p:cNvGraphicFramePr>
            <a:graphicFrameLocks noGrp="1"/>
          </p:cNvGraphicFramePr>
          <p:nvPr>
            <p:extLst>
              <p:ext uri="{D42A27DB-BD31-4B8C-83A1-F6EECF244321}">
                <p14:modId xmlns:p14="http://schemas.microsoft.com/office/powerpoint/2010/main" val="3745317892"/>
              </p:ext>
            </p:extLst>
          </p:nvPr>
        </p:nvGraphicFramePr>
        <p:xfrm>
          <a:off x="339387" y="870746"/>
          <a:ext cx="11513226" cy="5632704"/>
        </p:xfrm>
        <a:graphic>
          <a:graphicData uri="http://schemas.openxmlformats.org/drawingml/2006/table">
            <a:tbl>
              <a:tblPr firstRow="1" firstCol="1" bandRow="1">
                <a:tableStyleId>{5C22544A-7EE6-4342-B048-85BDC9FD1C3A}</a:tableStyleId>
              </a:tblPr>
              <a:tblGrid>
                <a:gridCol w="850784">
                  <a:extLst>
                    <a:ext uri="{9D8B030D-6E8A-4147-A177-3AD203B41FA5}">
                      <a16:colId xmlns="" xmlns:a16="http://schemas.microsoft.com/office/drawing/2014/main" val="3878120489"/>
                    </a:ext>
                  </a:extLst>
                </a:gridCol>
                <a:gridCol w="10662442">
                  <a:extLst>
                    <a:ext uri="{9D8B030D-6E8A-4147-A177-3AD203B41FA5}">
                      <a16:colId xmlns="" xmlns:a16="http://schemas.microsoft.com/office/drawing/2014/main" val="1511306003"/>
                    </a:ext>
                  </a:extLst>
                </a:gridCol>
              </a:tblGrid>
              <a:tr h="481457">
                <a:tc>
                  <a:txBody>
                    <a:bodyPr/>
                    <a:lstStyle/>
                    <a:p>
                      <a:pPr algn="ctr">
                        <a:lnSpc>
                          <a:spcPct val="120000"/>
                        </a:lnSpc>
                        <a:spcAft>
                          <a:spcPts val="0"/>
                        </a:spcAft>
                      </a:pPr>
                      <a:r>
                        <a:rPr lang="zh-CN" sz="2800" b="0" dirty="0">
                          <a:solidFill>
                            <a:schemeClr val="tx1"/>
                          </a:solidFill>
                          <a:effectLst/>
                        </a:rPr>
                        <a:t>问题</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dirty="0">
                          <a:solidFill>
                            <a:schemeClr val="tx1"/>
                          </a:solidFill>
                          <a:effectLst/>
                        </a:rPr>
                        <a:t>思维流程</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255069183"/>
                  </a:ext>
                </a:extLst>
              </a:tr>
              <a:tr h="3071174">
                <a:tc>
                  <a:txBody>
                    <a:bodyPr/>
                    <a:lstStyle/>
                    <a:p>
                      <a:pPr algn="ctr">
                        <a:lnSpc>
                          <a:spcPct val="120000"/>
                        </a:lnSpc>
                        <a:spcAft>
                          <a:spcPts val="0"/>
                        </a:spcAft>
                      </a:pPr>
                      <a:r>
                        <a:rPr lang="en-US" sz="2800" b="0">
                          <a:solidFill>
                            <a:schemeClr val="tx1"/>
                          </a:solidFill>
                          <a:effectLst/>
                        </a:rPr>
                        <a:t>(2)①</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en-US" sz="2800" b="0" dirty="0">
                          <a:solidFill>
                            <a:schemeClr val="tx1"/>
                          </a:solidFill>
                          <a:effectLst/>
                        </a:rPr>
                        <a:t>       A</a:t>
                      </a:r>
                      <a:r>
                        <a:rPr lang="zh-CN" sz="2800" b="0" dirty="0">
                          <a:solidFill>
                            <a:schemeClr val="tx1"/>
                          </a:solidFill>
                          <a:effectLst/>
                        </a:rPr>
                        <a:t>　　</a:t>
                      </a:r>
                      <a:r>
                        <a:rPr lang="en-US" sz="2800" b="0" dirty="0">
                          <a:solidFill>
                            <a:schemeClr val="tx1"/>
                          </a:solidFill>
                          <a:effectLst/>
                        </a:rPr>
                        <a:t> </a:t>
                      </a:r>
                      <a:r>
                        <a:rPr lang="zh-CN" sz="2800" b="0" dirty="0">
                          <a:solidFill>
                            <a:schemeClr val="tx1"/>
                          </a:solidFill>
                          <a:effectLst/>
                        </a:rPr>
                        <a:t>　</a:t>
                      </a:r>
                      <a:r>
                        <a:rPr lang="en-US" altLang="zh-CN" sz="2800" b="0" dirty="0">
                          <a:solidFill>
                            <a:schemeClr val="tx1"/>
                          </a:solidFill>
                          <a:effectLst/>
                        </a:rPr>
                        <a:t>       </a:t>
                      </a:r>
                      <a:r>
                        <a:rPr lang="zh-CN" sz="2800" b="0" dirty="0">
                          <a:solidFill>
                            <a:schemeClr val="tx1"/>
                          </a:solidFill>
                          <a:effectLst/>
                        </a:rPr>
                        <a:t>　</a:t>
                      </a:r>
                      <a:r>
                        <a:rPr lang="en-US" sz="2800" b="0" dirty="0">
                          <a:solidFill>
                            <a:schemeClr val="tx1"/>
                          </a:solidFill>
                          <a:effectLst/>
                        </a:rPr>
                        <a:t>B</a:t>
                      </a:r>
                      <a:r>
                        <a:rPr lang="zh-CN" sz="2800" b="0" dirty="0">
                          <a:solidFill>
                            <a:schemeClr val="tx1"/>
                          </a:solidFill>
                          <a:effectLst/>
                        </a:rPr>
                        <a:t>　　</a:t>
                      </a:r>
                      <a:r>
                        <a:rPr lang="en-US" sz="2800" b="0" dirty="0">
                          <a:solidFill>
                            <a:schemeClr val="tx1"/>
                          </a:solidFill>
                          <a:effectLst/>
                        </a:rPr>
                        <a:t> </a:t>
                      </a:r>
                      <a:r>
                        <a:rPr lang="zh-CN" sz="2800" b="0" dirty="0">
                          <a:solidFill>
                            <a:schemeClr val="tx1"/>
                          </a:solidFill>
                          <a:effectLst/>
                        </a:rPr>
                        <a:t>　　</a:t>
                      </a:r>
                      <a:r>
                        <a:rPr lang="en-US" altLang="zh-CN" sz="2800" b="0" dirty="0">
                          <a:solidFill>
                            <a:schemeClr val="tx1"/>
                          </a:solidFill>
                          <a:effectLst/>
                        </a:rPr>
                        <a:t>       </a:t>
                      </a:r>
                      <a:r>
                        <a:rPr lang="en-US" sz="2800" b="0" dirty="0">
                          <a:solidFill>
                            <a:schemeClr val="tx1"/>
                          </a:solidFill>
                          <a:effectLst/>
                        </a:rPr>
                        <a:t>F</a:t>
                      </a:r>
                      <a:r>
                        <a:rPr lang="zh-CN" sz="2800" b="0" dirty="0">
                          <a:solidFill>
                            <a:schemeClr val="tx1"/>
                          </a:solidFill>
                          <a:effectLst/>
                        </a:rPr>
                        <a:t>　　</a:t>
                      </a:r>
                      <a:r>
                        <a:rPr lang="en-US" sz="2800" b="0" dirty="0">
                          <a:solidFill>
                            <a:schemeClr val="tx1"/>
                          </a:solidFill>
                          <a:effectLst/>
                        </a:rPr>
                        <a:t> </a:t>
                      </a:r>
                      <a:r>
                        <a:rPr lang="zh-CN" sz="2800" b="0" dirty="0">
                          <a:solidFill>
                            <a:schemeClr val="tx1"/>
                          </a:solidFill>
                          <a:effectLst/>
                        </a:rPr>
                        <a:t>　　</a:t>
                      </a:r>
                      <a:r>
                        <a:rPr lang="en-US" altLang="zh-CN" sz="2800" b="0" dirty="0">
                          <a:solidFill>
                            <a:schemeClr val="tx1"/>
                          </a:solidFill>
                          <a:effectLst/>
                        </a:rPr>
                        <a:t>      </a:t>
                      </a:r>
                      <a:r>
                        <a:rPr lang="en-US" sz="2800" b="0" dirty="0">
                          <a:solidFill>
                            <a:schemeClr val="tx1"/>
                          </a:solidFill>
                          <a:effectLst/>
                        </a:rPr>
                        <a:t>D</a:t>
                      </a:r>
                      <a:r>
                        <a:rPr lang="zh-CN" sz="2800" b="0" dirty="0">
                          <a:solidFill>
                            <a:schemeClr val="tx1"/>
                          </a:solidFill>
                          <a:effectLst/>
                        </a:rPr>
                        <a:t>　　</a:t>
                      </a:r>
                      <a:r>
                        <a:rPr lang="en-US" sz="2800" b="0" dirty="0">
                          <a:solidFill>
                            <a:schemeClr val="tx1"/>
                          </a:solidFill>
                          <a:effectLst/>
                        </a:rPr>
                        <a:t> </a:t>
                      </a:r>
                      <a:endParaRPr lang="zh-CN" sz="2800" b="0" dirty="0">
                        <a:solidFill>
                          <a:schemeClr val="tx1"/>
                        </a:solidFill>
                        <a:effectLst/>
                      </a:endParaRPr>
                    </a:p>
                    <a:p>
                      <a:pPr>
                        <a:lnSpc>
                          <a:spcPct val="120000"/>
                        </a:lnSpc>
                        <a:spcAft>
                          <a:spcPts val="0"/>
                        </a:spcAft>
                      </a:pPr>
                      <a:r>
                        <a:rPr lang="en-US" sz="2800" b="0" dirty="0">
                          <a:solidFill>
                            <a:schemeClr val="tx1"/>
                          </a:solidFill>
                          <a:effectLst/>
                        </a:rPr>
                        <a:t>(</a:t>
                      </a:r>
                      <a:r>
                        <a:rPr lang="zh-CN" sz="2800" b="0" dirty="0">
                          <a:solidFill>
                            <a:schemeClr val="tx1"/>
                          </a:solidFill>
                          <a:effectLst/>
                        </a:rPr>
                        <a:t>草酸分解</a:t>
                      </a:r>
                      <a:r>
                        <a:rPr lang="en-US" sz="2800" b="0" dirty="0">
                          <a:solidFill>
                            <a:schemeClr val="tx1"/>
                          </a:solidFill>
                          <a:effectLst/>
                        </a:rPr>
                        <a:t>)       (</a:t>
                      </a:r>
                      <a:r>
                        <a:rPr lang="zh-CN" sz="2800" b="0" dirty="0">
                          <a:solidFill>
                            <a:schemeClr val="tx1"/>
                          </a:solidFill>
                          <a:effectLst/>
                        </a:rPr>
                        <a:t>冷凝回收　</a:t>
                      </a:r>
                      <a:r>
                        <a:rPr lang="en-US" altLang="zh-CN" sz="2800" b="0" dirty="0">
                          <a:solidFill>
                            <a:schemeClr val="tx1"/>
                          </a:solidFill>
                          <a:effectLst/>
                        </a:rPr>
                        <a:t>     </a:t>
                      </a:r>
                      <a:r>
                        <a:rPr lang="en-US" sz="2800" b="0" dirty="0">
                          <a:solidFill>
                            <a:schemeClr val="tx1"/>
                          </a:solidFill>
                          <a:effectLst/>
                        </a:rPr>
                        <a:t>(</a:t>
                      </a:r>
                      <a:r>
                        <a:rPr lang="zh-CN" sz="2800" b="0" dirty="0">
                          <a:solidFill>
                            <a:schemeClr val="tx1"/>
                          </a:solidFill>
                          <a:effectLst/>
                        </a:rPr>
                        <a:t>除去</a:t>
                      </a:r>
                      <a:r>
                        <a:rPr lang="en-US" sz="2800" b="0" dirty="0">
                          <a:solidFill>
                            <a:schemeClr val="tx1"/>
                          </a:solidFill>
                          <a:effectLst/>
                        </a:rPr>
                        <a:t>CO</a:t>
                      </a:r>
                      <a:r>
                        <a:rPr lang="zh-CN" sz="2800" b="0" dirty="0">
                          <a:solidFill>
                            <a:schemeClr val="tx1"/>
                          </a:solidFill>
                          <a:effectLst/>
                        </a:rPr>
                        <a:t>中　</a:t>
                      </a:r>
                      <a:r>
                        <a:rPr lang="en-US" altLang="zh-CN" sz="2800" b="0" dirty="0">
                          <a:solidFill>
                            <a:schemeClr val="tx1"/>
                          </a:solidFill>
                          <a:effectLst/>
                        </a:rPr>
                        <a:t>  </a:t>
                      </a:r>
                      <a:r>
                        <a:rPr lang="en-US" sz="2800" b="0" dirty="0">
                          <a:solidFill>
                            <a:schemeClr val="tx1"/>
                          </a:solidFill>
                          <a:effectLst/>
                        </a:rPr>
                        <a:t>(</a:t>
                      </a:r>
                      <a:r>
                        <a:rPr lang="zh-CN" sz="2800" b="0" dirty="0">
                          <a:solidFill>
                            <a:schemeClr val="tx1"/>
                          </a:solidFill>
                          <a:effectLst/>
                        </a:rPr>
                        <a:t>检验</a:t>
                      </a:r>
                      <a:r>
                        <a:rPr lang="en-US" sz="2800" b="0" dirty="0">
                          <a:solidFill>
                            <a:schemeClr val="tx1"/>
                          </a:solidFill>
                          <a:effectLst/>
                        </a:rPr>
                        <a:t>CO</a:t>
                      </a:r>
                      <a:r>
                        <a:rPr lang="en-US" sz="2800" b="0" baseline="-25000" dirty="0">
                          <a:solidFill>
                            <a:schemeClr val="tx1"/>
                          </a:solidFill>
                          <a:effectLst/>
                        </a:rPr>
                        <a:t>2</a:t>
                      </a:r>
                      <a:r>
                        <a:rPr lang="zh-CN" sz="2800" b="0" dirty="0">
                          <a:solidFill>
                            <a:schemeClr val="tx1"/>
                          </a:solidFill>
                          <a:effectLst/>
                        </a:rPr>
                        <a:t>是</a:t>
                      </a:r>
                    </a:p>
                    <a:p>
                      <a:pPr>
                        <a:lnSpc>
                          <a:spcPct val="120000"/>
                        </a:lnSpc>
                        <a:spcAft>
                          <a:spcPts val="0"/>
                        </a:spcAft>
                      </a:pPr>
                      <a:r>
                        <a:rPr lang="en-US" sz="2800" b="0" dirty="0">
                          <a:solidFill>
                            <a:schemeClr val="tx1"/>
                          </a:solidFill>
                          <a:effectLst/>
                        </a:rPr>
                        <a:t>	                </a:t>
                      </a:r>
                      <a:r>
                        <a:rPr lang="zh-CN" sz="2800" b="0" dirty="0">
                          <a:solidFill>
                            <a:schemeClr val="tx1"/>
                          </a:solidFill>
                          <a:effectLst/>
                        </a:rPr>
                        <a:t>草酸蒸气</a:t>
                      </a:r>
                      <a:r>
                        <a:rPr lang="en-US" sz="2800" b="0" dirty="0">
                          <a:solidFill>
                            <a:schemeClr val="tx1"/>
                          </a:solidFill>
                          <a:effectLst/>
                        </a:rPr>
                        <a:t>)	    </a:t>
                      </a:r>
                      <a:r>
                        <a:rPr lang="zh-CN" sz="2800" b="0" dirty="0">
                          <a:solidFill>
                            <a:schemeClr val="tx1"/>
                          </a:solidFill>
                          <a:effectLst/>
                        </a:rPr>
                        <a:t>的</a:t>
                      </a:r>
                      <a:r>
                        <a:rPr lang="en-US" sz="2800" b="0" dirty="0">
                          <a:solidFill>
                            <a:schemeClr val="tx1"/>
                          </a:solidFill>
                          <a:effectLst/>
                        </a:rPr>
                        <a:t>CO</a:t>
                      </a:r>
                      <a:r>
                        <a:rPr lang="en-US" sz="2800" b="0" baseline="-25000" dirty="0">
                          <a:solidFill>
                            <a:schemeClr val="tx1"/>
                          </a:solidFill>
                          <a:effectLst/>
                        </a:rPr>
                        <a:t>2</a:t>
                      </a:r>
                      <a:r>
                        <a:rPr lang="en-US" sz="2800" b="0" dirty="0">
                          <a:solidFill>
                            <a:schemeClr val="tx1"/>
                          </a:solidFill>
                          <a:effectLst/>
                        </a:rPr>
                        <a:t>)	       </a:t>
                      </a:r>
                      <a:r>
                        <a:rPr lang="zh-CN" sz="2800" b="0" dirty="0">
                          <a:solidFill>
                            <a:schemeClr val="tx1"/>
                          </a:solidFill>
                          <a:effectLst/>
                        </a:rPr>
                        <a:t>否除尽</a:t>
                      </a:r>
                      <a:r>
                        <a:rPr lang="en-US" sz="2800" b="0" dirty="0">
                          <a:solidFill>
                            <a:schemeClr val="tx1"/>
                          </a:solidFill>
                          <a:effectLst/>
                        </a:rPr>
                        <a:t>)</a:t>
                      </a:r>
                      <a:endParaRPr lang="zh-CN" sz="2800" b="0" dirty="0">
                        <a:solidFill>
                          <a:schemeClr val="tx1"/>
                        </a:solidFill>
                        <a:effectLst/>
                      </a:endParaRPr>
                    </a:p>
                    <a:p>
                      <a:pPr>
                        <a:lnSpc>
                          <a:spcPct val="120000"/>
                        </a:lnSpc>
                        <a:spcAft>
                          <a:spcPts val="0"/>
                        </a:spcAft>
                      </a:pPr>
                      <a:r>
                        <a:rPr lang="en-US" sz="2800" b="0" dirty="0">
                          <a:solidFill>
                            <a:schemeClr val="tx1"/>
                          </a:solidFill>
                          <a:effectLst/>
                        </a:rPr>
                        <a:t>       G</a:t>
                      </a:r>
                      <a:r>
                        <a:rPr lang="zh-CN" sz="2800" b="0" dirty="0">
                          <a:solidFill>
                            <a:schemeClr val="tx1"/>
                          </a:solidFill>
                          <a:effectLst/>
                        </a:rPr>
                        <a:t>　　</a:t>
                      </a:r>
                      <a:r>
                        <a:rPr lang="en-US" sz="2800" b="0" dirty="0">
                          <a:solidFill>
                            <a:schemeClr val="tx1"/>
                          </a:solidFill>
                          <a:effectLst/>
                        </a:rPr>
                        <a:t> </a:t>
                      </a:r>
                      <a:r>
                        <a:rPr lang="zh-CN" sz="2800" b="0" dirty="0">
                          <a:solidFill>
                            <a:schemeClr val="tx1"/>
                          </a:solidFill>
                          <a:effectLst/>
                        </a:rPr>
                        <a:t>　</a:t>
                      </a:r>
                      <a:r>
                        <a:rPr lang="en-US" altLang="zh-CN" sz="2800" b="0" dirty="0">
                          <a:solidFill>
                            <a:schemeClr val="tx1"/>
                          </a:solidFill>
                          <a:effectLst/>
                        </a:rPr>
                        <a:t>      </a:t>
                      </a:r>
                      <a:r>
                        <a:rPr lang="zh-CN" sz="2800" b="0" dirty="0">
                          <a:solidFill>
                            <a:schemeClr val="tx1"/>
                          </a:solidFill>
                          <a:effectLst/>
                        </a:rPr>
                        <a:t>　</a:t>
                      </a:r>
                      <a:r>
                        <a:rPr lang="en-US" sz="2800" b="0" dirty="0">
                          <a:solidFill>
                            <a:schemeClr val="tx1"/>
                          </a:solidFill>
                          <a:effectLst/>
                        </a:rPr>
                        <a:t>H</a:t>
                      </a:r>
                      <a:r>
                        <a:rPr lang="zh-CN" sz="2800" b="0" dirty="0">
                          <a:solidFill>
                            <a:schemeClr val="tx1"/>
                          </a:solidFill>
                          <a:effectLst/>
                        </a:rPr>
                        <a:t>　　</a:t>
                      </a:r>
                      <a:r>
                        <a:rPr lang="en-US" sz="2800" b="0" dirty="0">
                          <a:solidFill>
                            <a:schemeClr val="tx1"/>
                          </a:solidFill>
                          <a:effectLst/>
                        </a:rPr>
                        <a:t> </a:t>
                      </a:r>
                      <a:r>
                        <a:rPr lang="zh-CN" sz="2800" b="0" dirty="0">
                          <a:solidFill>
                            <a:schemeClr val="tx1"/>
                          </a:solidFill>
                          <a:effectLst/>
                        </a:rPr>
                        <a:t>　　</a:t>
                      </a:r>
                      <a:r>
                        <a:rPr lang="en-US" altLang="zh-CN" sz="2800" b="0" dirty="0">
                          <a:solidFill>
                            <a:schemeClr val="tx1"/>
                          </a:solidFill>
                          <a:effectLst/>
                        </a:rPr>
                        <a:t>        </a:t>
                      </a:r>
                      <a:r>
                        <a:rPr lang="en-US" sz="2800" b="0" dirty="0">
                          <a:solidFill>
                            <a:schemeClr val="tx1"/>
                          </a:solidFill>
                          <a:effectLst/>
                        </a:rPr>
                        <a:t>D</a:t>
                      </a:r>
                      <a:r>
                        <a:rPr lang="zh-CN" sz="2800" b="0" dirty="0">
                          <a:solidFill>
                            <a:schemeClr val="tx1"/>
                          </a:solidFill>
                          <a:effectLst/>
                        </a:rPr>
                        <a:t>　　</a:t>
                      </a:r>
                      <a:r>
                        <a:rPr lang="en-US" sz="2800" b="0" dirty="0">
                          <a:solidFill>
                            <a:schemeClr val="tx1"/>
                          </a:solidFill>
                          <a:effectLst/>
                        </a:rPr>
                        <a:t> </a:t>
                      </a:r>
                      <a:r>
                        <a:rPr lang="zh-CN" sz="2800" b="0" dirty="0">
                          <a:solidFill>
                            <a:schemeClr val="tx1"/>
                          </a:solidFill>
                          <a:effectLst/>
                        </a:rPr>
                        <a:t>　　</a:t>
                      </a:r>
                      <a:r>
                        <a:rPr lang="en-US" altLang="zh-CN" sz="2800" b="0" dirty="0">
                          <a:solidFill>
                            <a:schemeClr val="tx1"/>
                          </a:solidFill>
                          <a:effectLst/>
                        </a:rPr>
                        <a:t>       </a:t>
                      </a:r>
                      <a:r>
                        <a:rPr lang="en-US" sz="2800" b="0" dirty="0">
                          <a:solidFill>
                            <a:schemeClr val="tx1"/>
                          </a:solidFill>
                          <a:effectLst/>
                        </a:rPr>
                        <a:t>I</a:t>
                      </a:r>
                      <a:endParaRPr lang="zh-CN" sz="2800" b="0" dirty="0">
                        <a:solidFill>
                          <a:schemeClr val="tx1"/>
                        </a:solidFill>
                        <a:effectLst/>
                      </a:endParaRPr>
                    </a:p>
                    <a:p>
                      <a:pPr>
                        <a:lnSpc>
                          <a:spcPct val="120000"/>
                        </a:lnSpc>
                        <a:spcAft>
                          <a:spcPts val="0"/>
                        </a:spcAft>
                      </a:pPr>
                      <a:r>
                        <a:rPr lang="en-US" sz="2800" b="0" dirty="0">
                          <a:solidFill>
                            <a:schemeClr val="tx1"/>
                          </a:solidFill>
                          <a:effectLst/>
                        </a:rPr>
                        <a:t>(</a:t>
                      </a:r>
                      <a:r>
                        <a:rPr lang="zh-CN" sz="2800" b="0" dirty="0">
                          <a:solidFill>
                            <a:schemeClr val="tx1"/>
                          </a:solidFill>
                          <a:effectLst/>
                        </a:rPr>
                        <a:t>除去水分</a:t>
                      </a:r>
                      <a:r>
                        <a:rPr lang="en-US" sz="2800" b="0" dirty="0">
                          <a:solidFill>
                            <a:schemeClr val="tx1"/>
                          </a:solidFill>
                          <a:effectLst/>
                        </a:rPr>
                        <a:t>)        (CO</a:t>
                      </a:r>
                      <a:r>
                        <a:rPr lang="zh-CN" sz="2800" b="0" dirty="0">
                          <a:solidFill>
                            <a:schemeClr val="tx1"/>
                          </a:solidFill>
                          <a:effectLst/>
                        </a:rPr>
                        <a:t>还原　</a:t>
                      </a:r>
                      <a:r>
                        <a:rPr lang="en-US" altLang="zh-CN" sz="2800" b="0" dirty="0">
                          <a:solidFill>
                            <a:schemeClr val="tx1"/>
                          </a:solidFill>
                          <a:effectLst/>
                        </a:rPr>
                        <a:t>   </a:t>
                      </a:r>
                      <a:r>
                        <a:rPr lang="zh-CN" sz="2800" b="0" dirty="0">
                          <a:solidFill>
                            <a:schemeClr val="tx1"/>
                          </a:solidFill>
                          <a:effectLst/>
                        </a:rPr>
                        <a:t>　</a:t>
                      </a:r>
                      <a:r>
                        <a:rPr lang="en-US" sz="2800" b="0" dirty="0">
                          <a:solidFill>
                            <a:schemeClr val="tx1"/>
                          </a:solidFill>
                          <a:effectLst/>
                        </a:rPr>
                        <a:t>(</a:t>
                      </a:r>
                      <a:r>
                        <a:rPr lang="zh-CN" sz="2800" b="0" dirty="0">
                          <a:solidFill>
                            <a:schemeClr val="tx1"/>
                          </a:solidFill>
                          <a:effectLst/>
                        </a:rPr>
                        <a:t>检验</a:t>
                      </a:r>
                      <a:r>
                        <a:rPr lang="en-US" sz="2800" b="0" dirty="0">
                          <a:solidFill>
                            <a:schemeClr val="tx1"/>
                          </a:solidFill>
                          <a:effectLst/>
                        </a:rPr>
                        <a:t>CO</a:t>
                      </a:r>
                      <a:r>
                        <a:rPr lang="zh-CN" sz="2800" b="0" dirty="0">
                          <a:solidFill>
                            <a:schemeClr val="tx1"/>
                          </a:solidFill>
                          <a:effectLst/>
                        </a:rPr>
                        <a:t>的　</a:t>
                      </a:r>
                      <a:r>
                        <a:rPr lang="en-US" altLang="zh-CN" sz="2800" b="0" dirty="0">
                          <a:solidFill>
                            <a:schemeClr val="tx1"/>
                          </a:solidFill>
                          <a:effectLst/>
                        </a:rPr>
                        <a:t>   </a:t>
                      </a:r>
                      <a:r>
                        <a:rPr lang="en-US" sz="2800" b="0" dirty="0">
                          <a:solidFill>
                            <a:schemeClr val="tx1"/>
                          </a:solidFill>
                          <a:effectLst/>
                        </a:rPr>
                        <a:t>(</a:t>
                      </a:r>
                      <a:r>
                        <a:rPr lang="zh-CN" sz="2800" b="0" dirty="0">
                          <a:solidFill>
                            <a:schemeClr val="tx1"/>
                          </a:solidFill>
                          <a:effectLst/>
                        </a:rPr>
                        <a:t>收集尾气</a:t>
                      </a:r>
                      <a:r>
                        <a:rPr lang="en-US" sz="2800" b="0" dirty="0">
                          <a:solidFill>
                            <a:schemeClr val="tx1"/>
                          </a:solidFill>
                          <a:effectLst/>
                        </a:rPr>
                        <a:t>)</a:t>
                      </a:r>
                      <a:endParaRPr lang="zh-CN" sz="2800" b="0" dirty="0">
                        <a:solidFill>
                          <a:schemeClr val="tx1"/>
                        </a:solidFill>
                        <a:effectLst/>
                      </a:endParaRPr>
                    </a:p>
                    <a:p>
                      <a:pPr>
                        <a:lnSpc>
                          <a:spcPct val="120000"/>
                        </a:lnSpc>
                        <a:spcAft>
                          <a:spcPts val="0"/>
                        </a:spcAft>
                      </a:pPr>
                      <a:r>
                        <a:rPr lang="zh-CN" sz="2800" b="0" dirty="0">
                          <a:solidFill>
                            <a:schemeClr val="tx1"/>
                          </a:solidFill>
                          <a:effectLst/>
                        </a:rPr>
                        <a:t>　　　　　　</a:t>
                      </a:r>
                      <a:r>
                        <a:rPr lang="en-US" altLang="zh-CN" sz="2800" b="0" dirty="0">
                          <a:solidFill>
                            <a:schemeClr val="tx1"/>
                          </a:solidFill>
                          <a:effectLst/>
                        </a:rPr>
                        <a:t>       </a:t>
                      </a:r>
                      <a:r>
                        <a:rPr lang="en-US" sz="2800" b="0" dirty="0" err="1">
                          <a:solidFill>
                            <a:schemeClr val="tx1"/>
                          </a:solidFill>
                          <a:effectLst/>
                        </a:rPr>
                        <a:t>CuO</a:t>
                      </a:r>
                      <a:r>
                        <a:rPr lang="en-US" sz="2800" b="0" dirty="0">
                          <a:solidFill>
                            <a:schemeClr val="tx1"/>
                          </a:solidFill>
                          <a:effectLst/>
                        </a:rPr>
                        <a:t>)		   </a:t>
                      </a:r>
                      <a:r>
                        <a:rPr lang="zh-CN" sz="2800" b="0" dirty="0">
                          <a:solidFill>
                            <a:schemeClr val="tx1"/>
                          </a:solidFill>
                          <a:effectLst/>
                        </a:rPr>
                        <a:t>氧化产物</a:t>
                      </a:r>
                      <a:r>
                        <a:rPr lang="en-US" sz="2800" b="0" dirty="0">
                          <a:solidFill>
                            <a:schemeClr val="tx1"/>
                          </a:solidFill>
                          <a:effectLst/>
                        </a:rPr>
                        <a:t>)</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950523747"/>
                  </a:ext>
                </a:extLst>
              </a:tr>
              <a:tr h="2035480">
                <a:tc>
                  <a:txBody>
                    <a:bodyPr/>
                    <a:lstStyle/>
                    <a:p>
                      <a:pPr algn="ctr">
                        <a:lnSpc>
                          <a:spcPct val="120000"/>
                        </a:lnSpc>
                        <a:spcAft>
                          <a:spcPts val="0"/>
                        </a:spcAft>
                      </a:pPr>
                      <a:r>
                        <a:rPr lang="en-US" sz="2800" b="0">
                          <a:solidFill>
                            <a:schemeClr val="tx1"/>
                          </a:solidFill>
                          <a:effectLst/>
                        </a:rPr>
                        <a:t>(2)②</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800" b="0" dirty="0">
                          <a:solidFill>
                            <a:schemeClr val="tx1"/>
                          </a:solidFill>
                          <a:effectLst/>
                        </a:rPr>
                        <a:t>考查</a:t>
                      </a:r>
                      <a:r>
                        <a:rPr lang="en-US" sz="2800" b="0" dirty="0">
                          <a:solidFill>
                            <a:schemeClr val="tx1"/>
                          </a:solidFill>
                          <a:effectLst/>
                        </a:rPr>
                        <a:t>CO</a:t>
                      </a:r>
                      <a:r>
                        <a:rPr lang="zh-CN" sz="2800" b="0" dirty="0">
                          <a:solidFill>
                            <a:schemeClr val="tx1"/>
                          </a:solidFill>
                          <a:effectLst/>
                        </a:rPr>
                        <a:t>还原</a:t>
                      </a:r>
                      <a:r>
                        <a:rPr lang="en-US" sz="2800" b="0" dirty="0" err="1">
                          <a:solidFill>
                            <a:schemeClr val="tx1"/>
                          </a:solidFill>
                          <a:effectLst/>
                        </a:rPr>
                        <a:t>CuO</a:t>
                      </a:r>
                      <a:r>
                        <a:rPr lang="zh-CN" sz="2800" b="0" dirty="0">
                          <a:solidFill>
                            <a:schemeClr val="tx1"/>
                          </a:solidFill>
                          <a:effectLst/>
                        </a:rPr>
                        <a:t>实验的现象及产物</a:t>
                      </a:r>
                      <a:r>
                        <a:rPr lang="en-US" sz="2800" b="0" dirty="0">
                          <a:solidFill>
                            <a:schemeClr val="tx1"/>
                          </a:solidFill>
                          <a:effectLst/>
                        </a:rPr>
                        <a:t>:CO</a:t>
                      </a:r>
                      <a:r>
                        <a:rPr lang="zh-CN" sz="2800" b="0" dirty="0">
                          <a:solidFill>
                            <a:schemeClr val="tx1"/>
                          </a:solidFill>
                          <a:effectLst/>
                        </a:rPr>
                        <a:t>还原</a:t>
                      </a:r>
                      <a:r>
                        <a:rPr lang="en-US" sz="2800" b="0" dirty="0" err="1">
                          <a:solidFill>
                            <a:schemeClr val="tx1"/>
                          </a:solidFill>
                          <a:effectLst/>
                        </a:rPr>
                        <a:t>CuO</a:t>
                      </a:r>
                      <a:r>
                        <a:rPr lang="zh-CN" sz="2800" b="0" dirty="0">
                          <a:solidFill>
                            <a:schemeClr val="tx1"/>
                          </a:solidFill>
                          <a:effectLst/>
                        </a:rPr>
                        <a:t>时</a:t>
                      </a:r>
                      <a:r>
                        <a:rPr lang="en-US" sz="2800" b="0" dirty="0">
                          <a:solidFill>
                            <a:schemeClr val="tx1"/>
                          </a:solidFill>
                          <a:effectLst/>
                        </a:rPr>
                        <a:t>,</a:t>
                      </a:r>
                      <a:r>
                        <a:rPr lang="zh-CN" sz="2800" b="0" dirty="0">
                          <a:solidFill>
                            <a:schemeClr val="tx1"/>
                          </a:solidFill>
                          <a:effectLst/>
                        </a:rPr>
                        <a:t>黑色的</a:t>
                      </a:r>
                      <a:r>
                        <a:rPr lang="en-US" sz="2800" b="0" dirty="0" err="1">
                          <a:solidFill>
                            <a:schemeClr val="tx1"/>
                          </a:solidFill>
                          <a:effectLst/>
                        </a:rPr>
                        <a:t>CuO</a:t>
                      </a:r>
                      <a:r>
                        <a:rPr lang="zh-CN" sz="2800" b="0" dirty="0">
                          <a:solidFill>
                            <a:schemeClr val="tx1"/>
                          </a:solidFill>
                          <a:effectLst/>
                        </a:rPr>
                        <a:t>变成红色的单质</a:t>
                      </a:r>
                      <a:r>
                        <a:rPr lang="en-US" sz="2800" b="0" dirty="0">
                          <a:solidFill>
                            <a:schemeClr val="tx1"/>
                          </a:solidFill>
                          <a:effectLst/>
                        </a:rPr>
                        <a:t>Cu,</a:t>
                      </a:r>
                      <a:r>
                        <a:rPr lang="zh-CN" sz="2800" b="0" dirty="0">
                          <a:solidFill>
                            <a:schemeClr val="tx1"/>
                          </a:solidFill>
                          <a:effectLst/>
                        </a:rPr>
                        <a:t>且</a:t>
                      </a:r>
                      <a:r>
                        <a:rPr lang="en-US" sz="2800" b="0" dirty="0">
                          <a:solidFill>
                            <a:schemeClr val="tx1"/>
                          </a:solidFill>
                          <a:effectLst/>
                        </a:rPr>
                        <a:t>CO</a:t>
                      </a:r>
                      <a:r>
                        <a:rPr lang="zh-CN" sz="2800" b="0" dirty="0">
                          <a:solidFill>
                            <a:schemeClr val="tx1"/>
                          </a:solidFill>
                          <a:effectLst/>
                        </a:rPr>
                        <a:t>的氧化产物是</a:t>
                      </a:r>
                      <a:r>
                        <a:rPr lang="en-US" sz="2800" b="0" dirty="0">
                          <a:solidFill>
                            <a:schemeClr val="tx1"/>
                          </a:solidFill>
                          <a:effectLst/>
                        </a:rPr>
                        <a:t>CO</a:t>
                      </a:r>
                      <a:r>
                        <a:rPr lang="en-US" sz="2800" b="0" baseline="-25000" dirty="0">
                          <a:solidFill>
                            <a:schemeClr val="tx1"/>
                          </a:solidFill>
                          <a:effectLst/>
                        </a:rPr>
                        <a:t>2</a:t>
                      </a:r>
                      <a:r>
                        <a:rPr lang="zh-CN" sz="2800" b="0" dirty="0">
                          <a:solidFill>
                            <a:schemeClr val="tx1"/>
                          </a:solidFill>
                          <a:effectLst/>
                        </a:rPr>
                        <a:t>。故证明草酸晶体分解产物中有</a:t>
                      </a:r>
                      <a:r>
                        <a:rPr lang="en-US" sz="2800" b="0" dirty="0">
                          <a:solidFill>
                            <a:schemeClr val="tx1"/>
                          </a:solidFill>
                          <a:effectLst/>
                        </a:rPr>
                        <a:t>CO</a:t>
                      </a:r>
                      <a:r>
                        <a:rPr lang="zh-CN" sz="2800" b="0" dirty="0">
                          <a:solidFill>
                            <a:schemeClr val="tx1"/>
                          </a:solidFill>
                          <a:effectLst/>
                        </a:rPr>
                        <a:t>的现象是</a:t>
                      </a:r>
                      <a:r>
                        <a:rPr lang="en-US" sz="2800" b="0" dirty="0">
                          <a:solidFill>
                            <a:schemeClr val="tx1"/>
                          </a:solidFill>
                          <a:effectLst/>
                        </a:rPr>
                        <a:t>H</a:t>
                      </a:r>
                      <a:r>
                        <a:rPr lang="zh-CN" sz="2800" b="0" dirty="0">
                          <a:solidFill>
                            <a:schemeClr val="tx1"/>
                          </a:solidFill>
                          <a:effectLst/>
                        </a:rPr>
                        <a:t>中的黑色粉末变成红色</a:t>
                      </a:r>
                      <a:r>
                        <a:rPr lang="en-US" sz="2800" b="0" dirty="0">
                          <a:solidFill>
                            <a:schemeClr val="tx1"/>
                          </a:solidFill>
                          <a:effectLst/>
                        </a:rPr>
                        <a:t>,</a:t>
                      </a:r>
                      <a:r>
                        <a:rPr lang="zh-CN" sz="2800" b="0" dirty="0">
                          <a:solidFill>
                            <a:schemeClr val="tx1"/>
                          </a:solidFill>
                          <a:effectLst/>
                        </a:rPr>
                        <a:t>其后的</a:t>
                      </a:r>
                      <a:r>
                        <a:rPr lang="en-US" sz="2800" b="0" dirty="0">
                          <a:solidFill>
                            <a:schemeClr val="tx1"/>
                          </a:solidFill>
                          <a:effectLst/>
                        </a:rPr>
                        <a:t>D</a:t>
                      </a:r>
                      <a:r>
                        <a:rPr lang="zh-CN" sz="2800" b="0" dirty="0">
                          <a:solidFill>
                            <a:schemeClr val="tx1"/>
                          </a:solidFill>
                          <a:effectLst/>
                        </a:rPr>
                        <a:t>中澄清石灰水变浑浊</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039872917"/>
                  </a:ext>
                </a:extLst>
              </a:tr>
            </a:tbl>
          </a:graphicData>
        </a:graphic>
      </p:graphicFrame>
      <p:pic>
        <p:nvPicPr>
          <p:cNvPr id="20483" name="图片 1308">
            <a:extLst>
              <a:ext uri="{FF2B5EF4-FFF2-40B4-BE49-F238E27FC236}">
                <a16:creationId xmlns="" xmlns:a16="http://schemas.microsoft.com/office/drawing/2014/main" id="{FB9A21C4-1B2B-4542-9C01-937CC85594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091" y="1375909"/>
            <a:ext cx="779007" cy="467405"/>
          </a:xfrm>
          <a:prstGeom prst="rect">
            <a:avLst/>
          </a:prstGeom>
          <a:noFill/>
          <a:extLst>
            <a:ext uri="{909E8E84-426E-40DD-AFC4-6F175D3DCCD1}">
              <a14:hiddenFill xmlns:a14="http://schemas.microsoft.com/office/drawing/2010/main">
                <a:solidFill>
                  <a:srgbClr val="FFFFFF"/>
                </a:solidFill>
              </a14:hiddenFill>
            </a:ext>
          </a:extLst>
        </p:spPr>
      </p:pic>
      <p:pic>
        <p:nvPicPr>
          <p:cNvPr id="20482" name="图片 1309">
            <a:extLst>
              <a:ext uri="{FF2B5EF4-FFF2-40B4-BE49-F238E27FC236}">
                <a16:creationId xmlns="" xmlns:a16="http://schemas.microsoft.com/office/drawing/2014/main" id="{8C7164E8-93A5-4429-9034-A63BB81DE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7458" y="1375909"/>
            <a:ext cx="779007" cy="467405"/>
          </a:xfrm>
          <a:prstGeom prst="rect">
            <a:avLst/>
          </a:prstGeom>
          <a:noFill/>
          <a:extLst>
            <a:ext uri="{909E8E84-426E-40DD-AFC4-6F175D3DCCD1}">
              <a14:hiddenFill xmlns:a14="http://schemas.microsoft.com/office/drawing/2010/main">
                <a:solidFill>
                  <a:srgbClr val="FFFFFF"/>
                </a:solidFill>
              </a14:hiddenFill>
            </a:ext>
          </a:extLst>
        </p:spPr>
      </p:pic>
      <p:pic>
        <p:nvPicPr>
          <p:cNvPr id="20481" name="图片 1310">
            <a:extLst>
              <a:ext uri="{FF2B5EF4-FFF2-40B4-BE49-F238E27FC236}">
                <a16:creationId xmlns="" xmlns:a16="http://schemas.microsoft.com/office/drawing/2014/main" id="{4971DF2A-BCFB-4DD5-9591-036E685DEE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4543" y="1375910"/>
            <a:ext cx="779007" cy="467405"/>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1308">
            <a:extLst>
              <a:ext uri="{FF2B5EF4-FFF2-40B4-BE49-F238E27FC236}">
                <a16:creationId xmlns="" xmlns:a16="http://schemas.microsoft.com/office/drawing/2014/main" id="{5621382B-DDDD-4083-A4E8-73D0882FBC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4748" y="2841852"/>
            <a:ext cx="779007" cy="467405"/>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1309">
            <a:extLst>
              <a:ext uri="{FF2B5EF4-FFF2-40B4-BE49-F238E27FC236}">
                <a16:creationId xmlns="" xmlns:a16="http://schemas.microsoft.com/office/drawing/2014/main" id="{612EC05A-11FD-48AA-A047-3E0EF66E03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115" y="2841852"/>
            <a:ext cx="779007" cy="467405"/>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10">
            <a:extLst>
              <a:ext uri="{FF2B5EF4-FFF2-40B4-BE49-F238E27FC236}">
                <a16:creationId xmlns="" xmlns:a16="http://schemas.microsoft.com/office/drawing/2014/main" id="{05BD5139-0484-4E53-BEC4-7AAB13A374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4200" y="2841853"/>
            <a:ext cx="779007" cy="467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874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命题规律</a:t>
            </a:r>
          </a:p>
        </p:txBody>
      </p:sp>
      <p:graphicFrame>
        <p:nvGraphicFramePr>
          <p:cNvPr id="8" name="表格 7">
            <a:extLst>
              <a:ext uri="{FF2B5EF4-FFF2-40B4-BE49-F238E27FC236}">
                <a16:creationId xmlns="" xmlns:a16="http://schemas.microsoft.com/office/drawing/2014/main" id="{E121C589-5773-48FD-A6FB-F154B2FC5338}"/>
              </a:ext>
            </a:extLst>
          </p:cNvPr>
          <p:cNvGraphicFramePr>
            <a:graphicFrameLocks noGrp="1"/>
          </p:cNvGraphicFramePr>
          <p:nvPr>
            <p:extLst>
              <p:ext uri="{D42A27DB-BD31-4B8C-83A1-F6EECF244321}">
                <p14:modId xmlns:p14="http://schemas.microsoft.com/office/powerpoint/2010/main" val="2427070902"/>
              </p:ext>
            </p:extLst>
          </p:nvPr>
        </p:nvGraphicFramePr>
        <p:xfrm>
          <a:off x="493486" y="950680"/>
          <a:ext cx="11248571" cy="5324235"/>
        </p:xfrm>
        <a:graphic>
          <a:graphicData uri="http://schemas.openxmlformats.org/drawingml/2006/table">
            <a:tbl>
              <a:tblPr firstRow="1" firstCol="1" bandRow="1"/>
              <a:tblGrid>
                <a:gridCol w="1828800">
                  <a:extLst>
                    <a:ext uri="{9D8B030D-6E8A-4147-A177-3AD203B41FA5}">
                      <a16:colId xmlns="" xmlns:a16="http://schemas.microsoft.com/office/drawing/2014/main" val="1452197166"/>
                    </a:ext>
                  </a:extLst>
                </a:gridCol>
                <a:gridCol w="3381828">
                  <a:extLst>
                    <a:ext uri="{9D8B030D-6E8A-4147-A177-3AD203B41FA5}">
                      <a16:colId xmlns="" xmlns:a16="http://schemas.microsoft.com/office/drawing/2014/main" val="1142463843"/>
                    </a:ext>
                  </a:extLst>
                </a:gridCol>
                <a:gridCol w="6037943">
                  <a:extLst>
                    <a:ext uri="{9D8B030D-6E8A-4147-A177-3AD203B41FA5}">
                      <a16:colId xmlns="" xmlns:a16="http://schemas.microsoft.com/office/drawing/2014/main" val="507570111"/>
                    </a:ext>
                  </a:extLst>
                </a:gridCol>
              </a:tblGrid>
              <a:tr h="662220">
                <a:tc>
                  <a:txBody>
                    <a:bodyPr/>
                    <a:lstStyle/>
                    <a:p>
                      <a:pPr algn="ctr">
                        <a:lnSpc>
                          <a:spcPct val="130000"/>
                        </a:lnSpc>
                      </a:pPr>
                      <a:r>
                        <a:rPr lang="zh-CN" altLang="en-US" sz="2800" b="1" dirty="0">
                          <a:solidFill>
                            <a:srgbClr val="DA251C"/>
                          </a:solidFill>
                          <a:latin typeface="+mn-lt"/>
                          <a:ea typeface="+mn-ea"/>
                        </a:rPr>
                        <a:t>核心考点</a:t>
                      </a:r>
                    </a:p>
                  </a:txBody>
                  <a:tcPr marL="148833" marR="148833" marT="74416" marB="7441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algn="ctr" defTabSz="863600" rtl="0" eaLnBrk="1" latinLnBrk="0" hangingPunct="1">
                        <a:lnSpc>
                          <a:spcPct val="130000"/>
                        </a:lnSpc>
                      </a:pPr>
                      <a:r>
                        <a:rPr lang="zh-CN" altLang="en-US" sz="2800" b="1" kern="1200" dirty="0">
                          <a:solidFill>
                            <a:srgbClr val="DA251C"/>
                          </a:solidFill>
                          <a:latin typeface="+mn-lt"/>
                          <a:ea typeface="+mn-ea"/>
                          <a:cs typeface="+mn-cs"/>
                        </a:rPr>
                        <a:t>考题取样</a:t>
                      </a:r>
                    </a:p>
                  </a:txBody>
                  <a:tcPr marL="148833" marR="148833" marT="74416" marB="7441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algn="ctr" defTabSz="863600" rtl="0" eaLnBrk="1" latinLnBrk="0" hangingPunct="1">
                        <a:lnSpc>
                          <a:spcPct val="130000"/>
                        </a:lnSpc>
                      </a:pPr>
                      <a:r>
                        <a:rPr lang="zh-CN" altLang="en-US" sz="2800" b="1" kern="1200" dirty="0">
                          <a:solidFill>
                            <a:srgbClr val="DA251C"/>
                          </a:solidFill>
                          <a:latin typeface="+mn-lt"/>
                          <a:ea typeface="+mn-ea"/>
                          <a:cs typeface="+mn-cs"/>
                        </a:rPr>
                        <a:t>考向必究</a:t>
                      </a:r>
                    </a:p>
                  </a:txBody>
                  <a:tcPr marL="148833" marR="148833" marT="74416" marB="7441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2489257953"/>
                  </a:ext>
                </a:extLst>
              </a:tr>
              <a:tr h="1168687">
                <a:tc rowSpan="2">
                  <a:txBody>
                    <a:bodyPr/>
                    <a:lstStyle/>
                    <a:p>
                      <a:pPr>
                        <a:lnSpc>
                          <a:spcPct val="130000"/>
                        </a:lnSpc>
                        <a:spcAft>
                          <a:spcPts val="0"/>
                        </a:spcAft>
                      </a:pPr>
                      <a:r>
                        <a:rPr lang="zh-CN" sz="2800">
                          <a:solidFill>
                            <a:srgbClr val="000000"/>
                          </a:solidFill>
                          <a:effectLst/>
                          <a:latin typeface="+mn-lt"/>
                          <a:ea typeface="+mn-ea"/>
                          <a:cs typeface="Times New Roman" panose="02020603050405020304" pitchFamily="18" charset="0"/>
                        </a:rPr>
                        <a:t>实验方案设计</a:t>
                      </a: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30000"/>
                        </a:lnSpc>
                        <a:spcAft>
                          <a:spcPts val="0"/>
                        </a:spcAft>
                      </a:pPr>
                      <a:r>
                        <a:rPr lang="zh-CN" sz="2800">
                          <a:solidFill>
                            <a:srgbClr val="000000"/>
                          </a:solidFill>
                          <a:effectLst/>
                          <a:latin typeface="+mn-lt"/>
                          <a:ea typeface="+mn-ea"/>
                          <a:cs typeface="Times New Roman" panose="02020603050405020304" pitchFamily="18" charset="0"/>
                        </a:rPr>
                        <a:t> </a:t>
                      </a:r>
                      <a:r>
                        <a:rPr lang="en-US" sz="2800">
                          <a:solidFill>
                            <a:srgbClr val="000000"/>
                          </a:solidFill>
                          <a:effectLst/>
                          <a:latin typeface="+mn-lt"/>
                          <a:ea typeface="+mn-ea"/>
                          <a:cs typeface="Times New Roman" panose="02020603050405020304" pitchFamily="18" charset="0"/>
                        </a:rPr>
                        <a:t>2015</a:t>
                      </a:r>
                      <a:r>
                        <a:rPr lang="zh-CN" sz="2800">
                          <a:solidFill>
                            <a:srgbClr val="000000"/>
                          </a:solidFill>
                          <a:effectLst/>
                          <a:latin typeface="+mn-lt"/>
                          <a:ea typeface="+mn-ea"/>
                          <a:cs typeface="Times New Roman" panose="02020603050405020304" pitchFamily="18" charset="0"/>
                        </a:rPr>
                        <a:t>新课标全国卷 </a:t>
                      </a:r>
                      <a:r>
                        <a:rPr lang="en-US" sz="2800">
                          <a:solidFill>
                            <a:srgbClr val="000000"/>
                          </a:solidFill>
                          <a:effectLst/>
                          <a:latin typeface="+mn-lt"/>
                          <a:ea typeface="+mn-ea"/>
                          <a:cs typeface="Times New Roman" panose="02020603050405020304" pitchFamily="18" charset="0"/>
                        </a:rPr>
                        <a:t>Ⅰ,T26</a:t>
                      </a:r>
                      <a:endParaRPr lang="zh-CN" sz="28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30000"/>
                        </a:lnSpc>
                        <a:spcAft>
                          <a:spcPts val="0"/>
                        </a:spcAft>
                      </a:pPr>
                      <a:r>
                        <a:rPr lang="en-US" sz="2800">
                          <a:solidFill>
                            <a:srgbClr val="000000"/>
                          </a:solidFill>
                          <a:effectLst/>
                          <a:latin typeface="+mn-lt"/>
                          <a:ea typeface="+mn-ea"/>
                          <a:cs typeface="Times New Roman" panose="02020603050405020304" pitchFamily="18" charset="0"/>
                        </a:rPr>
                        <a:t> </a:t>
                      </a:r>
                      <a:r>
                        <a:rPr lang="zh-CN" sz="2800">
                          <a:solidFill>
                            <a:srgbClr val="000000"/>
                          </a:solidFill>
                          <a:effectLst/>
                          <a:latin typeface="+mn-lt"/>
                          <a:ea typeface="+mn-ea"/>
                          <a:cs typeface="Times New Roman" panose="02020603050405020304" pitchFamily="18" charset="0"/>
                        </a:rPr>
                        <a:t>草酸分解产物的性质验证以及草酸、碳酸的酸性强弱实验设计</a:t>
                      </a:r>
                      <a:r>
                        <a:rPr lang="en-US" sz="2800" b="1">
                          <a:solidFill>
                            <a:srgbClr val="000000"/>
                          </a:solidFill>
                          <a:effectLst/>
                          <a:latin typeface="+mn-lt"/>
                          <a:ea typeface="+mn-ea"/>
                          <a:cs typeface="Times New Roman" panose="02020603050405020304" pitchFamily="18" charset="0"/>
                        </a:rPr>
                        <a:t>(</a:t>
                      </a:r>
                      <a:r>
                        <a:rPr lang="zh-CN" sz="2800" b="1">
                          <a:solidFill>
                            <a:srgbClr val="000000"/>
                          </a:solidFill>
                          <a:effectLst/>
                          <a:latin typeface="+mn-lt"/>
                          <a:ea typeface="+mn-ea"/>
                          <a:cs typeface="Times New Roman" panose="02020603050405020304" pitchFamily="18" charset="0"/>
                        </a:rPr>
                        <a:t>考向</a:t>
                      </a:r>
                      <a:r>
                        <a:rPr lang="en-US" sz="2800" b="1">
                          <a:solidFill>
                            <a:srgbClr val="000000"/>
                          </a:solidFill>
                          <a:effectLst/>
                          <a:latin typeface="+mn-lt"/>
                          <a:ea typeface="+mn-ea"/>
                          <a:cs typeface="Times New Roman" panose="02020603050405020304" pitchFamily="18" charset="0"/>
                        </a:rPr>
                        <a:t>3)</a:t>
                      </a:r>
                      <a:endParaRPr lang="zh-CN" sz="28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 xmlns:a16="http://schemas.microsoft.com/office/drawing/2014/main" val="124355476"/>
                  </a:ext>
                </a:extLst>
              </a:tr>
              <a:tr h="1150660">
                <a:tc vMerge="1">
                  <a:txBody>
                    <a:bodyPr/>
                    <a:lstStyle/>
                    <a:p>
                      <a:endParaRPr lang="zh-CN" altLang="en-US"/>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30000"/>
                        </a:lnSpc>
                        <a:spcAft>
                          <a:spcPts val="0"/>
                        </a:spcAft>
                      </a:pPr>
                      <a:r>
                        <a:rPr lang="en-US" sz="2800">
                          <a:solidFill>
                            <a:srgbClr val="000000"/>
                          </a:solidFill>
                          <a:effectLst/>
                          <a:latin typeface="+mn-lt"/>
                          <a:ea typeface="+mn-ea"/>
                          <a:cs typeface="Times New Roman" panose="02020603050405020304" pitchFamily="18" charset="0"/>
                        </a:rPr>
                        <a:t>2017</a:t>
                      </a:r>
                      <a:r>
                        <a:rPr lang="zh-CN" sz="2800">
                          <a:solidFill>
                            <a:srgbClr val="000000"/>
                          </a:solidFill>
                          <a:effectLst/>
                          <a:latin typeface="+mn-lt"/>
                          <a:ea typeface="+mn-ea"/>
                          <a:cs typeface="Times New Roman" panose="02020603050405020304" pitchFamily="18" charset="0"/>
                        </a:rPr>
                        <a:t>天津理综</a:t>
                      </a:r>
                      <a:r>
                        <a:rPr lang="en-US" sz="2800">
                          <a:solidFill>
                            <a:srgbClr val="000000"/>
                          </a:solidFill>
                          <a:effectLst/>
                          <a:latin typeface="+mn-lt"/>
                          <a:ea typeface="+mn-ea"/>
                          <a:cs typeface="Times New Roman" panose="02020603050405020304" pitchFamily="18" charset="0"/>
                        </a:rPr>
                        <a:t>,T4 </a:t>
                      </a:r>
                      <a:endParaRPr lang="zh-CN" sz="28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30000"/>
                        </a:lnSpc>
                        <a:spcAft>
                          <a:spcPts val="0"/>
                        </a:spcAft>
                      </a:pPr>
                      <a:r>
                        <a:rPr lang="zh-CN" sz="2800">
                          <a:solidFill>
                            <a:srgbClr val="000000"/>
                          </a:solidFill>
                          <a:effectLst/>
                          <a:latin typeface="+mn-lt"/>
                          <a:ea typeface="+mn-ea"/>
                          <a:cs typeface="Times New Roman" panose="02020603050405020304" pitchFamily="18" charset="0"/>
                        </a:rPr>
                        <a:t>以物质制备、提纯以及鉴别为目的的实验设计</a:t>
                      </a:r>
                      <a:r>
                        <a:rPr lang="en-US" sz="2800" b="1">
                          <a:solidFill>
                            <a:srgbClr val="000000"/>
                          </a:solidFill>
                          <a:effectLst/>
                          <a:latin typeface="+mn-lt"/>
                          <a:ea typeface="+mn-ea"/>
                          <a:cs typeface="Times New Roman" panose="02020603050405020304" pitchFamily="18" charset="0"/>
                        </a:rPr>
                        <a:t>(</a:t>
                      </a:r>
                      <a:r>
                        <a:rPr lang="zh-CN" sz="2800" b="1">
                          <a:solidFill>
                            <a:srgbClr val="000000"/>
                          </a:solidFill>
                          <a:effectLst/>
                          <a:latin typeface="+mn-lt"/>
                          <a:ea typeface="+mn-ea"/>
                          <a:cs typeface="Times New Roman" panose="02020603050405020304" pitchFamily="18" charset="0"/>
                        </a:rPr>
                        <a:t>考向</a:t>
                      </a:r>
                      <a:r>
                        <a:rPr lang="en-US" sz="2800" b="1">
                          <a:solidFill>
                            <a:srgbClr val="000000"/>
                          </a:solidFill>
                          <a:effectLst/>
                          <a:latin typeface="+mn-lt"/>
                          <a:ea typeface="+mn-ea"/>
                          <a:cs typeface="Times New Roman" panose="02020603050405020304" pitchFamily="18" charset="0"/>
                        </a:rPr>
                        <a:t>1)</a:t>
                      </a:r>
                      <a:r>
                        <a:rPr lang="en-US" sz="2800">
                          <a:solidFill>
                            <a:srgbClr val="000000"/>
                          </a:solidFill>
                          <a:effectLst/>
                          <a:latin typeface="+mn-lt"/>
                          <a:ea typeface="+mn-ea"/>
                          <a:cs typeface="Times New Roman" panose="02020603050405020304" pitchFamily="18" charset="0"/>
                        </a:rPr>
                        <a:t> </a:t>
                      </a:r>
                      <a:endParaRPr lang="zh-CN" sz="28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 xmlns:a16="http://schemas.microsoft.com/office/drawing/2014/main" val="250556556"/>
                  </a:ext>
                </a:extLst>
              </a:tr>
              <a:tr h="1150660">
                <a:tc rowSpan="2">
                  <a:txBody>
                    <a:bodyPr/>
                    <a:lstStyle/>
                    <a:p>
                      <a:pPr>
                        <a:lnSpc>
                          <a:spcPct val="130000"/>
                        </a:lnSpc>
                        <a:spcAft>
                          <a:spcPts val="0"/>
                        </a:spcAft>
                      </a:pPr>
                      <a:r>
                        <a:rPr lang="zh-CN" sz="2800" dirty="0">
                          <a:solidFill>
                            <a:srgbClr val="000000"/>
                          </a:solidFill>
                          <a:effectLst/>
                          <a:latin typeface="+mn-lt"/>
                          <a:ea typeface="+mn-ea"/>
                          <a:cs typeface="Times New Roman" panose="02020603050405020304" pitchFamily="18" charset="0"/>
                        </a:rPr>
                        <a:t>实验方案评价</a:t>
                      </a: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30000"/>
                        </a:lnSpc>
                        <a:spcAft>
                          <a:spcPts val="0"/>
                        </a:spcAft>
                      </a:pPr>
                      <a:r>
                        <a:rPr lang="en-US" sz="2800" dirty="0">
                          <a:solidFill>
                            <a:srgbClr val="000000"/>
                          </a:solidFill>
                          <a:effectLst/>
                          <a:latin typeface="+mn-lt"/>
                          <a:ea typeface="+mn-ea"/>
                          <a:cs typeface="Times New Roman" panose="02020603050405020304" pitchFamily="18" charset="0"/>
                        </a:rPr>
                        <a:t>2017</a:t>
                      </a:r>
                      <a:r>
                        <a:rPr lang="zh-CN" sz="2800" dirty="0">
                          <a:solidFill>
                            <a:srgbClr val="000000"/>
                          </a:solidFill>
                          <a:effectLst/>
                          <a:latin typeface="+mn-lt"/>
                          <a:ea typeface="+mn-ea"/>
                          <a:cs typeface="Times New Roman" panose="02020603050405020304" pitchFamily="18" charset="0"/>
                        </a:rPr>
                        <a:t>全国卷</a:t>
                      </a:r>
                      <a:r>
                        <a:rPr lang="en-US" sz="2800" dirty="0">
                          <a:solidFill>
                            <a:srgbClr val="000000"/>
                          </a:solidFill>
                          <a:effectLst/>
                          <a:latin typeface="+mn-lt"/>
                          <a:ea typeface="+mn-ea"/>
                          <a:cs typeface="Times New Roman" panose="02020603050405020304" pitchFamily="18" charset="0"/>
                        </a:rPr>
                        <a:t>Ⅱ,T13</a:t>
                      </a:r>
                      <a:endParaRPr lang="zh-CN" sz="28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30000"/>
                        </a:lnSpc>
                        <a:spcAft>
                          <a:spcPts val="0"/>
                        </a:spcAft>
                      </a:pPr>
                      <a:r>
                        <a:rPr lang="zh-CN" sz="2800">
                          <a:solidFill>
                            <a:srgbClr val="000000"/>
                          </a:solidFill>
                          <a:effectLst/>
                          <a:latin typeface="+mn-lt"/>
                          <a:ea typeface="+mn-ea"/>
                          <a:cs typeface="Times New Roman" panose="02020603050405020304" pitchFamily="18" charset="0"/>
                        </a:rPr>
                        <a:t>通过图表形式考查实验操作、现象、结论及其因果关系评价</a:t>
                      </a:r>
                      <a:r>
                        <a:rPr lang="en-US" sz="2800" b="1">
                          <a:solidFill>
                            <a:srgbClr val="000000"/>
                          </a:solidFill>
                          <a:effectLst/>
                          <a:latin typeface="+mn-lt"/>
                          <a:ea typeface="+mn-ea"/>
                          <a:cs typeface="Times New Roman" panose="02020603050405020304" pitchFamily="18" charset="0"/>
                        </a:rPr>
                        <a:t>(</a:t>
                      </a:r>
                      <a:r>
                        <a:rPr lang="zh-CN" sz="2800" b="1">
                          <a:solidFill>
                            <a:srgbClr val="000000"/>
                          </a:solidFill>
                          <a:effectLst/>
                          <a:latin typeface="+mn-lt"/>
                          <a:ea typeface="+mn-ea"/>
                          <a:cs typeface="Times New Roman" panose="02020603050405020304" pitchFamily="18" charset="0"/>
                        </a:rPr>
                        <a:t>考向</a:t>
                      </a:r>
                      <a:r>
                        <a:rPr lang="en-US" sz="2800" b="1">
                          <a:solidFill>
                            <a:srgbClr val="000000"/>
                          </a:solidFill>
                          <a:effectLst/>
                          <a:latin typeface="+mn-lt"/>
                          <a:ea typeface="+mn-ea"/>
                          <a:cs typeface="Times New Roman" panose="02020603050405020304" pitchFamily="18" charset="0"/>
                        </a:rPr>
                        <a:t>1)</a:t>
                      </a:r>
                      <a:endParaRPr lang="zh-CN" sz="28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 xmlns:a16="http://schemas.microsoft.com/office/drawing/2014/main" val="3195649883"/>
                  </a:ext>
                </a:extLst>
              </a:tr>
              <a:tr h="1150660">
                <a:tc vMerge="1">
                  <a:txBody>
                    <a:bodyPr/>
                    <a:lstStyle/>
                    <a:p>
                      <a:endParaRPr lang="zh-CN" altLang="en-US"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30000"/>
                        </a:lnSpc>
                        <a:spcAft>
                          <a:spcPts val="0"/>
                        </a:spcAft>
                      </a:pPr>
                      <a:r>
                        <a:rPr lang="en-US" sz="2800">
                          <a:solidFill>
                            <a:srgbClr val="000000"/>
                          </a:solidFill>
                          <a:effectLst/>
                          <a:latin typeface="+mn-lt"/>
                          <a:ea typeface="+mn-ea"/>
                          <a:cs typeface="Times New Roman" panose="02020603050405020304" pitchFamily="18" charset="0"/>
                        </a:rPr>
                        <a:t>2017</a:t>
                      </a:r>
                      <a:r>
                        <a:rPr lang="zh-CN" sz="2800">
                          <a:solidFill>
                            <a:srgbClr val="000000"/>
                          </a:solidFill>
                          <a:effectLst/>
                          <a:latin typeface="+mn-lt"/>
                          <a:ea typeface="+mn-ea"/>
                          <a:cs typeface="Times New Roman" panose="02020603050405020304" pitchFamily="18" charset="0"/>
                        </a:rPr>
                        <a:t>全国卷</a:t>
                      </a:r>
                      <a:r>
                        <a:rPr lang="en-US" sz="2800">
                          <a:solidFill>
                            <a:srgbClr val="000000"/>
                          </a:solidFill>
                          <a:effectLst/>
                          <a:latin typeface="+mn-lt"/>
                          <a:ea typeface="+mn-ea"/>
                          <a:cs typeface="Times New Roman" panose="02020603050405020304" pitchFamily="18" charset="0"/>
                        </a:rPr>
                        <a:t>Ⅱ,T28</a:t>
                      </a:r>
                      <a:endParaRPr lang="zh-CN" sz="28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30000"/>
                        </a:lnSpc>
                        <a:spcAft>
                          <a:spcPts val="0"/>
                        </a:spcAft>
                      </a:pPr>
                      <a:r>
                        <a:rPr lang="zh-CN" sz="2800" dirty="0">
                          <a:solidFill>
                            <a:srgbClr val="000000"/>
                          </a:solidFill>
                          <a:effectLst/>
                          <a:latin typeface="+mn-lt"/>
                          <a:ea typeface="+mn-ea"/>
                          <a:cs typeface="Times New Roman" panose="02020603050405020304" pitchFamily="18" charset="0"/>
                        </a:rPr>
                        <a:t>结合水中溶解氧的测定考查实验操作与实验误差分析</a:t>
                      </a:r>
                      <a:r>
                        <a:rPr lang="en-US" sz="2800" b="1" dirty="0">
                          <a:solidFill>
                            <a:srgbClr val="000000"/>
                          </a:solidFill>
                          <a:effectLst/>
                          <a:latin typeface="+mn-lt"/>
                          <a:ea typeface="+mn-ea"/>
                          <a:cs typeface="Times New Roman" panose="02020603050405020304" pitchFamily="18" charset="0"/>
                        </a:rPr>
                        <a:t>(</a:t>
                      </a:r>
                      <a:r>
                        <a:rPr lang="zh-CN" sz="2800" b="1" dirty="0">
                          <a:solidFill>
                            <a:srgbClr val="000000"/>
                          </a:solidFill>
                          <a:effectLst/>
                          <a:latin typeface="+mn-lt"/>
                          <a:ea typeface="+mn-ea"/>
                          <a:cs typeface="Times New Roman" panose="02020603050405020304" pitchFamily="18" charset="0"/>
                        </a:rPr>
                        <a:t>考向</a:t>
                      </a:r>
                      <a:r>
                        <a:rPr lang="en-US" sz="2800" b="1" dirty="0">
                          <a:solidFill>
                            <a:srgbClr val="000000"/>
                          </a:solidFill>
                          <a:effectLst/>
                          <a:latin typeface="+mn-lt"/>
                          <a:ea typeface="+mn-ea"/>
                          <a:cs typeface="Times New Roman" panose="02020603050405020304" pitchFamily="18" charset="0"/>
                        </a:rPr>
                        <a:t>2)</a:t>
                      </a:r>
                      <a:endParaRPr lang="zh-CN" sz="28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 xmlns:a16="http://schemas.microsoft.com/office/drawing/2014/main" val="1627653994"/>
                  </a:ext>
                </a:extLst>
              </a:tr>
            </a:tbl>
          </a:graphicData>
        </a:graphic>
      </p:graphicFrame>
    </p:spTree>
    <p:extLst>
      <p:ext uri="{BB962C8B-B14F-4D97-AF65-F5344CB8AC3E}">
        <p14:creationId xmlns:p14="http://schemas.microsoft.com/office/powerpoint/2010/main" val="37912352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E6C98433-F4A0-4141-9C92-A7721CCC400C}"/>
              </a:ext>
            </a:extLst>
          </p:cNvPr>
          <p:cNvSpPr/>
          <p:nvPr/>
        </p:nvSpPr>
        <p:spPr>
          <a:xfrm>
            <a:off x="8602980" y="0"/>
            <a:ext cx="260996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专题二十四   实验方案的设计与评价</a:t>
            </a:r>
          </a:p>
        </p:txBody>
      </p:sp>
      <p:sp>
        <p:nvSpPr>
          <p:cNvPr id="5" name="矩形 4">
            <a:extLst>
              <a:ext uri="{FF2B5EF4-FFF2-40B4-BE49-F238E27FC236}">
                <a16:creationId xmlns="" xmlns:a16="http://schemas.microsoft.com/office/drawing/2014/main" id="{8FBDACB5-EC9B-4309-8065-CEA155240170}"/>
              </a:ext>
            </a:extLst>
          </p:cNvPr>
          <p:cNvSpPr/>
          <p:nvPr/>
        </p:nvSpPr>
        <p:spPr>
          <a:xfrm>
            <a:off x="250487" y="244823"/>
            <a:ext cx="11723912" cy="661207"/>
          </a:xfrm>
          <a:prstGeom prst="rect">
            <a:avLst/>
          </a:prstGeom>
        </p:spPr>
        <p:txBody>
          <a:bodyPr wrap="square">
            <a:spAutoFit/>
          </a:bodyPr>
          <a:lstStyle/>
          <a:p>
            <a:pPr algn="r">
              <a:lnSpc>
                <a:spcPct val="150000"/>
              </a:lnSpc>
            </a:pPr>
            <a:r>
              <a:rPr lang="zh-CN" altLang="en-US" sz="2800" dirty="0"/>
              <a:t>（续表）</a:t>
            </a:r>
            <a:endParaRPr lang="zh-CN" altLang="zh-CN" sz="2800" dirty="0"/>
          </a:p>
        </p:txBody>
      </p:sp>
      <p:graphicFrame>
        <p:nvGraphicFramePr>
          <p:cNvPr id="2" name="表格 1">
            <a:extLst>
              <a:ext uri="{FF2B5EF4-FFF2-40B4-BE49-F238E27FC236}">
                <a16:creationId xmlns="" xmlns:a16="http://schemas.microsoft.com/office/drawing/2014/main" id="{E6249FDE-2CD3-405C-BC15-488CA2F0A4D6}"/>
              </a:ext>
            </a:extLst>
          </p:cNvPr>
          <p:cNvGraphicFramePr>
            <a:graphicFrameLocks noGrp="1"/>
          </p:cNvGraphicFramePr>
          <p:nvPr>
            <p:extLst>
              <p:ext uri="{D42A27DB-BD31-4B8C-83A1-F6EECF244321}">
                <p14:modId xmlns:p14="http://schemas.microsoft.com/office/powerpoint/2010/main" val="2019179306"/>
              </p:ext>
            </p:extLst>
          </p:nvPr>
        </p:nvGraphicFramePr>
        <p:xfrm>
          <a:off x="339387" y="899774"/>
          <a:ext cx="11513226" cy="2283277"/>
        </p:xfrm>
        <a:graphic>
          <a:graphicData uri="http://schemas.openxmlformats.org/drawingml/2006/table">
            <a:tbl>
              <a:tblPr firstRow="1" firstCol="1" bandRow="1">
                <a:tableStyleId>{5C22544A-7EE6-4342-B048-85BDC9FD1C3A}</a:tableStyleId>
              </a:tblPr>
              <a:tblGrid>
                <a:gridCol w="850784">
                  <a:extLst>
                    <a:ext uri="{9D8B030D-6E8A-4147-A177-3AD203B41FA5}">
                      <a16:colId xmlns="" xmlns:a16="http://schemas.microsoft.com/office/drawing/2014/main" val="3878120489"/>
                    </a:ext>
                  </a:extLst>
                </a:gridCol>
                <a:gridCol w="10662442">
                  <a:extLst>
                    <a:ext uri="{9D8B030D-6E8A-4147-A177-3AD203B41FA5}">
                      <a16:colId xmlns="" xmlns:a16="http://schemas.microsoft.com/office/drawing/2014/main" val="1511306003"/>
                    </a:ext>
                  </a:extLst>
                </a:gridCol>
              </a:tblGrid>
              <a:tr h="533879">
                <a:tc>
                  <a:txBody>
                    <a:bodyPr/>
                    <a:lstStyle/>
                    <a:p>
                      <a:pPr algn="ctr">
                        <a:lnSpc>
                          <a:spcPct val="130000"/>
                        </a:lnSpc>
                        <a:spcAft>
                          <a:spcPts val="0"/>
                        </a:spcAft>
                      </a:pPr>
                      <a:r>
                        <a:rPr lang="zh-CN" sz="2800" b="0" dirty="0">
                          <a:solidFill>
                            <a:schemeClr val="tx1"/>
                          </a:solidFill>
                          <a:effectLst/>
                        </a:rPr>
                        <a:t>问题</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rPr>
                        <a:t>思维流程</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255069183"/>
                  </a:ext>
                </a:extLst>
              </a:tr>
              <a:tr h="1728541">
                <a:tc>
                  <a:txBody>
                    <a:bodyPr/>
                    <a:lstStyle/>
                    <a:p>
                      <a:pPr algn="ctr">
                        <a:lnSpc>
                          <a:spcPct val="130000"/>
                        </a:lnSpc>
                        <a:spcAft>
                          <a:spcPts val="0"/>
                        </a:spcAft>
                      </a:pPr>
                      <a:r>
                        <a:rPr lang="en-US" sz="2800" b="0" dirty="0">
                          <a:solidFill>
                            <a:schemeClr val="tx1"/>
                          </a:solidFill>
                          <a:effectLst/>
                        </a:rPr>
                        <a:t>(3)</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rPr>
                        <a:t>考查实验方案的设计</a:t>
                      </a:r>
                      <a:r>
                        <a:rPr lang="en-US" sz="2800" b="0" dirty="0">
                          <a:solidFill>
                            <a:schemeClr val="tx1"/>
                          </a:solidFill>
                          <a:effectLst/>
                        </a:rPr>
                        <a:t>:①</a:t>
                      </a:r>
                      <a:r>
                        <a:rPr lang="zh-CN" sz="2800" b="0" dirty="0">
                          <a:solidFill>
                            <a:schemeClr val="tx1"/>
                          </a:solidFill>
                          <a:effectLst/>
                        </a:rPr>
                        <a:t>向</a:t>
                      </a:r>
                      <a:r>
                        <a:rPr lang="en-US" sz="2800" b="0" dirty="0">
                          <a:solidFill>
                            <a:schemeClr val="tx1"/>
                          </a:solidFill>
                          <a:effectLst/>
                        </a:rPr>
                        <a:t>NaHCO</a:t>
                      </a:r>
                      <a:r>
                        <a:rPr lang="en-US" sz="2800" b="0" baseline="-25000" dirty="0">
                          <a:solidFill>
                            <a:schemeClr val="tx1"/>
                          </a:solidFill>
                          <a:effectLst/>
                        </a:rPr>
                        <a:t>3</a:t>
                      </a:r>
                      <a:r>
                        <a:rPr lang="zh-CN" sz="2800" b="0" dirty="0">
                          <a:solidFill>
                            <a:schemeClr val="tx1"/>
                          </a:solidFill>
                          <a:effectLst/>
                        </a:rPr>
                        <a:t>中滴加草酸溶液</a:t>
                      </a:r>
                      <a:r>
                        <a:rPr lang="en-US" sz="2800" b="0" dirty="0">
                          <a:solidFill>
                            <a:schemeClr val="tx1"/>
                          </a:solidFill>
                          <a:effectLst/>
                        </a:rPr>
                        <a:t>,</a:t>
                      </a:r>
                      <a:r>
                        <a:rPr lang="zh-CN" sz="2800" b="0" dirty="0">
                          <a:solidFill>
                            <a:schemeClr val="tx1"/>
                          </a:solidFill>
                          <a:effectLst/>
                        </a:rPr>
                        <a:t>若有</a:t>
                      </a:r>
                      <a:r>
                        <a:rPr lang="en-US" sz="2800" b="0" dirty="0">
                          <a:solidFill>
                            <a:schemeClr val="tx1"/>
                          </a:solidFill>
                          <a:effectLst/>
                        </a:rPr>
                        <a:t>CO</a:t>
                      </a:r>
                      <a:r>
                        <a:rPr lang="en-US" sz="2800" b="0" baseline="-25000" dirty="0">
                          <a:solidFill>
                            <a:schemeClr val="tx1"/>
                          </a:solidFill>
                          <a:effectLst/>
                        </a:rPr>
                        <a:t>2</a:t>
                      </a:r>
                      <a:r>
                        <a:rPr lang="zh-CN" sz="2800" b="0" dirty="0">
                          <a:solidFill>
                            <a:schemeClr val="tx1"/>
                          </a:solidFill>
                          <a:effectLst/>
                        </a:rPr>
                        <a:t>生成</a:t>
                      </a:r>
                      <a:r>
                        <a:rPr lang="en-US" sz="2800" b="0" dirty="0">
                          <a:solidFill>
                            <a:schemeClr val="tx1"/>
                          </a:solidFill>
                          <a:effectLst/>
                        </a:rPr>
                        <a:t>,</a:t>
                      </a:r>
                      <a:r>
                        <a:rPr lang="zh-CN" sz="2800" b="0" dirty="0">
                          <a:solidFill>
                            <a:schemeClr val="tx1"/>
                          </a:solidFill>
                          <a:effectLst/>
                        </a:rPr>
                        <a:t>即可证明草酸的酸性强于碳酸的</a:t>
                      </a:r>
                      <a:r>
                        <a:rPr lang="en-US" sz="2800" b="0" dirty="0">
                          <a:solidFill>
                            <a:schemeClr val="tx1"/>
                          </a:solidFill>
                          <a:effectLst/>
                        </a:rPr>
                        <a:t>;②</a:t>
                      </a:r>
                      <a:r>
                        <a:rPr lang="zh-CN" sz="2800" b="0" dirty="0">
                          <a:solidFill>
                            <a:schemeClr val="tx1"/>
                          </a:solidFill>
                          <a:effectLst/>
                        </a:rPr>
                        <a:t>当</a:t>
                      </a:r>
                      <a:r>
                        <a:rPr lang="en-US" sz="2800" b="0" dirty="0">
                          <a:solidFill>
                            <a:schemeClr val="tx1"/>
                          </a:solidFill>
                          <a:effectLst/>
                        </a:rPr>
                        <a:t>1 </a:t>
                      </a:r>
                      <a:r>
                        <a:rPr lang="en-US" sz="2800" b="0" dirty="0" err="1">
                          <a:solidFill>
                            <a:schemeClr val="tx1"/>
                          </a:solidFill>
                          <a:effectLst/>
                        </a:rPr>
                        <a:t>mol</a:t>
                      </a:r>
                      <a:r>
                        <a:rPr lang="zh-CN" sz="2800" b="0" dirty="0">
                          <a:solidFill>
                            <a:schemeClr val="tx1"/>
                          </a:solidFill>
                          <a:effectLst/>
                        </a:rPr>
                        <a:t>草酸与</a:t>
                      </a:r>
                      <a:r>
                        <a:rPr lang="en-US" sz="2800" b="0" dirty="0">
                          <a:solidFill>
                            <a:schemeClr val="tx1"/>
                          </a:solidFill>
                          <a:effectLst/>
                        </a:rPr>
                        <a:t>2 </a:t>
                      </a:r>
                      <a:r>
                        <a:rPr lang="en-US" sz="2800" b="0" dirty="0" err="1">
                          <a:solidFill>
                            <a:schemeClr val="tx1"/>
                          </a:solidFill>
                          <a:effectLst/>
                        </a:rPr>
                        <a:t>mol</a:t>
                      </a:r>
                      <a:r>
                        <a:rPr lang="en-US" sz="2800" b="0" dirty="0">
                          <a:solidFill>
                            <a:schemeClr val="tx1"/>
                          </a:solidFill>
                          <a:effectLst/>
                        </a:rPr>
                        <a:t> </a:t>
                      </a:r>
                      <a:r>
                        <a:rPr lang="en-US" sz="2800" b="0" dirty="0" err="1">
                          <a:solidFill>
                            <a:schemeClr val="tx1"/>
                          </a:solidFill>
                          <a:effectLst/>
                        </a:rPr>
                        <a:t>NaOH</a:t>
                      </a:r>
                      <a:r>
                        <a:rPr lang="zh-CN" sz="2800" b="0" dirty="0">
                          <a:solidFill>
                            <a:schemeClr val="tx1"/>
                          </a:solidFill>
                          <a:effectLst/>
                        </a:rPr>
                        <a:t>完全中和时</a:t>
                      </a:r>
                      <a:r>
                        <a:rPr lang="en-US" sz="2800" b="0" dirty="0">
                          <a:solidFill>
                            <a:schemeClr val="tx1"/>
                          </a:solidFill>
                          <a:effectLst/>
                        </a:rPr>
                        <a:t>,</a:t>
                      </a:r>
                      <a:r>
                        <a:rPr lang="zh-CN" sz="2800" b="0" dirty="0">
                          <a:solidFill>
                            <a:schemeClr val="tx1"/>
                          </a:solidFill>
                          <a:effectLst/>
                        </a:rPr>
                        <a:t>即可证明草酸为二元酸</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676650856"/>
                  </a:ext>
                </a:extLst>
              </a:tr>
            </a:tbl>
          </a:graphicData>
        </a:graphic>
      </p:graphicFrame>
      <p:sp>
        <p:nvSpPr>
          <p:cNvPr id="12" name="矩形 11">
            <a:extLst>
              <a:ext uri="{FF2B5EF4-FFF2-40B4-BE49-F238E27FC236}">
                <a16:creationId xmlns="" xmlns:a16="http://schemas.microsoft.com/office/drawing/2014/main" id="{A185A1CB-7B0B-4C35-997F-00E9095F163F}"/>
              </a:ext>
            </a:extLst>
          </p:cNvPr>
          <p:cNvSpPr/>
          <p:nvPr/>
        </p:nvSpPr>
        <p:spPr>
          <a:xfrm>
            <a:off x="250487" y="3429000"/>
            <a:ext cx="11723912" cy="3247620"/>
          </a:xfrm>
          <a:prstGeom prst="rect">
            <a:avLst/>
          </a:prstGeom>
        </p:spPr>
        <p:txBody>
          <a:bodyPr wrap="square">
            <a:spAutoFit/>
          </a:bodyPr>
          <a:lstStyle/>
          <a:p>
            <a:pPr>
              <a:lnSpc>
                <a:spcPct val="150000"/>
              </a:lnSpc>
            </a:pPr>
            <a:r>
              <a:rPr lang="zh-CN" altLang="zh-CN" sz="2800" b="1" dirty="0">
                <a:solidFill>
                  <a:srgbClr val="DA251C"/>
                </a:solidFill>
              </a:rPr>
              <a:t>答案</a:t>
            </a:r>
            <a:r>
              <a:rPr lang="zh-CN" altLang="zh-CN" sz="2800" dirty="0"/>
              <a:t>　</a:t>
            </a:r>
            <a:r>
              <a:rPr lang="en-US" altLang="zh-CN" sz="2800" dirty="0"/>
              <a:t>(1)</a:t>
            </a:r>
            <a:r>
              <a:rPr lang="zh-CN" altLang="zh-CN" sz="2800" dirty="0"/>
              <a:t>有气泡逸出、澄清石灰水变浑浊　</a:t>
            </a:r>
            <a:r>
              <a:rPr lang="en-US" altLang="zh-CN" sz="2800" dirty="0"/>
              <a:t>CO</a:t>
            </a:r>
            <a:r>
              <a:rPr lang="en-US" altLang="zh-CN" sz="2800" baseline="-25000" dirty="0"/>
              <a:t>2</a:t>
            </a:r>
            <a:r>
              <a:rPr lang="zh-CN" altLang="zh-CN" sz="2800" dirty="0"/>
              <a:t>　冷凝</a:t>
            </a:r>
            <a:r>
              <a:rPr lang="en-US" altLang="zh-CN" sz="2800" dirty="0"/>
              <a:t>(</a:t>
            </a:r>
            <a:r>
              <a:rPr lang="zh-CN" altLang="zh-CN" sz="2800" dirty="0"/>
              <a:t>水蒸气、草酸等</a:t>
            </a:r>
            <a:r>
              <a:rPr lang="en-US" altLang="zh-CN" sz="2800" dirty="0"/>
              <a:t>),</a:t>
            </a:r>
            <a:r>
              <a:rPr lang="zh-CN" altLang="zh-CN" sz="2800" dirty="0"/>
              <a:t>防止草酸进入装置</a:t>
            </a:r>
            <a:r>
              <a:rPr lang="en-US" altLang="zh-CN" sz="2800" dirty="0"/>
              <a:t>C</a:t>
            </a:r>
            <a:r>
              <a:rPr lang="zh-CN" altLang="zh-CN" sz="2800" dirty="0"/>
              <a:t>反应生成沉淀</a:t>
            </a:r>
            <a:r>
              <a:rPr lang="en-US" altLang="zh-CN" sz="2800" dirty="0"/>
              <a:t>,</a:t>
            </a:r>
            <a:r>
              <a:rPr lang="zh-CN" altLang="zh-CN" sz="2800" dirty="0"/>
              <a:t>干扰</a:t>
            </a:r>
            <a:r>
              <a:rPr lang="en-US" altLang="zh-CN" sz="2800" dirty="0"/>
              <a:t>CO</a:t>
            </a:r>
            <a:r>
              <a:rPr lang="en-US" altLang="zh-CN" sz="2800" baseline="-25000" dirty="0"/>
              <a:t>2</a:t>
            </a:r>
            <a:r>
              <a:rPr lang="zh-CN" altLang="zh-CN" sz="2800" dirty="0"/>
              <a:t>的检验　</a:t>
            </a:r>
            <a:r>
              <a:rPr lang="en-US" altLang="zh-CN" sz="2800" dirty="0"/>
              <a:t>(2)①F</a:t>
            </a:r>
            <a:r>
              <a:rPr lang="zh-CN" altLang="zh-CN" sz="2800" dirty="0"/>
              <a:t>、</a:t>
            </a:r>
            <a:r>
              <a:rPr lang="en-US" altLang="zh-CN" sz="2800" dirty="0"/>
              <a:t>D</a:t>
            </a:r>
            <a:r>
              <a:rPr lang="zh-CN" altLang="zh-CN" sz="2800" dirty="0"/>
              <a:t>、</a:t>
            </a:r>
            <a:r>
              <a:rPr lang="en-US" altLang="zh-CN" sz="2800" dirty="0"/>
              <a:t>G</a:t>
            </a:r>
            <a:r>
              <a:rPr lang="zh-CN" altLang="zh-CN" sz="2800" dirty="0"/>
              <a:t>、</a:t>
            </a:r>
            <a:r>
              <a:rPr lang="en-US" altLang="zh-CN" sz="2800" dirty="0"/>
              <a:t>H</a:t>
            </a:r>
            <a:r>
              <a:rPr lang="zh-CN" altLang="zh-CN" sz="2800" dirty="0"/>
              <a:t>、</a:t>
            </a:r>
            <a:r>
              <a:rPr lang="en-US" altLang="zh-CN" sz="2800" dirty="0"/>
              <a:t>D</a:t>
            </a:r>
            <a:r>
              <a:rPr lang="zh-CN" altLang="zh-CN" sz="2800" dirty="0"/>
              <a:t>、</a:t>
            </a:r>
            <a:r>
              <a:rPr lang="en-US" altLang="zh-CN" sz="2800" dirty="0"/>
              <a:t>I</a:t>
            </a:r>
            <a:r>
              <a:rPr lang="zh-CN" altLang="zh-CN" sz="2800" dirty="0"/>
              <a:t>　</a:t>
            </a:r>
            <a:r>
              <a:rPr lang="en-US" altLang="zh-CN" sz="2800" dirty="0" err="1"/>
              <a:t>CuO</a:t>
            </a:r>
            <a:r>
              <a:rPr lang="zh-CN" altLang="zh-CN" sz="2800" dirty="0"/>
              <a:t>　</a:t>
            </a:r>
            <a:r>
              <a:rPr lang="en-US" altLang="zh-CN" sz="2800" dirty="0"/>
              <a:t>②H</a:t>
            </a:r>
            <a:r>
              <a:rPr lang="zh-CN" altLang="zh-CN" sz="2800" dirty="0"/>
              <a:t>中黑色粉末变为红色</a:t>
            </a:r>
            <a:r>
              <a:rPr lang="en-US" altLang="zh-CN" sz="2800" dirty="0"/>
              <a:t>,</a:t>
            </a:r>
            <a:r>
              <a:rPr lang="zh-CN" altLang="zh-CN" sz="2800" dirty="0"/>
              <a:t>其后的</a:t>
            </a:r>
            <a:r>
              <a:rPr lang="en-US" altLang="zh-CN" sz="2800" dirty="0"/>
              <a:t>D</a:t>
            </a:r>
            <a:r>
              <a:rPr lang="zh-CN" altLang="zh-CN" sz="2800" dirty="0"/>
              <a:t>中澄清石灰水变浑浊　</a:t>
            </a:r>
            <a:r>
              <a:rPr lang="en-US" altLang="zh-CN" sz="2800" dirty="0"/>
              <a:t>(3)①</a:t>
            </a:r>
            <a:r>
              <a:rPr lang="zh-CN" altLang="zh-CN" sz="2800" dirty="0"/>
              <a:t>向盛有少量</a:t>
            </a:r>
            <a:r>
              <a:rPr lang="en-US" altLang="zh-CN" sz="2800" dirty="0"/>
              <a:t>NaHCO</a:t>
            </a:r>
            <a:r>
              <a:rPr lang="en-US" altLang="zh-CN" sz="2800" baseline="-25000" dirty="0"/>
              <a:t>3</a:t>
            </a:r>
            <a:r>
              <a:rPr lang="zh-CN" altLang="zh-CN" sz="2800" dirty="0"/>
              <a:t>的试管里滴加草酸溶液</a:t>
            </a:r>
            <a:r>
              <a:rPr lang="en-US" altLang="zh-CN" sz="2800" dirty="0"/>
              <a:t>,</a:t>
            </a:r>
            <a:r>
              <a:rPr lang="zh-CN" altLang="zh-CN" sz="2800" dirty="0"/>
              <a:t>有气泡产生　</a:t>
            </a:r>
            <a:r>
              <a:rPr lang="en-US" altLang="zh-CN" sz="2800" dirty="0"/>
              <a:t>②</a:t>
            </a:r>
            <a:r>
              <a:rPr lang="zh-CN" altLang="zh-CN" sz="2800" dirty="0"/>
              <a:t>用</a:t>
            </a:r>
            <a:r>
              <a:rPr lang="en-US" altLang="zh-CN" sz="2800" dirty="0" err="1"/>
              <a:t>NaOH</a:t>
            </a:r>
            <a:r>
              <a:rPr lang="zh-CN" altLang="zh-CN" sz="2800" dirty="0"/>
              <a:t>标准溶液滴定草酸溶液</a:t>
            </a:r>
            <a:r>
              <a:rPr lang="en-US" altLang="zh-CN" sz="2800" dirty="0"/>
              <a:t>,</a:t>
            </a:r>
            <a:r>
              <a:rPr lang="zh-CN" altLang="zh-CN" sz="2800" dirty="0"/>
              <a:t>消耗</a:t>
            </a:r>
            <a:r>
              <a:rPr lang="en-US" altLang="zh-CN" sz="2800" dirty="0" err="1"/>
              <a:t>NaOH</a:t>
            </a:r>
            <a:r>
              <a:rPr lang="zh-CN" altLang="zh-CN" sz="2800" dirty="0"/>
              <a:t>的物质的量为草酸的</a:t>
            </a:r>
            <a:r>
              <a:rPr lang="en-US" altLang="zh-CN" sz="2800" dirty="0"/>
              <a:t>2</a:t>
            </a:r>
            <a:r>
              <a:rPr lang="zh-CN" altLang="zh-CN" sz="2800" dirty="0"/>
              <a:t>倍</a:t>
            </a:r>
          </a:p>
        </p:txBody>
      </p:sp>
    </p:spTree>
    <p:extLst>
      <p:ext uri="{BB962C8B-B14F-4D97-AF65-F5344CB8AC3E}">
        <p14:creationId xmlns:p14="http://schemas.microsoft.com/office/powerpoint/2010/main" val="40947581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E6C98433-F4A0-4141-9C92-A7721CCC400C}"/>
              </a:ext>
            </a:extLst>
          </p:cNvPr>
          <p:cNvSpPr/>
          <p:nvPr/>
        </p:nvSpPr>
        <p:spPr>
          <a:xfrm>
            <a:off x="8602980" y="0"/>
            <a:ext cx="260996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专题二十四   实验方案的设计与评价</a:t>
            </a:r>
          </a:p>
        </p:txBody>
      </p:sp>
      <p:sp>
        <p:nvSpPr>
          <p:cNvPr id="5" name="矩形 4">
            <a:extLst>
              <a:ext uri="{FF2B5EF4-FFF2-40B4-BE49-F238E27FC236}">
                <a16:creationId xmlns="" xmlns:a16="http://schemas.microsoft.com/office/drawing/2014/main" id="{8FBDACB5-EC9B-4309-8065-CEA155240170}"/>
              </a:ext>
            </a:extLst>
          </p:cNvPr>
          <p:cNvSpPr/>
          <p:nvPr/>
        </p:nvSpPr>
        <p:spPr>
          <a:xfrm>
            <a:off x="250487" y="244823"/>
            <a:ext cx="11723912" cy="3970318"/>
          </a:xfrm>
          <a:prstGeom prst="rect">
            <a:avLst/>
          </a:prstGeom>
        </p:spPr>
        <p:txBody>
          <a:bodyPr wrap="square">
            <a:spAutoFit/>
          </a:bodyPr>
          <a:lstStyle/>
          <a:p>
            <a:pPr>
              <a:lnSpc>
                <a:spcPct val="150000"/>
              </a:lnSpc>
            </a:pPr>
            <a:r>
              <a:rPr lang="zh-CN" altLang="en-US" sz="2800" b="1" dirty="0">
                <a:solidFill>
                  <a:srgbClr val="DA251C"/>
                </a:solidFill>
              </a:rPr>
              <a:t>素养提升</a:t>
            </a:r>
            <a:endParaRPr lang="en-US" altLang="zh-CN" sz="2800" b="1" dirty="0">
              <a:solidFill>
                <a:srgbClr val="DA251C"/>
              </a:solidFill>
            </a:endParaRPr>
          </a:p>
          <a:p>
            <a:pPr>
              <a:lnSpc>
                <a:spcPct val="150000"/>
              </a:lnSpc>
            </a:pPr>
            <a:r>
              <a:rPr lang="zh-CN" altLang="en-US" sz="2800" dirty="0"/>
              <a:t>　　</a:t>
            </a:r>
            <a:r>
              <a:rPr lang="zh-CN" altLang="zh-CN" sz="2800" dirty="0"/>
              <a:t>探究类试题的命题素材通常为探究物质本身的性质</a:t>
            </a:r>
            <a:r>
              <a:rPr lang="en-US" altLang="zh-CN" sz="2800" dirty="0"/>
              <a:t>,</a:t>
            </a:r>
            <a:r>
              <a:rPr lang="zh-CN" altLang="zh-CN" sz="2800" dirty="0"/>
              <a:t>如酸性及其强弱、氧化性及其强弱、还原性及其强弱、溶度积大小、电离能力、水解能力等</a:t>
            </a:r>
            <a:r>
              <a:rPr lang="en-US" altLang="zh-CN" sz="2800" dirty="0"/>
              <a:t>,</a:t>
            </a:r>
            <a:r>
              <a:rPr lang="zh-CN" altLang="zh-CN" sz="2800" dirty="0"/>
              <a:t>探究物质间能否发生反应</a:t>
            </a:r>
            <a:r>
              <a:rPr lang="en-US" altLang="zh-CN" sz="2800" dirty="0"/>
              <a:t>(</a:t>
            </a:r>
            <a:r>
              <a:rPr lang="zh-CN" altLang="zh-CN" sz="2800" dirty="0"/>
              <a:t>通常与物质检验相结合考查</a:t>
            </a:r>
            <a:r>
              <a:rPr lang="en-US" altLang="zh-CN" sz="2800" dirty="0"/>
              <a:t>)</a:t>
            </a:r>
            <a:r>
              <a:rPr lang="zh-CN" altLang="zh-CN" sz="2800" dirty="0"/>
              <a:t>、探究某反应物或生成物的组成与性质等。近年高考常见的探究类型如下</a:t>
            </a:r>
            <a:r>
              <a:rPr lang="en-US" altLang="zh-CN" sz="2800" dirty="0"/>
              <a:t>:</a:t>
            </a:r>
            <a:endParaRPr lang="zh-CN" altLang="zh-CN" sz="2800" dirty="0"/>
          </a:p>
          <a:p>
            <a:pPr>
              <a:lnSpc>
                <a:spcPct val="150000"/>
              </a:lnSpc>
            </a:pPr>
            <a:endParaRPr lang="zh-CN" altLang="zh-CN" sz="2800" dirty="0"/>
          </a:p>
        </p:txBody>
      </p:sp>
      <p:graphicFrame>
        <p:nvGraphicFramePr>
          <p:cNvPr id="2" name="表格 1">
            <a:extLst>
              <a:ext uri="{FF2B5EF4-FFF2-40B4-BE49-F238E27FC236}">
                <a16:creationId xmlns="" xmlns:a16="http://schemas.microsoft.com/office/drawing/2014/main" id="{7C0E68C8-CA11-4E97-95D9-DBBE8220DFD4}"/>
              </a:ext>
            </a:extLst>
          </p:cNvPr>
          <p:cNvGraphicFramePr>
            <a:graphicFrameLocks noGrp="1"/>
          </p:cNvGraphicFramePr>
          <p:nvPr>
            <p:extLst>
              <p:ext uri="{D42A27DB-BD31-4B8C-83A1-F6EECF244321}">
                <p14:modId xmlns:p14="http://schemas.microsoft.com/office/powerpoint/2010/main" val="2721565506"/>
              </p:ext>
            </p:extLst>
          </p:nvPr>
        </p:nvGraphicFramePr>
        <p:xfrm>
          <a:off x="359229" y="3556214"/>
          <a:ext cx="11426372" cy="2960697"/>
        </p:xfrm>
        <a:graphic>
          <a:graphicData uri="http://schemas.openxmlformats.org/drawingml/2006/table">
            <a:tbl>
              <a:tblPr firstRow="1" firstCol="1" bandRow="1">
                <a:tableStyleId>{5C22544A-7EE6-4342-B048-85BDC9FD1C3A}</a:tableStyleId>
              </a:tblPr>
              <a:tblGrid>
                <a:gridCol w="1817914">
                  <a:extLst>
                    <a:ext uri="{9D8B030D-6E8A-4147-A177-3AD203B41FA5}">
                      <a16:colId xmlns="" xmlns:a16="http://schemas.microsoft.com/office/drawing/2014/main" val="75563474"/>
                    </a:ext>
                  </a:extLst>
                </a:gridCol>
                <a:gridCol w="9608458">
                  <a:extLst>
                    <a:ext uri="{9D8B030D-6E8A-4147-A177-3AD203B41FA5}">
                      <a16:colId xmlns="" xmlns:a16="http://schemas.microsoft.com/office/drawing/2014/main" val="3819443124"/>
                    </a:ext>
                  </a:extLst>
                </a:gridCol>
              </a:tblGrid>
              <a:tr h="592139">
                <a:tc>
                  <a:txBody>
                    <a:bodyPr/>
                    <a:lstStyle/>
                    <a:p>
                      <a:pPr algn="ctr">
                        <a:lnSpc>
                          <a:spcPct val="130000"/>
                        </a:lnSpc>
                        <a:spcAft>
                          <a:spcPts val="0"/>
                        </a:spcAft>
                      </a:pPr>
                      <a:r>
                        <a:rPr lang="zh-CN" sz="2700" b="0">
                          <a:solidFill>
                            <a:schemeClr val="tx1"/>
                          </a:solidFill>
                          <a:effectLst/>
                          <a:latin typeface="+mn-lt"/>
                          <a:ea typeface="+mn-ea"/>
                        </a:rPr>
                        <a:t>探究类型</a:t>
                      </a:r>
                      <a:endParaRPr lang="zh-CN" sz="27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700" b="0">
                          <a:solidFill>
                            <a:schemeClr val="tx1"/>
                          </a:solidFill>
                          <a:effectLst/>
                          <a:latin typeface="+mn-lt"/>
                          <a:ea typeface="+mn-ea"/>
                        </a:rPr>
                        <a:t>探究方法示例</a:t>
                      </a:r>
                      <a:endParaRPr lang="zh-CN"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287530916"/>
                  </a:ext>
                </a:extLst>
              </a:tr>
              <a:tr h="1184279">
                <a:tc rowSpan="2">
                  <a:txBody>
                    <a:bodyPr/>
                    <a:lstStyle/>
                    <a:p>
                      <a:pPr>
                        <a:lnSpc>
                          <a:spcPct val="130000"/>
                        </a:lnSpc>
                        <a:spcAft>
                          <a:spcPts val="0"/>
                        </a:spcAft>
                      </a:pPr>
                      <a:r>
                        <a:rPr lang="zh-CN" sz="2700" b="0">
                          <a:solidFill>
                            <a:schemeClr val="tx1"/>
                          </a:solidFill>
                          <a:effectLst/>
                          <a:latin typeface="+mn-lt"/>
                          <a:ea typeface="+mn-ea"/>
                        </a:rPr>
                        <a:t>探究盐酸、碳酸、硅酸的酸性强弱</a:t>
                      </a:r>
                      <a:endParaRPr lang="zh-CN" sz="27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700" b="0" dirty="0">
                          <a:solidFill>
                            <a:schemeClr val="tx1"/>
                          </a:solidFill>
                          <a:effectLst/>
                          <a:latin typeface="+mn-lt"/>
                          <a:ea typeface="+mn-ea"/>
                        </a:rPr>
                        <a:t>利用强酸制弱酸的原理探究</a:t>
                      </a:r>
                      <a:r>
                        <a:rPr lang="en-US" sz="2700" b="0" dirty="0">
                          <a:solidFill>
                            <a:schemeClr val="tx1"/>
                          </a:solidFill>
                          <a:effectLst/>
                          <a:latin typeface="+mn-lt"/>
                          <a:ea typeface="+mn-ea"/>
                        </a:rPr>
                        <a:t>:</a:t>
                      </a:r>
                      <a:r>
                        <a:rPr lang="zh-CN" sz="2700" b="0" dirty="0">
                          <a:solidFill>
                            <a:schemeClr val="tx1"/>
                          </a:solidFill>
                          <a:effectLst/>
                          <a:latin typeface="+mn-lt"/>
                          <a:ea typeface="+mn-ea"/>
                        </a:rPr>
                        <a:t>盐酸与碳酸盐反应制取</a:t>
                      </a:r>
                      <a:r>
                        <a:rPr lang="en-US" sz="2700" b="0" dirty="0">
                          <a:solidFill>
                            <a:schemeClr val="tx1"/>
                          </a:solidFill>
                          <a:effectLst/>
                          <a:latin typeface="+mn-lt"/>
                          <a:ea typeface="+mn-ea"/>
                        </a:rPr>
                        <a:t>CO</a:t>
                      </a:r>
                      <a:r>
                        <a:rPr lang="en-US" sz="2700" b="0" baseline="-25000" dirty="0">
                          <a:solidFill>
                            <a:schemeClr val="tx1"/>
                          </a:solidFill>
                          <a:effectLst/>
                          <a:latin typeface="+mn-lt"/>
                          <a:ea typeface="+mn-ea"/>
                        </a:rPr>
                        <a:t>2</a:t>
                      </a:r>
                      <a:r>
                        <a:rPr lang="en-US" sz="2700" b="0" dirty="0">
                          <a:solidFill>
                            <a:schemeClr val="tx1"/>
                          </a:solidFill>
                          <a:effectLst/>
                          <a:latin typeface="+mn-lt"/>
                          <a:ea typeface="+mn-ea"/>
                        </a:rPr>
                        <a:t>,</a:t>
                      </a:r>
                      <a:r>
                        <a:rPr lang="zh-CN" sz="2700" b="0" dirty="0">
                          <a:solidFill>
                            <a:schemeClr val="tx1"/>
                          </a:solidFill>
                          <a:effectLst/>
                          <a:latin typeface="+mn-lt"/>
                          <a:ea typeface="+mn-ea"/>
                        </a:rPr>
                        <a:t>气体净化后通入硅酸钠溶液中生成硅酸沉淀</a:t>
                      </a:r>
                      <a:endParaRPr lang="zh-CN" sz="27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638729823"/>
                  </a:ext>
                </a:extLst>
              </a:tr>
              <a:tr h="1184279">
                <a:tc vMerge="1">
                  <a:txBody>
                    <a:bodyPr/>
                    <a:lstStyle/>
                    <a:p>
                      <a:endParaRPr lang="zh-CN" altLang="en-US"/>
                    </a:p>
                  </a:txBody>
                  <a:tcPr/>
                </a:tc>
                <a:tc>
                  <a:txBody>
                    <a:bodyPr/>
                    <a:lstStyle/>
                    <a:p>
                      <a:pPr>
                        <a:lnSpc>
                          <a:spcPct val="130000"/>
                        </a:lnSpc>
                        <a:spcAft>
                          <a:spcPts val="0"/>
                        </a:spcAft>
                      </a:pPr>
                      <a:r>
                        <a:rPr lang="zh-CN" sz="2700" b="0" dirty="0">
                          <a:solidFill>
                            <a:schemeClr val="tx1"/>
                          </a:solidFill>
                          <a:effectLst/>
                          <a:latin typeface="+mn-lt"/>
                          <a:ea typeface="+mn-ea"/>
                        </a:rPr>
                        <a:t>利用盐的水解原理探究</a:t>
                      </a:r>
                      <a:r>
                        <a:rPr lang="en-US" sz="2700" b="0" dirty="0">
                          <a:solidFill>
                            <a:schemeClr val="tx1"/>
                          </a:solidFill>
                          <a:effectLst/>
                          <a:latin typeface="+mn-lt"/>
                          <a:ea typeface="+mn-ea"/>
                        </a:rPr>
                        <a:t>:</a:t>
                      </a:r>
                      <a:r>
                        <a:rPr lang="zh-CN" sz="2700" b="0" dirty="0">
                          <a:solidFill>
                            <a:schemeClr val="tx1"/>
                          </a:solidFill>
                          <a:effectLst/>
                          <a:latin typeface="+mn-lt"/>
                          <a:ea typeface="+mn-ea"/>
                        </a:rPr>
                        <a:t>用</a:t>
                      </a:r>
                      <a:r>
                        <a:rPr lang="en-US" sz="2700" b="0" dirty="0">
                          <a:solidFill>
                            <a:schemeClr val="tx1"/>
                          </a:solidFill>
                          <a:effectLst/>
                          <a:latin typeface="+mn-lt"/>
                          <a:ea typeface="+mn-ea"/>
                        </a:rPr>
                        <a:t>pH</a:t>
                      </a:r>
                      <a:r>
                        <a:rPr lang="zh-CN" sz="2700" b="0" dirty="0">
                          <a:solidFill>
                            <a:schemeClr val="tx1"/>
                          </a:solidFill>
                          <a:effectLst/>
                          <a:latin typeface="+mn-lt"/>
                          <a:ea typeface="+mn-ea"/>
                        </a:rPr>
                        <a:t>试纸</a:t>
                      </a:r>
                      <a:r>
                        <a:rPr lang="en-US" sz="2700" b="0" dirty="0">
                          <a:solidFill>
                            <a:schemeClr val="tx1"/>
                          </a:solidFill>
                          <a:effectLst/>
                          <a:latin typeface="+mn-lt"/>
                          <a:ea typeface="+mn-ea"/>
                        </a:rPr>
                        <a:t>(pH</a:t>
                      </a:r>
                      <a:r>
                        <a:rPr lang="zh-CN" sz="2700" b="0" dirty="0">
                          <a:solidFill>
                            <a:schemeClr val="tx1"/>
                          </a:solidFill>
                          <a:effectLst/>
                          <a:latin typeface="+mn-lt"/>
                          <a:ea typeface="+mn-ea"/>
                        </a:rPr>
                        <a:t>计</a:t>
                      </a:r>
                      <a:r>
                        <a:rPr lang="en-US" sz="2700" b="0" dirty="0">
                          <a:solidFill>
                            <a:schemeClr val="tx1"/>
                          </a:solidFill>
                          <a:effectLst/>
                          <a:latin typeface="+mn-lt"/>
                          <a:ea typeface="+mn-ea"/>
                        </a:rPr>
                        <a:t>)</a:t>
                      </a:r>
                      <a:r>
                        <a:rPr lang="zh-CN" sz="2700" b="0" dirty="0">
                          <a:solidFill>
                            <a:schemeClr val="tx1"/>
                          </a:solidFill>
                          <a:effectLst/>
                          <a:latin typeface="+mn-lt"/>
                          <a:ea typeface="+mn-ea"/>
                        </a:rPr>
                        <a:t>测定同浓度的</a:t>
                      </a:r>
                      <a:r>
                        <a:rPr lang="en-US" sz="2700" b="0" dirty="0" err="1">
                          <a:solidFill>
                            <a:schemeClr val="tx1"/>
                          </a:solidFill>
                          <a:effectLst/>
                          <a:latin typeface="+mn-lt"/>
                          <a:ea typeface="+mn-ea"/>
                        </a:rPr>
                        <a:t>NaCl</a:t>
                      </a:r>
                      <a:r>
                        <a:rPr lang="zh-CN" sz="2700" b="0" dirty="0">
                          <a:solidFill>
                            <a:schemeClr val="tx1"/>
                          </a:solidFill>
                          <a:effectLst/>
                          <a:latin typeface="+mn-lt"/>
                          <a:ea typeface="+mn-ea"/>
                        </a:rPr>
                        <a:t>溶液、</a:t>
                      </a:r>
                      <a:r>
                        <a:rPr lang="en-US" sz="2700" b="0" dirty="0">
                          <a:solidFill>
                            <a:schemeClr val="tx1"/>
                          </a:solidFill>
                          <a:effectLst/>
                          <a:latin typeface="+mn-lt"/>
                          <a:ea typeface="+mn-ea"/>
                        </a:rPr>
                        <a:t>Na</a:t>
                      </a:r>
                      <a:r>
                        <a:rPr lang="en-US" sz="2700" b="0" baseline="-25000" dirty="0">
                          <a:solidFill>
                            <a:schemeClr val="tx1"/>
                          </a:solidFill>
                          <a:effectLst/>
                          <a:latin typeface="+mn-lt"/>
                          <a:ea typeface="+mn-ea"/>
                        </a:rPr>
                        <a:t>2</a:t>
                      </a:r>
                      <a:r>
                        <a:rPr lang="en-US" sz="2700" b="0" dirty="0">
                          <a:solidFill>
                            <a:schemeClr val="tx1"/>
                          </a:solidFill>
                          <a:effectLst/>
                          <a:latin typeface="+mn-lt"/>
                          <a:ea typeface="+mn-ea"/>
                        </a:rPr>
                        <a:t>CO</a:t>
                      </a:r>
                      <a:r>
                        <a:rPr lang="en-US" sz="2700" b="0" baseline="-25000" dirty="0">
                          <a:solidFill>
                            <a:schemeClr val="tx1"/>
                          </a:solidFill>
                          <a:effectLst/>
                          <a:latin typeface="+mn-lt"/>
                          <a:ea typeface="+mn-ea"/>
                        </a:rPr>
                        <a:t>3</a:t>
                      </a:r>
                      <a:r>
                        <a:rPr lang="zh-CN" sz="2700" b="0" dirty="0">
                          <a:solidFill>
                            <a:schemeClr val="tx1"/>
                          </a:solidFill>
                          <a:effectLst/>
                          <a:latin typeface="+mn-lt"/>
                          <a:ea typeface="+mn-ea"/>
                        </a:rPr>
                        <a:t>溶液、</a:t>
                      </a:r>
                      <a:r>
                        <a:rPr lang="en-US" sz="2700" b="0" dirty="0">
                          <a:solidFill>
                            <a:schemeClr val="tx1"/>
                          </a:solidFill>
                          <a:effectLst/>
                          <a:latin typeface="+mn-lt"/>
                          <a:ea typeface="+mn-ea"/>
                        </a:rPr>
                        <a:t>Na</a:t>
                      </a:r>
                      <a:r>
                        <a:rPr lang="en-US" sz="2700" b="0" baseline="-25000" dirty="0">
                          <a:solidFill>
                            <a:schemeClr val="tx1"/>
                          </a:solidFill>
                          <a:effectLst/>
                          <a:latin typeface="+mn-lt"/>
                          <a:ea typeface="+mn-ea"/>
                        </a:rPr>
                        <a:t>2</a:t>
                      </a:r>
                      <a:r>
                        <a:rPr lang="en-US" sz="2700" b="0" dirty="0">
                          <a:solidFill>
                            <a:schemeClr val="tx1"/>
                          </a:solidFill>
                          <a:effectLst/>
                          <a:latin typeface="+mn-lt"/>
                          <a:ea typeface="+mn-ea"/>
                        </a:rPr>
                        <a:t>SiO</a:t>
                      </a:r>
                      <a:r>
                        <a:rPr lang="en-US" sz="2700" b="0" baseline="-25000" dirty="0">
                          <a:solidFill>
                            <a:schemeClr val="tx1"/>
                          </a:solidFill>
                          <a:effectLst/>
                          <a:latin typeface="+mn-lt"/>
                          <a:ea typeface="+mn-ea"/>
                        </a:rPr>
                        <a:t>3</a:t>
                      </a:r>
                      <a:r>
                        <a:rPr lang="zh-CN" sz="2700" b="0" dirty="0">
                          <a:solidFill>
                            <a:schemeClr val="tx1"/>
                          </a:solidFill>
                          <a:effectLst/>
                          <a:latin typeface="+mn-lt"/>
                          <a:ea typeface="+mn-ea"/>
                        </a:rPr>
                        <a:t>溶液的</a:t>
                      </a:r>
                      <a:r>
                        <a:rPr lang="en-US" sz="2700" b="0" dirty="0" err="1">
                          <a:solidFill>
                            <a:schemeClr val="tx1"/>
                          </a:solidFill>
                          <a:effectLst/>
                          <a:latin typeface="+mn-lt"/>
                          <a:ea typeface="+mn-ea"/>
                        </a:rPr>
                        <a:t>pH,pH</a:t>
                      </a:r>
                      <a:r>
                        <a:rPr lang="zh-CN" sz="2700" b="0" dirty="0">
                          <a:solidFill>
                            <a:schemeClr val="tx1"/>
                          </a:solidFill>
                          <a:effectLst/>
                          <a:latin typeface="+mn-lt"/>
                          <a:ea typeface="+mn-ea"/>
                        </a:rPr>
                        <a:t>越大对应酸的酸性越弱</a:t>
                      </a:r>
                      <a:endParaRPr lang="zh-CN" sz="27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868434426"/>
                  </a:ext>
                </a:extLst>
              </a:tr>
            </a:tbl>
          </a:graphicData>
        </a:graphic>
      </p:graphicFrame>
    </p:spTree>
    <p:extLst>
      <p:ext uri="{BB962C8B-B14F-4D97-AF65-F5344CB8AC3E}">
        <p14:creationId xmlns:p14="http://schemas.microsoft.com/office/powerpoint/2010/main" val="494088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E6C98433-F4A0-4141-9C92-A7721CCC400C}"/>
              </a:ext>
            </a:extLst>
          </p:cNvPr>
          <p:cNvSpPr/>
          <p:nvPr/>
        </p:nvSpPr>
        <p:spPr>
          <a:xfrm>
            <a:off x="8602980" y="0"/>
            <a:ext cx="260996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专题二十四   实验方案的设计与评价</a:t>
            </a:r>
          </a:p>
        </p:txBody>
      </p:sp>
      <p:graphicFrame>
        <p:nvGraphicFramePr>
          <p:cNvPr id="2" name="表格 1">
            <a:extLst>
              <a:ext uri="{FF2B5EF4-FFF2-40B4-BE49-F238E27FC236}">
                <a16:creationId xmlns="" xmlns:a16="http://schemas.microsoft.com/office/drawing/2014/main" id="{7C0E68C8-CA11-4E97-95D9-DBBE8220DFD4}"/>
              </a:ext>
            </a:extLst>
          </p:cNvPr>
          <p:cNvGraphicFramePr>
            <a:graphicFrameLocks noGrp="1"/>
          </p:cNvGraphicFramePr>
          <p:nvPr>
            <p:extLst>
              <p:ext uri="{D42A27DB-BD31-4B8C-83A1-F6EECF244321}">
                <p14:modId xmlns:p14="http://schemas.microsoft.com/office/powerpoint/2010/main" val="1826539908"/>
              </p:ext>
            </p:extLst>
          </p:nvPr>
        </p:nvGraphicFramePr>
        <p:xfrm>
          <a:off x="388257" y="935058"/>
          <a:ext cx="11426372" cy="5364142"/>
        </p:xfrm>
        <a:graphic>
          <a:graphicData uri="http://schemas.openxmlformats.org/drawingml/2006/table">
            <a:tbl>
              <a:tblPr firstRow="1" firstCol="1" bandRow="1">
                <a:tableStyleId>{5C22544A-7EE6-4342-B048-85BDC9FD1C3A}</a:tableStyleId>
              </a:tblPr>
              <a:tblGrid>
                <a:gridCol w="2936421">
                  <a:extLst>
                    <a:ext uri="{9D8B030D-6E8A-4147-A177-3AD203B41FA5}">
                      <a16:colId xmlns="" xmlns:a16="http://schemas.microsoft.com/office/drawing/2014/main" val="75563474"/>
                    </a:ext>
                  </a:extLst>
                </a:gridCol>
                <a:gridCol w="8489951">
                  <a:extLst>
                    <a:ext uri="{9D8B030D-6E8A-4147-A177-3AD203B41FA5}">
                      <a16:colId xmlns="" xmlns:a16="http://schemas.microsoft.com/office/drawing/2014/main" val="3819443124"/>
                    </a:ext>
                  </a:extLst>
                </a:gridCol>
              </a:tblGrid>
              <a:tr h="670518">
                <a:tc>
                  <a:txBody>
                    <a:bodyPr/>
                    <a:lstStyle/>
                    <a:p>
                      <a:pPr algn="ctr">
                        <a:lnSpc>
                          <a:spcPct val="130000"/>
                        </a:lnSpc>
                        <a:spcAft>
                          <a:spcPts val="0"/>
                        </a:spcAft>
                      </a:pPr>
                      <a:r>
                        <a:rPr lang="zh-CN" sz="2800" b="0" dirty="0">
                          <a:solidFill>
                            <a:schemeClr val="tx1"/>
                          </a:solidFill>
                          <a:effectLst/>
                          <a:latin typeface="+mn-lt"/>
                          <a:ea typeface="+mn-ea"/>
                        </a:rPr>
                        <a:t>探究类型</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latin typeface="+mn-lt"/>
                          <a:ea typeface="+mn-ea"/>
                        </a:rPr>
                        <a:t>探究方法示例</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287530916"/>
                  </a:ext>
                </a:extLst>
              </a:tr>
              <a:tr h="2682071">
                <a:tc>
                  <a:txBody>
                    <a:bodyPr/>
                    <a:lstStyle/>
                    <a:p>
                      <a:pPr>
                        <a:lnSpc>
                          <a:spcPct val="130000"/>
                        </a:lnSpc>
                        <a:spcAft>
                          <a:spcPts val="0"/>
                        </a:spcAft>
                      </a:pPr>
                      <a:r>
                        <a:rPr lang="zh-CN" sz="2800" b="0">
                          <a:solidFill>
                            <a:schemeClr val="tx1"/>
                          </a:solidFill>
                          <a:effectLst/>
                          <a:latin typeface="+mn-lt"/>
                          <a:ea typeface="+mn-ea"/>
                        </a:rPr>
                        <a:t>探究</a:t>
                      </a:r>
                      <a:r>
                        <a:rPr lang="en-US" sz="2800" b="0">
                          <a:solidFill>
                            <a:schemeClr val="tx1"/>
                          </a:solidFill>
                          <a:effectLst/>
                          <a:latin typeface="+mn-lt"/>
                          <a:ea typeface="+mn-ea"/>
                        </a:rPr>
                        <a:t>Cl</a:t>
                      </a:r>
                      <a:r>
                        <a:rPr lang="en-US" sz="2800" b="0" baseline="-25000">
                          <a:solidFill>
                            <a:schemeClr val="tx1"/>
                          </a:solidFill>
                          <a:effectLst/>
                          <a:latin typeface="+mn-lt"/>
                          <a:ea typeface="+mn-ea"/>
                        </a:rPr>
                        <a:t>2</a:t>
                      </a:r>
                      <a:r>
                        <a:rPr lang="zh-CN" sz="2800" b="0">
                          <a:solidFill>
                            <a:schemeClr val="tx1"/>
                          </a:solidFill>
                          <a:effectLst/>
                          <a:latin typeface="+mn-lt"/>
                          <a:ea typeface="+mn-ea"/>
                        </a:rPr>
                        <a:t>、</a:t>
                      </a:r>
                      <a:r>
                        <a:rPr lang="en-US" sz="2800" b="0">
                          <a:solidFill>
                            <a:schemeClr val="tx1"/>
                          </a:solidFill>
                          <a:effectLst/>
                          <a:latin typeface="+mn-lt"/>
                          <a:ea typeface="+mn-ea"/>
                        </a:rPr>
                        <a:t>Fe</a:t>
                      </a:r>
                      <a:r>
                        <a:rPr lang="en-US" sz="2800" b="0" baseline="30000">
                          <a:solidFill>
                            <a:schemeClr val="tx1"/>
                          </a:solidFill>
                          <a:effectLst/>
                          <a:latin typeface="+mn-lt"/>
                          <a:ea typeface="+mn-ea"/>
                        </a:rPr>
                        <a:t>3+</a:t>
                      </a:r>
                      <a:r>
                        <a:rPr lang="zh-CN" sz="2800" b="0">
                          <a:solidFill>
                            <a:schemeClr val="tx1"/>
                          </a:solidFill>
                          <a:effectLst/>
                          <a:latin typeface="+mn-lt"/>
                          <a:ea typeface="+mn-ea"/>
                        </a:rPr>
                        <a:t>、</a:t>
                      </a:r>
                      <a:r>
                        <a:rPr lang="en-US" sz="2800" b="0">
                          <a:solidFill>
                            <a:schemeClr val="tx1"/>
                          </a:solidFill>
                          <a:effectLst/>
                          <a:latin typeface="+mn-lt"/>
                          <a:ea typeface="+mn-ea"/>
                        </a:rPr>
                        <a:t>I</a:t>
                      </a:r>
                      <a:r>
                        <a:rPr lang="en-US" sz="2800" b="0" baseline="-25000">
                          <a:solidFill>
                            <a:schemeClr val="tx1"/>
                          </a:solidFill>
                          <a:effectLst/>
                          <a:latin typeface="+mn-lt"/>
                          <a:ea typeface="+mn-ea"/>
                        </a:rPr>
                        <a:t>2</a:t>
                      </a:r>
                      <a:r>
                        <a:rPr lang="zh-CN" sz="2800" b="0">
                          <a:solidFill>
                            <a:schemeClr val="tx1"/>
                          </a:solidFill>
                          <a:effectLst/>
                          <a:latin typeface="+mn-lt"/>
                          <a:ea typeface="+mn-ea"/>
                        </a:rPr>
                        <a:t>的氧化性强弱</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latin typeface="+mn-lt"/>
                          <a:ea typeface="+mn-ea"/>
                        </a:rPr>
                        <a:t>利用氧化剂的氧化性强于氧化产物的氧化性原理探究</a:t>
                      </a:r>
                      <a:r>
                        <a:rPr lang="en-US" sz="2800" b="0" dirty="0">
                          <a:solidFill>
                            <a:schemeClr val="tx1"/>
                          </a:solidFill>
                          <a:effectLst/>
                          <a:latin typeface="+mn-lt"/>
                          <a:ea typeface="+mn-ea"/>
                        </a:rPr>
                        <a:t>:</a:t>
                      </a:r>
                      <a:r>
                        <a:rPr lang="zh-CN" sz="2800" b="0" dirty="0">
                          <a:solidFill>
                            <a:schemeClr val="tx1"/>
                          </a:solidFill>
                          <a:effectLst/>
                          <a:latin typeface="+mn-lt"/>
                          <a:ea typeface="+mn-ea"/>
                        </a:rPr>
                        <a:t>将氯气通入加有</a:t>
                      </a:r>
                      <a:r>
                        <a:rPr lang="en-US" sz="2800" b="0" dirty="0">
                          <a:solidFill>
                            <a:schemeClr val="tx1"/>
                          </a:solidFill>
                          <a:effectLst/>
                          <a:latin typeface="+mn-lt"/>
                          <a:ea typeface="+mn-ea"/>
                        </a:rPr>
                        <a:t>KSCN</a:t>
                      </a:r>
                      <a:r>
                        <a:rPr lang="zh-CN" sz="2800" b="0" dirty="0">
                          <a:solidFill>
                            <a:schemeClr val="tx1"/>
                          </a:solidFill>
                          <a:effectLst/>
                          <a:latin typeface="+mn-lt"/>
                          <a:ea typeface="+mn-ea"/>
                        </a:rPr>
                        <a:t>的</a:t>
                      </a:r>
                      <a:r>
                        <a:rPr lang="en-US" sz="2800" b="0" dirty="0">
                          <a:solidFill>
                            <a:schemeClr val="tx1"/>
                          </a:solidFill>
                          <a:effectLst/>
                          <a:latin typeface="+mn-lt"/>
                          <a:ea typeface="+mn-ea"/>
                        </a:rPr>
                        <a:t>FeCl</a:t>
                      </a:r>
                      <a:r>
                        <a:rPr lang="en-US" sz="2800" b="0" baseline="-25000" dirty="0">
                          <a:solidFill>
                            <a:schemeClr val="tx1"/>
                          </a:solidFill>
                          <a:effectLst/>
                          <a:latin typeface="+mn-lt"/>
                          <a:ea typeface="+mn-ea"/>
                        </a:rPr>
                        <a:t>2</a:t>
                      </a:r>
                      <a:r>
                        <a:rPr lang="zh-CN" sz="2800" b="0" dirty="0">
                          <a:solidFill>
                            <a:schemeClr val="tx1"/>
                          </a:solidFill>
                          <a:effectLst/>
                          <a:latin typeface="+mn-lt"/>
                          <a:ea typeface="+mn-ea"/>
                        </a:rPr>
                        <a:t>溶液中</a:t>
                      </a:r>
                      <a:r>
                        <a:rPr lang="en-US" sz="2800" b="0" dirty="0">
                          <a:solidFill>
                            <a:schemeClr val="tx1"/>
                          </a:solidFill>
                          <a:effectLst/>
                          <a:latin typeface="+mn-lt"/>
                          <a:ea typeface="+mn-ea"/>
                        </a:rPr>
                        <a:t>,</a:t>
                      </a:r>
                      <a:r>
                        <a:rPr lang="zh-CN" sz="2800" b="0" dirty="0">
                          <a:solidFill>
                            <a:schemeClr val="tx1"/>
                          </a:solidFill>
                          <a:effectLst/>
                          <a:latin typeface="+mn-lt"/>
                          <a:ea typeface="+mn-ea"/>
                        </a:rPr>
                        <a:t>氯气将</a:t>
                      </a:r>
                      <a:r>
                        <a:rPr lang="en-US" sz="2800" b="0" dirty="0">
                          <a:solidFill>
                            <a:schemeClr val="tx1"/>
                          </a:solidFill>
                          <a:effectLst/>
                          <a:latin typeface="+mn-lt"/>
                          <a:ea typeface="+mn-ea"/>
                        </a:rPr>
                        <a:t>Fe</a:t>
                      </a:r>
                      <a:r>
                        <a:rPr lang="en-US" sz="2800" b="0" baseline="30000" dirty="0">
                          <a:solidFill>
                            <a:schemeClr val="tx1"/>
                          </a:solidFill>
                          <a:effectLst/>
                          <a:latin typeface="+mn-lt"/>
                          <a:ea typeface="+mn-ea"/>
                        </a:rPr>
                        <a:t>2+</a:t>
                      </a:r>
                      <a:r>
                        <a:rPr lang="zh-CN" sz="2800" b="0" dirty="0">
                          <a:solidFill>
                            <a:schemeClr val="tx1"/>
                          </a:solidFill>
                          <a:effectLst/>
                          <a:latin typeface="+mn-lt"/>
                          <a:ea typeface="+mn-ea"/>
                        </a:rPr>
                        <a:t>氧化成</a:t>
                      </a:r>
                      <a:r>
                        <a:rPr lang="en-US" sz="2800" b="0" dirty="0">
                          <a:solidFill>
                            <a:schemeClr val="tx1"/>
                          </a:solidFill>
                          <a:effectLst/>
                          <a:latin typeface="+mn-lt"/>
                          <a:ea typeface="+mn-ea"/>
                        </a:rPr>
                        <a:t>Fe</a:t>
                      </a:r>
                      <a:r>
                        <a:rPr lang="en-US" sz="2800" b="0" baseline="30000" dirty="0">
                          <a:solidFill>
                            <a:schemeClr val="tx1"/>
                          </a:solidFill>
                          <a:effectLst/>
                          <a:latin typeface="+mn-lt"/>
                          <a:ea typeface="+mn-ea"/>
                        </a:rPr>
                        <a:t>3+</a:t>
                      </a:r>
                      <a:r>
                        <a:rPr lang="en-US" sz="2800" b="0" dirty="0">
                          <a:solidFill>
                            <a:schemeClr val="tx1"/>
                          </a:solidFill>
                          <a:effectLst/>
                          <a:latin typeface="+mn-lt"/>
                          <a:ea typeface="+mn-ea"/>
                        </a:rPr>
                        <a:t>,</a:t>
                      </a:r>
                      <a:r>
                        <a:rPr lang="zh-CN" sz="2800" b="0" dirty="0">
                          <a:solidFill>
                            <a:schemeClr val="tx1"/>
                          </a:solidFill>
                          <a:effectLst/>
                          <a:latin typeface="+mn-lt"/>
                          <a:ea typeface="+mn-ea"/>
                        </a:rPr>
                        <a:t>将</a:t>
                      </a:r>
                      <a:r>
                        <a:rPr lang="en-US" sz="2800" b="0" dirty="0">
                          <a:solidFill>
                            <a:schemeClr val="tx1"/>
                          </a:solidFill>
                          <a:effectLst/>
                          <a:latin typeface="+mn-lt"/>
                          <a:ea typeface="+mn-ea"/>
                        </a:rPr>
                        <a:t>FeCl</a:t>
                      </a:r>
                      <a:r>
                        <a:rPr lang="en-US" sz="2800" b="0" baseline="-25000" dirty="0">
                          <a:solidFill>
                            <a:schemeClr val="tx1"/>
                          </a:solidFill>
                          <a:effectLst/>
                          <a:latin typeface="+mn-lt"/>
                          <a:ea typeface="+mn-ea"/>
                        </a:rPr>
                        <a:t>3</a:t>
                      </a:r>
                      <a:r>
                        <a:rPr lang="zh-CN" sz="2800" b="0" dirty="0">
                          <a:solidFill>
                            <a:schemeClr val="tx1"/>
                          </a:solidFill>
                          <a:effectLst/>
                          <a:latin typeface="+mn-lt"/>
                          <a:ea typeface="+mn-ea"/>
                        </a:rPr>
                        <a:t>溶液滴入淀粉</a:t>
                      </a:r>
                      <a:r>
                        <a:rPr lang="en-US" sz="2800" b="0" dirty="0">
                          <a:solidFill>
                            <a:schemeClr val="tx1"/>
                          </a:solidFill>
                          <a:effectLst/>
                          <a:latin typeface="+mn-lt"/>
                          <a:ea typeface="+mn-ea"/>
                        </a:rPr>
                        <a:t>-KI</a:t>
                      </a:r>
                      <a:r>
                        <a:rPr lang="zh-CN" sz="2800" b="0" dirty="0">
                          <a:solidFill>
                            <a:schemeClr val="tx1"/>
                          </a:solidFill>
                          <a:effectLst/>
                          <a:latin typeface="+mn-lt"/>
                          <a:ea typeface="+mn-ea"/>
                        </a:rPr>
                        <a:t>溶液中</a:t>
                      </a:r>
                      <a:r>
                        <a:rPr lang="en-US" sz="2800" b="0" dirty="0">
                          <a:solidFill>
                            <a:schemeClr val="tx1"/>
                          </a:solidFill>
                          <a:effectLst/>
                          <a:latin typeface="+mn-lt"/>
                          <a:ea typeface="+mn-ea"/>
                        </a:rPr>
                        <a:t>,Fe</a:t>
                      </a:r>
                      <a:r>
                        <a:rPr lang="en-US" sz="2800" b="0" baseline="30000" dirty="0">
                          <a:solidFill>
                            <a:schemeClr val="tx1"/>
                          </a:solidFill>
                          <a:effectLst/>
                          <a:latin typeface="+mn-lt"/>
                          <a:ea typeface="+mn-ea"/>
                        </a:rPr>
                        <a:t>3+</a:t>
                      </a:r>
                      <a:r>
                        <a:rPr lang="zh-CN" sz="2800" b="0" dirty="0">
                          <a:solidFill>
                            <a:schemeClr val="tx1"/>
                          </a:solidFill>
                          <a:effectLst/>
                          <a:latin typeface="+mn-lt"/>
                          <a:ea typeface="+mn-ea"/>
                        </a:rPr>
                        <a:t>将</a:t>
                      </a:r>
                      <a:r>
                        <a:rPr lang="en-US" sz="2800" b="0" dirty="0">
                          <a:solidFill>
                            <a:schemeClr val="tx1"/>
                          </a:solidFill>
                          <a:effectLst/>
                          <a:latin typeface="+mn-lt"/>
                          <a:ea typeface="+mn-ea"/>
                        </a:rPr>
                        <a:t>I</a:t>
                      </a:r>
                      <a:r>
                        <a:rPr lang="en-US" sz="2800" b="0" baseline="30000" dirty="0">
                          <a:solidFill>
                            <a:schemeClr val="tx1"/>
                          </a:solidFill>
                          <a:effectLst/>
                          <a:latin typeface="+mn-lt"/>
                          <a:ea typeface="+mn-ea"/>
                        </a:rPr>
                        <a:t>-</a:t>
                      </a:r>
                      <a:r>
                        <a:rPr lang="zh-CN" sz="2800" b="0" dirty="0">
                          <a:solidFill>
                            <a:schemeClr val="tx1"/>
                          </a:solidFill>
                          <a:effectLst/>
                          <a:latin typeface="+mn-lt"/>
                          <a:ea typeface="+mn-ea"/>
                        </a:rPr>
                        <a:t>氧化成</a:t>
                      </a:r>
                      <a:r>
                        <a:rPr lang="en-US" sz="2800" b="0" dirty="0">
                          <a:solidFill>
                            <a:schemeClr val="tx1"/>
                          </a:solidFill>
                          <a:effectLst/>
                          <a:latin typeface="+mn-lt"/>
                          <a:ea typeface="+mn-ea"/>
                        </a:rPr>
                        <a:t>I</a:t>
                      </a:r>
                      <a:r>
                        <a:rPr lang="en-US" sz="2800" b="0" baseline="-25000" dirty="0">
                          <a:solidFill>
                            <a:schemeClr val="tx1"/>
                          </a:solidFill>
                          <a:effectLst/>
                          <a:latin typeface="+mn-lt"/>
                          <a:ea typeface="+mn-ea"/>
                        </a:rPr>
                        <a:t>2</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988717492"/>
                  </a:ext>
                </a:extLst>
              </a:tr>
              <a:tr h="2011553">
                <a:tc>
                  <a:txBody>
                    <a:bodyPr/>
                    <a:lstStyle/>
                    <a:p>
                      <a:pPr>
                        <a:lnSpc>
                          <a:spcPct val="130000"/>
                        </a:lnSpc>
                        <a:spcAft>
                          <a:spcPts val="0"/>
                        </a:spcAft>
                      </a:pPr>
                      <a:r>
                        <a:rPr lang="zh-CN" sz="2800" b="0">
                          <a:solidFill>
                            <a:schemeClr val="tx1"/>
                          </a:solidFill>
                          <a:effectLst/>
                          <a:latin typeface="+mn-lt"/>
                          <a:ea typeface="+mn-ea"/>
                        </a:rPr>
                        <a:t>探究</a:t>
                      </a:r>
                      <a:r>
                        <a:rPr lang="en-US" sz="2800" b="0">
                          <a:solidFill>
                            <a:schemeClr val="tx1"/>
                          </a:solidFill>
                          <a:effectLst/>
                          <a:latin typeface="+mn-lt"/>
                          <a:ea typeface="+mn-ea"/>
                        </a:rPr>
                        <a:t>CuS</a:t>
                      </a:r>
                      <a:r>
                        <a:rPr lang="zh-CN" sz="2800" b="0">
                          <a:solidFill>
                            <a:schemeClr val="tx1"/>
                          </a:solidFill>
                          <a:effectLst/>
                          <a:latin typeface="+mn-lt"/>
                          <a:ea typeface="+mn-ea"/>
                        </a:rPr>
                        <a:t>、</a:t>
                      </a:r>
                      <a:r>
                        <a:rPr lang="en-US" sz="2800" b="0">
                          <a:solidFill>
                            <a:schemeClr val="tx1"/>
                          </a:solidFill>
                          <a:effectLst/>
                          <a:latin typeface="+mn-lt"/>
                          <a:ea typeface="+mn-ea"/>
                        </a:rPr>
                        <a:t>ZnS</a:t>
                      </a:r>
                      <a:r>
                        <a:rPr lang="zh-CN" sz="2800" b="0">
                          <a:solidFill>
                            <a:schemeClr val="tx1"/>
                          </a:solidFill>
                          <a:effectLst/>
                          <a:latin typeface="+mn-lt"/>
                          <a:ea typeface="+mn-ea"/>
                        </a:rPr>
                        <a:t>的溶度积大小</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latin typeface="+mn-lt"/>
                          <a:ea typeface="+mn-ea"/>
                        </a:rPr>
                        <a:t>向浓度相同的</a:t>
                      </a:r>
                      <a:r>
                        <a:rPr lang="en-US" sz="2800" b="0" dirty="0">
                          <a:solidFill>
                            <a:schemeClr val="tx1"/>
                          </a:solidFill>
                          <a:effectLst/>
                          <a:latin typeface="+mn-lt"/>
                          <a:ea typeface="+mn-ea"/>
                        </a:rPr>
                        <a:t>CuSO</a:t>
                      </a:r>
                      <a:r>
                        <a:rPr lang="en-US" sz="2800" b="0" baseline="-25000" dirty="0">
                          <a:solidFill>
                            <a:schemeClr val="tx1"/>
                          </a:solidFill>
                          <a:effectLst/>
                          <a:latin typeface="+mn-lt"/>
                          <a:ea typeface="+mn-ea"/>
                        </a:rPr>
                        <a:t>4</a:t>
                      </a:r>
                      <a:r>
                        <a:rPr lang="zh-CN" sz="2800" b="0" dirty="0">
                          <a:solidFill>
                            <a:schemeClr val="tx1"/>
                          </a:solidFill>
                          <a:effectLst/>
                          <a:latin typeface="+mn-lt"/>
                          <a:ea typeface="+mn-ea"/>
                        </a:rPr>
                        <a:t>、</a:t>
                      </a:r>
                      <a:r>
                        <a:rPr lang="en-US" sz="2800" b="0" dirty="0">
                          <a:solidFill>
                            <a:schemeClr val="tx1"/>
                          </a:solidFill>
                          <a:effectLst/>
                          <a:latin typeface="+mn-lt"/>
                          <a:ea typeface="+mn-ea"/>
                        </a:rPr>
                        <a:t>ZnSO</a:t>
                      </a:r>
                      <a:r>
                        <a:rPr lang="en-US" sz="2800" b="0" baseline="-25000" dirty="0">
                          <a:solidFill>
                            <a:schemeClr val="tx1"/>
                          </a:solidFill>
                          <a:effectLst/>
                          <a:latin typeface="+mn-lt"/>
                          <a:ea typeface="+mn-ea"/>
                        </a:rPr>
                        <a:t>4</a:t>
                      </a:r>
                      <a:r>
                        <a:rPr lang="zh-CN" sz="2800" b="0" dirty="0">
                          <a:solidFill>
                            <a:schemeClr val="tx1"/>
                          </a:solidFill>
                          <a:effectLst/>
                          <a:latin typeface="+mn-lt"/>
                          <a:ea typeface="+mn-ea"/>
                        </a:rPr>
                        <a:t>的混合液中滴入</a:t>
                      </a:r>
                      <a:r>
                        <a:rPr lang="en-US" sz="2800" b="0" dirty="0">
                          <a:solidFill>
                            <a:schemeClr val="tx1"/>
                          </a:solidFill>
                          <a:effectLst/>
                          <a:latin typeface="+mn-lt"/>
                          <a:ea typeface="+mn-ea"/>
                        </a:rPr>
                        <a:t>Na</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S</a:t>
                      </a:r>
                      <a:r>
                        <a:rPr lang="zh-CN" sz="2800" b="0" dirty="0">
                          <a:solidFill>
                            <a:schemeClr val="tx1"/>
                          </a:solidFill>
                          <a:effectLst/>
                          <a:latin typeface="+mn-lt"/>
                          <a:ea typeface="+mn-ea"/>
                        </a:rPr>
                        <a:t>溶液</a:t>
                      </a:r>
                      <a:r>
                        <a:rPr lang="en-US" sz="2800" b="0" dirty="0">
                          <a:solidFill>
                            <a:schemeClr val="tx1"/>
                          </a:solidFill>
                          <a:effectLst/>
                          <a:latin typeface="+mn-lt"/>
                          <a:ea typeface="+mn-ea"/>
                        </a:rPr>
                        <a:t>,</a:t>
                      </a:r>
                      <a:r>
                        <a:rPr lang="zh-CN" sz="2800" b="0" dirty="0">
                          <a:solidFill>
                            <a:schemeClr val="tx1"/>
                          </a:solidFill>
                          <a:effectLst/>
                          <a:latin typeface="+mn-lt"/>
                          <a:ea typeface="+mn-ea"/>
                        </a:rPr>
                        <a:t>若先生成黑色沉淀</a:t>
                      </a:r>
                      <a:r>
                        <a:rPr lang="en-US" sz="2800" b="0" dirty="0" err="1">
                          <a:solidFill>
                            <a:schemeClr val="tx1"/>
                          </a:solidFill>
                          <a:effectLst/>
                          <a:latin typeface="+mn-lt"/>
                          <a:ea typeface="+mn-ea"/>
                        </a:rPr>
                        <a:t>CuS</a:t>
                      </a:r>
                      <a:r>
                        <a:rPr lang="zh-CN" sz="2800" b="0" dirty="0">
                          <a:solidFill>
                            <a:schemeClr val="tx1"/>
                          </a:solidFill>
                          <a:effectLst/>
                          <a:latin typeface="+mn-lt"/>
                          <a:ea typeface="+mn-ea"/>
                        </a:rPr>
                        <a:t>、后生成白色沉淀</a:t>
                      </a:r>
                      <a:r>
                        <a:rPr lang="en-US" sz="2800" b="0" dirty="0">
                          <a:solidFill>
                            <a:schemeClr val="tx1"/>
                          </a:solidFill>
                          <a:effectLst/>
                          <a:latin typeface="+mn-lt"/>
                          <a:ea typeface="+mn-ea"/>
                        </a:rPr>
                        <a:t>ZnS,</a:t>
                      </a:r>
                      <a:r>
                        <a:rPr lang="zh-CN" sz="2800" b="0" dirty="0">
                          <a:solidFill>
                            <a:schemeClr val="tx1"/>
                          </a:solidFill>
                          <a:effectLst/>
                          <a:latin typeface="+mn-lt"/>
                          <a:ea typeface="+mn-ea"/>
                        </a:rPr>
                        <a:t>说明</a:t>
                      </a:r>
                      <a:r>
                        <a:rPr lang="en-US" sz="2800" b="0" i="1" dirty="0" err="1">
                          <a:solidFill>
                            <a:schemeClr val="tx1"/>
                          </a:solidFill>
                          <a:effectLst/>
                          <a:latin typeface="+mn-lt"/>
                          <a:ea typeface="+mn-ea"/>
                        </a:rPr>
                        <a:t>K</a:t>
                      </a:r>
                      <a:r>
                        <a:rPr lang="en-US" sz="2800" b="0" baseline="-25000" dirty="0" err="1">
                          <a:solidFill>
                            <a:schemeClr val="tx1"/>
                          </a:solidFill>
                          <a:effectLst/>
                          <a:latin typeface="+mn-lt"/>
                          <a:ea typeface="+mn-ea"/>
                        </a:rPr>
                        <a:t>sp</a:t>
                      </a:r>
                      <a:r>
                        <a:rPr lang="en-US" sz="2800" b="0" dirty="0">
                          <a:solidFill>
                            <a:schemeClr val="tx1"/>
                          </a:solidFill>
                          <a:effectLst/>
                          <a:latin typeface="+mn-lt"/>
                          <a:ea typeface="+mn-ea"/>
                        </a:rPr>
                        <a:t>(ZnS)&gt;</a:t>
                      </a:r>
                      <a:r>
                        <a:rPr lang="en-US" sz="2800" b="0" i="1" dirty="0" err="1">
                          <a:solidFill>
                            <a:schemeClr val="tx1"/>
                          </a:solidFill>
                          <a:effectLst/>
                          <a:latin typeface="+mn-lt"/>
                          <a:ea typeface="+mn-ea"/>
                        </a:rPr>
                        <a:t>K</a:t>
                      </a:r>
                      <a:r>
                        <a:rPr lang="en-US" sz="2800" b="0" baseline="-25000" dirty="0" err="1">
                          <a:solidFill>
                            <a:schemeClr val="tx1"/>
                          </a:solidFill>
                          <a:effectLst/>
                          <a:latin typeface="+mn-lt"/>
                          <a:ea typeface="+mn-ea"/>
                        </a:rPr>
                        <a:t>sp</a:t>
                      </a:r>
                      <a:r>
                        <a:rPr lang="en-US" sz="2800" b="0" dirty="0">
                          <a:solidFill>
                            <a:schemeClr val="tx1"/>
                          </a:solidFill>
                          <a:effectLst/>
                          <a:latin typeface="+mn-lt"/>
                          <a:ea typeface="+mn-ea"/>
                        </a:rPr>
                        <a:t>(</a:t>
                      </a:r>
                      <a:r>
                        <a:rPr lang="en-US" sz="2800" b="0" dirty="0" err="1">
                          <a:solidFill>
                            <a:schemeClr val="tx1"/>
                          </a:solidFill>
                          <a:effectLst/>
                          <a:latin typeface="+mn-lt"/>
                          <a:ea typeface="+mn-ea"/>
                        </a:rPr>
                        <a:t>CuS</a:t>
                      </a:r>
                      <a:r>
                        <a:rPr lang="en-US" sz="2800" b="0" dirty="0">
                          <a:solidFill>
                            <a:schemeClr val="tx1"/>
                          </a:solidFill>
                          <a:effectLst/>
                          <a:latin typeface="+mn-lt"/>
                          <a:ea typeface="+mn-ea"/>
                        </a:rPr>
                        <a:t>)</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911385338"/>
                  </a:ext>
                </a:extLst>
              </a:tr>
            </a:tbl>
          </a:graphicData>
        </a:graphic>
      </p:graphicFrame>
      <p:sp>
        <p:nvSpPr>
          <p:cNvPr id="7" name="矩形 6">
            <a:extLst>
              <a:ext uri="{FF2B5EF4-FFF2-40B4-BE49-F238E27FC236}">
                <a16:creationId xmlns="" xmlns:a16="http://schemas.microsoft.com/office/drawing/2014/main" id="{6B51A16F-4281-4D30-8B7C-6BE0A5BDCE63}"/>
              </a:ext>
            </a:extLst>
          </p:cNvPr>
          <p:cNvSpPr/>
          <p:nvPr/>
        </p:nvSpPr>
        <p:spPr>
          <a:xfrm>
            <a:off x="250487" y="244823"/>
            <a:ext cx="11723912" cy="661207"/>
          </a:xfrm>
          <a:prstGeom prst="rect">
            <a:avLst/>
          </a:prstGeom>
        </p:spPr>
        <p:txBody>
          <a:bodyPr wrap="square">
            <a:spAutoFit/>
          </a:bodyPr>
          <a:lstStyle/>
          <a:p>
            <a:pPr algn="r">
              <a:lnSpc>
                <a:spcPct val="150000"/>
              </a:lnSpc>
            </a:pPr>
            <a:r>
              <a:rPr lang="zh-CN" altLang="en-US" sz="2800" dirty="0"/>
              <a:t>（续表）</a:t>
            </a:r>
            <a:endParaRPr lang="zh-CN" altLang="zh-CN" sz="2800" dirty="0"/>
          </a:p>
        </p:txBody>
      </p:sp>
    </p:spTree>
    <p:extLst>
      <p:ext uri="{BB962C8B-B14F-4D97-AF65-F5344CB8AC3E}">
        <p14:creationId xmlns:p14="http://schemas.microsoft.com/office/powerpoint/2010/main" val="30254035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E6C98433-F4A0-4141-9C92-A7721CCC400C}"/>
              </a:ext>
            </a:extLst>
          </p:cNvPr>
          <p:cNvSpPr/>
          <p:nvPr/>
        </p:nvSpPr>
        <p:spPr>
          <a:xfrm>
            <a:off x="8602980" y="0"/>
            <a:ext cx="260996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专题二十四   实验方案的设计与评价</a:t>
            </a:r>
          </a:p>
        </p:txBody>
      </p:sp>
      <p:graphicFrame>
        <p:nvGraphicFramePr>
          <p:cNvPr id="2" name="表格 1">
            <a:extLst>
              <a:ext uri="{FF2B5EF4-FFF2-40B4-BE49-F238E27FC236}">
                <a16:creationId xmlns="" xmlns:a16="http://schemas.microsoft.com/office/drawing/2014/main" id="{7C0E68C8-CA11-4E97-95D9-DBBE8220DFD4}"/>
              </a:ext>
            </a:extLst>
          </p:cNvPr>
          <p:cNvGraphicFramePr>
            <a:graphicFrameLocks noGrp="1"/>
          </p:cNvGraphicFramePr>
          <p:nvPr>
            <p:extLst>
              <p:ext uri="{D42A27DB-BD31-4B8C-83A1-F6EECF244321}">
                <p14:modId xmlns:p14="http://schemas.microsoft.com/office/powerpoint/2010/main" val="4234608589"/>
              </p:ext>
            </p:extLst>
          </p:nvPr>
        </p:nvGraphicFramePr>
        <p:xfrm>
          <a:off x="388257" y="935058"/>
          <a:ext cx="11426372" cy="4449741"/>
        </p:xfrm>
        <a:graphic>
          <a:graphicData uri="http://schemas.openxmlformats.org/drawingml/2006/table">
            <a:tbl>
              <a:tblPr firstRow="1" firstCol="1" bandRow="1">
                <a:tableStyleId>{5C22544A-7EE6-4342-B048-85BDC9FD1C3A}</a:tableStyleId>
              </a:tblPr>
              <a:tblGrid>
                <a:gridCol w="2936421">
                  <a:extLst>
                    <a:ext uri="{9D8B030D-6E8A-4147-A177-3AD203B41FA5}">
                      <a16:colId xmlns="" xmlns:a16="http://schemas.microsoft.com/office/drawing/2014/main" val="75563474"/>
                    </a:ext>
                  </a:extLst>
                </a:gridCol>
                <a:gridCol w="8489951">
                  <a:extLst>
                    <a:ext uri="{9D8B030D-6E8A-4147-A177-3AD203B41FA5}">
                      <a16:colId xmlns="" xmlns:a16="http://schemas.microsoft.com/office/drawing/2014/main" val="3819443124"/>
                    </a:ext>
                  </a:extLst>
                </a:gridCol>
              </a:tblGrid>
              <a:tr h="635677">
                <a:tc>
                  <a:txBody>
                    <a:bodyPr/>
                    <a:lstStyle/>
                    <a:p>
                      <a:pPr algn="ctr">
                        <a:lnSpc>
                          <a:spcPct val="130000"/>
                        </a:lnSpc>
                        <a:spcAft>
                          <a:spcPts val="0"/>
                        </a:spcAft>
                      </a:pPr>
                      <a:r>
                        <a:rPr lang="zh-CN" sz="2800" b="0">
                          <a:solidFill>
                            <a:schemeClr val="tx1"/>
                          </a:solidFill>
                          <a:effectLst/>
                          <a:latin typeface="+mn-lt"/>
                          <a:ea typeface="+mn-ea"/>
                        </a:rPr>
                        <a:t>探究类型</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latin typeface="+mn-lt"/>
                          <a:ea typeface="+mn-ea"/>
                        </a:rPr>
                        <a:t>探究方法示例</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287530916"/>
                  </a:ext>
                </a:extLst>
              </a:tr>
              <a:tr h="1907032">
                <a:tc rowSpan="2">
                  <a:txBody>
                    <a:bodyPr/>
                    <a:lstStyle/>
                    <a:p>
                      <a:pPr>
                        <a:lnSpc>
                          <a:spcPct val="130000"/>
                        </a:lnSpc>
                        <a:spcAft>
                          <a:spcPts val="0"/>
                        </a:spcAft>
                      </a:pPr>
                      <a:r>
                        <a:rPr lang="zh-CN" sz="2800" b="0">
                          <a:solidFill>
                            <a:schemeClr val="tx1"/>
                          </a:solidFill>
                          <a:effectLst/>
                          <a:latin typeface="+mn-lt"/>
                          <a:ea typeface="+mn-ea"/>
                        </a:rPr>
                        <a:t>探究</a:t>
                      </a:r>
                      <a:r>
                        <a:rPr lang="en-US" sz="2800" b="0">
                          <a:solidFill>
                            <a:schemeClr val="tx1"/>
                          </a:solidFill>
                          <a:effectLst/>
                          <a:latin typeface="+mn-lt"/>
                          <a:ea typeface="+mn-ea"/>
                        </a:rPr>
                        <a:t>HCOOH</a:t>
                      </a:r>
                      <a:r>
                        <a:rPr lang="zh-CN" sz="2800" b="0">
                          <a:solidFill>
                            <a:schemeClr val="tx1"/>
                          </a:solidFill>
                          <a:effectLst/>
                          <a:latin typeface="+mn-lt"/>
                          <a:ea typeface="+mn-ea"/>
                        </a:rPr>
                        <a:t>、</a:t>
                      </a:r>
                      <a:r>
                        <a:rPr lang="en-US" sz="2800" b="0">
                          <a:solidFill>
                            <a:schemeClr val="tx1"/>
                          </a:solidFill>
                          <a:effectLst/>
                          <a:latin typeface="+mn-lt"/>
                          <a:ea typeface="+mn-ea"/>
                        </a:rPr>
                        <a:t>CH</a:t>
                      </a:r>
                      <a:r>
                        <a:rPr lang="en-US" sz="2800" b="0" baseline="-25000">
                          <a:solidFill>
                            <a:schemeClr val="tx1"/>
                          </a:solidFill>
                          <a:effectLst/>
                          <a:latin typeface="+mn-lt"/>
                          <a:ea typeface="+mn-ea"/>
                        </a:rPr>
                        <a:t>3</a:t>
                      </a:r>
                      <a:r>
                        <a:rPr lang="en-US" sz="2800" b="0">
                          <a:solidFill>
                            <a:schemeClr val="tx1"/>
                          </a:solidFill>
                          <a:effectLst/>
                          <a:latin typeface="+mn-lt"/>
                          <a:ea typeface="+mn-ea"/>
                        </a:rPr>
                        <a:t>COOH</a:t>
                      </a:r>
                      <a:r>
                        <a:rPr lang="zh-CN" sz="2800" b="0">
                          <a:solidFill>
                            <a:schemeClr val="tx1"/>
                          </a:solidFill>
                          <a:effectLst/>
                          <a:latin typeface="+mn-lt"/>
                          <a:ea typeface="+mn-ea"/>
                        </a:rPr>
                        <a:t>电离能力的强弱</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latin typeface="+mn-lt"/>
                          <a:ea typeface="+mn-ea"/>
                        </a:rPr>
                        <a:t>用</a:t>
                      </a:r>
                      <a:r>
                        <a:rPr lang="en-US" sz="2800" b="0" dirty="0">
                          <a:solidFill>
                            <a:schemeClr val="tx1"/>
                          </a:solidFill>
                          <a:effectLst/>
                          <a:latin typeface="+mn-lt"/>
                          <a:ea typeface="+mn-ea"/>
                        </a:rPr>
                        <a:t>pH</a:t>
                      </a:r>
                      <a:r>
                        <a:rPr lang="zh-CN" sz="2800" b="0" dirty="0">
                          <a:solidFill>
                            <a:schemeClr val="tx1"/>
                          </a:solidFill>
                          <a:effectLst/>
                          <a:latin typeface="+mn-lt"/>
                          <a:ea typeface="+mn-ea"/>
                        </a:rPr>
                        <a:t>试纸</a:t>
                      </a:r>
                      <a:r>
                        <a:rPr lang="en-US" sz="2800" b="0" dirty="0">
                          <a:solidFill>
                            <a:schemeClr val="tx1"/>
                          </a:solidFill>
                          <a:effectLst/>
                          <a:latin typeface="+mn-lt"/>
                          <a:ea typeface="+mn-ea"/>
                        </a:rPr>
                        <a:t>(pH</a:t>
                      </a:r>
                      <a:r>
                        <a:rPr lang="zh-CN" sz="2800" b="0" dirty="0">
                          <a:solidFill>
                            <a:schemeClr val="tx1"/>
                          </a:solidFill>
                          <a:effectLst/>
                          <a:latin typeface="+mn-lt"/>
                          <a:ea typeface="+mn-ea"/>
                        </a:rPr>
                        <a:t>计</a:t>
                      </a:r>
                      <a:r>
                        <a:rPr lang="en-US" sz="2800" b="0" dirty="0">
                          <a:solidFill>
                            <a:schemeClr val="tx1"/>
                          </a:solidFill>
                          <a:effectLst/>
                          <a:latin typeface="+mn-lt"/>
                          <a:ea typeface="+mn-ea"/>
                        </a:rPr>
                        <a:t>)</a:t>
                      </a:r>
                      <a:r>
                        <a:rPr lang="zh-CN" sz="2800" b="0" dirty="0">
                          <a:solidFill>
                            <a:schemeClr val="tx1"/>
                          </a:solidFill>
                          <a:effectLst/>
                          <a:latin typeface="+mn-lt"/>
                          <a:ea typeface="+mn-ea"/>
                        </a:rPr>
                        <a:t>分别测定同浓度的</a:t>
                      </a:r>
                      <a:r>
                        <a:rPr lang="en-US" sz="2800" b="0" dirty="0">
                          <a:solidFill>
                            <a:schemeClr val="tx1"/>
                          </a:solidFill>
                          <a:effectLst/>
                          <a:latin typeface="+mn-lt"/>
                          <a:ea typeface="+mn-ea"/>
                        </a:rPr>
                        <a:t>HCOOH</a:t>
                      </a:r>
                      <a:r>
                        <a:rPr lang="zh-CN" sz="2800" b="0" dirty="0">
                          <a:solidFill>
                            <a:schemeClr val="tx1"/>
                          </a:solidFill>
                          <a:effectLst/>
                          <a:latin typeface="+mn-lt"/>
                          <a:ea typeface="+mn-ea"/>
                        </a:rPr>
                        <a:t>溶液、</a:t>
                      </a:r>
                      <a:r>
                        <a:rPr lang="en-US" sz="2800" b="0" dirty="0">
                          <a:solidFill>
                            <a:schemeClr val="tx1"/>
                          </a:solidFill>
                          <a:effectLst/>
                          <a:latin typeface="+mn-lt"/>
                          <a:ea typeface="+mn-ea"/>
                        </a:rPr>
                        <a:t>CH</a:t>
                      </a:r>
                      <a:r>
                        <a:rPr lang="en-US" sz="2800" b="0" baseline="-25000" dirty="0">
                          <a:solidFill>
                            <a:schemeClr val="tx1"/>
                          </a:solidFill>
                          <a:effectLst/>
                          <a:latin typeface="+mn-lt"/>
                          <a:ea typeface="+mn-ea"/>
                        </a:rPr>
                        <a:t>3</a:t>
                      </a:r>
                      <a:r>
                        <a:rPr lang="en-US" sz="2800" b="0" dirty="0">
                          <a:solidFill>
                            <a:schemeClr val="tx1"/>
                          </a:solidFill>
                          <a:effectLst/>
                          <a:latin typeface="+mn-lt"/>
                          <a:ea typeface="+mn-ea"/>
                        </a:rPr>
                        <a:t>COOH</a:t>
                      </a:r>
                      <a:r>
                        <a:rPr lang="zh-CN" sz="2800" b="0" dirty="0">
                          <a:solidFill>
                            <a:schemeClr val="tx1"/>
                          </a:solidFill>
                          <a:effectLst/>
                          <a:latin typeface="+mn-lt"/>
                          <a:ea typeface="+mn-ea"/>
                        </a:rPr>
                        <a:t>溶液的</a:t>
                      </a:r>
                      <a:r>
                        <a:rPr lang="en-US" sz="2800" b="0" dirty="0">
                          <a:solidFill>
                            <a:schemeClr val="tx1"/>
                          </a:solidFill>
                          <a:effectLst/>
                          <a:latin typeface="+mn-lt"/>
                          <a:ea typeface="+mn-ea"/>
                        </a:rPr>
                        <a:t>pH,</a:t>
                      </a:r>
                      <a:r>
                        <a:rPr lang="zh-CN" sz="2800" b="0" dirty="0">
                          <a:solidFill>
                            <a:schemeClr val="tx1"/>
                          </a:solidFill>
                          <a:effectLst/>
                          <a:latin typeface="+mn-lt"/>
                          <a:ea typeface="+mn-ea"/>
                        </a:rPr>
                        <a:t>酸的酸性越强</a:t>
                      </a:r>
                      <a:r>
                        <a:rPr lang="en-US" sz="2800" b="0" dirty="0">
                          <a:solidFill>
                            <a:schemeClr val="tx1"/>
                          </a:solidFill>
                          <a:effectLst/>
                          <a:latin typeface="+mn-lt"/>
                          <a:ea typeface="+mn-ea"/>
                        </a:rPr>
                        <a:t>,</a:t>
                      </a:r>
                      <a:r>
                        <a:rPr lang="zh-CN" sz="2800" b="0" dirty="0">
                          <a:solidFill>
                            <a:schemeClr val="tx1"/>
                          </a:solidFill>
                          <a:effectLst/>
                          <a:latin typeface="+mn-lt"/>
                          <a:ea typeface="+mn-ea"/>
                        </a:rPr>
                        <a:t>对应酸的电离能力越强</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240287761"/>
                  </a:ext>
                </a:extLst>
              </a:tr>
              <a:tr h="1907032">
                <a:tc vMerge="1">
                  <a:txBody>
                    <a:bodyPr/>
                    <a:lstStyle/>
                    <a:p>
                      <a:endParaRPr lang="zh-CN" altLang="en-US"/>
                    </a:p>
                  </a:txBody>
                  <a:tcPr/>
                </a:tc>
                <a:tc>
                  <a:txBody>
                    <a:bodyPr/>
                    <a:lstStyle/>
                    <a:p>
                      <a:pPr>
                        <a:lnSpc>
                          <a:spcPct val="130000"/>
                        </a:lnSpc>
                        <a:spcAft>
                          <a:spcPts val="0"/>
                        </a:spcAft>
                      </a:pPr>
                      <a:r>
                        <a:rPr lang="zh-CN" sz="2800" b="0" dirty="0">
                          <a:solidFill>
                            <a:schemeClr val="tx1"/>
                          </a:solidFill>
                          <a:effectLst/>
                          <a:latin typeface="+mn-lt"/>
                          <a:ea typeface="+mn-ea"/>
                        </a:rPr>
                        <a:t>用</a:t>
                      </a:r>
                      <a:r>
                        <a:rPr lang="en-US" sz="2800" b="0" dirty="0">
                          <a:solidFill>
                            <a:schemeClr val="tx1"/>
                          </a:solidFill>
                          <a:effectLst/>
                          <a:latin typeface="+mn-lt"/>
                          <a:ea typeface="+mn-ea"/>
                        </a:rPr>
                        <a:t>pH</a:t>
                      </a:r>
                      <a:r>
                        <a:rPr lang="zh-CN" sz="2800" b="0" dirty="0">
                          <a:solidFill>
                            <a:schemeClr val="tx1"/>
                          </a:solidFill>
                          <a:effectLst/>
                          <a:latin typeface="+mn-lt"/>
                          <a:ea typeface="+mn-ea"/>
                        </a:rPr>
                        <a:t>试纸</a:t>
                      </a:r>
                      <a:r>
                        <a:rPr lang="en-US" sz="2800" b="0" dirty="0">
                          <a:solidFill>
                            <a:schemeClr val="tx1"/>
                          </a:solidFill>
                          <a:effectLst/>
                          <a:latin typeface="+mn-lt"/>
                          <a:ea typeface="+mn-ea"/>
                        </a:rPr>
                        <a:t>(pH</a:t>
                      </a:r>
                      <a:r>
                        <a:rPr lang="zh-CN" sz="2800" b="0" dirty="0">
                          <a:solidFill>
                            <a:schemeClr val="tx1"/>
                          </a:solidFill>
                          <a:effectLst/>
                          <a:latin typeface="+mn-lt"/>
                          <a:ea typeface="+mn-ea"/>
                        </a:rPr>
                        <a:t>计</a:t>
                      </a:r>
                      <a:r>
                        <a:rPr lang="en-US" sz="2800" b="0" dirty="0">
                          <a:solidFill>
                            <a:schemeClr val="tx1"/>
                          </a:solidFill>
                          <a:effectLst/>
                          <a:latin typeface="+mn-lt"/>
                          <a:ea typeface="+mn-ea"/>
                        </a:rPr>
                        <a:t>)</a:t>
                      </a:r>
                      <a:r>
                        <a:rPr lang="zh-CN" sz="2800" b="0" dirty="0">
                          <a:solidFill>
                            <a:schemeClr val="tx1"/>
                          </a:solidFill>
                          <a:effectLst/>
                          <a:latin typeface="+mn-lt"/>
                          <a:ea typeface="+mn-ea"/>
                        </a:rPr>
                        <a:t>分别测定同浓度的</a:t>
                      </a:r>
                      <a:r>
                        <a:rPr lang="en-US" sz="2800" b="0" dirty="0" err="1">
                          <a:solidFill>
                            <a:schemeClr val="tx1"/>
                          </a:solidFill>
                          <a:effectLst/>
                          <a:latin typeface="+mn-lt"/>
                          <a:ea typeface="+mn-ea"/>
                        </a:rPr>
                        <a:t>HCOONa</a:t>
                      </a:r>
                      <a:r>
                        <a:rPr lang="zh-CN" sz="2800" b="0" dirty="0">
                          <a:solidFill>
                            <a:schemeClr val="tx1"/>
                          </a:solidFill>
                          <a:effectLst/>
                          <a:latin typeface="+mn-lt"/>
                          <a:ea typeface="+mn-ea"/>
                        </a:rPr>
                        <a:t>溶液、</a:t>
                      </a:r>
                      <a:r>
                        <a:rPr lang="en-US" sz="2800" b="0" dirty="0">
                          <a:solidFill>
                            <a:schemeClr val="tx1"/>
                          </a:solidFill>
                          <a:effectLst/>
                          <a:latin typeface="+mn-lt"/>
                          <a:ea typeface="+mn-ea"/>
                        </a:rPr>
                        <a:t>CH</a:t>
                      </a:r>
                      <a:r>
                        <a:rPr lang="en-US" sz="2800" b="0" baseline="-25000" dirty="0">
                          <a:solidFill>
                            <a:schemeClr val="tx1"/>
                          </a:solidFill>
                          <a:effectLst/>
                          <a:latin typeface="+mn-lt"/>
                          <a:ea typeface="+mn-ea"/>
                        </a:rPr>
                        <a:t>3</a:t>
                      </a:r>
                      <a:r>
                        <a:rPr lang="en-US" sz="2800" b="0" dirty="0">
                          <a:solidFill>
                            <a:schemeClr val="tx1"/>
                          </a:solidFill>
                          <a:effectLst/>
                          <a:latin typeface="+mn-lt"/>
                          <a:ea typeface="+mn-ea"/>
                        </a:rPr>
                        <a:t>COONa</a:t>
                      </a:r>
                      <a:r>
                        <a:rPr lang="zh-CN" sz="2800" b="0" dirty="0">
                          <a:solidFill>
                            <a:schemeClr val="tx1"/>
                          </a:solidFill>
                          <a:effectLst/>
                          <a:latin typeface="+mn-lt"/>
                          <a:ea typeface="+mn-ea"/>
                        </a:rPr>
                        <a:t>溶液的</a:t>
                      </a:r>
                      <a:r>
                        <a:rPr lang="en-US" sz="2800" b="0" dirty="0">
                          <a:solidFill>
                            <a:schemeClr val="tx1"/>
                          </a:solidFill>
                          <a:effectLst/>
                          <a:latin typeface="+mn-lt"/>
                          <a:ea typeface="+mn-ea"/>
                        </a:rPr>
                        <a:t>pH,</a:t>
                      </a:r>
                      <a:r>
                        <a:rPr lang="zh-CN" sz="2800" b="0" dirty="0">
                          <a:solidFill>
                            <a:schemeClr val="tx1"/>
                          </a:solidFill>
                          <a:effectLst/>
                          <a:latin typeface="+mn-lt"/>
                          <a:ea typeface="+mn-ea"/>
                        </a:rPr>
                        <a:t>盐溶液的碱性越强</a:t>
                      </a:r>
                      <a:r>
                        <a:rPr lang="en-US" sz="2800" b="0" dirty="0">
                          <a:solidFill>
                            <a:schemeClr val="tx1"/>
                          </a:solidFill>
                          <a:effectLst/>
                          <a:latin typeface="+mn-lt"/>
                          <a:ea typeface="+mn-ea"/>
                        </a:rPr>
                        <a:t>,</a:t>
                      </a:r>
                      <a:r>
                        <a:rPr lang="zh-CN" sz="2800" b="0" dirty="0">
                          <a:solidFill>
                            <a:schemeClr val="tx1"/>
                          </a:solidFill>
                          <a:effectLst/>
                          <a:latin typeface="+mn-lt"/>
                          <a:ea typeface="+mn-ea"/>
                        </a:rPr>
                        <a:t>对应酸的酸性越弱</a:t>
                      </a:r>
                      <a:r>
                        <a:rPr lang="en-US" sz="2800" b="0" dirty="0">
                          <a:solidFill>
                            <a:schemeClr val="tx1"/>
                          </a:solidFill>
                          <a:effectLst/>
                          <a:latin typeface="+mn-lt"/>
                          <a:ea typeface="+mn-ea"/>
                        </a:rPr>
                        <a:t>,</a:t>
                      </a:r>
                      <a:r>
                        <a:rPr lang="zh-CN" sz="2800" b="0" dirty="0">
                          <a:solidFill>
                            <a:schemeClr val="tx1"/>
                          </a:solidFill>
                          <a:effectLst/>
                          <a:latin typeface="+mn-lt"/>
                          <a:ea typeface="+mn-ea"/>
                        </a:rPr>
                        <a:t>即酸的电离能力越弱</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342508041"/>
                  </a:ext>
                </a:extLst>
              </a:tr>
            </a:tbl>
          </a:graphicData>
        </a:graphic>
      </p:graphicFrame>
      <p:sp>
        <p:nvSpPr>
          <p:cNvPr id="7" name="矩形 6">
            <a:extLst>
              <a:ext uri="{FF2B5EF4-FFF2-40B4-BE49-F238E27FC236}">
                <a16:creationId xmlns="" xmlns:a16="http://schemas.microsoft.com/office/drawing/2014/main" id="{6B51A16F-4281-4D30-8B7C-6BE0A5BDCE63}"/>
              </a:ext>
            </a:extLst>
          </p:cNvPr>
          <p:cNvSpPr/>
          <p:nvPr/>
        </p:nvSpPr>
        <p:spPr>
          <a:xfrm>
            <a:off x="250487" y="244823"/>
            <a:ext cx="11723912" cy="661207"/>
          </a:xfrm>
          <a:prstGeom prst="rect">
            <a:avLst/>
          </a:prstGeom>
        </p:spPr>
        <p:txBody>
          <a:bodyPr wrap="square">
            <a:spAutoFit/>
          </a:bodyPr>
          <a:lstStyle/>
          <a:p>
            <a:pPr algn="r">
              <a:lnSpc>
                <a:spcPct val="150000"/>
              </a:lnSpc>
            </a:pPr>
            <a:r>
              <a:rPr lang="zh-CN" altLang="en-US" sz="2800" dirty="0"/>
              <a:t>（续表）</a:t>
            </a:r>
            <a:endParaRPr lang="zh-CN" altLang="zh-CN" sz="2800" dirty="0"/>
          </a:p>
        </p:txBody>
      </p:sp>
    </p:spTree>
    <p:extLst>
      <p:ext uri="{BB962C8B-B14F-4D97-AF65-F5344CB8AC3E}">
        <p14:creationId xmlns:p14="http://schemas.microsoft.com/office/powerpoint/2010/main" val="26664442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721571" y="2254128"/>
            <a:ext cx="4801314" cy="499432"/>
          </a:xfrm>
          <a:prstGeom prst="rect">
            <a:avLst/>
          </a:prstGeom>
          <a:noFill/>
        </p:spPr>
        <p:txBody>
          <a:bodyPr wrap="none" rtlCol="0">
            <a:spAutoFit/>
          </a:bodyPr>
          <a:lstStyle/>
          <a:p>
            <a:pPr algn="ctr">
              <a:lnSpc>
                <a:spcPct val="150000"/>
              </a:lnSpc>
            </a:pPr>
            <a:r>
              <a:rPr lang="zh-CN" altLang="en-US" sz="2000" dirty="0">
                <a:solidFill>
                  <a:srgbClr val="DA251C"/>
                </a:solidFill>
              </a:rPr>
              <a:t>找新题，组好卷！智能筛选，一键成卷！</a:t>
            </a:r>
            <a:endParaRPr lang="en-US" altLang="zh-CN" sz="2000" dirty="0">
              <a:solidFill>
                <a:srgbClr val="DA251C"/>
              </a:solidFill>
            </a:endParaRPr>
          </a:p>
        </p:txBody>
      </p:sp>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r="40505"/>
          <a:stretch/>
        </p:blipFill>
        <p:spPr>
          <a:xfrm>
            <a:off x="8514840" y="1725644"/>
            <a:ext cx="1214777" cy="288998"/>
          </a:xfrm>
          <a:prstGeom prst="rect">
            <a:avLst/>
          </a:prstGeom>
        </p:spPr>
      </p:pic>
      <p:sp>
        <p:nvSpPr>
          <p:cNvPr id="8" name="文本框 7"/>
          <p:cNvSpPr txBox="1"/>
          <p:nvPr/>
        </p:nvSpPr>
        <p:spPr>
          <a:xfrm>
            <a:off x="6830575" y="2816547"/>
            <a:ext cx="4583306" cy="535531"/>
          </a:xfrm>
          <a:prstGeom prst="rect">
            <a:avLst/>
          </a:prstGeom>
          <a:noFill/>
        </p:spPr>
        <p:txBody>
          <a:bodyPr wrap="none" rtlCol="0">
            <a:spAutoFit/>
          </a:bodyPr>
          <a:lstStyle/>
          <a:p>
            <a:pPr algn="ctr">
              <a:lnSpc>
                <a:spcPct val="120000"/>
              </a:lnSpc>
            </a:pPr>
            <a:r>
              <a:rPr lang="zh-CN" altLang="zh-CN" sz="1200" dirty="0">
                <a:solidFill>
                  <a:schemeClr val="tx1">
                    <a:lumMod val="50000"/>
                    <a:lumOff val="50000"/>
                  </a:schemeClr>
                </a:solidFill>
                <a:latin typeface="+mn-ea"/>
              </a:rPr>
              <a:t>强区名校，新题好卷，每日更新</a:t>
            </a:r>
            <a:r>
              <a:rPr lang="zh-CN" altLang="en-US" sz="1200" dirty="0">
                <a:solidFill>
                  <a:schemeClr val="tx1">
                    <a:lumMod val="50000"/>
                    <a:lumOff val="50000"/>
                  </a:schemeClr>
                </a:solidFill>
                <a:latin typeface="+mn-ea"/>
              </a:rPr>
              <a:t>，</a:t>
            </a:r>
            <a:r>
              <a:rPr lang="zh-CN" altLang="zh-CN" sz="1200" dirty="0">
                <a:solidFill>
                  <a:schemeClr val="tx1">
                    <a:lumMod val="50000"/>
                    <a:lumOff val="50000"/>
                  </a:schemeClr>
                </a:solidFill>
                <a:latin typeface="+mn-ea"/>
              </a:rPr>
              <a:t>智能选题，模板体例，</a:t>
            </a:r>
            <a:r>
              <a:rPr lang="en-US" altLang="zh-CN" sz="1200" dirty="0">
                <a:solidFill>
                  <a:schemeClr val="tx1">
                    <a:lumMod val="50000"/>
                    <a:lumOff val="50000"/>
                  </a:schemeClr>
                </a:solidFill>
                <a:latin typeface="+mn-ea"/>
              </a:rPr>
              <a:t>3</a:t>
            </a:r>
            <a:r>
              <a:rPr lang="zh-CN" altLang="zh-CN" sz="1200" dirty="0">
                <a:solidFill>
                  <a:schemeClr val="tx1">
                    <a:lumMod val="50000"/>
                    <a:lumOff val="50000"/>
                  </a:schemeClr>
                </a:solidFill>
                <a:latin typeface="+mn-ea"/>
              </a:rPr>
              <a:t>步成卷</a:t>
            </a:r>
            <a:endParaRPr lang="en-US" altLang="zh-CN" sz="1200" dirty="0">
              <a:solidFill>
                <a:schemeClr val="tx1">
                  <a:lumMod val="50000"/>
                  <a:lumOff val="50000"/>
                </a:schemeClr>
              </a:solidFill>
              <a:latin typeface="+mn-ea"/>
            </a:endParaRPr>
          </a:p>
          <a:p>
            <a:pPr algn="ctr">
              <a:lnSpc>
                <a:spcPct val="120000"/>
              </a:lnSpc>
            </a:pPr>
            <a:r>
              <a:rPr lang="zh-CN" altLang="zh-CN" sz="1200" dirty="0">
                <a:solidFill>
                  <a:schemeClr val="tx1">
                    <a:lumMod val="50000"/>
                    <a:lumOff val="50000"/>
                  </a:schemeClr>
                </a:solidFill>
                <a:latin typeface="+mn-ea"/>
              </a:rPr>
              <a:t>自动查重，一键替换，</a:t>
            </a:r>
            <a:r>
              <a:rPr lang="zh-CN" altLang="en-US" sz="1200" dirty="0">
                <a:solidFill>
                  <a:schemeClr val="tx1">
                    <a:lumMod val="50000"/>
                    <a:lumOff val="50000"/>
                  </a:schemeClr>
                </a:solidFill>
                <a:latin typeface="+mn-ea"/>
              </a:rPr>
              <a:t>难度自定，天星原创题库，</a:t>
            </a:r>
            <a:r>
              <a:rPr lang="zh-CN" altLang="zh-CN" sz="1200" dirty="0">
                <a:solidFill>
                  <a:schemeClr val="tx1">
                    <a:lumMod val="50000"/>
                    <a:lumOff val="50000"/>
                  </a:schemeClr>
                </a:solidFill>
                <a:latin typeface="+mn-ea"/>
              </a:rPr>
              <a:t>好题随选随用</a:t>
            </a:r>
            <a:r>
              <a:rPr lang="en-US" altLang="zh-CN" sz="1200" dirty="0">
                <a:solidFill>
                  <a:schemeClr val="tx1">
                    <a:lumMod val="50000"/>
                    <a:lumOff val="50000"/>
                  </a:schemeClr>
                </a:solidFill>
                <a:latin typeface="+mn-ea"/>
              </a:rPr>
              <a:t>!</a:t>
            </a:r>
          </a:p>
        </p:txBody>
      </p:sp>
      <p:sp>
        <p:nvSpPr>
          <p:cNvPr id="9" name="矩形 8"/>
          <p:cNvSpPr/>
          <p:nvPr/>
        </p:nvSpPr>
        <p:spPr>
          <a:xfrm>
            <a:off x="8516934" y="4347700"/>
            <a:ext cx="1210588" cy="430374"/>
          </a:xfrm>
          <a:prstGeom prst="rect">
            <a:avLst/>
          </a:prstGeom>
        </p:spPr>
        <p:txBody>
          <a:bodyPr wrap="none">
            <a:spAutoFit/>
          </a:bodyPr>
          <a:lstStyle/>
          <a:p>
            <a:pPr algn="ctr">
              <a:lnSpc>
                <a:spcPct val="120000"/>
              </a:lnSpc>
            </a:pPr>
            <a:r>
              <a:rPr lang="zh-CN" altLang="en-US" sz="2000" dirty="0">
                <a:solidFill>
                  <a:schemeClr val="tx1">
                    <a:lumMod val="85000"/>
                    <a:lumOff val="15000"/>
                  </a:schemeClr>
                </a:solidFill>
                <a:latin typeface="+mn-ea"/>
              </a:rPr>
              <a:t>免费组卷</a:t>
            </a:r>
            <a:endParaRPr lang="zh-CN" altLang="zh-CN" sz="2000" dirty="0">
              <a:solidFill>
                <a:schemeClr val="tx1">
                  <a:lumMod val="85000"/>
                  <a:lumOff val="15000"/>
                </a:schemeClr>
              </a:solidFill>
              <a:latin typeface="+mn-ea"/>
            </a:endParaRPr>
          </a:p>
        </p:txBody>
      </p:sp>
      <p:cxnSp>
        <p:nvCxnSpPr>
          <p:cNvPr id="11" name="直接连接符 10"/>
          <p:cNvCxnSpPr/>
          <p:nvPr/>
        </p:nvCxnSpPr>
        <p:spPr>
          <a:xfrm>
            <a:off x="6096000" y="1251857"/>
            <a:ext cx="0" cy="435428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矩形 11">
            <a:hlinkClick r:id="rId4"/>
          </p:cNvPr>
          <p:cNvSpPr/>
          <p:nvPr/>
        </p:nvSpPr>
        <p:spPr>
          <a:xfrm>
            <a:off x="7924799" y="4833257"/>
            <a:ext cx="2394857" cy="478971"/>
          </a:xfrm>
          <a:prstGeom prst="rect">
            <a:avLst/>
          </a:prstGeom>
          <a:solidFill>
            <a:srgbClr val="DA251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rPr>
              <a:t>www.wln100.com</a:t>
            </a:r>
            <a:endParaRPr lang="zh-CN" altLang="en-US" sz="2000" dirty="0">
              <a:solidFill>
                <a:schemeClr val="bg1"/>
              </a:solidFill>
            </a:endParaRPr>
          </a:p>
        </p:txBody>
      </p:sp>
      <p:sp>
        <p:nvSpPr>
          <p:cNvPr id="14" name="文本框 13"/>
          <p:cNvSpPr txBox="1"/>
          <p:nvPr/>
        </p:nvSpPr>
        <p:spPr>
          <a:xfrm>
            <a:off x="1474395" y="4313171"/>
            <a:ext cx="3448380" cy="553998"/>
          </a:xfrm>
          <a:prstGeom prst="rect">
            <a:avLst/>
          </a:prstGeom>
          <a:noFill/>
        </p:spPr>
        <p:txBody>
          <a:bodyPr wrap="none" rtlCol="0">
            <a:spAutoFit/>
          </a:bodyPr>
          <a:lstStyle/>
          <a:p>
            <a:pPr algn="ctr">
              <a:lnSpc>
                <a:spcPct val="150000"/>
              </a:lnSpc>
            </a:pPr>
            <a:r>
              <a:rPr lang="en-US" altLang="zh-CN" sz="2000" dirty="0">
                <a:solidFill>
                  <a:schemeClr val="tx1">
                    <a:lumMod val="85000"/>
                    <a:lumOff val="15000"/>
                  </a:schemeClr>
                </a:solidFill>
              </a:rPr>
              <a:t>2019《</a:t>
            </a:r>
            <a:r>
              <a:rPr lang="zh-CN" altLang="en-US" sz="2000" dirty="0">
                <a:solidFill>
                  <a:schemeClr val="tx1">
                    <a:lumMod val="85000"/>
                    <a:lumOff val="15000"/>
                  </a:schemeClr>
                </a:solidFill>
              </a:rPr>
              <a:t>高考帮</a:t>
            </a:r>
            <a:r>
              <a:rPr lang="en-US" altLang="zh-CN" sz="2000" dirty="0">
                <a:solidFill>
                  <a:schemeClr val="tx1">
                    <a:lumMod val="85000"/>
                    <a:lumOff val="15000"/>
                  </a:schemeClr>
                </a:solidFill>
              </a:rPr>
              <a:t>》</a:t>
            </a:r>
            <a:r>
              <a:rPr lang="zh-CN" altLang="en-US" sz="2000" dirty="0">
                <a:solidFill>
                  <a:schemeClr val="tx1">
                    <a:lumMod val="85000"/>
                    <a:lumOff val="15000"/>
                  </a:schemeClr>
                </a:solidFill>
              </a:rPr>
              <a:t>增值</a:t>
            </a:r>
            <a:r>
              <a:rPr lang="en-US" altLang="zh-CN" sz="2000" dirty="0">
                <a:solidFill>
                  <a:schemeClr val="tx1">
                    <a:lumMod val="85000"/>
                    <a:lumOff val="15000"/>
                  </a:schemeClr>
                </a:solidFill>
              </a:rPr>
              <a:t>PPT</a:t>
            </a:r>
            <a:r>
              <a:rPr lang="zh-CN" altLang="en-US" sz="2000" dirty="0">
                <a:solidFill>
                  <a:schemeClr val="tx1">
                    <a:lumMod val="85000"/>
                    <a:lumOff val="15000"/>
                  </a:schemeClr>
                </a:solidFill>
              </a:rPr>
              <a:t>课件</a:t>
            </a:r>
            <a:endParaRPr lang="en-US" altLang="zh-CN" sz="2000" dirty="0">
              <a:solidFill>
                <a:schemeClr val="tx1">
                  <a:lumMod val="85000"/>
                  <a:lumOff val="15000"/>
                </a:schemeClr>
              </a:solidFill>
            </a:endParaRPr>
          </a:p>
        </p:txBody>
      </p:sp>
      <p:sp>
        <p:nvSpPr>
          <p:cNvPr id="16" name="矩形 15">
            <a:hlinkClick r:id="rId5"/>
          </p:cNvPr>
          <p:cNvSpPr/>
          <p:nvPr/>
        </p:nvSpPr>
        <p:spPr>
          <a:xfrm>
            <a:off x="1902399" y="4833257"/>
            <a:ext cx="2385706" cy="478971"/>
          </a:xfrm>
          <a:prstGeom prst="rect">
            <a:avLst/>
          </a:prstGeom>
          <a:solidFill>
            <a:srgbClr val="DA251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rPr>
              <a:t>查看更多 </a:t>
            </a:r>
            <a:r>
              <a:rPr lang="en-US" altLang="zh-CN" sz="1400" dirty="0">
                <a:solidFill>
                  <a:schemeClr val="bg1"/>
                </a:solidFill>
              </a:rPr>
              <a:t>&gt;</a:t>
            </a:r>
            <a:endParaRPr lang="zh-CN" altLang="en-US" sz="1400" dirty="0">
              <a:solidFill>
                <a:schemeClr val="bg1"/>
              </a:solidFill>
            </a:endParaRPr>
          </a:p>
        </p:txBody>
      </p:sp>
      <p:pic>
        <p:nvPicPr>
          <p:cNvPr id="15" name="图片 14">
            <a:extLst>
              <a:ext uri="{FF2B5EF4-FFF2-40B4-BE49-F238E27FC236}">
                <a16:creationId xmlns="" xmlns:a16="http://schemas.microsoft.com/office/drawing/2014/main" id="{3B9992EB-4D14-49E0-AEE2-1130396DEECC}"/>
              </a:ext>
            </a:extLst>
          </p:cNvPr>
          <p:cNvPicPr>
            <a:picLocks noChangeAspect="1"/>
          </p:cNvPicPr>
          <p:nvPr/>
        </p:nvPicPr>
        <p:blipFill>
          <a:blip r:embed="rId6"/>
          <a:stretch>
            <a:fillRect/>
          </a:stretch>
        </p:blipFill>
        <p:spPr>
          <a:xfrm>
            <a:off x="2255157" y="1708255"/>
            <a:ext cx="1654790" cy="2382898"/>
          </a:xfrm>
          <a:prstGeom prst="rect">
            <a:avLst/>
          </a:prstGeom>
          <a:solidFill>
            <a:srgbClr val="C00000"/>
          </a:solidFill>
          <a:ln>
            <a:solidFill>
              <a:srgbClr val="DA251C"/>
            </a:solidFill>
          </a:ln>
        </p:spPr>
      </p:pic>
    </p:spTree>
    <p:extLst>
      <p:ext uri="{BB962C8B-B14F-4D97-AF65-F5344CB8AC3E}">
        <p14:creationId xmlns:p14="http://schemas.microsoft.com/office/powerpoint/2010/main" val="2749715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4043" y="796474"/>
            <a:ext cx="11723913" cy="4540538"/>
          </a:xfrm>
          <a:prstGeom prst="rect">
            <a:avLst/>
          </a:prstGeom>
        </p:spPr>
        <p:txBody>
          <a:bodyPr wrap="square">
            <a:spAutoFit/>
          </a:bodyPr>
          <a:lstStyle/>
          <a:p>
            <a:pPr>
              <a:lnSpc>
                <a:spcPct val="150000"/>
              </a:lnSpc>
            </a:pPr>
            <a:r>
              <a:rPr lang="zh-CN" altLang="en-US" sz="2800" b="1" dirty="0">
                <a:latin typeface="+mn-ea"/>
              </a:rPr>
              <a:t>考情分析　</a:t>
            </a:r>
            <a:r>
              <a:rPr lang="zh-CN" altLang="en-US" sz="2800" dirty="0">
                <a:latin typeface="+mn-ea"/>
              </a:rPr>
              <a:t>实验方案设计与评价是高考的热点</a:t>
            </a:r>
            <a:r>
              <a:rPr lang="en-US" altLang="zh-CN" sz="2800" dirty="0">
                <a:latin typeface="+mn-ea"/>
              </a:rPr>
              <a:t>,</a:t>
            </a:r>
            <a:r>
              <a:rPr lang="zh-CN" altLang="en-US" sz="2800" dirty="0">
                <a:latin typeface="+mn-ea"/>
              </a:rPr>
              <a:t>在选择题和非选择题中均有可能出现</a:t>
            </a:r>
            <a:r>
              <a:rPr lang="en-US" altLang="zh-CN" sz="2800" dirty="0">
                <a:latin typeface="+mn-ea"/>
              </a:rPr>
              <a:t>,</a:t>
            </a:r>
            <a:r>
              <a:rPr lang="zh-CN" altLang="en-US" sz="2800" dirty="0">
                <a:latin typeface="+mn-ea"/>
              </a:rPr>
              <a:t>在非选择题中常在以物质的制备或探究物质组成、性质为背景的实验题中进行考查。实验探究题近几年出现频率极高</a:t>
            </a:r>
            <a:r>
              <a:rPr lang="en-US" altLang="zh-CN" sz="2800" dirty="0">
                <a:latin typeface="+mn-ea"/>
              </a:rPr>
              <a:t>,</a:t>
            </a:r>
            <a:r>
              <a:rPr lang="zh-CN" altLang="en-US" sz="2800" dirty="0">
                <a:latin typeface="+mn-ea"/>
              </a:rPr>
              <a:t>主要将教材实验进行创新</a:t>
            </a:r>
            <a:r>
              <a:rPr lang="en-US" altLang="zh-CN" sz="2800" dirty="0">
                <a:latin typeface="+mn-ea"/>
              </a:rPr>
              <a:t>,</a:t>
            </a:r>
            <a:r>
              <a:rPr lang="zh-CN" altLang="en-US" sz="2800" dirty="0">
                <a:latin typeface="+mn-ea"/>
              </a:rPr>
              <a:t>结合实验基本操作、数据分析和处理等知识综合考查。</a:t>
            </a:r>
            <a:endParaRPr lang="en-US" altLang="zh-CN" sz="2800" dirty="0">
              <a:latin typeface="+mn-ea"/>
            </a:endParaRPr>
          </a:p>
          <a:p>
            <a:pPr>
              <a:lnSpc>
                <a:spcPct val="150000"/>
              </a:lnSpc>
            </a:pPr>
            <a:endParaRPr lang="zh-CN" altLang="en-US" sz="2800" dirty="0">
              <a:latin typeface="+mn-ea"/>
            </a:endParaRPr>
          </a:p>
          <a:p>
            <a:pPr>
              <a:lnSpc>
                <a:spcPct val="150000"/>
              </a:lnSpc>
            </a:pPr>
            <a:r>
              <a:rPr lang="zh-CN" altLang="en-US" sz="2800" b="1" dirty="0">
                <a:latin typeface="+mn-ea"/>
              </a:rPr>
              <a:t>命题预测　</a:t>
            </a:r>
            <a:r>
              <a:rPr lang="zh-CN" altLang="en-US" sz="2800" dirty="0">
                <a:latin typeface="+mn-ea"/>
              </a:rPr>
              <a:t>预计</a:t>
            </a:r>
            <a:r>
              <a:rPr lang="en-US" altLang="zh-CN" sz="2800" dirty="0">
                <a:latin typeface="+mn-ea"/>
              </a:rPr>
              <a:t>2019</a:t>
            </a:r>
            <a:r>
              <a:rPr lang="zh-CN" altLang="en-US" sz="2800" dirty="0">
                <a:latin typeface="+mn-ea"/>
              </a:rPr>
              <a:t>年高考仍将结合实验基本操作</a:t>
            </a:r>
            <a:r>
              <a:rPr lang="en-US" altLang="zh-CN" sz="2800" dirty="0">
                <a:latin typeface="+mn-ea"/>
              </a:rPr>
              <a:t>,</a:t>
            </a:r>
            <a:r>
              <a:rPr lang="zh-CN" altLang="en-US" sz="2800" dirty="0">
                <a:latin typeface="+mn-ea"/>
              </a:rPr>
              <a:t>物质的制备与组成、性质的探究</a:t>
            </a:r>
            <a:r>
              <a:rPr lang="en-US" altLang="zh-CN" sz="2800" dirty="0">
                <a:latin typeface="+mn-ea"/>
              </a:rPr>
              <a:t>,</a:t>
            </a:r>
            <a:r>
              <a:rPr lang="zh-CN" altLang="en-US" sz="2800" dirty="0">
                <a:latin typeface="+mn-ea"/>
              </a:rPr>
              <a:t>数据的分析处理等知识综合考查考生的实验能力 </a:t>
            </a:r>
          </a:p>
        </p:txBody>
      </p:sp>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8" name="矩形 7"/>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命题分析预测</a:t>
            </a:r>
          </a:p>
        </p:txBody>
      </p:sp>
    </p:spTree>
    <p:extLst>
      <p:ext uri="{BB962C8B-B14F-4D97-AF65-F5344CB8AC3E}">
        <p14:creationId xmlns:p14="http://schemas.microsoft.com/office/powerpoint/2010/main" val="1720224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AAD38542-DC3E-4EAF-91C0-5B525E3126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800" b="0" i="0" u="none" strike="noStrike" kern="1200" cap="none" spc="0" normalizeH="0" baseline="0" noProof="0" dirty="0">
              <a:ln>
                <a:noFill/>
              </a:ln>
              <a:solidFill>
                <a:prstClr val="white"/>
              </a:solidFill>
              <a:effectLst/>
              <a:uLnTx/>
              <a:uFillTx/>
              <a:latin typeface="Times New Roman"/>
              <a:ea typeface="微软雅黑"/>
              <a:cs typeface="+mn-cs"/>
            </a:endParaRPr>
          </a:p>
        </p:txBody>
      </p:sp>
      <p:sp>
        <p:nvSpPr>
          <p:cNvPr id="4" name="矩形 3">
            <a:extLst>
              <a:ext uri="{FF2B5EF4-FFF2-40B4-BE49-F238E27FC236}">
                <a16:creationId xmlns="" xmlns:a16="http://schemas.microsoft.com/office/drawing/2014/main" id="{6256DDF3-5962-4C1C-A62C-6C8C07560C22}"/>
              </a:ext>
            </a:extLst>
          </p:cNvPr>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DA251C"/>
                </a:solidFill>
                <a:effectLst/>
                <a:uLnTx/>
                <a:uFillTx/>
                <a:latin typeface="Times New Roman"/>
                <a:ea typeface="微软雅黑"/>
                <a:cs typeface="+mn-cs"/>
              </a:rPr>
              <a:t>知识体系构建</a:t>
            </a:r>
          </a:p>
        </p:txBody>
      </p:sp>
      <p:pic>
        <p:nvPicPr>
          <p:cNvPr id="5" name="图片 4">
            <a:extLst>
              <a:ext uri="{FF2B5EF4-FFF2-40B4-BE49-F238E27FC236}">
                <a16:creationId xmlns="" xmlns:a16="http://schemas.microsoft.com/office/drawing/2014/main" id="{90B5F39D-E840-4204-845E-2E237AF6C5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2099"/>
            <a:ext cx="12192000" cy="3573801"/>
          </a:xfrm>
          <a:prstGeom prst="rect">
            <a:avLst/>
          </a:prstGeom>
        </p:spPr>
      </p:pic>
    </p:spTree>
    <p:extLst>
      <p:ext uri="{BB962C8B-B14F-4D97-AF65-F5344CB8AC3E}">
        <p14:creationId xmlns:p14="http://schemas.microsoft.com/office/powerpoint/2010/main" val="9701024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61b9f8c2f44d93a71370a55de4e97271b012a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罗马雅黑">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2745</TotalTime>
  <Words>4340</Words>
  <Application>Microsoft Office PowerPoint</Application>
  <PresentationFormat>宽屏</PresentationFormat>
  <Paragraphs>516</Paragraphs>
  <Slides>74</Slides>
  <Notes>20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74</vt:i4>
      </vt:variant>
    </vt:vector>
  </HeadingPairs>
  <TitlesOfParts>
    <vt:vector size="84" baseType="lpstr">
      <vt:lpstr>NEU-BZ-S92</vt:lpstr>
      <vt:lpstr>等线</vt:lpstr>
      <vt:lpstr>方正书宋_GBK</vt:lpstr>
      <vt:lpstr>微软雅黑</vt:lpstr>
      <vt:lpstr>Arial</vt:lpstr>
      <vt:lpstr>Calibri</vt:lpstr>
      <vt:lpstr>Cambria Math</vt:lpstr>
      <vt:lpstr>Times New Roman</vt:lpstr>
      <vt:lpstr>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dc:creator>
  <cp:lastModifiedBy>weber</cp:lastModifiedBy>
  <cp:revision>776</cp:revision>
  <dcterms:created xsi:type="dcterms:W3CDTF">2018-02-01T09:53:21Z</dcterms:created>
  <dcterms:modified xsi:type="dcterms:W3CDTF">2018-03-22T03:43:05Z</dcterms:modified>
</cp:coreProperties>
</file>