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7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8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75" r:id="rId2"/>
    <p:sldMasterId id="2147483788" r:id="rId3"/>
  </p:sldMasterIdLst>
  <p:notesMasterIdLst>
    <p:notesMasterId r:id="rId32"/>
  </p:notesMasterIdLst>
  <p:handoutMasterIdLst>
    <p:handoutMasterId r:id="rId33"/>
  </p:handoutMasterIdLst>
  <p:sldIdLst>
    <p:sldId id="257" r:id="rId4"/>
    <p:sldId id="263" r:id="rId5"/>
    <p:sldId id="331" r:id="rId6"/>
    <p:sldId id="322" r:id="rId7"/>
    <p:sldId id="325" r:id="rId8"/>
    <p:sldId id="323" r:id="rId9"/>
    <p:sldId id="324" r:id="rId10"/>
    <p:sldId id="343" r:id="rId11"/>
    <p:sldId id="267" r:id="rId12"/>
    <p:sldId id="326" r:id="rId13"/>
    <p:sldId id="327" r:id="rId14"/>
    <p:sldId id="328" r:id="rId15"/>
    <p:sldId id="295" r:id="rId16"/>
    <p:sldId id="296" r:id="rId17"/>
    <p:sldId id="337" r:id="rId18"/>
    <p:sldId id="339" r:id="rId19"/>
    <p:sldId id="335" r:id="rId20"/>
    <p:sldId id="336" r:id="rId21"/>
    <p:sldId id="316" r:id="rId22"/>
    <p:sldId id="317" r:id="rId23"/>
    <p:sldId id="318" r:id="rId24"/>
    <p:sldId id="338" r:id="rId25"/>
    <p:sldId id="313" r:id="rId26"/>
    <p:sldId id="341" r:id="rId27"/>
    <p:sldId id="342" r:id="rId28"/>
    <p:sldId id="334" r:id="rId29"/>
    <p:sldId id="340" r:id="rId30"/>
    <p:sldId id="260" r:id="rId3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200AA6"/>
    <a:srgbClr val="0000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7" autoAdjust="0"/>
    <p:restoredTop sz="94660"/>
  </p:normalViewPr>
  <p:slideViewPr>
    <p:cSldViewPr>
      <p:cViewPr>
        <p:scale>
          <a:sx n="70" d="100"/>
          <a:sy n="70" d="100"/>
        </p:scale>
        <p:origin x="-116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2532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F5FB70-D44F-41E4-AE44-BC9A8464B760}" type="doc">
      <dgm:prSet loTypeId="urn:microsoft.com/office/officeart/2009/3/layout/PlusandMinus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396FE0EB-15C5-4C6E-934A-77C82345C0CA}">
      <dgm:prSet phldrT="[文本]" custT="1"/>
      <dgm:spPr/>
      <dgm:t>
        <a:bodyPr/>
        <a:lstStyle/>
        <a:p>
          <a:r>
            <a:rPr lang="zh-CN" altLang="en-US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相对原子质量 </a:t>
          </a:r>
          <a:endParaRPr lang="en-US" altLang="zh-CN" sz="3200" b="1" dirty="0" smtClean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  <a:p>
          <a:endParaRPr lang="en-US" altLang="zh-CN" sz="3200" b="1" dirty="0" smtClean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  <a:p>
          <a:r>
            <a:rPr lang="zh-CN" altLang="en-US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密度</a:t>
          </a:r>
          <a:endParaRPr lang="zh-CN" altLang="en-US" sz="3200" b="1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CD20D06B-C42E-42DA-9498-64C12FFA61BC}" type="parTrans" cxnId="{8F218242-D76F-4809-BBF1-8CAB81A66606}">
      <dgm:prSet/>
      <dgm:spPr/>
      <dgm:t>
        <a:bodyPr/>
        <a:lstStyle/>
        <a:p>
          <a:endParaRPr lang="zh-CN" altLang="en-US" sz="3200" b="1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CE73940D-14B7-416C-B202-C0CF77603AB4}" type="sibTrans" cxnId="{8F218242-D76F-4809-BBF1-8CAB81A66606}">
      <dgm:prSet/>
      <dgm:spPr/>
      <dgm:t>
        <a:bodyPr/>
        <a:lstStyle/>
        <a:p>
          <a:endParaRPr lang="zh-CN" altLang="en-US" sz="3200" b="1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B065D3F6-B461-4CA2-AE34-168B1979377F}">
      <dgm:prSet phldrT="[文本]" custT="1"/>
      <dgm:spPr/>
      <dgm:t>
        <a:bodyPr/>
        <a:lstStyle/>
        <a:p>
          <a:r>
            <a:rPr lang="zh-CN" altLang="en-US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以质量为核心的方程式计算法</a:t>
          </a:r>
          <a:endParaRPr lang="zh-CN" altLang="en-US" sz="3200" b="1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E0BF8FCB-48B6-48F2-8503-DFF1A41F65E2}" type="parTrans" cxnId="{5018CF6A-95ED-4930-89D6-AA04F2C901EE}">
      <dgm:prSet/>
      <dgm:spPr/>
      <dgm:t>
        <a:bodyPr/>
        <a:lstStyle/>
        <a:p>
          <a:endParaRPr lang="zh-CN" altLang="en-US" sz="3200" b="1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BB95E90C-CBBB-48F0-A67F-0CF7197A5991}" type="sibTrans" cxnId="{5018CF6A-95ED-4930-89D6-AA04F2C901EE}">
      <dgm:prSet/>
      <dgm:spPr/>
      <dgm:t>
        <a:bodyPr/>
        <a:lstStyle/>
        <a:p>
          <a:endParaRPr lang="zh-CN" altLang="en-US" sz="3200" b="1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13CE2630-1D7E-47D5-A96B-863630510E78}" type="pres">
      <dgm:prSet presAssocID="{46F5FB70-D44F-41E4-AE44-BC9A8464B760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FD3311D-C773-47CE-B582-78917A6AA0D5}" type="pres">
      <dgm:prSet presAssocID="{46F5FB70-D44F-41E4-AE44-BC9A8464B760}" presName="Background" presStyleLbl="bgImgPlace1" presStyleIdx="0" presStyleCnt="1" custScaleX="98482" custLinFactNeighborX="-1500" custLinFactNeighborY="6674"/>
      <dgm:spPr/>
    </dgm:pt>
    <dgm:pt modelId="{28F7EE2F-AE93-460B-A1BB-0EC3202887A6}" type="pres">
      <dgm:prSet presAssocID="{46F5FB70-D44F-41E4-AE44-BC9A8464B760}" presName="ParentText1" presStyleLbl="revTx" presStyleIdx="0" presStyleCnt="2" custScaleX="134272" custLinFactNeighborX="14866" custLinFactNeighborY="139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C0F8DC0-D457-4622-B117-9ACA159C7427}" type="pres">
      <dgm:prSet presAssocID="{46F5FB70-D44F-41E4-AE44-BC9A8464B760}" presName="ParentText2" presStyleLbl="revTx" presStyleIdx="1" presStyleCnt="2" custLinFactNeighborY="139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A0668E3-AE79-464F-8435-FE9674A99F9F}" type="pres">
      <dgm:prSet presAssocID="{46F5FB70-D44F-41E4-AE44-BC9A8464B760}" presName="Plus" presStyleLbl="alignNode1" presStyleIdx="0" presStyleCnt="2" custLinFactNeighborY="11164"/>
      <dgm:spPr/>
    </dgm:pt>
    <dgm:pt modelId="{EE95C069-4709-4AD1-B326-07B70C09F670}" type="pres">
      <dgm:prSet presAssocID="{46F5FB70-D44F-41E4-AE44-BC9A8464B760}" presName="Minus" presStyleLbl="alignNode1" presStyleIdx="1" presStyleCnt="2" custLinFactNeighborY="51493"/>
      <dgm:spPr/>
    </dgm:pt>
    <dgm:pt modelId="{C7AA50C0-5AD8-4192-93C6-8D850F1BC934}" type="pres">
      <dgm:prSet presAssocID="{46F5FB70-D44F-41E4-AE44-BC9A8464B760}" presName="Divider" presStyleLbl="parChTrans1D1" presStyleIdx="0" presStyleCnt="1"/>
      <dgm:spPr/>
    </dgm:pt>
  </dgm:ptLst>
  <dgm:cxnLst>
    <dgm:cxn modelId="{8BF2113A-B347-42ED-B919-8C0FF427F207}" type="presOf" srcId="{396FE0EB-15C5-4C6E-934A-77C82345C0CA}" destId="{28F7EE2F-AE93-460B-A1BB-0EC3202887A6}" srcOrd="0" destOrd="0" presId="urn:microsoft.com/office/officeart/2009/3/layout/PlusandMinus"/>
    <dgm:cxn modelId="{6BBA42DA-544B-499E-8015-B10A3E59FC3F}" type="presOf" srcId="{46F5FB70-D44F-41E4-AE44-BC9A8464B760}" destId="{13CE2630-1D7E-47D5-A96B-863630510E78}" srcOrd="0" destOrd="0" presId="urn:microsoft.com/office/officeart/2009/3/layout/PlusandMinus"/>
    <dgm:cxn modelId="{8F218242-D76F-4809-BBF1-8CAB81A66606}" srcId="{46F5FB70-D44F-41E4-AE44-BC9A8464B760}" destId="{396FE0EB-15C5-4C6E-934A-77C82345C0CA}" srcOrd="0" destOrd="0" parTransId="{CD20D06B-C42E-42DA-9498-64C12FFA61BC}" sibTransId="{CE73940D-14B7-416C-B202-C0CF77603AB4}"/>
    <dgm:cxn modelId="{AE3CDA00-E7F9-4D82-BC58-818F425406E4}" type="presOf" srcId="{B065D3F6-B461-4CA2-AE34-168B1979377F}" destId="{EC0F8DC0-D457-4622-B117-9ACA159C7427}" srcOrd="0" destOrd="0" presId="urn:microsoft.com/office/officeart/2009/3/layout/PlusandMinus"/>
    <dgm:cxn modelId="{5018CF6A-95ED-4930-89D6-AA04F2C901EE}" srcId="{46F5FB70-D44F-41E4-AE44-BC9A8464B760}" destId="{B065D3F6-B461-4CA2-AE34-168B1979377F}" srcOrd="1" destOrd="0" parTransId="{E0BF8FCB-48B6-48F2-8503-DFF1A41F65E2}" sibTransId="{BB95E90C-CBBB-48F0-A67F-0CF7197A5991}"/>
    <dgm:cxn modelId="{A3F460D8-A710-4DB9-878F-C3C356B41A45}" type="presParOf" srcId="{13CE2630-1D7E-47D5-A96B-863630510E78}" destId="{AFD3311D-C773-47CE-B582-78917A6AA0D5}" srcOrd="0" destOrd="0" presId="urn:microsoft.com/office/officeart/2009/3/layout/PlusandMinus"/>
    <dgm:cxn modelId="{D15A6CC2-6591-4A5B-9208-F856E86C34CB}" type="presParOf" srcId="{13CE2630-1D7E-47D5-A96B-863630510E78}" destId="{28F7EE2F-AE93-460B-A1BB-0EC3202887A6}" srcOrd="1" destOrd="0" presId="urn:microsoft.com/office/officeart/2009/3/layout/PlusandMinus"/>
    <dgm:cxn modelId="{3E137756-CECA-4C91-BE4E-54C47D9AC456}" type="presParOf" srcId="{13CE2630-1D7E-47D5-A96B-863630510E78}" destId="{EC0F8DC0-D457-4622-B117-9ACA159C7427}" srcOrd="2" destOrd="0" presId="urn:microsoft.com/office/officeart/2009/3/layout/PlusandMinus"/>
    <dgm:cxn modelId="{76317E11-65F9-48C0-9E4F-B46758DD53A8}" type="presParOf" srcId="{13CE2630-1D7E-47D5-A96B-863630510E78}" destId="{FA0668E3-AE79-464F-8435-FE9674A99F9F}" srcOrd="3" destOrd="0" presId="urn:microsoft.com/office/officeart/2009/3/layout/PlusandMinus"/>
    <dgm:cxn modelId="{DB919749-3F58-482E-B76A-EC19F2862963}" type="presParOf" srcId="{13CE2630-1D7E-47D5-A96B-863630510E78}" destId="{EE95C069-4709-4AD1-B326-07B70C09F670}" srcOrd="4" destOrd="0" presId="urn:microsoft.com/office/officeart/2009/3/layout/PlusandMinus"/>
    <dgm:cxn modelId="{B99C5FB3-D999-460B-9D5B-B1DC7D85295F}" type="presParOf" srcId="{13CE2630-1D7E-47D5-A96B-863630510E78}" destId="{C7AA50C0-5AD8-4192-93C6-8D850F1BC934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858697-33A9-4CD6-B289-B513DFC12219}" type="doc">
      <dgm:prSet loTypeId="urn:microsoft.com/office/officeart/2005/8/layout/vList6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F6A83B79-DE55-4562-B6B4-AA2E0EC3DC7B}">
      <dgm:prSet phldrT="[文本]"/>
      <dgm:spPr/>
      <dgm:t>
        <a:bodyPr/>
        <a:lstStyle/>
        <a:p>
          <a:r>
            <a:rPr lang="zh-CN" altLang="en-US" b="1" i="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以一个</a:t>
          </a:r>
          <a:r>
            <a:rPr lang="en-US" altLang="zh-CN" b="1" i="0" baseline="30000" dirty="0" smtClean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12</a:t>
          </a:r>
          <a:r>
            <a:rPr lang="en-US" altLang="zh-CN" b="1" i="0" dirty="0" smtClean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C</a:t>
          </a:r>
          <a:r>
            <a:rPr lang="zh-CN" altLang="en-US" b="1" i="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原子质量的</a:t>
          </a:r>
          <a:r>
            <a:rPr lang="en-US" altLang="zh-CN" b="1" i="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1/12</a:t>
          </a:r>
          <a:r>
            <a:rPr lang="zh-CN" altLang="en-US" b="1" i="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为标准</a:t>
          </a:r>
          <a:endParaRPr lang="zh-CN" altLang="en-US" b="1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CD8278C9-88D6-4B50-B2E8-FA794C49BCCA}" type="parTrans" cxnId="{28E78444-2815-4822-85AF-6D4229641BEA}">
      <dgm:prSet/>
      <dgm:spPr/>
      <dgm:t>
        <a:bodyPr/>
        <a:lstStyle/>
        <a:p>
          <a:endParaRPr lang="zh-CN" altLang="en-US" b="1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3647A460-529D-4A82-9EA6-9485992B1265}" type="sibTrans" cxnId="{28E78444-2815-4822-85AF-6D4229641BEA}">
      <dgm:prSet/>
      <dgm:spPr/>
      <dgm:t>
        <a:bodyPr/>
        <a:lstStyle/>
        <a:p>
          <a:endParaRPr lang="zh-CN" altLang="en-US" b="1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75C72507-5AD3-4690-A40F-ABEA9823066B}">
      <dgm:prSet phldrT="[文本]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zh-CN" altLang="en-US" b="1" dirty="0" smtClean="0">
              <a:effectLst>
                <a:glow rad="1016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rPr>
            <a:t>相对原子质量</a:t>
          </a:r>
          <a:endParaRPr lang="zh-CN" altLang="en-US" b="1" dirty="0">
            <a:effectLst>
              <a:glow rad="101600">
                <a:schemeClr val="bg1"/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方正小标宋_GBK" panose="03000509000000000000" pitchFamily="65" charset="-122"/>
            <a:ea typeface="方正小标宋_GBK" panose="03000509000000000000" pitchFamily="65" charset="-122"/>
          </a:endParaRPr>
        </a:p>
      </dgm:t>
    </dgm:pt>
    <dgm:pt modelId="{37C0D186-5B6C-4B6D-9F2C-7E8ABA2AABFD}" type="parTrans" cxnId="{22DA4EF2-8799-41D0-B25C-FFE93D206F81}">
      <dgm:prSet/>
      <dgm:spPr/>
      <dgm:t>
        <a:bodyPr/>
        <a:lstStyle/>
        <a:p>
          <a:endParaRPr lang="zh-CN" altLang="en-US" b="1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E83CEEA0-23E3-4EED-891E-3EF036949DFA}" type="sibTrans" cxnId="{22DA4EF2-8799-41D0-B25C-FFE93D206F81}">
      <dgm:prSet/>
      <dgm:spPr/>
      <dgm:t>
        <a:bodyPr/>
        <a:lstStyle/>
        <a:p>
          <a:endParaRPr lang="zh-CN" altLang="en-US" b="1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E8E6F726-AE2A-4489-A8B4-1F1D0AAD45C4}">
      <dgm:prSet phldrT="[文本]"/>
      <dgm:spPr>
        <a:solidFill>
          <a:srgbClr val="00B050">
            <a:alpha val="90000"/>
          </a:srgbClr>
        </a:solidFill>
      </dgm:spPr>
      <dgm:t>
        <a:bodyPr/>
        <a:lstStyle/>
        <a:p>
          <a:endParaRPr lang="zh-CN" altLang="en-US" b="1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83DC2669-41B0-4BB9-9B16-CB6AD6867873}" type="parTrans" cxnId="{9BB0268B-E311-4BF8-AB6D-74693993BCDC}">
      <dgm:prSet/>
      <dgm:spPr/>
      <dgm:t>
        <a:bodyPr/>
        <a:lstStyle/>
        <a:p>
          <a:endParaRPr lang="zh-CN" altLang="en-US" b="1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0D0D941B-754C-4A31-834B-4A252B8FE58B}" type="sibTrans" cxnId="{9BB0268B-E311-4BF8-AB6D-74693993BCDC}">
      <dgm:prSet/>
      <dgm:spPr/>
      <dgm:t>
        <a:bodyPr/>
        <a:lstStyle/>
        <a:p>
          <a:endParaRPr lang="zh-CN" altLang="en-US" b="1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3E1A496D-E4D5-46E5-A41E-FE762D5BF3FD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以</a:t>
          </a:r>
          <a:r>
            <a:rPr lang="en-US" altLang="zh-CN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12g</a:t>
          </a:r>
          <a:r>
            <a:rPr lang="en-US" altLang="zh-CN" b="1" i="0" baseline="30000" dirty="0" smtClean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12</a:t>
          </a:r>
          <a:r>
            <a:rPr lang="en-US" altLang="zh-CN" b="1" i="0" dirty="0" smtClean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C</a:t>
          </a:r>
          <a:r>
            <a:rPr lang="zh-CN" altLang="en-US" b="1" i="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中的碳原子数为标准</a:t>
          </a:r>
          <a:endParaRPr lang="zh-CN" altLang="en-US" b="1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35A97326-DC9A-4CA4-8F7E-63CCCC4F8E95}" type="parTrans" cxnId="{3ECCFECB-E3C9-40CE-B732-6D5BCE0DD1C8}">
      <dgm:prSet/>
      <dgm:spPr/>
      <dgm:t>
        <a:bodyPr/>
        <a:lstStyle/>
        <a:p>
          <a:endParaRPr lang="zh-CN" altLang="en-US" b="1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3863B9BA-B7A8-467B-9091-563282CECC15}" type="sibTrans" cxnId="{3ECCFECB-E3C9-40CE-B732-6D5BCE0DD1C8}">
      <dgm:prSet/>
      <dgm:spPr/>
      <dgm:t>
        <a:bodyPr/>
        <a:lstStyle/>
        <a:p>
          <a:endParaRPr lang="zh-CN" altLang="en-US" b="1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45EC6DCE-D046-49FE-9D21-12293D7245B2}">
      <dgm:prSet phldrT="[文本]"/>
      <dgm:spPr>
        <a:solidFill>
          <a:srgbClr val="FFC000">
            <a:alpha val="90000"/>
          </a:srgbClr>
        </a:solidFill>
      </dgm:spPr>
      <dgm:t>
        <a:bodyPr/>
        <a:lstStyle/>
        <a:p>
          <a:endParaRPr lang="zh-CN" altLang="en-US" b="1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方正小标宋_GBK" panose="03000509000000000000" pitchFamily="65" charset="-122"/>
            <a:ea typeface="方正小标宋_GBK" panose="03000509000000000000" pitchFamily="65" charset="-122"/>
          </a:endParaRPr>
        </a:p>
      </dgm:t>
    </dgm:pt>
    <dgm:pt modelId="{ADAAEF39-61BB-4D6E-B62A-000A5F8B5325}" type="parTrans" cxnId="{67A91AB2-3047-449A-9E1E-07DB9B3D9B27}">
      <dgm:prSet/>
      <dgm:spPr/>
      <dgm:t>
        <a:bodyPr/>
        <a:lstStyle/>
        <a:p>
          <a:endParaRPr lang="zh-CN" altLang="en-US" b="1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BF9C7F39-FD78-498B-9709-316F260ED883}" type="sibTrans" cxnId="{67A91AB2-3047-449A-9E1E-07DB9B3D9B27}">
      <dgm:prSet/>
      <dgm:spPr/>
      <dgm:t>
        <a:bodyPr/>
        <a:lstStyle/>
        <a:p>
          <a:endParaRPr lang="zh-CN" altLang="en-US" b="1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A9328890-498E-48CE-9430-38D0ADA61C1F}">
      <dgm:prSet phldrT="[文本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zh-CN" altLang="en-US" b="1" dirty="0" smtClean="0">
              <a:effectLst>
                <a:glow rad="1016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rPr>
            <a:t>阿伏加德罗常数</a:t>
          </a:r>
          <a:endParaRPr lang="zh-CN" altLang="en-US" b="1" dirty="0">
            <a:effectLst>
              <a:glow rad="101600">
                <a:schemeClr val="bg1"/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方正小标宋_GBK" panose="03000509000000000000" pitchFamily="65" charset="-122"/>
            <a:ea typeface="方正小标宋_GBK" panose="03000509000000000000" pitchFamily="65" charset="-122"/>
          </a:endParaRPr>
        </a:p>
      </dgm:t>
    </dgm:pt>
    <dgm:pt modelId="{7C0CBA7D-915E-41D1-9565-9054B77E93C6}" type="parTrans" cxnId="{88D7B257-5310-4298-9C3E-E3DA4FD5F15B}">
      <dgm:prSet/>
      <dgm:spPr/>
      <dgm:t>
        <a:bodyPr/>
        <a:lstStyle/>
        <a:p>
          <a:endParaRPr lang="zh-CN" altLang="en-US" b="1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76645E4A-DCDB-4C14-AA2F-8A952F15BE60}" type="sibTrans" cxnId="{88D7B257-5310-4298-9C3E-E3DA4FD5F15B}">
      <dgm:prSet/>
      <dgm:spPr/>
      <dgm:t>
        <a:bodyPr/>
        <a:lstStyle/>
        <a:p>
          <a:endParaRPr lang="zh-CN" altLang="en-US" b="1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BB47220C-E538-48E6-9937-ED4734496DB2}">
      <dgm:prSet phldrT="[文本]"/>
      <dgm:spPr>
        <a:solidFill>
          <a:srgbClr val="00B050">
            <a:alpha val="90000"/>
          </a:srgbClr>
        </a:solidFill>
      </dgm:spPr>
      <dgm:t>
        <a:bodyPr/>
        <a:lstStyle/>
        <a:p>
          <a:endParaRPr lang="zh-CN" altLang="en-US" b="1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D77317A7-22FD-4192-B0FD-8007349CA205}" type="parTrans" cxnId="{A46B39A6-0C05-4503-A1A5-BB5F32314B46}">
      <dgm:prSet/>
      <dgm:spPr/>
      <dgm:t>
        <a:bodyPr/>
        <a:lstStyle/>
        <a:p>
          <a:endParaRPr lang="zh-CN" altLang="en-US" b="1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C7B064BE-17C8-413B-940D-C43D89A97A0C}" type="sibTrans" cxnId="{A46B39A6-0C05-4503-A1A5-BB5F32314B46}">
      <dgm:prSet/>
      <dgm:spPr/>
      <dgm:t>
        <a:bodyPr/>
        <a:lstStyle/>
        <a:p>
          <a:endParaRPr lang="zh-CN" altLang="en-US" b="1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F8B28027-E339-49AA-9D01-880D4F1BCBFA}" type="pres">
      <dgm:prSet presAssocID="{F3858697-33A9-4CD6-B289-B513DFC1221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4B369D23-1E20-40B2-9581-ED5E295C9AC4}" type="pres">
      <dgm:prSet presAssocID="{F6A83B79-DE55-4562-B6B4-AA2E0EC3DC7B}" presName="linNode" presStyleCnt="0"/>
      <dgm:spPr/>
    </dgm:pt>
    <dgm:pt modelId="{8EF8FD9A-D5AE-44BB-828C-933F811BD9F9}" type="pres">
      <dgm:prSet presAssocID="{F6A83B79-DE55-4562-B6B4-AA2E0EC3DC7B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B4224B3-2BE0-4455-A8AC-B44B72480470}" type="pres">
      <dgm:prSet presAssocID="{F6A83B79-DE55-4562-B6B4-AA2E0EC3DC7B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BAE161E-F1E3-4A35-8045-3B0CE5BC8C49}" type="pres">
      <dgm:prSet presAssocID="{3647A460-529D-4A82-9EA6-9485992B1265}" presName="spacing" presStyleCnt="0"/>
      <dgm:spPr/>
    </dgm:pt>
    <dgm:pt modelId="{54694E49-C446-40B2-A136-6E3D32AE89D0}" type="pres">
      <dgm:prSet presAssocID="{3E1A496D-E4D5-46E5-A41E-FE762D5BF3FD}" presName="linNode" presStyleCnt="0"/>
      <dgm:spPr/>
    </dgm:pt>
    <dgm:pt modelId="{CD194DC2-E5FD-4156-86A0-0682ECF9E466}" type="pres">
      <dgm:prSet presAssocID="{3E1A496D-E4D5-46E5-A41E-FE762D5BF3FD}" presName="parentShp" presStyleLbl="node1" presStyleIdx="1" presStyleCnt="2" custLinFactNeighborY="211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5949CFD-DAAD-443E-BC9E-27A202DF26C9}" type="pres">
      <dgm:prSet presAssocID="{3E1A496D-E4D5-46E5-A41E-FE762D5BF3FD}" presName="childShp" presStyleLbl="bgAccFollowNode1" presStyleIdx="1" presStyleCnt="2" custLinFactNeighborY="-532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BB0268B-E311-4BF8-AB6D-74693993BCDC}" srcId="{F6A83B79-DE55-4562-B6B4-AA2E0EC3DC7B}" destId="{E8E6F726-AE2A-4489-A8B4-1F1D0AAD45C4}" srcOrd="2" destOrd="0" parTransId="{83DC2669-41B0-4BB9-9B16-CB6AD6867873}" sibTransId="{0D0D941B-754C-4A31-834B-4A252B8FE58B}"/>
    <dgm:cxn modelId="{8221FF04-17D0-414A-A3B2-015E1EBD1A2C}" type="presOf" srcId="{A9328890-498E-48CE-9430-38D0ADA61C1F}" destId="{C5949CFD-DAAD-443E-BC9E-27A202DF26C9}" srcOrd="0" destOrd="1" presId="urn:microsoft.com/office/officeart/2005/8/layout/vList6"/>
    <dgm:cxn modelId="{F08D70D9-BE0B-49A2-A9C2-B03E95FF5114}" type="presOf" srcId="{BB47220C-E538-48E6-9937-ED4734496DB2}" destId="{7B4224B3-2BE0-4455-A8AC-B44B72480470}" srcOrd="0" destOrd="0" presId="urn:microsoft.com/office/officeart/2005/8/layout/vList6"/>
    <dgm:cxn modelId="{3ECCFECB-E3C9-40CE-B732-6D5BCE0DD1C8}" srcId="{F3858697-33A9-4CD6-B289-B513DFC12219}" destId="{3E1A496D-E4D5-46E5-A41E-FE762D5BF3FD}" srcOrd="1" destOrd="0" parTransId="{35A97326-DC9A-4CA4-8F7E-63CCCC4F8E95}" sibTransId="{3863B9BA-B7A8-467B-9091-563282CECC15}"/>
    <dgm:cxn modelId="{88D7B257-5310-4298-9C3E-E3DA4FD5F15B}" srcId="{3E1A496D-E4D5-46E5-A41E-FE762D5BF3FD}" destId="{A9328890-498E-48CE-9430-38D0ADA61C1F}" srcOrd="1" destOrd="0" parTransId="{7C0CBA7D-915E-41D1-9565-9054B77E93C6}" sibTransId="{76645E4A-DCDB-4C14-AA2F-8A952F15BE60}"/>
    <dgm:cxn modelId="{28E78444-2815-4822-85AF-6D4229641BEA}" srcId="{F3858697-33A9-4CD6-B289-B513DFC12219}" destId="{F6A83B79-DE55-4562-B6B4-AA2E0EC3DC7B}" srcOrd="0" destOrd="0" parTransId="{CD8278C9-88D6-4B50-B2E8-FA794C49BCCA}" sibTransId="{3647A460-529D-4A82-9EA6-9485992B1265}"/>
    <dgm:cxn modelId="{FF63AAC7-DAB9-44EF-947C-B7CDE9726B86}" type="presOf" srcId="{E8E6F726-AE2A-4489-A8B4-1F1D0AAD45C4}" destId="{7B4224B3-2BE0-4455-A8AC-B44B72480470}" srcOrd="0" destOrd="2" presId="urn:microsoft.com/office/officeart/2005/8/layout/vList6"/>
    <dgm:cxn modelId="{67A91AB2-3047-449A-9E1E-07DB9B3D9B27}" srcId="{3E1A496D-E4D5-46E5-A41E-FE762D5BF3FD}" destId="{45EC6DCE-D046-49FE-9D21-12293D7245B2}" srcOrd="0" destOrd="0" parTransId="{ADAAEF39-61BB-4D6E-B62A-000A5F8B5325}" sibTransId="{BF9C7F39-FD78-498B-9709-316F260ED883}"/>
    <dgm:cxn modelId="{CA985859-825E-402C-931A-91438CFC8FF7}" type="presOf" srcId="{3E1A496D-E4D5-46E5-A41E-FE762D5BF3FD}" destId="{CD194DC2-E5FD-4156-86A0-0682ECF9E466}" srcOrd="0" destOrd="0" presId="urn:microsoft.com/office/officeart/2005/8/layout/vList6"/>
    <dgm:cxn modelId="{5A6914C3-E0E1-4708-B101-62841D4C5D73}" type="presOf" srcId="{F3858697-33A9-4CD6-B289-B513DFC12219}" destId="{F8B28027-E339-49AA-9D01-880D4F1BCBFA}" srcOrd="0" destOrd="0" presId="urn:microsoft.com/office/officeart/2005/8/layout/vList6"/>
    <dgm:cxn modelId="{A46B39A6-0C05-4503-A1A5-BB5F32314B46}" srcId="{F6A83B79-DE55-4562-B6B4-AA2E0EC3DC7B}" destId="{BB47220C-E538-48E6-9937-ED4734496DB2}" srcOrd="0" destOrd="0" parTransId="{D77317A7-22FD-4192-B0FD-8007349CA205}" sibTransId="{C7B064BE-17C8-413B-940D-C43D89A97A0C}"/>
    <dgm:cxn modelId="{397E9A79-0985-410F-A7C0-E7E315C7DA88}" type="presOf" srcId="{45EC6DCE-D046-49FE-9D21-12293D7245B2}" destId="{C5949CFD-DAAD-443E-BC9E-27A202DF26C9}" srcOrd="0" destOrd="0" presId="urn:microsoft.com/office/officeart/2005/8/layout/vList6"/>
    <dgm:cxn modelId="{7A1D6D24-BFEF-4900-A394-93AC34997BA5}" type="presOf" srcId="{F6A83B79-DE55-4562-B6B4-AA2E0EC3DC7B}" destId="{8EF8FD9A-D5AE-44BB-828C-933F811BD9F9}" srcOrd="0" destOrd="0" presId="urn:microsoft.com/office/officeart/2005/8/layout/vList6"/>
    <dgm:cxn modelId="{22DA4EF2-8799-41D0-B25C-FFE93D206F81}" srcId="{F6A83B79-DE55-4562-B6B4-AA2E0EC3DC7B}" destId="{75C72507-5AD3-4690-A40F-ABEA9823066B}" srcOrd="1" destOrd="0" parTransId="{37C0D186-5B6C-4B6D-9F2C-7E8ABA2AABFD}" sibTransId="{E83CEEA0-23E3-4EED-891E-3EF036949DFA}"/>
    <dgm:cxn modelId="{3E73B000-7117-4219-B70D-CE4774A9BAB5}" type="presOf" srcId="{75C72507-5AD3-4690-A40F-ABEA9823066B}" destId="{7B4224B3-2BE0-4455-A8AC-B44B72480470}" srcOrd="0" destOrd="1" presId="urn:microsoft.com/office/officeart/2005/8/layout/vList6"/>
    <dgm:cxn modelId="{110F710E-FD78-4938-B5CE-5DBD18B0019E}" type="presParOf" srcId="{F8B28027-E339-49AA-9D01-880D4F1BCBFA}" destId="{4B369D23-1E20-40B2-9581-ED5E295C9AC4}" srcOrd="0" destOrd="0" presId="urn:microsoft.com/office/officeart/2005/8/layout/vList6"/>
    <dgm:cxn modelId="{20A357A7-9495-41CA-B17C-C0C1DC2E3BEF}" type="presParOf" srcId="{4B369D23-1E20-40B2-9581-ED5E295C9AC4}" destId="{8EF8FD9A-D5AE-44BB-828C-933F811BD9F9}" srcOrd="0" destOrd="0" presId="urn:microsoft.com/office/officeart/2005/8/layout/vList6"/>
    <dgm:cxn modelId="{B2F60419-0114-4069-99A7-6DA5FCC4D1EE}" type="presParOf" srcId="{4B369D23-1E20-40B2-9581-ED5E295C9AC4}" destId="{7B4224B3-2BE0-4455-A8AC-B44B72480470}" srcOrd="1" destOrd="0" presId="urn:microsoft.com/office/officeart/2005/8/layout/vList6"/>
    <dgm:cxn modelId="{CD330790-DE82-4DE4-8C6E-6311D36EF05F}" type="presParOf" srcId="{F8B28027-E339-49AA-9D01-880D4F1BCBFA}" destId="{7BAE161E-F1E3-4A35-8045-3B0CE5BC8C49}" srcOrd="1" destOrd="0" presId="urn:microsoft.com/office/officeart/2005/8/layout/vList6"/>
    <dgm:cxn modelId="{9C0E2013-3E05-4ED7-8220-F9D6CC4DCAEF}" type="presParOf" srcId="{F8B28027-E339-49AA-9D01-880D4F1BCBFA}" destId="{54694E49-C446-40B2-A136-6E3D32AE89D0}" srcOrd="2" destOrd="0" presId="urn:microsoft.com/office/officeart/2005/8/layout/vList6"/>
    <dgm:cxn modelId="{4446304A-FFC4-4165-A2FC-5136AB7BDAA9}" type="presParOf" srcId="{54694E49-C446-40B2-A136-6E3D32AE89D0}" destId="{CD194DC2-E5FD-4156-86A0-0682ECF9E466}" srcOrd="0" destOrd="0" presId="urn:microsoft.com/office/officeart/2005/8/layout/vList6"/>
    <dgm:cxn modelId="{D4443995-6CEF-461F-BD0B-19ECF4442963}" type="presParOf" srcId="{54694E49-C446-40B2-A136-6E3D32AE89D0}" destId="{C5949CFD-DAAD-443E-BC9E-27A202DF26C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9012D8-EB31-4CC1-8522-6D66D56837D6}" type="doc">
      <dgm:prSet loTypeId="urn:microsoft.com/office/officeart/2005/8/layout/pyramid1" loCatId="pyramid" qsTypeId="urn:microsoft.com/office/officeart/2005/8/quickstyle/3d9" qsCatId="3D" csTypeId="urn:microsoft.com/office/officeart/2005/8/colors/colorful5" csCatId="colorful" phldr="1"/>
      <dgm:spPr/>
    </dgm:pt>
    <dgm:pt modelId="{CE87CBB4-E28F-45D0-A5BF-7CEAF864C818}">
      <dgm:prSet phldrT="[文本]" custT="1"/>
      <dgm:spPr/>
      <dgm:t>
        <a:bodyPr/>
        <a:lstStyle/>
        <a:p>
          <a:r>
            <a:rPr lang="zh-CN" altLang="en-US" sz="4000" b="1" dirty="0" smtClean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黑体" panose="02010600030101010101" pitchFamily="2" charset="-122"/>
              <a:ea typeface="黑体" panose="02010600030101010101" pitchFamily="2" charset="-122"/>
            </a:rPr>
            <a:t>应用训练</a:t>
          </a:r>
          <a:endParaRPr lang="zh-CN" altLang="en-US" sz="4000" b="1" dirty="0">
            <a:solidFill>
              <a:schemeClr val="bg1"/>
            </a:solidFill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latin typeface="黑体" panose="02010600030101010101" pitchFamily="2" charset="-122"/>
            <a:ea typeface="黑体" panose="02010600030101010101" pitchFamily="2" charset="-122"/>
          </a:endParaRPr>
        </a:p>
      </dgm:t>
    </dgm:pt>
    <dgm:pt modelId="{234AEB08-5136-421F-A01C-69D712E2BA21}" type="parTrans" cxnId="{D2201031-EDDF-4CB5-B0BD-BFA26D9746DE}">
      <dgm:prSet/>
      <dgm:spPr/>
      <dgm:t>
        <a:bodyPr/>
        <a:lstStyle/>
        <a:p>
          <a:endParaRPr lang="zh-CN" altLang="en-US" sz="4000" b="1">
            <a:effectLst>
              <a:glow rad="101600">
                <a:schemeClr val="bg1">
                  <a:alpha val="60000"/>
                </a:schemeClr>
              </a:glow>
            </a:effectLst>
            <a:latin typeface="黑体" panose="02010600030101010101" pitchFamily="2" charset="-122"/>
            <a:ea typeface="黑体" panose="02010600030101010101" pitchFamily="2" charset="-122"/>
          </a:endParaRPr>
        </a:p>
      </dgm:t>
    </dgm:pt>
    <dgm:pt modelId="{CD480752-1829-4FCB-BEB5-B3AD52731E1B}" type="sibTrans" cxnId="{D2201031-EDDF-4CB5-B0BD-BFA26D9746DE}">
      <dgm:prSet/>
      <dgm:spPr/>
      <dgm:t>
        <a:bodyPr/>
        <a:lstStyle/>
        <a:p>
          <a:endParaRPr lang="zh-CN" altLang="en-US" sz="4000" b="1">
            <a:effectLst>
              <a:glow rad="101600">
                <a:schemeClr val="bg1">
                  <a:alpha val="60000"/>
                </a:schemeClr>
              </a:glow>
            </a:effectLst>
            <a:latin typeface="黑体" panose="02010600030101010101" pitchFamily="2" charset="-122"/>
            <a:ea typeface="黑体" panose="02010600030101010101" pitchFamily="2" charset="-122"/>
          </a:endParaRPr>
        </a:p>
      </dgm:t>
    </dgm:pt>
    <dgm:pt modelId="{433A86CB-029F-4416-ACCC-CA0AACFD8A5E}">
      <dgm:prSet phldrT="[文本]" custT="1"/>
      <dgm:spPr/>
      <dgm:t>
        <a:bodyPr/>
        <a:lstStyle/>
        <a:p>
          <a:r>
            <a:rPr lang="zh-CN" altLang="en-US" sz="4000" b="1" dirty="0" smtClean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黑体" panose="02010600030101010101" pitchFamily="2" charset="-122"/>
              <a:ea typeface="黑体" panose="02010600030101010101" pitchFamily="2" charset="-122"/>
            </a:rPr>
            <a:t>以概念建构为主</a:t>
          </a:r>
          <a:endParaRPr lang="zh-CN" altLang="en-US" sz="4000" b="1" dirty="0">
            <a:solidFill>
              <a:schemeClr val="bg1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latin typeface="黑体" panose="02010600030101010101" pitchFamily="2" charset="-122"/>
            <a:ea typeface="黑体" panose="02010600030101010101" pitchFamily="2" charset="-122"/>
          </a:endParaRPr>
        </a:p>
      </dgm:t>
    </dgm:pt>
    <dgm:pt modelId="{E232AFF5-D489-47EE-AF66-9E8E700F494D}" type="parTrans" cxnId="{8C359782-ED54-4E00-A95A-5E2EB262ED70}">
      <dgm:prSet/>
      <dgm:spPr/>
      <dgm:t>
        <a:bodyPr/>
        <a:lstStyle/>
        <a:p>
          <a:endParaRPr lang="zh-CN" altLang="en-US" sz="4000" b="1">
            <a:effectLst>
              <a:glow rad="101600">
                <a:schemeClr val="bg1">
                  <a:alpha val="60000"/>
                </a:schemeClr>
              </a:glow>
            </a:effectLst>
            <a:latin typeface="黑体" panose="02010600030101010101" pitchFamily="2" charset="-122"/>
            <a:ea typeface="黑体" panose="02010600030101010101" pitchFamily="2" charset="-122"/>
          </a:endParaRPr>
        </a:p>
      </dgm:t>
    </dgm:pt>
    <dgm:pt modelId="{CA3ADB1F-6207-4022-ADF6-95C3B032DD51}" type="sibTrans" cxnId="{8C359782-ED54-4E00-A95A-5E2EB262ED70}">
      <dgm:prSet/>
      <dgm:spPr/>
      <dgm:t>
        <a:bodyPr/>
        <a:lstStyle/>
        <a:p>
          <a:endParaRPr lang="zh-CN" altLang="en-US" sz="4000" b="1">
            <a:effectLst>
              <a:glow rad="101600">
                <a:schemeClr val="bg1">
                  <a:alpha val="60000"/>
                </a:schemeClr>
              </a:glow>
            </a:effectLst>
            <a:latin typeface="黑体" panose="02010600030101010101" pitchFamily="2" charset="-122"/>
            <a:ea typeface="黑体" panose="02010600030101010101" pitchFamily="2" charset="-122"/>
          </a:endParaRPr>
        </a:p>
      </dgm:t>
    </dgm:pt>
    <dgm:pt modelId="{1022BBF4-891E-4B5D-A191-448424C883BB}" type="pres">
      <dgm:prSet presAssocID="{489012D8-EB31-4CC1-8522-6D66D56837D6}" presName="Name0" presStyleCnt="0">
        <dgm:presLayoutVars>
          <dgm:dir/>
          <dgm:animLvl val="lvl"/>
          <dgm:resizeHandles val="exact"/>
        </dgm:presLayoutVars>
      </dgm:prSet>
      <dgm:spPr/>
    </dgm:pt>
    <dgm:pt modelId="{C1492F15-F735-4D1A-BB03-E26599B0B2E2}" type="pres">
      <dgm:prSet presAssocID="{CE87CBB4-E28F-45D0-A5BF-7CEAF864C818}" presName="Name8" presStyleCnt="0"/>
      <dgm:spPr/>
    </dgm:pt>
    <dgm:pt modelId="{DBFCB8BF-596E-4D7A-BC3D-492BAFCFCB05}" type="pres">
      <dgm:prSet presAssocID="{CE87CBB4-E28F-45D0-A5BF-7CEAF864C818}" presName="level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7557BCB-982D-4B7D-8183-BAC5FCC7C132}" type="pres">
      <dgm:prSet presAssocID="{CE87CBB4-E28F-45D0-A5BF-7CEAF864C81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BD88778-E0A7-44D9-B60D-8C21F16BFB16}" type="pres">
      <dgm:prSet presAssocID="{433A86CB-029F-4416-ACCC-CA0AACFD8A5E}" presName="Name8" presStyleCnt="0"/>
      <dgm:spPr/>
    </dgm:pt>
    <dgm:pt modelId="{434FD220-33FB-4F9B-8621-3F8373DE5BA2}" type="pres">
      <dgm:prSet presAssocID="{433A86CB-029F-4416-ACCC-CA0AACFD8A5E}" presName="level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B649550-B98F-438C-827C-F6C85EF3FB55}" type="pres">
      <dgm:prSet presAssocID="{433A86CB-029F-4416-ACCC-CA0AACFD8A5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D323B9D-2078-476E-A44F-D561E6C79333}" type="presOf" srcId="{433A86CB-029F-4416-ACCC-CA0AACFD8A5E}" destId="{CB649550-B98F-438C-827C-F6C85EF3FB55}" srcOrd="1" destOrd="0" presId="urn:microsoft.com/office/officeart/2005/8/layout/pyramid1"/>
    <dgm:cxn modelId="{F6A1FC9D-8B59-4B00-BED1-ED08DC1F0C6F}" type="presOf" srcId="{CE87CBB4-E28F-45D0-A5BF-7CEAF864C818}" destId="{DBFCB8BF-596E-4D7A-BC3D-492BAFCFCB05}" srcOrd="0" destOrd="0" presId="urn:microsoft.com/office/officeart/2005/8/layout/pyramid1"/>
    <dgm:cxn modelId="{D2201031-EDDF-4CB5-B0BD-BFA26D9746DE}" srcId="{489012D8-EB31-4CC1-8522-6D66D56837D6}" destId="{CE87CBB4-E28F-45D0-A5BF-7CEAF864C818}" srcOrd="0" destOrd="0" parTransId="{234AEB08-5136-421F-A01C-69D712E2BA21}" sibTransId="{CD480752-1829-4FCB-BEB5-B3AD52731E1B}"/>
    <dgm:cxn modelId="{E260BBDC-992B-44AB-BAD1-9669D10F0DD6}" type="presOf" srcId="{489012D8-EB31-4CC1-8522-6D66D56837D6}" destId="{1022BBF4-891E-4B5D-A191-448424C883BB}" srcOrd="0" destOrd="0" presId="urn:microsoft.com/office/officeart/2005/8/layout/pyramid1"/>
    <dgm:cxn modelId="{879F96CD-B2E9-4F5B-9138-596C1F6E45B6}" type="presOf" srcId="{CE87CBB4-E28F-45D0-A5BF-7CEAF864C818}" destId="{07557BCB-982D-4B7D-8183-BAC5FCC7C132}" srcOrd="1" destOrd="0" presId="urn:microsoft.com/office/officeart/2005/8/layout/pyramid1"/>
    <dgm:cxn modelId="{F56731D2-F835-4837-B325-47EC92747CB7}" type="presOf" srcId="{433A86CB-029F-4416-ACCC-CA0AACFD8A5E}" destId="{434FD220-33FB-4F9B-8621-3F8373DE5BA2}" srcOrd="0" destOrd="0" presId="urn:microsoft.com/office/officeart/2005/8/layout/pyramid1"/>
    <dgm:cxn modelId="{8C359782-ED54-4E00-A95A-5E2EB262ED70}" srcId="{489012D8-EB31-4CC1-8522-6D66D56837D6}" destId="{433A86CB-029F-4416-ACCC-CA0AACFD8A5E}" srcOrd="1" destOrd="0" parTransId="{E232AFF5-D489-47EE-AF66-9E8E700F494D}" sibTransId="{CA3ADB1F-6207-4022-ADF6-95C3B032DD51}"/>
    <dgm:cxn modelId="{C35D1725-4263-4950-9B7F-5F2DA4F551A6}" type="presParOf" srcId="{1022BBF4-891E-4B5D-A191-448424C883BB}" destId="{C1492F15-F735-4D1A-BB03-E26599B0B2E2}" srcOrd="0" destOrd="0" presId="urn:microsoft.com/office/officeart/2005/8/layout/pyramid1"/>
    <dgm:cxn modelId="{5605437D-E38C-4060-B35C-8DF943B32F00}" type="presParOf" srcId="{C1492F15-F735-4D1A-BB03-E26599B0B2E2}" destId="{DBFCB8BF-596E-4D7A-BC3D-492BAFCFCB05}" srcOrd="0" destOrd="0" presId="urn:microsoft.com/office/officeart/2005/8/layout/pyramid1"/>
    <dgm:cxn modelId="{DF9AA49A-84E5-4C72-B336-76E95538C7F6}" type="presParOf" srcId="{C1492F15-F735-4D1A-BB03-E26599B0B2E2}" destId="{07557BCB-982D-4B7D-8183-BAC5FCC7C132}" srcOrd="1" destOrd="0" presId="urn:microsoft.com/office/officeart/2005/8/layout/pyramid1"/>
    <dgm:cxn modelId="{52EB1F87-1A00-4FD4-9A38-9AB19A588F73}" type="presParOf" srcId="{1022BBF4-891E-4B5D-A191-448424C883BB}" destId="{5BD88778-E0A7-44D9-B60D-8C21F16BFB16}" srcOrd="1" destOrd="0" presId="urn:microsoft.com/office/officeart/2005/8/layout/pyramid1"/>
    <dgm:cxn modelId="{289709EB-7AC7-4F08-826C-A92C53C11166}" type="presParOf" srcId="{5BD88778-E0A7-44D9-B60D-8C21F16BFB16}" destId="{434FD220-33FB-4F9B-8621-3F8373DE5BA2}" srcOrd="0" destOrd="0" presId="urn:microsoft.com/office/officeart/2005/8/layout/pyramid1"/>
    <dgm:cxn modelId="{D638397D-2DE4-436B-95EA-6E9E5AF08144}" type="presParOf" srcId="{5BD88778-E0A7-44D9-B60D-8C21F16BFB16}" destId="{CB649550-B98F-438C-827C-F6C85EF3FB5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939ADC-543C-4D96-840C-CB3ADB23A090}" type="doc">
      <dgm:prSet loTypeId="urn:microsoft.com/office/officeart/2005/8/layout/StepDownProcess" loCatId="process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FAFB8EB4-5CB5-410C-BB2E-7447B355C41F}">
      <dgm:prSet phldrT="[文本]" custT="1"/>
      <dgm:spPr/>
      <dgm:t>
        <a:bodyPr/>
        <a:lstStyle/>
        <a:p>
          <a:r>
            <a:rPr lang="en-US" altLang="zh-CN" sz="2400" b="1" dirty="0" smtClean="0"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rPr>
            <a:t> 18g</a:t>
          </a:r>
          <a:r>
            <a:rPr lang="zh-CN" altLang="en-US" sz="2400" b="1" dirty="0" smtClean="0"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rPr>
            <a:t>水有多少水分子？</a:t>
          </a:r>
          <a:endParaRPr lang="zh-CN" altLang="en-US" sz="2400" b="1" dirty="0">
            <a:effectLst>
              <a:glow rad="127000">
                <a:schemeClr val="bg1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方正小标宋_GBK" panose="03000509000000000000" pitchFamily="65" charset="-122"/>
            <a:ea typeface="方正小标宋_GBK" panose="03000509000000000000" pitchFamily="65" charset="-122"/>
          </a:endParaRPr>
        </a:p>
      </dgm:t>
    </dgm:pt>
    <dgm:pt modelId="{A78AB899-2544-429D-8727-DA7B8EAF7E33}" type="parTrans" cxnId="{88153DA2-20CB-47FF-BBAC-5825DD9F45BB}">
      <dgm:prSet/>
      <dgm:spPr/>
      <dgm:t>
        <a:bodyPr/>
        <a:lstStyle/>
        <a:p>
          <a:endParaRPr lang="zh-CN" altLang="en-US" sz="2400" b="1">
            <a:effectLst>
              <a:glow rad="127000">
                <a:schemeClr val="bg1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方正小标宋_GBK" panose="03000509000000000000" pitchFamily="65" charset="-122"/>
            <a:ea typeface="方正小标宋_GBK" panose="03000509000000000000" pitchFamily="65" charset="-122"/>
          </a:endParaRPr>
        </a:p>
      </dgm:t>
    </dgm:pt>
    <dgm:pt modelId="{530F59F3-7F45-459B-B57A-0216AB6CFD57}" type="sibTrans" cxnId="{88153DA2-20CB-47FF-BBAC-5825DD9F45BB}">
      <dgm:prSet/>
      <dgm:spPr/>
      <dgm:t>
        <a:bodyPr/>
        <a:lstStyle/>
        <a:p>
          <a:endParaRPr lang="zh-CN" altLang="en-US" sz="2400" b="1">
            <a:effectLst>
              <a:glow rad="127000">
                <a:schemeClr val="bg1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方正小标宋_GBK" panose="03000509000000000000" pitchFamily="65" charset="-122"/>
            <a:ea typeface="方正小标宋_GBK" panose="03000509000000000000" pitchFamily="65" charset="-122"/>
          </a:endParaRPr>
        </a:p>
      </dgm:t>
    </dgm:pt>
    <dgm:pt modelId="{F0834008-8005-47DC-98F7-7A4B1396826B}">
      <dgm:prSet phldrT="[文本]" custT="1"/>
      <dgm:spPr/>
      <dgm:t>
        <a:bodyPr/>
        <a:lstStyle/>
        <a:p>
          <a:endParaRPr lang="zh-CN" altLang="en-US" sz="2400" b="1" dirty="0">
            <a:effectLst>
              <a:glow rad="127000">
                <a:schemeClr val="bg1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方正小标宋_GBK" panose="03000509000000000000" pitchFamily="65" charset="-122"/>
            <a:ea typeface="方正小标宋_GBK" panose="03000509000000000000" pitchFamily="65" charset="-122"/>
          </a:endParaRPr>
        </a:p>
      </dgm:t>
    </dgm:pt>
    <dgm:pt modelId="{74EE363F-1635-4CE4-A217-1DE5702BC8DE}" type="parTrans" cxnId="{0D0FCA25-F432-4975-BC38-63D59F9CA1F8}">
      <dgm:prSet/>
      <dgm:spPr/>
      <dgm:t>
        <a:bodyPr/>
        <a:lstStyle/>
        <a:p>
          <a:endParaRPr lang="zh-CN" altLang="en-US" sz="2400" b="1">
            <a:effectLst>
              <a:glow rad="127000">
                <a:schemeClr val="bg1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方正小标宋_GBK" panose="03000509000000000000" pitchFamily="65" charset="-122"/>
            <a:ea typeface="方正小标宋_GBK" panose="03000509000000000000" pitchFamily="65" charset="-122"/>
          </a:endParaRPr>
        </a:p>
      </dgm:t>
    </dgm:pt>
    <dgm:pt modelId="{5B1E3B88-E7E7-4C9C-ADDC-F75351D16857}" type="sibTrans" cxnId="{0D0FCA25-F432-4975-BC38-63D59F9CA1F8}">
      <dgm:prSet/>
      <dgm:spPr/>
      <dgm:t>
        <a:bodyPr/>
        <a:lstStyle/>
        <a:p>
          <a:endParaRPr lang="zh-CN" altLang="en-US" sz="2400" b="1">
            <a:effectLst>
              <a:glow rad="127000">
                <a:schemeClr val="bg1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方正小标宋_GBK" panose="03000509000000000000" pitchFamily="65" charset="-122"/>
            <a:ea typeface="方正小标宋_GBK" panose="03000509000000000000" pitchFamily="65" charset="-122"/>
          </a:endParaRPr>
        </a:p>
      </dgm:t>
    </dgm:pt>
    <dgm:pt modelId="{235943F8-A340-4E67-90B2-5D5DDB97A576}">
      <dgm:prSet phldrT="[文本]" custT="1"/>
      <dgm:spPr/>
      <dgm:t>
        <a:bodyPr/>
        <a:lstStyle/>
        <a:p>
          <a:r>
            <a:rPr lang="en-US" altLang="zh-CN" sz="2400" b="1" dirty="0" smtClean="0"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rPr>
            <a:t>2g</a:t>
          </a:r>
          <a:r>
            <a:rPr lang="zh-CN" altLang="en-US" sz="2400" b="1" dirty="0" smtClean="0"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rPr>
            <a:t>氢气有多少氢分子？</a:t>
          </a:r>
          <a:endParaRPr lang="zh-CN" altLang="en-US" sz="2400" b="1" dirty="0">
            <a:effectLst>
              <a:glow rad="127000">
                <a:schemeClr val="bg1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方正小标宋_GBK" panose="03000509000000000000" pitchFamily="65" charset="-122"/>
            <a:ea typeface="方正小标宋_GBK" panose="03000509000000000000" pitchFamily="65" charset="-122"/>
          </a:endParaRPr>
        </a:p>
      </dgm:t>
    </dgm:pt>
    <dgm:pt modelId="{B9F9AFA4-02B1-4942-B358-CBC45E3849C9}" type="parTrans" cxnId="{6D5EF54C-951D-4C0A-B651-D71A9CF9946F}">
      <dgm:prSet/>
      <dgm:spPr/>
      <dgm:t>
        <a:bodyPr/>
        <a:lstStyle/>
        <a:p>
          <a:endParaRPr lang="zh-CN" altLang="en-US" sz="2400" b="1">
            <a:effectLst>
              <a:glow rad="127000">
                <a:schemeClr val="bg1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方正小标宋_GBK" panose="03000509000000000000" pitchFamily="65" charset="-122"/>
            <a:ea typeface="方正小标宋_GBK" panose="03000509000000000000" pitchFamily="65" charset="-122"/>
          </a:endParaRPr>
        </a:p>
      </dgm:t>
    </dgm:pt>
    <dgm:pt modelId="{415489C4-506C-4937-89C6-1EA0913914EF}" type="sibTrans" cxnId="{6D5EF54C-951D-4C0A-B651-D71A9CF9946F}">
      <dgm:prSet/>
      <dgm:spPr/>
      <dgm:t>
        <a:bodyPr/>
        <a:lstStyle/>
        <a:p>
          <a:endParaRPr lang="zh-CN" altLang="en-US" sz="2400" b="1">
            <a:effectLst>
              <a:glow rad="127000">
                <a:schemeClr val="bg1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方正小标宋_GBK" panose="03000509000000000000" pitchFamily="65" charset="-122"/>
            <a:ea typeface="方正小标宋_GBK" panose="03000509000000000000" pitchFamily="65" charset="-122"/>
          </a:endParaRPr>
        </a:p>
      </dgm:t>
    </dgm:pt>
    <dgm:pt modelId="{3198E66D-7AEC-4895-B420-F2D2C229F9F4}">
      <dgm:prSet phldrT="[文本]" custT="1"/>
      <dgm:spPr/>
      <dgm:t>
        <a:bodyPr/>
        <a:lstStyle/>
        <a:p>
          <a:endParaRPr lang="zh-CN" altLang="en-US" sz="2400" b="1" dirty="0">
            <a:effectLst>
              <a:glow rad="127000">
                <a:schemeClr val="bg1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方正小标宋_GBK" panose="03000509000000000000" pitchFamily="65" charset="-122"/>
            <a:ea typeface="方正小标宋_GBK" panose="03000509000000000000" pitchFamily="65" charset="-122"/>
          </a:endParaRPr>
        </a:p>
      </dgm:t>
    </dgm:pt>
    <dgm:pt modelId="{350DEB34-B0F5-4972-8C84-57BE0276B21A}" type="parTrans" cxnId="{3B4917F0-28E0-4F71-8FF2-95CCC7C71CB4}">
      <dgm:prSet/>
      <dgm:spPr/>
      <dgm:t>
        <a:bodyPr/>
        <a:lstStyle/>
        <a:p>
          <a:endParaRPr lang="zh-CN" altLang="en-US" sz="2400" b="1">
            <a:effectLst>
              <a:glow rad="127000">
                <a:schemeClr val="bg1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方正小标宋_GBK" panose="03000509000000000000" pitchFamily="65" charset="-122"/>
            <a:ea typeface="方正小标宋_GBK" panose="03000509000000000000" pitchFamily="65" charset="-122"/>
          </a:endParaRPr>
        </a:p>
      </dgm:t>
    </dgm:pt>
    <dgm:pt modelId="{267A5398-7D08-4288-9A6A-29D401C8D14F}" type="sibTrans" cxnId="{3B4917F0-28E0-4F71-8FF2-95CCC7C71CB4}">
      <dgm:prSet/>
      <dgm:spPr/>
      <dgm:t>
        <a:bodyPr/>
        <a:lstStyle/>
        <a:p>
          <a:endParaRPr lang="zh-CN" altLang="en-US" sz="2400" b="1">
            <a:effectLst>
              <a:glow rad="127000">
                <a:schemeClr val="bg1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方正小标宋_GBK" panose="03000509000000000000" pitchFamily="65" charset="-122"/>
            <a:ea typeface="方正小标宋_GBK" panose="03000509000000000000" pitchFamily="65" charset="-122"/>
          </a:endParaRPr>
        </a:p>
      </dgm:t>
    </dgm:pt>
    <dgm:pt modelId="{C4422516-6467-4502-9F00-5C5EE71C3561}">
      <dgm:prSet phldrT="[文本]" custT="1"/>
      <dgm:spPr/>
      <dgm:t>
        <a:bodyPr/>
        <a:lstStyle/>
        <a:p>
          <a:r>
            <a:rPr lang="en-US" altLang="zh-CN" sz="2400" b="1" dirty="0" smtClean="0"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rPr>
            <a:t>12g</a:t>
          </a:r>
          <a:r>
            <a:rPr lang="zh-CN" altLang="en-US" sz="2400" b="1" dirty="0" smtClean="0"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rPr>
            <a:t>碳有多少碳原子？</a:t>
          </a:r>
          <a:endParaRPr lang="zh-CN" altLang="en-US" sz="2400" b="1" dirty="0">
            <a:effectLst>
              <a:glow rad="127000">
                <a:schemeClr val="bg1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方正小标宋_GBK" panose="03000509000000000000" pitchFamily="65" charset="-122"/>
            <a:ea typeface="方正小标宋_GBK" panose="03000509000000000000" pitchFamily="65" charset="-122"/>
          </a:endParaRPr>
        </a:p>
      </dgm:t>
    </dgm:pt>
    <dgm:pt modelId="{B82345A9-F1DA-44A2-994A-41161D4E47C7}" type="parTrans" cxnId="{9F4611EC-50C2-4D27-BDE2-49673C3756D6}">
      <dgm:prSet/>
      <dgm:spPr/>
      <dgm:t>
        <a:bodyPr/>
        <a:lstStyle/>
        <a:p>
          <a:endParaRPr lang="zh-CN" altLang="en-US" sz="2400" b="1">
            <a:effectLst>
              <a:glow rad="127000">
                <a:schemeClr val="bg1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方正小标宋_GBK" panose="03000509000000000000" pitchFamily="65" charset="-122"/>
            <a:ea typeface="方正小标宋_GBK" panose="03000509000000000000" pitchFamily="65" charset="-122"/>
          </a:endParaRPr>
        </a:p>
      </dgm:t>
    </dgm:pt>
    <dgm:pt modelId="{B512321E-034F-4B49-AC21-9207D921AC90}" type="sibTrans" cxnId="{9F4611EC-50C2-4D27-BDE2-49673C3756D6}">
      <dgm:prSet/>
      <dgm:spPr/>
      <dgm:t>
        <a:bodyPr/>
        <a:lstStyle/>
        <a:p>
          <a:endParaRPr lang="zh-CN" altLang="en-US" sz="2400" b="1">
            <a:effectLst>
              <a:glow rad="127000">
                <a:schemeClr val="bg1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方正小标宋_GBK" panose="03000509000000000000" pitchFamily="65" charset="-122"/>
            <a:ea typeface="方正小标宋_GBK" panose="03000509000000000000" pitchFamily="65" charset="-122"/>
          </a:endParaRPr>
        </a:p>
      </dgm:t>
    </dgm:pt>
    <dgm:pt modelId="{03BB4D91-E01C-4569-86F6-14AD7B847C54}">
      <dgm:prSet phldrT="[文本]" custT="1"/>
      <dgm:spPr/>
      <dgm:t>
        <a:bodyPr/>
        <a:lstStyle/>
        <a:p>
          <a:endParaRPr lang="zh-CN" altLang="en-US" sz="2400" b="1" dirty="0">
            <a:effectLst>
              <a:glow rad="127000">
                <a:schemeClr val="bg1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方正小标宋_GBK" panose="03000509000000000000" pitchFamily="65" charset="-122"/>
            <a:ea typeface="方正小标宋_GBK" panose="03000509000000000000" pitchFamily="65" charset="-122"/>
          </a:endParaRPr>
        </a:p>
      </dgm:t>
    </dgm:pt>
    <dgm:pt modelId="{E935ED91-1C61-436D-99E7-C7892D027712}" type="parTrans" cxnId="{35E0A737-284B-49CE-9BAB-CDC9D810D5F4}">
      <dgm:prSet/>
      <dgm:spPr/>
      <dgm:t>
        <a:bodyPr/>
        <a:lstStyle/>
        <a:p>
          <a:endParaRPr lang="zh-CN" altLang="en-US" sz="2400" b="1">
            <a:effectLst>
              <a:glow rad="127000">
                <a:schemeClr val="bg1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方正小标宋_GBK" panose="03000509000000000000" pitchFamily="65" charset="-122"/>
            <a:ea typeface="方正小标宋_GBK" panose="03000509000000000000" pitchFamily="65" charset="-122"/>
          </a:endParaRPr>
        </a:p>
      </dgm:t>
    </dgm:pt>
    <dgm:pt modelId="{D7C585E3-130D-453A-ABC3-5DAD8AC0075A}" type="sibTrans" cxnId="{35E0A737-284B-49CE-9BAB-CDC9D810D5F4}">
      <dgm:prSet/>
      <dgm:spPr/>
      <dgm:t>
        <a:bodyPr/>
        <a:lstStyle/>
        <a:p>
          <a:endParaRPr lang="zh-CN" altLang="en-US" sz="2400" b="1">
            <a:effectLst>
              <a:glow rad="127000">
                <a:schemeClr val="bg1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方正小标宋_GBK" panose="03000509000000000000" pitchFamily="65" charset="-122"/>
            <a:ea typeface="方正小标宋_GBK" panose="03000509000000000000" pitchFamily="65" charset="-122"/>
          </a:endParaRPr>
        </a:p>
      </dgm:t>
    </dgm:pt>
    <dgm:pt modelId="{88091CAC-7791-47EE-B444-F349A9CA8201}" type="pres">
      <dgm:prSet presAssocID="{D5939ADC-543C-4D96-840C-CB3ADB23A09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B0DE269A-3722-4D7D-9533-30683B60B72C}" type="pres">
      <dgm:prSet presAssocID="{FAFB8EB4-5CB5-410C-BB2E-7447B355C41F}" presName="composite" presStyleCnt="0"/>
      <dgm:spPr/>
    </dgm:pt>
    <dgm:pt modelId="{A701236B-6C4B-46E8-B2BD-CAF7416F7335}" type="pres">
      <dgm:prSet presAssocID="{FAFB8EB4-5CB5-410C-BB2E-7447B355C41F}" presName="bentUpArrow1" presStyleLbl="alignImgPlace1" presStyleIdx="0" presStyleCnt="2"/>
      <dgm:spPr/>
    </dgm:pt>
    <dgm:pt modelId="{8B5DB736-9CB4-4357-9189-1AFB0F3509CF}" type="pres">
      <dgm:prSet presAssocID="{FAFB8EB4-5CB5-410C-BB2E-7447B355C41F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EE2D9FE-F8F1-49FA-B403-9B8D890BE205}" type="pres">
      <dgm:prSet presAssocID="{FAFB8EB4-5CB5-410C-BB2E-7447B355C41F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D2B17E0-CE0E-4FA0-80F7-6383BB737BF4}" type="pres">
      <dgm:prSet presAssocID="{530F59F3-7F45-459B-B57A-0216AB6CFD57}" presName="sibTrans" presStyleCnt="0"/>
      <dgm:spPr/>
    </dgm:pt>
    <dgm:pt modelId="{79AC288F-36FE-4C75-A2C3-C95F91E946CC}" type="pres">
      <dgm:prSet presAssocID="{235943F8-A340-4E67-90B2-5D5DDB97A576}" presName="composite" presStyleCnt="0"/>
      <dgm:spPr/>
    </dgm:pt>
    <dgm:pt modelId="{B1AAA318-DD6D-4351-854F-39176920013B}" type="pres">
      <dgm:prSet presAssocID="{235943F8-A340-4E67-90B2-5D5DDB97A576}" presName="bentUpArrow1" presStyleLbl="alignImgPlace1" presStyleIdx="1" presStyleCnt="2"/>
      <dgm:spPr/>
    </dgm:pt>
    <dgm:pt modelId="{2167B503-5F6F-418E-88C3-EBEE3845ABB3}" type="pres">
      <dgm:prSet presAssocID="{235943F8-A340-4E67-90B2-5D5DDB97A576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515E288-D453-4749-B38B-4B124D807974}" type="pres">
      <dgm:prSet presAssocID="{235943F8-A340-4E67-90B2-5D5DDB97A576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370F9D6-F2E2-4EE6-987C-00CB2C190520}" type="pres">
      <dgm:prSet presAssocID="{415489C4-506C-4937-89C6-1EA0913914EF}" presName="sibTrans" presStyleCnt="0"/>
      <dgm:spPr/>
    </dgm:pt>
    <dgm:pt modelId="{2CFE7DBF-7593-45A5-857B-643771694299}" type="pres">
      <dgm:prSet presAssocID="{C4422516-6467-4502-9F00-5C5EE71C3561}" presName="composite" presStyleCnt="0"/>
      <dgm:spPr/>
    </dgm:pt>
    <dgm:pt modelId="{EDC3F128-2C3B-42CC-9C9E-C3456B7825C8}" type="pres">
      <dgm:prSet presAssocID="{C4422516-6467-4502-9F00-5C5EE71C3561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0BE709C-56AD-4A87-8603-EED7F300B2A2}" type="pres">
      <dgm:prSet presAssocID="{C4422516-6467-4502-9F00-5C5EE71C3561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7075D23-9E93-4997-8277-6261938C1F86}" type="presOf" srcId="{3198E66D-7AEC-4895-B420-F2D2C229F9F4}" destId="{6515E288-D453-4749-B38B-4B124D807974}" srcOrd="0" destOrd="0" presId="urn:microsoft.com/office/officeart/2005/8/layout/StepDownProcess"/>
    <dgm:cxn modelId="{3B4917F0-28E0-4F71-8FF2-95CCC7C71CB4}" srcId="{235943F8-A340-4E67-90B2-5D5DDB97A576}" destId="{3198E66D-7AEC-4895-B420-F2D2C229F9F4}" srcOrd="0" destOrd="0" parTransId="{350DEB34-B0F5-4972-8C84-57BE0276B21A}" sibTransId="{267A5398-7D08-4288-9A6A-29D401C8D14F}"/>
    <dgm:cxn modelId="{FB70D746-98C1-44C2-8EF1-E96F5195E375}" type="presOf" srcId="{235943F8-A340-4E67-90B2-5D5DDB97A576}" destId="{2167B503-5F6F-418E-88C3-EBEE3845ABB3}" srcOrd="0" destOrd="0" presId="urn:microsoft.com/office/officeart/2005/8/layout/StepDownProcess"/>
    <dgm:cxn modelId="{CB6F2873-B14F-4ECD-86C7-6A8B41AAC93B}" type="presOf" srcId="{F0834008-8005-47DC-98F7-7A4B1396826B}" destId="{4EE2D9FE-F8F1-49FA-B403-9B8D890BE205}" srcOrd="0" destOrd="0" presId="urn:microsoft.com/office/officeart/2005/8/layout/StepDownProcess"/>
    <dgm:cxn modelId="{0D0FCA25-F432-4975-BC38-63D59F9CA1F8}" srcId="{FAFB8EB4-5CB5-410C-BB2E-7447B355C41F}" destId="{F0834008-8005-47DC-98F7-7A4B1396826B}" srcOrd="0" destOrd="0" parTransId="{74EE363F-1635-4CE4-A217-1DE5702BC8DE}" sibTransId="{5B1E3B88-E7E7-4C9C-ADDC-F75351D16857}"/>
    <dgm:cxn modelId="{35E0A737-284B-49CE-9BAB-CDC9D810D5F4}" srcId="{C4422516-6467-4502-9F00-5C5EE71C3561}" destId="{03BB4D91-E01C-4569-86F6-14AD7B847C54}" srcOrd="0" destOrd="0" parTransId="{E935ED91-1C61-436D-99E7-C7892D027712}" sibTransId="{D7C585E3-130D-453A-ABC3-5DAD8AC0075A}"/>
    <dgm:cxn modelId="{88153DA2-20CB-47FF-BBAC-5825DD9F45BB}" srcId="{D5939ADC-543C-4D96-840C-CB3ADB23A090}" destId="{FAFB8EB4-5CB5-410C-BB2E-7447B355C41F}" srcOrd="0" destOrd="0" parTransId="{A78AB899-2544-429D-8727-DA7B8EAF7E33}" sibTransId="{530F59F3-7F45-459B-B57A-0216AB6CFD57}"/>
    <dgm:cxn modelId="{9F4611EC-50C2-4D27-BDE2-49673C3756D6}" srcId="{D5939ADC-543C-4D96-840C-CB3ADB23A090}" destId="{C4422516-6467-4502-9F00-5C5EE71C3561}" srcOrd="2" destOrd="0" parTransId="{B82345A9-F1DA-44A2-994A-41161D4E47C7}" sibTransId="{B512321E-034F-4B49-AC21-9207D921AC90}"/>
    <dgm:cxn modelId="{EB837B7F-5731-470A-83B6-3F6886EE9ECA}" type="presOf" srcId="{C4422516-6467-4502-9F00-5C5EE71C3561}" destId="{EDC3F128-2C3B-42CC-9C9E-C3456B7825C8}" srcOrd="0" destOrd="0" presId="urn:microsoft.com/office/officeart/2005/8/layout/StepDownProcess"/>
    <dgm:cxn modelId="{86E0FA96-7111-4A65-968F-FED669214AEF}" type="presOf" srcId="{D5939ADC-543C-4D96-840C-CB3ADB23A090}" destId="{88091CAC-7791-47EE-B444-F349A9CA8201}" srcOrd="0" destOrd="0" presId="urn:microsoft.com/office/officeart/2005/8/layout/StepDownProcess"/>
    <dgm:cxn modelId="{6D5EF54C-951D-4C0A-B651-D71A9CF9946F}" srcId="{D5939ADC-543C-4D96-840C-CB3ADB23A090}" destId="{235943F8-A340-4E67-90B2-5D5DDB97A576}" srcOrd="1" destOrd="0" parTransId="{B9F9AFA4-02B1-4942-B358-CBC45E3849C9}" sibTransId="{415489C4-506C-4937-89C6-1EA0913914EF}"/>
    <dgm:cxn modelId="{02DA9278-A700-482D-805F-797BEDAC128F}" type="presOf" srcId="{03BB4D91-E01C-4569-86F6-14AD7B847C54}" destId="{F0BE709C-56AD-4A87-8603-EED7F300B2A2}" srcOrd="0" destOrd="0" presId="urn:microsoft.com/office/officeart/2005/8/layout/StepDownProcess"/>
    <dgm:cxn modelId="{2E97F47A-FA26-48BA-83D0-D816EE41FF6C}" type="presOf" srcId="{FAFB8EB4-5CB5-410C-BB2E-7447B355C41F}" destId="{8B5DB736-9CB4-4357-9189-1AFB0F3509CF}" srcOrd="0" destOrd="0" presId="urn:microsoft.com/office/officeart/2005/8/layout/StepDownProcess"/>
    <dgm:cxn modelId="{63F68B9A-5444-4236-AA10-3550DADC805B}" type="presParOf" srcId="{88091CAC-7791-47EE-B444-F349A9CA8201}" destId="{B0DE269A-3722-4D7D-9533-30683B60B72C}" srcOrd="0" destOrd="0" presId="urn:microsoft.com/office/officeart/2005/8/layout/StepDownProcess"/>
    <dgm:cxn modelId="{22349145-D50E-4F63-9637-8A92B3BEB1E3}" type="presParOf" srcId="{B0DE269A-3722-4D7D-9533-30683B60B72C}" destId="{A701236B-6C4B-46E8-B2BD-CAF7416F7335}" srcOrd="0" destOrd="0" presId="urn:microsoft.com/office/officeart/2005/8/layout/StepDownProcess"/>
    <dgm:cxn modelId="{2149DACA-F748-46AF-B111-A5F85ED80DBA}" type="presParOf" srcId="{B0DE269A-3722-4D7D-9533-30683B60B72C}" destId="{8B5DB736-9CB4-4357-9189-1AFB0F3509CF}" srcOrd="1" destOrd="0" presId="urn:microsoft.com/office/officeart/2005/8/layout/StepDownProcess"/>
    <dgm:cxn modelId="{2DA02AAE-F07F-4324-8B4F-3B9D7C2423A5}" type="presParOf" srcId="{B0DE269A-3722-4D7D-9533-30683B60B72C}" destId="{4EE2D9FE-F8F1-49FA-B403-9B8D890BE205}" srcOrd="2" destOrd="0" presId="urn:microsoft.com/office/officeart/2005/8/layout/StepDownProcess"/>
    <dgm:cxn modelId="{59752874-4872-4C9B-94E1-098E8A2161E6}" type="presParOf" srcId="{88091CAC-7791-47EE-B444-F349A9CA8201}" destId="{9D2B17E0-CE0E-4FA0-80F7-6383BB737BF4}" srcOrd="1" destOrd="0" presId="urn:microsoft.com/office/officeart/2005/8/layout/StepDownProcess"/>
    <dgm:cxn modelId="{6B022CCF-4C1E-4CA9-86D5-FD3593AE5BCF}" type="presParOf" srcId="{88091CAC-7791-47EE-B444-F349A9CA8201}" destId="{79AC288F-36FE-4C75-A2C3-C95F91E946CC}" srcOrd="2" destOrd="0" presId="urn:microsoft.com/office/officeart/2005/8/layout/StepDownProcess"/>
    <dgm:cxn modelId="{A0530FEA-88E1-4902-9369-BB1027C05F95}" type="presParOf" srcId="{79AC288F-36FE-4C75-A2C3-C95F91E946CC}" destId="{B1AAA318-DD6D-4351-854F-39176920013B}" srcOrd="0" destOrd="0" presId="urn:microsoft.com/office/officeart/2005/8/layout/StepDownProcess"/>
    <dgm:cxn modelId="{B340F9AA-2667-450A-A6CA-23BD7187B2DC}" type="presParOf" srcId="{79AC288F-36FE-4C75-A2C3-C95F91E946CC}" destId="{2167B503-5F6F-418E-88C3-EBEE3845ABB3}" srcOrd="1" destOrd="0" presId="urn:microsoft.com/office/officeart/2005/8/layout/StepDownProcess"/>
    <dgm:cxn modelId="{6CFFEA67-7AF8-4058-A7E3-106B44144826}" type="presParOf" srcId="{79AC288F-36FE-4C75-A2C3-C95F91E946CC}" destId="{6515E288-D453-4749-B38B-4B124D807974}" srcOrd="2" destOrd="0" presId="urn:microsoft.com/office/officeart/2005/8/layout/StepDownProcess"/>
    <dgm:cxn modelId="{BD832A3E-1D9D-4722-BBEF-EC7B40BFD2DD}" type="presParOf" srcId="{88091CAC-7791-47EE-B444-F349A9CA8201}" destId="{0370F9D6-F2E2-4EE6-987C-00CB2C190520}" srcOrd="3" destOrd="0" presId="urn:microsoft.com/office/officeart/2005/8/layout/StepDownProcess"/>
    <dgm:cxn modelId="{C640E86F-A480-4B67-A74A-D44529ABE101}" type="presParOf" srcId="{88091CAC-7791-47EE-B444-F349A9CA8201}" destId="{2CFE7DBF-7593-45A5-857B-643771694299}" srcOrd="4" destOrd="0" presId="urn:microsoft.com/office/officeart/2005/8/layout/StepDownProcess"/>
    <dgm:cxn modelId="{4D2E56D3-D0BF-4038-B98A-4385CCB07596}" type="presParOf" srcId="{2CFE7DBF-7593-45A5-857B-643771694299}" destId="{EDC3F128-2C3B-42CC-9C9E-C3456B7825C8}" srcOrd="0" destOrd="0" presId="urn:microsoft.com/office/officeart/2005/8/layout/StepDownProcess"/>
    <dgm:cxn modelId="{FC870DD6-0B06-4B11-A406-10C45D229739}" type="presParOf" srcId="{2CFE7DBF-7593-45A5-857B-643771694299}" destId="{F0BE709C-56AD-4A87-8603-EED7F300B2A2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6AE323-B0BF-40A5-B981-2D54B24445B3}" type="doc">
      <dgm:prSet loTypeId="urn:microsoft.com/office/officeart/2005/8/layout/hList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21D2A2C7-C415-4964-8F3E-65329C8CC28F}">
      <dgm:prSet phldrT="[文本]"/>
      <dgm:spPr/>
      <dgm:t>
        <a:bodyPr/>
        <a:lstStyle/>
        <a:p>
          <a:r>
            <a:rPr lang="zh-CN" alt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rPr>
            <a:t>精确值</a:t>
          </a:r>
          <a:endParaRPr lang="zh-CN" alt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a:endParaRPr>
        </a:p>
      </dgm:t>
    </dgm:pt>
    <dgm:pt modelId="{4752CDDA-8CAE-4008-B81F-ED1A046D0E36}" type="parTrans" cxnId="{163A4CA4-F45D-441D-8ABB-A66D3CE0F30B}">
      <dgm:prSet/>
      <dgm:spPr/>
      <dgm:t>
        <a:bodyPr/>
        <a:lstStyle/>
        <a:p>
          <a:endParaRPr lang="zh-CN" altLang="en-US"/>
        </a:p>
      </dgm:t>
    </dgm:pt>
    <dgm:pt modelId="{DB0F8012-55B4-449A-BE2B-808E6AC81C96}" type="sibTrans" cxnId="{163A4CA4-F45D-441D-8ABB-A66D3CE0F30B}">
      <dgm:prSet/>
      <dgm:spPr/>
      <dgm:t>
        <a:bodyPr/>
        <a:lstStyle/>
        <a:p>
          <a:endParaRPr lang="zh-CN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05ED9CE1-6DD0-4623-B68A-25559601ED94}">
          <dgm:prSet phldrT="[文本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zh-CN" altLang="en-US" b="1" i="1" smtClean="0">
                        <a:latin typeface="Cambria Math"/>
                      </a:rPr>
                      <m:t>𝝅</m:t>
                    </m:r>
                  </m:oMath>
                </m:oMathPara>
              </a14:m>
              <a:endParaRPr lang="zh-CN" altLang="en-US" b="1" dirty="0"/>
            </a:p>
          </dgm:t>
        </dgm:pt>
      </mc:Choice>
      <mc:Fallback xmlns="">
        <dgm:pt modelId="{05ED9CE1-6DD0-4623-B68A-25559601ED94}">
          <dgm:prSet phldrT="[文本]"/>
          <dgm:spPr/>
          <dgm:t>
            <a:bodyPr/>
            <a:lstStyle/>
            <a:p>
              <a:pPr/>
              <a:r>
                <a:rPr lang="zh-CN" altLang="en-US" b="1" i="0" smtClean="0">
                  <a:latin typeface="Cambria Math"/>
                </a:rPr>
                <a:t>𝝅</a:t>
              </a:r>
              <a:endParaRPr lang="zh-CN" altLang="en-US" b="1" dirty="0"/>
            </a:p>
          </dgm:t>
        </dgm:pt>
      </mc:Fallback>
    </mc:AlternateContent>
    <dgm:pt modelId="{F78F29F3-4FFB-414B-8837-81F54945E4D4}" type="parTrans" cxnId="{31D73717-C7D1-4F05-AB70-A6CF4FC8BDB1}">
      <dgm:prSet/>
      <dgm:spPr/>
      <dgm:t>
        <a:bodyPr/>
        <a:lstStyle/>
        <a:p>
          <a:endParaRPr lang="zh-CN" altLang="en-US"/>
        </a:p>
      </dgm:t>
    </dgm:pt>
    <dgm:pt modelId="{0116337E-D2B2-4EB8-9F17-07BDD3C1B3FB}" type="sibTrans" cxnId="{31D73717-C7D1-4F05-AB70-A6CF4FC8BDB1}">
      <dgm:prSet/>
      <dgm:spPr/>
      <dgm:t>
        <a:bodyPr/>
        <a:lstStyle/>
        <a:p>
          <a:endParaRPr lang="zh-CN" altLang="en-US"/>
        </a:p>
      </dgm:t>
    </dgm:pt>
    <dgm:pt modelId="{9DE5CA03-2EB8-49BB-9221-9B0B818BF4EA}">
      <dgm:prSet phldrT="[文本]"/>
      <dgm:spPr/>
      <dgm:t>
        <a:bodyPr/>
        <a:lstStyle/>
        <a:p>
          <a:r>
            <a:rPr lang="zh-CN" alt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rPr>
            <a:t>近似值</a:t>
          </a:r>
          <a:endParaRPr lang="zh-CN" alt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a:endParaRPr>
        </a:p>
      </dgm:t>
    </dgm:pt>
    <dgm:pt modelId="{29E0BFF3-0586-424A-90F0-1E919C52210A}" type="parTrans" cxnId="{49887EA1-62CD-4651-8DCD-7666B976ED0E}">
      <dgm:prSet/>
      <dgm:spPr/>
      <dgm:t>
        <a:bodyPr/>
        <a:lstStyle/>
        <a:p>
          <a:endParaRPr lang="zh-CN" altLang="en-US"/>
        </a:p>
      </dgm:t>
    </dgm:pt>
    <dgm:pt modelId="{BBDC8FF2-B8F1-41B4-B095-22491FFC77A0}" type="sibTrans" cxnId="{49887EA1-62CD-4651-8DCD-7666B976ED0E}">
      <dgm:prSet/>
      <dgm:spPr/>
      <dgm:t>
        <a:bodyPr/>
        <a:lstStyle/>
        <a:p>
          <a:endParaRPr lang="zh-CN" altLang="en-US"/>
        </a:p>
      </dgm:t>
    </dgm:pt>
    <dgm:pt modelId="{C19C9892-A153-4509-801B-39E3A9E7A486}">
      <dgm:prSet phldrT="[文本]"/>
      <dgm:spPr/>
      <dgm:t>
        <a:bodyPr/>
        <a:lstStyle/>
        <a:p>
          <a:r>
            <a:rPr lang="en-US" altLang="zh-CN" b="1" dirty="0" smtClean="0"/>
            <a:t>3.14</a:t>
          </a:r>
          <a:endParaRPr lang="zh-CN" altLang="en-US" b="1" dirty="0"/>
        </a:p>
      </dgm:t>
    </dgm:pt>
    <dgm:pt modelId="{6478DAC2-412C-4F0A-B71C-060CF77C6DCD}" type="parTrans" cxnId="{5D0AD90C-5860-45BA-86E6-AAF994040904}">
      <dgm:prSet/>
      <dgm:spPr/>
      <dgm:t>
        <a:bodyPr/>
        <a:lstStyle/>
        <a:p>
          <a:endParaRPr lang="zh-CN" altLang="en-US"/>
        </a:p>
      </dgm:t>
    </dgm:pt>
    <dgm:pt modelId="{F18A999E-5BD6-4194-BD50-0FD948024397}" type="sibTrans" cxnId="{5D0AD90C-5860-45BA-86E6-AAF994040904}">
      <dgm:prSet/>
      <dgm:spPr/>
      <dgm:t>
        <a:bodyPr/>
        <a:lstStyle/>
        <a:p>
          <a:endParaRPr lang="zh-CN" altLang="en-US"/>
        </a:p>
      </dgm:t>
    </dgm:pt>
    <dgm:pt modelId="{EAD34F9F-A129-49A1-9DE4-7A5DADB75623}">
      <dgm:prSet phldrT="[文本]"/>
      <dgm:spPr/>
      <dgm:t>
        <a:bodyPr/>
        <a:lstStyle/>
        <a:p>
          <a:r>
            <a:rPr lang="en-US" altLang="zh-CN" b="1" dirty="0" smtClean="0">
              <a:effectLst/>
              <a:latin typeface="+mn-lt"/>
              <a:ea typeface="华文楷体" panose="02010600040101010101" pitchFamily="2" charset="-122"/>
            </a:rPr>
            <a:t>6.02×10</a:t>
          </a:r>
          <a:r>
            <a:rPr lang="en-US" altLang="zh-CN" b="1" baseline="30000" dirty="0" smtClean="0">
              <a:effectLst/>
              <a:latin typeface="+mn-lt"/>
              <a:ea typeface="华文楷体" panose="02010600040101010101" pitchFamily="2" charset="-122"/>
            </a:rPr>
            <a:t>23</a:t>
          </a:r>
          <a:endParaRPr lang="zh-CN" altLang="en-US" b="1" dirty="0">
            <a:effectLst/>
            <a:latin typeface="+mn-lt"/>
          </a:endParaRPr>
        </a:p>
      </dgm:t>
    </dgm:pt>
    <dgm:pt modelId="{76077092-E87D-48F5-83FB-07F793CC16FB}" type="parTrans" cxnId="{FF9BC90E-9CA4-4FA2-9E09-E0A1B396ED7A}">
      <dgm:prSet/>
      <dgm:spPr/>
      <dgm:t>
        <a:bodyPr/>
        <a:lstStyle/>
        <a:p>
          <a:endParaRPr lang="zh-CN" altLang="en-US"/>
        </a:p>
      </dgm:t>
    </dgm:pt>
    <dgm:pt modelId="{D9827478-F015-49B9-886C-4A8AF2FB0D7C}" type="sibTrans" cxnId="{FF9BC90E-9CA4-4FA2-9E09-E0A1B396ED7A}">
      <dgm:prSet/>
      <dgm:spPr/>
      <dgm:t>
        <a:bodyPr/>
        <a:lstStyle/>
        <a:p>
          <a:endParaRPr lang="zh-CN" altLang="en-US"/>
        </a:p>
      </dgm:t>
    </dgm:pt>
    <dgm:pt modelId="{DB1D45D9-CA3F-4714-A086-C26A13499772}">
      <dgm:prSet phldrT="[文本]"/>
      <dgm:spPr/>
      <dgm:t>
        <a:bodyPr/>
        <a:lstStyle/>
        <a:p>
          <a:r>
            <a:rPr lang="en-US" altLang="zh-CN" b="1" smtClean="0"/>
            <a:t>N</a:t>
          </a:r>
          <a:r>
            <a:rPr lang="en-US" altLang="zh-CN" b="1" baseline="-25000" smtClean="0"/>
            <a:t>A</a:t>
          </a:r>
          <a:endParaRPr lang="zh-CN" altLang="en-US" b="1" baseline="-25000" dirty="0"/>
        </a:p>
      </dgm:t>
    </dgm:pt>
    <dgm:pt modelId="{5A5C6165-EEAC-492E-95A7-D965E78461F4}" type="sibTrans" cxnId="{312250F4-3D57-47A4-8604-368A0234F98B}">
      <dgm:prSet/>
      <dgm:spPr/>
      <dgm:t>
        <a:bodyPr/>
        <a:lstStyle/>
        <a:p>
          <a:endParaRPr lang="zh-CN" altLang="en-US"/>
        </a:p>
      </dgm:t>
    </dgm:pt>
    <dgm:pt modelId="{5C611A9D-E57D-4A20-8193-37610A431310}" type="parTrans" cxnId="{312250F4-3D57-47A4-8604-368A0234F98B}">
      <dgm:prSet/>
      <dgm:spPr/>
      <dgm:t>
        <a:bodyPr/>
        <a:lstStyle/>
        <a:p>
          <a:endParaRPr lang="zh-CN" altLang="en-US"/>
        </a:p>
      </dgm:t>
    </dgm:pt>
    <dgm:pt modelId="{E79746A6-AF25-437F-A738-595E5A423375}" type="pres">
      <dgm:prSet presAssocID="{336AE323-B0BF-40A5-B981-2D54B24445B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A916A12-0A12-4508-85C3-596B65A7DA04}" type="pres">
      <dgm:prSet presAssocID="{21D2A2C7-C415-4964-8F3E-65329C8CC28F}" presName="composite" presStyleCnt="0"/>
      <dgm:spPr/>
    </dgm:pt>
    <dgm:pt modelId="{84320029-4853-4460-A601-DFD6910C5556}" type="pres">
      <dgm:prSet presAssocID="{21D2A2C7-C415-4964-8F3E-65329C8CC28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831AEDD-EE16-46BF-A69F-74520C28F3CF}" type="pres">
      <dgm:prSet presAssocID="{21D2A2C7-C415-4964-8F3E-65329C8CC28F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89EB622-0B80-4460-8705-EA1E378C773F}" type="pres">
      <dgm:prSet presAssocID="{DB0F8012-55B4-449A-BE2B-808E6AC81C96}" presName="space" presStyleCnt="0"/>
      <dgm:spPr/>
    </dgm:pt>
    <dgm:pt modelId="{37E01339-96C3-4DD5-99F8-4D172FADC20D}" type="pres">
      <dgm:prSet presAssocID="{9DE5CA03-2EB8-49BB-9221-9B0B818BF4EA}" presName="composite" presStyleCnt="0"/>
      <dgm:spPr/>
    </dgm:pt>
    <dgm:pt modelId="{B17848D4-114A-44F0-9648-4099003C7513}" type="pres">
      <dgm:prSet presAssocID="{9DE5CA03-2EB8-49BB-9221-9B0B818BF4E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AE3CE66-FDBE-4A5F-BE6D-3938122AA7FA}" type="pres">
      <dgm:prSet presAssocID="{9DE5CA03-2EB8-49BB-9221-9B0B818BF4EA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12250F4-3D57-47A4-8604-368A0234F98B}" srcId="{21D2A2C7-C415-4964-8F3E-65329C8CC28F}" destId="{DB1D45D9-CA3F-4714-A086-C26A13499772}" srcOrd="1" destOrd="0" parTransId="{5C611A9D-E57D-4A20-8193-37610A431310}" sibTransId="{5A5C6165-EEAC-492E-95A7-D965E78461F4}"/>
    <dgm:cxn modelId="{0C94E207-DA95-436F-81DA-383E824265D5}" type="presOf" srcId="{EAD34F9F-A129-49A1-9DE4-7A5DADB75623}" destId="{5AE3CE66-FDBE-4A5F-BE6D-3938122AA7FA}" srcOrd="0" destOrd="1" presId="urn:microsoft.com/office/officeart/2005/8/layout/hList1"/>
    <dgm:cxn modelId="{1A9CCBD8-897D-42BF-8113-C33539F90913}" type="presOf" srcId="{DB1D45D9-CA3F-4714-A086-C26A13499772}" destId="{2831AEDD-EE16-46BF-A69F-74520C28F3CF}" srcOrd="0" destOrd="1" presId="urn:microsoft.com/office/officeart/2005/8/layout/hList1"/>
    <dgm:cxn modelId="{D453D1F6-F779-4B60-8565-CBA87AD9FD5C}" type="presOf" srcId="{9DE5CA03-2EB8-49BB-9221-9B0B818BF4EA}" destId="{B17848D4-114A-44F0-9648-4099003C7513}" srcOrd="0" destOrd="0" presId="urn:microsoft.com/office/officeart/2005/8/layout/hList1"/>
    <dgm:cxn modelId="{0FC3FED5-BF30-48AD-A3FA-A959219A856A}" type="presOf" srcId="{336AE323-B0BF-40A5-B981-2D54B24445B3}" destId="{E79746A6-AF25-437F-A738-595E5A423375}" srcOrd="0" destOrd="0" presId="urn:microsoft.com/office/officeart/2005/8/layout/hList1"/>
    <dgm:cxn modelId="{CFF6A0C8-1E29-448C-818C-79AA18935DCB}" type="presOf" srcId="{21D2A2C7-C415-4964-8F3E-65329C8CC28F}" destId="{84320029-4853-4460-A601-DFD6910C5556}" srcOrd="0" destOrd="0" presId="urn:microsoft.com/office/officeart/2005/8/layout/hList1"/>
    <dgm:cxn modelId="{163A4CA4-F45D-441D-8ABB-A66D3CE0F30B}" srcId="{336AE323-B0BF-40A5-B981-2D54B24445B3}" destId="{21D2A2C7-C415-4964-8F3E-65329C8CC28F}" srcOrd="0" destOrd="0" parTransId="{4752CDDA-8CAE-4008-B81F-ED1A046D0E36}" sibTransId="{DB0F8012-55B4-449A-BE2B-808E6AC81C96}"/>
    <dgm:cxn modelId="{6CC96853-8652-4079-9A05-F27847FF2883}" type="presOf" srcId="{C19C9892-A153-4509-801B-39E3A9E7A486}" destId="{5AE3CE66-FDBE-4A5F-BE6D-3938122AA7FA}" srcOrd="0" destOrd="0" presId="urn:microsoft.com/office/officeart/2005/8/layout/hList1"/>
    <dgm:cxn modelId="{5D0AD90C-5860-45BA-86E6-AAF994040904}" srcId="{9DE5CA03-2EB8-49BB-9221-9B0B818BF4EA}" destId="{C19C9892-A153-4509-801B-39E3A9E7A486}" srcOrd="0" destOrd="0" parTransId="{6478DAC2-412C-4F0A-B71C-060CF77C6DCD}" sibTransId="{F18A999E-5BD6-4194-BD50-0FD948024397}"/>
    <dgm:cxn modelId="{A16B9D07-FF0A-4C25-8A0C-E2624D92A5B1}" type="presOf" srcId="{05ED9CE1-6DD0-4623-B68A-25559601ED94}" destId="{2831AEDD-EE16-46BF-A69F-74520C28F3CF}" srcOrd="0" destOrd="0" presId="urn:microsoft.com/office/officeart/2005/8/layout/hList1"/>
    <dgm:cxn modelId="{31D73717-C7D1-4F05-AB70-A6CF4FC8BDB1}" srcId="{21D2A2C7-C415-4964-8F3E-65329C8CC28F}" destId="{05ED9CE1-6DD0-4623-B68A-25559601ED94}" srcOrd="0" destOrd="0" parTransId="{F78F29F3-4FFB-414B-8837-81F54945E4D4}" sibTransId="{0116337E-D2B2-4EB8-9F17-07BDD3C1B3FB}"/>
    <dgm:cxn modelId="{49887EA1-62CD-4651-8DCD-7666B976ED0E}" srcId="{336AE323-B0BF-40A5-B981-2D54B24445B3}" destId="{9DE5CA03-2EB8-49BB-9221-9B0B818BF4EA}" srcOrd="1" destOrd="0" parTransId="{29E0BFF3-0586-424A-90F0-1E919C52210A}" sibTransId="{BBDC8FF2-B8F1-41B4-B095-22491FFC77A0}"/>
    <dgm:cxn modelId="{FF9BC90E-9CA4-4FA2-9E09-E0A1B396ED7A}" srcId="{9DE5CA03-2EB8-49BB-9221-9B0B818BF4EA}" destId="{EAD34F9F-A129-49A1-9DE4-7A5DADB75623}" srcOrd="1" destOrd="0" parTransId="{76077092-E87D-48F5-83FB-07F793CC16FB}" sibTransId="{D9827478-F015-49B9-886C-4A8AF2FB0D7C}"/>
    <dgm:cxn modelId="{DC70C1EA-E439-4D82-A61C-245608FC553B}" type="presParOf" srcId="{E79746A6-AF25-437F-A738-595E5A423375}" destId="{9A916A12-0A12-4508-85C3-596B65A7DA04}" srcOrd="0" destOrd="0" presId="urn:microsoft.com/office/officeart/2005/8/layout/hList1"/>
    <dgm:cxn modelId="{63B5DF53-50FB-4090-8730-89706EE03FFD}" type="presParOf" srcId="{9A916A12-0A12-4508-85C3-596B65A7DA04}" destId="{84320029-4853-4460-A601-DFD6910C5556}" srcOrd="0" destOrd="0" presId="urn:microsoft.com/office/officeart/2005/8/layout/hList1"/>
    <dgm:cxn modelId="{946FEE5E-54F1-4CF7-AF5A-09A43BD6AD41}" type="presParOf" srcId="{9A916A12-0A12-4508-85C3-596B65A7DA04}" destId="{2831AEDD-EE16-46BF-A69F-74520C28F3CF}" srcOrd="1" destOrd="0" presId="urn:microsoft.com/office/officeart/2005/8/layout/hList1"/>
    <dgm:cxn modelId="{519EAD27-5A51-43C4-A8C7-D326C4E4227E}" type="presParOf" srcId="{E79746A6-AF25-437F-A738-595E5A423375}" destId="{389EB622-0B80-4460-8705-EA1E378C773F}" srcOrd="1" destOrd="0" presId="urn:microsoft.com/office/officeart/2005/8/layout/hList1"/>
    <dgm:cxn modelId="{AB1FD92A-1C6F-48F9-8AFE-64B7034EB713}" type="presParOf" srcId="{E79746A6-AF25-437F-A738-595E5A423375}" destId="{37E01339-96C3-4DD5-99F8-4D172FADC20D}" srcOrd="2" destOrd="0" presId="urn:microsoft.com/office/officeart/2005/8/layout/hList1"/>
    <dgm:cxn modelId="{25431307-6D6D-4AFE-BA26-CA64169AED37}" type="presParOf" srcId="{37E01339-96C3-4DD5-99F8-4D172FADC20D}" destId="{B17848D4-114A-44F0-9648-4099003C7513}" srcOrd="0" destOrd="0" presId="urn:microsoft.com/office/officeart/2005/8/layout/hList1"/>
    <dgm:cxn modelId="{B13AAC95-3663-40E9-AEA1-55FAFFBC0EB3}" type="presParOf" srcId="{37E01339-96C3-4DD5-99F8-4D172FADC20D}" destId="{5AE3CE66-FDBE-4A5F-BE6D-3938122AA7F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6AE323-B0BF-40A5-B981-2D54B24445B3}" type="doc">
      <dgm:prSet loTypeId="urn:microsoft.com/office/officeart/2005/8/layout/hList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21D2A2C7-C415-4964-8F3E-65329C8CC28F}">
      <dgm:prSet phldrT="[文本]"/>
      <dgm:spPr/>
      <dgm:t>
        <a:bodyPr/>
        <a:lstStyle/>
        <a:p>
          <a:r>
            <a:rPr lang="zh-CN" alt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rPr>
            <a:t>精确值</a:t>
          </a:r>
          <a:endParaRPr lang="zh-CN" alt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a:endParaRPr>
        </a:p>
      </dgm:t>
    </dgm:pt>
    <dgm:pt modelId="{4752CDDA-8CAE-4008-B81F-ED1A046D0E36}" type="parTrans" cxnId="{163A4CA4-F45D-441D-8ABB-A66D3CE0F30B}">
      <dgm:prSet/>
      <dgm:spPr/>
      <dgm:t>
        <a:bodyPr/>
        <a:lstStyle/>
        <a:p>
          <a:endParaRPr lang="zh-CN" altLang="en-US"/>
        </a:p>
      </dgm:t>
    </dgm:pt>
    <dgm:pt modelId="{DB0F8012-55B4-449A-BE2B-808E6AC81C96}" type="sibTrans" cxnId="{163A4CA4-F45D-441D-8ABB-A66D3CE0F30B}">
      <dgm:prSet/>
      <dgm:spPr/>
      <dgm:t>
        <a:bodyPr/>
        <a:lstStyle/>
        <a:p>
          <a:endParaRPr lang="zh-CN" altLang="en-US"/>
        </a:p>
      </dgm:t>
    </dgm:pt>
    <dgm:pt modelId="{05ED9CE1-6DD0-4623-B68A-25559601ED94}">
      <dgm:prSet phldrT="[文本]"/>
      <dgm:spPr>
        <a:blipFill rotWithShape="1">
          <a:blip xmlns:r="http://schemas.openxmlformats.org/officeDocument/2006/relationships" r:embed="rId1"/>
          <a:stretch>
            <a:fillRect l="-2105"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F78F29F3-4FFB-414B-8837-81F54945E4D4}" type="parTrans" cxnId="{31D73717-C7D1-4F05-AB70-A6CF4FC8BDB1}">
      <dgm:prSet/>
      <dgm:spPr/>
      <dgm:t>
        <a:bodyPr/>
        <a:lstStyle/>
        <a:p>
          <a:endParaRPr lang="zh-CN" altLang="en-US"/>
        </a:p>
      </dgm:t>
    </dgm:pt>
    <dgm:pt modelId="{0116337E-D2B2-4EB8-9F17-07BDD3C1B3FB}" type="sibTrans" cxnId="{31D73717-C7D1-4F05-AB70-A6CF4FC8BDB1}">
      <dgm:prSet/>
      <dgm:spPr/>
      <dgm:t>
        <a:bodyPr/>
        <a:lstStyle/>
        <a:p>
          <a:endParaRPr lang="zh-CN" altLang="en-US"/>
        </a:p>
      </dgm:t>
    </dgm:pt>
    <dgm:pt modelId="{9DE5CA03-2EB8-49BB-9221-9B0B818BF4EA}">
      <dgm:prSet phldrT="[文本]"/>
      <dgm:spPr/>
      <dgm:t>
        <a:bodyPr/>
        <a:lstStyle/>
        <a:p>
          <a:r>
            <a:rPr lang="zh-CN" alt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rPr>
            <a:t>近似值</a:t>
          </a:r>
          <a:endParaRPr lang="zh-CN" alt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a:endParaRPr>
        </a:p>
      </dgm:t>
    </dgm:pt>
    <dgm:pt modelId="{29E0BFF3-0586-424A-90F0-1E919C52210A}" type="parTrans" cxnId="{49887EA1-62CD-4651-8DCD-7666B976ED0E}">
      <dgm:prSet/>
      <dgm:spPr/>
      <dgm:t>
        <a:bodyPr/>
        <a:lstStyle/>
        <a:p>
          <a:endParaRPr lang="zh-CN" altLang="en-US"/>
        </a:p>
      </dgm:t>
    </dgm:pt>
    <dgm:pt modelId="{BBDC8FF2-B8F1-41B4-B095-22491FFC77A0}" type="sibTrans" cxnId="{49887EA1-62CD-4651-8DCD-7666B976ED0E}">
      <dgm:prSet/>
      <dgm:spPr/>
      <dgm:t>
        <a:bodyPr/>
        <a:lstStyle/>
        <a:p>
          <a:endParaRPr lang="zh-CN" altLang="en-US"/>
        </a:p>
      </dgm:t>
    </dgm:pt>
    <dgm:pt modelId="{C19C9892-A153-4509-801B-39E3A9E7A486}">
      <dgm:prSet phldrT="[文本]"/>
      <dgm:spPr/>
      <dgm:t>
        <a:bodyPr/>
        <a:lstStyle/>
        <a:p>
          <a:r>
            <a:rPr lang="en-US" altLang="zh-CN" b="1" dirty="0" smtClean="0"/>
            <a:t>3.14</a:t>
          </a:r>
          <a:endParaRPr lang="zh-CN" altLang="en-US" b="1" dirty="0"/>
        </a:p>
      </dgm:t>
    </dgm:pt>
    <dgm:pt modelId="{6478DAC2-412C-4F0A-B71C-060CF77C6DCD}" type="parTrans" cxnId="{5D0AD90C-5860-45BA-86E6-AAF994040904}">
      <dgm:prSet/>
      <dgm:spPr/>
      <dgm:t>
        <a:bodyPr/>
        <a:lstStyle/>
        <a:p>
          <a:endParaRPr lang="zh-CN" altLang="en-US"/>
        </a:p>
      </dgm:t>
    </dgm:pt>
    <dgm:pt modelId="{F18A999E-5BD6-4194-BD50-0FD948024397}" type="sibTrans" cxnId="{5D0AD90C-5860-45BA-86E6-AAF994040904}">
      <dgm:prSet/>
      <dgm:spPr/>
      <dgm:t>
        <a:bodyPr/>
        <a:lstStyle/>
        <a:p>
          <a:endParaRPr lang="zh-CN" altLang="en-US"/>
        </a:p>
      </dgm:t>
    </dgm:pt>
    <dgm:pt modelId="{EAD34F9F-A129-49A1-9DE4-7A5DADB75623}">
      <dgm:prSet phldrT="[文本]"/>
      <dgm:spPr/>
      <dgm:t>
        <a:bodyPr/>
        <a:lstStyle/>
        <a:p>
          <a:r>
            <a:rPr lang="en-US" altLang="zh-CN" b="1" dirty="0" smtClean="0">
              <a:effectLst/>
              <a:latin typeface="+mn-lt"/>
              <a:ea typeface="华文楷体" panose="02010600040101010101" pitchFamily="2" charset="-122"/>
            </a:rPr>
            <a:t>6.02×10</a:t>
          </a:r>
          <a:r>
            <a:rPr lang="en-US" altLang="zh-CN" b="1" baseline="30000" dirty="0" smtClean="0">
              <a:effectLst/>
              <a:latin typeface="+mn-lt"/>
              <a:ea typeface="华文楷体" panose="02010600040101010101" pitchFamily="2" charset="-122"/>
            </a:rPr>
            <a:t>23</a:t>
          </a:r>
          <a:endParaRPr lang="zh-CN" altLang="en-US" b="1" dirty="0">
            <a:effectLst/>
            <a:latin typeface="+mn-lt"/>
          </a:endParaRPr>
        </a:p>
      </dgm:t>
    </dgm:pt>
    <dgm:pt modelId="{76077092-E87D-48F5-83FB-07F793CC16FB}" type="parTrans" cxnId="{FF9BC90E-9CA4-4FA2-9E09-E0A1B396ED7A}">
      <dgm:prSet/>
      <dgm:spPr/>
      <dgm:t>
        <a:bodyPr/>
        <a:lstStyle/>
        <a:p>
          <a:endParaRPr lang="zh-CN" altLang="en-US"/>
        </a:p>
      </dgm:t>
    </dgm:pt>
    <dgm:pt modelId="{D9827478-F015-49B9-886C-4A8AF2FB0D7C}" type="sibTrans" cxnId="{FF9BC90E-9CA4-4FA2-9E09-E0A1B396ED7A}">
      <dgm:prSet/>
      <dgm:spPr/>
      <dgm:t>
        <a:bodyPr/>
        <a:lstStyle/>
        <a:p>
          <a:endParaRPr lang="zh-CN" altLang="en-US"/>
        </a:p>
      </dgm:t>
    </dgm:pt>
    <dgm:pt modelId="{DB1D45D9-CA3F-4714-A086-C26A13499772}">
      <dgm:prSet phldrT="[文本]"/>
      <dgm:spPr/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5A5C6165-EEAC-492E-95A7-D965E78461F4}" type="sibTrans" cxnId="{312250F4-3D57-47A4-8604-368A0234F98B}">
      <dgm:prSet/>
      <dgm:spPr/>
      <dgm:t>
        <a:bodyPr/>
        <a:lstStyle/>
        <a:p>
          <a:endParaRPr lang="zh-CN" altLang="en-US"/>
        </a:p>
      </dgm:t>
    </dgm:pt>
    <dgm:pt modelId="{5C611A9D-E57D-4A20-8193-37610A431310}" type="parTrans" cxnId="{312250F4-3D57-47A4-8604-368A0234F98B}">
      <dgm:prSet/>
      <dgm:spPr/>
      <dgm:t>
        <a:bodyPr/>
        <a:lstStyle/>
        <a:p>
          <a:endParaRPr lang="zh-CN" altLang="en-US"/>
        </a:p>
      </dgm:t>
    </dgm:pt>
    <dgm:pt modelId="{E79746A6-AF25-437F-A738-595E5A423375}" type="pres">
      <dgm:prSet presAssocID="{336AE323-B0BF-40A5-B981-2D54B24445B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A916A12-0A12-4508-85C3-596B65A7DA04}" type="pres">
      <dgm:prSet presAssocID="{21D2A2C7-C415-4964-8F3E-65329C8CC28F}" presName="composite" presStyleCnt="0"/>
      <dgm:spPr/>
    </dgm:pt>
    <dgm:pt modelId="{84320029-4853-4460-A601-DFD6910C5556}" type="pres">
      <dgm:prSet presAssocID="{21D2A2C7-C415-4964-8F3E-65329C8CC28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831AEDD-EE16-46BF-A69F-74520C28F3CF}" type="pres">
      <dgm:prSet presAssocID="{21D2A2C7-C415-4964-8F3E-65329C8CC28F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89EB622-0B80-4460-8705-EA1E378C773F}" type="pres">
      <dgm:prSet presAssocID="{DB0F8012-55B4-449A-BE2B-808E6AC81C96}" presName="space" presStyleCnt="0"/>
      <dgm:spPr/>
    </dgm:pt>
    <dgm:pt modelId="{37E01339-96C3-4DD5-99F8-4D172FADC20D}" type="pres">
      <dgm:prSet presAssocID="{9DE5CA03-2EB8-49BB-9221-9B0B818BF4EA}" presName="composite" presStyleCnt="0"/>
      <dgm:spPr/>
    </dgm:pt>
    <dgm:pt modelId="{B17848D4-114A-44F0-9648-4099003C7513}" type="pres">
      <dgm:prSet presAssocID="{9DE5CA03-2EB8-49BB-9221-9B0B818BF4E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AE3CE66-FDBE-4A5F-BE6D-3938122AA7FA}" type="pres">
      <dgm:prSet presAssocID="{9DE5CA03-2EB8-49BB-9221-9B0B818BF4EA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12250F4-3D57-47A4-8604-368A0234F98B}" srcId="{21D2A2C7-C415-4964-8F3E-65329C8CC28F}" destId="{DB1D45D9-CA3F-4714-A086-C26A13499772}" srcOrd="1" destOrd="0" parTransId="{5C611A9D-E57D-4A20-8193-37610A431310}" sibTransId="{5A5C6165-EEAC-492E-95A7-D965E78461F4}"/>
    <dgm:cxn modelId="{0C94E207-DA95-436F-81DA-383E824265D5}" type="presOf" srcId="{EAD34F9F-A129-49A1-9DE4-7A5DADB75623}" destId="{5AE3CE66-FDBE-4A5F-BE6D-3938122AA7FA}" srcOrd="0" destOrd="1" presId="urn:microsoft.com/office/officeart/2005/8/layout/hList1"/>
    <dgm:cxn modelId="{1A9CCBD8-897D-42BF-8113-C33539F90913}" type="presOf" srcId="{DB1D45D9-CA3F-4714-A086-C26A13499772}" destId="{2831AEDD-EE16-46BF-A69F-74520C28F3CF}" srcOrd="0" destOrd="1" presId="urn:microsoft.com/office/officeart/2005/8/layout/hList1"/>
    <dgm:cxn modelId="{D453D1F6-F779-4B60-8565-CBA87AD9FD5C}" type="presOf" srcId="{9DE5CA03-2EB8-49BB-9221-9B0B818BF4EA}" destId="{B17848D4-114A-44F0-9648-4099003C7513}" srcOrd="0" destOrd="0" presId="urn:microsoft.com/office/officeart/2005/8/layout/hList1"/>
    <dgm:cxn modelId="{0FC3FED5-BF30-48AD-A3FA-A959219A856A}" type="presOf" srcId="{336AE323-B0BF-40A5-B981-2D54B24445B3}" destId="{E79746A6-AF25-437F-A738-595E5A423375}" srcOrd="0" destOrd="0" presId="urn:microsoft.com/office/officeart/2005/8/layout/hList1"/>
    <dgm:cxn modelId="{CFF6A0C8-1E29-448C-818C-79AA18935DCB}" type="presOf" srcId="{21D2A2C7-C415-4964-8F3E-65329C8CC28F}" destId="{84320029-4853-4460-A601-DFD6910C5556}" srcOrd="0" destOrd="0" presId="urn:microsoft.com/office/officeart/2005/8/layout/hList1"/>
    <dgm:cxn modelId="{163A4CA4-F45D-441D-8ABB-A66D3CE0F30B}" srcId="{336AE323-B0BF-40A5-B981-2D54B24445B3}" destId="{21D2A2C7-C415-4964-8F3E-65329C8CC28F}" srcOrd="0" destOrd="0" parTransId="{4752CDDA-8CAE-4008-B81F-ED1A046D0E36}" sibTransId="{DB0F8012-55B4-449A-BE2B-808E6AC81C96}"/>
    <dgm:cxn modelId="{6CC96853-8652-4079-9A05-F27847FF2883}" type="presOf" srcId="{C19C9892-A153-4509-801B-39E3A9E7A486}" destId="{5AE3CE66-FDBE-4A5F-BE6D-3938122AA7FA}" srcOrd="0" destOrd="0" presId="urn:microsoft.com/office/officeart/2005/8/layout/hList1"/>
    <dgm:cxn modelId="{5D0AD90C-5860-45BA-86E6-AAF994040904}" srcId="{9DE5CA03-2EB8-49BB-9221-9B0B818BF4EA}" destId="{C19C9892-A153-4509-801B-39E3A9E7A486}" srcOrd="0" destOrd="0" parTransId="{6478DAC2-412C-4F0A-B71C-060CF77C6DCD}" sibTransId="{F18A999E-5BD6-4194-BD50-0FD948024397}"/>
    <dgm:cxn modelId="{A16B9D07-FF0A-4C25-8A0C-E2624D92A5B1}" type="presOf" srcId="{05ED9CE1-6DD0-4623-B68A-25559601ED94}" destId="{2831AEDD-EE16-46BF-A69F-74520C28F3CF}" srcOrd="0" destOrd="0" presId="urn:microsoft.com/office/officeart/2005/8/layout/hList1"/>
    <dgm:cxn modelId="{31D73717-C7D1-4F05-AB70-A6CF4FC8BDB1}" srcId="{21D2A2C7-C415-4964-8F3E-65329C8CC28F}" destId="{05ED9CE1-6DD0-4623-B68A-25559601ED94}" srcOrd="0" destOrd="0" parTransId="{F78F29F3-4FFB-414B-8837-81F54945E4D4}" sibTransId="{0116337E-D2B2-4EB8-9F17-07BDD3C1B3FB}"/>
    <dgm:cxn modelId="{49887EA1-62CD-4651-8DCD-7666B976ED0E}" srcId="{336AE323-B0BF-40A5-B981-2D54B24445B3}" destId="{9DE5CA03-2EB8-49BB-9221-9B0B818BF4EA}" srcOrd="1" destOrd="0" parTransId="{29E0BFF3-0586-424A-90F0-1E919C52210A}" sibTransId="{BBDC8FF2-B8F1-41B4-B095-22491FFC77A0}"/>
    <dgm:cxn modelId="{FF9BC90E-9CA4-4FA2-9E09-E0A1B396ED7A}" srcId="{9DE5CA03-2EB8-49BB-9221-9B0B818BF4EA}" destId="{EAD34F9F-A129-49A1-9DE4-7A5DADB75623}" srcOrd="1" destOrd="0" parTransId="{76077092-E87D-48F5-83FB-07F793CC16FB}" sibTransId="{D9827478-F015-49B9-886C-4A8AF2FB0D7C}"/>
    <dgm:cxn modelId="{DC70C1EA-E439-4D82-A61C-245608FC553B}" type="presParOf" srcId="{E79746A6-AF25-437F-A738-595E5A423375}" destId="{9A916A12-0A12-4508-85C3-596B65A7DA04}" srcOrd="0" destOrd="0" presId="urn:microsoft.com/office/officeart/2005/8/layout/hList1"/>
    <dgm:cxn modelId="{63B5DF53-50FB-4090-8730-89706EE03FFD}" type="presParOf" srcId="{9A916A12-0A12-4508-85C3-596B65A7DA04}" destId="{84320029-4853-4460-A601-DFD6910C5556}" srcOrd="0" destOrd="0" presId="urn:microsoft.com/office/officeart/2005/8/layout/hList1"/>
    <dgm:cxn modelId="{946FEE5E-54F1-4CF7-AF5A-09A43BD6AD41}" type="presParOf" srcId="{9A916A12-0A12-4508-85C3-596B65A7DA04}" destId="{2831AEDD-EE16-46BF-A69F-74520C28F3CF}" srcOrd="1" destOrd="0" presId="urn:microsoft.com/office/officeart/2005/8/layout/hList1"/>
    <dgm:cxn modelId="{519EAD27-5A51-43C4-A8C7-D326C4E4227E}" type="presParOf" srcId="{E79746A6-AF25-437F-A738-595E5A423375}" destId="{389EB622-0B80-4460-8705-EA1E378C773F}" srcOrd="1" destOrd="0" presId="urn:microsoft.com/office/officeart/2005/8/layout/hList1"/>
    <dgm:cxn modelId="{AB1FD92A-1C6F-48F9-8AFE-64B7034EB713}" type="presParOf" srcId="{E79746A6-AF25-437F-A738-595E5A423375}" destId="{37E01339-96C3-4DD5-99F8-4D172FADC20D}" srcOrd="2" destOrd="0" presId="urn:microsoft.com/office/officeart/2005/8/layout/hList1"/>
    <dgm:cxn modelId="{25431307-6D6D-4AFE-BA26-CA64169AED37}" type="presParOf" srcId="{37E01339-96C3-4DD5-99F8-4D172FADC20D}" destId="{B17848D4-114A-44F0-9648-4099003C7513}" srcOrd="0" destOrd="0" presId="urn:microsoft.com/office/officeart/2005/8/layout/hList1"/>
    <dgm:cxn modelId="{B13AAC95-3663-40E9-AEA1-55FAFFBC0EB3}" type="presParOf" srcId="{37E01339-96C3-4DD5-99F8-4D172FADC20D}" destId="{5AE3CE66-FDBE-4A5F-BE6D-3938122AA7F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98C4F80-7CEA-4D41-ABA5-10BDAEE228CB}" type="doc">
      <dgm:prSet loTypeId="urn:microsoft.com/office/officeart/2005/8/layout/pyramid1" loCatId="pyramid" qsTypeId="urn:microsoft.com/office/officeart/2005/8/quickstyle/3d7" qsCatId="3D" csTypeId="urn:microsoft.com/office/officeart/2005/8/colors/accent1_2" csCatId="accent1" phldr="1"/>
      <dgm:spPr/>
    </dgm:pt>
    <dgm:pt modelId="{BF1FE188-7138-4E93-9A0E-046F1CC12975}">
      <dgm:prSet phldrT="[文本]" custT="1"/>
      <dgm:spPr/>
      <dgm:t>
        <a:bodyPr/>
        <a:lstStyle/>
        <a:p>
          <a:endParaRPr lang="en-US" altLang="zh-CN" sz="2800" b="1" dirty="0" smtClean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89BE72D2-1851-47A0-BDF8-21C45C4FD704}" type="parTrans" cxnId="{0F9AA79B-0E77-4C44-91BB-BCA463611F21}">
      <dgm:prSet/>
      <dgm:spPr/>
      <dgm:t>
        <a:bodyPr/>
        <a:lstStyle/>
        <a:p>
          <a:endParaRPr lang="zh-CN" altLang="en-US" sz="2800" b="1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A199CDF2-60F0-4A98-9FF4-BA062F2CC8E5}" type="sibTrans" cxnId="{0F9AA79B-0E77-4C44-91BB-BCA463611F21}">
      <dgm:prSet/>
      <dgm:spPr/>
      <dgm:t>
        <a:bodyPr/>
        <a:lstStyle/>
        <a:p>
          <a:endParaRPr lang="zh-CN" altLang="en-US" sz="2800" b="1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72507DB2-D67C-4751-9FC1-69953D66F5FE}">
      <dgm:prSet phldrT="[文本]" custT="1"/>
      <dgm:spPr/>
      <dgm:t>
        <a:bodyPr/>
        <a:lstStyle/>
        <a:p>
          <a:r>
            <a:rPr lang="zh-CN" altLang="en-US" sz="2800" b="1" dirty="0" smtClean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rPr>
            <a:t>同体积的物质质量不同</a:t>
          </a:r>
          <a:endParaRPr lang="zh-CN" altLang="en-US" sz="2800" b="1" dirty="0">
            <a:solidFill>
              <a:schemeClr val="bg1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latin typeface="方正小标宋_GBK" panose="03000509000000000000" pitchFamily="65" charset="-122"/>
            <a:ea typeface="方正小标宋_GBK" panose="03000509000000000000" pitchFamily="65" charset="-122"/>
          </a:endParaRPr>
        </a:p>
      </dgm:t>
    </dgm:pt>
    <dgm:pt modelId="{EFEB1D6A-F93E-45E9-81B3-5024F7C40908}" type="parTrans" cxnId="{B1ED9A77-703D-4806-8939-949BB52DC639}">
      <dgm:prSet/>
      <dgm:spPr/>
      <dgm:t>
        <a:bodyPr/>
        <a:lstStyle/>
        <a:p>
          <a:endParaRPr lang="zh-CN" altLang="en-US" sz="2800" b="1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E1DEFE0F-75F8-4362-A8FA-63932140081D}" type="sibTrans" cxnId="{B1ED9A77-703D-4806-8939-949BB52DC639}">
      <dgm:prSet/>
      <dgm:spPr/>
      <dgm:t>
        <a:bodyPr/>
        <a:lstStyle/>
        <a:p>
          <a:endParaRPr lang="zh-CN" altLang="en-US" sz="2800" b="1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40308472-167D-4088-A0FC-46232665CA39}">
      <dgm:prSet phldrT="[文本]" custT="1"/>
      <dgm:spPr/>
      <dgm:t>
        <a:bodyPr/>
        <a:lstStyle/>
        <a:p>
          <a:r>
            <a:rPr lang="en-US" altLang="zh-C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rPr>
            <a:t>1L</a:t>
          </a:r>
          <a:r>
            <a:rPr lang="zh-CN" alt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rPr>
            <a:t>水和</a:t>
          </a:r>
          <a:r>
            <a:rPr lang="en-US" altLang="zh-C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rPr>
            <a:t>1L</a:t>
          </a:r>
          <a:r>
            <a:rPr lang="zh-CN" alt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rPr>
            <a:t>油的质量不相等</a:t>
          </a:r>
          <a:endParaRPr lang="zh-CN" altLang="en-US" sz="2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方正小标宋_GBK" panose="03000509000000000000" pitchFamily="65" charset="-122"/>
            <a:ea typeface="方正小标宋_GBK" panose="03000509000000000000" pitchFamily="65" charset="-122"/>
          </a:endParaRPr>
        </a:p>
      </dgm:t>
    </dgm:pt>
    <dgm:pt modelId="{20A6AFD9-7C4D-4348-A5CD-8B66AA02A653}" type="parTrans" cxnId="{02AA4B96-830A-47A0-8193-82EAE850E916}">
      <dgm:prSet/>
      <dgm:spPr/>
      <dgm:t>
        <a:bodyPr/>
        <a:lstStyle/>
        <a:p>
          <a:endParaRPr lang="zh-CN" altLang="en-US" sz="2800" b="1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E741E31F-50D5-4EAE-9E09-63F4C1EA760F}" type="sibTrans" cxnId="{02AA4B96-830A-47A0-8193-82EAE850E916}">
      <dgm:prSet/>
      <dgm:spPr/>
      <dgm:t>
        <a:bodyPr/>
        <a:lstStyle/>
        <a:p>
          <a:endParaRPr lang="zh-CN" altLang="en-US" sz="2800" b="1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4410A977-BFC2-43E5-8344-C94D121ABDA1}" type="pres">
      <dgm:prSet presAssocID="{C98C4F80-7CEA-4D41-ABA5-10BDAEE228CB}" presName="Name0" presStyleCnt="0">
        <dgm:presLayoutVars>
          <dgm:dir/>
          <dgm:animLvl val="lvl"/>
          <dgm:resizeHandles val="exact"/>
        </dgm:presLayoutVars>
      </dgm:prSet>
      <dgm:spPr/>
    </dgm:pt>
    <dgm:pt modelId="{912E8A49-14A5-48A9-9D6A-38CD4E53A7ED}" type="pres">
      <dgm:prSet presAssocID="{BF1FE188-7138-4E93-9A0E-046F1CC12975}" presName="Name8" presStyleCnt="0"/>
      <dgm:spPr/>
    </dgm:pt>
    <dgm:pt modelId="{322E8B4C-47DF-4738-98C2-9C3BF0CC9AB8}" type="pres">
      <dgm:prSet presAssocID="{BF1FE188-7138-4E93-9A0E-046F1CC12975}" presName="level" presStyleLbl="node1" presStyleIdx="0" presStyleCnt="3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68B02E-80B1-44B7-B951-E1CA3196AF0D}" type="pres">
      <dgm:prSet presAssocID="{BF1FE188-7138-4E93-9A0E-046F1CC1297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2ACAFFA-0830-40FF-96FB-41EEA9DAA1AF}" type="pres">
      <dgm:prSet presAssocID="{72507DB2-D67C-4751-9FC1-69953D66F5FE}" presName="Name8" presStyleCnt="0"/>
      <dgm:spPr/>
    </dgm:pt>
    <dgm:pt modelId="{03523777-F176-48B4-B2E1-BE6238D9E581}" type="pres">
      <dgm:prSet presAssocID="{72507DB2-D67C-4751-9FC1-69953D66F5FE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EE27751-78F9-46DE-9CD1-87235B23F869}" type="pres">
      <dgm:prSet presAssocID="{72507DB2-D67C-4751-9FC1-69953D66F5F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F8BF9AF-5A00-4B3A-9210-34422A65CD70}" type="pres">
      <dgm:prSet presAssocID="{40308472-167D-4088-A0FC-46232665CA39}" presName="Name8" presStyleCnt="0"/>
      <dgm:spPr/>
    </dgm:pt>
    <dgm:pt modelId="{76DFC2B8-3546-4893-9ECA-8A526E58E144}" type="pres">
      <dgm:prSet presAssocID="{40308472-167D-4088-A0FC-46232665CA39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91D1DD8-8FF0-4D36-8524-456B4D9C9540}" type="pres">
      <dgm:prSet presAssocID="{40308472-167D-4088-A0FC-46232665CA3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8DF7EFD-CE8D-4BF5-B9D6-CE2ECD75AA26}" type="presOf" srcId="{72507DB2-D67C-4751-9FC1-69953D66F5FE}" destId="{8EE27751-78F9-46DE-9CD1-87235B23F869}" srcOrd="1" destOrd="0" presId="urn:microsoft.com/office/officeart/2005/8/layout/pyramid1"/>
    <dgm:cxn modelId="{A65069A5-E15C-4422-86D4-797192414778}" type="presOf" srcId="{C98C4F80-7CEA-4D41-ABA5-10BDAEE228CB}" destId="{4410A977-BFC2-43E5-8344-C94D121ABDA1}" srcOrd="0" destOrd="0" presId="urn:microsoft.com/office/officeart/2005/8/layout/pyramid1"/>
    <dgm:cxn modelId="{9F5374E4-C902-45D4-B710-03FE3B632B7F}" type="presOf" srcId="{40308472-167D-4088-A0FC-46232665CA39}" destId="{76DFC2B8-3546-4893-9ECA-8A526E58E144}" srcOrd="0" destOrd="0" presId="urn:microsoft.com/office/officeart/2005/8/layout/pyramid1"/>
    <dgm:cxn modelId="{02AA4B96-830A-47A0-8193-82EAE850E916}" srcId="{C98C4F80-7CEA-4D41-ABA5-10BDAEE228CB}" destId="{40308472-167D-4088-A0FC-46232665CA39}" srcOrd="2" destOrd="0" parTransId="{20A6AFD9-7C4D-4348-A5CD-8B66AA02A653}" sibTransId="{E741E31F-50D5-4EAE-9E09-63F4C1EA760F}"/>
    <dgm:cxn modelId="{1DD2AED1-1F60-4F98-B241-EC60F99E88B6}" type="presOf" srcId="{BF1FE188-7138-4E93-9A0E-046F1CC12975}" destId="{0168B02E-80B1-44B7-B951-E1CA3196AF0D}" srcOrd="1" destOrd="0" presId="urn:microsoft.com/office/officeart/2005/8/layout/pyramid1"/>
    <dgm:cxn modelId="{315FE3E1-96CA-4272-B413-B424E34BAE01}" type="presOf" srcId="{40308472-167D-4088-A0FC-46232665CA39}" destId="{391D1DD8-8FF0-4D36-8524-456B4D9C9540}" srcOrd="1" destOrd="0" presId="urn:microsoft.com/office/officeart/2005/8/layout/pyramid1"/>
    <dgm:cxn modelId="{E2FE0B14-BB73-4332-9A6C-574FC3DA8A22}" type="presOf" srcId="{BF1FE188-7138-4E93-9A0E-046F1CC12975}" destId="{322E8B4C-47DF-4738-98C2-9C3BF0CC9AB8}" srcOrd="0" destOrd="0" presId="urn:microsoft.com/office/officeart/2005/8/layout/pyramid1"/>
    <dgm:cxn modelId="{0F9AA79B-0E77-4C44-91BB-BCA463611F21}" srcId="{C98C4F80-7CEA-4D41-ABA5-10BDAEE228CB}" destId="{BF1FE188-7138-4E93-9A0E-046F1CC12975}" srcOrd="0" destOrd="0" parTransId="{89BE72D2-1851-47A0-BDF8-21C45C4FD704}" sibTransId="{A199CDF2-60F0-4A98-9FF4-BA062F2CC8E5}"/>
    <dgm:cxn modelId="{1C6AD777-45B0-419F-96A6-05133EC8B4E1}" type="presOf" srcId="{72507DB2-D67C-4751-9FC1-69953D66F5FE}" destId="{03523777-F176-48B4-B2E1-BE6238D9E581}" srcOrd="0" destOrd="0" presId="urn:microsoft.com/office/officeart/2005/8/layout/pyramid1"/>
    <dgm:cxn modelId="{B1ED9A77-703D-4806-8939-949BB52DC639}" srcId="{C98C4F80-7CEA-4D41-ABA5-10BDAEE228CB}" destId="{72507DB2-D67C-4751-9FC1-69953D66F5FE}" srcOrd="1" destOrd="0" parTransId="{EFEB1D6A-F93E-45E9-81B3-5024F7C40908}" sibTransId="{E1DEFE0F-75F8-4362-A8FA-63932140081D}"/>
    <dgm:cxn modelId="{8D536E64-6E89-4664-B322-82A815A8B2C2}" type="presParOf" srcId="{4410A977-BFC2-43E5-8344-C94D121ABDA1}" destId="{912E8A49-14A5-48A9-9D6A-38CD4E53A7ED}" srcOrd="0" destOrd="0" presId="urn:microsoft.com/office/officeart/2005/8/layout/pyramid1"/>
    <dgm:cxn modelId="{9DC2E365-ABFE-44BD-A1AC-C4387DEAB61E}" type="presParOf" srcId="{912E8A49-14A5-48A9-9D6A-38CD4E53A7ED}" destId="{322E8B4C-47DF-4738-98C2-9C3BF0CC9AB8}" srcOrd="0" destOrd="0" presId="urn:microsoft.com/office/officeart/2005/8/layout/pyramid1"/>
    <dgm:cxn modelId="{7E3310C1-A368-43C9-B5A9-6FDD089A6B97}" type="presParOf" srcId="{912E8A49-14A5-48A9-9D6A-38CD4E53A7ED}" destId="{0168B02E-80B1-44B7-B951-E1CA3196AF0D}" srcOrd="1" destOrd="0" presId="urn:microsoft.com/office/officeart/2005/8/layout/pyramid1"/>
    <dgm:cxn modelId="{8A873841-C3EB-41CC-B78E-D70771F648C1}" type="presParOf" srcId="{4410A977-BFC2-43E5-8344-C94D121ABDA1}" destId="{E2ACAFFA-0830-40FF-96FB-41EEA9DAA1AF}" srcOrd="1" destOrd="0" presId="urn:microsoft.com/office/officeart/2005/8/layout/pyramid1"/>
    <dgm:cxn modelId="{E2A6A4B0-5CB5-4656-BE50-881BB0105643}" type="presParOf" srcId="{E2ACAFFA-0830-40FF-96FB-41EEA9DAA1AF}" destId="{03523777-F176-48B4-B2E1-BE6238D9E581}" srcOrd="0" destOrd="0" presId="urn:microsoft.com/office/officeart/2005/8/layout/pyramid1"/>
    <dgm:cxn modelId="{890E0D0A-E22A-4CCA-BDEC-435BEC621CD9}" type="presParOf" srcId="{E2ACAFFA-0830-40FF-96FB-41EEA9DAA1AF}" destId="{8EE27751-78F9-46DE-9CD1-87235B23F869}" srcOrd="1" destOrd="0" presId="urn:microsoft.com/office/officeart/2005/8/layout/pyramid1"/>
    <dgm:cxn modelId="{B6BD993B-44C3-4665-90B9-7C86C96A89AC}" type="presParOf" srcId="{4410A977-BFC2-43E5-8344-C94D121ABDA1}" destId="{7F8BF9AF-5A00-4B3A-9210-34422A65CD70}" srcOrd="2" destOrd="0" presId="urn:microsoft.com/office/officeart/2005/8/layout/pyramid1"/>
    <dgm:cxn modelId="{F71F8478-5C3E-44F1-9A66-CE1467B01574}" type="presParOf" srcId="{7F8BF9AF-5A00-4B3A-9210-34422A65CD70}" destId="{76DFC2B8-3546-4893-9ECA-8A526E58E144}" srcOrd="0" destOrd="0" presId="urn:microsoft.com/office/officeart/2005/8/layout/pyramid1"/>
    <dgm:cxn modelId="{1EB75E90-165E-4976-9CB9-3BE8E780C7B7}" type="presParOf" srcId="{7F8BF9AF-5A00-4B3A-9210-34422A65CD70}" destId="{391D1DD8-8FF0-4D36-8524-456B4D9C954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98C4F80-7CEA-4D41-ABA5-10BDAEE228CB}" type="doc">
      <dgm:prSet loTypeId="urn:microsoft.com/office/officeart/2005/8/layout/pyramid1" loCatId="pyramid" qsTypeId="urn:microsoft.com/office/officeart/2005/8/quickstyle/3d7" qsCatId="3D" csTypeId="urn:microsoft.com/office/officeart/2005/8/colors/accent1_2" csCatId="accent1" phldr="1"/>
      <dgm:spPr/>
    </dgm:pt>
    <dgm:pt modelId="{BF1FE188-7138-4E93-9A0E-046F1CC12975}">
      <dgm:prSet phldrT="[文本]" custT="1"/>
      <dgm:spPr/>
      <dgm:t>
        <a:bodyPr/>
        <a:lstStyle/>
        <a:p>
          <a:endParaRPr lang="en-US" altLang="zh-CN" sz="2800" b="1" dirty="0" smtClean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89BE72D2-1851-47A0-BDF8-21C45C4FD704}" type="parTrans" cxnId="{0F9AA79B-0E77-4C44-91BB-BCA463611F21}">
      <dgm:prSet/>
      <dgm:spPr/>
      <dgm:t>
        <a:bodyPr/>
        <a:lstStyle/>
        <a:p>
          <a:endParaRPr lang="zh-CN" altLang="en-US" sz="2800" b="1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A199CDF2-60F0-4A98-9FF4-BA062F2CC8E5}" type="sibTrans" cxnId="{0F9AA79B-0E77-4C44-91BB-BCA463611F21}">
      <dgm:prSet/>
      <dgm:spPr/>
      <dgm:t>
        <a:bodyPr/>
        <a:lstStyle/>
        <a:p>
          <a:endParaRPr lang="zh-CN" altLang="en-US" sz="2800" b="1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72507DB2-D67C-4751-9FC1-69953D66F5FE}">
      <dgm:prSet phldrT="[文本]" custT="1"/>
      <dgm:spPr/>
      <dgm:t>
        <a:bodyPr/>
        <a:lstStyle/>
        <a:p>
          <a:r>
            <a:rPr lang="zh-CN" altLang="en-US" sz="2800" b="1" dirty="0" smtClean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rPr>
            <a:t>同物质的量的物质质量不同</a:t>
          </a:r>
          <a:endParaRPr lang="zh-CN" altLang="en-US" sz="2800" b="1" dirty="0">
            <a:solidFill>
              <a:schemeClr val="bg1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latin typeface="方正小标宋_GBK" panose="03000509000000000000" pitchFamily="65" charset="-122"/>
            <a:ea typeface="方正小标宋_GBK" panose="03000509000000000000" pitchFamily="65" charset="-122"/>
          </a:endParaRPr>
        </a:p>
      </dgm:t>
    </dgm:pt>
    <dgm:pt modelId="{EFEB1D6A-F93E-45E9-81B3-5024F7C40908}" type="parTrans" cxnId="{B1ED9A77-703D-4806-8939-949BB52DC639}">
      <dgm:prSet/>
      <dgm:spPr/>
      <dgm:t>
        <a:bodyPr/>
        <a:lstStyle/>
        <a:p>
          <a:endParaRPr lang="zh-CN" altLang="en-US" sz="2800" b="1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E1DEFE0F-75F8-4362-A8FA-63932140081D}" type="sibTrans" cxnId="{B1ED9A77-703D-4806-8939-949BB52DC639}">
      <dgm:prSet/>
      <dgm:spPr/>
      <dgm:t>
        <a:bodyPr/>
        <a:lstStyle/>
        <a:p>
          <a:endParaRPr lang="zh-CN" altLang="en-US" sz="2800" b="1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40308472-167D-4088-A0FC-46232665CA39}">
      <dgm:prSet phldrT="[文本]" custT="1"/>
      <dgm:spPr/>
      <dgm:t>
        <a:bodyPr/>
        <a:lstStyle/>
        <a:p>
          <a:r>
            <a:rPr lang="en-US" altLang="zh-C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rPr>
            <a:t>1mol</a:t>
          </a:r>
          <a:r>
            <a:rPr lang="zh-CN" alt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rPr>
            <a:t>水和</a:t>
          </a:r>
          <a:r>
            <a:rPr lang="en-US" altLang="zh-CN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rPr>
            <a:t>1mol</a:t>
          </a:r>
          <a:r>
            <a:rPr lang="zh-CN" alt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rPr>
            <a:t>碳的质量不相等</a:t>
          </a:r>
          <a:endParaRPr lang="zh-CN" altLang="en-US" sz="2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方正小标宋_GBK" panose="03000509000000000000" pitchFamily="65" charset="-122"/>
            <a:ea typeface="方正小标宋_GBK" panose="03000509000000000000" pitchFamily="65" charset="-122"/>
          </a:endParaRPr>
        </a:p>
      </dgm:t>
    </dgm:pt>
    <dgm:pt modelId="{20A6AFD9-7C4D-4348-A5CD-8B66AA02A653}" type="parTrans" cxnId="{02AA4B96-830A-47A0-8193-82EAE850E916}">
      <dgm:prSet/>
      <dgm:spPr/>
      <dgm:t>
        <a:bodyPr/>
        <a:lstStyle/>
        <a:p>
          <a:endParaRPr lang="zh-CN" altLang="en-US" sz="2800" b="1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E741E31F-50D5-4EAE-9E09-63F4C1EA760F}" type="sibTrans" cxnId="{02AA4B96-830A-47A0-8193-82EAE850E916}">
      <dgm:prSet/>
      <dgm:spPr/>
      <dgm:t>
        <a:bodyPr/>
        <a:lstStyle/>
        <a:p>
          <a:endParaRPr lang="zh-CN" altLang="en-US" sz="2800" b="1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4410A977-BFC2-43E5-8344-C94D121ABDA1}" type="pres">
      <dgm:prSet presAssocID="{C98C4F80-7CEA-4D41-ABA5-10BDAEE228CB}" presName="Name0" presStyleCnt="0">
        <dgm:presLayoutVars>
          <dgm:dir/>
          <dgm:animLvl val="lvl"/>
          <dgm:resizeHandles val="exact"/>
        </dgm:presLayoutVars>
      </dgm:prSet>
      <dgm:spPr/>
    </dgm:pt>
    <dgm:pt modelId="{912E8A49-14A5-48A9-9D6A-38CD4E53A7ED}" type="pres">
      <dgm:prSet presAssocID="{BF1FE188-7138-4E93-9A0E-046F1CC12975}" presName="Name8" presStyleCnt="0"/>
      <dgm:spPr/>
    </dgm:pt>
    <dgm:pt modelId="{322E8B4C-47DF-4738-98C2-9C3BF0CC9AB8}" type="pres">
      <dgm:prSet presAssocID="{BF1FE188-7138-4E93-9A0E-046F1CC12975}" presName="level" presStyleLbl="node1" presStyleIdx="0" presStyleCnt="3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68B02E-80B1-44B7-B951-E1CA3196AF0D}" type="pres">
      <dgm:prSet presAssocID="{BF1FE188-7138-4E93-9A0E-046F1CC1297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2ACAFFA-0830-40FF-96FB-41EEA9DAA1AF}" type="pres">
      <dgm:prSet presAssocID="{72507DB2-D67C-4751-9FC1-69953D66F5FE}" presName="Name8" presStyleCnt="0"/>
      <dgm:spPr/>
    </dgm:pt>
    <dgm:pt modelId="{03523777-F176-48B4-B2E1-BE6238D9E581}" type="pres">
      <dgm:prSet presAssocID="{72507DB2-D67C-4751-9FC1-69953D66F5FE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EE27751-78F9-46DE-9CD1-87235B23F869}" type="pres">
      <dgm:prSet presAssocID="{72507DB2-D67C-4751-9FC1-69953D66F5F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F8BF9AF-5A00-4B3A-9210-34422A65CD70}" type="pres">
      <dgm:prSet presAssocID="{40308472-167D-4088-A0FC-46232665CA39}" presName="Name8" presStyleCnt="0"/>
      <dgm:spPr/>
    </dgm:pt>
    <dgm:pt modelId="{76DFC2B8-3546-4893-9ECA-8A526E58E144}" type="pres">
      <dgm:prSet presAssocID="{40308472-167D-4088-A0FC-46232665CA39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91D1DD8-8FF0-4D36-8524-456B4D9C9540}" type="pres">
      <dgm:prSet presAssocID="{40308472-167D-4088-A0FC-46232665CA3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257EF0D-7A72-426B-B936-B35AF49E6836}" type="presOf" srcId="{72507DB2-D67C-4751-9FC1-69953D66F5FE}" destId="{8EE27751-78F9-46DE-9CD1-87235B23F869}" srcOrd="1" destOrd="0" presId="urn:microsoft.com/office/officeart/2005/8/layout/pyramid1"/>
    <dgm:cxn modelId="{0801A918-366D-4492-AFC2-529A7BEE7B41}" type="presOf" srcId="{40308472-167D-4088-A0FC-46232665CA39}" destId="{76DFC2B8-3546-4893-9ECA-8A526E58E144}" srcOrd="0" destOrd="0" presId="urn:microsoft.com/office/officeart/2005/8/layout/pyramid1"/>
    <dgm:cxn modelId="{FAA38BB2-BFC3-429C-94F2-EBECA6685C3D}" type="presOf" srcId="{BF1FE188-7138-4E93-9A0E-046F1CC12975}" destId="{322E8B4C-47DF-4738-98C2-9C3BF0CC9AB8}" srcOrd="0" destOrd="0" presId="urn:microsoft.com/office/officeart/2005/8/layout/pyramid1"/>
    <dgm:cxn modelId="{0F9AA79B-0E77-4C44-91BB-BCA463611F21}" srcId="{C98C4F80-7CEA-4D41-ABA5-10BDAEE228CB}" destId="{BF1FE188-7138-4E93-9A0E-046F1CC12975}" srcOrd="0" destOrd="0" parTransId="{89BE72D2-1851-47A0-BDF8-21C45C4FD704}" sibTransId="{A199CDF2-60F0-4A98-9FF4-BA062F2CC8E5}"/>
    <dgm:cxn modelId="{0F3C5440-4F5C-4211-8192-07316B7B1D89}" type="presOf" srcId="{BF1FE188-7138-4E93-9A0E-046F1CC12975}" destId="{0168B02E-80B1-44B7-B951-E1CA3196AF0D}" srcOrd="1" destOrd="0" presId="urn:microsoft.com/office/officeart/2005/8/layout/pyramid1"/>
    <dgm:cxn modelId="{02AA4B96-830A-47A0-8193-82EAE850E916}" srcId="{C98C4F80-7CEA-4D41-ABA5-10BDAEE228CB}" destId="{40308472-167D-4088-A0FC-46232665CA39}" srcOrd="2" destOrd="0" parTransId="{20A6AFD9-7C4D-4348-A5CD-8B66AA02A653}" sibTransId="{E741E31F-50D5-4EAE-9E09-63F4C1EA760F}"/>
    <dgm:cxn modelId="{8BFC967A-A886-451D-9010-2D5B616EC902}" type="presOf" srcId="{C98C4F80-7CEA-4D41-ABA5-10BDAEE228CB}" destId="{4410A977-BFC2-43E5-8344-C94D121ABDA1}" srcOrd="0" destOrd="0" presId="urn:microsoft.com/office/officeart/2005/8/layout/pyramid1"/>
    <dgm:cxn modelId="{AA8217DF-5186-4E5E-B200-CFC9BF352717}" type="presOf" srcId="{40308472-167D-4088-A0FC-46232665CA39}" destId="{391D1DD8-8FF0-4D36-8524-456B4D9C9540}" srcOrd="1" destOrd="0" presId="urn:microsoft.com/office/officeart/2005/8/layout/pyramid1"/>
    <dgm:cxn modelId="{FEE08562-9561-4E73-BA64-57ED0C58329A}" type="presOf" srcId="{72507DB2-D67C-4751-9FC1-69953D66F5FE}" destId="{03523777-F176-48B4-B2E1-BE6238D9E581}" srcOrd="0" destOrd="0" presId="urn:microsoft.com/office/officeart/2005/8/layout/pyramid1"/>
    <dgm:cxn modelId="{B1ED9A77-703D-4806-8939-949BB52DC639}" srcId="{C98C4F80-7CEA-4D41-ABA5-10BDAEE228CB}" destId="{72507DB2-D67C-4751-9FC1-69953D66F5FE}" srcOrd="1" destOrd="0" parTransId="{EFEB1D6A-F93E-45E9-81B3-5024F7C40908}" sibTransId="{E1DEFE0F-75F8-4362-A8FA-63932140081D}"/>
    <dgm:cxn modelId="{CF4610F7-8973-4BBC-B546-3C0AF947102F}" type="presParOf" srcId="{4410A977-BFC2-43E5-8344-C94D121ABDA1}" destId="{912E8A49-14A5-48A9-9D6A-38CD4E53A7ED}" srcOrd="0" destOrd="0" presId="urn:microsoft.com/office/officeart/2005/8/layout/pyramid1"/>
    <dgm:cxn modelId="{623249D0-CF07-4F99-BA6E-1BC8ECA9F287}" type="presParOf" srcId="{912E8A49-14A5-48A9-9D6A-38CD4E53A7ED}" destId="{322E8B4C-47DF-4738-98C2-9C3BF0CC9AB8}" srcOrd="0" destOrd="0" presId="urn:microsoft.com/office/officeart/2005/8/layout/pyramid1"/>
    <dgm:cxn modelId="{650422C6-0364-459A-9992-E74320578398}" type="presParOf" srcId="{912E8A49-14A5-48A9-9D6A-38CD4E53A7ED}" destId="{0168B02E-80B1-44B7-B951-E1CA3196AF0D}" srcOrd="1" destOrd="0" presId="urn:microsoft.com/office/officeart/2005/8/layout/pyramid1"/>
    <dgm:cxn modelId="{4DB4A9A2-CAD1-48A3-B8F7-026509CB8FED}" type="presParOf" srcId="{4410A977-BFC2-43E5-8344-C94D121ABDA1}" destId="{E2ACAFFA-0830-40FF-96FB-41EEA9DAA1AF}" srcOrd="1" destOrd="0" presId="urn:microsoft.com/office/officeart/2005/8/layout/pyramid1"/>
    <dgm:cxn modelId="{E766A073-055B-4F73-97E5-D2D4CF9FB316}" type="presParOf" srcId="{E2ACAFFA-0830-40FF-96FB-41EEA9DAA1AF}" destId="{03523777-F176-48B4-B2E1-BE6238D9E581}" srcOrd="0" destOrd="0" presId="urn:microsoft.com/office/officeart/2005/8/layout/pyramid1"/>
    <dgm:cxn modelId="{2BE14231-A46B-4AB3-BC4F-DDF6234F802A}" type="presParOf" srcId="{E2ACAFFA-0830-40FF-96FB-41EEA9DAA1AF}" destId="{8EE27751-78F9-46DE-9CD1-87235B23F869}" srcOrd="1" destOrd="0" presId="urn:microsoft.com/office/officeart/2005/8/layout/pyramid1"/>
    <dgm:cxn modelId="{ED1393E9-2590-4536-9D20-CC2C9A2BF73D}" type="presParOf" srcId="{4410A977-BFC2-43E5-8344-C94D121ABDA1}" destId="{7F8BF9AF-5A00-4B3A-9210-34422A65CD70}" srcOrd="2" destOrd="0" presId="urn:microsoft.com/office/officeart/2005/8/layout/pyramid1"/>
    <dgm:cxn modelId="{F88F17F8-A506-4286-9561-88E6E207AA5E}" type="presParOf" srcId="{7F8BF9AF-5A00-4B3A-9210-34422A65CD70}" destId="{76DFC2B8-3546-4893-9ECA-8A526E58E144}" srcOrd="0" destOrd="0" presId="urn:microsoft.com/office/officeart/2005/8/layout/pyramid1"/>
    <dgm:cxn modelId="{14D2BE9A-5205-44F0-9382-4B16BE18CFBB}" type="presParOf" srcId="{7F8BF9AF-5A00-4B3A-9210-34422A65CD70}" destId="{391D1DD8-8FF0-4D36-8524-456B4D9C954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3311D-C773-47CE-B582-78917A6AA0D5}">
      <dsp:nvSpPr>
        <dsp:cNvPr id="0" name=""/>
        <dsp:cNvSpPr/>
      </dsp:nvSpPr>
      <dsp:spPr>
        <a:xfrm>
          <a:off x="537446" y="1068366"/>
          <a:ext cx="5511217" cy="2892065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8F7EE2F-AE93-460B-A1BB-0EC3202887A6}">
      <dsp:nvSpPr>
        <dsp:cNvPr id="0" name=""/>
        <dsp:cNvSpPr/>
      </dsp:nvSpPr>
      <dsp:spPr>
        <a:xfrm>
          <a:off x="687165" y="1558325"/>
          <a:ext cx="3489299" cy="2474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相对原子质量 </a:t>
          </a:r>
          <a:endParaRPr lang="en-US" altLang="zh-CN" sz="3200" b="1" kern="1200" dirty="0" smtClean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3200" b="1" kern="1200" dirty="0" smtClean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密度</a:t>
          </a:r>
          <a:endParaRPr lang="zh-CN" altLang="en-US" sz="32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687165" y="1558325"/>
        <a:ext cx="3489299" cy="2474126"/>
      </dsp:txXfrm>
    </dsp:sp>
    <dsp:sp modelId="{EC0F8DC0-D457-4622-B117-9ACA159C7427}">
      <dsp:nvSpPr>
        <dsp:cNvPr id="0" name=""/>
        <dsp:cNvSpPr/>
      </dsp:nvSpPr>
      <dsp:spPr>
        <a:xfrm>
          <a:off x="3402726" y="1558300"/>
          <a:ext cx="2598679" cy="2474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以质量为核心的方程式计算法</a:t>
          </a:r>
          <a:endParaRPr lang="zh-CN" altLang="en-US" sz="32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3402726" y="1558300"/>
        <a:ext cx="2598679" cy="2474126"/>
      </dsp:txXfrm>
    </dsp:sp>
    <dsp:sp modelId="{FA0668E3-AE79-464F-8435-FE9674A99F9F}">
      <dsp:nvSpPr>
        <dsp:cNvPr id="0" name=""/>
        <dsp:cNvSpPr/>
      </dsp:nvSpPr>
      <dsp:spPr>
        <a:xfrm>
          <a:off x="0" y="418663"/>
          <a:ext cx="1093503" cy="1093503"/>
        </a:xfrm>
        <a:prstGeom prst="plus">
          <a:avLst>
            <a:gd name="adj" fmla="val 328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95C069-4709-4AD1-B326-07B70C09F670}">
      <dsp:nvSpPr>
        <dsp:cNvPr id="0" name=""/>
        <dsp:cNvSpPr/>
      </dsp:nvSpPr>
      <dsp:spPr>
        <a:xfrm>
          <a:off x="5403195" y="871446"/>
          <a:ext cx="1029180" cy="352690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7AA50C0-5AD8-4192-93C6-8D850F1BC934}">
      <dsp:nvSpPr>
        <dsp:cNvPr id="0" name=""/>
        <dsp:cNvSpPr/>
      </dsp:nvSpPr>
      <dsp:spPr>
        <a:xfrm>
          <a:off x="3376997" y="1218871"/>
          <a:ext cx="643" cy="2363028"/>
        </a:xfrm>
        <a:prstGeom prst="line">
          <a:avLst/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4224B3-2BE0-4455-A8AC-B44B72480470}">
      <dsp:nvSpPr>
        <dsp:cNvPr id="0" name=""/>
        <dsp:cNvSpPr/>
      </dsp:nvSpPr>
      <dsp:spPr>
        <a:xfrm>
          <a:off x="2438400" y="496"/>
          <a:ext cx="3657600" cy="1934765"/>
        </a:xfrm>
        <a:prstGeom prst="rightArrow">
          <a:avLst>
            <a:gd name="adj1" fmla="val 75000"/>
            <a:gd name="adj2" fmla="val 50000"/>
          </a:avLst>
        </a:prstGeom>
        <a:solidFill>
          <a:srgbClr val="00B050">
            <a:alpha val="90000"/>
          </a:srgb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27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700" b="1" kern="1200" dirty="0" smtClean="0">
              <a:effectLst>
                <a:glow rad="1016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rPr>
            <a:t>相对原子质量</a:t>
          </a:r>
          <a:endParaRPr lang="zh-CN" altLang="en-US" sz="2700" b="1" kern="1200" dirty="0">
            <a:effectLst>
              <a:glow rad="101600">
                <a:schemeClr val="bg1"/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方正小标宋_GBK" panose="03000509000000000000" pitchFamily="65" charset="-122"/>
            <a:ea typeface="方正小标宋_GBK" panose="03000509000000000000" pitchFamily="65" charset="-122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27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2438400" y="242342"/>
        <a:ext cx="2932063" cy="1451073"/>
      </dsp:txXfrm>
    </dsp:sp>
    <dsp:sp modelId="{8EF8FD9A-D5AE-44BB-828C-933F811BD9F9}">
      <dsp:nvSpPr>
        <dsp:cNvPr id="0" name=""/>
        <dsp:cNvSpPr/>
      </dsp:nvSpPr>
      <dsp:spPr>
        <a:xfrm>
          <a:off x="0" y="496"/>
          <a:ext cx="2438400" cy="193476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b="1" i="0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以一个</a:t>
          </a:r>
          <a:r>
            <a:rPr lang="en-US" altLang="zh-CN" sz="3100" b="1" i="0" kern="1200" baseline="30000" dirty="0" smtClean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12</a:t>
          </a:r>
          <a:r>
            <a:rPr lang="en-US" altLang="zh-CN" sz="3100" b="1" i="0" kern="1200" dirty="0" smtClean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C</a:t>
          </a:r>
          <a:r>
            <a:rPr lang="zh-CN" altLang="en-US" sz="3100" b="1" i="0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原子质量的</a:t>
          </a:r>
          <a:r>
            <a:rPr lang="en-US" altLang="zh-CN" sz="3100" b="1" i="0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1/12</a:t>
          </a:r>
          <a:r>
            <a:rPr lang="zh-CN" altLang="en-US" sz="3100" b="1" i="0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为标准</a:t>
          </a:r>
          <a:endParaRPr lang="zh-CN" altLang="en-US" sz="31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94447" y="94943"/>
        <a:ext cx="2249506" cy="1745871"/>
      </dsp:txXfrm>
    </dsp:sp>
    <dsp:sp modelId="{C5949CFD-DAAD-443E-BC9E-27A202DF26C9}">
      <dsp:nvSpPr>
        <dsp:cNvPr id="0" name=""/>
        <dsp:cNvSpPr/>
      </dsp:nvSpPr>
      <dsp:spPr>
        <a:xfrm>
          <a:off x="2438400" y="2025673"/>
          <a:ext cx="3657600" cy="1934765"/>
        </a:xfrm>
        <a:prstGeom prst="rightArrow">
          <a:avLst>
            <a:gd name="adj1" fmla="val 75000"/>
            <a:gd name="adj2" fmla="val 50000"/>
          </a:avLst>
        </a:prstGeom>
        <a:solidFill>
          <a:srgbClr val="FFC000">
            <a:alpha val="90000"/>
          </a:srgb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27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方正小标宋_GBK" panose="03000509000000000000" pitchFamily="65" charset="-122"/>
            <a:ea typeface="方正小标宋_GBK" panose="03000509000000000000" pitchFamily="65" charset="-122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700" b="1" kern="1200" dirty="0" smtClean="0">
              <a:effectLst>
                <a:glow rad="1016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rPr>
            <a:t>阿伏加德罗常数</a:t>
          </a:r>
          <a:endParaRPr lang="zh-CN" altLang="en-US" sz="2700" b="1" kern="1200" dirty="0">
            <a:effectLst>
              <a:glow rad="101600">
                <a:schemeClr val="bg1"/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方正小标宋_GBK" panose="03000509000000000000" pitchFamily="65" charset="-122"/>
            <a:ea typeface="方正小标宋_GBK" panose="03000509000000000000" pitchFamily="65" charset="-122"/>
          </a:endParaRPr>
        </a:p>
      </dsp:txBody>
      <dsp:txXfrm>
        <a:off x="2438400" y="2267519"/>
        <a:ext cx="2932063" cy="1451073"/>
      </dsp:txXfrm>
    </dsp:sp>
    <dsp:sp modelId="{CD194DC2-E5FD-4156-86A0-0682ECF9E466}">
      <dsp:nvSpPr>
        <dsp:cNvPr id="0" name=""/>
        <dsp:cNvSpPr/>
      </dsp:nvSpPr>
      <dsp:spPr>
        <a:xfrm>
          <a:off x="0" y="2129234"/>
          <a:ext cx="2438400" cy="1934765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b="1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以</a:t>
          </a:r>
          <a:r>
            <a:rPr lang="en-US" altLang="zh-CN" sz="3100" b="1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12g</a:t>
          </a:r>
          <a:r>
            <a:rPr lang="en-US" altLang="zh-CN" sz="3100" b="1" i="0" kern="1200" baseline="30000" dirty="0" smtClean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12</a:t>
          </a:r>
          <a:r>
            <a:rPr lang="en-US" altLang="zh-CN" sz="3100" b="1" i="0" kern="1200" dirty="0" smtClean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C</a:t>
          </a:r>
          <a:r>
            <a:rPr lang="zh-CN" altLang="en-US" sz="3100" b="1" i="0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中的碳原子数为标准</a:t>
          </a:r>
          <a:endParaRPr lang="zh-CN" altLang="en-US" sz="3100" b="1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94447" y="2223681"/>
        <a:ext cx="2249506" cy="17458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CB8BF-596E-4D7A-BC3D-492BAFCFCB05}">
      <dsp:nvSpPr>
        <dsp:cNvPr id="0" name=""/>
        <dsp:cNvSpPr/>
      </dsp:nvSpPr>
      <dsp:spPr>
        <a:xfrm>
          <a:off x="1524000" y="0"/>
          <a:ext cx="3048000" cy="2032000"/>
        </a:xfrm>
        <a:prstGeom prst="trapezoid">
          <a:avLst>
            <a:gd name="adj" fmla="val 7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  <a:sp3d extrusionH="28000" prstMaterial="matte"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b="1" kern="1200" dirty="0" smtClean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黑体" panose="02010600030101010101" pitchFamily="2" charset="-122"/>
              <a:ea typeface="黑体" panose="02010600030101010101" pitchFamily="2" charset="-122"/>
            </a:rPr>
            <a:t>应用训练</a:t>
          </a:r>
          <a:endParaRPr lang="zh-CN" altLang="en-US" sz="4000" b="1" kern="1200" dirty="0">
            <a:solidFill>
              <a:schemeClr val="bg1"/>
            </a:solidFill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latin typeface="黑体" panose="02010600030101010101" pitchFamily="2" charset="-122"/>
            <a:ea typeface="黑体" panose="02010600030101010101" pitchFamily="2" charset="-122"/>
          </a:endParaRPr>
        </a:p>
      </dsp:txBody>
      <dsp:txXfrm>
        <a:off x="1524000" y="0"/>
        <a:ext cx="3048000" cy="2032000"/>
      </dsp:txXfrm>
    </dsp:sp>
    <dsp:sp modelId="{434FD220-33FB-4F9B-8621-3F8373DE5BA2}">
      <dsp:nvSpPr>
        <dsp:cNvPr id="0" name=""/>
        <dsp:cNvSpPr/>
      </dsp:nvSpPr>
      <dsp:spPr>
        <a:xfrm>
          <a:off x="0" y="2031999"/>
          <a:ext cx="6096000" cy="2032000"/>
        </a:xfrm>
        <a:prstGeom prst="trapezoid">
          <a:avLst>
            <a:gd name="adj" fmla="val 75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  <a:sp3d extrusionH="28000" prstMaterial="matte"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b="1" kern="1200" dirty="0" smtClean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黑体" panose="02010600030101010101" pitchFamily="2" charset="-122"/>
              <a:ea typeface="黑体" panose="02010600030101010101" pitchFamily="2" charset="-122"/>
            </a:rPr>
            <a:t>以概念建构为主</a:t>
          </a:r>
          <a:endParaRPr lang="zh-CN" altLang="en-US" sz="4000" b="1" kern="1200" dirty="0">
            <a:solidFill>
              <a:schemeClr val="bg1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latin typeface="黑体" panose="02010600030101010101" pitchFamily="2" charset="-122"/>
            <a:ea typeface="黑体" panose="02010600030101010101" pitchFamily="2" charset="-122"/>
          </a:endParaRPr>
        </a:p>
      </dsp:txBody>
      <dsp:txXfrm>
        <a:off x="1066799" y="2031999"/>
        <a:ext cx="3962400" cy="2032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1236B-6C4B-46E8-B2BD-CAF7416F7335}">
      <dsp:nvSpPr>
        <dsp:cNvPr id="0" name=""/>
        <dsp:cNvSpPr/>
      </dsp:nvSpPr>
      <dsp:spPr>
        <a:xfrm rot="5400000">
          <a:off x="622790" y="1294713"/>
          <a:ext cx="1145062" cy="130361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B5DB736-9CB4-4357-9189-1AFB0F3509CF}">
      <dsp:nvSpPr>
        <dsp:cNvPr id="0" name=""/>
        <dsp:cNvSpPr/>
      </dsp:nvSpPr>
      <dsp:spPr>
        <a:xfrm>
          <a:off x="319418" y="25388"/>
          <a:ext cx="1927610" cy="1349264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dirty="0" smtClean="0"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rPr>
            <a:t> 18g</a:t>
          </a:r>
          <a:r>
            <a:rPr lang="zh-CN" altLang="en-US" sz="2400" b="1" kern="1200" dirty="0" smtClean="0"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rPr>
            <a:t>水有多少水分子？</a:t>
          </a:r>
          <a:endParaRPr lang="zh-CN" altLang="en-US" sz="2400" b="1" kern="1200" dirty="0">
            <a:effectLst>
              <a:glow rad="127000">
                <a:schemeClr val="bg1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方正小标宋_GBK" panose="03000509000000000000" pitchFamily="65" charset="-122"/>
            <a:ea typeface="方正小标宋_GBK" panose="03000509000000000000" pitchFamily="65" charset="-122"/>
          </a:endParaRPr>
        </a:p>
      </dsp:txBody>
      <dsp:txXfrm>
        <a:off x="385295" y="91265"/>
        <a:ext cx="1795856" cy="1217510"/>
      </dsp:txXfrm>
    </dsp:sp>
    <dsp:sp modelId="{4EE2D9FE-F8F1-49FA-B403-9B8D890BE205}">
      <dsp:nvSpPr>
        <dsp:cNvPr id="0" name=""/>
        <dsp:cNvSpPr/>
      </dsp:nvSpPr>
      <dsp:spPr>
        <a:xfrm>
          <a:off x="2247029" y="154071"/>
          <a:ext cx="1401960" cy="109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2400" b="1" kern="1200" dirty="0">
            <a:effectLst>
              <a:glow rad="127000">
                <a:schemeClr val="bg1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方正小标宋_GBK" panose="03000509000000000000" pitchFamily="65" charset="-122"/>
            <a:ea typeface="方正小标宋_GBK" panose="03000509000000000000" pitchFamily="65" charset="-122"/>
          </a:endParaRPr>
        </a:p>
      </dsp:txBody>
      <dsp:txXfrm>
        <a:off x="2247029" y="154071"/>
        <a:ext cx="1401960" cy="1090535"/>
      </dsp:txXfrm>
    </dsp:sp>
    <dsp:sp modelId="{B1AAA318-DD6D-4351-854F-39176920013B}">
      <dsp:nvSpPr>
        <dsp:cNvPr id="0" name=""/>
        <dsp:cNvSpPr/>
      </dsp:nvSpPr>
      <dsp:spPr>
        <a:xfrm rot="5400000">
          <a:off x="2220984" y="2810382"/>
          <a:ext cx="1145062" cy="130361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3089513"/>
            <a:satOff val="-703"/>
            <a:lumOff val="1136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167B503-5F6F-418E-88C3-EBEE3845ABB3}">
      <dsp:nvSpPr>
        <dsp:cNvPr id="0" name=""/>
        <dsp:cNvSpPr/>
      </dsp:nvSpPr>
      <dsp:spPr>
        <a:xfrm>
          <a:off x="1917612" y="1541058"/>
          <a:ext cx="1927610" cy="1349264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dirty="0" smtClean="0"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rPr>
            <a:t>2g</a:t>
          </a:r>
          <a:r>
            <a:rPr lang="zh-CN" altLang="en-US" sz="2400" b="1" kern="1200" dirty="0" smtClean="0"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rPr>
            <a:t>氢气有多少氢分子？</a:t>
          </a:r>
          <a:endParaRPr lang="zh-CN" altLang="en-US" sz="2400" b="1" kern="1200" dirty="0">
            <a:effectLst>
              <a:glow rad="127000">
                <a:schemeClr val="bg1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方正小标宋_GBK" panose="03000509000000000000" pitchFamily="65" charset="-122"/>
            <a:ea typeface="方正小标宋_GBK" panose="03000509000000000000" pitchFamily="65" charset="-122"/>
          </a:endParaRPr>
        </a:p>
      </dsp:txBody>
      <dsp:txXfrm>
        <a:off x="1983489" y="1606935"/>
        <a:ext cx="1795856" cy="1217510"/>
      </dsp:txXfrm>
    </dsp:sp>
    <dsp:sp modelId="{6515E288-D453-4749-B38B-4B124D807974}">
      <dsp:nvSpPr>
        <dsp:cNvPr id="0" name=""/>
        <dsp:cNvSpPr/>
      </dsp:nvSpPr>
      <dsp:spPr>
        <a:xfrm>
          <a:off x="3845223" y="1669741"/>
          <a:ext cx="1401960" cy="109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2400" b="1" kern="1200" dirty="0">
            <a:effectLst>
              <a:glow rad="127000">
                <a:schemeClr val="bg1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方正小标宋_GBK" panose="03000509000000000000" pitchFamily="65" charset="-122"/>
            <a:ea typeface="方正小标宋_GBK" panose="03000509000000000000" pitchFamily="65" charset="-122"/>
          </a:endParaRPr>
        </a:p>
      </dsp:txBody>
      <dsp:txXfrm>
        <a:off x="3845223" y="1669741"/>
        <a:ext cx="1401960" cy="1090535"/>
      </dsp:txXfrm>
    </dsp:sp>
    <dsp:sp modelId="{EDC3F128-2C3B-42CC-9C9E-C3456B7825C8}">
      <dsp:nvSpPr>
        <dsp:cNvPr id="0" name=""/>
        <dsp:cNvSpPr/>
      </dsp:nvSpPr>
      <dsp:spPr>
        <a:xfrm>
          <a:off x="3515806" y="3056728"/>
          <a:ext cx="1927610" cy="1349264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dirty="0" smtClean="0"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rPr>
            <a:t>12g</a:t>
          </a:r>
          <a:r>
            <a:rPr lang="zh-CN" altLang="en-US" sz="2400" b="1" kern="1200" dirty="0" smtClean="0"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rPr>
            <a:t>碳有多少碳原子？</a:t>
          </a:r>
          <a:endParaRPr lang="zh-CN" altLang="en-US" sz="2400" b="1" kern="1200" dirty="0">
            <a:effectLst>
              <a:glow rad="127000">
                <a:schemeClr val="bg1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方正小标宋_GBK" panose="03000509000000000000" pitchFamily="65" charset="-122"/>
            <a:ea typeface="方正小标宋_GBK" panose="03000509000000000000" pitchFamily="65" charset="-122"/>
          </a:endParaRPr>
        </a:p>
      </dsp:txBody>
      <dsp:txXfrm>
        <a:off x="3581683" y="3122605"/>
        <a:ext cx="1795856" cy="1217510"/>
      </dsp:txXfrm>
    </dsp:sp>
    <dsp:sp modelId="{F0BE709C-56AD-4A87-8603-EED7F300B2A2}">
      <dsp:nvSpPr>
        <dsp:cNvPr id="0" name=""/>
        <dsp:cNvSpPr/>
      </dsp:nvSpPr>
      <dsp:spPr>
        <a:xfrm>
          <a:off x="5443417" y="3185411"/>
          <a:ext cx="1401960" cy="109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2400" b="1" kern="1200" dirty="0">
            <a:effectLst>
              <a:glow rad="127000">
                <a:schemeClr val="bg1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方正小标宋_GBK" panose="03000509000000000000" pitchFamily="65" charset="-122"/>
            <a:ea typeface="方正小标宋_GBK" panose="03000509000000000000" pitchFamily="65" charset="-122"/>
          </a:endParaRPr>
        </a:p>
      </dsp:txBody>
      <dsp:txXfrm>
        <a:off x="5443417" y="3185411"/>
        <a:ext cx="1401960" cy="10905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20029-4853-4460-A601-DFD6910C5556}">
      <dsp:nvSpPr>
        <dsp:cNvPr id="0" name=""/>
        <dsp:cNvSpPr/>
      </dsp:nvSpPr>
      <dsp:spPr>
        <a:xfrm>
          <a:off x="29" y="673630"/>
          <a:ext cx="2848570" cy="10368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rPr>
            <a:t>精确值</a:t>
          </a:r>
          <a:endParaRPr lang="zh-CN" altLang="en-US" sz="36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29" y="673630"/>
        <a:ext cx="2848570" cy="1036800"/>
      </dsp:txXfrm>
    </dsp:sp>
    <dsp:sp modelId="{2831AEDD-EE16-46BF-A69F-74520C28F3CF}">
      <dsp:nvSpPr>
        <dsp:cNvPr id="0" name=""/>
        <dsp:cNvSpPr/>
      </dsp:nvSpPr>
      <dsp:spPr>
        <a:xfrm>
          <a:off x="29" y="1710430"/>
          <a:ext cx="2848570" cy="167993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zh-CN" altLang="en-US" sz="3600" b="1" i="1" kern="1200" smtClean="0">
                  <a:latin typeface="Cambria Math"/>
                </a:rPr>
                <m:t>𝝅</m:t>
              </m:r>
            </m:oMath>
          </a14:m>
          <a:endParaRPr lang="zh-CN" altLang="en-US" sz="3600" b="1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3600" b="1" kern="1200" smtClean="0"/>
            <a:t>N</a:t>
          </a:r>
          <a:r>
            <a:rPr lang="en-US" altLang="zh-CN" sz="3600" b="1" kern="1200" baseline="-25000" smtClean="0"/>
            <a:t>A</a:t>
          </a:r>
          <a:endParaRPr lang="zh-CN" altLang="en-US" sz="3600" b="1" kern="1200" baseline="-25000" dirty="0"/>
        </a:p>
      </dsp:txBody>
      <dsp:txXfrm>
        <a:off x="29" y="1710430"/>
        <a:ext cx="2848570" cy="1679939"/>
      </dsp:txXfrm>
    </dsp:sp>
    <dsp:sp modelId="{B17848D4-114A-44F0-9648-4099003C7513}">
      <dsp:nvSpPr>
        <dsp:cNvPr id="0" name=""/>
        <dsp:cNvSpPr/>
      </dsp:nvSpPr>
      <dsp:spPr>
        <a:xfrm>
          <a:off x="3247399" y="673630"/>
          <a:ext cx="2848570" cy="1036800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rPr>
            <a:t>近似值</a:t>
          </a:r>
          <a:endParaRPr lang="zh-CN" altLang="en-US" sz="36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3247399" y="673630"/>
        <a:ext cx="2848570" cy="1036800"/>
      </dsp:txXfrm>
    </dsp:sp>
    <dsp:sp modelId="{5AE3CE66-FDBE-4A5F-BE6D-3938122AA7FA}">
      <dsp:nvSpPr>
        <dsp:cNvPr id="0" name=""/>
        <dsp:cNvSpPr/>
      </dsp:nvSpPr>
      <dsp:spPr>
        <a:xfrm>
          <a:off x="3247399" y="1710430"/>
          <a:ext cx="2848570" cy="1679939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3600" b="1" kern="1200" dirty="0" smtClean="0"/>
            <a:t>3.14</a:t>
          </a:r>
          <a:endParaRPr lang="zh-CN" altLang="en-US" sz="3600" b="1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3600" b="1" kern="1200" dirty="0" smtClean="0">
              <a:effectLst/>
              <a:latin typeface="+mn-lt"/>
              <a:ea typeface="华文楷体" panose="02010600040101010101" pitchFamily="2" charset="-122"/>
            </a:rPr>
            <a:t>6.02×10</a:t>
          </a:r>
          <a:r>
            <a:rPr lang="en-US" altLang="zh-CN" sz="3600" b="1" kern="1200" baseline="30000" dirty="0" smtClean="0">
              <a:effectLst/>
              <a:latin typeface="+mn-lt"/>
              <a:ea typeface="华文楷体" panose="02010600040101010101" pitchFamily="2" charset="-122"/>
            </a:rPr>
            <a:t>23</a:t>
          </a:r>
          <a:endParaRPr lang="zh-CN" altLang="en-US" sz="3600" b="1" kern="1200" dirty="0">
            <a:effectLst/>
            <a:latin typeface="+mn-lt"/>
          </a:endParaRPr>
        </a:p>
      </dsp:txBody>
      <dsp:txXfrm>
        <a:off x="3247399" y="1710430"/>
        <a:ext cx="2848570" cy="16799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E8B4C-47DF-4738-98C2-9C3BF0CC9AB8}">
      <dsp:nvSpPr>
        <dsp:cNvPr id="0" name=""/>
        <dsp:cNvSpPr/>
      </dsp:nvSpPr>
      <dsp:spPr>
        <a:xfrm>
          <a:off x="1698104" y="0"/>
          <a:ext cx="1698104" cy="1138642"/>
        </a:xfrm>
        <a:prstGeom prst="trapezoid">
          <a:avLst>
            <a:gd name="adj" fmla="val 745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2800" b="1" kern="1200" dirty="0" smtClean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1698104" y="0"/>
        <a:ext cx="1698104" cy="1138642"/>
      </dsp:txXfrm>
    </dsp:sp>
    <dsp:sp modelId="{03523777-F176-48B4-B2E1-BE6238D9E581}">
      <dsp:nvSpPr>
        <dsp:cNvPr id="0" name=""/>
        <dsp:cNvSpPr/>
      </dsp:nvSpPr>
      <dsp:spPr>
        <a:xfrm>
          <a:off x="849052" y="1138642"/>
          <a:ext cx="3396208" cy="1138642"/>
        </a:xfrm>
        <a:prstGeom prst="trapezoid">
          <a:avLst>
            <a:gd name="adj" fmla="val 745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rPr>
            <a:t>同体积的物质质量不同</a:t>
          </a:r>
          <a:endParaRPr lang="zh-CN" altLang="en-US" sz="2800" b="1" kern="1200" dirty="0">
            <a:solidFill>
              <a:schemeClr val="bg1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latin typeface="方正小标宋_GBK" panose="03000509000000000000" pitchFamily="65" charset="-122"/>
            <a:ea typeface="方正小标宋_GBK" panose="03000509000000000000" pitchFamily="65" charset="-122"/>
          </a:endParaRPr>
        </a:p>
      </dsp:txBody>
      <dsp:txXfrm>
        <a:off x="1443388" y="1138642"/>
        <a:ext cx="2207535" cy="1138642"/>
      </dsp:txXfrm>
    </dsp:sp>
    <dsp:sp modelId="{76DFC2B8-3546-4893-9ECA-8A526E58E144}">
      <dsp:nvSpPr>
        <dsp:cNvPr id="0" name=""/>
        <dsp:cNvSpPr/>
      </dsp:nvSpPr>
      <dsp:spPr>
        <a:xfrm>
          <a:off x="0" y="2277285"/>
          <a:ext cx="5094312" cy="1138642"/>
        </a:xfrm>
        <a:prstGeom prst="trapezoid">
          <a:avLst>
            <a:gd name="adj" fmla="val 745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rPr>
            <a:t>1L</a:t>
          </a:r>
          <a:r>
            <a:rPr lang="zh-CN" altLang="en-US" sz="2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rPr>
            <a:t>水和</a:t>
          </a:r>
          <a:r>
            <a:rPr lang="en-US" altLang="zh-CN" sz="2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rPr>
            <a:t>1L</a:t>
          </a:r>
          <a:r>
            <a:rPr lang="zh-CN" altLang="en-US" sz="2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rPr>
            <a:t>油的质量不相等</a:t>
          </a:r>
          <a:endParaRPr lang="zh-CN" altLang="en-US" sz="2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方正小标宋_GBK" panose="03000509000000000000" pitchFamily="65" charset="-122"/>
            <a:ea typeface="方正小标宋_GBK" panose="03000509000000000000" pitchFamily="65" charset="-122"/>
          </a:endParaRPr>
        </a:p>
      </dsp:txBody>
      <dsp:txXfrm>
        <a:off x="891504" y="2277285"/>
        <a:ext cx="3311302" cy="11386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E8B4C-47DF-4738-98C2-9C3BF0CC9AB8}">
      <dsp:nvSpPr>
        <dsp:cNvPr id="0" name=""/>
        <dsp:cNvSpPr/>
      </dsp:nvSpPr>
      <dsp:spPr>
        <a:xfrm>
          <a:off x="1704189" y="0"/>
          <a:ext cx="1704189" cy="1186648"/>
        </a:xfrm>
        <a:prstGeom prst="trapezoid">
          <a:avLst>
            <a:gd name="adj" fmla="val 7180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CN" sz="2800" b="1" kern="1200" dirty="0" smtClean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1704189" y="0"/>
        <a:ext cx="1704189" cy="1186648"/>
      </dsp:txXfrm>
    </dsp:sp>
    <dsp:sp modelId="{03523777-F176-48B4-B2E1-BE6238D9E581}">
      <dsp:nvSpPr>
        <dsp:cNvPr id="0" name=""/>
        <dsp:cNvSpPr/>
      </dsp:nvSpPr>
      <dsp:spPr>
        <a:xfrm>
          <a:off x="852094" y="1186648"/>
          <a:ext cx="3408378" cy="1186648"/>
        </a:xfrm>
        <a:prstGeom prst="trapezoid">
          <a:avLst>
            <a:gd name="adj" fmla="val 7180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rPr>
            <a:t>同物质的量的物质质量不同</a:t>
          </a:r>
          <a:endParaRPr lang="zh-CN" altLang="en-US" sz="2800" b="1" kern="1200" dirty="0">
            <a:solidFill>
              <a:schemeClr val="bg1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latin typeface="方正小标宋_GBK" panose="03000509000000000000" pitchFamily="65" charset="-122"/>
            <a:ea typeface="方正小标宋_GBK" panose="03000509000000000000" pitchFamily="65" charset="-122"/>
          </a:endParaRPr>
        </a:p>
      </dsp:txBody>
      <dsp:txXfrm>
        <a:off x="1448560" y="1186648"/>
        <a:ext cx="2215446" cy="1186648"/>
      </dsp:txXfrm>
    </dsp:sp>
    <dsp:sp modelId="{76DFC2B8-3546-4893-9ECA-8A526E58E144}">
      <dsp:nvSpPr>
        <dsp:cNvPr id="0" name=""/>
        <dsp:cNvSpPr/>
      </dsp:nvSpPr>
      <dsp:spPr>
        <a:xfrm>
          <a:off x="0" y="2373296"/>
          <a:ext cx="5112568" cy="1186648"/>
        </a:xfrm>
        <a:prstGeom prst="trapezoid">
          <a:avLst>
            <a:gd name="adj" fmla="val 7180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rPr>
            <a:t>1mol</a:t>
          </a:r>
          <a:r>
            <a:rPr lang="zh-CN" altLang="en-US" sz="2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rPr>
            <a:t>水和</a:t>
          </a:r>
          <a:r>
            <a:rPr lang="en-US" altLang="zh-CN" sz="2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rPr>
            <a:t>1mol</a:t>
          </a:r>
          <a:r>
            <a:rPr lang="zh-CN" altLang="en-US" sz="2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rPr>
            <a:t>碳的质量不相等</a:t>
          </a:r>
          <a:endParaRPr lang="zh-CN" altLang="en-US" sz="2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方正小标宋_GBK" panose="03000509000000000000" pitchFamily="65" charset="-122"/>
            <a:ea typeface="方正小标宋_GBK" panose="03000509000000000000" pitchFamily="65" charset="-122"/>
          </a:endParaRPr>
        </a:p>
      </dsp:txBody>
      <dsp:txXfrm>
        <a:off x="894699" y="2373296"/>
        <a:ext cx="3323169" cy="1186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F466A-F793-44DF-A465-956DD5BC6E8E}" type="datetimeFigureOut">
              <a:rPr lang="zh-CN" altLang="en-US" smtClean="0"/>
              <a:t>2014-9-23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B631-B050-4B65-8A24-E6C6CD53AD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2295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9DDCF86-2A29-43F8-8D84-0888BE377F7D}" type="datetimeFigureOut">
              <a:rPr lang="zh-CN" altLang="en-US"/>
              <a:pPr>
                <a:defRPr/>
              </a:pPr>
              <a:t>2014-9-23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5E5BF07-2AB3-48BD-A159-AAE29B28C5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886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E5BF07-2AB3-48BD-A159-AAE29B28C53A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06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栏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ANK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285875"/>
            <a:ext cx="9142413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 descr="THANK LIGHT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588" y="1285875"/>
            <a:ext cx="9142412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 descr="THANK BLUE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1285875"/>
            <a:ext cx="9142413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xit" presetSubtype="0" accel="10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 userDrawn="1"/>
        </p:nvSpPr>
        <p:spPr bwMode="auto">
          <a:xfrm flipV="1">
            <a:off x="3175" y="0"/>
            <a:ext cx="9144000" cy="4857750"/>
          </a:xfrm>
          <a:prstGeom prst="rect">
            <a:avLst/>
          </a:prstGeom>
          <a:gradFill rotWithShape="1">
            <a:gsLst>
              <a:gs pos="0">
                <a:schemeClr val="bg2">
                  <a:lumMod val="75000"/>
                </a:schemeClr>
              </a:gs>
              <a:gs pos="25999">
                <a:schemeClr val="bg2">
                  <a:lumMod val="90000"/>
                </a:schemeClr>
              </a:gs>
              <a:gs pos="50000">
                <a:schemeClr val="bg2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zh-CN" altLang="zh-CN" smtClean="0">
              <a:solidFill>
                <a:srgbClr val="FFFFFF"/>
              </a:solidFill>
              <a:latin typeface="Calibri" panose="020F0502020204030204" pitchFamily="34" charset="0"/>
              <a:ea typeface="宋体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7016"/>
            <a:ext cx="8229600" cy="441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1F6310-DFD4-415A-8E80-122CD7A18751}" type="datetimeFigureOut">
              <a:rPr lang="en-US" altLang="zh-CN"/>
              <a:pPr>
                <a:defRPr/>
              </a:pPr>
              <a:t>9/23/2014</a:t>
            </a:fld>
            <a:endParaRPr lang="en-US" altLang="zh-C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13AA8-2F45-4234-A1E1-96B82B7763E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736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 userDrawn="1"/>
        </p:nvSpPr>
        <p:spPr bwMode="auto">
          <a:xfrm>
            <a:off x="3175" y="3810000"/>
            <a:ext cx="9144000" cy="3048000"/>
          </a:xfrm>
          <a:prstGeom prst="rect">
            <a:avLst/>
          </a:prstGeom>
          <a:gradFill rotWithShape="1">
            <a:gsLst>
              <a:gs pos="0">
                <a:schemeClr val="bg2">
                  <a:lumMod val="75000"/>
                </a:schemeClr>
              </a:gs>
              <a:gs pos="25999">
                <a:schemeClr val="bg2">
                  <a:lumMod val="90000"/>
                </a:schemeClr>
              </a:gs>
              <a:gs pos="50000">
                <a:schemeClr val="bg2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zh-CN" altLang="zh-CN" smtClean="0">
              <a:solidFill>
                <a:srgbClr val="FFFFFF"/>
              </a:solidFill>
              <a:latin typeface="Calibri" panose="020F0502020204030204" pitchFamily="34" charset="0"/>
              <a:ea typeface="宋体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81000" y="338432"/>
            <a:ext cx="8229600" cy="4413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19E01A-FD0D-4DD3-9D9F-D47CD1C83C71}" type="datetimeFigureOut">
              <a:rPr lang="en-US" altLang="zh-CN"/>
              <a:pPr>
                <a:defRPr/>
              </a:pPr>
              <a:t>9/23/2014</a:t>
            </a:fld>
            <a:endParaRPr lang="en-US" altLang="zh-C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6EEBE-4B5A-4B77-955F-255994D4098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7504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81000" y="338432"/>
            <a:ext cx="8229600" cy="4413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9C082-C7C3-4347-8AF1-E85EA679880A}" type="datetimeFigureOut">
              <a:rPr lang="en-US" altLang="zh-CN"/>
              <a:pPr>
                <a:defRPr/>
              </a:pPr>
              <a:t>9/23/2014</a:t>
            </a:fld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199F0-D7D6-468E-A632-614B6E2C9EC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3791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17F68-04AC-44A0-99DD-DC23C4F90629}" type="datetimeFigureOut">
              <a:rPr lang="en-US" altLang="zh-CN"/>
              <a:pPr>
                <a:defRPr/>
              </a:pPr>
              <a:t>9/23/2014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8B0B4-D1A5-4EBE-B875-14211771D99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3826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08040-4D05-43AF-B7FA-D1CCAEA4E8C5}" type="datetimeFigureOut">
              <a:rPr lang="en-US" altLang="zh-CN"/>
              <a:pPr>
                <a:defRPr/>
              </a:pPr>
              <a:t>9/23/2014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28060-AF73-4213-A8EB-C2A6CCC80A7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2749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C14F7-0784-4476-A821-48A3C64C8039}" type="datetimeFigureOut">
              <a:rPr lang="en-US" altLang="zh-CN"/>
              <a:pPr>
                <a:defRPr/>
              </a:pPr>
              <a:t>9/23/2014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99BE7D-3334-4699-81BC-FF31C3710A2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232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A5BC3-8792-4E76-8B50-1E94E43E5285}" type="datetimeFigureOut">
              <a:rPr lang="en-US" altLang="zh-CN"/>
              <a:pPr>
                <a:defRPr/>
              </a:pPr>
              <a:t>9/23/2014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EC3D0F-3A91-4997-BF9D-5428EC17530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9968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6BC75-7592-4451-9CC6-6F4C2DB060F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2014-9-23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B66C9-B5E6-4A79-91C4-C0FCCE2800A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 descr="图片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5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up light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2412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 descr="down light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5762625"/>
            <a:ext cx="9142413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570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bg>
      <p:bgPr>
        <a:gradFill>
          <a:gsLst>
            <a:gs pos="43000">
              <a:schemeClr val="bg1"/>
            </a:gs>
            <a:gs pos="100000">
              <a:schemeClr val="tx1">
                <a:lumMod val="50000"/>
                <a:lumOff val="50000"/>
                <a:alpha val="54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AAEFC-B23F-4A10-AA38-9AB440A719A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2014-9-23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D35F8-AE4F-47D4-8DE7-D1828DF69966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 descr="up light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 descr="down light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5762625"/>
            <a:ext cx="9142413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420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up light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6512" y="-27384"/>
            <a:ext cx="9180512" cy="116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 descr="down light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5762625"/>
            <a:ext cx="9142413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1285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栏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ANK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285875"/>
            <a:ext cx="9142413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 descr="THANK LIGHT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588" y="1285875"/>
            <a:ext cx="9142412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 descr="THANK BLUE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1285875"/>
            <a:ext cx="9142413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683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xit" presetSubtype="0" accel="10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10EE4-9ABF-46AE-9B99-8A47807F116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2014-9-23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878A5-5DC7-4C5C-9EE3-C4CF7B3A38B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34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1E6B0-0895-43B7-BC59-9406BFD9B05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2014-9-23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5C87E-A6ED-470B-81A1-DFD95B92C7B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0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1E25C-C626-424B-A711-0FF77899A1E0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2014-9-23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4832C-05F8-4FC0-814D-953D6C5D75D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56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E06FBE-972F-4211-AE5B-559871B0FCE5}" type="datetimeFigureOut">
              <a:rPr lang="zh-CN" altLang="en-US" smtClean="0"/>
              <a:pPr>
                <a:defRPr/>
              </a:pPr>
              <a:t>2014-9-23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A9B9B2-D279-4E13-B2E8-AFC3128CDA32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6" name="图片 5" descr="up light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6512" y="-27384"/>
            <a:ext cx="9180512" cy="116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 descr="down light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5762625"/>
            <a:ext cx="9142413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779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10EE4-9ABF-46AE-9B99-8A47807F116D}" type="datetimeFigureOut">
              <a:rPr lang="zh-CN" altLang="en-US"/>
              <a:pPr>
                <a:defRPr/>
              </a:pPr>
              <a:t>2014-9-23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878A5-5DC7-4C5C-9EE3-C4CF7B3A38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8" descr="\\192.168.125.11\Non Voice Data\rinkesh\Rinkesh\Collection\07.09.2009\more collection\EPS\dd_logo_new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735638"/>
            <a:ext cx="2365375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/>
          <p:cNvSpPr>
            <a:spLocks noChangeArrowheads="1"/>
          </p:cNvSpPr>
          <p:nvPr userDrawn="1"/>
        </p:nvSpPr>
        <p:spPr bwMode="auto">
          <a:xfrm flipV="1">
            <a:off x="3175" y="0"/>
            <a:ext cx="9144000" cy="4857750"/>
          </a:xfrm>
          <a:prstGeom prst="rect">
            <a:avLst/>
          </a:prstGeom>
          <a:gradFill rotWithShape="1">
            <a:gsLst>
              <a:gs pos="0">
                <a:schemeClr val="bg2">
                  <a:lumMod val="75000"/>
                </a:schemeClr>
              </a:gs>
              <a:gs pos="25999">
                <a:schemeClr val="bg2">
                  <a:lumMod val="90000"/>
                </a:schemeClr>
              </a:gs>
              <a:gs pos="50000">
                <a:schemeClr val="bg2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zh-CN" altLang="zh-CN" smtClean="0">
              <a:solidFill>
                <a:srgbClr val="FFFFFF"/>
              </a:solidFill>
              <a:latin typeface="Calibri" panose="020F0502020204030204" pitchFamily="34" charset="0"/>
              <a:ea typeface="宋体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609600"/>
            <a:ext cx="9144000" cy="1143000"/>
          </a:xfrm>
          <a:prstGeom prst="rect">
            <a:avLst/>
          </a:prstGeom>
          <a:gradFill rotWithShape="1">
            <a:gsLst>
              <a:gs pos="0">
                <a:srgbClr val="FF9600"/>
              </a:gs>
              <a:gs pos="100000">
                <a:srgbClr val="FFC000"/>
              </a:gs>
            </a:gsLst>
            <a:lin ang="2700000" scaled="1"/>
          </a:gradFill>
          <a:ln w="25400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zh-CN" altLang="zh-CN" smtClean="0">
              <a:solidFill>
                <a:srgbClr val="FFFFFF"/>
              </a:solidFill>
              <a:latin typeface="Calibri" panose="020F0502020204030204" pitchFamily="34" charset="0"/>
              <a:ea typeface="宋体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922338"/>
            <a:ext cx="5029200" cy="5175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A468A2-F376-4EC4-9869-1702D6B876FD}" type="datetimeFigureOut">
              <a:rPr lang="en-US" altLang="zh-CN"/>
              <a:pPr>
                <a:defRPr/>
              </a:pPr>
              <a:t>9/23/2014</a:t>
            </a:fld>
            <a:endParaRPr lang="en-US" altLang="zh-C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EF2CB-F16B-4089-99AA-34D0621058B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3408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5A2E7-6C7F-420E-9F1A-A4B3042E2329}" type="datetimeFigureOut">
              <a:rPr lang="en-US" altLang="zh-CN"/>
              <a:pPr>
                <a:defRPr/>
              </a:pPr>
              <a:t>9/23/2014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D34F2-B5D2-46AF-997F-99C5FB73828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4562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1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B15CF-2570-4C1E-85B6-845567A10347}" type="datetimeFigureOut">
              <a:rPr lang="en-US" altLang="zh-CN"/>
              <a:pPr>
                <a:defRPr/>
              </a:pPr>
              <a:t>9/23/2014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BE26D-078D-40FE-9348-2624C37C924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0773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A8C56-C832-4B2E-94BE-B343D4A36101}" type="datetimeFigureOut">
              <a:rPr lang="en-US" altLang="zh-CN"/>
              <a:pPr>
                <a:defRPr/>
              </a:pPr>
              <a:t>9/23/2014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847DFF-9233-4063-BF91-3227D53CFF1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0933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13FAE-59D0-49F4-A81C-17018AD06F5E}" type="datetimeFigureOut">
              <a:rPr lang="en-US" altLang="zh-CN"/>
              <a:pPr>
                <a:defRPr/>
              </a:pPr>
              <a:t>9/23/2014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75261-345A-4E3E-B846-6A0665D5C41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4767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bliue stripe.pn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2413" cy="649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图片 6" descr="down dark light.png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588" y="5743575"/>
            <a:ext cx="9142412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6E06FBE-972F-4211-AE5B-559871B0FCE5}" type="datetimeFigureOut">
              <a:rPr lang="zh-CN" altLang="en-US"/>
              <a:pPr>
                <a:defRPr/>
              </a:pPr>
              <a:t>2014-9-23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0A9B9B2-D279-4E13-B2E8-AFC3128CDA3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74" r:id="rId2"/>
    <p:sldLayoutId id="2147483796" r:id="rId3"/>
    <p:sldLayoutId id="2147483773" r:id="rId4"/>
  </p:sldLayoutIdLst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38138"/>
            <a:ext cx="82296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7007928-6234-480C-BC2C-D69CE9CE8E92}" type="datetimeFigureOut">
              <a:rPr lang="en-US" altLang="zh-CN">
                <a:ea typeface="宋体"/>
              </a:rPr>
              <a:pPr>
                <a:defRPr/>
              </a:pPr>
              <a:t>9/23/2014</a:t>
            </a:fld>
            <a:endParaRPr lang="en-US" altLang="zh-CN">
              <a:ea typeface="宋体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>
              <a:ea typeface="宋体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F26B402-0279-40D1-B599-74A41F8E51D7}" type="slidenum">
              <a:rPr lang="en-US" altLang="zh-CN" smtClean="0">
                <a:ea typeface="宋体"/>
              </a:rPr>
              <a:pPr/>
              <a:t>‹#›</a:t>
            </a:fld>
            <a:endParaRPr lang="en-US" altLang="zh-CN" smtClean="0"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76848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</p:sldLayoutIdLst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bliue stripe.png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2413" cy="649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图片 6" descr="down dark light.png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588" y="5743575"/>
            <a:ext cx="9142412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6E06FBE-972F-4211-AE5B-559871B0FCE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2014-9-23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0A9B9B2-D279-4E13-B2E8-AFC3128CDA3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47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</p:sldLayoutIdLst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11.png"/><Relationship Id="rId7" Type="http://schemas.openxmlformats.org/officeDocument/2006/relationships/diagramData" Target="../diagrams/data3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dabai\AppData\Local\Microsoft\Windows\Temporary%20Internet%20Files\Content.MSO\A405901F.mp3" TargetMode="External"/><Relationship Id="rId6" Type="http://schemas.openxmlformats.org/officeDocument/2006/relationships/image" Target="../media/image12.png"/><Relationship Id="rId11" Type="http://schemas.microsoft.com/office/2007/relationships/diagramDrawing" Target="../diagrams/drawing3.xml"/><Relationship Id="rId5" Type="http://schemas.openxmlformats.org/officeDocument/2006/relationships/image" Target="../media/image9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8.png"/><Relationship Id="rId9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dabai\AppData\Local\Microsoft\Windows\Temporary%20Internet%20Files\Content.MSO\A405901F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dabai\AppData\Local\Microsoft\Windows\Temporary%20Internet%20Files\Content.MSO\A405901F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dabai\AppData\Local\Microsoft\Windows\Temporary%20Internet%20Files\Content.MSO\A405901F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dabai\AppData\Local\Microsoft\Windows\Temporary%20Internet%20Files\Content.MSO\A405901F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dabai\AppData\Local\Microsoft\Windows\Temporary%20Internet%20Files\Content.MSO\A405901F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dabai\AppData\Local\Microsoft\Windows\Temporary%20Internet%20Files\Content.MSO\A405901F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dabai\AppData\Local\Microsoft\Windows\Temporary%20Internet%20Files\Content.MSO\A405901F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dabai\AppData\Local\Microsoft\Windows\Temporary%20Internet%20Files\Content.MSO\A405901F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1.png"/><Relationship Id="rId7" Type="http://schemas.openxmlformats.org/officeDocument/2006/relationships/diagramLayout" Target="../diagrams/layout4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dabai\AppData\Local\Microsoft\Windows\Temporary%20Internet%20Files\Content.MSO\A405901F.mp3" TargetMode="External"/><Relationship Id="rId6" Type="http://schemas.openxmlformats.org/officeDocument/2006/relationships/diagramData" Target="../diagrams/data4.xml"/><Relationship Id="rId11" Type="http://schemas.openxmlformats.org/officeDocument/2006/relationships/image" Target="../media/image9.png"/><Relationship Id="rId5" Type="http://schemas.openxmlformats.org/officeDocument/2006/relationships/image" Target="../media/image12.png"/><Relationship Id="rId10" Type="http://schemas.microsoft.com/office/2007/relationships/diagramDrawing" Target="../diagrams/drawing4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dabai\AppData\Local\Microsoft\Windows\Temporary%20Internet%20Files\Content.MSO\A405901F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5.xml"/><Relationship Id="rId3" Type="http://schemas.openxmlformats.org/officeDocument/2006/relationships/image" Target="../media/image11.png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dabai\AppData\Local\Microsoft\Windows\Temporary%20Internet%20Files\Content.MSO\A405901F.mp3" TargetMode="External"/><Relationship Id="rId6" Type="http://schemas.openxmlformats.org/officeDocument/2006/relationships/image" Target="../media/image9.png"/><Relationship Id="rId11" Type="http://schemas.microsoft.com/office/2007/relationships/diagramDrawing" Target="../diagrams/drawing5.xml"/><Relationship Id="rId5" Type="http://schemas.openxmlformats.org/officeDocument/2006/relationships/image" Target="../media/image12.png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5.xml"/><Relationship Id="rId4" Type="http://schemas.openxmlformats.org/officeDocument/2006/relationships/image" Target="../media/image8.png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openxmlformats.org/officeDocument/2006/relationships/diagramColors" Target="../diagrams/colors7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6.xml"/><Relationship Id="rId12" Type="http://schemas.openxmlformats.org/officeDocument/2006/relationships/diagramQuickStyle" Target="../diagrams/quickStyle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6.xml"/><Relationship Id="rId11" Type="http://schemas.openxmlformats.org/officeDocument/2006/relationships/diagramLayout" Target="../diagrams/layout7.xml"/><Relationship Id="rId5" Type="http://schemas.openxmlformats.org/officeDocument/2006/relationships/diagramLayout" Target="../diagrams/layout6.xml"/><Relationship Id="rId10" Type="http://schemas.openxmlformats.org/officeDocument/2006/relationships/diagramData" Target="../diagrams/data8.xml"/><Relationship Id="rId4" Type="http://schemas.openxmlformats.org/officeDocument/2006/relationships/diagramData" Target="../diagrams/data7.xml"/><Relationship Id="rId9" Type="http://schemas.openxmlformats.org/officeDocument/2006/relationships/image" Target="../media/image9.png"/><Relationship Id="rId14" Type="http://schemas.microsoft.com/office/2007/relationships/diagramDrawing" Target="../diagrams/drawing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dabai\AppData\Local\Microsoft\Windows\Temporary%20Internet%20Files\Content.MSO\A405901F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dabai\AppData\Local\Microsoft\Windows\Temporary%20Internet%20Files\Content.MSO\A405901F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dabai\AppData\Local\Microsoft\Windows\Temporary%20Internet%20Files\Content.MSO\A405901F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dabai\AppData\Local\Microsoft\Windows\Temporary%20Internet%20Files\Content.MSO\A405901F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dabai\AppData\Local\Microsoft\Windows\Temporary%20Internet%20Files\Content.MSO\A405901F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dabai\AppData\Local\Microsoft\Windows\Temporary%20Internet%20Files\Content.MSO\A405901F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1.png"/><Relationship Id="rId7" Type="http://schemas.openxmlformats.org/officeDocument/2006/relationships/diagramData" Target="../diagrams/data1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dabai\AppData\Local\Microsoft\Windows\Temporary%20Internet%20Files\Content.MSO\A405901F.mp3" TargetMode="External"/><Relationship Id="rId6" Type="http://schemas.openxmlformats.org/officeDocument/2006/relationships/image" Target="../media/image12.png"/><Relationship Id="rId11" Type="http://schemas.microsoft.com/office/2007/relationships/diagramDrawing" Target="../diagrams/drawing1.xml"/><Relationship Id="rId5" Type="http://schemas.openxmlformats.org/officeDocument/2006/relationships/image" Target="../media/image9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8.png"/><Relationship Id="rId9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dabai\AppData\Local\Microsoft\Windows\Temporary%20Internet%20Files\Content.MSO\A405901F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dabai\AppData\Local\Microsoft\Windows\Temporary%20Internet%20Files\Content.MSO\A405901F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dabai\AppData\Local\Microsoft\Windows\Temporary%20Internet%20Files\Content.MSO\A405901F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28184" y="3500438"/>
            <a:ext cx="257314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---《</a:t>
            </a:r>
            <a:r>
              <a:rPr lang="zh-CN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物质的量</a:t>
            </a:r>
            <a:r>
              <a:rPr lang="en-US" altLang="zh-C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说课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51812" y="2357430"/>
            <a:ext cx="57246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回归概念教学的本真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5076056" y="5589240"/>
            <a:ext cx="38779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福建省福清第一中学    陈诚</a:t>
            </a:r>
            <a:endParaRPr lang="zh-CN" altLang="en-US" sz="2400" b="1" dirty="0">
              <a:solidFill>
                <a:schemeClr val="bg1"/>
              </a:solidFill>
              <a:effectLst>
                <a:glow rad="63500">
                  <a:schemeClr val="bg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7" name="图片 6" descr="up ligh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2" y="-27384"/>
            <a:ext cx="9180512" cy="116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405901F.mp3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71739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 descr="up light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2" y="-27384"/>
            <a:ext cx="9180512" cy="116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down light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62625"/>
            <a:ext cx="9142413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467544" y="552841"/>
            <a:ext cx="2472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67544" y="552841"/>
            <a:ext cx="2472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41" name="内容占位符 3" descr="DOT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571500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3"/>
          <p:cNvSpPr txBox="1">
            <a:spLocks noChangeArrowheads="1"/>
          </p:cNvSpPr>
          <p:nvPr/>
        </p:nvSpPr>
        <p:spPr bwMode="auto">
          <a:xfrm>
            <a:off x="827584" y="539969"/>
            <a:ext cx="30572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  <a:cs typeface="宋体" charset="-122"/>
              </a:rPr>
              <a:t>触摸概念的本真</a:t>
            </a:r>
            <a:endParaRPr lang="zh-CN" altLang="en-US" sz="3200" b="1" dirty="0">
              <a:latin typeface="微软雅黑" pitchFamily="34" charset="-122"/>
              <a:ea typeface="微软雅黑" pitchFamily="34" charset="-122"/>
              <a:cs typeface="宋体" charset="-122"/>
            </a:endParaRPr>
          </a:p>
        </p:txBody>
      </p:sp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3607395511"/>
              </p:ext>
            </p:extLst>
          </p:nvPr>
        </p:nvGraphicFramePr>
        <p:xfrm>
          <a:off x="1524000" y="102118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4520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6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405901F.mp3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71739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 descr="up light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2" y="-27384"/>
            <a:ext cx="9180512" cy="116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down light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62625"/>
            <a:ext cx="9142413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467544" y="552841"/>
            <a:ext cx="2472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67544" y="552841"/>
            <a:ext cx="2472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41" name="内容占位符 3" descr="DOT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571500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3"/>
          <p:cNvSpPr txBox="1">
            <a:spLocks noChangeArrowheads="1"/>
          </p:cNvSpPr>
          <p:nvPr/>
        </p:nvSpPr>
        <p:spPr bwMode="auto">
          <a:xfrm>
            <a:off x="827584" y="539969"/>
            <a:ext cx="30572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  <a:cs typeface="宋体" charset="-122"/>
              </a:rPr>
              <a:t>触摸概念的本真</a:t>
            </a:r>
            <a:endParaRPr lang="zh-CN" altLang="en-US" sz="3200" b="1" dirty="0">
              <a:latin typeface="微软雅黑" pitchFamily="34" charset="-122"/>
              <a:ea typeface="微软雅黑" pitchFamily="34" charset="-122"/>
              <a:cs typeface="宋体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9552" y="1859340"/>
            <a:ext cx="8136904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     人类</a:t>
            </a:r>
            <a:r>
              <a:rPr lang="zh-CN" alt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在认识过程中，从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感性认识</a:t>
            </a:r>
            <a:r>
              <a:rPr lang="zh-CN" alt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上升到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理性认识</a:t>
            </a:r>
            <a:r>
              <a:rPr lang="zh-CN" alt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，把所感知的事物的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共同本质</a:t>
            </a:r>
            <a:r>
              <a:rPr lang="zh-CN" alt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特点抽象出来，加以概括，就成为</a:t>
            </a:r>
            <a:r>
              <a:rPr lang="zh-CN" altLang="en-US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概念。</a:t>
            </a:r>
            <a:endParaRPr lang="zh-CN" altLang="en-US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5576" y="4149080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“每一个新概念的诞生都是令人激动的，无比美妙的过程。”</a:t>
            </a:r>
            <a:endParaRPr lang="zh-CN" alt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98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6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405901F.mp3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71739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 descr="up light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2" y="-27384"/>
            <a:ext cx="9180512" cy="116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down light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62625"/>
            <a:ext cx="9142413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467544" y="552841"/>
            <a:ext cx="2472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67544" y="552841"/>
            <a:ext cx="2472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41" name="内容占位符 3" descr="DOT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571500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3"/>
          <p:cNvSpPr txBox="1">
            <a:spLocks noChangeArrowheads="1"/>
          </p:cNvSpPr>
          <p:nvPr/>
        </p:nvSpPr>
        <p:spPr bwMode="auto">
          <a:xfrm>
            <a:off x="827584" y="539969"/>
            <a:ext cx="42883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  <a:cs typeface="宋体" charset="-122"/>
              </a:rPr>
              <a:t>不可忽视的化学史教育</a:t>
            </a:r>
            <a:endParaRPr lang="zh-CN" altLang="en-US" sz="3200" b="1" dirty="0">
              <a:latin typeface="微软雅黑" pitchFamily="34" charset="-122"/>
              <a:ea typeface="微软雅黑" pitchFamily="34" charset="-122"/>
              <a:cs typeface="宋体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9552" y="2170018"/>
            <a:ext cx="8280920" cy="23391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相对原子质量测量的艰辛之路</a:t>
            </a:r>
            <a:r>
              <a:rPr lang="en-US" altLang="zh-CN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</a:p>
          <a:p>
            <a:endParaRPr lang="en-US" altLang="zh-CN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  <a:r>
              <a:rPr lang="zh-CN" alt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“原子之父”道尔顿开启测定相对原子质量的研究方向，但因为理论和不足和设备的落后，许多数值不准确。后来的化学家们根据</a:t>
            </a: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阿伏加德罗</a:t>
            </a:r>
            <a:r>
              <a:rPr lang="zh-CN" alt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提出的</a:t>
            </a: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分子学说</a:t>
            </a:r>
            <a:r>
              <a:rPr lang="zh-CN" alt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，结合更先进的仪器，准确测定了许多元素的相对原子质量。</a:t>
            </a:r>
            <a:endParaRPr lang="zh-CN" alt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43608" y="5076473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尽情畅谈吧，怎么声情并茂都不为过！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2050" name="Picture 2" descr="c:\documents and settings\administrator\application data\360se6\User Data\temp\20120427103125-105907262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957460"/>
            <a:ext cx="1543050" cy="18954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41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6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405901F.mp3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71739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 descr="up light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7384"/>
            <a:ext cx="9180512" cy="116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down light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62625"/>
            <a:ext cx="9142413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467544" y="552841"/>
            <a:ext cx="2472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38" name="内容占位符 3" descr="DOT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571500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"/>
          <p:cNvSpPr txBox="1">
            <a:spLocks noChangeArrowheads="1"/>
          </p:cNvSpPr>
          <p:nvPr/>
        </p:nvSpPr>
        <p:spPr bwMode="auto">
          <a:xfrm>
            <a:off x="827584" y="539969"/>
            <a:ext cx="18261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  <a:cs typeface="宋体" charset="-122"/>
              </a:rPr>
              <a:t>三个环节</a:t>
            </a:r>
            <a:endParaRPr lang="zh-CN" altLang="en-US" sz="3200" b="1" dirty="0">
              <a:latin typeface="微软雅黑" pitchFamily="34" charset="-122"/>
              <a:ea typeface="微软雅黑" pitchFamily="34" charset="-122"/>
              <a:cs typeface="宋体" charset="-122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1043607" y="2908754"/>
            <a:ext cx="7344817" cy="1035383"/>
          </a:xfrm>
          <a:custGeom>
            <a:avLst/>
            <a:gdLst>
              <a:gd name="connsiteX0" fmla="*/ 0 w 4376286"/>
              <a:gd name="connsiteY0" fmla="*/ 121920 h 1219200"/>
              <a:gd name="connsiteX1" fmla="*/ 121920 w 4376286"/>
              <a:gd name="connsiteY1" fmla="*/ 0 h 1219200"/>
              <a:gd name="connsiteX2" fmla="*/ 4254366 w 4376286"/>
              <a:gd name="connsiteY2" fmla="*/ 0 h 1219200"/>
              <a:gd name="connsiteX3" fmla="*/ 4376286 w 4376286"/>
              <a:gd name="connsiteY3" fmla="*/ 121920 h 1219200"/>
              <a:gd name="connsiteX4" fmla="*/ 4376286 w 4376286"/>
              <a:gd name="connsiteY4" fmla="*/ 1097280 h 1219200"/>
              <a:gd name="connsiteX5" fmla="*/ 4254366 w 4376286"/>
              <a:gd name="connsiteY5" fmla="*/ 1219200 h 1219200"/>
              <a:gd name="connsiteX6" fmla="*/ 121920 w 4376286"/>
              <a:gd name="connsiteY6" fmla="*/ 1219200 h 1219200"/>
              <a:gd name="connsiteX7" fmla="*/ 0 w 4376286"/>
              <a:gd name="connsiteY7" fmla="*/ 1097280 h 1219200"/>
              <a:gd name="connsiteX8" fmla="*/ 0 w 4376286"/>
              <a:gd name="connsiteY8" fmla="*/ 12192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76286" h="1219200">
                <a:moveTo>
                  <a:pt x="0" y="121920"/>
                </a:moveTo>
                <a:cubicBezTo>
                  <a:pt x="0" y="54585"/>
                  <a:pt x="54585" y="0"/>
                  <a:pt x="121920" y="0"/>
                </a:cubicBezTo>
                <a:lnTo>
                  <a:pt x="4254366" y="0"/>
                </a:lnTo>
                <a:cubicBezTo>
                  <a:pt x="4321701" y="0"/>
                  <a:pt x="4376286" y="54585"/>
                  <a:pt x="4376286" y="121920"/>
                </a:cubicBezTo>
                <a:lnTo>
                  <a:pt x="4376286" y="1097280"/>
                </a:lnTo>
                <a:cubicBezTo>
                  <a:pt x="4376286" y="1164615"/>
                  <a:pt x="4321701" y="1219200"/>
                  <a:pt x="4254366" y="1219200"/>
                </a:cubicBezTo>
                <a:lnTo>
                  <a:pt x="121920" y="1219200"/>
                </a:lnTo>
                <a:cubicBezTo>
                  <a:pt x="54585" y="1219200"/>
                  <a:pt x="0" y="1164615"/>
                  <a:pt x="0" y="1097280"/>
                </a:cubicBezTo>
                <a:lnTo>
                  <a:pt x="0" y="12192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3">
            <a:schemeClr val="accent5">
              <a:hueOff val="-4966938"/>
              <a:satOff val="19906"/>
              <a:lumOff val="4314"/>
              <a:alphaOff val="0"/>
            </a:schemeClr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127149" tIns="127149" rIns="1305772" bIns="127149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32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共同建构</a:t>
            </a:r>
            <a:r>
              <a:rPr lang="zh-CN" altLang="en-US" sz="3200" b="1" kern="12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“物质的量”新概念</a:t>
            </a:r>
            <a:endParaRPr lang="zh-CN" altLang="en-US" sz="3200" b="1" kern="12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95536" y="1700808"/>
            <a:ext cx="7344817" cy="1035383"/>
            <a:chOff x="395536" y="1700808"/>
            <a:chExt cx="7344817" cy="1035383"/>
          </a:xfrm>
        </p:grpSpPr>
        <p:sp>
          <p:nvSpPr>
            <p:cNvPr id="14" name="任意多边形 13"/>
            <p:cNvSpPr/>
            <p:nvPr/>
          </p:nvSpPr>
          <p:spPr>
            <a:xfrm>
              <a:off x="395536" y="1700808"/>
              <a:ext cx="7344817" cy="1035383"/>
            </a:xfrm>
            <a:custGeom>
              <a:avLst/>
              <a:gdLst>
                <a:gd name="connsiteX0" fmla="*/ 0 w 4376286"/>
                <a:gd name="connsiteY0" fmla="*/ 121920 h 1219200"/>
                <a:gd name="connsiteX1" fmla="*/ 121920 w 4376286"/>
                <a:gd name="connsiteY1" fmla="*/ 0 h 1219200"/>
                <a:gd name="connsiteX2" fmla="*/ 4254366 w 4376286"/>
                <a:gd name="connsiteY2" fmla="*/ 0 h 1219200"/>
                <a:gd name="connsiteX3" fmla="*/ 4376286 w 4376286"/>
                <a:gd name="connsiteY3" fmla="*/ 121920 h 1219200"/>
                <a:gd name="connsiteX4" fmla="*/ 4376286 w 4376286"/>
                <a:gd name="connsiteY4" fmla="*/ 1097280 h 1219200"/>
                <a:gd name="connsiteX5" fmla="*/ 4254366 w 4376286"/>
                <a:gd name="connsiteY5" fmla="*/ 1219200 h 1219200"/>
                <a:gd name="connsiteX6" fmla="*/ 121920 w 4376286"/>
                <a:gd name="connsiteY6" fmla="*/ 1219200 h 1219200"/>
                <a:gd name="connsiteX7" fmla="*/ 0 w 4376286"/>
                <a:gd name="connsiteY7" fmla="*/ 1097280 h 1219200"/>
                <a:gd name="connsiteX8" fmla="*/ 0 w 4376286"/>
                <a:gd name="connsiteY8" fmla="*/ 12192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76286" h="1219200">
                  <a:moveTo>
                    <a:pt x="0" y="121920"/>
                  </a:moveTo>
                  <a:cubicBezTo>
                    <a:pt x="0" y="54585"/>
                    <a:pt x="54585" y="0"/>
                    <a:pt x="121920" y="0"/>
                  </a:cubicBezTo>
                  <a:lnTo>
                    <a:pt x="4254366" y="0"/>
                  </a:lnTo>
                  <a:cubicBezTo>
                    <a:pt x="4321701" y="0"/>
                    <a:pt x="4376286" y="54585"/>
                    <a:pt x="4376286" y="121920"/>
                  </a:cubicBezTo>
                  <a:lnTo>
                    <a:pt x="4376286" y="1097280"/>
                  </a:lnTo>
                  <a:cubicBezTo>
                    <a:pt x="4376286" y="1164615"/>
                    <a:pt x="4321701" y="1219200"/>
                    <a:pt x="4254366" y="1219200"/>
                  </a:cubicBezTo>
                  <a:lnTo>
                    <a:pt x="121920" y="1219200"/>
                  </a:lnTo>
                  <a:cubicBezTo>
                    <a:pt x="54585" y="1219200"/>
                    <a:pt x="0" y="1164615"/>
                    <a:pt x="0" y="1097280"/>
                  </a:cubicBezTo>
                  <a:lnTo>
                    <a:pt x="0" y="12192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149" tIns="127149" rIns="1371343" bIns="127149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800" b="1" kern="12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42925" y="1901732"/>
              <a:ext cx="7124700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200" b="1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方正小标宋_GBK" panose="03000509000000000000" pitchFamily="65" charset="-122"/>
                  <a:ea typeface="方正小标宋_GBK" panose="03000509000000000000" pitchFamily="65" charset="-122"/>
                </a:rPr>
                <a:t>系列情境，引出“阿伏加德罗常数”</a:t>
              </a:r>
            </a:p>
          </p:txBody>
        </p:sp>
      </p:grpSp>
      <p:sp>
        <p:nvSpPr>
          <p:cNvPr id="15" name="任意多边形 14"/>
          <p:cNvSpPr/>
          <p:nvPr/>
        </p:nvSpPr>
        <p:spPr>
          <a:xfrm>
            <a:off x="6410317" y="2485974"/>
            <a:ext cx="1330037" cy="672999"/>
          </a:xfrm>
          <a:custGeom>
            <a:avLst/>
            <a:gdLst>
              <a:gd name="connsiteX0" fmla="*/ 0 w 792480"/>
              <a:gd name="connsiteY0" fmla="*/ 435864 h 792480"/>
              <a:gd name="connsiteX1" fmla="*/ 178308 w 792480"/>
              <a:gd name="connsiteY1" fmla="*/ 435864 h 792480"/>
              <a:gd name="connsiteX2" fmla="*/ 178308 w 792480"/>
              <a:gd name="connsiteY2" fmla="*/ 0 h 792480"/>
              <a:gd name="connsiteX3" fmla="*/ 614172 w 792480"/>
              <a:gd name="connsiteY3" fmla="*/ 0 h 792480"/>
              <a:gd name="connsiteX4" fmla="*/ 614172 w 792480"/>
              <a:gd name="connsiteY4" fmla="*/ 435864 h 792480"/>
              <a:gd name="connsiteX5" fmla="*/ 792480 w 792480"/>
              <a:gd name="connsiteY5" fmla="*/ 435864 h 792480"/>
              <a:gd name="connsiteX6" fmla="*/ 396240 w 792480"/>
              <a:gd name="connsiteY6" fmla="*/ 792480 h 792480"/>
              <a:gd name="connsiteX7" fmla="*/ 0 w 792480"/>
              <a:gd name="connsiteY7" fmla="*/ 435864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480" h="792480">
                <a:moveTo>
                  <a:pt x="0" y="435864"/>
                </a:moveTo>
                <a:lnTo>
                  <a:pt x="178308" y="435864"/>
                </a:lnTo>
                <a:lnTo>
                  <a:pt x="178308" y="0"/>
                </a:lnTo>
                <a:lnTo>
                  <a:pt x="614172" y="0"/>
                </a:lnTo>
                <a:lnTo>
                  <a:pt x="614172" y="435864"/>
                </a:lnTo>
                <a:lnTo>
                  <a:pt x="792480" y="435864"/>
                </a:lnTo>
                <a:lnTo>
                  <a:pt x="396240" y="792480"/>
                </a:lnTo>
                <a:lnTo>
                  <a:pt x="0" y="435864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z="152400"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rgbClr r="0" g="0" b="0"/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8788" tIns="30480" rIns="208788" bIns="22661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800" b="1" kern="120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691679" y="4099109"/>
            <a:ext cx="7344817" cy="1035383"/>
            <a:chOff x="1691679" y="4099109"/>
            <a:chExt cx="7344817" cy="1035383"/>
          </a:xfrm>
        </p:grpSpPr>
        <p:sp>
          <p:nvSpPr>
            <p:cNvPr id="19" name="任意多边形 18"/>
            <p:cNvSpPr/>
            <p:nvPr/>
          </p:nvSpPr>
          <p:spPr>
            <a:xfrm>
              <a:off x="1691679" y="4099109"/>
              <a:ext cx="7344817" cy="1035383"/>
            </a:xfrm>
            <a:custGeom>
              <a:avLst/>
              <a:gdLst>
                <a:gd name="connsiteX0" fmla="*/ 0 w 4376286"/>
                <a:gd name="connsiteY0" fmla="*/ 121920 h 1219200"/>
                <a:gd name="connsiteX1" fmla="*/ 121920 w 4376286"/>
                <a:gd name="connsiteY1" fmla="*/ 0 h 1219200"/>
                <a:gd name="connsiteX2" fmla="*/ 4254366 w 4376286"/>
                <a:gd name="connsiteY2" fmla="*/ 0 h 1219200"/>
                <a:gd name="connsiteX3" fmla="*/ 4376286 w 4376286"/>
                <a:gd name="connsiteY3" fmla="*/ 121920 h 1219200"/>
                <a:gd name="connsiteX4" fmla="*/ 4376286 w 4376286"/>
                <a:gd name="connsiteY4" fmla="*/ 1097280 h 1219200"/>
                <a:gd name="connsiteX5" fmla="*/ 4254366 w 4376286"/>
                <a:gd name="connsiteY5" fmla="*/ 1219200 h 1219200"/>
                <a:gd name="connsiteX6" fmla="*/ 121920 w 4376286"/>
                <a:gd name="connsiteY6" fmla="*/ 1219200 h 1219200"/>
                <a:gd name="connsiteX7" fmla="*/ 0 w 4376286"/>
                <a:gd name="connsiteY7" fmla="*/ 1097280 h 1219200"/>
                <a:gd name="connsiteX8" fmla="*/ 0 w 4376286"/>
                <a:gd name="connsiteY8" fmla="*/ 12192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76286" h="1219200">
                  <a:moveTo>
                    <a:pt x="0" y="121920"/>
                  </a:moveTo>
                  <a:cubicBezTo>
                    <a:pt x="0" y="54585"/>
                    <a:pt x="54585" y="0"/>
                    <a:pt x="121920" y="0"/>
                  </a:cubicBezTo>
                  <a:lnTo>
                    <a:pt x="4254366" y="0"/>
                  </a:lnTo>
                  <a:cubicBezTo>
                    <a:pt x="4321701" y="0"/>
                    <a:pt x="4376286" y="54585"/>
                    <a:pt x="4376286" y="121920"/>
                  </a:cubicBezTo>
                  <a:lnTo>
                    <a:pt x="4376286" y="1097280"/>
                  </a:lnTo>
                  <a:cubicBezTo>
                    <a:pt x="4376286" y="1164615"/>
                    <a:pt x="4321701" y="1219200"/>
                    <a:pt x="4254366" y="1219200"/>
                  </a:cubicBezTo>
                  <a:lnTo>
                    <a:pt x="121920" y="1219200"/>
                  </a:lnTo>
                  <a:cubicBezTo>
                    <a:pt x="54585" y="1219200"/>
                    <a:pt x="0" y="1164615"/>
                    <a:pt x="0" y="1097280"/>
                  </a:cubicBezTo>
                  <a:lnTo>
                    <a:pt x="0" y="12192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149" tIns="127149" rIns="1305772" bIns="127149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200" b="1" kern="12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838316" y="4348149"/>
              <a:ext cx="6910147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200" b="1" dirty="0">
                  <a:solidFill>
                    <a:prstClr val="white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方正小标宋_GBK" panose="03000509000000000000" pitchFamily="65" charset="-122"/>
                  <a:ea typeface="方正小标宋_GBK" panose="03000509000000000000" pitchFamily="65" charset="-122"/>
                </a:rPr>
                <a:t>深化理解，建立“摩尔质量”概念</a:t>
              </a:r>
            </a:p>
          </p:txBody>
        </p:sp>
      </p:grpSp>
      <p:sp>
        <p:nvSpPr>
          <p:cNvPr id="17" name="任意多边形 16"/>
          <p:cNvSpPr/>
          <p:nvPr/>
        </p:nvSpPr>
        <p:spPr>
          <a:xfrm>
            <a:off x="7058389" y="3687017"/>
            <a:ext cx="1330037" cy="672999"/>
          </a:xfrm>
          <a:custGeom>
            <a:avLst/>
            <a:gdLst>
              <a:gd name="connsiteX0" fmla="*/ 0 w 792480"/>
              <a:gd name="connsiteY0" fmla="*/ 435864 h 792480"/>
              <a:gd name="connsiteX1" fmla="*/ 178308 w 792480"/>
              <a:gd name="connsiteY1" fmla="*/ 435864 h 792480"/>
              <a:gd name="connsiteX2" fmla="*/ 178308 w 792480"/>
              <a:gd name="connsiteY2" fmla="*/ 0 h 792480"/>
              <a:gd name="connsiteX3" fmla="*/ 614172 w 792480"/>
              <a:gd name="connsiteY3" fmla="*/ 0 h 792480"/>
              <a:gd name="connsiteX4" fmla="*/ 614172 w 792480"/>
              <a:gd name="connsiteY4" fmla="*/ 435864 h 792480"/>
              <a:gd name="connsiteX5" fmla="*/ 792480 w 792480"/>
              <a:gd name="connsiteY5" fmla="*/ 435864 h 792480"/>
              <a:gd name="connsiteX6" fmla="*/ 396240 w 792480"/>
              <a:gd name="connsiteY6" fmla="*/ 792480 h 792480"/>
              <a:gd name="connsiteX7" fmla="*/ 0 w 792480"/>
              <a:gd name="connsiteY7" fmla="*/ 435864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480" h="792480">
                <a:moveTo>
                  <a:pt x="0" y="435864"/>
                </a:moveTo>
                <a:lnTo>
                  <a:pt x="178308" y="435864"/>
                </a:lnTo>
                <a:lnTo>
                  <a:pt x="178308" y="0"/>
                </a:lnTo>
                <a:lnTo>
                  <a:pt x="614172" y="0"/>
                </a:lnTo>
                <a:lnTo>
                  <a:pt x="614172" y="435864"/>
                </a:lnTo>
                <a:lnTo>
                  <a:pt x="792480" y="435864"/>
                </a:lnTo>
                <a:lnTo>
                  <a:pt x="396240" y="792480"/>
                </a:lnTo>
                <a:lnTo>
                  <a:pt x="0" y="435864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z="152400"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rgbClr r="0" g="0" b="0"/>
          </a:lnRef>
          <a:fillRef idx="1"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8788" tIns="30480" rIns="208788" bIns="22661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800" b="1" kern="120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817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60">
                <p:cTn id="3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 animBg="1"/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405901F.mp3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71739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 descr="up light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6512" y="-27384"/>
            <a:ext cx="9180512" cy="116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467544" y="552841"/>
            <a:ext cx="2472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38" name="内容占位符 3" descr="DOT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571500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"/>
          <p:cNvSpPr txBox="1">
            <a:spLocks noChangeArrowheads="1"/>
          </p:cNvSpPr>
          <p:nvPr/>
        </p:nvSpPr>
        <p:spPr bwMode="auto">
          <a:xfrm>
            <a:off x="827584" y="539969"/>
            <a:ext cx="46698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  <a:cs typeface="宋体" charset="-122"/>
              </a:rPr>
              <a:t>环节</a:t>
            </a:r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  <a:cs typeface="宋体" charset="-122"/>
              </a:rPr>
              <a:t>1---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  <a:cs typeface="宋体" charset="-122"/>
              </a:rPr>
              <a:t>磨刀不误砍柴工</a:t>
            </a:r>
            <a:endParaRPr lang="zh-CN" altLang="en-US" sz="3200" b="1" dirty="0">
              <a:latin typeface="微软雅黑" pitchFamily="34" charset="-122"/>
              <a:ea typeface="微软雅黑" pitchFamily="34" charset="-122"/>
              <a:cs typeface="宋体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40422" y="1124744"/>
            <a:ext cx="5592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让学生在</a:t>
            </a: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自由描述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中</a:t>
            </a: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复习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水的物理性质与化学性质，以及所学过的基本概念。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87824" y="3068960"/>
            <a:ext cx="5592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介绍可观察到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原子大小级别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的扫描隧道显微镜。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科学家们经过测算得到，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18g</a:t>
            </a:r>
            <a:r>
              <a:rPr lang="zh-CN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水</a:t>
            </a:r>
            <a:r>
              <a:rPr lang="zh-CN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中有约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6.02</a:t>
            </a:r>
            <a:r>
              <a:rPr lang="zh-CN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r>
              <a:rPr lang="en-US" altLang="zh-CN" sz="2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23</a:t>
            </a:r>
            <a:r>
              <a:rPr lang="zh-CN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个</a:t>
            </a:r>
            <a:r>
              <a:rPr lang="zh-CN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水分子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zh-CN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940422" y="4388911"/>
            <a:ext cx="5567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zh-CN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从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电解水的化学方程式</a:t>
            </a:r>
            <a:r>
              <a:rPr lang="zh-CN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可知</a:t>
            </a:r>
            <a:r>
              <a:rPr lang="zh-CN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2g</a:t>
            </a:r>
            <a:r>
              <a:rPr lang="zh-CN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氢气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中的氢分子数</a:t>
            </a:r>
            <a:r>
              <a:rPr lang="zh-CN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与</a:t>
            </a:r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18g</a:t>
            </a:r>
            <a:r>
              <a:rPr lang="zh-CN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水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中</a:t>
            </a:r>
            <a:r>
              <a:rPr lang="zh-CN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的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水</a:t>
            </a:r>
            <a:r>
              <a:rPr lang="zh-CN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分子</a:t>
            </a:r>
            <a:r>
              <a:rPr lang="zh-CN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数目相同，也约为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6.02</a:t>
            </a:r>
            <a:r>
              <a:rPr lang="zh-CN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r>
              <a:rPr lang="en-US" altLang="zh-CN" sz="2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23</a:t>
            </a:r>
            <a:r>
              <a:rPr lang="zh-CN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个。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15816" y="5517232"/>
            <a:ext cx="5647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zh-CN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从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这几份物质的</a:t>
            </a:r>
            <a:r>
              <a:rPr lang="zh-CN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质量数值</a:t>
            </a:r>
            <a:r>
              <a:rPr lang="zh-CN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与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其</a:t>
            </a:r>
            <a:r>
              <a:rPr lang="zh-CN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相对</a:t>
            </a:r>
            <a:r>
              <a:rPr lang="zh-CN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原子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分子质量</a:t>
            </a:r>
            <a:r>
              <a:rPr lang="zh-CN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的关系上看，</a:t>
            </a:r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12g</a:t>
            </a:r>
            <a:r>
              <a:rPr lang="zh-CN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碳</a:t>
            </a:r>
            <a:r>
              <a:rPr lang="zh-CN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中应该也约有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6.02</a:t>
            </a:r>
            <a:r>
              <a:rPr lang="zh-CN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r>
              <a:rPr lang="en-US" altLang="zh-CN" sz="2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23</a:t>
            </a:r>
            <a:r>
              <a:rPr lang="zh-CN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个碳原子。</a:t>
            </a:r>
          </a:p>
        </p:txBody>
      </p:sp>
      <p:sp>
        <p:nvSpPr>
          <p:cNvPr id="26" name="任意多边形 25"/>
          <p:cNvSpPr/>
          <p:nvPr/>
        </p:nvSpPr>
        <p:spPr>
          <a:xfrm>
            <a:off x="285750" y="1138197"/>
            <a:ext cx="2509713" cy="779879"/>
          </a:xfrm>
          <a:custGeom>
            <a:avLst/>
            <a:gdLst>
              <a:gd name="connsiteX0" fmla="*/ 0 w 2016224"/>
              <a:gd name="connsiteY0" fmla="*/ 58043 h 580429"/>
              <a:gd name="connsiteX1" fmla="*/ 58043 w 2016224"/>
              <a:gd name="connsiteY1" fmla="*/ 0 h 580429"/>
              <a:gd name="connsiteX2" fmla="*/ 1958181 w 2016224"/>
              <a:gd name="connsiteY2" fmla="*/ 0 h 580429"/>
              <a:gd name="connsiteX3" fmla="*/ 2016224 w 2016224"/>
              <a:gd name="connsiteY3" fmla="*/ 58043 h 580429"/>
              <a:gd name="connsiteX4" fmla="*/ 2016224 w 2016224"/>
              <a:gd name="connsiteY4" fmla="*/ 522386 h 580429"/>
              <a:gd name="connsiteX5" fmla="*/ 1958181 w 2016224"/>
              <a:gd name="connsiteY5" fmla="*/ 580429 h 580429"/>
              <a:gd name="connsiteX6" fmla="*/ 58043 w 2016224"/>
              <a:gd name="connsiteY6" fmla="*/ 580429 h 580429"/>
              <a:gd name="connsiteX7" fmla="*/ 0 w 2016224"/>
              <a:gd name="connsiteY7" fmla="*/ 522386 h 580429"/>
              <a:gd name="connsiteX8" fmla="*/ 0 w 2016224"/>
              <a:gd name="connsiteY8" fmla="*/ 58043 h 58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6224" h="580429">
                <a:moveTo>
                  <a:pt x="0" y="58043"/>
                </a:moveTo>
                <a:cubicBezTo>
                  <a:pt x="0" y="25987"/>
                  <a:pt x="25987" y="0"/>
                  <a:pt x="58043" y="0"/>
                </a:cubicBezTo>
                <a:lnTo>
                  <a:pt x="1958181" y="0"/>
                </a:lnTo>
                <a:cubicBezTo>
                  <a:pt x="1990237" y="0"/>
                  <a:pt x="2016224" y="25987"/>
                  <a:pt x="2016224" y="58043"/>
                </a:cubicBezTo>
                <a:lnTo>
                  <a:pt x="2016224" y="522386"/>
                </a:lnTo>
                <a:cubicBezTo>
                  <a:pt x="2016224" y="554442"/>
                  <a:pt x="1990237" y="580429"/>
                  <a:pt x="1958181" y="580429"/>
                </a:cubicBezTo>
                <a:lnTo>
                  <a:pt x="58043" y="580429"/>
                </a:lnTo>
                <a:cubicBezTo>
                  <a:pt x="25987" y="580429"/>
                  <a:pt x="0" y="554442"/>
                  <a:pt x="0" y="522386"/>
                </a:cubicBezTo>
                <a:lnTo>
                  <a:pt x="0" y="5804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820" tIns="100820" rIns="100820" bIns="10082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200" b="1" kern="1200" dirty="0" smtClean="0">
                <a:effectLst>
                  <a:glow rad="101600">
                    <a:schemeClr val="tx1">
                      <a:lumMod val="95000"/>
                      <a:lumOff val="5000"/>
                      <a:alpha val="56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“对水的了解”</a:t>
            </a:r>
            <a:endParaRPr lang="zh-CN" altLang="en-US" sz="2200" b="1" kern="1200" dirty="0">
              <a:effectLst>
                <a:glow rad="101600">
                  <a:schemeClr val="tx1">
                    <a:lumMod val="95000"/>
                    <a:lumOff val="5000"/>
                    <a:alpha val="56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1378046" y="1966818"/>
            <a:ext cx="325122" cy="292455"/>
          </a:xfrm>
          <a:custGeom>
            <a:avLst/>
            <a:gdLst>
              <a:gd name="connsiteX0" fmla="*/ 0 w 217661"/>
              <a:gd name="connsiteY0" fmla="*/ 52239 h 261193"/>
              <a:gd name="connsiteX1" fmla="*/ 108831 w 217661"/>
              <a:gd name="connsiteY1" fmla="*/ 52239 h 261193"/>
              <a:gd name="connsiteX2" fmla="*/ 108831 w 217661"/>
              <a:gd name="connsiteY2" fmla="*/ 0 h 261193"/>
              <a:gd name="connsiteX3" fmla="*/ 217661 w 217661"/>
              <a:gd name="connsiteY3" fmla="*/ 130597 h 261193"/>
              <a:gd name="connsiteX4" fmla="*/ 108831 w 217661"/>
              <a:gd name="connsiteY4" fmla="*/ 261193 h 261193"/>
              <a:gd name="connsiteX5" fmla="*/ 108831 w 217661"/>
              <a:gd name="connsiteY5" fmla="*/ 208954 h 261193"/>
              <a:gd name="connsiteX6" fmla="*/ 0 w 217661"/>
              <a:gd name="connsiteY6" fmla="*/ 208954 h 261193"/>
              <a:gd name="connsiteX7" fmla="*/ 0 w 217661"/>
              <a:gd name="connsiteY7" fmla="*/ 52239 h 26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661" h="261193">
                <a:moveTo>
                  <a:pt x="174128" y="1"/>
                </a:moveTo>
                <a:lnTo>
                  <a:pt x="174128" y="130597"/>
                </a:lnTo>
                <a:lnTo>
                  <a:pt x="217661" y="130597"/>
                </a:lnTo>
                <a:lnTo>
                  <a:pt x="108830" y="261192"/>
                </a:lnTo>
                <a:lnTo>
                  <a:pt x="0" y="130597"/>
                </a:lnTo>
                <a:lnTo>
                  <a:pt x="43533" y="130597"/>
                </a:lnTo>
                <a:lnTo>
                  <a:pt x="43533" y="1"/>
                </a:lnTo>
                <a:lnTo>
                  <a:pt x="174128" y="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239" tIns="0" rIns="52239" bIns="65298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000" b="1" kern="1200">
              <a:effectLst>
                <a:glow rad="101600">
                  <a:schemeClr val="tx1">
                    <a:lumMod val="95000"/>
                    <a:lumOff val="5000"/>
                    <a:alpha val="56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285750" y="2308015"/>
            <a:ext cx="2509713" cy="779879"/>
          </a:xfrm>
          <a:custGeom>
            <a:avLst/>
            <a:gdLst>
              <a:gd name="connsiteX0" fmla="*/ 0 w 2016224"/>
              <a:gd name="connsiteY0" fmla="*/ 58043 h 580429"/>
              <a:gd name="connsiteX1" fmla="*/ 58043 w 2016224"/>
              <a:gd name="connsiteY1" fmla="*/ 0 h 580429"/>
              <a:gd name="connsiteX2" fmla="*/ 1958181 w 2016224"/>
              <a:gd name="connsiteY2" fmla="*/ 0 h 580429"/>
              <a:gd name="connsiteX3" fmla="*/ 2016224 w 2016224"/>
              <a:gd name="connsiteY3" fmla="*/ 58043 h 580429"/>
              <a:gd name="connsiteX4" fmla="*/ 2016224 w 2016224"/>
              <a:gd name="connsiteY4" fmla="*/ 522386 h 580429"/>
              <a:gd name="connsiteX5" fmla="*/ 1958181 w 2016224"/>
              <a:gd name="connsiteY5" fmla="*/ 580429 h 580429"/>
              <a:gd name="connsiteX6" fmla="*/ 58043 w 2016224"/>
              <a:gd name="connsiteY6" fmla="*/ 580429 h 580429"/>
              <a:gd name="connsiteX7" fmla="*/ 0 w 2016224"/>
              <a:gd name="connsiteY7" fmla="*/ 522386 h 580429"/>
              <a:gd name="connsiteX8" fmla="*/ 0 w 2016224"/>
              <a:gd name="connsiteY8" fmla="*/ 58043 h 58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6224" h="580429">
                <a:moveTo>
                  <a:pt x="0" y="58043"/>
                </a:moveTo>
                <a:cubicBezTo>
                  <a:pt x="0" y="25987"/>
                  <a:pt x="25987" y="0"/>
                  <a:pt x="58043" y="0"/>
                </a:cubicBezTo>
                <a:lnTo>
                  <a:pt x="1958181" y="0"/>
                </a:lnTo>
                <a:cubicBezTo>
                  <a:pt x="1990237" y="0"/>
                  <a:pt x="2016224" y="25987"/>
                  <a:pt x="2016224" y="58043"/>
                </a:cubicBezTo>
                <a:lnTo>
                  <a:pt x="2016224" y="522386"/>
                </a:lnTo>
                <a:cubicBezTo>
                  <a:pt x="2016224" y="554442"/>
                  <a:pt x="1990237" y="580429"/>
                  <a:pt x="1958181" y="580429"/>
                </a:cubicBezTo>
                <a:lnTo>
                  <a:pt x="58043" y="580429"/>
                </a:lnTo>
                <a:cubicBezTo>
                  <a:pt x="25987" y="580429"/>
                  <a:pt x="0" y="554442"/>
                  <a:pt x="0" y="522386"/>
                </a:cubicBezTo>
                <a:lnTo>
                  <a:pt x="0" y="5804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2483469"/>
              <a:satOff val="9953"/>
              <a:lumOff val="2157"/>
              <a:alphaOff val="0"/>
            </a:schemeClr>
          </a:fillRef>
          <a:effectRef idx="2">
            <a:schemeClr val="accent5">
              <a:hueOff val="-2483469"/>
              <a:satOff val="9953"/>
              <a:lumOff val="215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820" tIns="100820" rIns="100820" bIns="10082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200" b="1" kern="1200" dirty="0" smtClean="0">
                <a:effectLst>
                  <a:glow rad="101600">
                    <a:schemeClr val="tx1">
                      <a:lumMod val="95000"/>
                      <a:lumOff val="5000"/>
                      <a:alpha val="56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水的相对分子质量</a:t>
            </a:r>
            <a:endParaRPr lang="zh-CN" altLang="en-US" sz="2200" b="1" kern="1200" dirty="0">
              <a:effectLst>
                <a:glow rad="101600">
                  <a:schemeClr val="tx1">
                    <a:lumMod val="95000"/>
                    <a:lumOff val="5000"/>
                    <a:alpha val="56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endParaRPr>
          </a:p>
        </p:txBody>
      </p:sp>
      <p:sp>
        <p:nvSpPr>
          <p:cNvPr id="29" name="任意多边形 28"/>
          <p:cNvSpPr/>
          <p:nvPr/>
        </p:nvSpPr>
        <p:spPr>
          <a:xfrm>
            <a:off x="1378046" y="3136637"/>
            <a:ext cx="325122" cy="292455"/>
          </a:xfrm>
          <a:custGeom>
            <a:avLst/>
            <a:gdLst>
              <a:gd name="connsiteX0" fmla="*/ 0 w 217661"/>
              <a:gd name="connsiteY0" fmla="*/ 52239 h 261193"/>
              <a:gd name="connsiteX1" fmla="*/ 108831 w 217661"/>
              <a:gd name="connsiteY1" fmla="*/ 52239 h 261193"/>
              <a:gd name="connsiteX2" fmla="*/ 108831 w 217661"/>
              <a:gd name="connsiteY2" fmla="*/ 0 h 261193"/>
              <a:gd name="connsiteX3" fmla="*/ 217661 w 217661"/>
              <a:gd name="connsiteY3" fmla="*/ 130597 h 261193"/>
              <a:gd name="connsiteX4" fmla="*/ 108831 w 217661"/>
              <a:gd name="connsiteY4" fmla="*/ 261193 h 261193"/>
              <a:gd name="connsiteX5" fmla="*/ 108831 w 217661"/>
              <a:gd name="connsiteY5" fmla="*/ 208954 h 261193"/>
              <a:gd name="connsiteX6" fmla="*/ 0 w 217661"/>
              <a:gd name="connsiteY6" fmla="*/ 208954 h 261193"/>
              <a:gd name="connsiteX7" fmla="*/ 0 w 217661"/>
              <a:gd name="connsiteY7" fmla="*/ 52239 h 26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661" h="261193">
                <a:moveTo>
                  <a:pt x="174128" y="1"/>
                </a:moveTo>
                <a:lnTo>
                  <a:pt x="174128" y="130597"/>
                </a:lnTo>
                <a:lnTo>
                  <a:pt x="217661" y="130597"/>
                </a:lnTo>
                <a:lnTo>
                  <a:pt x="108830" y="261192"/>
                </a:lnTo>
                <a:lnTo>
                  <a:pt x="0" y="130597"/>
                </a:lnTo>
                <a:lnTo>
                  <a:pt x="43533" y="130597"/>
                </a:lnTo>
                <a:lnTo>
                  <a:pt x="43533" y="1"/>
                </a:lnTo>
                <a:lnTo>
                  <a:pt x="174128" y="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3311292"/>
              <a:satOff val="13270"/>
              <a:lumOff val="2876"/>
              <a:alphaOff val="0"/>
            </a:schemeClr>
          </a:fillRef>
          <a:effectRef idx="2">
            <a:schemeClr val="accent5">
              <a:hueOff val="-3311292"/>
              <a:satOff val="13270"/>
              <a:lumOff val="28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239" tIns="0" rIns="52239" bIns="65298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000" b="1" kern="1200">
              <a:effectLst>
                <a:glow rad="101600">
                  <a:schemeClr val="tx1">
                    <a:lumMod val="95000"/>
                    <a:lumOff val="5000"/>
                    <a:alpha val="56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endParaRPr>
          </a:p>
        </p:txBody>
      </p:sp>
      <p:sp>
        <p:nvSpPr>
          <p:cNvPr id="30" name="任意多边形 29"/>
          <p:cNvSpPr/>
          <p:nvPr/>
        </p:nvSpPr>
        <p:spPr>
          <a:xfrm>
            <a:off x="285750" y="3477835"/>
            <a:ext cx="2509713" cy="779879"/>
          </a:xfrm>
          <a:custGeom>
            <a:avLst/>
            <a:gdLst>
              <a:gd name="connsiteX0" fmla="*/ 0 w 2016224"/>
              <a:gd name="connsiteY0" fmla="*/ 58043 h 580429"/>
              <a:gd name="connsiteX1" fmla="*/ 58043 w 2016224"/>
              <a:gd name="connsiteY1" fmla="*/ 0 h 580429"/>
              <a:gd name="connsiteX2" fmla="*/ 1958181 w 2016224"/>
              <a:gd name="connsiteY2" fmla="*/ 0 h 580429"/>
              <a:gd name="connsiteX3" fmla="*/ 2016224 w 2016224"/>
              <a:gd name="connsiteY3" fmla="*/ 58043 h 580429"/>
              <a:gd name="connsiteX4" fmla="*/ 2016224 w 2016224"/>
              <a:gd name="connsiteY4" fmla="*/ 522386 h 580429"/>
              <a:gd name="connsiteX5" fmla="*/ 1958181 w 2016224"/>
              <a:gd name="connsiteY5" fmla="*/ 580429 h 580429"/>
              <a:gd name="connsiteX6" fmla="*/ 58043 w 2016224"/>
              <a:gd name="connsiteY6" fmla="*/ 580429 h 580429"/>
              <a:gd name="connsiteX7" fmla="*/ 0 w 2016224"/>
              <a:gd name="connsiteY7" fmla="*/ 522386 h 580429"/>
              <a:gd name="connsiteX8" fmla="*/ 0 w 2016224"/>
              <a:gd name="connsiteY8" fmla="*/ 58043 h 58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6224" h="580429">
                <a:moveTo>
                  <a:pt x="0" y="58043"/>
                </a:moveTo>
                <a:cubicBezTo>
                  <a:pt x="0" y="25987"/>
                  <a:pt x="25987" y="0"/>
                  <a:pt x="58043" y="0"/>
                </a:cubicBezTo>
                <a:lnTo>
                  <a:pt x="1958181" y="0"/>
                </a:lnTo>
                <a:cubicBezTo>
                  <a:pt x="1990237" y="0"/>
                  <a:pt x="2016224" y="25987"/>
                  <a:pt x="2016224" y="58043"/>
                </a:cubicBezTo>
                <a:lnTo>
                  <a:pt x="2016224" y="522386"/>
                </a:lnTo>
                <a:cubicBezTo>
                  <a:pt x="2016224" y="554442"/>
                  <a:pt x="1990237" y="580429"/>
                  <a:pt x="1958181" y="580429"/>
                </a:cubicBezTo>
                <a:lnTo>
                  <a:pt x="58043" y="580429"/>
                </a:lnTo>
                <a:cubicBezTo>
                  <a:pt x="25987" y="580429"/>
                  <a:pt x="0" y="554442"/>
                  <a:pt x="0" y="522386"/>
                </a:cubicBezTo>
                <a:lnTo>
                  <a:pt x="0" y="5804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4966938"/>
              <a:satOff val="19906"/>
              <a:lumOff val="4314"/>
              <a:alphaOff val="0"/>
            </a:schemeClr>
          </a:fillRef>
          <a:effectRef idx="2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820" tIns="100820" rIns="100820" bIns="10082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200" b="1" dirty="0" smtClean="0">
                <a:effectLst>
                  <a:glow rad="101600">
                    <a:schemeClr val="tx1">
                      <a:lumMod val="95000"/>
                      <a:lumOff val="5000"/>
                      <a:alpha val="56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“</a:t>
            </a:r>
            <a:r>
              <a:rPr lang="en-US" altLang="zh-CN" sz="2200" b="1" dirty="0" smtClean="0">
                <a:effectLst>
                  <a:glow rad="101600">
                    <a:schemeClr val="tx1">
                      <a:lumMod val="95000"/>
                      <a:lumOff val="5000"/>
                      <a:alpha val="56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18g</a:t>
            </a:r>
            <a:r>
              <a:rPr lang="zh-CN" altLang="en-US" sz="2200" b="1" dirty="0" smtClean="0">
                <a:effectLst>
                  <a:glow rad="101600">
                    <a:schemeClr val="tx1">
                      <a:lumMod val="95000"/>
                      <a:lumOff val="5000"/>
                      <a:alpha val="56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水中有多少个水分子？”</a:t>
            </a:r>
            <a:endParaRPr lang="zh-CN" altLang="en-US" sz="2200" b="1" kern="1200" dirty="0">
              <a:effectLst>
                <a:glow rad="101600">
                  <a:schemeClr val="tx1">
                    <a:lumMod val="95000"/>
                    <a:lumOff val="5000"/>
                    <a:alpha val="56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endParaRPr>
          </a:p>
        </p:txBody>
      </p:sp>
      <p:sp>
        <p:nvSpPr>
          <p:cNvPr id="31" name="任意多边形 30"/>
          <p:cNvSpPr/>
          <p:nvPr/>
        </p:nvSpPr>
        <p:spPr>
          <a:xfrm>
            <a:off x="1378046" y="4306457"/>
            <a:ext cx="325122" cy="292455"/>
          </a:xfrm>
          <a:custGeom>
            <a:avLst/>
            <a:gdLst>
              <a:gd name="connsiteX0" fmla="*/ 0 w 217661"/>
              <a:gd name="connsiteY0" fmla="*/ 52239 h 261193"/>
              <a:gd name="connsiteX1" fmla="*/ 108831 w 217661"/>
              <a:gd name="connsiteY1" fmla="*/ 52239 h 261193"/>
              <a:gd name="connsiteX2" fmla="*/ 108831 w 217661"/>
              <a:gd name="connsiteY2" fmla="*/ 0 h 261193"/>
              <a:gd name="connsiteX3" fmla="*/ 217661 w 217661"/>
              <a:gd name="connsiteY3" fmla="*/ 130597 h 261193"/>
              <a:gd name="connsiteX4" fmla="*/ 108831 w 217661"/>
              <a:gd name="connsiteY4" fmla="*/ 261193 h 261193"/>
              <a:gd name="connsiteX5" fmla="*/ 108831 w 217661"/>
              <a:gd name="connsiteY5" fmla="*/ 208954 h 261193"/>
              <a:gd name="connsiteX6" fmla="*/ 0 w 217661"/>
              <a:gd name="connsiteY6" fmla="*/ 208954 h 261193"/>
              <a:gd name="connsiteX7" fmla="*/ 0 w 217661"/>
              <a:gd name="connsiteY7" fmla="*/ 52239 h 26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661" h="261193">
                <a:moveTo>
                  <a:pt x="174128" y="1"/>
                </a:moveTo>
                <a:lnTo>
                  <a:pt x="174128" y="130597"/>
                </a:lnTo>
                <a:lnTo>
                  <a:pt x="217661" y="130597"/>
                </a:lnTo>
                <a:lnTo>
                  <a:pt x="108830" y="261192"/>
                </a:lnTo>
                <a:lnTo>
                  <a:pt x="0" y="130597"/>
                </a:lnTo>
                <a:lnTo>
                  <a:pt x="43533" y="130597"/>
                </a:lnTo>
                <a:lnTo>
                  <a:pt x="43533" y="1"/>
                </a:lnTo>
                <a:lnTo>
                  <a:pt x="174128" y="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6622584"/>
              <a:satOff val="26541"/>
              <a:lumOff val="5752"/>
              <a:alphaOff val="0"/>
            </a:schemeClr>
          </a:fillRef>
          <a:effectRef idx="2">
            <a:schemeClr val="accent5">
              <a:hueOff val="-6622584"/>
              <a:satOff val="26541"/>
              <a:lumOff val="575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239" tIns="0" rIns="52239" bIns="65298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000" b="1" kern="1200">
              <a:effectLst>
                <a:glow rad="101600">
                  <a:schemeClr val="tx1">
                    <a:lumMod val="95000"/>
                    <a:lumOff val="5000"/>
                    <a:alpha val="56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endParaRPr>
          </a:p>
        </p:txBody>
      </p:sp>
      <p:sp>
        <p:nvSpPr>
          <p:cNvPr id="32" name="任意多边形 31"/>
          <p:cNvSpPr/>
          <p:nvPr/>
        </p:nvSpPr>
        <p:spPr>
          <a:xfrm>
            <a:off x="285750" y="4647655"/>
            <a:ext cx="2509713" cy="779879"/>
          </a:xfrm>
          <a:custGeom>
            <a:avLst/>
            <a:gdLst>
              <a:gd name="connsiteX0" fmla="*/ 0 w 2016224"/>
              <a:gd name="connsiteY0" fmla="*/ 58043 h 580429"/>
              <a:gd name="connsiteX1" fmla="*/ 58043 w 2016224"/>
              <a:gd name="connsiteY1" fmla="*/ 0 h 580429"/>
              <a:gd name="connsiteX2" fmla="*/ 1958181 w 2016224"/>
              <a:gd name="connsiteY2" fmla="*/ 0 h 580429"/>
              <a:gd name="connsiteX3" fmla="*/ 2016224 w 2016224"/>
              <a:gd name="connsiteY3" fmla="*/ 58043 h 580429"/>
              <a:gd name="connsiteX4" fmla="*/ 2016224 w 2016224"/>
              <a:gd name="connsiteY4" fmla="*/ 522386 h 580429"/>
              <a:gd name="connsiteX5" fmla="*/ 1958181 w 2016224"/>
              <a:gd name="connsiteY5" fmla="*/ 580429 h 580429"/>
              <a:gd name="connsiteX6" fmla="*/ 58043 w 2016224"/>
              <a:gd name="connsiteY6" fmla="*/ 580429 h 580429"/>
              <a:gd name="connsiteX7" fmla="*/ 0 w 2016224"/>
              <a:gd name="connsiteY7" fmla="*/ 522386 h 580429"/>
              <a:gd name="connsiteX8" fmla="*/ 0 w 2016224"/>
              <a:gd name="connsiteY8" fmla="*/ 58043 h 58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6224" h="580429">
                <a:moveTo>
                  <a:pt x="0" y="58043"/>
                </a:moveTo>
                <a:cubicBezTo>
                  <a:pt x="0" y="25987"/>
                  <a:pt x="25987" y="0"/>
                  <a:pt x="58043" y="0"/>
                </a:cubicBezTo>
                <a:lnTo>
                  <a:pt x="1958181" y="0"/>
                </a:lnTo>
                <a:cubicBezTo>
                  <a:pt x="1990237" y="0"/>
                  <a:pt x="2016224" y="25987"/>
                  <a:pt x="2016224" y="58043"/>
                </a:cubicBezTo>
                <a:lnTo>
                  <a:pt x="2016224" y="522386"/>
                </a:lnTo>
                <a:cubicBezTo>
                  <a:pt x="2016224" y="554442"/>
                  <a:pt x="1990237" y="580429"/>
                  <a:pt x="1958181" y="580429"/>
                </a:cubicBezTo>
                <a:lnTo>
                  <a:pt x="58043" y="580429"/>
                </a:lnTo>
                <a:cubicBezTo>
                  <a:pt x="25987" y="580429"/>
                  <a:pt x="0" y="554442"/>
                  <a:pt x="0" y="522386"/>
                </a:cubicBezTo>
                <a:lnTo>
                  <a:pt x="0" y="5804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7450407"/>
              <a:satOff val="29858"/>
              <a:lumOff val="6471"/>
              <a:alphaOff val="0"/>
            </a:schemeClr>
          </a:fillRef>
          <a:effectRef idx="2">
            <a:schemeClr val="accent5">
              <a:hueOff val="-7450407"/>
              <a:satOff val="29858"/>
              <a:lumOff val="647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820" tIns="100820" rIns="100820" bIns="10082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200" b="1" dirty="0" smtClean="0">
                <a:effectLst>
                  <a:glow rad="101600">
                    <a:schemeClr val="tx1">
                      <a:lumMod val="95000"/>
                      <a:lumOff val="5000"/>
                      <a:alpha val="56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“</a:t>
            </a:r>
            <a:r>
              <a:rPr lang="en-US" altLang="zh-CN" sz="2200" b="1" dirty="0" smtClean="0">
                <a:effectLst>
                  <a:glow rad="101600">
                    <a:schemeClr val="tx1">
                      <a:lumMod val="95000"/>
                      <a:lumOff val="5000"/>
                      <a:alpha val="56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2g</a:t>
            </a:r>
            <a:r>
              <a:rPr lang="zh-CN" altLang="en-US" sz="2200" b="1" dirty="0" smtClean="0">
                <a:effectLst>
                  <a:glow rad="101600">
                    <a:schemeClr val="tx1">
                      <a:lumMod val="95000"/>
                      <a:lumOff val="5000"/>
                      <a:alpha val="56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氢气中有多少个氢分子？”</a:t>
            </a:r>
            <a:endParaRPr lang="zh-CN" altLang="en-US" sz="2200" b="1" kern="1200" dirty="0">
              <a:effectLst>
                <a:glow rad="101600">
                  <a:schemeClr val="tx1">
                    <a:lumMod val="95000"/>
                    <a:lumOff val="5000"/>
                    <a:alpha val="56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1378046" y="5476277"/>
            <a:ext cx="325122" cy="292455"/>
          </a:xfrm>
          <a:custGeom>
            <a:avLst/>
            <a:gdLst>
              <a:gd name="connsiteX0" fmla="*/ 0 w 217661"/>
              <a:gd name="connsiteY0" fmla="*/ 52239 h 261193"/>
              <a:gd name="connsiteX1" fmla="*/ 108831 w 217661"/>
              <a:gd name="connsiteY1" fmla="*/ 52239 h 261193"/>
              <a:gd name="connsiteX2" fmla="*/ 108831 w 217661"/>
              <a:gd name="connsiteY2" fmla="*/ 0 h 261193"/>
              <a:gd name="connsiteX3" fmla="*/ 217661 w 217661"/>
              <a:gd name="connsiteY3" fmla="*/ 130597 h 261193"/>
              <a:gd name="connsiteX4" fmla="*/ 108831 w 217661"/>
              <a:gd name="connsiteY4" fmla="*/ 261193 h 261193"/>
              <a:gd name="connsiteX5" fmla="*/ 108831 w 217661"/>
              <a:gd name="connsiteY5" fmla="*/ 208954 h 261193"/>
              <a:gd name="connsiteX6" fmla="*/ 0 w 217661"/>
              <a:gd name="connsiteY6" fmla="*/ 208954 h 261193"/>
              <a:gd name="connsiteX7" fmla="*/ 0 w 217661"/>
              <a:gd name="connsiteY7" fmla="*/ 52239 h 26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661" h="261193">
                <a:moveTo>
                  <a:pt x="174128" y="1"/>
                </a:moveTo>
                <a:lnTo>
                  <a:pt x="174128" y="130597"/>
                </a:lnTo>
                <a:lnTo>
                  <a:pt x="217661" y="130597"/>
                </a:lnTo>
                <a:lnTo>
                  <a:pt x="108830" y="261192"/>
                </a:lnTo>
                <a:lnTo>
                  <a:pt x="0" y="130597"/>
                </a:lnTo>
                <a:lnTo>
                  <a:pt x="43533" y="130597"/>
                </a:lnTo>
                <a:lnTo>
                  <a:pt x="43533" y="1"/>
                </a:lnTo>
                <a:lnTo>
                  <a:pt x="174128" y="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239" tIns="0" rIns="52239" bIns="65298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000" b="1" kern="1200">
              <a:effectLst>
                <a:glow rad="101600">
                  <a:schemeClr val="tx1">
                    <a:lumMod val="95000"/>
                    <a:lumOff val="5000"/>
                    <a:alpha val="56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285750" y="5817477"/>
            <a:ext cx="2509713" cy="779879"/>
          </a:xfrm>
          <a:custGeom>
            <a:avLst/>
            <a:gdLst>
              <a:gd name="connsiteX0" fmla="*/ 0 w 2016224"/>
              <a:gd name="connsiteY0" fmla="*/ 58043 h 580429"/>
              <a:gd name="connsiteX1" fmla="*/ 58043 w 2016224"/>
              <a:gd name="connsiteY1" fmla="*/ 0 h 580429"/>
              <a:gd name="connsiteX2" fmla="*/ 1958181 w 2016224"/>
              <a:gd name="connsiteY2" fmla="*/ 0 h 580429"/>
              <a:gd name="connsiteX3" fmla="*/ 2016224 w 2016224"/>
              <a:gd name="connsiteY3" fmla="*/ 58043 h 580429"/>
              <a:gd name="connsiteX4" fmla="*/ 2016224 w 2016224"/>
              <a:gd name="connsiteY4" fmla="*/ 522386 h 580429"/>
              <a:gd name="connsiteX5" fmla="*/ 1958181 w 2016224"/>
              <a:gd name="connsiteY5" fmla="*/ 580429 h 580429"/>
              <a:gd name="connsiteX6" fmla="*/ 58043 w 2016224"/>
              <a:gd name="connsiteY6" fmla="*/ 580429 h 580429"/>
              <a:gd name="connsiteX7" fmla="*/ 0 w 2016224"/>
              <a:gd name="connsiteY7" fmla="*/ 522386 h 580429"/>
              <a:gd name="connsiteX8" fmla="*/ 0 w 2016224"/>
              <a:gd name="connsiteY8" fmla="*/ 58043 h 58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6224" h="580429">
                <a:moveTo>
                  <a:pt x="0" y="58043"/>
                </a:moveTo>
                <a:cubicBezTo>
                  <a:pt x="0" y="25987"/>
                  <a:pt x="25987" y="0"/>
                  <a:pt x="58043" y="0"/>
                </a:cubicBezTo>
                <a:lnTo>
                  <a:pt x="1958181" y="0"/>
                </a:lnTo>
                <a:cubicBezTo>
                  <a:pt x="1990237" y="0"/>
                  <a:pt x="2016224" y="25987"/>
                  <a:pt x="2016224" y="58043"/>
                </a:cubicBezTo>
                <a:lnTo>
                  <a:pt x="2016224" y="522386"/>
                </a:lnTo>
                <a:cubicBezTo>
                  <a:pt x="2016224" y="554442"/>
                  <a:pt x="1990237" y="580429"/>
                  <a:pt x="1958181" y="580429"/>
                </a:cubicBezTo>
                <a:lnTo>
                  <a:pt x="58043" y="580429"/>
                </a:lnTo>
                <a:cubicBezTo>
                  <a:pt x="25987" y="580429"/>
                  <a:pt x="0" y="554442"/>
                  <a:pt x="0" y="522386"/>
                </a:cubicBezTo>
                <a:lnTo>
                  <a:pt x="0" y="5804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820" tIns="100820" rIns="100820" bIns="10082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200" b="1" dirty="0" smtClean="0">
                <a:effectLst>
                  <a:glow rad="101600">
                    <a:schemeClr val="tx1">
                      <a:lumMod val="95000"/>
                      <a:lumOff val="5000"/>
                      <a:alpha val="56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“</a:t>
            </a:r>
            <a:r>
              <a:rPr lang="en-US" altLang="zh-CN" sz="2200" b="1" dirty="0" smtClean="0">
                <a:effectLst>
                  <a:glow rad="101600">
                    <a:schemeClr val="tx1">
                      <a:lumMod val="95000"/>
                      <a:lumOff val="5000"/>
                      <a:alpha val="56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12g</a:t>
            </a:r>
            <a:r>
              <a:rPr lang="zh-CN" altLang="en-US" sz="2200" b="1" dirty="0" smtClean="0">
                <a:effectLst>
                  <a:glow rad="101600">
                    <a:schemeClr val="tx1">
                      <a:lumMod val="95000"/>
                      <a:lumOff val="5000"/>
                      <a:alpha val="56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碳中有多少个碳原子？</a:t>
            </a:r>
            <a:endParaRPr lang="zh-CN" altLang="en-US" sz="2200" b="1" kern="1200" dirty="0">
              <a:effectLst>
                <a:glow rad="101600">
                  <a:schemeClr val="tx1">
                    <a:lumMod val="95000"/>
                    <a:lumOff val="5000"/>
                    <a:alpha val="56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15816" y="1268760"/>
            <a:ext cx="55920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zh-CN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回顾</a:t>
            </a:r>
            <a:r>
              <a:rPr lang="zh-CN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相对原子质量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有关史实：</a:t>
            </a:r>
            <a:r>
              <a:rPr lang="zh-CN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在</a:t>
            </a:r>
            <a:r>
              <a:rPr lang="zh-CN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研究水的组成时，科学家们发现</a:t>
            </a: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18g</a:t>
            </a:r>
            <a:r>
              <a:rPr lang="zh-CN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水分解得到</a:t>
            </a: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2g</a:t>
            </a:r>
            <a:r>
              <a:rPr lang="zh-CN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氢气与</a:t>
            </a:r>
            <a:r>
              <a:rPr lang="en-US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16g</a:t>
            </a:r>
            <a:r>
              <a:rPr lang="zh-CN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氧气</a:t>
            </a:r>
            <a:r>
              <a:rPr lang="zh-CN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。之后，</a:t>
            </a:r>
            <a:r>
              <a:rPr lang="zh-CN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阿伏加德罗</a:t>
            </a:r>
            <a:r>
              <a:rPr lang="zh-CN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提出了</a:t>
            </a:r>
            <a:r>
              <a:rPr lang="zh-CN" altLang="zh-C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分子学说</a:t>
            </a:r>
            <a:r>
              <a:rPr lang="zh-CN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，帮助科学家们发现水的化学式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和水的相对分子质量</a:t>
            </a:r>
            <a:r>
              <a:rPr lang="zh-CN" altLang="zh-CN" sz="20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</a:p>
          <a:p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zh-CN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强调</a:t>
            </a:r>
            <a:r>
              <a:rPr lang="zh-CN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科学家们之所以选择“</a:t>
            </a:r>
            <a:r>
              <a:rPr lang="zh-CN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相对</a:t>
            </a:r>
            <a:r>
              <a:rPr lang="zh-CN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”而不是“</a:t>
            </a:r>
            <a:r>
              <a:rPr lang="zh-CN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绝对</a:t>
            </a:r>
            <a:r>
              <a:rPr lang="zh-CN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”原子质量的原因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----</a:t>
            </a:r>
            <a:r>
              <a:rPr lang="zh-CN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化繁为简</a:t>
            </a:r>
            <a:r>
              <a:rPr lang="zh-CN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，突出特质。</a:t>
            </a:r>
          </a:p>
          <a:p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endParaRPr lang="zh-CN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817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60">
                <p:cTn id="7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2" grpId="0"/>
      <p:bldP spid="41" grpId="0"/>
      <p:bldP spid="42" grpId="0"/>
      <p:bldP spid="43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405901F.mp3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71739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 descr="up light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2" y="-27384"/>
            <a:ext cx="9180512" cy="116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467544" y="552841"/>
            <a:ext cx="2472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38" name="内容占位符 3" descr="DOT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571500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"/>
          <p:cNvSpPr txBox="1">
            <a:spLocks noChangeArrowheads="1"/>
          </p:cNvSpPr>
          <p:nvPr/>
        </p:nvSpPr>
        <p:spPr bwMode="auto">
          <a:xfrm>
            <a:off x="827584" y="539969"/>
            <a:ext cx="46698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  <a:cs typeface="宋体" charset="-122"/>
              </a:rPr>
              <a:t>环节</a:t>
            </a:r>
            <a:r>
              <a:rPr lang="en-US" altLang="zh-CN" sz="3200" b="1" dirty="0">
                <a:latin typeface="微软雅黑" pitchFamily="34" charset="-122"/>
                <a:ea typeface="微软雅黑" pitchFamily="34" charset="-122"/>
                <a:cs typeface="宋体" charset="-122"/>
              </a:rPr>
              <a:t>1</a:t>
            </a:r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  <a:cs typeface="宋体" charset="-122"/>
              </a:rPr>
              <a:t>---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  <a:cs typeface="宋体" charset="-122"/>
              </a:rPr>
              <a:t>磨刀不误砍柴工</a:t>
            </a:r>
            <a:endParaRPr lang="zh-CN" altLang="en-US" sz="3200" b="1" dirty="0">
              <a:latin typeface="微软雅黑" pitchFamily="34" charset="-122"/>
              <a:ea typeface="微软雅黑" pitchFamily="34" charset="-122"/>
              <a:cs typeface="宋体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156446" y="3717032"/>
            <a:ext cx="4151858" cy="2650816"/>
            <a:chOff x="3156446" y="3298464"/>
            <a:chExt cx="4151858" cy="2650816"/>
          </a:xfrm>
        </p:grpSpPr>
        <p:sp>
          <p:nvSpPr>
            <p:cNvPr id="5" name="右箭头标注 4"/>
            <p:cNvSpPr/>
            <p:nvPr/>
          </p:nvSpPr>
          <p:spPr>
            <a:xfrm>
              <a:off x="3156446" y="3298464"/>
              <a:ext cx="4151858" cy="2650816"/>
            </a:xfrm>
            <a:prstGeom prst="rightArrowCallou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3203848" y="3399383"/>
              <a:ext cx="256352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400" b="1" dirty="0" smtClean="0">
                  <a:solidFill>
                    <a:prstClr val="black"/>
                  </a:solidFill>
                  <a:latin typeface="仿宋_GB2312" panose="02010609030101010101" pitchFamily="49" charset="-122"/>
                  <a:ea typeface="仿宋_GB2312" panose="02010609030101010101" pitchFamily="49" charset="-122"/>
                </a:rPr>
                <a:t>约</a:t>
              </a:r>
              <a:r>
                <a:rPr lang="zh-CN" altLang="en-US" sz="2400" b="1" dirty="0">
                  <a:solidFill>
                    <a:prstClr val="black"/>
                  </a:solidFill>
                  <a:latin typeface="仿宋_GB2312" panose="02010609030101010101" pitchFamily="49" charset="-122"/>
                  <a:ea typeface="仿宋_GB2312" panose="02010609030101010101" pitchFamily="49" charset="-122"/>
                </a:rPr>
                <a:t>为</a:t>
              </a:r>
              <a:r>
                <a:rPr lang="en-US" altLang="zh-CN" sz="2400" b="1" dirty="0" smtClean="0">
                  <a:solidFill>
                    <a:prstClr val="black"/>
                  </a:solidFill>
                  <a:latin typeface="仿宋_GB2312" panose="02010609030101010101" pitchFamily="49" charset="-122"/>
                  <a:ea typeface="仿宋_GB2312" panose="02010609030101010101" pitchFamily="49" charset="-122"/>
                </a:rPr>
                <a:t>6.02</a:t>
              </a:r>
              <a:r>
                <a:rPr lang="zh-CN" altLang="zh-CN" sz="2400" b="1" dirty="0">
                  <a:solidFill>
                    <a:prstClr val="black"/>
                  </a:solidFill>
                  <a:latin typeface="仿宋_GB2312" panose="02010609030101010101" pitchFamily="49" charset="-122"/>
                  <a:ea typeface="仿宋_GB2312" panose="02010609030101010101" pitchFamily="49" charset="-122"/>
                </a:rPr>
                <a:t>×</a:t>
              </a:r>
              <a:r>
                <a:rPr lang="en-US" altLang="zh-CN" sz="2400" b="1" dirty="0">
                  <a:solidFill>
                    <a:prstClr val="black"/>
                  </a:solidFill>
                  <a:latin typeface="仿宋_GB2312" panose="02010609030101010101" pitchFamily="49" charset="-122"/>
                  <a:ea typeface="仿宋_GB2312" panose="02010609030101010101" pitchFamily="49" charset="-122"/>
                </a:rPr>
                <a:t>10</a:t>
              </a:r>
              <a:r>
                <a:rPr lang="en-US" altLang="zh-CN" sz="2400" b="1" baseline="30000" dirty="0">
                  <a:solidFill>
                    <a:prstClr val="black"/>
                  </a:solidFill>
                  <a:latin typeface="仿宋_GB2312" panose="02010609030101010101" pitchFamily="49" charset="-122"/>
                  <a:ea typeface="仿宋_GB2312" panose="02010609030101010101" pitchFamily="49" charset="-122"/>
                </a:rPr>
                <a:t>23</a:t>
              </a:r>
              <a:r>
                <a:rPr lang="zh-CN" altLang="zh-CN" sz="2400" b="1" dirty="0">
                  <a:solidFill>
                    <a:prstClr val="black"/>
                  </a:solidFill>
                  <a:latin typeface="仿宋_GB2312" panose="02010609030101010101" pitchFamily="49" charset="-122"/>
                  <a:ea typeface="仿宋_GB2312" panose="02010609030101010101" pitchFamily="49" charset="-122"/>
                </a:rPr>
                <a:t>个</a:t>
              </a:r>
              <a:endParaRPr lang="zh-CN" altLang="en-US" dirty="0"/>
            </a:p>
          </p:txBody>
        </p:sp>
        <p:sp>
          <p:nvSpPr>
            <p:cNvPr id="27" name="矩形 26"/>
            <p:cNvSpPr/>
            <p:nvPr/>
          </p:nvSpPr>
          <p:spPr>
            <a:xfrm>
              <a:off x="3203848" y="4407495"/>
              <a:ext cx="256352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400" b="1" dirty="0" smtClean="0">
                  <a:solidFill>
                    <a:prstClr val="black"/>
                  </a:solidFill>
                  <a:latin typeface="仿宋_GB2312" panose="02010609030101010101" pitchFamily="49" charset="-122"/>
                  <a:ea typeface="仿宋_GB2312" panose="02010609030101010101" pitchFamily="49" charset="-122"/>
                </a:rPr>
                <a:t>约</a:t>
              </a:r>
              <a:r>
                <a:rPr lang="zh-CN" altLang="en-US" sz="2400" b="1" dirty="0">
                  <a:solidFill>
                    <a:prstClr val="black"/>
                  </a:solidFill>
                  <a:latin typeface="仿宋_GB2312" panose="02010609030101010101" pitchFamily="49" charset="-122"/>
                  <a:ea typeface="仿宋_GB2312" panose="02010609030101010101" pitchFamily="49" charset="-122"/>
                </a:rPr>
                <a:t>为</a:t>
              </a:r>
              <a:r>
                <a:rPr lang="en-US" altLang="zh-CN" sz="2400" b="1" dirty="0" smtClean="0">
                  <a:solidFill>
                    <a:prstClr val="black"/>
                  </a:solidFill>
                  <a:latin typeface="仿宋_GB2312" panose="02010609030101010101" pitchFamily="49" charset="-122"/>
                  <a:ea typeface="仿宋_GB2312" panose="02010609030101010101" pitchFamily="49" charset="-122"/>
                </a:rPr>
                <a:t>6.02</a:t>
              </a:r>
              <a:r>
                <a:rPr lang="zh-CN" altLang="zh-CN" sz="2400" b="1" dirty="0">
                  <a:solidFill>
                    <a:prstClr val="black"/>
                  </a:solidFill>
                  <a:latin typeface="仿宋_GB2312" panose="02010609030101010101" pitchFamily="49" charset="-122"/>
                  <a:ea typeface="仿宋_GB2312" panose="02010609030101010101" pitchFamily="49" charset="-122"/>
                </a:rPr>
                <a:t>×</a:t>
              </a:r>
              <a:r>
                <a:rPr lang="en-US" altLang="zh-CN" sz="2400" b="1" dirty="0">
                  <a:solidFill>
                    <a:prstClr val="black"/>
                  </a:solidFill>
                  <a:latin typeface="仿宋_GB2312" panose="02010609030101010101" pitchFamily="49" charset="-122"/>
                  <a:ea typeface="仿宋_GB2312" panose="02010609030101010101" pitchFamily="49" charset="-122"/>
                </a:rPr>
                <a:t>10</a:t>
              </a:r>
              <a:r>
                <a:rPr lang="en-US" altLang="zh-CN" sz="2400" b="1" baseline="30000" dirty="0">
                  <a:solidFill>
                    <a:prstClr val="black"/>
                  </a:solidFill>
                  <a:latin typeface="仿宋_GB2312" panose="02010609030101010101" pitchFamily="49" charset="-122"/>
                  <a:ea typeface="仿宋_GB2312" panose="02010609030101010101" pitchFamily="49" charset="-122"/>
                </a:rPr>
                <a:t>23</a:t>
              </a:r>
              <a:r>
                <a:rPr lang="zh-CN" altLang="zh-CN" sz="2400" b="1" dirty="0">
                  <a:solidFill>
                    <a:prstClr val="black"/>
                  </a:solidFill>
                  <a:latin typeface="仿宋_GB2312" panose="02010609030101010101" pitchFamily="49" charset="-122"/>
                  <a:ea typeface="仿宋_GB2312" panose="02010609030101010101" pitchFamily="49" charset="-122"/>
                </a:rPr>
                <a:t>个</a:t>
              </a:r>
              <a:endParaRPr lang="zh-CN" altLang="en-US" dirty="0"/>
            </a:p>
          </p:txBody>
        </p:sp>
        <p:sp>
          <p:nvSpPr>
            <p:cNvPr id="28" name="矩形 27"/>
            <p:cNvSpPr/>
            <p:nvPr/>
          </p:nvSpPr>
          <p:spPr>
            <a:xfrm>
              <a:off x="3203848" y="5373216"/>
              <a:ext cx="256352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400" b="1" dirty="0" smtClean="0">
                  <a:solidFill>
                    <a:prstClr val="black"/>
                  </a:solidFill>
                  <a:latin typeface="仿宋_GB2312" panose="02010609030101010101" pitchFamily="49" charset="-122"/>
                  <a:ea typeface="仿宋_GB2312" panose="02010609030101010101" pitchFamily="49" charset="-122"/>
                </a:rPr>
                <a:t>约</a:t>
              </a:r>
              <a:r>
                <a:rPr lang="zh-CN" altLang="en-US" sz="2400" b="1" dirty="0">
                  <a:solidFill>
                    <a:prstClr val="black"/>
                  </a:solidFill>
                  <a:latin typeface="仿宋_GB2312" panose="02010609030101010101" pitchFamily="49" charset="-122"/>
                  <a:ea typeface="仿宋_GB2312" panose="02010609030101010101" pitchFamily="49" charset="-122"/>
                </a:rPr>
                <a:t>为</a:t>
              </a:r>
              <a:r>
                <a:rPr lang="en-US" altLang="zh-CN" sz="2400" b="1" dirty="0" smtClean="0">
                  <a:solidFill>
                    <a:prstClr val="black"/>
                  </a:solidFill>
                  <a:latin typeface="仿宋_GB2312" panose="02010609030101010101" pitchFamily="49" charset="-122"/>
                  <a:ea typeface="仿宋_GB2312" panose="02010609030101010101" pitchFamily="49" charset="-122"/>
                </a:rPr>
                <a:t>6.02</a:t>
              </a:r>
              <a:r>
                <a:rPr lang="zh-CN" altLang="zh-CN" sz="2400" b="1" dirty="0">
                  <a:solidFill>
                    <a:prstClr val="black"/>
                  </a:solidFill>
                  <a:latin typeface="仿宋_GB2312" panose="02010609030101010101" pitchFamily="49" charset="-122"/>
                  <a:ea typeface="仿宋_GB2312" panose="02010609030101010101" pitchFamily="49" charset="-122"/>
                </a:rPr>
                <a:t>×</a:t>
              </a:r>
              <a:r>
                <a:rPr lang="en-US" altLang="zh-CN" sz="2400" b="1" dirty="0">
                  <a:solidFill>
                    <a:prstClr val="black"/>
                  </a:solidFill>
                  <a:latin typeface="仿宋_GB2312" panose="02010609030101010101" pitchFamily="49" charset="-122"/>
                  <a:ea typeface="仿宋_GB2312" panose="02010609030101010101" pitchFamily="49" charset="-122"/>
                </a:rPr>
                <a:t>10</a:t>
              </a:r>
              <a:r>
                <a:rPr lang="en-US" altLang="zh-CN" sz="2400" b="1" baseline="30000" dirty="0">
                  <a:solidFill>
                    <a:prstClr val="black"/>
                  </a:solidFill>
                  <a:latin typeface="仿宋_GB2312" panose="02010609030101010101" pitchFamily="49" charset="-122"/>
                  <a:ea typeface="仿宋_GB2312" panose="02010609030101010101" pitchFamily="49" charset="-122"/>
                </a:rPr>
                <a:t>23</a:t>
              </a:r>
              <a:r>
                <a:rPr lang="zh-CN" altLang="zh-CN" sz="2400" b="1" dirty="0">
                  <a:solidFill>
                    <a:prstClr val="black"/>
                  </a:solidFill>
                  <a:latin typeface="仿宋_GB2312" panose="02010609030101010101" pitchFamily="49" charset="-122"/>
                  <a:ea typeface="仿宋_GB2312" panose="02010609030101010101" pitchFamily="49" charset="-122"/>
                </a:rPr>
                <a:t>个</a:t>
              </a:r>
              <a:endParaRPr lang="zh-CN" altLang="en-US" dirty="0"/>
            </a:p>
          </p:txBody>
        </p:sp>
      </p:grpSp>
      <p:sp>
        <p:nvSpPr>
          <p:cNvPr id="7" name="矩形 6"/>
          <p:cNvSpPr/>
          <p:nvPr/>
        </p:nvSpPr>
        <p:spPr>
          <a:xfrm>
            <a:off x="6804248" y="4839543"/>
            <a:ext cx="2411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 smtClean="0">
                <a:solidFill>
                  <a:prstClr val="black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  <a:cs typeface="宋体" charset="-122"/>
              </a:rPr>
              <a:t>阿伏加德罗常数</a:t>
            </a:r>
            <a:endParaRPr lang="zh-CN" altLang="en-US" sz="2400" b="1" dirty="0">
              <a:solidFill>
                <a:prstClr val="black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微软雅黑" pitchFamily="34" charset="-122"/>
              <a:ea typeface="微软雅黑" pitchFamily="34" charset="-122"/>
              <a:cs typeface="宋体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85750" y="1138197"/>
            <a:ext cx="2509713" cy="5459159"/>
            <a:chOff x="285750" y="1138197"/>
            <a:chExt cx="2509713" cy="5459159"/>
          </a:xfrm>
        </p:grpSpPr>
        <p:sp>
          <p:nvSpPr>
            <p:cNvPr id="26" name="任意多边形 25"/>
            <p:cNvSpPr/>
            <p:nvPr/>
          </p:nvSpPr>
          <p:spPr>
            <a:xfrm>
              <a:off x="285750" y="1138197"/>
              <a:ext cx="2509713" cy="779879"/>
            </a:xfrm>
            <a:custGeom>
              <a:avLst/>
              <a:gdLst>
                <a:gd name="connsiteX0" fmla="*/ 0 w 2016224"/>
                <a:gd name="connsiteY0" fmla="*/ 58043 h 580429"/>
                <a:gd name="connsiteX1" fmla="*/ 58043 w 2016224"/>
                <a:gd name="connsiteY1" fmla="*/ 0 h 580429"/>
                <a:gd name="connsiteX2" fmla="*/ 1958181 w 2016224"/>
                <a:gd name="connsiteY2" fmla="*/ 0 h 580429"/>
                <a:gd name="connsiteX3" fmla="*/ 2016224 w 2016224"/>
                <a:gd name="connsiteY3" fmla="*/ 58043 h 580429"/>
                <a:gd name="connsiteX4" fmla="*/ 2016224 w 2016224"/>
                <a:gd name="connsiteY4" fmla="*/ 522386 h 580429"/>
                <a:gd name="connsiteX5" fmla="*/ 1958181 w 2016224"/>
                <a:gd name="connsiteY5" fmla="*/ 580429 h 580429"/>
                <a:gd name="connsiteX6" fmla="*/ 58043 w 2016224"/>
                <a:gd name="connsiteY6" fmla="*/ 580429 h 580429"/>
                <a:gd name="connsiteX7" fmla="*/ 0 w 2016224"/>
                <a:gd name="connsiteY7" fmla="*/ 522386 h 580429"/>
                <a:gd name="connsiteX8" fmla="*/ 0 w 2016224"/>
                <a:gd name="connsiteY8" fmla="*/ 58043 h 58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6224" h="580429">
                  <a:moveTo>
                    <a:pt x="0" y="58043"/>
                  </a:moveTo>
                  <a:cubicBezTo>
                    <a:pt x="0" y="25987"/>
                    <a:pt x="25987" y="0"/>
                    <a:pt x="58043" y="0"/>
                  </a:cubicBezTo>
                  <a:lnTo>
                    <a:pt x="1958181" y="0"/>
                  </a:lnTo>
                  <a:cubicBezTo>
                    <a:pt x="1990237" y="0"/>
                    <a:pt x="2016224" y="25987"/>
                    <a:pt x="2016224" y="58043"/>
                  </a:cubicBezTo>
                  <a:lnTo>
                    <a:pt x="2016224" y="522386"/>
                  </a:lnTo>
                  <a:cubicBezTo>
                    <a:pt x="2016224" y="554442"/>
                    <a:pt x="1990237" y="580429"/>
                    <a:pt x="1958181" y="580429"/>
                  </a:cubicBezTo>
                  <a:lnTo>
                    <a:pt x="58043" y="580429"/>
                  </a:lnTo>
                  <a:cubicBezTo>
                    <a:pt x="25987" y="580429"/>
                    <a:pt x="0" y="554442"/>
                    <a:pt x="0" y="522386"/>
                  </a:cubicBezTo>
                  <a:lnTo>
                    <a:pt x="0" y="5804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0820" tIns="100820" rIns="100820" bIns="100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200" b="1" kern="1200" dirty="0" smtClean="0">
                  <a:effectLst>
                    <a:glow rad="101600">
                      <a:schemeClr val="tx1">
                        <a:lumMod val="95000"/>
                        <a:lumOff val="5000"/>
                        <a:alpha val="56000"/>
                      </a:schemeClr>
                    </a:glow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方正小标宋_GBK" panose="03000509000000000000" pitchFamily="65" charset="-122"/>
                  <a:ea typeface="方正小标宋_GBK" panose="03000509000000000000" pitchFamily="65" charset="-122"/>
                </a:rPr>
                <a:t>“对水的了解”</a:t>
              </a:r>
              <a:endParaRPr lang="zh-CN" altLang="en-US" sz="2200" b="1" kern="1200" dirty="0">
                <a:effectLst>
                  <a:glow rad="101600">
                    <a:schemeClr val="tx1">
                      <a:lumMod val="95000"/>
                      <a:lumOff val="5000"/>
                      <a:alpha val="56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1378046" y="1966818"/>
              <a:ext cx="325122" cy="292455"/>
            </a:xfrm>
            <a:custGeom>
              <a:avLst/>
              <a:gdLst>
                <a:gd name="connsiteX0" fmla="*/ 0 w 217661"/>
                <a:gd name="connsiteY0" fmla="*/ 52239 h 261193"/>
                <a:gd name="connsiteX1" fmla="*/ 108831 w 217661"/>
                <a:gd name="connsiteY1" fmla="*/ 52239 h 261193"/>
                <a:gd name="connsiteX2" fmla="*/ 108831 w 217661"/>
                <a:gd name="connsiteY2" fmla="*/ 0 h 261193"/>
                <a:gd name="connsiteX3" fmla="*/ 217661 w 217661"/>
                <a:gd name="connsiteY3" fmla="*/ 130597 h 261193"/>
                <a:gd name="connsiteX4" fmla="*/ 108831 w 217661"/>
                <a:gd name="connsiteY4" fmla="*/ 261193 h 261193"/>
                <a:gd name="connsiteX5" fmla="*/ 108831 w 217661"/>
                <a:gd name="connsiteY5" fmla="*/ 208954 h 261193"/>
                <a:gd name="connsiteX6" fmla="*/ 0 w 217661"/>
                <a:gd name="connsiteY6" fmla="*/ 208954 h 261193"/>
                <a:gd name="connsiteX7" fmla="*/ 0 w 217661"/>
                <a:gd name="connsiteY7" fmla="*/ 52239 h 261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661" h="261193">
                  <a:moveTo>
                    <a:pt x="174128" y="1"/>
                  </a:moveTo>
                  <a:lnTo>
                    <a:pt x="174128" y="130597"/>
                  </a:lnTo>
                  <a:lnTo>
                    <a:pt x="217661" y="130597"/>
                  </a:lnTo>
                  <a:lnTo>
                    <a:pt x="108830" y="261192"/>
                  </a:lnTo>
                  <a:lnTo>
                    <a:pt x="0" y="130597"/>
                  </a:lnTo>
                  <a:lnTo>
                    <a:pt x="43533" y="130597"/>
                  </a:lnTo>
                  <a:lnTo>
                    <a:pt x="43533" y="1"/>
                  </a:lnTo>
                  <a:lnTo>
                    <a:pt x="174128" y="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239" tIns="0" rIns="52239" bIns="65298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000" b="1" kern="1200">
                <a:effectLst>
                  <a:glow rad="101600">
                    <a:schemeClr val="tx1">
                      <a:lumMod val="95000"/>
                      <a:lumOff val="5000"/>
                      <a:alpha val="56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endParaRPr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285750" y="2308015"/>
              <a:ext cx="2509713" cy="779879"/>
            </a:xfrm>
            <a:custGeom>
              <a:avLst/>
              <a:gdLst>
                <a:gd name="connsiteX0" fmla="*/ 0 w 2016224"/>
                <a:gd name="connsiteY0" fmla="*/ 58043 h 580429"/>
                <a:gd name="connsiteX1" fmla="*/ 58043 w 2016224"/>
                <a:gd name="connsiteY1" fmla="*/ 0 h 580429"/>
                <a:gd name="connsiteX2" fmla="*/ 1958181 w 2016224"/>
                <a:gd name="connsiteY2" fmla="*/ 0 h 580429"/>
                <a:gd name="connsiteX3" fmla="*/ 2016224 w 2016224"/>
                <a:gd name="connsiteY3" fmla="*/ 58043 h 580429"/>
                <a:gd name="connsiteX4" fmla="*/ 2016224 w 2016224"/>
                <a:gd name="connsiteY4" fmla="*/ 522386 h 580429"/>
                <a:gd name="connsiteX5" fmla="*/ 1958181 w 2016224"/>
                <a:gd name="connsiteY5" fmla="*/ 580429 h 580429"/>
                <a:gd name="connsiteX6" fmla="*/ 58043 w 2016224"/>
                <a:gd name="connsiteY6" fmla="*/ 580429 h 580429"/>
                <a:gd name="connsiteX7" fmla="*/ 0 w 2016224"/>
                <a:gd name="connsiteY7" fmla="*/ 522386 h 580429"/>
                <a:gd name="connsiteX8" fmla="*/ 0 w 2016224"/>
                <a:gd name="connsiteY8" fmla="*/ 58043 h 58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6224" h="580429">
                  <a:moveTo>
                    <a:pt x="0" y="58043"/>
                  </a:moveTo>
                  <a:cubicBezTo>
                    <a:pt x="0" y="25987"/>
                    <a:pt x="25987" y="0"/>
                    <a:pt x="58043" y="0"/>
                  </a:cubicBezTo>
                  <a:lnTo>
                    <a:pt x="1958181" y="0"/>
                  </a:lnTo>
                  <a:cubicBezTo>
                    <a:pt x="1990237" y="0"/>
                    <a:pt x="2016224" y="25987"/>
                    <a:pt x="2016224" y="58043"/>
                  </a:cubicBezTo>
                  <a:lnTo>
                    <a:pt x="2016224" y="522386"/>
                  </a:lnTo>
                  <a:cubicBezTo>
                    <a:pt x="2016224" y="554442"/>
                    <a:pt x="1990237" y="580429"/>
                    <a:pt x="1958181" y="580429"/>
                  </a:cubicBezTo>
                  <a:lnTo>
                    <a:pt x="58043" y="580429"/>
                  </a:lnTo>
                  <a:cubicBezTo>
                    <a:pt x="25987" y="580429"/>
                    <a:pt x="0" y="554442"/>
                    <a:pt x="0" y="522386"/>
                  </a:cubicBezTo>
                  <a:lnTo>
                    <a:pt x="0" y="5804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2483469"/>
                <a:satOff val="9953"/>
                <a:lumOff val="2157"/>
                <a:alphaOff val="0"/>
              </a:schemeClr>
            </a:fillRef>
            <a:effectRef idx="2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0820" tIns="100820" rIns="100820" bIns="100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200" b="1" kern="1200" dirty="0" smtClean="0">
                  <a:effectLst>
                    <a:glow rad="101600">
                      <a:schemeClr val="tx1">
                        <a:lumMod val="95000"/>
                        <a:lumOff val="5000"/>
                        <a:alpha val="56000"/>
                      </a:schemeClr>
                    </a:glow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方正小标宋_GBK" panose="03000509000000000000" pitchFamily="65" charset="-122"/>
                  <a:ea typeface="方正小标宋_GBK" panose="03000509000000000000" pitchFamily="65" charset="-122"/>
                </a:rPr>
                <a:t>水的相对分子质量</a:t>
              </a:r>
              <a:endParaRPr lang="zh-CN" altLang="en-US" sz="2200" b="1" kern="1200" dirty="0">
                <a:effectLst>
                  <a:glow rad="101600">
                    <a:schemeClr val="tx1">
                      <a:lumMod val="95000"/>
                      <a:lumOff val="5000"/>
                      <a:alpha val="56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endParaRPr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1378046" y="3136637"/>
              <a:ext cx="325122" cy="292455"/>
            </a:xfrm>
            <a:custGeom>
              <a:avLst/>
              <a:gdLst>
                <a:gd name="connsiteX0" fmla="*/ 0 w 217661"/>
                <a:gd name="connsiteY0" fmla="*/ 52239 h 261193"/>
                <a:gd name="connsiteX1" fmla="*/ 108831 w 217661"/>
                <a:gd name="connsiteY1" fmla="*/ 52239 h 261193"/>
                <a:gd name="connsiteX2" fmla="*/ 108831 w 217661"/>
                <a:gd name="connsiteY2" fmla="*/ 0 h 261193"/>
                <a:gd name="connsiteX3" fmla="*/ 217661 w 217661"/>
                <a:gd name="connsiteY3" fmla="*/ 130597 h 261193"/>
                <a:gd name="connsiteX4" fmla="*/ 108831 w 217661"/>
                <a:gd name="connsiteY4" fmla="*/ 261193 h 261193"/>
                <a:gd name="connsiteX5" fmla="*/ 108831 w 217661"/>
                <a:gd name="connsiteY5" fmla="*/ 208954 h 261193"/>
                <a:gd name="connsiteX6" fmla="*/ 0 w 217661"/>
                <a:gd name="connsiteY6" fmla="*/ 208954 h 261193"/>
                <a:gd name="connsiteX7" fmla="*/ 0 w 217661"/>
                <a:gd name="connsiteY7" fmla="*/ 52239 h 261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661" h="261193">
                  <a:moveTo>
                    <a:pt x="174128" y="1"/>
                  </a:moveTo>
                  <a:lnTo>
                    <a:pt x="174128" y="130597"/>
                  </a:lnTo>
                  <a:lnTo>
                    <a:pt x="217661" y="130597"/>
                  </a:lnTo>
                  <a:lnTo>
                    <a:pt x="108830" y="261192"/>
                  </a:lnTo>
                  <a:lnTo>
                    <a:pt x="0" y="130597"/>
                  </a:lnTo>
                  <a:lnTo>
                    <a:pt x="43533" y="130597"/>
                  </a:lnTo>
                  <a:lnTo>
                    <a:pt x="43533" y="1"/>
                  </a:lnTo>
                  <a:lnTo>
                    <a:pt x="174128" y="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3311292"/>
                <a:satOff val="13270"/>
                <a:lumOff val="2876"/>
                <a:alphaOff val="0"/>
              </a:schemeClr>
            </a:fillRef>
            <a:effectRef idx="2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239" tIns="0" rIns="52239" bIns="65298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000" b="1" kern="1200">
                <a:effectLst>
                  <a:glow rad="101600">
                    <a:schemeClr val="tx1">
                      <a:lumMod val="95000"/>
                      <a:lumOff val="5000"/>
                      <a:alpha val="56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285750" y="3477835"/>
              <a:ext cx="2509713" cy="779879"/>
            </a:xfrm>
            <a:custGeom>
              <a:avLst/>
              <a:gdLst>
                <a:gd name="connsiteX0" fmla="*/ 0 w 2016224"/>
                <a:gd name="connsiteY0" fmla="*/ 58043 h 580429"/>
                <a:gd name="connsiteX1" fmla="*/ 58043 w 2016224"/>
                <a:gd name="connsiteY1" fmla="*/ 0 h 580429"/>
                <a:gd name="connsiteX2" fmla="*/ 1958181 w 2016224"/>
                <a:gd name="connsiteY2" fmla="*/ 0 h 580429"/>
                <a:gd name="connsiteX3" fmla="*/ 2016224 w 2016224"/>
                <a:gd name="connsiteY3" fmla="*/ 58043 h 580429"/>
                <a:gd name="connsiteX4" fmla="*/ 2016224 w 2016224"/>
                <a:gd name="connsiteY4" fmla="*/ 522386 h 580429"/>
                <a:gd name="connsiteX5" fmla="*/ 1958181 w 2016224"/>
                <a:gd name="connsiteY5" fmla="*/ 580429 h 580429"/>
                <a:gd name="connsiteX6" fmla="*/ 58043 w 2016224"/>
                <a:gd name="connsiteY6" fmla="*/ 580429 h 580429"/>
                <a:gd name="connsiteX7" fmla="*/ 0 w 2016224"/>
                <a:gd name="connsiteY7" fmla="*/ 522386 h 580429"/>
                <a:gd name="connsiteX8" fmla="*/ 0 w 2016224"/>
                <a:gd name="connsiteY8" fmla="*/ 58043 h 58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6224" h="580429">
                  <a:moveTo>
                    <a:pt x="0" y="58043"/>
                  </a:moveTo>
                  <a:cubicBezTo>
                    <a:pt x="0" y="25987"/>
                    <a:pt x="25987" y="0"/>
                    <a:pt x="58043" y="0"/>
                  </a:cubicBezTo>
                  <a:lnTo>
                    <a:pt x="1958181" y="0"/>
                  </a:lnTo>
                  <a:cubicBezTo>
                    <a:pt x="1990237" y="0"/>
                    <a:pt x="2016224" y="25987"/>
                    <a:pt x="2016224" y="58043"/>
                  </a:cubicBezTo>
                  <a:lnTo>
                    <a:pt x="2016224" y="522386"/>
                  </a:lnTo>
                  <a:cubicBezTo>
                    <a:pt x="2016224" y="554442"/>
                    <a:pt x="1990237" y="580429"/>
                    <a:pt x="1958181" y="580429"/>
                  </a:cubicBezTo>
                  <a:lnTo>
                    <a:pt x="58043" y="580429"/>
                  </a:lnTo>
                  <a:cubicBezTo>
                    <a:pt x="25987" y="580429"/>
                    <a:pt x="0" y="554442"/>
                    <a:pt x="0" y="522386"/>
                  </a:cubicBezTo>
                  <a:lnTo>
                    <a:pt x="0" y="5804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0820" tIns="100820" rIns="100820" bIns="100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200" b="1" dirty="0" smtClean="0">
                  <a:effectLst>
                    <a:glow rad="101600">
                      <a:schemeClr val="tx1">
                        <a:lumMod val="95000"/>
                        <a:lumOff val="5000"/>
                        <a:alpha val="56000"/>
                      </a:schemeClr>
                    </a:glow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方正小标宋_GBK" panose="03000509000000000000" pitchFamily="65" charset="-122"/>
                  <a:ea typeface="方正小标宋_GBK" panose="03000509000000000000" pitchFamily="65" charset="-122"/>
                </a:rPr>
                <a:t>“</a:t>
              </a:r>
              <a:r>
                <a:rPr lang="en-US" altLang="zh-CN" sz="2200" b="1" dirty="0" smtClean="0">
                  <a:effectLst>
                    <a:glow rad="101600">
                      <a:schemeClr val="tx1">
                        <a:lumMod val="95000"/>
                        <a:lumOff val="5000"/>
                        <a:alpha val="56000"/>
                      </a:schemeClr>
                    </a:glow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方正小标宋_GBK" panose="03000509000000000000" pitchFamily="65" charset="-122"/>
                  <a:ea typeface="方正小标宋_GBK" panose="03000509000000000000" pitchFamily="65" charset="-122"/>
                </a:rPr>
                <a:t>18g</a:t>
              </a:r>
              <a:r>
                <a:rPr lang="zh-CN" altLang="en-US" sz="2200" b="1" dirty="0" smtClean="0">
                  <a:effectLst>
                    <a:glow rad="101600">
                      <a:schemeClr val="tx1">
                        <a:lumMod val="95000"/>
                        <a:lumOff val="5000"/>
                        <a:alpha val="56000"/>
                      </a:schemeClr>
                    </a:glow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方正小标宋_GBK" panose="03000509000000000000" pitchFamily="65" charset="-122"/>
                  <a:ea typeface="方正小标宋_GBK" panose="03000509000000000000" pitchFamily="65" charset="-122"/>
                </a:rPr>
                <a:t>水中有多少个水分子？”</a:t>
              </a:r>
              <a:endParaRPr lang="zh-CN" altLang="en-US" sz="2200" b="1" kern="1200" dirty="0">
                <a:effectLst>
                  <a:glow rad="101600">
                    <a:schemeClr val="tx1">
                      <a:lumMod val="95000"/>
                      <a:lumOff val="5000"/>
                      <a:alpha val="56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endParaRPr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1378046" y="4306457"/>
              <a:ext cx="325122" cy="292455"/>
            </a:xfrm>
            <a:custGeom>
              <a:avLst/>
              <a:gdLst>
                <a:gd name="connsiteX0" fmla="*/ 0 w 217661"/>
                <a:gd name="connsiteY0" fmla="*/ 52239 h 261193"/>
                <a:gd name="connsiteX1" fmla="*/ 108831 w 217661"/>
                <a:gd name="connsiteY1" fmla="*/ 52239 h 261193"/>
                <a:gd name="connsiteX2" fmla="*/ 108831 w 217661"/>
                <a:gd name="connsiteY2" fmla="*/ 0 h 261193"/>
                <a:gd name="connsiteX3" fmla="*/ 217661 w 217661"/>
                <a:gd name="connsiteY3" fmla="*/ 130597 h 261193"/>
                <a:gd name="connsiteX4" fmla="*/ 108831 w 217661"/>
                <a:gd name="connsiteY4" fmla="*/ 261193 h 261193"/>
                <a:gd name="connsiteX5" fmla="*/ 108831 w 217661"/>
                <a:gd name="connsiteY5" fmla="*/ 208954 h 261193"/>
                <a:gd name="connsiteX6" fmla="*/ 0 w 217661"/>
                <a:gd name="connsiteY6" fmla="*/ 208954 h 261193"/>
                <a:gd name="connsiteX7" fmla="*/ 0 w 217661"/>
                <a:gd name="connsiteY7" fmla="*/ 52239 h 261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661" h="261193">
                  <a:moveTo>
                    <a:pt x="174128" y="1"/>
                  </a:moveTo>
                  <a:lnTo>
                    <a:pt x="174128" y="130597"/>
                  </a:lnTo>
                  <a:lnTo>
                    <a:pt x="217661" y="130597"/>
                  </a:lnTo>
                  <a:lnTo>
                    <a:pt x="108830" y="261192"/>
                  </a:lnTo>
                  <a:lnTo>
                    <a:pt x="0" y="130597"/>
                  </a:lnTo>
                  <a:lnTo>
                    <a:pt x="43533" y="130597"/>
                  </a:lnTo>
                  <a:lnTo>
                    <a:pt x="43533" y="1"/>
                  </a:lnTo>
                  <a:lnTo>
                    <a:pt x="174128" y="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6622584"/>
                <a:satOff val="26541"/>
                <a:lumOff val="5752"/>
                <a:alphaOff val="0"/>
              </a:schemeClr>
            </a:fillRef>
            <a:effectRef idx="2">
              <a:schemeClr val="accent5"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239" tIns="0" rIns="52239" bIns="65298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000" b="1" kern="1200">
                <a:effectLst>
                  <a:glow rad="101600">
                    <a:schemeClr val="tx1">
                      <a:lumMod val="95000"/>
                      <a:lumOff val="5000"/>
                      <a:alpha val="56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endParaRPr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285750" y="4647655"/>
              <a:ext cx="2509713" cy="779879"/>
            </a:xfrm>
            <a:custGeom>
              <a:avLst/>
              <a:gdLst>
                <a:gd name="connsiteX0" fmla="*/ 0 w 2016224"/>
                <a:gd name="connsiteY0" fmla="*/ 58043 h 580429"/>
                <a:gd name="connsiteX1" fmla="*/ 58043 w 2016224"/>
                <a:gd name="connsiteY1" fmla="*/ 0 h 580429"/>
                <a:gd name="connsiteX2" fmla="*/ 1958181 w 2016224"/>
                <a:gd name="connsiteY2" fmla="*/ 0 h 580429"/>
                <a:gd name="connsiteX3" fmla="*/ 2016224 w 2016224"/>
                <a:gd name="connsiteY3" fmla="*/ 58043 h 580429"/>
                <a:gd name="connsiteX4" fmla="*/ 2016224 w 2016224"/>
                <a:gd name="connsiteY4" fmla="*/ 522386 h 580429"/>
                <a:gd name="connsiteX5" fmla="*/ 1958181 w 2016224"/>
                <a:gd name="connsiteY5" fmla="*/ 580429 h 580429"/>
                <a:gd name="connsiteX6" fmla="*/ 58043 w 2016224"/>
                <a:gd name="connsiteY6" fmla="*/ 580429 h 580429"/>
                <a:gd name="connsiteX7" fmla="*/ 0 w 2016224"/>
                <a:gd name="connsiteY7" fmla="*/ 522386 h 580429"/>
                <a:gd name="connsiteX8" fmla="*/ 0 w 2016224"/>
                <a:gd name="connsiteY8" fmla="*/ 58043 h 58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6224" h="580429">
                  <a:moveTo>
                    <a:pt x="0" y="58043"/>
                  </a:moveTo>
                  <a:cubicBezTo>
                    <a:pt x="0" y="25987"/>
                    <a:pt x="25987" y="0"/>
                    <a:pt x="58043" y="0"/>
                  </a:cubicBezTo>
                  <a:lnTo>
                    <a:pt x="1958181" y="0"/>
                  </a:lnTo>
                  <a:cubicBezTo>
                    <a:pt x="1990237" y="0"/>
                    <a:pt x="2016224" y="25987"/>
                    <a:pt x="2016224" y="58043"/>
                  </a:cubicBezTo>
                  <a:lnTo>
                    <a:pt x="2016224" y="522386"/>
                  </a:lnTo>
                  <a:cubicBezTo>
                    <a:pt x="2016224" y="554442"/>
                    <a:pt x="1990237" y="580429"/>
                    <a:pt x="1958181" y="580429"/>
                  </a:cubicBezTo>
                  <a:lnTo>
                    <a:pt x="58043" y="580429"/>
                  </a:lnTo>
                  <a:cubicBezTo>
                    <a:pt x="25987" y="580429"/>
                    <a:pt x="0" y="554442"/>
                    <a:pt x="0" y="522386"/>
                  </a:cubicBezTo>
                  <a:lnTo>
                    <a:pt x="0" y="5804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2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0820" tIns="100820" rIns="100820" bIns="100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200" b="1" dirty="0" smtClean="0">
                  <a:effectLst>
                    <a:glow rad="101600">
                      <a:schemeClr val="tx1">
                        <a:lumMod val="95000"/>
                        <a:lumOff val="5000"/>
                        <a:alpha val="56000"/>
                      </a:schemeClr>
                    </a:glow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方正小标宋_GBK" panose="03000509000000000000" pitchFamily="65" charset="-122"/>
                  <a:ea typeface="方正小标宋_GBK" panose="03000509000000000000" pitchFamily="65" charset="-122"/>
                </a:rPr>
                <a:t>“</a:t>
              </a:r>
              <a:r>
                <a:rPr lang="en-US" altLang="zh-CN" sz="2200" b="1" dirty="0" smtClean="0">
                  <a:effectLst>
                    <a:glow rad="101600">
                      <a:schemeClr val="tx1">
                        <a:lumMod val="95000"/>
                        <a:lumOff val="5000"/>
                        <a:alpha val="56000"/>
                      </a:schemeClr>
                    </a:glow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方正小标宋_GBK" panose="03000509000000000000" pitchFamily="65" charset="-122"/>
                  <a:ea typeface="方正小标宋_GBK" panose="03000509000000000000" pitchFamily="65" charset="-122"/>
                </a:rPr>
                <a:t>2g</a:t>
              </a:r>
              <a:r>
                <a:rPr lang="zh-CN" altLang="en-US" sz="2200" b="1" dirty="0" smtClean="0">
                  <a:effectLst>
                    <a:glow rad="101600">
                      <a:schemeClr val="tx1">
                        <a:lumMod val="95000"/>
                        <a:lumOff val="5000"/>
                        <a:alpha val="56000"/>
                      </a:schemeClr>
                    </a:glow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方正小标宋_GBK" panose="03000509000000000000" pitchFamily="65" charset="-122"/>
                  <a:ea typeface="方正小标宋_GBK" panose="03000509000000000000" pitchFamily="65" charset="-122"/>
                </a:rPr>
                <a:t>氢气中有多少个氢分子？”</a:t>
              </a:r>
              <a:endParaRPr lang="zh-CN" altLang="en-US" sz="2200" b="1" kern="1200" dirty="0">
                <a:effectLst>
                  <a:glow rad="101600">
                    <a:schemeClr val="tx1">
                      <a:lumMod val="95000"/>
                      <a:lumOff val="5000"/>
                      <a:alpha val="56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1378046" y="5476277"/>
              <a:ext cx="325122" cy="292455"/>
            </a:xfrm>
            <a:custGeom>
              <a:avLst/>
              <a:gdLst>
                <a:gd name="connsiteX0" fmla="*/ 0 w 217661"/>
                <a:gd name="connsiteY0" fmla="*/ 52239 h 261193"/>
                <a:gd name="connsiteX1" fmla="*/ 108831 w 217661"/>
                <a:gd name="connsiteY1" fmla="*/ 52239 h 261193"/>
                <a:gd name="connsiteX2" fmla="*/ 108831 w 217661"/>
                <a:gd name="connsiteY2" fmla="*/ 0 h 261193"/>
                <a:gd name="connsiteX3" fmla="*/ 217661 w 217661"/>
                <a:gd name="connsiteY3" fmla="*/ 130597 h 261193"/>
                <a:gd name="connsiteX4" fmla="*/ 108831 w 217661"/>
                <a:gd name="connsiteY4" fmla="*/ 261193 h 261193"/>
                <a:gd name="connsiteX5" fmla="*/ 108831 w 217661"/>
                <a:gd name="connsiteY5" fmla="*/ 208954 h 261193"/>
                <a:gd name="connsiteX6" fmla="*/ 0 w 217661"/>
                <a:gd name="connsiteY6" fmla="*/ 208954 h 261193"/>
                <a:gd name="connsiteX7" fmla="*/ 0 w 217661"/>
                <a:gd name="connsiteY7" fmla="*/ 52239 h 261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661" h="261193">
                  <a:moveTo>
                    <a:pt x="174128" y="1"/>
                  </a:moveTo>
                  <a:lnTo>
                    <a:pt x="174128" y="130597"/>
                  </a:lnTo>
                  <a:lnTo>
                    <a:pt x="217661" y="130597"/>
                  </a:lnTo>
                  <a:lnTo>
                    <a:pt x="108830" y="261192"/>
                  </a:lnTo>
                  <a:lnTo>
                    <a:pt x="0" y="130597"/>
                  </a:lnTo>
                  <a:lnTo>
                    <a:pt x="43533" y="130597"/>
                  </a:lnTo>
                  <a:lnTo>
                    <a:pt x="43533" y="1"/>
                  </a:lnTo>
                  <a:lnTo>
                    <a:pt x="174128" y="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239" tIns="0" rIns="52239" bIns="65298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000" b="1" kern="1200">
                <a:effectLst>
                  <a:glow rad="101600">
                    <a:schemeClr val="tx1">
                      <a:lumMod val="95000"/>
                      <a:lumOff val="5000"/>
                      <a:alpha val="56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endParaRPr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285750" y="5817477"/>
              <a:ext cx="2509713" cy="779879"/>
            </a:xfrm>
            <a:custGeom>
              <a:avLst/>
              <a:gdLst>
                <a:gd name="connsiteX0" fmla="*/ 0 w 2016224"/>
                <a:gd name="connsiteY0" fmla="*/ 58043 h 580429"/>
                <a:gd name="connsiteX1" fmla="*/ 58043 w 2016224"/>
                <a:gd name="connsiteY1" fmla="*/ 0 h 580429"/>
                <a:gd name="connsiteX2" fmla="*/ 1958181 w 2016224"/>
                <a:gd name="connsiteY2" fmla="*/ 0 h 580429"/>
                <a:gd name="connsiteX3" fmla="*/ 2016224 w 2016224"/>
                <a:gd name="connsiteY3" fmla="*/ 58043 h 580429"/>
                <a:gd name="connsiteX4" fmla="*/ 2016224 w 2016224"/>
                <a:gd name="connsiteY4" fmla="*/ 522386 h 580429"/>
                <a:gd name="connsiteX5" fmla="*/ 1958181 w 2016224"/>
                <a:gd name="connsiteY5" fmla="*/ 580429 h 580429"/>
                <a:gd name="connsiteX6" fmla="*/ 58043 w 2016224"/>
                <a:gd name="connsiteY6" fmla="*/ 580429 h 580429"/>
                <a:gd name="connsiteX7" fmla="*/ 0 w 2016224"/>
                <a:gd name="connsiteY7" fmla="*/ 522386 h 580429"/>
                <a:gd name="connsiteX8" fmla="*/ 0 w 2016224"/>
                <a:gd name="connsiteY8" fmla="*/ 58043 h 58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6224" h="580429">
                  <a:moveTo>
                    <a:pt x="0" y="58043"/>
                  </a:moveTo>
                  <a:cubicBezTo>
                    <a:pt x="0" y="25987"/>
                    <a:pt x="25987" y="0"/>
                    <a:pt x="58043" y="0"/>
                  </a:cubicBezTo>
                  <a:lnTo>
                    <a:pt x="1958181" y="0"/>
                  </a:lnTo>
                  <a:cubicBezTo>
                    <a:pt x="1990237" y="0"/>
                    <a:pt x="2016224" y="25987"/>
                    <a:pt x="2016224" y="58043"/>
                  </a:cubicBezTo>
                  <a:lnTo>
                    <a:pt x="2016224" y="522386"/>
                  </a:lnTo>
                  <a:cubicBezTo>
                    <a:pt x="2016224" y="554442"/>
                    <a:pt x="1990237" y="580429"/>
                    <a:pt x="1958181" y="580429"/>
                  </a:cubicBezTo>
                  <a:lnTo>
                    <a:pt x="58043" y="580429"/>
                  </a:lnTo>
                  <a:cubicBezTo>
                    <a:pt x="25987" y="580429"/>
                    <a:pt x="0" y="554442"/>
                    <a:pt x="0" y="522386"/>
                  </a:cubicBezTo>
                  <a:lnTo>
                    <a:pt x="0" y="5804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0820" tIns="100820" rIns="100820" bIns="100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200" b="1" dirty="0" smtClean="0">
                  <a:effectLst>
                    <a:glow rad="101600">
                      <a:schemeClr val="tx1">
                        <a:lumMod val="95000"/>
                        <a:lumOff val="5000"/>
                        <a:alpha val="56000"/>
                      </a:schemeClr>
                    </a:glow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方正小标宋_GBK" panose="03000509000000000000" pitchFamily="65" charset="-122"/>
                  <a:ea typeface="方正小标宋_GBK" panose="03000509000000000000" pitchFamily="65" charset="-122"/>
                </a:rPr>
                <a:t>“</a:t>
              </a:r>
              <a:r>
                <a:rPr lang="en-US" altLang="zh-CN" sz="2200" b="1" dirty="0" smtClean="0">
                  <a:effectLst>
                    <a:glow rad="101600">
                      <a:schemeClr val="tx1">
                        <a:lumMod val="95000"/>
                        <a:lumOff val="5000"/>
                        <a:alpha val="56000"/>
                      </a:schemeClr>
                    </a:glow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方正小标宋_GBK" panose="03000509000000000000" pitchFamily="65" charset="-122"/>
                  <a:ea typeface="方正小标宋_GBK" panose="03000509000000000000" pitchFamily="65" charset="-122"/>
                </a:rPr>
                <a:t>12g</a:t>
              </a:r>
              <a:r>
                <a:rPr lang="zh-CN" altLang="en-US" sz="2200" b="1" dirty="0" smtClean="0">
                  <a:effectLst>
                    <a:glow rad="101600">
                      <a:schemeClr val="tx1">
                        <a:lumMod val="95000"/>
                        <a:lumOff val="5000"/>
                        <a:alpha val="56000"/>
                      </a:schemeClr>
                    </a:glow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方正小标宋_GBK" panose="03000509000000000000" pitchFamily="65" charset="-122"/>
                  <a:ea typeface="方正小标宋_GBK" panose="03000509000000000000" pitchFamily="65" charset="-122"/>
                </a:rPr>
                <a:t>碳中有多少个碳原子？</a:t>
              </a:r>
              <a:endParaRPr lang="zh-CN" altLang="en-US" sz="2200" b="1" kern="1200" dirty="0">
                <a:effectLst>
                  <a:glow rad="101600">
                    <a:schemeClr val="tx1">
                      <a:lumMod val="95000"/>
                      <a:lumOff val="5000"/>
                      <a:alpha val="56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362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60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405901F.mp3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71739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 descr="up light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2" y="-27384"/>
            <a:ext cx="9180512" cy="116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467544" y="552841"/>
            <a:ext cx="2472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29" name="内容占位符 3" descr="DOT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571500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827584" y="539969"/>
            <a:ext cx="46698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  <a:cs typeface="宋体" charset="-122"/>
              </a:rPr>
              <a:t>环节</a:t>
            </a:r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  <a:cs typeface="宋体" charset="-122"/>
              </a:rPr>
              <a:t>1---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  <a:cs typeface="宋体" charset="-122"/>
              </a:rPr>
              <a:t>磨刀不误砍柴工</a:t>
            </a:r>
            <a:endParaRPr lang="zh-CN" altLang="en-US" sz="3200" b="1" dirty="0">
              <a:latin typeface="微软雅黑" pitchFamily="34" charset="-122"/>
              <a:ea typeface="微软雅黑" pitchFamily="34" charset="-122"/>
              <a:cs typeface="宋体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419872" y="4061390"/>
            <a:ext cx="5400600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zh-CN" altLang="zh-CN" sz="2800" b="1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这个</a:t>
            </a:r>
            <a:r>
              <a:rPr lang="zh-CN" altLang="zh-CN" sz="28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数值意义重大，科学家们为了</a:t>
            </a:r>
            <a:r>
              <a:rPr lang="zh-CN" altLang="zh-CN" sz="2800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纪念阿伏加德罗</a:t>
            </a:r>
            <a:r>
              <a:rPr lang="zh-CN" altLang="zh-CN" sz="28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，将其命名为阿伏加德罗</a:t>
            </a:r>
            <a:r>
              <a:rPr lang="zh-CN" altLang="zh-CN" sz="2800" b="1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常数</a:t>
            </a:r>
            <a:r>
              <a:rPr lang="zh-CN" altLang="en-US" sz="2800" b="1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，用</a:t>
            </a: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N</a:t>
            </a:r>
            <a:r>
              <a:rPr lang="en-US" altLang="zh-CN" sz="2800" b="1" baseline="-25000" dirty="0" smtClean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A</a:t>
            </a:r>
            <a:r>
              <a:rPr lang="zh-CN" altLang="en-US" sz="2800" b="1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表示，</a:t>
            </a:r>
            <a:r>
              <a:rPr lang="zh-CN" altLang="zh-CN" sz="2800" b="1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定义</a:t>
            </a:r>
            <a:r>
              <a:rPr lang="zh-CN" altLang="zh-CN" sz="28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为</a:t>
            </a: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12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g</a:t>
            </a:r>
            <a:r>
              <a:rPr lang="en-US" altLang="zh-CN" sz="2800" b="1" baseline="30000" dirty="0" smtClean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12</a:t>
            </a:r>
            <a:r>
              <a:rPr lang="en-US" altLang="zh-CN" sz="2800" b="1" dirty="0" smtClean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C</a:t>
            </a:r>
            <a:r>
              <a:rPr lang="zh-CN" altLang="zh-CN" sz="28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中的碳原子数。</a:t>
            </a:r>
          </a:p>
        </p:txBody>
      </p:sp>
      <p:sp>
        <p:nvSpPr>
          <p:cNvPr id="10" name="矩形 9"/>
          <p:cNvSpPr/>
          <p:nvPr/>
        </p:nvSpPr>
        <p:spPr>
          <a:xfrm>
            <a:off x="6804248" y="4839543"/>
            <a:ext cx="2411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 smtClean="0">
                <a:solidFill>
                  <a:prstClr val="black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  <a:cs typeface="宋体" charset="-122"/>
              </a:rPr>
              <a:t>阿伏加德罗常数</a:t>
            </a:r>
            <a:endParaRPr lang="zh-CN" altLang="en-US" sz="2400" b="1" dirty="0">
              <a:solidFill>
                <a:prstClr val="black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微软雅黑" pitchFamily="34" charset="-122"/>
              <a:ea typeface="微软雅黑" pitchFamily="34" charset="-122"/>
              <a:cs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576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09991E-6 L -0.7066 0.002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330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6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405901F.mp3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71739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 descr="up light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2" y="-27384"/>
            <a:ext cx="9180512" cy="116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467544" y="552841"/>
            <a:ext cx="2472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38" name="内容占位符 3" descr="DOT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571500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"/>
          <p:cNvSpPr txBox="1">
            <a:spLocks noChangeArrowheads="1"/>
          </p:cNvSpPr>
          <p:nvPr/>
        </p:nvSpPr>
        <p:spPr bwMode="auto">
          <a:xfrm>
            <a:off x="827584" y="539969"/>
            <a:ext cx="34387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  <a:cs typeface="宋体" charset="-122"/>
              </a:rPr>
              <a:t>环节</a:t>
            </a:r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  <a:cs typeface="宋体" charset="-122"/>
              </a:rPr>
              <a:t>2---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  <a:cs typeface="宋体" charset="-122"/>
              </a:rPr>
              <a:t>水到渠成</a:t>
            </a:r>
            <a:endParaRPr lang="zh-CN" altLang="en-US" sz="3200" b="1" dirty="0">
              <a:latin typeface="微软雅黑" pitchFamily="34" charset="-122"/>
              <a:ea typeface="微软雅黑" pitchFamily="34" charset="-122"/>
              <a:cs typeface="宋体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04765" y="1052736"/>
            <a:ext cx="4943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阿伏加德罗常数很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有意义，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但是</a:t>
            </a: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数值太大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，使用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起来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不方便。如何像相对原子质量一样，将微粒的计量</a:t>
            </a: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化繁为简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？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88494" y="2147372"/>
            <a:ext cx="4943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 就</a:t>
            </a: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像我们把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24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盒牛奶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叫做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一箱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我们将</a:t>
            </a: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每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阿伏加德罗常数个微粒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称为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1mol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</a:p>
          <a:p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72470" y="2708920"/>
            <a:ext cx="49439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 “</a:t>
            </a: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将</a:t>
            </a:r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N</a:t>
            </a:r>
            <a:r>
              <a:rPr lang="en-US" altLang="zh-CN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A</a:t>
            </a: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个微粒当成</a:t>
            </a:r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1mol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”这种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计量方法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比用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质量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来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描述化学反应中</a:t>
            </a: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各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物质间量的关系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要简便许多，在化学上有着非常重要的意义。因此，国际上特意为此规定了一个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新的基本物理量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，像质量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，长度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等，它的名称叫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“</a:t>
            </a: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物质的量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”，用</a:t>
            </a:r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n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表示。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0" name="任意多边形 59"/>
          <p:cNvSpPr/>
          <p:nvPr/>
        </p:nvSpPr>
        <p:spPr>
          <a:xfrm>
            <a:off x="285750" y="1138197"/>
            <a:ext cx="2846090" cy="779879"/>
          </a:xfrm>
          <a:custGeom>
            <a:avLst/>
            <a:gdLst>
              <a:gd name="connsiteX0" fmla="*/ 0 w 2016224"/>
              <a:gd name="connsiteY0" fmla="*/ 58043 h 580429"/>
              <a:gd name="connsiteX1" fmla="*/ 58043 w 2016224"/>
              <a:gd name="connsiteY1" fmla="*/ 0 h 580429"/>
              <a:gd name="connsiteX2" fmla="*/ 1958181 w 2016224"/>
              <a:gd name="connsiteY2" fmla="*/ 0 h 580429"/>
              <a:gd name="connsiteX3" fmla="*/ 2016224 w 2016224"/>
              <a:gd name="connsiteY3" fmla="*/ 58043 h 580429"/>
              <a:gd name="connsiteX4" fmla="*/ 2016224 w 2016224"/>
              <a:gd name="connsiteY4" fmla="*/ 522386 h 580429"/>
              <a:gd name="connsiteX5" fmla="*/ 1958181 w 2016224"/>
              <a:gd name="connsiteY5" fmla="*/ 580429 h 580429"/>
              <a:gd name="connsiteX6" fmla="*/ 58043 w 2016224"/>
              <a:gd name="connsiteY6" fmla="*/ 580429 h 580429"/>
              <a:gd name="connsiteX7" fmla="*/ 0 w 2016224"/>
              <a:gd name="connsiteY7" fmla="*/ 522386 h 580429"/>
              <a:gd name="connsiteX8" fmla="*/ 0 w 2016224"/>
              <a:gd name="connsiteY8" fmla="*/ 58043 h 58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6224" h="580429">
                <a:moveTo>
                  <a:pt x="0" y="58043"/>
                </a:moveTo>
                <a:cubicBezTo>
                  <a:pt x="0" y="25987"/>
                  <a:pt x="25987" y="0"/>
                  <a:pt x="58043" y="0"/>
                </a:cubicBezTo>
                <a:lnTo>
                  <a:pt x="1958181" y="0"/>
                </a:lnTo>
                <a:cubicBezTo>
                  <a:pt x="1990237" y="0"/>
                  <a:pt x="2016224" y="25987"/>
                  <a:pt x="2016224" y="58043"/>
                </a:cubicBezTo>
                <a:lnTo>
                  <a:pt x="2016224" y="522386"/>
                </a:lnTo>
                <a:cubicBezTo>
                  <a:pt x="2016224" y="554442"/>
                  <a:pt x="1990237" y="580429"/>
                  <a:pt x="1958181" y="580429"/>
                </a:cubicBezTo>
                <a:lnTo>
                  <a:pt x="58043" y="580429"/>
                </a:lnTo>
                <a:cubicBezTo>
                  <a:pt x="25987" y="580429"/>
                  <a:pt x="0" y="554442"/>
                  <a:pt x="0" y="522386"/>
                </a:cubicBezTo>
                <a:lnTo>
                  <a:pt x="0" y="5804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820" tIns="100820" rIns="100820" bIns="10082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Aft>
                <a:spcPct val="35000"/>
              </a:spcAft>
            </a:pPr>
            <a:r>
              <a:rPr lang="zh-CN" altLang="en-US" sz="2200" b="1" dirty="0">
                <a:effectLst>
                  <a:glow rad="101600">
                    <a:schemeClr val="tx1">
                      <a:lumMod val="95000"/>
                      <a:lumOff val="5000"/>
                      <a:alpha val="56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“阿伏加德罗常数使用起来方便么？”</a:t>
            </a:r>
          </a:p>
        </p:txBody>
      </p:sp>
      <p:sp>
        <p:nvSpPr>
          <p:cNvPr id="61" name="任意多边形 60"/>
          <p:cNvSpPr/>
          <p:nvPr/>
        </p:nvSpPr>
        <p:spPr>
          <a:xfrm>
            <a:off x="1524447" y="1966818"/>
            <a:ext cx="368698" cy="292455"/>
          </a:xfrm>
          <a:custGeom>
            <a:avLst/>
            <a:gdLst>
              <a:gd name="connsiteX0" fmla="*/ 0 w 217661"/>
              <a:gd name="connsiteY0" fmla="*/ 52239 h 261193"/>
              <a:gd name="connsiteX1" fmla="*/ 108831 w 217661"/>
              <a:gd name="connsiteY1" fmla="*/ 52239 h 261193"/>
              <a:gd name="connsiteX2" fmla="*/ 108831 w 217661"/>
              <a:gd name="connsiteY2" fmla="*/ 0 h 261193"/>
              <a:gd name="connsiteX3" fmla="*/ 217661 w 217661"/>
              <a:gd name="connsiteY3" fmla="*/ 130597 h 261193"/>
              <a:gd name="connsiteX4" fmla="*/ 108831 w 217661"/>
              <a:gd name="connsiteY4" fmla="*/ 261193 h 261193"/>
              <a:gd name="connsiteX5" fmla="*/ 108831 w 217661"/>
              <a:gd name="connsiteY5" fmla="*/ 208954 h 261193"/>
              <a:gd name="connsiteX6" fmla="*/ 0 w 217661"/>
              <a:gd name="connsiteY6" fmla="*/ 208954 h 261193"/>
              <a:gd name="connsiteX7" fmla="*/ 0 w 217661"/>
              <a:gd name="connsiteY7" fmla="*/ 52239 h 26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661" h="261193">
                <a:moveTo>
                  <a:pt x="174128" y="1"/>
                </a:moveTo>
                <a:lnTo>
                  <a:pt x="174128" y="130597"/>
                </a:lnTo>
                <a:lnTo>
                  <a:pt x="217661" y="130597"/>
                </a:lnTo>
                <a:lnTo>
                  <a:pt x="108830" y="261192"/>
                </a:lnTo>
                <a:lnTo>
                  <a:pt x="0" y="130597"/>
                </a:lnTo>
                <a:lnTo>
                  <a:pt x="43533" y="130597"/>
                </a:lnTo>
                <a:lnTo>
                  <a:pt x="43533" y="1"/>
                </a:lnTo>
                <a:lnTo>
                  <a:pt x="174128" y="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239" tIns="0" rIns="52239" bIns="65298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000" b="1" kern="1200">
              <a:effectLst>
                <a:glow rad="101600">
                  <a:schemeClr val="tx1">
                    <a:lumMod val="95000"/>
                    <a:lumOff val="5000"/>
                    <a:alpha val="56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endParaRPr>
          </a:p>
        </p:txBody>
      </p:sp>
      <p:sp>
        <p:nvSpPr>
          <p:cNvPr id="62" name="任意多边形 61"/>
          <p:cNvSpPr/>
          <p:nvPr/>
        </p:nvSpPr>
        <p:spPr>
          <a:xfrm>
            <a:off x="285750" y="2308015"/>
            <a:ext cx="2846090" cy="779879"/>
          </a:xfrm>
          <a:custGeom>
            <a:avLst/>
            <a:gdLst>
              <a:gd name="connsiteX0" fmla="*/ 0 w 2016224"/>
              <a:gd name="connsiteY0" fmla="*/ 58043 h 580429"/>
              <a:gd name="connsiteX1" fmla="*/ 58043 w 2016224"/>
              <a:gd name="connsiteY1" fmla="*/ 0 h 580429"/>
              <a:gd name="connsiteX2" fmla="*/ 1958181 w 2016224"/>
              <a:gd name="connsiteY2" fmla="*/ 0 h 580429"/>
              <a:gd name="connsiteX3" fmla="*/ 2016224 w 2016224"/>
              <a:gd name="connsiteY3" fmla="*/ 58043 h 580429"/>
              <a:gd name="connsiteX4" fmla="*/ 2016224 w 2016224"/>
              <a:gd name="connsiteY4" fmla="*/ 522386 h 580429"/>
              <a:gd name="connsiteX5" fmla="*/ 1958181 w 2016224"/>
              <a:gd name="connsiteY5" fmla="*/ 580429 h 580429"/>
              <a:gd name="connsiteX6" fmla="*/ 58043 w 2016224"/>
              <a:gd name="connsiteY6" fmla="*/ 580429 h 580429"/>
              <a:gd name="connsiteX7" fmla="*/ 0 w 2016224"/>
              <a:gd name="connsiteY7" fmla="*/ 522386 h 580429"/>
              <a:gd name="connsiteX8" fmla="*/ 0 w 2016224"/>
              <a:gd name="connsiteY8" fmla="*/ 58043 h 58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6224" h="580429">
                <a:moveTo>
                  <a:pt x="0" y="58043"/>
                </a:moveTo>
                <a:cubicBezTo>
                  <a:pt x="0" y="25987"/>
                  <a:pt x="25987" y="0"/>
                  <a:pt x="58043" y="0"/>
                </a:cubicBezTo>
                <a:lnTo>
                  <a:pt x="1958181" y="0"/>
                </a:lnTo>
                <a:cubicBezTo>
                  <a:pt x="1990237" y="0"/>
                  <a:pt x="2016224" y="25987"/>
                  <a:pt x="2016224" y="58043"/>
                </a:cubicBezTo>
                <a:lnTo>
                  <a:pt x="2016224" y="522386"/>
                </a:lnTo>
                <a:cubicBezTo>
                  <a:pt x="2016224" y="554442"/>
                  <a:pt x="1990237" y="580429"/>
                  <a:pt x="1958181" y="580429"/>
                </a:cubicBezTo>
                <a:lnTo>
                  <a:pt x="58043" y="580429"/>
                </a:lnTo>
                <a:cubicBezTo>
                  <a:pt x="25987" y="580429"/>
                  <a:pt x="0" y="554442"/>
                  <a:pt x="0" y="522386"/>
                </a:cubicBezTo>
                <a:lnTo>
                  <a:pt x="0" y="5804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2483469"/>
              <a:satOff val="9953"/>
              <a:lumOff val="2157"/>
              <a:alphaOff val="0"/>
            </a:schemeClr>
          </a:fillRef>
          <a:effectRef idx="2">
            <a:schemeClr val="accent5">
              <a:hueOff val="-2483469"/>
              <a:satOff val="9953"/>
              <a:lumOff val="215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820" tIns="100820" rIns="100820" bIns="10082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Aft>
                <a:spcPct val="35000"/>
              </a:spcAft>
            </a:pPr>
            <a:r>
              <a:rPr lang="zh-CN" altLang="en-US" sz="2200" b="1" dirty="0" smtClean="0">
                <a:effectLst>
                  <a:glow rad="101600">
                    <a:schemeClr val="tx1">
                      <a:lumMod val="95000"/>
                      <a:lumOff val="5000"/>
                      <a:alpha val="56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“</a:t>
            </a:r>
            <a:r>
              <a:rPr lang="en-US" altLang="zh-CN" sz="2200" b="1" dirty="0" smtClean="0">
                <a:effectLst>
                  <a:glow rad="101600">
                    <a:schemeClr val="tx1">
                      <a:lumMod val="95000"/>
                      <a:lumOff val="5000"/>
                      <a:alpha val="56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N</a:t>
            </a:r>
            <a:r>
              <a:rPr lang="en-US" altLang="zh-CN" sz="2200" b="1" baseline="-25000" dirty="0" smtClean="0">
                <a:effectLst>
                  <a:glow rad="101600">
                    <a:schemeClr val="tx1">
                      <a:lumMod val="95000"/>
                      <a:lumOff val="5000"/>
                      <a:alpha val="56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A</a:t>
            </a:r>
            <a:r>
              <a:rPr lang="zh-CN" altLang="en-US" sz="2200" b="1" dirty="0">
                <a:effectLst>
                  <a:glow rad="101600">
                    <a:schemeClr val="tx1">
                      <a:lumMod val="95000"/>
                      <a:lumOff val="5000"/>
                      <a:alpha val="56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个微粒即为</a:t>
            </a:r>
            <a:r>
              <a:rPr lang="en-US" altLang="zh-CN" sz="2200" b="1" dirty="0" smtClean="0">
                <a:effectLst>
                  <a:glow rad="101600">
                    <a:schemeClr val="tx1">
                      <a:lumMod val="95000"/>
                      <a:lumOff val="5000"/>
                      <a:alpha val="56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1mol</a:t>
            </a:r>
            <a:r>
              <a:rPr lang="zh-CN" altLang="en-US" sz="2200" b="1" dirty="0" smtClean="0">
                <a:effectLst>
                  <a:glow rad="101600">
                    <a:schemeClr val="tx1">
                      <a:lumMod val="95000"/>
                      <a:lumOff val="5000"/>
                      <a:alpha val="56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”</a:t>
            </a:r>
            <a:endParaRPr lang="en-US" altLang="zh-CN" sz="2200" b="1" dirty="0">
              <a:effectLst>
                <a:glow rad="101600">
                  <a:schemeClr val="tx1">
                    <a:lumMod val="95000"/>
                    <a:lumOff val="5000"/>
                    <a:alpha val="56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endParaRPr>
          </a:p>
        </p:txBody>
      </p:sp>
      <p:sp>
        <p:nvSpPr>
          <p:cNvPr id="63" name="任意多边形 62"/>
          <p:cNvSpPr/>
          <p:nvPr/>
        </p:nvSpPr>
        <p:spPr>
          <a:xfrm>
            <a:off x="1524447" y="3136637"/>
            <a:ext cx="368698" cy="292455"/>
          </a:xfrm>
          <a:custGeom>
            <a:avLst/>
            <a:gdLst>
              <a:gd name="connsiteX0" fmla="*/ 0 w 217661"/>
              <a:gd name="connsiteY0" fmla="*/ 52239 h 261193"/>
              <a:gd name="connsiteX1" fmla="*/ 108831 w 217661"/>
              <a:gd name="connsiteY1" fmla="*/ 52239 h 261193"/>
              <a:gd name="connsiteX2" fmla="*/ 108831 w 217661"/>
              <a:gd name="connsiteY2" fmla="*/ 0 h 261193"/>
              <a:gd name="connsiteX3" fmla="*/ 217661 w 217661"/>
              <a:gd name="connsiteY3" fmla="*/ 130597 h 261193"/>
              <a:gd name="connsiteX4" fmla="*/ 108831 w 217661"/>
              <a:gd name="connsiteY4" fmla="*/ 261193 h 261193"/>
              <a:gd name="connsiteX5" fmla="*/ 108831 w 217661"/>
              <a:gd name="connsiteY5" fmla="*/ 208954 h 261193"/>
              <a:gd name="connsiteX6" fmla="*/ 0 w 217661"/>
              <a:gd name="connsiteY6" fmla="*/ 208954 h 261193"/>
              <a:gd name="connsiteX7" fmla="*/ 0 w 217661"/>
              <a:gd name="connsiteY7" fmla="*/ 52239 h 26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661" h="261193">
                <a:moveTo>
                  <a:pt x="174128" y="1"/>
                </a:moveTo>
                <a:lnTo>
                  <a:pt x="174128" y="130597"/>
                </a:lnTo>
                <a:lnTo>
                  <a:pt x="217661" y="130597"/>
                </a:lnTo>
                <a:lnTo>
                  <a:pt x="108830" y="261192"/>
                </a:lnTo>
                <a:lnTo>
                  <a:pt x="0" y="130597"/>
                </a:lnTo>
                <a:lnTo>
                  <a:pt x="43533" y="130597"/>
                </a:lnTo>
                <a:lnTo>
                  <a:pt x="43533" y="1"/>
                </a:lnTo>
                <a:lnTo>
                  <a:pt x="174128" y="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3311292"/>
              <a:satOff val="13270"/>
              <a:lumOff val="2876"/>
              <a:alphaOff val="0"/>
            </a:schemeClr>
          </a:fillRef>
          <a:effectRef idx="2">
            <a:schemeClr val="accent5">
              <a:hueOff val="-3311292"/>
              <a:satOff val="13270"/>
              <a:lumOff val="28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239" tIns="0" rIns="52239" bIns="65298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000" b="1" kern="1200">
              <a:effectLst>
                <a:glow rad="101600">
                  <a:schemeClr val="tx1">
                    <a:lumMod val="95000"/>
                    <a:lumOff val="5000"/>
                    <a:alpha val="56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endParaRPr>
          </a:p>
        </p:txBody>
      </p:sp>
      <p:sp>
        <p:nvSpPr>
          <p:cNvPr id="64" name="任意多边形 63"/>
          <p:cNvSpPr/>
          <p:nvPr/>
        </p:nvSpPr>
        <p:spPr>
          <a:xfrm>
            <a:off x="285750" y="3477835"/>
            <a:ext cx="2846090" cy="779879"/>
          </a:xfrm>
          <a:custGeom>
            <a:avLst/>
            <a:gdLst>
              <a:gd name="connsiteX0" fmla="*/ 0 w 2016224"/>
              <a:gd name="connsiteY0" fmla="*/ 58043 h 580429"/>
              <a:gd name="connsiteX1" fmla="*/ 58043 w 2016224"/>
              <a:gd name="connsiteY1" fmla="*/ 0 h 580429"/>
              <a:gd name="connsiteX2" fmla="*/ 1958181 w 2016224"/>
              <a:gd name="connsiteY2" fmla="*/ 0 h 580429"/>
              <a:gd name="connsiteX3" fmla="*/ 2016224 w 2016224"/>
              <a:gd name="connsiteY3" fmla="*/ 58043 h 580429"/>
              <a:gd name="connsiteX4" fmla="*/ 2016224 w 2016224"/>
              <a:gd name="connsiteY4" fmla="*/ 522386 h 580429"/>
              <a:gd name="connsiteX5" fmla="*/ 1958181 w 2016224"/>
              <a:gd name="connsiteY5" fmla="*/ 580429 h 580429"/>
              <a:gd name="connsiteX6" fmla="*/ 58043 w 2016224"/>
              <a:gd name="connsiteY6" fmla="*/ 580429 h 580429"/>
              <a:gd name="connsiteX7" fmla="*/ 0 w 2016224"/>
              <a:gd name="connsiteY7" fmla="*/ 522386 h 580429"/>
              <a:gd name="connsiteX8" fmla="*/ 0 w 2016224"/>
              <a:gd name="connsiteY8" fmla="*/ 58043 h 58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6224" h="580429">
                <a:moveTo>
                  <a:pt x="0" y="58043"/>
                </a:moveTo>
                <a:cubicBezTo>
                  <a:pt x="0" y="25987"/>
                  <a:pt x="25987" y="0"/>
                  <a:pt x="58043" y="0"/>
                </a:cubicBezTo>
                <a:lnTo>
                  <a:pt x="1958181" y="0"/>
                </a:lnTo>
                <a:cubicBezTo>
                  <a:pt x="1990237" y="0"/>
                  <a:pt x="2016224" y="25987"/>
                  <a:pt x="2016224" y="58043"/>
                </a:cubicBezTo>
                <a:lnTo>
                  <a:pt x="2016224" y="522386"/>
                </a:lnTo>
                <a:cubicBezTo>
                  <a:pt x="2016224" y="554442"/>
                  <a:pt x="1990237" y="580429"/>
                  <a:pt x="1958181" y="580429"/>
                </a:cubicBezTo>
                <a:lnTo>
                  <a:pt x="58043" y="580429"/>
                </a:lnTo>
                <a:cubicBezTo>
                  <a:pt x="25987" y="580429"/>
                  <a:pt x="0" y="554442"/>
                  <a:pt x="0" y="522386"/>
                </a:cubicBezTo>
                <a:lnTo>
                  <a:pt x="0" y="5804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4966938"/>
              <a:satOff val="19906"/>
              <a:lumOff val="4314"/>
              <a:alphaOff val="0"/>
            </a:schemeClr>
          </a:fillRef>
          <a:effectRef idx="2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820" tIns="100820" rIns="100820" bIns="10082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Aft>
                <a:spcPct val="35000"/>
              </a:spcAft>
            </a:pPr>
            <a:r>
              <a:rPr lang="zh-CN" altLang="en-US" sz="2200" b="1" dirty="0">
                <a:effectLst>
                  <a:glow rad="101600">
                    <a:schemeClr val="tx1">
                      <a:lumMod val="95000"/>
                      <a:lumOff val="5000"/>
                      <a:alpha val="56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新物理量“物质的量”</a:t>
            </a:r>
          </a:p>
        </p:txBody>
      </p:sp>
      <p:sp>
        <p:nvSpPr>
          <p:cNvPr id="65" name="任意多边形 64"/>
          <p:cNvSpPr/>
          <p:nvPr/>
        </p:nvSpPr>
        <p:spPr>
          <a:xfrm>
            <a:off x="1524447" y="4306457"/>
            <a:ext cx="368698" cy="292455"/>
          </a:xfrm>
          <a:custGeom>
            <a:avLst/>
            <a:gdLst>
              <a:gd name="connsiteX0" fmla="*/ 0 w 217661"/>
              <a:gd name="connsiteY0" fmla="*/ 52239 h 261193"/>
              <a:gd name="connsiteX1" fmla="*/ 108831 w 217661"/>
              <a:gd name="connsiteY1" fmla="*/ 52239 h 261193"/>
              <a:gd name="connsiteX2" fmla="*/ 108831 w 217661"/>
              <a:gd name="connsiteY2" fmla="*/ 0 h 261193"/>
              <a:gd name="connsiteX3" fmla="*/ 217661 w 217661"/>
              <a:gd name="connsiteY3" fmla="*/ 130597 h 261193"/>
              <a:gd name="connsiteX4" fmla="*/ 108831 w 217661"/>
              <a:gd name="connsiteY4" fmla="*/ 261193 h 261193"/>
              <a:gd name="connsiteX5" fmla="*/ 108831 w 217661"/>
              <a:gd name="connsiteY5" fmla="*/ 208954 h 261193"/>
              <a:gd name="connsiteX6" fmla="*/ 0 w 217661"/>
              <a:gd name="connsiteY6" fmla="*/ 208954 h 261193"/>
              <a:gd name="connsiteX7" fmla="*/ 0 w 217661"/>
              <a:gd name="connsiteY7" fmla="*/ 52239 h 26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661" h="261193">
                <a:moveTo>
                  <a:pt x="174128" y="1"/>
                </a:moveTo>
                <a:lnTo>
                  <a:pt x="174128" y="130597"/>
                </a:lnTo>
                <a:lnTo>
                  <a:pt x="217661" y="130597"/>
                </a:lnTo>
                <a:lnTo>
                  <a:pt x="108830" y="261192"/>
                </a:lnTo>
                <a:lnTo>
                  <a:pt x="0" y="130597"/>
                </a:lnTo>
                <a:lnTo>
                  <a:pt x="43533" y="130597"/>
                </a:lnTo>
                <a:lnTo>
                  <a:pt x="43533" y="1"/>
                </a:lnTo>
                <a:lnTo>
                  <a:pt x="174128" y="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6622584"/>
              <a:satOff val="26541"/>
              <a:lumOff val="5752"/>
              <a:alphaOff val="0"/>
            </a:schemeClr>
          </a:fillRef>
          <a:effectRef idx="2">
            <a:schemeClr val="accent5">
              <a:hueOff val="-6622584"/>
              <a:satOff val="26541"/>
              <a:lumOff val="575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239" tIns="0" rIns="52239" bIns="65298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000" b="1" kern="1200">
              <a:effectLst>
                <a:glow rad="101600">
                  <a:schemeClr val="tx1">
                    <a:lumMod val="95000"/>
                    <a:lumOff val="5000"/>
                    <a:alpha val="56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endParaRPr>
          </a:p>
        </p:txBody>
      </p:sp>
      <p:sp>
        <p:nvSpPr>
          <p:cNvPr id="66" name="任意多边形 65"/>
          <p:cNvSpPr/>
          <p:nvPr/>
        </p:nvSpPr>
        <p:spPr>
          <a:xfrm>
            <a:off x="285750" y="4647655"/>
            <a:ext cx="2846090" cy="779879"/>
          </a:xfrm>
          <a:custGeom>
            <a:avLst/>
            <a:gdLst>
              <a:gd name="connsiteX0" fmla="*/ 0 w 2016224"/>
              <a:gd name="connsiteY0" fmla="*/ 58043 h 580429"/>
              <a:gd name="connsiteX1" fmla="*/ 58043 w 2016224"/>
              <a:gd name="connsiteY1" fmla="*/ 0 h 580429"/>
              <a:gd name="connsiteX2" fmla="*/ 1958181 w 2016224"/>
              <a:gd name="connsiteY2" fmla="*/ 0 h 580429"/>
              <a:gd name="connsiteX3" fmla="*/ 2016224 w 2016224"/>
              <a:gd name="connsiteY3" fmla="*/ 58043 h 580429"/>
              <a:gd name="connsiteX4" fmla="*/ 2016224 w 2016224"/>
              <a:gd name="connsiteY4" fmla="*/ 522386 h 580429"/>
              <a:gd name="connsiteX5" fmla="*/ 1958181 w 2016224"/>
              <a:gd name="connsiteY5" fmla="*/ 580429 h 580429"/>
              <a:gd name="connsiteX6" fmla="*/ 58043 w 2016224"/>
              <a:gd name="connsiteY6" fmla="*/ 580429 h 580429"/>
              <a:gd name="connsiteX7" fmla="*/ 0 w 2016224"/>
              <a:gd name="connsiteY7" fmla="*/ 522386 h 580429"/>
              <a:gd name="connsiteX8" fmla="*/ 0 w 2016224"/>
              <a:gd name="connsiteY8" fmla="*/ 58043 h 58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6224" h="580429">
                <a:moveTo>
                  <a:pt x="0" y="58043"/>
                </a:moveTo>
                <a:cubicBezTo>
                  <a:pt x="0" y="25987"/>
                  <a:pt x="25987" y="0"/>
                  <a:pt x="58043" y="0"/>
                </a:cubicBezTo>
                <a:lnTo>
                  <a:pt x="1958181" y="0"/>
                </a:lnTo>
                <a:cubicBezTo>
                  <a:pt x="1990237" y="0"/>
                  <a:pt x="2016224" y="25987"/>
                  <a:pt x="2016224" y="58043"/>
                </a:cubicBezTo>
                <a:lnTo>
                  <a:pt x="2016224" y="522386"/>
                </a:lnTo>
                <a:cubicBezTo>
                  <a:pt x="2016224" y="554442"/>
                  <a:pt x="1990237" y="580429"/>
                  <a:pt x="1958181" y="580429"/>
                </a:cubicBezTo>
                <a:lnTo>
                  <a:pt x="58043" y="580429"/>
                </a:lnTo>
                <a:cubicBezTo>
                  <a:pt x="25987" y="580429"/>
                  <a:pt x="0" y="554442"/>
                  <a:pt x="0" y="522386"/>
                </a:cubicBezTo>
                <a:lnTo>
                  <a:pt x="0" y="5804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7450407"/>
              <a:satOff val="29858"/>
              <a:lumOff val="6471"/>
              <a:alphaOff val="0"/>
            </a:schemeClr>
          </a:fillRef>
          <a:effectRef idx="2">
            <a:schemeClr val="accent5">
              <a:hueOff val="-7450407"/>
              <a:satOff val="29858"/>
              <a:lumOff val="647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820" tIns="100820" rIns="100820" bIns="10082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Aft>
                <a:spcPct val="35000"/>
              </a:spcAft>
            </a:pPr>
            <a:r>
              <a:rPr lang="zh-CN" altLang="en-US" sz="2200" b="1" dirty="0" smtClean="0">
                <a:effectLst>
                  <a:glow rad="101600">
                    <a:schemeClr val="tx1">
                      <a:lumMod val="95000"/>
                      <a:lumOff val="5000"/>
                      <a:alpha val="56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类比</a:t>
            </a:r>
            <a:r>
              <a:rPr lang="zh-CN" altLang="en-US" sz="2200" b="1" dirty="0">
                <a:effectLst>
                  <a:glow rad="101600">
                    <a:schemeClr val="tx1">
                      <a:lumMod val="95000"/>
                      <a:lumOff val="5000"/>
                      <a:alpha val="56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“物质的量”与</a:t>
            </a:r>
            <a:r>
              <a:rPr lang="zh-CN" altLang="en-US" sz="2200" b="1" dirty="0" smtClean="0">
                <a:effectLst>
                  <a:glow rad="101600">
                    <a:schemeClr val="tx1">
                      <a:lumMod val="95000"/>
                      <a:lumOff val="5000"/>
                      <a:alpha val="56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“质量”“体积”</a:t>
            </a:r>
            <a:endParaRPr lang="zh-CN" altLang="en-US" sz="2200" b="1" dirty="0">
              <a:effectLst>
                <a:glow rad="101600">
                  <a:schemeClr val="tx1">
                    <a:lumMod val="95000"/>
                    <a:lumOff val="5000"/>
                    <a:alpha val="56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endParaRPr>
          </a:p>
        </p:txBody>
      </p:sp>
      <p:sp>
        <p:nvSpPr>
          <p:cNvPr id="67" name="任意多边形 66"/>
          <p:cNvSpPr/>
          <p:nvPr/>
        </p:nvSpPr>
        <p:spPr>
          <a:xfrm>
            <a:off x="1524447" y="5476277"/>
            <a:ext cx="368698" cy="292455"/>
          </a:xfrm>
          <a:custGeom>
            <a:avLst/>
            <a:gdLst>
              <a:gd name="connsiteX0" fmla="*/ 0 w 217661"/>
              <a:gd name="connsiteY0" fmla="*/ 52239 h 261193"/>
              <a:gd name="connsiteX1" fmla="*/ 108831 w 217661"/>
              <a:gd name="connsiteY1" fmla="*/ 52239 h 261193"/>
              <a:gd name="connsiteX2" fmla="*/ 108831 w 217661"/>
              <a:gd name="connsiteY2" fmla="*/ 0 h 261193"/>
              <a:gd name="connsiteX3" fmla="*/ 217661 w 217661"/>
              <a:gd name="connsiteY3" fmla="*/ 130597 h 261193"/>
              <a:gd name="connsiteX4" fmla="*/ 108831 w 217661"/>
              <a:gd name="connsiteY4" fmla="*/ 261193 h 261193"/>
              <a:gd name="connsiteX5" fmla="*/ 108831 w 217661"/>
              <a:gd name="connsiteY5" fmla="*/ 208954 h 261193"/>
              <a:gd name="connsiteX6" fmla="*/ 0 w 217661"/>
              <a:gd name="connsiteY6" fmla="*/ 208954 h 261193"/>
              <a:gd name="connsiteX7" fmla="*/ 0 w 217661"/>
              <a:gd name="connsiteY7" fmla="*/ 52239 h 26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661" h="261193">
                <a:moveTo>
                  <a:pt x="174128" y="1"/>
                </a:moveTo>
                <a:lnTo>
                  <a:pt x="174128" y="130597"/>
                </a:lnTo>
                <a:lnTo>
                  <a:pt x="217661" y="130597"/>
                </a:lnTo>
                <a:lnTo>
                  <a:pt x="108830" y="261192"/>
                </a:lnTo>
                <a:lnTo>
                  <a:pt x="0" y="130597"/>
                </a:lnTo>
                <a:lnTo>
                  <a:pt x="43533" y="130597"/>
                </a:lnTo>
                <a:lnTo>
                  <a:pt x="43533" y="1"/>
                </a:lnTo>
                <a:lnTo>
                  <a:pt x="174128" y="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239" tIns="0" rIns="52239" bIns="65298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000" b="1" kern="1200">
              <a:effectLst>
                <a:glow rad="101600">
                  <a:schemeClr val="tx1">
                    <a:lumMod val="95000"/>
                    <a:lumOff val="5000"/>
                    <a:alpha val="56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endParaRPr>
          </a:p>
        </p:txBody>
      </p:sp>
      <p:sp>
        <p:nvSpPr>
          <p:cNvPr id="68" name="任意多边形 67"/>
          <p:cNvSpPr/>
          <p:nvPr/>
        </p:nvSpPr>
        <p:spPr>
          <a:xfrm>
            <a:off x="285750" y="5817477"/>
            <a:ext cx="2846090" cy="779879"/>
          </a:xfrm>
          <a:custGeom>
            <a:avLst/>
            <a:gdLst>
              <a:gd name="connsiteX0" fmla="*/ 0 w 2016224"/>
              <a:gd name="connsiteY0" fmla="*/ 58043 h 580429"/>
              <a:gd name="connsiteX1" fmla="*/ 58043 w 2016224"/>
              <a:gd name="connsiteY1" fmla="*/ 0 h 580429"/>
              <a:gd name="connsiteX2" fmla="*/ 1958181 w 2016224"/>
              <a:gd name="connsiteY2" fmla="*/ 0 h 580429"/>
              <a:gd name="connsiteX3" fmla="*/ 2016224 w 2016224"/>
              <a:gd name="connsiteY3" fmla="*/ 58043 h 580429"/>
              <a:gd name="connsiteX4" fmla="*/ 2016224 w 2016224"/>
              <a:gd name="connsiteY4" fmla="*/ 522386 h 580429"/>
              <a:gd name="connsiteX5" fmla="*/ 1958181 w 2016224"/>
              <a:gd name="connsiteY5" fmla="*/ 580429 h 580429"/>
              <a:gd name="connsiteX6" fmla="*/ 58043 w 2016224"/>
              <a:gd name="connsiteY6" fmla="*/ 580429 h 580429"/>
              <a:gd name="connsiteX7" fmla="*/ 0 w 2016224"/>
              <a:gd name="connsiteY7" fmla="*/ 522386 h 580429"/>
              <a:gd name="connsiteX8" fmla="*/ 0 w 2016224"/>
              <a:gd name="connsiteY8" fmla="*/ 58043 h 58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6224" h="580429">
                <a:moveTo>
                  <a:pt x="0" y="58043"/>
                </a:moveTo>
                <a:cubicBezTo>
                  <a:pt x="0" y="25987"/>
                  <a:pt x="25987" y="0"/>
                  <a:pt x="58043" y="0"/>
                </a:cubicBezTo>
                <a:lnTo>
                  <a:pt x="1958181" y="0"/>
                </a:lnTo>
                <a:cubicBezTo>
                  <a:pt x="1990237" y="0"/>
                  <a:pt x="2016224" y="25987"/>
                  <a:pt x="2016224" y="58043"/>
                </a:cubicBezTo>
                <a:lnTo>
                  <a:pt x="2016224" y="522386"/>
                </a:lnTo>
                <a:cubicBezTo>
                  <a:pt x="2016224" y="554442"/>
                  <a:pt x="1990237" y="580429"/>
                  <a:pt x="1958181" y="580429"/>
                </a:cubicBezTo>
                <a:lnTo>
                  <a:pt x="58043" y="580429"/>
                </a:lnTo>
                <a:cubicBezTo>
                  <a:pt x="25987" y="580429"/>
                  <a:pt x="0" y="554442"/>
                  <a:pt x="0" y="522386"/>
                </a:cubicBezTo>
                <a:lnTo>
                  <a:pt x="0" y="5804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820" tIns="100820" rIns="100820" bIns="10082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Aft>
                <a:spcPct val="35000"/>
              </a:spcAft>
            </a:pPr>
            <a:r>
              <a:rPr lang="zh-CN" altLang="en-US" sz="2200" b="1" dirty="0" smtClean="0">
                <a:effectLst>
                  <a:glow rad="101600">
                    <a:schemeClr val="tx1">
                      <a:lumMod val="95000"/>
                      <a:lumOff val="5000"/>
                      <a:alpha val="56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问题或图表深化理解</a:t>
            </a:r>
            <a:endParaRPr lang="zh-CN" altLang="en-US" sz="2200" b="1" dirty="0">
              <a:effectLst>
                <a:glow rad="101600">
                  <a:schemeClr val="tx1">
                    <a:lumMod val="95000"/>
                    <a:lumOff val="5000"/>
                    <a:alpha val="56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372470" y="2852936"/>
            <a:ext cx="51599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     对于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刚才那份水，我们可以说“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18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g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水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”“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18</a:t>
            </a:r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mL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水”或者“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mol</a:t>
            </a: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水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”。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    也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可以描述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成</a:t>
            </a:r>
            <a:endParaRPr lang="en-US" altLang="zh-CN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“这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份水的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质量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是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18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g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。”</a:t>
            </a:r>
            <a:endParaRPr lang="en-US" altLang="zh-CN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“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这份水的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体积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是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18mL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。”</a:t>
            </a:r>
          </a:p>
          <a:p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“这份水的</a:t>
            </a: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物质的量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是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1mol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”</a:t>
            </a:r>
            <a:endParaRPr lang="en-US" altLang="zh-CN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     这里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的</a:t>
            </a:r>
            <a:r>
              <a:rPr lang="en-US" altLang="zh-C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mol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，就是这种新物理量“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物质的量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”的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单位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</a:p>
          <a:p>
            <a:endParaRPr lang="zh-CN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3491606" y="3468960"/>
            <a:ext cx="5976938" cy="3200400"/>
            <a:chOff x="1475656" y="1884784"/>
            <a:chExt cx="6900863" cy="3200400"/>
          </a:xfrm>
        </p:grpSpPr>
        <p:sp>
          <p:nvSpPr>
            <p:cNvPr id="71" name="Text Box 11"/>
            <p:cNvSpPr txBox="1">
              <a:spLocks noChangeArrowheads="1"/>
            </p:cNvSpPr>
            <p:nvPr/>
          </p:nvSpPr>
          <p:spPr bwMode="auto">
            <a:xfrm>
              <a:off x="1599481" y="2013372"/>
              <a:ext cx="14478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华文楷体" panose="02010600040101010101" pitchFamily="2" charset="-122"/>
                  <a:ea typeface="华文楷体" panose="02010600040101010101" pitchFamily="2" charset="-122"/>
                </a:rPr>
                <a:t>微粒数</a:t>
              </a:r>
            </a:p>
          </p:txBody>
        </p:sp>
        <p:sp>
          <p:nvSpPr>
            <p:cNvPr id="72" name="Text Box 12"/>
            <p:cNvSpPr txBox="1">
              <a:spLocks noChangeArrowheads="1"/>
            </p:cNvSpPr>
            <p:nvPr/>
          </p:nvSpPr>
          <p:spPr bwMode="auto">
            <a:xfrm>
              <a:off x="6623919" y="2041947"/>
              <a:ext cx="17526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华文楷体" panose="02010600040101010101" pitchFamily="2" charset="-122"/>
                  <a:ea typeface="华文楷体" panose="02010600040101010101" pitchFamily="2" charset="-122"/>
                </a:rPr>
                <a:t>微粒数</a:t>
              </a:r>
            </a:p>
          </p:txBody>
        </p:sp>
        <p:sp>
          <p:nvSpPr>
            <p:cNvPr id="73" name="Text Box 13"/>
            <p:cNvSpPr txBox="1">
              <a:spLocks noChangeArrowheads="1"/>
            </p:cNvSpPr>
            <p:nvPr/>
          </p:nvSpPr>
          <p:spPr bwMode="auto">
            <a:xfrm>
              <a:off x="1523281" y="4280322"/>
              <a:ext cx="17526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华文楷体" panose="02010600040101010101" pitchFamily="2" charset="-122"/>
                  <a:ea typeface="华文楷体" panose="02010600040101010101" pitchFamily="2" charset="-122"/>
                </a:rPr>
                <a:t>物质的量</a:t>
              </a:r>
            </a:p>
          </p:txBody>
        </p:sp>
        <p:sp>
          <p:nvSpPr>
            <p:cNvPr id="74" name="Text Box 14"/>
            <p:cNvSpPr txBox="1">
              <a:spLocks noChangeArrowheads="1"/>
            </p:cNvSpPr>
            <p:nvPr/>
          </p:nvSpPr>
          <p:spPr bwMode="auto">
            <a:xfrm>
              <a:off x="6333406" y="4289847"/>
              <a:ext cx="17526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>
                  <a:solidFill>
                    <a:schemeClr val="accent6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华文楷体" panose="02010600040101010101" pitchFamily="2" charset="-122"/>
                  <a:ea typeface="华文楷体" panose="02010600040101010101" pitchFamily="2" charset="-122"/>
                </a:rPr>
                <a:t>物质的量</a:t>
              </a:r>
            </a:p>
          </p:txBody>
        </p:sp>
        <p:sp>
          <p:nvSpPr>
            <p:cNvPr id="75" name="Text Box 15"/>
            <p:cNvSpPr txBox="1">
              <a:spLocks noChangeArrowheads="1"/>
            </p:cNvSpPr>
            <p:nvPr/>
          </p:nvSpPr>
          <p:spPr bwMode="auto">
            <a:xfrm>
              <a:off x="2647231" y="2003847"/>
              <a:ext cx="19812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华文楷体" panose="02010600040101010101" pitchFamily="2" charset="-122"/>
                  <a:ea typeface="华文楷体" panose="02010600040101010101" pitchFamily="2" charset="-122"/>
                </a:rPr>
                <a:t>(      )</a:t>
              </a:r>
              <a:r>
                <a:rPr lang="zh-CN" altLang="en-US" sz="20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华文楷体" panose="02010600040101010101" pitchFamily="2" charset="-122"/>
                  <a:ea typeface="华文楷体" panose="02010600040101010101" pitchFamily="2" charset="-122"/>
                </a:rPr>
                <a:t>氢原子</a:t>
              </a:r>
            </a:p>
          </p:txBody>
        </p:sp>
        <p:sp>
          <p:nvSpPr>
            <p:cNvPr id="76" name="Text Box 16"/>
            <p:cNvSpPr txBox="1">
              <a:spLocks noChangeArrowheads="1"/>
            </p:cNvSpPr>
            <p:nvPr/>
          </p:nvSpPr>
          <p:spPr bwMode="auto">
            <a:xfrm>
              <a:off x="2828206" y="4280322"/>
              <a:ext cx="13716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华文楷体" panose="02010600040101010101" pitchFamily="2" charset="-122"/>
                  <a:ea typeface="华文楷体" panose="02010600040101010101" pitchFamily="2" charset="-122"/>
                </a:rPr>
                <a:t>(      ) H</a:t>
              </a:r>
            </a:p>
          </p:txBody>
        </p:sp>
        <p:sp>
          <p:nvSpPr>
            <p:cNvPr id="77" name="Text Box 17"/>
            <p:cNvSpPr txBox="1">
              <a:spLocks noChangeArrowheads="1"/>
            </p:cNvSpPr>
            <p:nvPr/>
          </p:nvSpPr>
          <p:spPr bwMode="auto">
            <a:xfrm>
              <a:off x="4809405" y="2013372"/>
              <a:ext cx="19812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华文楷体" panose="02010600040101010101" pitchFamily="2" charset="-122"/>
                  <a:ea typeface="华文楷体" panose="02010600040101010101" pitchFamily="2" charset="-122"/>
                </a:rPr>
                <a:t>氧原子</a:t>
              </a:r>
              <a:r>
                <a:rPr lang="en-US" altLang="zh-CN" sz="20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华文楷体" panose="02010600040101010101" pitchFamily="2" charset="-122"/>
                  <a:ea typeface="华文楷体" panose="02010600040101010101" pitchFamily="2" charset="-122"/>
                </a:rPr>
                <a:t>(      )</a:t>
              </a:r>
            </a:p>
          </p:txBody>
        </p:sp>
        <p:sp>
          <p:nvSpPr>
            <p:cNvPr id="78" name="Text Box 18"/>
            <p:cNvSpPr txBox="1">
              <a:spLocks noChangeArrowheads="1"/>
            </p:cNvSpPr>
            <p:nvPr/>
          </p:nvSpPr>
          <p:spPr bwMode="auto">
            <a:xfrm>
              <a:off x="5114206" y="4308897"/>
              <a:ext cx="14478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华文楷体" panose="02010600040101010101" pitchFamily="2" charset="-122"/>
                  <a:ea typeface="华文楷体" panose="02010600040101010101" pitchFamily="2" charset="-122"/>
                </a:rPr>
                <a:t>O (      )</a:t>
              </a:r>
            </a:p>
          </p:txBody>
        </p:sp>
        <p:sp>
          <p:nvSpPr>
            <p:cNvPr id="79" name="Text Box 19"/>
            <p:cNvSpPr txBox="1">
              <a:spLocks noChangeArrowheads="1"/>
            </p:cNvSpPr>
            <p:nvPr/>
          </p:nvSpPr>
          <p:spPr bwMode="auto">
            <a:xfrm>
              <a:off x="3514006" y="2927772"/>
              <a:ext cx="32766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华文楷体" panose="02010600040101010101" pitchFamily="2" charset="-122"/>
                  <a:ea typeface="华文楷体" panose="02010600040101010101" pitchFamily="2" charset="-122"/>
                </a:rPr>
                <a:t>6.02x10</a:t>
              </a:r>
              <a:r>
                <a:rPr lang="en-US" altLang="zh-CN" sz="2000" b="1" baseline="300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华文楷体" panose="02010600040101010101" pitchFamily="2" charset="-122"/>
                  <a:ea typeface="华文楷体" panose="02010600040101010101" pitchFamily="2" charset="-122"/>
                </a:rPr>
                <a:t>23</a:t>
              </a:r>
              <a:r>
                <a:rPr lang="zh-CN" altLang="en-US" sz="20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华文楷体" panose="02010600040101010101" pitchFamily="2" charset="-122"/>
                  <a:ea typeface="华文楷体" panose="02010600040101010101" pitchFamily="2" charset="-122"/>
                </a:rPr>
                <a:t>个水分子</a:t>
              </a:r>
            </a:p>
          </p:txBody>
        </p:sp>
        <p:sp>
          <p:nvSpPr>
            <p:cNvPr id="80" name="Text Box 20"/>
            <p:cNvSpPr txBox="1">
              <a:spLocks noChangeArrowheads="1"/>
            </p:cNvSpPr>
            <p:nvPr/>
          </p:nvSpPr>
          <p:spPr bwMode="auto">
            <a:xfrm>
              <a:off x="3990256" y="3637384"/>
              <a:ext cx="18288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华文楷体" panose="02010600040101010101" pitchFamily="2" charset="-122"/>
                  <a:ea typeface="华文楷体" panose="02010600040101010101" pitchFamily="2" charset="-122"/>
                </a:rPr>
                <a:t>1molH</a:t>
              </a:r>
              <a:r>
                <a:rPr lang="en-US" altLang="zh-CN" sz="2000" b="1" baseline="-250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华文楷体" panose="02010600040101010101" pitchFamily="2" charset="-122"/>
                  <a:ea typeface="华文楷体" panose="02010600040101010101" pitchFamily="2" charset="-122"/>
                </a:rPr>
                <a:t>2</a:t>
              </a:r>
              <a:r>
                <a:rPr lang="en-US" altLang="zh-CN" sz="20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华文楷体" panose="02010600040101010101" pitchFamily="2" charset="-122"/>
                  <a:ea typeface="华文楷体" panose="02010600040101010101" pitchFamily="2" charset="-122"/>
                </a:rPr>
                <a:t>O</a:t>
              </a:r>
            </a:p>
          </p:txBody>
        </p:sp>
        <p:sp>
          <p:nvSpPr>
            <p:cNvPr id="81" name="AutoShape 25"/>
            <p:cNvSpPr>
              <a:spLocks noChangeArrowheads="1"/>
            </p:cNvSpPr>
            <p:nvPr/>
          </p:nvSpPr>
          <p:spPr bwMode="auto">
            <a:xfrm>
              <a:off x="4523656" y="3332584"/>
              <a:ext cx="304800" cy="304800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vert="eaVert" wrap="none" anchor="ctr"/>
            <a:lstStyle/>
            <a:p>
              <a:endParaRPr lang="zh-CN" altLang="en-US" sz="20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2" name="AutoShape 26"/>
            <p:cNvSpPr>
              <a:spLocks noChangeArrowheads="1"/>
            </p:cNvSpPr>
            <p:nvPr/>
          </p:nvSpPr>
          <p:spPr bwMode="auto">
            <a:xfrm rot="18497410">
              <a:off x="4109318" y="2527722"/>
              <a:ext cx="295275" cy="381000"/>
            </a:xfrm>
            <a:prstGeom prst="upArrow">
              <a:avLst>
                <a:gd name="adj1" fmla="val 50000"/>
                <a:gd name="adj2" fmla="val 32258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vert="eaVert" wrap="none" anchor="ctr"/>
            <a:lstStyle/>
            <a:p>
              <a:endParaRPr lang="zh-CN" altLang="en-US" sz="20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3" name="AutoShape 27"/>
            <p:cNvSpPr>
              <a:spLocks noChangeArrowheads="1"/>
            </p:cNvSpPr>
            <p:nvPr/>
          </p:nvSpPr>
          <p:spPr bwMode="auto">
            <a:xfrm rot="3520759">
              <a:off x="4914181" y="2527722"/>
              <a:ext cx="304800" cy="381000"/>
            </a:xfrm>
            <a:prstGeom prst="upArrow">
              <a:avLst>
                <a:gd name="adj1" fmla="val 50000"/>
                <a:gd name="adj2" fmla="val 3125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vert="eaVert" wrap="none" anchor="ctr"/>
            <a:lstStyle/>
            <a:p>
              <a:endParaRPr lang="zh-CN" altLang="en-US" sz="20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4" name="AutoShape 28"/>
            <p:cNvSpPr>
              <a:spLocks noChangeArrowheads="1"/>
            </p:cNvSpPr>
            <p:nvPr/>
          </p:nvSpPr>
          <p:spPr bwMode="auto">
            <a:xfrm rot="2821282">
              <a:off x="3799756" y="3970759"/>
              <a:ext cx="285750" cy="381000"/>
            </a:xfrm>
            <a:prstGeom prst="downArrow">
              <a:avLst>
                <a:gd name="adj1" fmla="val 50000"/>
                <a:gd name="adj2" fmla="val 33333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vert="eaVert" wrap="none" anchor="ctr"/>
            <a:lstStyle/>
            <a:p>
              <a:endParaRPr lang="zh-CN" altLang="en-US" sz="20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5" name="AutoShape 29"/>
            <p:cNvSpPr>
              <a:spLocks noChangeArrowheads="1"/>
            </p:cNvSpPr>
            <p:nvPr/>
          </p:nvSpPr>
          <p:spPr bwMode="auto">
            <a:xfrm rot="18644577">
              <a:off x="5311056" y="3992985"/>
              <a:ext cx="301625" cy="381000"/>
            </a:xfrm>
            <a:prstGeom prst="downArrow">
              <a:avLst>
                <a:gd name="adj1" fmla="val 50000"/>
                <a:gd name="adj2" fmla="val 3157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vert="eaVert" wrap="none" anchor="ctr"/>
            <a:lstStyle/>
            <a:p>
              <a:endParaRPr lang="zh-CN" altLang="en-US" sz="20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6" name="AutoShape 30"/>
            <p:cNvSpPr>
              <a:spLocks noChangeArrowheads="1"/>
            </p:cNvSpPr>
            <p:nvPr/>
          </p:nvSpPr>
          <p:spPr bwMode="auto">
            <a:xfrm>
              <a:off x="6847756" y="2599159"/>
              <a:ext cx="304800" cy="1524000"/>
            </a:xfrm>
            <a:prstGeom prst="upDownArrow">
              <a:avLst>
                <a:gd name="adj1" fmla="val 50000"/>
                <a:gd name="adj2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vert="eaVert" wrap="none" anchor="ctr"/>
            <a:lstStyle/>
            <a:p>
              <a:endParaRPr lang="zh-CN" altLang="en-US" sz="20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7" name="AutoShape 31"/>
            <p:cNvSpPr>
              <a:spLocks noChangeArrowheads="1"/>
            </p:cNvSpPr>
            <p:nvPr/>
          </p:nvSpPr>
          <p:spPr bwMode="auto">
            <a:xfrm>
              <a:off x="2151931" y="2636912"/>
              <a:ext cx="304800" cy="1524000"/>
            </a:xfrm>
            <a:prstGeom prst="upDownArrow">
              <a:avLst>
                <a:gd name="adj1" fmla="val 50000"/>
                <a:gd name="adj2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vert="eaVert" wrap="none" anchor="ctr"/>
            <a:lstStyle/>
            <a:p>
              <a:endParaRPr lang="zh-CN" altLang="en-US" sz="2000" b="1"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8" name="Rectangle 32"/>
            <p:cNvSpPr>
              <a:spLocks noChangeArrowheads="1"/>
            </p:cNvSpPr>
            <p:nvPr/>
          </p:nvSpPr>
          <p:spPr bwMode="auto">
            <a:xfrm>
              <a:off x="1475656" y="1884784"/>
              <a:ext cx="6248400" cy="3200400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568456" y="5079668"/>
            <a:ext cx="4943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     那</a:t>
            </a:r>
            <a:r>
              <a:rPr lang="en-US" altLang="zh-CN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2g</a:t>
            </a:r>
            <a:r>
              <a:rPr lang="zh-CN" alt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氢气用这种新方法可以如何描述？</a:t>
            </a:r>
            <a:r>
              <a:rPr lang="en-US" altLang="zh-CN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4g</a:t>
            </a:r>
            <a:r>
              <a:rPr lang="zh-CN" alt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氢气呢？</a:t>
            </a:r>
            <a:r>
              <a:rPr lang="en-US" altLang="zh-CN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10g</a:t>
            </a:r>
            <a:r>
              <a:rPr lang="zh-CN" alt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呢？</a:t>
            </a:r>
          </a:p>
          <a:p>
            <a:r>
              <a:rPr lang="en-US" altLang="zh-CN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    6.02×10</a:t>
            </a:r>
            <a:r>
              <a:rPr lang="en-US" altLang="zh-CN" sz="2400" b="1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24</a:t>
            </a:r>
            <a:r>
              <a:rPr lang="zh-CN" alt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个氢气分子呢？</a:t>
            </a:r>
          </a:p>
          <a:p>
            <a:r>
              <a:rPr lang="zh-CN" alt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  <a:r>
              <a:rPr lang="en-US" altLang="zh-CN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3.01×10</a:t>
            </a:r>
            <a:r>
              <a:rPr lang="en-US" altLang="zh-CN" sz="2400" b="1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23</a:t>
            </a:r>
            <a:r>
              <a:rPr lang="zh-CN" alt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个氢气分子呢？</a:t>
            </a:r>
          </a:p>
        </p:txBody>
      </p:sp>
    </p:spTree>
    <p:extLst>
      <p:ext uri="{BB962C8B-B14F-4D97-AF65-F5344CB8AC3E}">
        <p14:creationId xmlns:p14="http://schemas.microsoft.com/office/powerpoint/2010/main" val="254299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60">
                <p:cTn id="8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1" grpId="0"/>
      <p:bldP spid="26" grpId="0"/>
      <p:bldP spid="27" grpId="0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up ligh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2" y="-27384"/>
            <a:ext cx="9180512" cy="116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467544" y="552841"/>
            <a:ext cx="2472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38" name="内容占位符 3" descr="DO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571500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"/>
          <p:cNvSpPr txBox="1">
            <a:spLocks noChangeArrowheads="1"/>
          </p:cNvSpPr>
          <p:nvPr/>
        </p:nvSpPr>
        <p:spPr bwMode="auto">
          <a:xfrm>
            <a:off x="827584" y="539969"/>
            <a:ext cx="34387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  <a:cs typeface="宋体" charset="-122"/>
              </a:rPr>
              <a:t>环节</a:t>
            </a:r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  <a:cs typeface="宋体" charset="-122"/>
              </a:rPr>
              <a:t>3---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  <a:cs typeface="宋体" charset="-122"/>
              </a:rPr>
              <a:t>更上层楼</a:t>
            </a:r>
            <a:endParaRPr lang="zh-CN" altLang="en-US" sz="3200" b="1" dirty="0">
              <a:latin typeface="微软雅黑" pitchFamily="34" charset="-122"/>
              <a:ea typeface="微软雅黑" pitchFamily="34" charset="-122"/>
              <a:cs typeface="宋体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2510" y="1076543"/>
            <a:ext cx="4943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 用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N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表示</a:t>
            </a: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微粒数目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n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为</a:t>
            </a: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物质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的量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N</a:t>
            </a:r>
            <a:r>
              <a:rPr lang="en-US" altLang="zh-CN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A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为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阿伏加德罗常数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，找出他们之间的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关系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。 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60502" y="2686268"/>
            <a:ext cx="49439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     我们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也发现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同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物质的量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的物质，其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质量</a:t>
            </a: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也不同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例如，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1mol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水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和</a:t>
            </a:r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1mol</a:t>
            </a: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碳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其质量也不相等。同样，为了描述出物质在这一方面的差异，我们定义一个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新概念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摩尔质量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”，用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M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表示。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 </a:t>
            </a:r>
          </a:p>
          <a:p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 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16288" y="4653136"/>
            <a:ext cx="4943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     参考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密度计算公式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，试写出摩尔质量的计算公式，并判断其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单位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</a:p>
          <a:p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 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07904" y="5949280"/>
            <a:ext cx="4943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     水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的摩尔质量是多少？</a:t>
            </a:r>
          </a:p>
          <a:p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  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7" name="任意多边形 36"/>
          <p:cNvSpPr/>
          <p:nvPr/>
        </p:nvSpPr>
        <p:spPr>
          <a:xfrm>
            <a:off x="285750" y="1138197"/>
            <a:ext cx="2846090" cy="779879"/>
          </a:xfrm>
          <a:custGeom>
            <a:avLst/>
            <a:gdLst>
              <a:gd name="connsiteX0" fmla="*/ 0 w 2016224"/>
              <a:gd name="connsiteY0" fmla="*/ 58043 h 580429"/>
              <a:gd name="connsiteX1" fmla="*/ 58043 w 2016224"/>
              <a:gd name="connsiteY1" fmla="*/ 0 h 580429"/>
              <a:gd name="connsiteX2" fmla="*/ 1958181 w 2016224"/>
              <a:gd name="connsiteY2" fmla="*/ 0 h 580429"/>
              <a:gd name="connsiteX3" fmla="*/ 2016224 w 2016224"/>
              <a:gd name="connsiteY3" fmla="*/ 58043 h 580429"/>
              <a:gd name="connsiteX4" fmla="*/ 2016224 w 2016224"/>
              <a:gd name="connsiteY4" fmla="*/ 522386 h 580429"/>
              <a:gd name="connsiteX5" fmla="*/ 1958181 w 2016224"/>
              <a:gd name="connsiteY5" fmla="*/ 580429 h 580429"/>
              <a:gd name="connsiteX6" fmla="*/ 58043 w 2016224"/>
              <a:gd name="connsiteY6" fmla="*/ 580429 h 580429"/>
              <a:gd name="connsiteX7" fmla="*/ 0 w 2016224"/>
              <a:gd name="connsiteY7" fmla="*/ 522386 h 580429"/>
              <a:gd name="connsiteX8" fmla="*/ 0 w 2016224"/>
              <a:gd name="connsiteY8" fmla="*/ 58043 h 58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6224" h="580429">
                <a:moveTo>
                  <a:pt x="0" y="58043"/>
                </a:moveTo>
                <a:cubicBezTo>
                  <a:pt x="0" y="25987"/>
                  <a:pt x="25987" y="0"/>
                  <a:pt x="58043" y="0"/>
                </a:cubicBezTo>
                <a:lnTo>
                  <a:pt x="1958181" y="0"/>
                </a:lnTo>
                <a:cubicBezTo>
                  <a:pt x="1990237" y="0"/>
                  <a:pt x="2016224" y="25987"/>
                  <a:pt x="2016224" y="58043"/>
                </a:cubicBezTo>
                <a:lnTo>
                  <a:pt x="2016224" y="522386"/>
                </a:lnTo>
                <a:cubicBezTo>
                  <a:pt x="2016224" y="554442"/>
                  <a:pt x="1990237" y="580429"/>
                  <a:pt x="1958181" y="580429"/>
                </a:cubicBezTo>
                <a:lnTo>
                  <a:pt x="58043" y="580429"/>
                </a:lnTo>
                <a:cubicBezTo>
                  <a:pt x="25987" y="580429"/>
                  <a:pt x="0" y="554442"/>
                  <a:pt x="0" y="522386"/>
                </a:cubicBezTo>
                <a:lnTo>
                  <a:pt x="0" y="5804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820" tIns="100820" rIns="100820" bIns="10082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Aft>
                <a:spcPct val="35000"/>
              </a:spcAft>
            </a:pPr>
            <a:r>
              <a:rPr lang="zh-CN" altLang="en-US" sz="2200" b="1" dirty="0">
                <a:effectLst>
                  <a:glow rad="101600">
                    <a:schemeClr val="tx1">
                      <a:lumMod val="95000"/>
                      <a:lumOff val="5000"/>
                      <a:alpha val="56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找出</a:t>
            </a:r>
            <a:r>
              <a:rPr lang="en-US" altLang="zh-CN" sz="2200" b="1" dirty="0">
                <a:effectLst>
                  <a:glow rad="101600">
                    <a:schemeClr val="tx1">
                      <a:lumMod val="95000"/>
                      <a:lumOff val="5000"/>
                      <a:alpha val="56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n</a:t>
            </a:r>
            <a:r>
              <a:rPr lang="zh-CN" altLang="en-US" sz="2200" b="1" dirty="0">
                <a:effectLst>
                  <a:glow rad="101600">
                    <a:schemeClr val="tx1">
                      <a:lumMod val="95000"/>
                      <a:lumOff val="5000"/>
                      <a:alpha val="56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、</a:t>
            </a:r>
            <a:r>
              <a:rPr lang="en-US" altLang="zh-CN" sz="2200" b="1" dirty="0">
                <a:effectLst>
                  <a:glow rad="101600">
                    <a:schemeClr val="tx1">
                      <a:lumMod val="95000"/>
                      <a:lumOff val="5000"/>
                      <a:alpha val="56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N</a:t>
            </a:r>
            <a:r>
              <a:rPr lang="zh-CN" altLang="en-US" sz="2200" b="1" dirty="0">
                <a:effectLst>
                  <a:glow rad="101600">
                    <a:schemeClr val="tx1">
                      <a:lumMod val="95000"/>
                      <a:lumOff val="5000"/>
                      <a:alpha val="56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、</a:t>
            </a:r>
            <a:r>
              <a:rPr lang="en-US" altLang="zh-CN" sz="2200" b="1" dirty="0">
                <a:effectLst>
                  <a:glow rad="101600">
                    <a:schemeClr val="tx1">
                      <a:lumMod val="95000"/>
                      <a:lumOff val="5000"/>
                      <a:alpha val="56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N</a:t>
            </a:r>
            <a:r>
              <a:rPr lang="en-US" altLang="zh-CN" sz="2200" b="1" baseline="-25000" dirty="0">
                <a:effectLst>
                  <a:glow rad="101600">
                    <a:schemeClr val="tx1">
                      <a:lumMod val="95000"/>
                      <a:lumOff val="5000"/>
                      <a:alpha val="56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A</a:t>
            </a:r>
            <a:r>
              <a:rPr lang="en-US" altLang="zh-CN" sz="2200" b="1" dirty="0">
                <a:effectLst>
                  <a:glow rad="101600">
                    <a:schemeClr val="tx1">
                      <a:lumMod val="95000"/>
                      <a:lumOff val="5000"/>
                      <a:alpha val="56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 </a:t>
            </a:r>
            <a:r>
              <a:rPr lang="zh-CN" altLang="en-US" sz="2200" b="1" dirty="0">
                <a:effectLst>
                  <a:glow rad="101600">
                    <a:schemeClr val="tx1">
                      <a:lumMod val="95000"/>
                      <a:lumOff val="5000"/>
                      <a:alpha val="56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三者关系</a:t>
            </a:r>
          </a:p>
        </p:txBody>
      </p:sp>
      <p:sp>
        <p:nvSpPr>
          <p:cNvPr id="40" name="任意多边形 39"/>
          <p:cNvSpPr/>
          <p:nvPr/>
        </p:nvSpPr>
        <p:spPr>
          <a:xfrm>
            <a:off x="1524447" y="1966818"/>
            <a:ext cx="368698" cy="292455"/>
          </a:xfrm>
          <a:custGeom>
            <a:avLst/>
            <a:gdLst>
              <a:gd name="connsiteX0" fmla="*/ 0 w 217661"/>
              <a:gd name="connsiteY0" fmla="*/ 52239 h 261193"/>
              <a:gd name="connsiteX1" fmla="*/ 108831 w 217661"/>
              <a:gd name="connsiteY1" fmla="*/ 52239 h 261193"/>
              <a:gd name="connsiteX2" fmla="*/ 108831 w 217661"/>
              <a:gd name="connsiteY2" fmla="*/ 0 h 261193"/>
              <a:gd name="connsiteX3" fmla="*/ 217661 w 217661"/>
              <a:gd name="connsiteY3" fmla="*/ 130597 h 261193"/>
              <a:gd name="connsiteX4" fmla="*/ 108831 w 217661"/>
              <a:gd name="connsiteY4" fmla="*/ 261193 h 261193"/>
              <a:gd name="connsiteX5" fmla="*/ 108831 w 217661"/>
              <a:gd name="connsiteY5" fmla="*/ 208954 h 261193"/>
              <a:gd name="connsiteX6" fmla="*/ 0 w 217661"/>
              <a:gd name="connsiteY6" fmla="*/ 208954 h 261193"/>
              <a:gd name="connsiteX7" fmla="*/ 0 w 217661"/>
              <a:gd name="connsiteY7" fmla="*/ 52239 h 26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661" h="261193">
                <a:moveTo>
                  <a:pt x="174128" y="1"/>
                </a:moveTo>
                <a:lnTo>
                  <a:pt x="174128" y="130597"/>
                </a:lnTo>
                <a:lnTo>
                  <a:pt x="217661" y="130597"/>
                </a:lnTo>
                <a:lnTo>
                  <a:pt x="108830" y="261192"/>
                </a:lnTo>
                <a:lnTo>
                  <a:pt x="0" y="130597"/>
                </a:lnTo>
                <a:lnTo>
                  <a:pt x="43533" y="130597"/>
                </a:lnTo>
                <a:lnTo>
                  <a:pt x="43533" y="1"/>
                </a:lnTo>
                <a:lnTo>
                  <a:pt x="174128" y="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239" tIns="0" rIns="52239" bIns="65298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000" b="1" kern="1200">
              <a:effectLst>
                <a:glow rad="101600">
                  <a:schemeClr val="tx1">
                    <a:lumMod val="95000"/>
                    <a:lumOff val="5000"/>
                    <a:alpha val="56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endParaRPr>
          </a:p>
        </p:txBody>
      </p:sp>
      <p:sp>
        <p:nvSpPr>
          <p:cNvPr id="41" name="任意多边形 40"/>
          <p:cNvSpPr/>
          <p:nvPr/>
        </p:nvSpPr>
        <p:spPr>
          <a:xfrm>
            <a:off x="285750" y="2308015"/>
            <a:ext cx="2846090" cy="779879"/>
          </a:xfrm>
          <a:custGeom>
            <a:avLst/>
            <a:gdLst>
              <a:gd name="connsiteX0" fmla="*/ 0 w 2016224"/>
              <a:gd name="connsiteY0" fmla="*/ 58043 h 580429"/>
              <a:gd name="connsiteX1" fmla="*/ 58043 w 2016224"/>
              <a:gd name="connsiteY1" fmla="*/ 0 h 580429"/>
              <a:gd name="connsiteX2" fmla="*/ 1958181 w 2016224"/>
              <a:gd name="connsiteY2" fmla="*/ 0 h 580429"/>
              <a:gd name="connsiteX3" fmla="*/ 2016224 w 2016224"/>
              <a:gd name="connsiteY3" fmla="*/ 58043 h 580429"/>
              <a:gd name="connsiteX4" fmla="*/ 2016224 w 2016224"/>
              <a:gd name="connsiteY4" fmla="*/ 522386 h 580429"/>
              <a:gd name="connsiteX5" fmla="*/ 1958181 w 2016224"/>
              <a:gd name="connsiteY5" fmla="*/ 580429 h 580429"/>
              <a:gd name="connsiteX6" fmla="*/ 58043 w 2016224"/>
              <a:gd name="connsiteY6" fmla="*/ 580429 h 580429"/>
              <a:gd name="connsiteX7" fmla="*/ 0 w 2016224"/>
              <a:gd name="connsiteY7" fmla="*/ 522386 h 580429"/>
              <a:gd name="connsiteX8" fmla="*/ 0 w 2016224"/>
              <a:gd name="connsiteY8" fmla="*/ 58043 h 58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6224" h="580429">
                <a:moveTo>
                  <a:pt x="0" y="58043"/>
                </a:moveTo>
                <a:cubicBezTo>
                  <a:pt x="0" y="25987"/>
                  <a:pt x="25987" y="0"/>
                  <a:pt x="58043" y="0"/>
                </a:cubicBezTo>
                <a:lnTo>
                  <a:pt x="1958181" y="0"/>
                </a:lnTo>
                <a:cubicBezTo>
                  <a:pt x="1990237" y="0"/>
                  <a:pt x="2016224" y="25987"/>
                  <a:pt x="2016224" y="58043"/>
                </a:cubicBezTo>
                <a:lnTo>
                  <a:pt x="2016224" y="522386"/>
                </a:lnTo>
                <a:cubicBezTo>
                  <a:pt x="2016224" y="554442"/>
                  <a:pt x="1990237" y="580429"/>
                  <a:pt x="1958181" y="580429"/>
                </a:cubicBezTo>
                <a:lnTo>
                  <a:pt x="58043" y="580429"/>
                </a:lnTo>
                <a:cubicBezTo>
                  <a:pt x="25987" y="580429"/>
                  <a:pt x="0" y="554442"/>
                  <a:pt x="0" y="522386"/>
                </a:cubicBezTo>
                <a:lnTo>
                  <a:pt x="0" y="5804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2483469"/>
              <a:satOff val="9953"/>
              <a:lumOff val="2157"/>
              <a:alphaOff val="0"/>
            </a:schemeClr>
          </a:fillRef>
          <a:effectRef idx="2">
            <a:schemeClr val="accent5">
              <a:hueOff val="-2483469"/>
              <a:satOff val="9953"/>
              <a:lumOff val="215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820" tIns="100820" rIns="100820" bIns="10082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Aft>
                <a:spcPct val="35000"/>
              </a:spcAft>
            </a:pPr>
            <a:r>
              <a:rPr lang="zh-CN" altLang="en-US" sz="2200" b="1" dirty="0">
                <a:effectLst>
                  <a:glow rad="101600">
                    <a:schemeClr val="tx1">
                      <a:lumMod val="95000"/>
                      <a:lumOff val="5000"/>
                      <a:alpha val="56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新物理量带来新视角</a:t>
            </a:r>
          </a:p>
        </p:txBody>
      </p:sp>
      <p:sp>
        <p:nvSpPr>
          <p:cNvPr id="42" name="任意多边形 41"/>
          <p:cNvSpPr/>
          <p:nvPr/>
        </p:nvSpPr>
        <p:spPr>
          <a:xfrm>
            <a:off x="1524447" y="3136637"/>
            <a:ext cx="368698" cy="292455"/>
          </a:xfrm>
          <a:custGeom>
            <a:avLst/>
            <a:gdLst>
              <a:gd name="connsiteX0" fmla="*/ 0 w 217661"/>
              <a:gd name="connsiteY0" fmla="*/ 52239 h 261193"/>
              <a:gd name="connsiteX1" fmla="*/ 108831 w 217661"/>
              <a:gd name="connsiteY1" fmla="*/ 52239 h 261193"/>
              <a:gd name="connsiteX2" fmla="*/ 108831 w 217661"/>
              <a:gd name="connsiteY2" fmla="*/ 0 h 261193"/>
              <a:gd name="connsiteX3" fmla="*/ 217661 w 217661"/>
              <a:gd name="connsiteY3" fmla="*/ 130597 h 261193"/>
              <a:gd name="connsiteX4" fmla="*/ 108831 w 217661"/>
              <a:gd name="connsiteY4" fmla="*/ 261193 h 261193"/>
              <a:gd name="connsiteX5" fmla="*/ 108831 w 217661"/>
              <a:gd name="connsiteY5" fmla="*/ 208954 h 261193"/>
              <a:gd name="connsiteX6" fmla="*/ 0 w 217661"/>
              <a:gd name="connsiteY6" fmla="*/ 208954 h 261193"/>
              <a:gd name="connsiteX7" fmla="*/ 0 w 217661"/>
              <a:gd name="connsiteY7" fmla="*/ 52239 h 26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661" h="261193">
                <a:moveTo>
                  <a:pt x="174128" y="1"/>
                </a:moveTo>
                <a:lnTo>
                  <a:pt x="174128" y="130597"/>
                </a:lnTo>
                <a:lnTo>
                  <a:pt x="217661" y="130597"/>
                </a:lnTo>
                <a:lnTo>
                  <a:pt x="108830" y="261192"/>
                </a:lnTo>
                <a:lnTo>
                  <a:pt x="0" y="130597"/>
                </a:lnTo>
                <a:lnTo>
                  <a:pt x="43533" y="130597"/>
                </a:lnTo>
                <a:lnTo>
                  <a:pt x="43533" y="1"/>
                </a:lnTo>
                <a:lnTo>
                  <a:pt x="174128" y="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3311292"/>
              <a:satOff val="13270"/>
              <a:lumOff val="2876"/>
              <a:alphaOff val="0"/>
            </a:schemeClr>
          </a:fillRef>
          <a:effectRef idx="2">
            <a:schemeClr val="accent5">
              <a:hueOff val="-3311292"/>
              <a:satOff val="13270"/>
              <a:lumOff val="28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239" tIns="0" rIns="52239" bIns="65298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000" b="1" kern="1200">
              <a:effectLst>
                <a:glow rad="101600">
                  <a:schemeClr val="tx1">
                    <a:lumMod val="95000"/>
                    <a:lumOff val="5000"/>
                    <a:alpha val="56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endParaRPr>
          </a:p>
        </p:txBody>
      </p:sp>
      <p:sp>
        <p:nvSpPr>
          <p:cNvPr id="43" name="任意多边形 42"/>
          <p:cNvSpPr/>
          <p:nvPr/>
        </p:nvSpPr>
        <p:spPr>
          <a:xfrm>
            <a:off x="285750" y="3477835"/>
            <a:ext cx="2846090" cy="779879"/>
          </a:xfrm>
          <a:custGeom>
            <a:avLst/>
            <a:gdLst>
              <a:gd name="connsiteX0" fmla="*/ 0 w 2016224"/>
              <a:gd name="connsiteY0" fmla="*/ 58043 h 580429"/>
              <a:gd name="connsiteX1" fmla="*/ 58043 w 2016224"/>
              <a:gd name="connsiteY1" fmla="*/ 0 h 580429"/>
              <a:gd name="connsiteX2" fmla="*/ 1958181 w 2016224"/>
              <a:gd name="connsiteY2" fmla="*/ 0 h 580429"/>
              <a:gd name="connsiteX3" fmla="*/ 2016224 w 2016224"/>
              <a:gd name="connsiteY3" fmla="*/ 58043 h 580429"/>
              <a:gd name="connsiteX4" fmla="*/ 2016224 w 2016224"/>
              <a:gd name="connsiteY4" fmla="*/ 522386 h 580429"/>
              <a:gd name="connsiteX5" fmla="*/ 1958181 w 2016224"/>
              <a:gd name="connsiteY5" fmla="*/ 580429 h 580429"/>
              <a:gd name="connsiteX6" fmla="*/ 58043 w 2016224"/>
              <a:gd name="connsiteY6" fmla="*/ 580429 h 580429"/>
              <a:gd name="connsiteX7" fmla="*/ 0 w 2016224"/>
              <a:gd name="connsiteY7" fmla="*/ 522386 h 580429"/>
              <a:gd name="connsiteX8" fmla="*/ 0 w 2016224"/>
              <a:gd name="connsiteY8" fmla="*/ 58043 h 58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6224" h="580429">
                <a:moveTo>
                  <a:pt x="0" y="58043"/>
                </a:moveTo>
                <a:cubicBezTo>
                  <a:pt x="0" y="25987"/>
                  <a:pt x="25987" y="0"/>
                  <a:pt x="58043" y="0"/>
                </a:cubicBezTo>
                <a:lnTo>
                  <a:pt x="1958181" y="0"/>
                </a:lnTo>
                <a:cubicBezTo>
                  <a:pt x="1990237" y="0"/>
                  <a:pt x="2016224" y="25987"/>
                  <a:pt x="2016224" y="58043"/>
                </a:cubicBezTo>
                <a:lnTo>
                  <a:pt x="2016224" y="522386"/>
                </a:lnTo>
                <a:cubicBezTo>
                  <a:pt x="2016224" y="554442"/>
                  <a:pt x="1990237" y="580429"/>
                  <a:pt x="1958181" y="580429"/>
                </a:cubicBezTo>
                <a:lnTo>
                  <a:pt x="58043" y="580429"/>
                </a:lnTo>
                <a:cubicBezTo>
                  <a:pt x="25987" y="580429"/>
                  <a:pt x="0" y="554442"/>
                  <a:pt x="0" y="522386"/>
                </a:cubicBezTo>
                <a:lnTo>
                  <a:pt x="0" y="5804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4966938"/>
              <a:satOff val="19906"/>
              <a:lumOff val="4314"/>
              <a:alphaOff val="0"/>
            </a:schemeClr>
          </a:fillRef>
          <a:effectRef idx="2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820" tIns="100820" rIns="100820" bIns="10082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Aft>
                <a:spcPct val="35000"/>
              </a:spcAft>
            </a:pPr>
            <a:r>
              <a:rPr lang="zh-CN" altLang="en-US" sz="2200" b="1" dirty="0">
                <a:effectLst>
                  <a:glow rad="101600">
                    <a:schemeClr val="tx1">
                      <a:lumMod val="95000"/>
                      <a:lumOff val="5000"/>
                      <a:alpha val="56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新视角发现新特征</a:t>
            </a:r>
          </a:p>
        </p:txBody>
      </p:sp>
      <p:sp>
        <p:nvSpPr>
          <p:cNvPr id="44" name="任意多边形 43"/>
          <p:cNvSpPr/>
          <p:nvPr/>
        </p:nvSpPr>
        <p:spPr>
          <a:xfrm>
            <a:off x="1524447" y="4306457"/>
            <a:ext cx="368698" cy="292455"/>
          </a:xfrm>
          <a:custGeom>
            <a:avLst/>
            <a:gdLst>
              <a:gd name="connsiteX0" fmla="*/ 0 w 217661"/>
              <a:gd name="connsiteY0" fmla="*/ 52239 h 261193"/>
              <a:gd name="connsiteX1" fmla="*/ 108831 w 217661"/>
              <a:gd name="connsiteY1" fmla="*/ 52239 h 261193"/>
              <a:gd name="connsiteX2" fmla="*/ 108831 w 217661"/>
              <a:gd name="connsiteY2" fmla="*/ 0 h 261193"/>
              <a:gd name="connsiteX3" fmla="*/ 217661 w 217661"/>
              <a:gd name="connsiteY3" fmla="*/ 130597 h 261193"/>
              <a:gd name="connsiteX4" fmla="*/ 108831 w 217661"/>
              <a:gd name="connsiteY4" fmla="*/ 261193 h 261193"/>
              <a:gd name="connsiteX5" fmla="*/ 108831 w 217661"/>
              <a:gd name="connsiteY5" fmla="*/ 208954 h 261193"/>
              <a:gd name="connsiteX6" fmla="*/ 0 w 217661"/>
              <a:gd name="connsiteY6" fmla="*/ 208954 h 261193"/>
              <a:gd name="connsiteX7" fmla="*/ 0 w 217661"/>
              <a:gd name="connsiteY7" fmla="*/ 52239 h 26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661" h="261193">
                <a:moveTo>
                  <a:pt x="174128" y="1"/>
                </a:moveTo>
                <a:lnTo>
                  <a:pt x="174128" y="130597"/>
                </a:lnTo>
                <a:lnTo>
                  <a:pt x="217661" y="130597"/>
                </a:lnTo>
                <a:lnTo>
                  <a:pt x="108830" y="261192"/>
                </a:lnTo>
                <a:lnTo>
                  <a:pt x="0" y="130597"/>
                </a:lnTo>
                <a:lnTo>
                  <a:pt x="43533" y="130597"/>
                </a:lnTo>
                <a:lnTo>
                  <a:pt x="43533" y="1"/>
                </a:lnTo>
                <a:lnTo>
                  <a:pt x="174128" y="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6622584"/>
              <a:satOff val="26541"/>
              <a:lumOff val="5752"/>
              <a:alphaOff val="0"/>
            </a:schemeClr>
          </a:fillRef>
          <a:effectRef idx="2">
            <a:schemeClr val="accent5">
              <a:hueOff val="-6622584"/>
              <a:satOff val="26541"/>
              <a:lumOff val="575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239" tIns="0" rIns="52239" bIns="65298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000" b="1" kern="1200">
              <a:effectLst>
                <a:glow rad="101600">
                  <a:schemeClr val="tx1">
                    <a:lumMod val="95000"/>
                    <a:lumOff val="5000"/>
                    <a:alpha val="56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endParaRPr>
          </a:p>
        </p:txBody>
      </p:sp>
      <p:sp>
        <p:nvSpPr>
          <p:cNvPr id="45" name="任意多边形 44"/>
          <p:cNvSpPr/>
          <p:nvPr/>
        </p:nvSpPr>
        <p:spPr>
          <a:xfrm>
            <a:off x="285750" y="4647655"/>
            <a:ext cx="2846090" cy="779879"/>
          </a:xfrm>
          <a:custGeom>
            <a:avLst/>
            <a:gdLst>
              <a:gd name="connsiteX0" fmla="*/ 0 w 2016224"/>
              <a:gd name="connsiteY0" fmla="*/ 58043 h 580429"/>
              <a:gd name="connsiteX1" fmla="*/ 58043 w 2016224"/>
              <a:gd name="connsiteY1" fmla="*/ 0 h 580429"/>
              <a:gd name="connsiteX2" fmla="*/ 1958181 w 2016224"/>
              <a:gd name="connsiteY2" fmla="*/ 0 h 580429"/>
              <a:gd name="connsiteX3" fmla="*/ 2016224 w 2016224"/>
              <a:gd name="connsiteY3" fmla="*/ 58043 h 580429"/>
              <a:gd name="connsiteX4" fmla="*/ 2016224 w 2016224"/>
              <a:gd name="connsiteY4" fmla="*/ 522386 h 580429"/>
              <a:gd name="connsiteX5" fmla="*/ 1958181 w 2016224"/>
              <a:gd name="connsiteY5" fmla="*/ 580429 h 580429"/>
              <a:gd name="connsiteX6" fmla="*/ 58043 w 2016224"/>
              <a:gd name="connsiteY6" fmla="*/ 580429 h 580429"/>
              <a:gd name="connsiteX7" fmla="*/ 0 w 2016224"/>
              <a:gd name="connsiteY7" fmla="*/ 522386 h 580429"/>
              <a:gd name="connsiteX8" fmla="*/ 0 w 2016224"/>
              <a:gd name="connsiteY8" fmla="*/ 58043 h 58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6224" h="580429">
                <a:moveTo>
                  <a:pt x="0" y="58043"/>
                </a:moveTo>
                <a:cubicBezTo>
                  <a:pt x="0" y="25987"/>
                  <a:pt x="25987" y="0"/>
                  <a:pt x="58043" y="0"/>
                </a:cubicBezTo>
                <a:lnTo>
                  <a:pt x="1958181" y="0"/>
                </a:lnTo>
                <a:cubicBezTo>
                  <a:pt x="1990237" y="0"/>
                  <a:pt x="2016224" y="25987"/>
                  <a:pt x="2016224" y="58043"/>
                </a:cubicBezTo>
                <a:lnTo>
                  <a:pt x="2016224" y="522386"/>
                </a:lnTo>
                <a:cubicBezTo>
                  <a:pt x="2016224" y="554442"/>
                  <a:pt x="1990237" y="580429"/>
                  <a:pt x="1958181" y="580429"/>
                </a:cubicBezTo>
                <a:lnTo>
                  <a:pt x="58043" y="580429"/>
                </a:lnTo>
                <a:cubicBezTo>
                  <a:pt x="25987" y="580429"/>
                  <a:pt x="0" y="554442"/>
                  <a:pt x="0" y="522386"/>
                </a:cubicBezTo>
                <a:lnTo>
                  <a:pt x="0" y="5804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7450407"/>
              <a:satOff val="29858"/>
              <a:lumOff val="6471"/>
              <a:alphaOff val="0"/>
            </a:schemeClr>
          </a:fillRef>
          <a:effectRef idx="2">
            <a:schemeClr val="accent5">
              <a:hueOff val="-7450407"/>
              <a:satOff val="29858"/>
              <a:lumOff val="647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820" tIns="100820" rIns="100820" bIns="10082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Aft>
                <a:spcPct val="35000"/>
              </a:spcAft>
            </a:pPr>
            <a:r>
              <a:rPr lang="zh-CN" altLang="en-US" sz="2200" b="1" dirty="0">
                <a:effectLst>
                  <a:glow rad="101600">
                    <a:schemeClr val="tx1">
                      <a:lumMod val="95000"/>
                      <a:lumOff val="5000"/>
                      <a:alpha val="56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推导“摩尔质量”的计算</a:t>
            </a:r>
            <a:r>
              <a:rPr lang="zh-CN" altLang="en-US" sz="2200" b="1" dirty="0" smtClean="0">
                <a:effectLst>
                  <a:glow rad="101600">
                    <a:schemeClr val="tx1">
                      <a:lumMod val="95000"/>
                      <a:lumOff val="5000"/>
                      <a:alpha val="56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公式</a:t>
            </a:r>
            <a:endParaRPr lang="zh-CN" altLang="en-US" sz="2200" b="1" dirty="0">
              <a:effectLst>
                <a:glow rad="101600">
                  <a:schemeClr val="tx1">
                    <a:lumMod val="95000"/>
                    <a:lumOff val="5000"/>
                    <a:alpha val="56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endParaRPr>
          </a:p>
        </p:txBody>
      </p:sp>
      <p:sp>
        <p:nvSpPr>
          <p:cNvPr id="46" name="任意多边形 45"/>
          <p:cNvSpPr/>
          <p:nvPr/>
        </p:nvSpPr>
        <p:spPr>
          <a:xfrm>
            <a:off x="1524447" y="5476277"/>
            <a:ext cx="368698" cy="292455"/>
          </a:xfrm>
          <a:custGeom>
            <a:avLst/>
            <a:gdLst>
              <a:gd name="connsiteX0" fmla="*/ 0 w 217661"/>
              <a:gd name="connsiteY0" fmla="*/ 52239 h 261193"/>
              <a:gd name="connsiteX1" fmla="*/ 108831 w 217661"/>
              <a:gd name="connsiteY1" fmla="*/ 52239 h 261193"/>
              <a:gd name="connsiteX2" fmla="*/ 108831 w 217661"/>
              <a:gd name="connsiteY2" fmla="*/ 0 h 261193"/>
              <a:gd name="connsiteX3" fmla="*/ 217661 w 217661"/>
              <a:gd name="connsiteY3" fmla="*/ 130597 h 261193"/>
              <a:gd name="connsiteX4" fmla="*/ 108831 w 217661"/>
              <a:gd name="connsiteY4" fmla="*/ 261193 h 261193"/>
              <a:gd name="connsiteX5" fmla="*/ 108831 w 217661"/>
              <a:gd name="connsiteY5" fmla="*/ 208954 h 261193"/>
              <a:gd name="connsiteX6" fmla="*/ 0 w 217661"/>
              <a:gd name="connsiteY6" fmla="*/ 208954 h 261193"/>
              <a:gd name="connsiteX7" fmla="*/ 0 w 217661"/>
              <a:gd name="connsiteY7" fmla="*/ 52239 h 26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661" h="261193">
                <a:moveTo>
                  <a:pt x="174128" y="1"/>
                </a:moveTo>
                <a:lnTo>
                  <a:pt x="174128" y="130597"/>
                </a:lnTo>
                <a:lnTo>
                  <a:pt x="217661" y="130597"/>
                </a:lnTo>
                <a:lnTo>
                  <a:pt x="108830" y="261192"/>
                </a:lnTo>
                <a:lnTo>
                  <a:pt x="0" y="130597"/>
                </a:lnTo>
                <a:lnTo>
                  <a:pt x="43533" y="130597"/>
                </a:lnTo>
                <a:lnTo>
                  <a:pt x="43533" y="1"/>
                </a:lnTo>
                <a:lnTo>
                  <a:pt x="174128" y="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239" tIns="0" rIns="52239" bIns="65298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1000" b="1" kern="1200">
              <a:effectLst>
                <a:glow rad="101600">
                  <a:schemeClr val="tx1">
                    <a:lumMod val="95000"/>
                    <a:lumOff val="5000"/>
                    <a:alpha val="56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endParaRPr>
          </a:p>
        </p:txBody>
      </p:sp>
      <p:sp>
        <p:nvSpPr>
          <p:cNvPr id="47" name="任意多边形 46"/>
          <p:cNvSpPr/>
          <p:nvPr/>
        </p:nvSpPr>
        <p:spPr>
          <a:xfrm>
            <a:off x="285750" y="5817477"/>
            <a:ext cx="2846090" cy="779879"/>
          </a:xfrm>
          <a:custGeom>
            <a:avLst/>
            <a:gdLst>
              <a:gd name="connsiteX0" fmla="*/ 0 w 2016224"/>
              <a:gd name="connsiteY0" fmla="*/ 58043 h 580429"/>
              <a:gd name="connsiteX1" fmla="*/ 58043 w 2016224"/>
              <a:gd name="connsiteY1" fmla="*/ 0 h 580429"/>
              <a:gd name="connsiteX2" fmla="*/ 1958181 w 2016224"/>
              <a:gd name="connsiteY2" fmla="*/ 0 h 580429"/>
              <a:gd name="connsiteX3" fmla="*/ 2016224 w 2016224"/>
              <a:gd name="connsiteY3" fmla="*/ 58043 h 580429"/>
              <a:gd name="connsiteX4" fmla="*/ 2016224 w 2016224"/>
              <a:gd name="connsiteY4" fmla="*/ 522386 h 580429"/>
              <a:gd name="connsiteX5" fmla="*/ 1958181 w 2016224"/>
              <a:gd name="connsiteY5" fmla="*/ 580429 h 580429"/>
              <a:gd name="connsiteX6" fmla="*/ 58043 w 2016224"/>
              <a:gd name="connsiteY6" fmla="*/ 580429 h 580429"/>
              <a:gd name="connsiteX7" fmla="*/ 0 w 2016224"/>
              <a:gd name="connsiteY7" fmla="*/ 522386 h 580429"/>
              <a:gd name="connsiteX8" fmla="*/ 0 w 2016224"/>
              <a:gd name="connsiteY8" fmla="*/ 58043 h 58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6224" h="580429">
                <a:moveTo>
                  <a:pt x="0" y="58043"/>
                </a:moveTo>
                <a:cubicBezTo>
                  <a:pt x="0" y="25987"/>
                  <a:pt x="25987" y="0"/>
                  <a:pt x="58043" y="0"/>
                </a:cubicBezTo>
                <a:lnTo>
                  <a:pt x="1958181" y="0"/>
                </a:lnTo>
                <a:cubicBezTo>
                  <a:pt x="1990237" y="0"/>
                  <a:pt x="2016224" y="25987"/>
                  <a:pt x="2016224" y="58043"/>
                </a:cubicBezTo>
                <a:lnTo>
                  <a:pt x="2016224" y="522386"/>
                </a:lnTo>
                <a:cubicBezTo>
                  <a:pt x="2016224" y="554442"/>
                  <a:pt x="1990237" y="580429"/>
                  <a:pt x="1958181" y="580429"/>
                </a:cubicBezTo>
                <a:lnTo>
                  <a:pt x="58043" y="580429"/>
                </a:lnTo>
                <a:cubicBezTo>
                  <a:pt x="25987" y="580429"/>
                  <a:pt x="0" y="554442"/>
                  <a:pt x="0" y="522386"/>
                </a:cubicBezTo>
                <a:lnTo>
                  <a:pt x="0" y="5804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820" tIns="100820" rIns="100820" bIns="10082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Aft>
                <a:spcPct val="35000"/>
              </a:spcAft>
            </a:pPr>
            <a:r>
              <a:rPr lang="zh-CN" altLang="en-US" sz="2200" b="1" dirty="0">
                <a:effectLst>
                  <a:glow rad="101600">
                    <a:schemeClr val="tx1">
                      <a:lumMod val="95000"/>
                      <a:lumOff val="5000"/>
                      <a:alpha val="56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发现水的新特征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60502" y="1052736"/>
            <a:ext cx="49439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     当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我们发现一个新的物理量之后，看待物质世界时，往往会多一个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新的角度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例如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，人们在建立起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体积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这一概念后，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发现</a:t>
            </a: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同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体积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的物质，其</a:t>
            </a: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质量不同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例如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1L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水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和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1L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油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，他们的质量不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相等。为了</a:t>
            </a: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更直观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地描述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出它们在这一方面的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特征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，我们定义了一个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新概念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“</a:t>
            </a: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密度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”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p=m/v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单位为</a:t>
            </a:r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g</a:t>
            </a:r>
            <a:r>
              <a:rPr lang="en-US" altLang="zh-CN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·L</a:t>
            </a:r>
            <a:r>
              <a:rPr lang="en-US" altLang="zh-CN" sz="24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-1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每种物质都有它的密度。 </a:t>
            </a:r>
          </a:p>
          <a:p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 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691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35" grpId="0"/>
      <p:bldP spid="36" grpId="0"/>
      <p:bldP spid="3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67544" y="552841"/>
            <a:ext cx="2472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38" name="内容占位符 3" descr="DO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71500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"/>
          <p:cNvSpPr txBox="1">
            <a:spLocks noChangeArrowheads="1"/>
          </p:cNvSpPr>
          <p:nvPr/>
        </p:nvSpPr>
        <p:spPr bwMode="auto">
          <a:xfrm>
            <a:off x="827584" y="539969"/>
            <a:ext cx="46987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  <a:cs typeface="宋体" charset="-122"/>
              </a:rPr>
              <a:t>以深入研究“水”为主线</a:t>
            </a:r>
            <a:endParaRPr lang="zh-CN" altLang="en-US" sz="3200" b="1" dirty="0">
              <a:latin typeface="微软雅黑" pitchFamily="34" charset="-122"/>
              <a:ea typeface="微软雅黑" pitchFamily="34" charset="-122"/>
              <a:cs typeface="宋体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-252536" y="1614867"/>
            <a:ext cx="8592616" cy="3904208"/>
          </a:xfrm>
          <a:prstGeom prst="rect">
            <a:avLst/>
          </a:prstGeom>
          <a:ln w="63500"/>
          <a:scene3d>
            <a:camera prst="perspectiveLeft" zoom="91000"/>
            <a:lightRig rig="threePt" dir="t">
              <a:rot lat="0" lon="0" rev="20640000"/>
            </a:lightRig>
          </a:scene3d>
        </p:spPr>
      </p:sp>
      <p:pic>
        <p:nvPicPr>
          <p:cNvPr id="37" name="图片 36" descr="down ligh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62625"/>
            <a:ext cx="9142413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任意多边形 18"/>
          <p:cNvSpPr/>
          <p:nvPr/>
        </p:nvSpPr>
        <p:spPr>
          <a:xfrm>
            <a:off x="2778028" y="1625927"/>
            <a:ext cx="2753732" cy="801484"/>
          </a:xfrm>
          <a:custGeom>
            <a:avLst/>
            <a:gdLst>
              <a:gd name="connsiteX0" fmla="*/ 0 w 2753732"/>
              <a:gd name="connsiteY0" fmla="*/ 133583 h 801484"/>
              <a:gd name="connsiteX1" fmla="*/ 133583 w 2753732"/>
              <a:gd name="connsiteY1" fmla="*/ 0 h 801484"/>
              <a:gd name="connsiteX2" fmla="*/ 2620149 w 2753732"/>
              <a:gd name="connsiteY2" fmla="*/ 0 h 801484"/>
              <a:gd name="connsiteX3" fmla="*/ 2753732 w 2753732"/>
              <a:gd name="connsiteY3" fmla="*/ 133583 h 801484"/>
              <a:gd name="connsiteX4" fmla="*/ 2753732 w 2753732"/>
              <a:gd name="connsiteY4" fmla="*/ 667901 h 801484"/>
              <a:gd name="connsiteX5" fmla="*/ 2620149 w 2753732"/>
              <a:gd name="connsiteY5" fmla="*/ 801484 h 801484"/>
              <a:gd name="connsiteX6" fmla="*/ 133583 w 2753732"/>
              <a:gd name="connsiteY6" fmla="*/ 801484 h 801484"/>
              <a:gd name="connsiteX7" fmla="*/ 0 w 2753732"/>
              <a:gd name="connsiteY7" fmla="*/ 667901 h 801484"/>
              <a:gd name="connsiteX8" fmla="*/ 0 w 2753732"/>
              <a:gd name="connsiteY8" fmla="*/ 133583 h 8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3732" h="801484">
                <a:moveTo>
                  <a:pt x="0" y="133583"/>
                </a:moveTo>
                <a:cubicBezTo>
                  <a:pt x="0" y="59807"/>
                  <a:pt x="59807" y="0"/>
                  <a:pt x="133583" y="0"/>
                </a:cubicBezTo>
                <a:lnTo>
                  <a:pt x="2620149" y="0"/>
                </a:lnTo>
                <a:cubicBezTo>
                  <a:pt x="2693925" y="0"/>
                  <a:pt x="2753732" y="59807"/>
                  <a:pt x="2753732" y="133583"/>
                </a:cubicBezTo>
                <a:lnTo>
                  <a:pt x="2753732" y="667901"/>
                </a:lnTo>
                <a:cubicBezTo>
                  <a:pt x="2753732" y="741677"/>
                  <a:pt x="2693925" y="801484"/>
                  <a:pt x="2620149" y="801484"/>
                </a:cubicBezTo>
                <a:lnTo>
                  <a:pt x="133583" y="801484"/>
                </a:lnTo>
                <a:cubicBezTo>
                  <a:pt x="59807" y="801484"/>
                  <a:pt x="0" y="741677"/>
                  <a:pt x="0" y="667901"/>
                </a:cubicBezTo>
                <a:lnTo>
                  <a:pt x="0" y="133583"/>
                </a:lnTo>
                <a:close/>
              </a:path>
            </a:pathLst>
          </a:custGeom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30565" tIns="130565" rIns="130565" bIns="13056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kern="1200" dirty="0" smtClean="0">
                <a:effectLst>
                  <a:glow rad="1524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对水的了解</a:t>
            </a:r>
            <a:endParaRPr lang="zh-CN" altLang="en-US" sz="2400" b="1" kern="1200" dirty="0">
              <a:effectLst>
                <a:glow rad="1524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4629614" y="2910930"/>
            <a:ext cx="2628543" cy="1167976"/>
          </a:xfrm>
          <a:custGeom>
            <a:avLst/>
            <a:gdLst>
              <a:gd name="connsiteX0" fmla="*/ 0 w 2628543"/>
              <a:gd name="connsiteY0" fmla="*/ 194667 h 1167976"/>
              <a:gd name="connsiteX1" fmla="*/ 194667 w 2628543"/>
              <a:gd name="connsiteY1" fmla="*/ 0 h 1167976"/>
              <a:gd name="connsiteX2" fmla="*/ 2433876 w 2628543"/>
              <a:gd name="connsiteY2" fmla="*/ 0 h 1167976"/>
              <a:gd name="connsiteX3" fmla="*/ 2628543 w 2628543"/>
              <a:gd name="connsiteY3" fmla="*/ 194667 h 1167976"/>
              <a:gd name="connsiteX4" fmla="*/ 2628543 w 2628543"/>
              <a:gd name="connsiteY4" fmla="*/ 973309 h 1167976"/>
              <a:gd name="connsiteX5" fmla="*/ 2433876 w 2628543"/>
              <a:gd name="connsiteY5" fmla="*/ 1167976 h 1167976"/>
              <a:gd name="connsiteX6" fmla="*/ 194667 w 2628543"/>
              <a:gd name="connsiteY6" fmla="*/ 1167976 h 1167976"/>
              <a:gd name="connsiteX7" fmla="*/ 0 w 2628543"/>
              <a:gd name="connsiteY7" fmla="*/ 973309 h 1167976"/>
              <a:gd name="connsiteX8" fmla="*/ 0 w 2628543"/>
              <a:gd name="connsiteY8" fmla="*/ 194667 h 1167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8543" h="1167976">
                <a:moveTo>
                  <a:pt x="0" y="194667"/>
                </a:moveTo>
                <a:cubicBezTo>
                  <a:pt x="0" y="87155"/>
                  <a:pt x="87155" y="0"/>
                  <a:pt x="194667" y="0"/>
                </a:cubicBezTo>
                <a:lnTo>
                  <a:pt x="2433876" y="0"/>
                </a:lnTo>
                <a:cubicBezTo>
                  <a:pt x="2541388" y="0"/>
                  <a:pt x="2628543" y="87155"/>
                  <a:pt x="2628543" y="194667"/>
                </a:cubicBezTo>
                <a:lnTo>
                  <a:pt x="2628543" y="973309"/>
                </a:lnTo>
                <a:cubicBezTo>
                  <a:pt x="2628543" y="1080821"/>
                  <a:pt x="2541388" y="1167976"/>
                  <a:pt x="2433876" y="1167976"/>
                </a:cubicBezTo>
                <a:lnTo>
                  <a:pt x="194667" y="1167976"/>
                </a:lnTo>
                <a:cubicBezTo>
                  <a:pt x="87155" y="1167976"/>
                  <a:pt x="0" y="1080821"/>
                  <a:pt x="0" y="973309"/>
                </a:cubicBezTo>
                <a:lnTo>
                  <a:pt x="0" y="194667"/>
                </a:lnTo>
                <a:close/>
              </a:path>
            </a:pathLst>
          </a:custGeom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48456" tIns="148456" rIns="148456" bIns="148456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400" b="1" kern="1200" dirty="0" smtClean="0">
                <a:effectLst>
                  <a:glow rad="1524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18</a:t>
            </a:r>
            <a:r>
              <a:rPr lang="en-US" altLang="zh-CN" sz="2400" b="1" dirty="0">
                <a:effectLst>
                  <a:glow rad="1524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g</a:t>
            </a:r>
            <a:r>
              <a:rPr lang="zh-CN" altLang="en-US" sz="2400" b="1" kern="1200" dirty="0" smtClean="0">
                <a:effectLst>
                  <a:glow rad="1524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水中有多少个水分子？</a:t>
            </a:r>
            <a:endParaRPr lang="zh-CN" altLang="en-US" sz="2400" b="1" kern="1200" dirty="0">
              <a:effectLst>
                <a:glow rad="1524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4729766" y="4638495"/>
            <a:ext cx="3607051" cy="735407"/>
          </a:xfrm>
          <a:custGeom>
            <a:avLst/>
            <a:gdLst>
              <a:gd name="connsiteX0" fmla="*/ 0 w 3607051"/>
              <a:gd name="connsiteY0" fmla="*/ 122570 h 735407"/>
              <a:gd name="connsiteX1" fmla="*/ 122570 w 3607051"/>
              <a:gd name="connsiteY1" fmla="*/ 0 h 735407"/>
              <a:gd name="connsiteX2" fmla="*/ 3484481 w 3607051"/>
              <a:gd name="connsiteY2" fmla="*/ 0 h 735407"/>
              <a:gd name="connsiteX3" fmla="*/ 3607051 w 3607051"/>
              <a:gd name="connsiteY3" fmla="*/ 122570 h 735407"/>
              <a:gd name="connsiteX4" fmla="*/ 3607051 w 3607051"/>
              <a:gd name="connsiteY4" fmla="*/ 612837 h 735407"/>
              <a:gd name="connsiteX5" fmla="*/ 3484481 w 3607051"/>
              <a:gd name="connsiteY5" fmla="*/ 735407 h 735407"/>
              <a:gd name="connsiteX6" fmla="*/ 122570 w 3607051"/>
              <a:gd name="connsiteY6" fmla="*/ 735407 h 735407"/>
              <a:gd name="connsiteX7" fmla="*/ 0 w 3607051"/>
              <a:gd name="connsiteY7" fmla="*/ 612837 h 735407"/>
              <a:gd name="connsiteX8" fmla="*/ 0 w 3607051"/>
              <a:gd name="connsiteY8" fmla="*/ 122570 h 735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7051" h="735407">
                <a:moveTo>
                  <a:pt x="0" y="122570"/>
                </a:moveTo>
                <a:cubicBezTo>
                  <a:pt x="0" y="54876"/>
                  <a:pt x="54876" y="0"/>
                  <a:pt x="122570" y="0"/>
                </a:cubicBezTo>
                <a:lnTo>
                  <a:pt x="3484481" y="0"/>
                </a:lnTo>
                <a:cubicBezTo>
                  <a:pt x="3552175" y="0"/>
                  <a:pt x="3607051" y="54876"/>
                  <a:pt x="3607051" y="122570"/>
                </a:cubicBezTo>
                <a:lnTo>
                  <a:pt x="3607051" y="612837"/>
                </a:lnTo>
                <a:cubicBezTo>
                  <a:pt x="3607051" y="680531"/>
                  <a:pt x="3552175" y="735407"/>
                  <a:pt x="3484481" y="735407"/>
                </a:cubicBezTo>
                <a:lnTo>
                  <a:pt x="122570" y="735407"/>
                </a:lnTo>
                <a:cubicBezTo>
                  <a:pt x="54876" y="735407"/>
                  <a:pt x="0" y="680531"/>
                  <a:pt x="0" y="612837"/>
                </a:cubicBezTo>
                <a:lnTo>
                  <a:pt x="0" y="122570"/>
                </a:lnTo>
                <a:close/>
              </a:path>
            </a:pathLst>
          </a:custGeom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27340" tIns="127340" rIns="127340" bIns="1273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400" b="1" kern="1200" dirty="0" smtClean="0">
                <a:effectLst>
                  <a:glow rad="1524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18</a:t>
            </a:r>
            <a:r>
              <a:rPr lang="en-US" altLang="zh-CN" sz="2400" b="1" dirty="0">
                <a:effectLst>
                  <a:glow rad="1524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g</a:t>
            </a:r>
            <a:r>
              <a:rPr lang="zh-CN" altLang="en-US" sz="2400" b="1" kern="1200" dirty="0" smtClean="0">
                <a:effectLst>
                  <a:glow rad="1524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水中有</a:t>
            </a:r>
            <a:r>
              <a:rPr lang="en-US" altLang="zh-CN" sz="2400" b="1" kern="1200" dirty="0" smtClean="0">
                <a:effectLst>
                  <a:glow rad="1524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N</a:t>
            </a:r>
            <a:r>
              <a:rPr lang="en-US" altLang="zh-CN" sz="2400" b="1" kern="1200" baseline="-25000" dirty="0" smtClean="0">
                <a:effectLst>
                  <a:glow rad="1524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A</a:t>
            </a:r>
            <a:r>
              <a:rPr lang="zh-CN" altLang="en-US" sz="2400" b="1" kern="1200" dirty="0" smtClean="0">
                <a:effectLst>
                  <a:glow rad="1524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个水分子</a:t>
            </a:r>
            <a:endParaRPr lang="zh-CN" altLang="en-US" sz="2400" b="1" kern="1200" dirty="0">
              <a:effectLst>
                <a:glow rad="1524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637120" y="4669744"/>
            <a:ext cx="2890637" cy="733391"/>
          </a:xfrm>
          <a:custGeom>
            <a:avLst/>
            <a:gdLst>
              <a:gd name="connsiteX0" fmla="*/ 0 w 2890637"/>
              <a:gd name="connsiteY0" fmla="*/ 122234 h 733391"/>
              <a:gd name="connsiteX1" fmla="*/ 122234 w 2890637"/>
              <a:gd name="connsiteY1" fmla="*/ 0 h 733391"/>
              <a:gd name="connsiteX2" fmla="*/ 2768403 w 2890637"/>
              <a:gd name="connsiteY2" fmla="*/ 0 h 733391"/>
              <a:gd name="connsiteX3" fmla="*/ 2890637 w 2890637"/>
              <a:gd name="connsiteY3" fmla="*/ 122234 h 733391"/>
              <a:gd name="connsiteX4" fmla="*/ 2890637 w 2890637"/>
              <a:gd name="connsiteY4" fmla="*/ 611157 h 733391"/>
              <a:gd name="connsiteX5" fmla="*/ 2768403 w 2890637"/>
              <a:gd name="connsiteY5" fmla="*/ 733391 h 733391"/>
              <a:gd name="connsiteX6" fmla="*/ 122234 w 2890637"/>
              <a:gd name="connsiteY6" fmla="*/ 733391 h 733391"/>
              <a:gd name="connsiteX7" fmla="*/ 0 w 2890637"/>
              <a:gd name="connsiteY7" fmla="*/ 611157 h 733391"/>
              <a:gd name="connsiteX8" fmla="*/ 0 w 2890637"/>
              <a:gd name="connsiteY8" fmla="*/ 122234 h 733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0637" h="733391">
                <a:moveTo>
                  <a:pt x="0" y="122234"/>
                </a:moveTo>
                <a:cubicBezTo>
                  <a:pt x="0" y="54726"/>
                  <a:pt x="54726" y="0"/>
                  <a:pt x="122234" y="0"/>
                </a:cubicBezTo>
                <a:lnTo>
                  <a:pt x="2768403" y="0"/>
                </a:lnTo>
                <a:cubicBezTo>
                  <a:pt x="2835911" y="0"/>
                  <a:pt x="2890637" y="54726"/>
                  <a:pt x="2890637" y="122234"/>
                </a:cubicBezTo>
                <a:lnTo>
                  <a:pt x="2890637" y="611157"/>
                </a:lnTo>
                <a:cubicBezTo>
                  <a:pt x="2890637" y="678665"/>
                  <a:pt x="2835911" y="733391"/>
                  <a:pt x="2768403" y="733391"/>
                </a:cubicBezTo>
                <a:lnTo>
                  <a:pt x="122234" y="733391"/>
                </a:lnTo>
                <a:cubicBezTo>
                  <a:pt x="54726" y="733391"/>
                  <a:pt x="0" y="678665"/>
                  <a:pt x="0" y="611157"/>
                </a:cubicBezTo>
                <a:lnTo>
                  <a:pt x="0" y="122234"/>
                </a:lnTo>
                <a:close/>
              </a:path>
            </a:pathLst>
          </a:custGeom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27241" tIns="127241" rIns="127241" bIns="12724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400" b="1" kern="1200" dirty="0" smtClean="0">
                <a:effectLst>
                  <a:glow rad="1524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18</a:t>
            </a:r>
            <a:r>
              <a:rPr lang="en-US" altLang="zh-CN" sz="2400" b="1" dirty="0">
                <a:effectLst>
                  <a:glow rad="1524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g</a:t>
            </a:r>
            <a:r>
              <a:rPr lang="zh-CN" altLang="en-US" sz="2400" b="1" kern="1200" dirty="0" smtClean="0">
                <a:effectLst>
                  <a:glow rad="1524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水即</a:t>
            </a:r>
            <a:r>
              <a:rPr lang="en-US" altLang="zh-CN" sz="2400" b="1" kern="1200" dirty="0" smtClean="0">
                <a:effectLst>
                  <a:glow rad="1524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1mol</a:t>
            </a:r>
            <a:r>
              <a:rPr lang="zh-CN" altLang="en-US" sz="2400" b="1" kern="1200" dirty="0" smtClean="0">
                <a:effectLst>
                  <a:glow rad="1524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水</a:t>
            </a:r>
            <a:endParaRPr lang="zh-CN" altLang="en-US" sz="2400" b="1" kern="1200" dirty="0">
              <a:effectLst>
                <a:glow rad="1524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996933" y="2933420"/>
            <a:ext cx="2629812" cy="1145481"/>
          </a:xfrm>
          <a:custGeom>
            <a:avLst/>
            <a:gdLst>
              <a:gd name="connsiteX0" fmla="*/ 0 w 2629812"/>
              <a:gd name="connsiteY0" fmla="*/ 190917 h 1145481"/>
              <a:gd name="connsiteX1" fmla="*/ 190917 w 2629812"/>
              <a:gd name="connsiteY1" fmla="*/ 0 h 1145481"/>
              <a:gd name="connsiteX2" fmla="*/ 2438895 w 2629812"/>
              <a:gd name="connsiteY2" fmla="*/ 0 h 1145481"/>
              <a:gd name="connsiteX3" fmla="*/ 2629812 w 2629812"/>
              <a:gd name="connsiteY3" fmla="*/ 190917 h 1145481"/>
              <a:gd name="connsiteX4" fmla="*/ 2629812 w 2629812"/>
              <a:gd name="connsiteY4" fmla="*/ 954564 h 1145481"/>
              <a:gd name="connsiteX5" fmla="*/ 2438895 w 2629812"/>
              <a:gd name="connsiteY5" fmla="*/ 1145481 h 1145481"/>
              <a:gd name="connsiteX6" fmla="*/ 190917 w 2629812"/>
              <a:gd name="connsiteY6" fmla="*/ 1145481 h 1145481"/>
              <a:gd name="connsiteX7" fmla="*/ 0 w 2629812"/>
              <a:gd name="connsiteY7" fmla="*/ 954564 h 1145481"/>
              <a:gd name="connsiteX8" fmla="*/ 0 w 2629812"/>
              <a:gd name="connsiteY8" fmla="*/ 190917 h 1145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9812" h="1145481">
                <a:moveTo>
                  <a:pt x="0" y="190917"/>
                </a:moveTo>
                <a:cubicBezTo>
                  <a:pt x="0" y="85476"/>
                  <a:pt x="85476" y="0"/>
                  <a:pt x="190917" y="0"/>
                </a:cubicBezTo>
                <a:lnTo>
                  <a:pt x="2438895" y="0"/>
                </a:lnTo>
                <a:cubicBezTo>
                  <a:pt x="2544336" y="0"/>
                  <a:pt x="2629812" y="85476"/>
                  <a:pt x="2629812" y="190917"/>
                </a:cubicBezTo>
                <a:lnTo>
                  <a:pt x="2629812" y="954564"/>
                </a:lnTo>
                <a:cubicBezTo>
                  <a:pt x="2629812" y="1060005"/>
                  <a:pt x="2544336" y="1145481"/>
                  <a:pt x="2438895" y="1145481"/>
                </a:cubicBezTo>
                <a:lnTo>
                  <a:pt x="190917" y="1145481"/>
                </a:lnTo>
                <a:cubicBezTo>
                  <a:pt x="85476" y="1145481"/>
                  <a:pt x="0" y="1060005"/>
                  <a:pt x="0" y="954564"/>
                </a:cubicBezTo>
                <a:lnTo>
                  <a:pt x="0" y="190917"/>
                </a:lnTo>
                <a:close/>
              </a:path>
            </a:pathLst>
          </a:custGeom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47358" tIns="147358" rIns="147358" bIns="147358" numCol="1" spcCol="1270" anchor="ctr" anchorCtr="0">
            <a:noAutofit/>
          </a:bodyPr>
          <a:lstStyle/>
          <a:p>
            <a:pPr lvl="0" algn="ctr"/>
            <a:r>
              <a:rPr lang="zh-CN" altLang="en-US" sz="2400" b="1" kern="1200" dirty="0" smtClean="0">
                <a:effectLst>
                  <a:glow rad="1524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水的摩尔质量为</a:t>
            </a:r>
            <a:r>
              <a:rPr lang="en-US" altLang="zh-CN" sz="2400" b="1" dirty="0">
                <a:solidFill>
                  <a:prstClr val="black"/>
                </a:solidFill>
                <a:effectLst>
                  <a:glow rad="1524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18g·mol</a:t>
            </a:r>
            <a:r>
              <a:rPr lang="en-US" altLang="zh-CN" sz="2400" b="1" baseline="30000" dirty="0">
                <a:solidFill>
                  <a:prstClr val="black"/>
                </a:solidFill>
                <a:effectLst>
                  <a:glow rad="1524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-1</a:t>
            </a:r>
            <a:endParaRPr lang="zh-CN" altLang="en-US" baseline="30000" dirty="0">
              <a:solidFill>
                <a:prstClr val="black"/>
              </a:solidFill>
              <a:effectLst>
                <a:glow rad="1524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endParaRPr>
          </a:p>
        </p:txBody>
      </p:sp>
      <p:sp>
        <p:nvSpPr>
          <p:cNvPr id="29" name="任意多边形 28"/>
          <p:cNvSpPr/>
          <p:nvPr/>
        </p:nvSpPr>
        <p:spPr>
          <a:xfrm>
            <a:off x="1715316" y="3719245"/>
            <a:ext cx="3327551" cy="332755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31478" y="817209"/>
                </a:moveTo>
                <a:arcTo wR="1663775" hR="1663775" stAng="12635126" swAng="949654"/>
              </a:path>
            </a:pathLst>
          </a:custGeom>
          <a:noFill/>
          <a:ln w="63500">
            <a:tailEnd type="arrow"/>
          </a:ln>
          <a:scene3d>
            <a:camera prst="perspectiveLeft" zoom="91000"/>
            <a:lightRig rig="threePt" dir="t">
              <a:rot lat="0" lon="0" rev="20640000"/>
            </a:lightRig>
          </a:scene3d>
          <a:sp3d z="-110000"/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任意多边形 30"/>
          <p:cNvSpPr/>
          <p:nvPr/>
        </p:nvSpPr>
        <p:spPr>
          <a:xfrm rot="9123873">
            <a:off x="4031269" y="2945990"/>
            <a:ext cx="2409155" cy="167230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378647" y="161408"/>
                </a:moveTo>
                <a:arcTo wR="1663775" hR="1663775" stAng="17726791" swAng="1220046"/>
              </a:path>
            </a:pathLst>
          </a:custGeom>
          <a:noFill/>
          <a:ln w="63500">
            <a:tailEnd type="arrow"/>
          </a:ln>
          <a:scene3d>
            <a:camera prst="perspectiveLeft" zoom="91000"/>
            <a:lightRig rig="threePt" dir="t">
              <a:rot lat="0" lon="0" rev="20640000"/>
            </a:lightRig>
          </a:scene3d>
          <a:sp3d z="-110000"/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任意多边形 31"/>
          <p:cNvSpPr/>
          <p:nvPr/>
        </p:nvSpPr>
        <p:spPr>
          <a:xfrm>
            <a:off x="2246521" y="2257300"/>
            <a:ext cx="3327551" cy="332755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530239" y="243427"/>
                </a:moveTo>
                <a:arcTo wR="1663775" hR="1663775" stAng="18083081" swAng="958979"/>
              </a:path>
            </a:pathLst>
          </a:custGeom>
          <a:noFill/>
          <a:ln w="63500">
            <a:tailEnd type="arrow"/>
          </a:ln>
          <a:scene3d>
            <a:camera prst="perspectiveLeft" zoom="91000"/>
            <a:lightRig rig="threePt" dir="t">
              <a:rot lat="0" lon="0" rev="20640000"/>
            </a:lightRig>
          </a:scene3d>
          <a:sp3d z="-110000"/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任意多边形 32"/>
          <p:cNvSpPr/>
          <p:nvPr/>
        </p:nvSpPr>
        <p:spPr>
          <a:xfrm>
            <a:off x="3713275" y="3989881"/>
            <a:ext cx="3327551" cy="332755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378647" y="161408"/>
                </a:moveTo>
                <a:arcTo wR="1663775" hR="1663775" stAng="17726791" swAng="1220046"/>
              </a:path>
            </a:pathLst>
          </a:custGeom>
          <a:noFill/>
          <a:ln w="63500">
            <a:tailEnd type="arrow"/>
          </a:ln>
          <a:scene3d>
            <a:camera prst="perspectiveLeft" zoom="91000"/>
            <a:lightRig rig="threePt" dir="t">
              <a:rot lat="0" lon="0" rev="20640000"/>
            </a:lightRig>
          </a:scene3d>
          <a:sp3d z="-110000"/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4" name="图片 33" descr="up light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2" y="-27384"/>
            <a:ext cx="9180512" cy="116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任意多边形 34"/>
          <p:cNvSpPr/>
          <p:nvPr/>
        </p:nvSpPr>
        <p:spPr>
          <a:xfrm>
            <a:off x="2687044" y="2275232"/>
            <a:ext cx="3327551" cy="332755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42087" y="534338"/>
                </a:moveTo>
                <a:arcTo wR="1663775" hR="1663775" stAng="13365183" swAng="1018991"/>
              </a:path>
            </a:pathLst>
          </a:custGeom>
          <a:noFill/>
          <a:ln w="63500">
            <a:tailEnd type="arrow"/>
          </a:ln>
          <a:scene3d>
            <a:camera prst="perspectiveLeft" zoom="91000"/>
            <a:lightRig rig="threePt" dir="t">
              <a:rot lat="0" lon="0" rev="20640000"/>
            </a:lightRig>
          </a:scene3d>
          <a:sp3d z="-110000"/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29158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405901F.mp3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71739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 descr="up light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2" y="-27384"/>
            <a:ext cx="9180512" cy="116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down light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62625"/>
            <a:ext cx="9142413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467544" y="552841"/>
            <a:ext cx="2472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38" name="内容占位符 3" descr="DOT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571500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"/>
          <p:cNvSpPr txBox="1">
            <a:spLocks noChangeArrowheads="1"/>
          </p:cNvSpPr>
          <p:nvPr/>
        </p:nvSpPr>
        <p:spPr bwMode="auto">
          <a:xfrm>
            <a:off x="755576" y="539969"/>
            <a:ext cx="22365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  <a:cs typeface="宋体" charset="-122"/>
              </a:rPr>
              <a:t>教些什么？</a:t>
            </a:r>
            <a:endParaRPr lang="zh-CN" altLang="en-US" sz="3200" b="1" dirty="0">
              <a:latin typeface="微软雅黑" pitchFamily="34" charset="-122"/>
              <a:ea typeface="微软雅黑" pitchFamily="34" charset="-122"/>
              <a:cs typeface="宋体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4040411" y="2866669"/>
            <a:ext cx="1194345" cy="1194345"/>
          </a:xfrm>
          <a:custGeom>
            <a:avLst/>
            <a:gdLst>
              <a:gd name="connsiteX0" fmla="*/ 0 w 1194345"/>
              <a:gd name="connsiteY0" fmla="*/ 597173 h 1194345"/>
              <a:gd name="connsiteX1" fmla="*/ 597173 w 1194345"/>
              <a:gd name="connsiteY1" fmla="*/ 0 h 1194345"/>
              <a:gd name="connsiteX2" fmla="*/ 1194346 w 1194345"/>
              <a:gd name="connsiteY2" fmla="*/ 597173 h 1194345"/>
              <a:gd name="connsiteX3" fmla="*/ 597173 w 1194345"/>
              <a:gd name="connsiteY3" fmla="*/ 1194346 h 1194345"/>
              <a:gd name="connsiteX4" fmla="*/ 0 w 1194345"/>
              <a:gd name="connsiteY4" fmla="*/ 597173 h 1194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45" h="1194345">
                <a:moveTo>
                  <a:pt x="0" y="597173"/>
                </a:moveTo>
                <a:cubicBezTo>
                  <a:pt x="0" y="267363"/>
                  <a:pt x="267363" y="0"/>
                  <a:pt x="597173" y="0"/>
                </a:cubicBezTo>
                <a:cubicBezTo>
                  <a:pt x="926983" y="0"/>
                  <a:pt x="1194346" y="267363"/>
                  <a:pt x="1194346" y="597173"/>
                </a:cubicBezTo>
                <a:cubicBezTo>
                  <a:pt x="1194346" y="926983"/>
                  <a:pt x="926983" y="1194346"/>
                  <a:pt x="597173" y="1194346"/>
                </a:cubicBezTo>
                <a:cubicBezTo>
                  <a:pt x="267363" y="1194346"/>
                  <a:pt x="0" y="926983"/>
                  <a:pt x="0" y="597173"/>
                </a:cubicBezTo>
                <a:close/>
              </a:path>
            </a:pathLst>
          </a:custGeom>
          <a:scene3d>
            <a:camera prst="obliqueTopRight"/>
            <a:lightRig rig="threeP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0468" tIns="210468" rIns="210468" bIns="210468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 b="1" kern="1200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物质的量</a:t>
            </a:r>
            <a:endParaRPr lang="zh-CN" altLang="en-US" sz="2800" b="1" kern="1200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3529" y="3212976"/>
            <a:ext cx="2046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含义</a:t>
            </a:r>
            <a:r>
              <a:rPr lang="zh-CN" altLang="en-US" sz="28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与</a:t>
            </a:r>
            <a:r>
              <a:rPr lang="zh-CN" altLang="en-US" sz="2800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单位</a:t>
            </a:r>
            <a:endParaRPr lang="zh-CN" alt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62218" y="3202231"/>
            <a:ext cx="2046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相关计算</a:t>
            </a:r>
            <a:endParaRPr lang="zh-CN" alt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92080" y="1465620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化繁为简</a:t>
            </a:r>
            <a:r>
              <a:rPr lang="zh-CN" altLang="en-US" sz="28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zh-CN" altLang="en-US" sz="2800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定量思维</a:t>
            </a:r>
            <a:endParaRPr lang="zh-CN" alt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34026" y="4872827"/>
            <a:ext cx="2046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摩尔质量</a:t>
            </a:r>
            <a:endParaRPr lang="zh-CN" alt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4040411" y="1196073"/>
            <a:ext cx="1194345" cy="1194345"/>
          </a:xfrm>
          <a:custGeom>
            <a:avLst/>
            <a:gdLst>
              <a:gd name="connsiteX0" fmla="*/ 0 w 1194345"/>
              <a:gd name="connsiteY0" fmla="*/ 597173 h 1194345"/>
              <a:gd name="connsiteX1" fmla="*/ 597173 w 1194345"/>
              <a:gd name="connsiteY1" fmla="*/ 0 h 1194345"/>
              <a:gd name="connsiteX2" fmla="*/ 1194346 w 1194345"/>
              <a:gd name="connsiteY2" fmla="*/ 597173 h 1194345"/>
              <a:gd name="connsiteX3" fmla="*/ 597173 w 1194345"/>
              <a:gd name="connsiteY3" fmla="*/ 1194346 h 1194345"/>
              <a:gd name="connsiteX4" fmla="*/ 0 w 1194345"/>
              <a:gd name="connsiteY4" fmla="*/ 597173 h 1194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45" h="1194345">
                <a:moveTo>
                  <a:pt x="0" y="597173"/>
                </a:moveTo>
                <a:cubicBezTo>
                  <a:pt x="0" y="267363"/>
                  <a:pt x="267363" y="0"/>
                  <a:pt x="597173" y="0"/>
                </a:cubicBezTo>
                <a:cubicBezTo>
                  <a:pt x="926983" y="0"/>
                  <a:pt x="1194346" y="267363"/>
                  <a:pt x="1194346" y="597173"/>
                </a:cubicBezTo>
                <a:cubicBezTo>
                  <a:pt x="1194346" y="926983"/>
                  <a:pt x="926983" y="1194346"/>
                  <a:pt x="597173" y="1194346"/>
                </a:cubicBezTo>
                <a:cubicBezTo>
                  <a:pt x="267363" y="1194346"/>
                  <a:pt x="0" y="926983"/>
                  <a:pt x="0" y="597173"/>
                </a:cubicBezTo>
                <a:close/>
              </a:path>
            </a:pathLst>
          </a:custGeom>
          <a:scene3d>
            <a:camera prst="obliqueTopRight"/>
            <a:lightRig rig="threeP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0468" tIns="210468" rIns="210468" bIns="210468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 b="1" kern="1200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方法</a:t>
            </a:r>
            <a:endParaRPr lang="zh-CN" altLang="en-US" sz="2800" b="1" kern="1200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endParaRPr>
          </a:p>
        </p:txBody>
      </p:sp>
      <p:sp>
        <p:nvSpPr>
          <p:cNvPr id="28" name="任意多边形 27"/>
          <p:cNvSpPr/>
          <p:nvPr/>
        </p:nvSpPr>
        <p:spPr>
          <a:xfrm rot="16200000">
            <a:off x="4511377" y="2432649"/>
            <a:ext cx="252412" cy="406077"/>
          </a:xfrm>
          <a:custGeom>
            <a:avLst/>
            <a:gdLst>
              <a:gd name="connsiteX0" fmla="*/ 0 w 252412"/>
              <a:gd name="connsiteY0" fmla="*/ 81215 h 406077"/>
              <a:gd name="connsiteX1" fmla="*/ 126206 w 252412"/>
              <a:gd name="connsiteY1" fmla="*/ 81215 h 406077"/>
              <a:gd name="connsiteX2" fmla="*/ 126206 w 252412"/>
              <a:gd name="connsiteY2" fmla="*/ 0 h 406077"/>
              <a:gd name="connsiteX3" fmla="*/ 252412 w 252412"/>
              <a:gd name="connsiteY3" fmla="*/ 203039 h 406077"/>
              <a:gd name="connsiteX4" fmla="*/ 126206 w 252412"/>
              <a:gd name="connsiteY4" fmla="*/ 406077 h 406077"/>
              <a:gd name="connsiteX5" fmla="*/ 126206 w 252412"/>
              <a:gd name="connsiteY5" fmla="*/ 324862 h 406077"/>
              <a:gd name="connsiteX6" fmla="*/ 0 w 252412"/>
              <a:gd name="connsiteY6" fmla="*/ 324862 h 406077"/>
              <a:gd name="connsiteX7" fmla="*/ 0 w 252412"/>
              <a:gd name="connsiteY7" fmla="*/ 81215 h 40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412" h="406077">
                <a:moveTo>
                  <a:pt x="0" y="81215"/>
                </a:moveTo>
                <a:lnTo>
                  <a:pt x="126206" y="81215"/>
                </a:lnTo>
                <a:lnTo>
                  <a:pt x="126206" y="0"/>
                </a:lnTo>
                <a:lnTo>
                  <a:pt x="252412" y="203039"/>
                </a:lnTo>
                <a:lnTo>
                  <a:pt x="126206" y="406077"/>
                </a:lnTo>
                <a:lnTo>
                  <a:pt x="126206" y="324862"/>
                </a:lnTo>
                <a:lnTo>
                  <a:pt x="0" y="324862"/>
                </a:lnTo>
                <a:lnTo>
                  <a:pt x="0" y="81215"/>
                </a:lnTo>
                <a:close/>
              </a:path>
            </a:pathLst>
          </a:custGeom>
          <a:scene3d>
            <a:camera prst="obliqueTopRight"/>
            <a:lightRig rig="threeP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81214" rIns="75724" bIns="81215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800" b="1" kern="120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2" name="任意多边形 31"/>
          <p:cNvSpPr/>
          <p:nvPr/>
        </p:nvSpPr>
        <p:spPr>
          <a:xfrm>
            <a:off x="2369814" y="2866669"/>
            <a:ext cx="1194345" cy="1194345"/>
          </a:xfrm>
          <a:custGeom>
            <a:avLst/>
            <a:gdLst>
              <a:gd name="connsiteX0" fmla="*/ 0 w 1194345"/>
              <a:gd name="connsiteY0" fmla="*/ 597173 h 1194345"/>
              <a:gd name="connsiteX1" fmla="*/ 597173 w 1194345"/>
              <a:gd name="connsiteY1" fmla="*/ 0 h 1194345"/>
              <a:gd name="connsiteX2" fmla="*/ 1194346 w 1194345"/>
              <a:gd name="connsiteY2" fmla="*/ 597173 h 1194345"/>
              <a:gd name="connsiteX3" fmla="*/ 597173 w 1194345"/>
              <a:gd name="connsiteY3" fmla="*/ 1194346 h 1194345"/>
              <a:gd name="connsiteX4" fmla="*/ 0 w 1194345"/>
              <a:gd name="connsiteY4" fmla="*/ 597173 h 1194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45" h="1194345">
                <a:moveTo>
                  <a:pt x="0" y="597173"/>
                </a:moveTo>
                <a:cubicBezTo>
                  <a:pt x="0" y="267363"/>
                  <a:pt x="267363" y="0"/>
                  <a:pt x="597173" y="0"/>
                </a:cubicBezTo>
                <a:cubicBezTo>
                  <a:pt x="926983" y="0"/>
                  <a:pt x="1194346" y="267363"/>
                  <a:pt x="1194346" y="597173"/>
                </a:cubicBezTo>
                <a:cubicBezTo>
                  <a:pt x="1194346" y="926983"/>
                  <a:pt x="926983" y="1194346"/>
                  <a:pt x="597173" y="1194346"/>
                </a:cubicBezTo>
                <a:cubicBezTo>
                  <a:pt x="267363" y="1194346"/>
                  <a:pt x="0" y="926983"/>
                  <a:pt x="0" y="597173"/>
                </a:cubicBezTo>
                <a:close/>
              </a:path>
            </a:pathLst>
          </a:custGeom>
          <a:scene3d>
            <a:camera prst="obliqueTopRight"/>
            <a:lightRig rig="threeP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11250264"/>
              <a:satOff val="-16880"/>
              <a:lumOff val="-2745"/>
              <a:alphaOff val="0"/>
            </a:schemeClr>
          </a:fillRef>
          <a:effectRef idx="2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0468" tIns="210468" rIns="210468" bIns="210468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 b="1" kern="1200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理解 </a:t>
            </a:r>
            <a:endParaRPr lang="zh-CN" altLang="en-US" sz="2800" b="1" kern="1200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3683223" y="3260802"/>
            <a:ext cx="252413" cy="406078"/>
          </a:xfrm>
          <a:custGeom>
            <a:avLst/>
            <a:gdLst>
              <a:gd name="connsiteX0" fmla="*/ 0 w 252412"/>
              <a:gd name="connsiteY0" fmla="*/ 81215 h 406077"/>
              <a:gd name="connsiteX1" fmla="*/ 126206 w 252412"/>
              <a:gd name="connsiteY1" fmla="*/ 81215 h 406077"/>
              <a:gd name="connsiteX2" fmla="*/ 126206 w 252412"/>
              <a:gd name="connsiteY2" fmla="*/ 0 h 406077"/>
              <a:gd name="connsiteX3" fmla="*/ 252412 w 252412"/>
              <a:gd name="connsiteY3" fmla="*/ 203039 h 406077"/>
              <a:gd name="connsiteX4" fmla="*/ 126206 w 252412"/>
              <a:gd name="connsiteY4" fmla="*/ 406077 h 406077"/>
              <a:gd name="connsiteX5" fmla="*/ 126206 w 252412"/>
              <a:gd name="connsiteY5" fmla="*/ 324862 h 406077"/>
              <a:gd name="connsiteX6" fmla="*/ 0 w 252412"/>
              <a:gd name="connsiteY6" fmla="*/ 324862 h 406077"/>
              <a:gd name="connsiteX7" fmla="*/ 0 w 252412"/>
              <a:gd name="connsiteY7" fmla="*/ 81215 h 40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412" h="406077">
                <a:moveTo>
                  <a:pt x="252411" y="324862"/>
                </a:moveTo>
                <a:lnTo>
                  <a:pt x="126206" y="324862"/>
                </a:lnTo>
                <a:lnTo>
                  <a:pt x="126206" y="406077"/>
                </a:lnTo>
                <a:lnTo>
                  <a:pt x="1" y="203038"/>
                </a:lnTo>
                <a:lnTo>
                  <a:pt x="126206" y="0"/>
                </a:lnTo>
                <a:lnTo>
                  <a:pt x="126206" y="81215"/>
                </a:lnTo>
                <a:lnTo>
                  <a:pt x="252411" y="81215"/>
                </a:lnTo>
                <a:lnTo>
                  <a:pt x="252411" y="324862"/>
                </a:lnTo>
                <a:close/>
              </a:path>
            </a:pathLst>
          </a:custGeom>
          <a:scene3d>
            <a:camera prst="obliqueTopRight"/>
            <a:lightRig rig="threeP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11250264"/>
              <a:satOff val="-16880"/>
              <a:lumOff val="-2745"/>
              <a:alphaOff val="0"/>
            </a:schemeClr>
          </a:fillRef>
          <a:effectRef idx="2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724" tIns="81216" rIns="1" bIns="81215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800" b="1" kern="120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5339531" y="3260803"/>
            <a:ext cx="252412" cy="406077"/>
          </a:xfrm>
          <a:custGeom>
            <a:avLst/>
            <a:gdLst>
              <a:gd name="connsiteX0" fmla="*/ 0 w 252412"/>
              <a:gd name="connsiteY0" fmla="*/ 81215 h 406077"/>
              <a:gd name="connsiteX1" fmla="*/ 126206 w 252412"/>
              <a:gd name="connsiteY1" fmla="*/ 81215 h 406077"/>
              <a:gd name="connsiteX2" fmla="*/ 126206 w 252412"/>
              <a:gd name="connsiteY2" fmla="*/ 0 h 406077"/>
              <a:gd name="connsiteX3" fmla="*/ 252412 w 252412"/>
              <a:gd name="connsiteY3" fmla="*/ 203039 h 406077"/>
              <a:gd name="connsiteX4" fmla="*/ 126206 w 252412"/>
              <a:gd name="connsiteY4" fmla="*/ 406077 h 406077"/>
              <a:gd name="connsiteX5" fmla="*/ 126206 w 252412"/>
              <a:gd name="connsiteY5" fmla="*/ 324862 h 406077"/>
              <a:gd name="connsiteX6" fmla="*/ 0 w 252412"/>
              <a:gd name="connsiteY6" fmla="*/ 324862 h 406077"/>
              <a:gd name="connsiteX7" fmla="*/ 0 w 252412"/>
              <a:gd name="connsiteY7" fmla="*/ 81215 h 40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412" h="406077">
                <a:moveTo>
                  <a:pt x="0" y="81215"/>
                </a:moveTo>
                <a:lnTo>
                  <a:pt x="126206" y="81215"/>
                </a:lnTo>
                <a:lnTo>
                  <a:pt x="126206" y="0"/>
                </a:lnTo>
                <a:lnTo>
                  <a:pt x="252412" y="203039"/>
                </a:lnTo>
                <a:lnTo>
                  <a:pt x="126206" y="406077"/>
                </a:lnTo>
                <a:lnTo>
                  <a:pt x="126206" y="324862"/>
                </a:lnTo>
                <a:lnTo>
                  <a:pt x="0" y="324862"/>
                </a:lnTo>
                <a:lnTo>
                  <a:pt x="0" y="81215"/>
                </a:lnTo>
                <a:close/>
              </a:path>
            </a:pathLst>
          </a:custGeom>
          <a:scene3d>
            <a:camera prst="obliqueTopRight"/>
            <a:lightRig rig="threeP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3750088"/>
              <a:satOff val="-5627"/>
              <a:lumOff val="-915"/>
              <a:alphaOff val="0"/>
            </a:schemeClr>
          </a:fillRef>
          <a:effectRef idx="2">
            <a:schemeClr val="accent3">
              <a:hueOff val="3750088"/>
              <a:satOff val="-5627"/>
              <a:lumOff val="-9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1215" rIns="75724" bIns="81215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800" b="1" kern="120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5" name="任意多边形 34"/>
          <p:cNvSpPr/>
          <p:nvPr/>
        </p:nvSpPr>
        <p:spPr>
          <a:xfrm>
            <a:off x="5711007" y="2866669"/>
            <a:ext cx="1194345" cy="1194345"/>
          </a:xfrm>
          <a:custGeom>
            <a:avLst/>
            <a:gdLst>
              <a:gd name="connsiteX0" fmla="*/ 0 w 1194345"/>
              <a:gd name="connsiteY0" fmla="*/ 597173 h 1194345"/>
              <a:gd name="connsiteX1" fmla="*/ 597173 w 1194345"/>
              <a:gd name="connsiteY1" fmla="*/ 0 h 1194345"/>
              <a:gd name="connsiteX2" fmla="*/ 1194346 w 1194345"/>
              <a:gd name="connsiteY2" fmla="*/ 597173 h 1194345"/>
              <a:gd name="connsiteX3" fmla="*/ 597173 w 1194345"/>
              <a:gd name="connsiteY3" fmla="*/ 1194346 h 1194345"/>
              <a:gd name="connsiteX4" fmla="*/ 0 w 1194345"/>
              <a:gd name="connsiteY4" fmla="*/ 597173 h 1194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45" h="1194345">
                <a:moveTo>
                  <a:pt x="0" y="597173"/>
                </a:moveTo>
                <a:cubicBezTo>
                  <a:pt x="0" y="267363"/>
                  <a:pt x="267363" y="0"/>
                  <a:pt x="597173" y="0"/>
                </a:cubicBezTo>
                <a:cubicBezTo>
                  <a:pt x="926983" y="0"/>
                  <a:pt x="1194346" y="267363"/>
                  <a:pt x="1194346" y="597173"/>
                </a:cubicBezTo>
                <a:cubicBezTo>
                  <a:pt x="1194346" y="926983"/>
                  <a:pt x="926983" y="1194346"/>
                  <a:pt x="597173" y="1194346"/>
                </a:cubicBezTo>
                <a:cubicBezTo>
                  <a:pt x="267363" y="1194346"/>
                  <a:pt x="0" y="926983"/>
                  <a:pt x="0" y="597173"/>
                </a:cubicBezTo>
                <a:close/>
              </a:path>
            </a:pathLst>
          </a:custGeom>
          <a:scene3d>
            <a:camera prst="obliqueTopRight"/>
            <a:lightRig rig="threeP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3750088"/>
              <a:satOff val="-5627"/>
              <a:lumOff val="-915"/>
              <a:alphaOff val="0"/>
            </a:schemeClr>
          </a:fillRef>
          <a:effectRef idx="2">
            <a:schemeClr val="accent3">
              <a:hueOff val="3750088"/>
              <a:satOff val="-5627"/>
              <a:lumOff val="-9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0468" tIns="210468" rIns="210468" bIns="210468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 b="1" kern="1200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应用</a:t>
            </a:r>
            <a:endParaRPr lang="zh-CN" altLang="en-US" sz="2800" b="1" kern="1200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endParaRPr>
          </a:p>
        </p:txBody>
      </p:sp>
      <p:sp>
        <p:nvSpPr>
          <p:cNvPr id="36" name="任意多边形 35"/>
          <p:cNvSpPr/>
          <p:nvPr/>
        </p:nvSpPr>
        <p:spPr>
          <a:xfrm rot="5400000">
            <a:off x="4511377" y="4088958"/>
            <a:ext cx="252412" cy="406077"/>
          </a:xfrm>
          <a:custGeom>
            <a:avLst/>
            <a:gdLst>
              <a:gd name="connsiteX0" fmla="*/ 0 w 252412"/>
              <a:gd name="connsiteY0" fmla="*/ 81215 h 406077"/>
              <a:gd name="connsiteX1" fmla="*/ 126206 w 252412"/>
              <a:gd name="connsiteY1" fmla="*/ 81215 h 406077"/>
              <a:gd name="connsiteX2" fmla="*/ 126206 w 252412"/>
              <a:gd name="connsiteY2" fmla="*/ 0 h 406077"/>
              <a:gd name="connsiteX3" fmla="*/ 252412 w 252412"/>
              <a:gd name="connsiteY3" fmla="*/ 203039 h 406077"/>
              <a:gd name="connsiteX4" fmla="*/ 126206 w 252412"/>
              <a:gd name="connsiteY4" fmla="*/ 406077 h 406077"/>
              <a:gd name="connsiteX5" fmla="*/ 126206 w 252412"/>
              <a:gd name="connsiteY5" fmla="*/ 324862 h 406077"/>
              <a:gd name="connsiteX6" fmla="*/ 0 w 252412"/>
              <a:gd name="connsiteY6" fmla="*/ 324862 h 406077"/>
              <a:gd name="connsiteX7" fmla="*/ 0 w 252412"/>
              <a:gd name="connsiteY7" fmla="*/ 81215 h 40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412" h="406077">
                <a:moveTo>
                  <a:pt x="0" y="81215"/>
                </a:moveTo>
                <a:lnTo>
                  <a:pt x="126206" y="81215"/>
                </a:lnTo>
                <a:lnTo>
                  <a:pt x="126206" y="0"/>
                </a:lnTo>
                <a:lnTo>
                  <a:pt x="252412" y="203039"/>
                </a:lnTo>
                <a:lnTo>
                  <a:pt x="126206" y="406077"/>
                </a:lnTo>
                <a:lnTo>
                  <a:pt x="126206" y="324862"/>
                </a:lnTo>
                <a:lnTo>
                  <a:pt x="0" y="324862"/>
                </a:lnTo>
                <a:lnTo>
                  <a:pt x="0" y="81215"/>
                </a:lnTo>
                <a:close/>
              </a:path>
            </a:pathLst>
          </a:custGeom>
          <a:scene3d>
            <a:camera prst="obliqueTopRight"/>
            <a:lightRig rig="threeP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7500176"/>
              <a:satOff val="-11253"/>
              <a:lumOff val="-1830"/>
              <a:alphaOff val="0"/>
            </a:schemeClr>
          </a:fillRef>
          <a:effectRef idx="2">
            <a:schemeClr val="accent3">
              <a:hueOff val="7500176"/>
              <a:satOff val="-11253"/>
              <a:lumOff val="-183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1214" rIns="75723" bIns="81215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800" b="1" kern="120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7" name="任意多边形 36"/>
          <p:cNvSpPr/>
          <p:nvPr/>
        </p:nvSpPr>
        <p:spPr>
          <a:xfrm>
            <a:off x="4040411" y="4537265"/>
            <a:ext cx="1194345" cy="1194345"/>
          </a:xfrm>
          <a:custGeom>
            <a:avLst/>
            <a:gdLst>
              <a:gd name="connsiteX0" fmla="*/ 0 w 1194345"/>
              <a:gd name="connsiteY0" fmla="*/ 597173 h 1194345"/>
              <a:gd name="connsiteX1" fmla="*/ 597173 w 1194345"/>
              <a:gd name="connsiteY1" fmla="*/ 0 h 1194345"/>
              <a:gd name="connsiteX2" fmla="*/ 1194346 w 1194345"/>
              <a:gd name="connsiteY2" fmla="*/ 597173 h 1194345"/>
              <a:gd name="connsiteX3" fmla="*/ 597173 w 1194345"/>
              <a:gd name="connsiteY3" fmla="*/ 1194346 h 1194345"/>
              <a:gd name="connsiteX4" fmla="*/ 0 w 1194345"/>
              <a:gd name="connsiteY4" fmla="*/ 597173 h 1194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45" h="1194345">
                <a:moveTo>
                  <a:pt x="0" y="597173"/>
                </a:moveTo>
                <a:cubicBezTo>
                  <a:pt x="0" y="267363"/>
                  <a:pt x="267363" y="0"/>
                  <a:pt x="597173" y="0"/>
                </a:cubicBezTo>
                <a:cubicBezTo>
                  <a:pt x="926983" y="0"/>
                  <a:pt x="1194346" y="267363"/>
                  <a:pt x="1194346" y="597173"/>
                </a:cubicBezTo>
                <a:cubicBezTo>
                  <a:pt x="1194346" y="926983"/>
                  <a:pt x="926983" y="1194346"/>
                  <a:pt x="597173" y="1194346"/>
                </a:cubicBezTo>
                <a:cubicBezTo>
                  <a:pt x="267363" y="1194346"/>
                  <a:pt x="0" y="926983"/>
                  <a:pt x="0" y="597173"/>
                </a:cubicBezTo>
                <a:close/>
              </a:path>
            </a:pathLst>
          </a:custGeom>
          <a:scene3d>
            <a:camera prst="obliqueTopRight"/>
            <a:lightRig rig="threeP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7500176"/>
              <a:satOff val="-11253"/>
              <a:lumOff val="-1830"/>
              <a:alphaOff val="0"/>
            </a:schemeClr>
          </a:fillRef>
          <a:effectRef idx="2">
            <a:schemeClr val="accent3">
              <a:hueOff val="7500176"/>
              <a:satOff val="-11253"/>
              <a:lumOff val="-183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0468" tIns="210468" rIns="210468" bIns="210468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 b="1" kern="1200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延伸</a:t>
            </a:r>
            <a:endParaRPr lang="zh-CN" altLang="en-US" sz="2800" b="1" kern="1200" dirty="0"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方正小标宋_GBK" panose="03000509000000000000" pitchFamily="65" charset="-122"/>
              <a:ea typeface="方正小标宋_GBK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653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60">
                <p:cTn id="6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/>
      <p:bldP spid="29" grpId="0"/>
      <p:bldP spid="30" grpId="0"/>
      <p:bldP spid="31" grpId="0"/>
      <p:bldP spid="27" grpId="0" animBg="1"/>
      <p:bldP spid="28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405901F.mp3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71739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 descr="up light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2" y="-27384"/>
            <a:ext cx="9180512" cy="116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467544" y="552841"/>
            <a:ext cx="2472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38" name="内容占位符 3" descr="DOT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571500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"/>
          <p:cNvSpPr txBox="1">
            <a:spLocks noChangeArrowheads="1"/>
          </p:cNvSpPr>
          <p:nvPr/>
        </p:nvSpPr>
        <p:spPr bwMode="auto">
          <a:xfrm>
            <a:off x="827584" y="539969"/>
            <a:ext cx="46987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微软雅黑" pitchFamily="34" charset="-122"/>
                <a:ea typeface="微软雅黑" pitchFamily="34" charset="-122"/>
                <a:cs typeface="宋体" charset="-122"/>
              </a:rPr>
              <a:t>一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  <a:cs typeface="宋体" charset="-122"/>
              </a:rPr>
              <a:t>系列情境引发认知冲突</a:t>
            </a:r>
            <a:endParaRPr lang="zh-CN" altLang="en-US" sz="3200" b="1" dirty="0">
              <a:latin typeface="微软雅黑" pitchFamily="34" charset="-122"/>
              <a:ea typeface="微软雅黑" pitchFamily="34" charset="-122"/>
              <a:cs typeface="宋体" charset="-122"/>
            </a:endParaRPr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2454379154"/>
              </p:ext>
            </p:extLst>
          </p:nvPr>
        </p:nvGraphicFramePr>
        <p:xfrm>
          <a:off x="-468560" y="1085850"/>
          <a:ext cx="7164796" cy="4431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2339752" y="1671191"/>
            <a:ext cx="7848872" cy="3269977"/>
            <a:chOff x="2339752" y="1671191"/>
            <a:chExt cx="7848872" cy="3269977"/>
          </a:xfrm>
        </p:grpSpPr>
        <p:sp>
          <p:nvSpPr>
            <p:cNvPr id="47" name="矩形 46"/>
            <p:cNvSpPr/>
            <p:nvPr/>
          </p:nvSpPr>
          <p:spPr>
            <a:xfrm>
              <a:off x="2339752" y="1671191"/>
              <a:ext cx="66967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华文仿宋" panose="02010600040101010101" pitchFamily="2" charset="-122"/>
                  <a:ea typeface="华文仿宋" panose="02010600040101010101" pitchFamily="2" charset="-122"/>
                </a:rPr>
                <a:t>介绍测算微粒数的一种</a:t>
              </a:r>
              <a:r>
                <a:rPr lang="zh-CN" altLang="en-US" sz="24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华文仿宋" panose="02010600040101010101" pitchFamily="2" charset="-122"/>
                  <a:ea typeface="华文仿宋" panose="02010600040101010101" pitchFamily="2" charset="-122"/>
                </a:rPr>
                <a:t>仪器</a:t>
              </a:r>
              <a:r>
                <a:rPr lang="en-US" altLang="zh-CN" sz="2400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华文仿宋" panose="02010600040101010101" pitchFamily="2" charset="-122"/>
                  <a:ea typeface="华文仿宋" panose="02010600040101010101" pitchFamily="2" charset="-122"/>
                </a:rPr>
                <a:t>---</a:t>
              </a:r>
              <a:r>
                <a:rPr lang="zh-CN" altLang="en-US" sz="2400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华文仿宋" panose="02010600040101010101" pitchFamily="2" charset="-122"/>
                  <a:ea typeface="华文仿宋" panose="02010600040101010101" pitchFamily="2" charset="-122"/>
                </a:rPr>
                <a:t>扫描隧道显微镜 </a:t>
              </a:r>
              <a:endParaRPr lang="zh-CN" alt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3491880" y="3039343"/>
              <a:ext cx="66967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华文仿宋" panose="02010600040101010101" pitchFamily="2" charset="-122"/>
                  <a:ea typeface="华文仿宋" panose="02010600040101010101" pitchFamily="2" charset="-122"/>
                </a:rPr>
                <a:t>从电解水的方程式进行推算</a:t>
              </a:r>
              <a:endParaRPr lang="zh-CN" alt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5004048" y="4479503"/>
              <a:ext cx="417646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华文仿宋" panose="02010600040101010101" pitchFamily="2" charset="-122"/>
                  <a:ea typeface="华文仿宋" panose="02010600040101010101" pitchFamily="2" charset="-122"/>
                </a:rPr>
                <a:t>从质量</a:t>
              </a:r>
              <a:r>
                <a:rPr lang="zh-CN" altLang="en-US" sz="24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华文仿宋" panose="02010600040101010101" pitchFamily="2" charset="-122"/>
                  <a:ea typeface="华文仿宋" panose="02010600040101010101" pitchFamily="2" charset="-122"/>
                </a:rPr>
                <a:t>的</a:t>
              </a:r>
              <a:r>
                <a:rPr lang="zh-CN" altLang="en-US" sz="2400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华文仿宋" panose="02010600040101010101" pitchFamily="2" charset="-122"/>
                  <a:ea typeface="华文仿宋" panose="02010600040101010101" pitchFamily="2" charset="-122"/>
                </a:rPr>
                <a:t>数值规律进行推测</a:t>
              </a:r>
              <a:endParaRPr lang="zh-CN" altLang="en-US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</p:grpSp>
      <p:pic>
        <p:nvPicPr>
          <p:cNvPr id="29" name="图片 28" descr="down light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5762625"/>
            <a:ext cx="9142413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578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6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405901F.mp3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71739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 descr="up light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2" y="-27384"/>
            <a:ext cx="9180512" cy="116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467544" y="552841"/>
            <a:ext cx="2472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38" name="内容占位符 3" descr="DOT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571500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"/>
          <p:cNvSpPr txBox="1">
            <a:spLocks noChangeArrowheads="1"/>
          </p:cNvSpPr>
          <p:nvPr/>
        </p:nvSpPr>
        <p:spPr bwMode="auto">
          <a:xfrm>
            <a:off x="827584" y="539969"/>
            <a:ext cx="46987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微软雅黑" pitchFamily="34" charset="-122"/>
                <a:ea typeface="微软雅黑" pitchFamily="34" charset="-122"/>
                <a:cs typeface="宋体" charset="-122"/>
              </a:rPr>
              <a:t>以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  <a:cs typeface="宋体" charset="-122"/>
              </a:rPr>
              <a:t>充分的数据体验为基础</a:t>
            </a:r>
            <a:endParaRPr lang="zh-CN" altLang="en-US" sz="3200" b="1" dirty="0">
              <a:latin typeface="微软雅黑" pitchFamily="34" charset="-122"/>
              <a:ea typeface="微软雅黑" pitchFamily="34" charset="-122"/>
              <a:cs typeface="宋体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39552" y="1703710"/>
            <a:ext cx="8136904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     18g</a:t>
            </a:r>
            <a:r>
              <a:rPr lang="zh-CN" altLang="en-US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水，</a:t>
            </a:r>
            <a:r>
              <a:rPr lang="en-US" altLang="zh-CN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en-US" altLang="zh-CN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g</a:t>
            </a:r>
            <a:r>
              <a:rPr lang="zh-CN" altLang="en-US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氢气，</a:t>
            </a:r>
            <a:r>
              <a:rPr lang="en-US" altLang="zh-CN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12</a:t>
            </a:r>
            <a:r>
              <a:rPr lang="en-US" altLang="zh-CN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g</a:t>
            </a:r>
            <a:r>
              <a:rPr lang="zh-CN" altLang="en-US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碳中所含有的水分子</a:t>
            </a:r>
            <a:r>
              <a:rPr lang="zh-CN" alt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zh-CN" altLang="en-US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氢分子、碳原子数都约为 </a:t>
            </a:r>
            <a:r>
              <a:rPr lang="en-US" altLang="zh-CN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6.02×10</a:t>
            </a:r>
            <a:r>
              <a:rPr lang="en-US" altLang="zh-CN" sz="3200" b="1" baseline="30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23 </a:t>
            </a:r>
            <a:r>
              <a:rPr lang="zh-CN" altLang="en-US" sz="3200" b="1" baseline="30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。</a:t>
            </a:r>
            <a:endParaRPr lang="zh-CN" altLang="en-US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39552" y="3167097"/>
            <a:ext cx="8136904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     那</a:t>
            </a:r>
            <a:r>
              <a:rPr lang="en-US" altLang="zh-CN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en-US" altLang="zh-CN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g</a:t>
            </a:r>
            <a:r>
              <a:rPr lang="zh-CN" altLang="en-US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氢气</a:t>
            </a:r>
            <a:r>
              <a:rPr lang="zh-CN" alt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用这种新方法可以如何描述？</a:t>
            </a:r>
            <a:r>
              <a:rPr lang="en-US" altLang="zh-CN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en-US" altLang="zh-CN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g</a:t>
            </a:r>
            <a:r>
              <a:rPr lang="zh-CN" altLang="en-US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氢气</a:t>
            </a:r>
            <a:r>
              <a:rPr lang="zh-CN" alt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呢？</a:t>
            </a:r>
            <a:r>
              <a:rPr lang="en-US" altLang="zh-CN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r>
              <a:rPr lang="en-US" altLang="zh-CN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g</a:t>
            </a:r>
            <a:r>
              <a:rPr lang="zh-CN" altLang="en-US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呢</a:t>
            </a:r>
            <a:r>
              <a:rPr lang="zh-CN" alt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？</a:t>
            </a:r>
          </a:p>
          <a:p>
            <a:r>
              <a:rPr lang="en-US" altLang="zh-CN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    6.02×10</a:t>
            </a:r>
            <a:r>
              <a:rPr lang="en-US" altLang="zh-CN" sz="3200" b="1" baseline="30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24</a:t>
            </a:r>
            <a:r>
              <a:rPr lang="zh-CN" alt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个氢气分子呢？</a:t>
            </a:r>
          </a:p>
          <a:p>
            <a:r>
              <a:rPr lang="zh-CN" alt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   </a:t>
            </a:r>
            <a:r>
              <a:rPr lang="en-US" altLang="zh-CN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3.01×10</a:t>
            </a:r>
            <a:r>
              <a:rPr lang="en-US" altLang="zh-CN" sz="3200" b="1" baseline="30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23</a:t>
            </a:r>
            <a:r>
              <a:rPr lang="zh-CN" alt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个氢气分子呢？</a:t>
            </a:r>
          </a:p>
        </p:txBody>
      </p:sp>
      <p:pic>
        <p:nvPicPr>
          <p:cNvPr id="33" name="图片 32" descr="down light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762625"/>
            <a:ext cx="9142413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852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6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0" grpId="0" animBg="1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405901F.mp3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71739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 descr="up light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2" y="-27384"/>
            <a:ext cx="9180512" cy="116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467544" y="552841"/>
            <a:ext cx="2472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38" name="内容占位符 3" descr="DOT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571500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"/>
          <p:cNvSpPr txBox="1">
            <a:spLocks noChangeArrowheads="1"/>
          </p:cNvSpPr>
          <p:nvPr/>
        </p:nvSpPr>
        <p:spPr bwMode="auto">
          <a:xfrm>
            <a:off x="827584" y="539969"/>
            <a:ext cx="30572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  <a:cs typeface="宋体" charset="-122"/>
              </a:rPr>
              <a:t>灵活运用类比法</a:t>
            </a:r>
            <a:endParaRPr lang="zh-CN" altLang="en-US" sz="3200" b="1" dirty="0">
              <a:latin typeface="微软雅黑" pitchFamily="34" charset="-122"/>
              <a:ea typeface="微软雅黑" pitchFamily="34" charset="-122"/>
              <a:cs typeface="宋体" charset="-122"/>
            </a:endParaRPr>
          </a:p>
        </p:txBody>
      </p:sp>
      <p:pic>
        <p:nvPicPr>
          <p:cNvPr id="40" name="图片 39" descr="down light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762625"/>
            <a:ext cx="9142413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图示 1"/>
              <p:cNvGraphicFramePr/>
              <p:nvPr>
                <p:extLst>
                  <p:ext uri="{D42A27DB-BD31-4B8C-83A1-F6EECF244321}">
                    <p14:modId xmlns:p14="http://schemas.microsoft.com/office/powerpoint/2010/main" val="3622079417"/>
                  </p:ext>
                </p:extLst>
              </p:nvPr>
            </p:nvGraphicFramePr>
            <p:xfrm>
              <a:off x="1524000" y="1397000"/>
              <a:ext cx="6096000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Choice>
        <mc:Fallback xmlns="">
          <p:graphicFrame>
            <p:nvGraphicFramePr>
              <p:cNvPr id="2" name="图示 1"/>
              <p:cNvGraphicFramePr/>
              <p:nvPr>
                <p:extLst>
                  <p:ext uri="{D42A27DB-BD31-4B8C-83A1-F6EECF244321}">
                    <p14:modId xmlns:p14="http://schemas.microsoft.com/office/powerpoint/2010/main" val="3622079417"/>
                  </p:ext>
                </p:extLst>
              </p:nvPr>
            </p:nvGraphicFramePr>
            <p:xfrm>
              <a:off x="1524000" y="1397000"/>
              <a:ext cx="6096000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2" r:lo="rId13" r:qs="rId14" r:cs="rId15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9569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6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up ligh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2" y="-27384"/>
            <a:ext cx="9180512" cy="116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467544" y="552841"/>
            <a:ext cx="2472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38" name="内容占位符 3" descr="DO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571500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val="1572540205"/>
              </p:ext>
            </p:extLst>
          </p:nvPr>
        </p:nvGraphicFramePr>
        <p:xfrm>
          <a:off x="-450304" y="1556792"/>
          <a:ext cx="5094312" cy="341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0" name="图片 39" descr="down light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762625"/>
            <a:ext cx="9142413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827584" y="539969"/>
            <a:ext cx="30572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  <a:cs typeface="宋体" charset="-122"/>
              </a:rPr>
              <a:t>灵活运用类比法</a:t>
            </a:r>
            <a:endParaRPr lang="zh-CN" altLang="en-US" sz="3200" b="1" dirty="0">
              <a:latin typeface="微软雅黑" pitchFamily="34" charset="-122"/>
              <a:ea typeface="微软雅黑" pitchFamily="34" charset="-122"/>
              <a:cs typeface="宋体" charset="-122"/>
            </a:endParaRPr>
          </a:p>
        </p:txBody>
      </p:sp>
      <p:graphicFrame>
        <p:nvGraphicFramePr>
          <p:cNvPr id="10" name="图示 9"/>
          <p:cNvGraphicFramePr/>
          <p:nvPr>
            <p:extLst>
              <p:ext uri="{D42A27DB-BD31-4B8C-83A1-F6EECF244321}">
                <p14:modId xmlns:p14="http://schemas.microsoft.com/office/powerpoint/2010/main" val="2419160066"/>
              </p:ext>
            </p:extLst>
          </p:nvPr>
        </p:nvGraphicFramePr>
        <p:xfrm>
          <a:off x="3995936" y="1412776"/>
          <a:ext cx="5112568" cy="355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3" name="矩形 2"/>
          <p:cNvSpPr/>
          <p:nvPr/>
        </p:nvSpPr>
        <p:spPr>
          <a:xfrm>
            <a:off x="5613483" y="1844824"/>
            <a:ext cx="2037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kern="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</a:rPr>
              <a:t>摩尔质量</a:t>
            </a:r>
          </a:p>
        </p:txBody>
      </p:sp>
      <p:sp>
        <p:nvSpPr>
          <p:cNvPr id="5" name="矩形 4"/>
          <p:cNvSpPr/>
          <p:nvPr/>
        </p:nvSpPr>
        <p:spPr>
          <a:xfrm>
            <a:off x="1547664" y="1916832"/>
            <a:ext cx="11112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kern="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</a:rPr>
              <a:t>密度</a:t>
            </a:r>
          </a:p>
        </p:txBody>
      </p:sp>
    </p:spTree>
    <p:extLst>
      <p:ext uri="{BB962C8B-B14F-4D97-AF65-F5344CB8AC3E}">
        <p14:creationId xmlns:p14="http://schemas.microsoft.com/office/powerpoint/2010/main" val="256832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405901F.mp3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71739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 descr="up light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2" y="-27384"/>
            <a:ext cx="9180512" cy="116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down light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62625"/>
            <a:ext cx="9142413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467544" y="552841"/>
            <a:ext cx="2472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38" name="内容占位符 3" descr="DOT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571500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"/>
          <p:cNvSpPr txBox="1">
            <a:spLocks noChangeArrowheads="1"/>
          </p:cNvSpPr>
          <p:nvPr/>
        </p:nvSpPr>
        <p:spPr bwMode="auto">
          <a:xfrm>
            <a:off x="827584" y="539969"/>
            <a:ext cx="44165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  <a:cs typeface="宋体" charset="-122"/>
              </a:rPr>
              <a:t>直观、简炼</a:t>
            </a:r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  <a:cs typeface="宋体" charset="-122"/>
              </a:rPr>
              <a:t>---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  <a:cs typeface="宋体" charset="-122"/>
              </a:rPr>
              <a:t>谨慎用词</a:t>
            </a:r>
            <a:endParaRPr lang="zh-CN" altLang="en-US" sz="3200" b="1" dirty="0">
              <a:latin typeface="微软雅黑" pitchFamily="34" charset="-122"/>
              <a:ea typeface="微软雅黑" pitchFamily="34" charset="-122"/>
              <a:cs typeface="宋体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56425" y="3071862"/>
            <a:ext cx="756084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     对于</a:t>
            </a:r>
            <a:r>
              <a:rPr lang="zh-CN" alt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刚才那份水，我们可以说“</a:t>
            </a:r>
            <a:r>
              <a:rPr lang="en-US" altLang="zh-CN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18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g</a:t>
            </a:r>
            <a:r>
              <a:rPr lang="zh-CN" altLang="en-US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水</a:t>
            </a:r>
            <a:r>
              <a:rPr lang="zh-CN" alt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”“</a:t>
            </a:r>
            <a:r>
              <a:rPr lang="en-US" altLang="zh-CN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18</a:t>
            </a:r>
            <a:r>
              <a:rPr lang="en-US" altLang="zh-CN" sz="3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mL</a:t>
            </a:r>
            <a:r>
              <a:rPr lang="zh-CN" alt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水”</a:t>
            </a:r>
            <a:r>
              <a:rPr lang="zh-CN" altLang="en-US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或者 </a:t>
            </a:r>
            <a:r>
              <a:rPr lang="zh-CN" alt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“</a:t>
            </a:r>
            <a:r>
              <a:rPr lang="en-US" altLang="zh-CN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mol</a:t>
            </a:r>
            <a:r>
              <a:rPr lang="zh-CN" alt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水” </a:t>
            </a:r>
            <a:r>
              <a:rPr lang="zh-CN" altLang="en-US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zh-CN" altLang="en-US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1" name="图片 40" descr="down light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62625"/>
            <a:ext cx="9142413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3"/>
          <p:cNvGrpSpPr/>
          <p:nvPr/>
        </p:nvGrpSpPr>
        <p:grpSpPr>
          <a:xfrm>
            <a:off x="1187624" y="4509120"/>
            <a:ext cx="6912768" cy="1109489"/>
            <a:chOff x="1187624" y="4509120"/>
            <a:chExt cx="6912768" cy="1109489"/>
          </a:xfrm>
        </p:grpSpPr>
        <p:sp>
          <p:nvSpPr>
            <p:cNvPr id="28" name="矩形 27"/>
            <p:cNvSpPr/>
            <p:nvPr/>
          </p:nvSpPr>
          <p:spPr>
            <a:xfrm>
              <a:off x="1835696" y="4797152"/>
              <a:ext cx="6264696" cy="5847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zh-CN" altLang="en-US" sz="3200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华文楷体" panose="02010600040101010101" pitchFamily="2" charset="-122"/>
                  <a:ea typeface="华文楷体" panose="02010600040101010101" pitchFamily="2" charset="-122"/>
                </a:rPr>
                <a:t>        初次见面，无同伴单独出现 。</a:t>
              </a:r>
              <a:endParaRPr lang="zh-CN" alt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" name="椭圆 1"/>
            <p:cNvSpPr/>
            <p:nvPr/>
          </p:nvSpPr>
          <p:spPr>
            <a:xfrm>
              <a:off x="1187624" y="4509120"/>
              <a:ext cx="1152128" cy="110948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400" b="1" dirty="0">
                  <a:solidFill>
                    <a:srgbClr val="339933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忌</a:t>
              </a:r>
            </a:p>
          </p:txBody>
        </p:sp>
      </p:grpSp>
      <p:sp>
        <p:nvSpPr>
          <p:cNvPr id="30" name="矩形 29"/>
          <p:cNvSpPr/>
          <p:nvPr/>
        </p:nvSpPr>
        <p:spPr>
          <a:xfrm>
            <a:off x="756425" y="1559694"/>
            <a:ext cx="756084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     就</a:t>
            </a:r>
            <a:r>
              <a:rPr lang="zh-CN" alt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像我们把</a:t>
            </a:r>
            <a:r>
              <a:rPr lang="en-US" altLang="zh-CN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24</a:t>
            </a:r>
            <a:r>
              <a:rPr lang="zh-CN" alt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盒牛奶叫做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一箱</a:t>
            </a:r>
            <a:r>
              <a:rPr lang="zh-CN" alt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，我们将</a:t>
            </a:r>
            <a:r>
              <a:rPr lang="zh-CN" altLang="en-US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每阿伏加德罗常数个微粒</a:t>
            </a:r>
            <a:r>
              <a:rPr lang="zh-CN" alt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称为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1mol</a:t>
            </a:r>
            <a:r>
              <a:rPr lang="zh-CN" alt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61300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6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405901F.mp3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71739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 descr="up light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2" y="-27384"/>
            <a:ext cx="9180512" cy="116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down light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62625"/>
            <a:ext cx="9142413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467544" y="552841"/>
            <a:ext cx="2472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38" name="内容占位符 3" descr="DOT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571500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"/>
          <p:cNvSpPr txBox="1">
            <a:spLocks noChangeArrowheads="1"/>
          </p:cNvSpPr>
          <p:nvPr/>
        </p:nvSpPr>
        <p:spPr bwMode="auto">
          <a:xfrm>
            <a:off x="827584" y="539969"/>
            <a:ext cx="44165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  <a:cs typeface="宋体" charset="-122"/>
              </a:rPr>
              <a:t>直观、简炼</a:t>
            </a:r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  <a:cs typeface="宋体" charset="-122"/>
              </a:rPr>
              <a:t>---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  <a:cs typeface="宋体" charset="-122"/>
              </a:rPr>
              <a:t>谨慎用词</a:t>
            </a:r>
            <a:endParaRPr lang="zh-CN" altLang="en-US" sz="3200" b="1" dirty="0">
              <a:latin typeface="微软雅黑" pitchFamily="34" charset="-122"/>
              <a:ea typeface="微软雅黑" pitchFamily="34" charset="-122"/>
              <a:cs typeface="宋体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56425" y="1628800"/>
            <a:ext cx="7520800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zh-CN" altLang="en-US" sz="3200" b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我们也可以这样描述：</a:t>
            </a:r>
            <a:endParaRPr lang="en-US" altLang="zh-CN" sz="3200" b="1" dirty="0" smtClean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/>
            <a:endParaRPr lang="en-US" altLang="zh-CN" sz="3200" b="1" dirty="0" smtClean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/>
            <a:r>
              <a:rPr lang="zh-CN" altLang="en-US" sz="3200" b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“</a:t>
            </a:r>
            <a:r>
              <a:rPr lang="zh-CN" altLang="en-US" sz="3200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这份水的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质量</a:t>
            </a:r>
            <a:r>
              <a:rPr lang="zh-CN" altLang="en-US" sz="3200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是</a:t>
            </a:r>
            <a:r>
              <a:rPr lang="en-US" altLang="zh-CN" sz="3200" b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18</a:t>
            </a:r>
            <a:r>
              <a:rPr lang="en-US" altLang="zh-CN" sz="3200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g</a:t>
            </a:r>
            <a:r>
              <a:rPr lang="zh-CN" altLang="en-US" sz="3200" b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r>
              <a:rPr lang="zh-CN" altLang="en-US" sz="3200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”</a:t>
            </a:r>
          </a:p>
          <a:p>
            <a:pPr lvl="0"/>
            <a:r>
              <a:rPr lang="zh-CN" altLang="en-US" sz="3200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“这份水的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体积</a:t>
            </a:r>
            <a:r>
              <a:rPr lang="zh-CN" altLang="en-US" sz="3200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是</a:t>
            </a:r>
            <a:r>
              <a:rPr lang="en-US" altLang="zh-CN" sz="3200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18mL</a:t>
            </a:r>
            <a:r>
              <a:rPr lang="zh-CN" altLang="en-US" sz="3200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。”</a:t>
            </a:r>
          </a:p>
          <a:p>
            <a:pPr lvl="0"/>
            <a:r>
              <a:rPr lang="zh-CN" altLang="en-US" sz="3200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“这份水的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物质的量</a:t>
            </a:r>
            <a:r>
              <a:rPr lang="zh-CN" altLang="en-US" sz="3200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是</a:t>
            </a:r>
            <a:r>
              <a:rPr lang="en-US" altLang="zh-CN" sz="3200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1mol</a:t>
            </a:r>
            <a:r>
              <a:rPr lang="zh-CN" altLang="en-US" sz="3200" b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。”</a:t>
            </a:r>
          </a:p>
        </p:txBody>
      </p:sp>
      <p:pic>
        <p:nvPicPr>
          <p:cNvPr id="41" name="图片 40" descr="down light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62625"/>
            <a:ext cx="9142413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"/>
          <p:cNvGrpSpPr/>
          <p:nvPr/>
        </p:nvGrpSpPr>
        <p:grpSpPr>
          <a:xfrm>
            <a:off x="755576" y="4437112"/>
            <a:ext cx="7704856" cy="1109489"/>
            <a:chOff x="755576" y="4437112"/>
            <a:chExt cx="7704856" cy="1109489"/>
          </a:xfrm>
        </p:grpSpPr>
        <p:sp>
          <p:nvSpPr>
            <p:cNvPr id="29" name="矩形 28"/>
            <p:cNvSpPr/>
            <p:nvPr/>
          </p:nvSpPr>
          <p:spPr>
            <a:xfrm>
              <a:off x="1187624" y="4725144"/>
              <a:ext cx="7272808" cy="5847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zh-CN" altLang="en-US" sz="3200" b="1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华文楷体" panose="02010600040101010101" pitchFamily="2" charset="-122"/>
                  <a:ea typeface="华文楷体" panose="02010600040101010101" pitchFamily="2" charset="-122"/>
                </a:rPr>
                <a:t>        尴尬词组“这种物质的物质的量”</a:t>
              </a:r>
              <a:endParaRPr lang="zh-CN" alt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755576" y="4437112"/>
              <a:ext cx="1121504" cy="110948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400" b="1" dirty="0">
                  <a:solidFill>
                    <a:srgbClr val="339933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</a:rPr>
                <a:t>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775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6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405901F.mp3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71739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 descr="up light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2" y="-27384"/>
            <a:ext cx="9180512" cy="116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467544" y="552841"/>
            <a:ext cx="2472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38" name="内容占位符 3" descr="DOT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571500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"/>
          <p:cNvSpPr txBox="1">
            <a:spLocks noChangeArrowheads="1"/>
          </p:cNvSpPr>
          <p:nvPr/>
        </p:nvSpPr>
        <p:spPr bwMode="auto">
          <a:xfrm>
            <a:off x="827584" y="539969"/>
            <a:ext cx="48269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  <a:cs typeface="宋体" charset="-122"/>
              </a:rPr>
              <a:t>意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  <a:cs typeface="宋体" charset="-122"/>
              </a:rPr>
              <a:t>料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  <a:cs typeface="宋体" charset="-122"/>
              </a:rPr>
              <a:t>之外</a:t>
            </a:r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  <a:cs typeface="宋体" charset="-122"/>
              </a:rPr>
              <a:t>---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  <a:cs typeface="宋体" charset="-122"/>
              </a:rPr>
              <a:t>化学史那些事</a:t>
            </a:r>
            <a:endParaRPr lang="zh-CN" altLang="en-US" sz="3200" b="1" dirty="0">
              <a:latin typeface="微软雅黑" pitchFamily="34" charset="-122"/>
              <a:ea typeface="微软雅黑" pitchFamily="34" charset="-122"/>
              <a:cs typeface="宋体" charset="-122"/>
            </a:endParaRPr>
          </a:p>
        </p:txBody>
      </p:sp>
      <p:pic>
        <p:nvPicPr>
          <p:cNvPr id="40" name="图片 39" descr="down light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762625"/>
            <a:ext cx="9142413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组合 4"/>
          <p:cNvGrpSpPr/>
          <p:nvPr/>
        </p:nvGrpSpPr>
        <p:grpSpPr>
          <a:xfrm>
            <a:off x="502754" y="1484784"/>
            <a:ext cx="8136904" cy="4222332"/>
            <a:chOff x="502754" y="1484784"/>
            <a:chExt cx="8136904" cy="4222332"/>
          </a:xfrm>
        </p:grpSpPr>
        <p:pic>
          <p:nvPicPr>
            <p:cNvPr id="2050" name="Picture 2" descr="c:\documents and settings\administrator\application data\360se6\User Data\temp\fine-book-icon---vector_34-46295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44" t="13947" r="9394" b="15437"/>
            <a:stretch/>
          </p:blipFill>
          <p:spPr bwMode="auto">
            <a:xfrm>
              <a:off x="3298596" y="1484784"/>
              <a:ext cx="2497540" cy="2186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组合 3"/>
            <p:cNvGrpSpPr/>
            <p:nvPr/>
          </p:nvGrpSpPr>
          <p:grpSpPr>
            <a:xfrm>
              <a:off x="502754" y="3861048"/>
              <a:ext cx="8136904" cy="1846068"/>
              <a:chOff x="502754" y="3861048"/>
              <a:chExt cx="8136904" cy="1846068"/>
            </a:xfrm>
          </p:grpSpPr>
          <p:sp>
            <p:nvSpPr>
              <p:cNvPr id="2" name="圆角矩形标注 1"/>
              <p:cNvSpPr/>
              <p:nvPr/>
            </p:nvSpPr>
            <p:spPr>
              <a:xfrm>
                <a:off x="542925" y="3861048"/>
                <a:ext cx="8096733" cy="1846068"/>
              </a:xfrm>
              <a:prstGeom prst="wedgeRoundRectCallout">
                <a:avLst>
                  <a:gd name="adj1" fmla="val -40891"/>
                  <a:gd name="adj2" fmla="val -74268"/>
                  <a:gd name="adj3" fmla="val 1666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502754" y="3947572"/>
                <a:ext cx="8136904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3200" b="1" dirty="0" smtClean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        “老师，有像</a:t>
                </a:r>
                <a:r>
                  <a:rPr lang="en-US" altLang="zh-CN" sz="3200" b="1" dirty="0" smtClean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《</a:t>
                </a:r>
                <a:r>
                  <a:rPr lang="zh-CN" altLang="en-US" sz="3200" b="1" dirty="0" smtClean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明朝那些事儿</a:t>
                </a:r>
                <a:r>
                  <a:rPr lang="en-US" altLang="zh-CN" sz="3200" b="1" dirty="0" smtClean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》</a:t>
                </a:r>
                <a:r>
                  <a:rPr lang="zh-CN" altLang="en-US" sz="3200" b="1" dirty="0" smtClean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那样，能把化学历史结合化学知识讲得既形象又生动的书推荐吗？”</a:t>
                </a:r>
                <a:endParaRPr lang="zh-CN" altLang="en-US" sz="32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569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6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405901F.mp3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71739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 descr="up light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2" y="-27384"/>
            <a:ext cx="9180512" cy="116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down light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62625"/>
            <a:ext cx="9142413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467544" y="552841"/>
            <a:ext cx="2472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38" name="内容占位符 3" descr="DOT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571500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"/>
          <p:cNvSpPr txBox="1">
            <a:spLocks noChangeArrowheads="1"/>
          </p:cNvSpPr>
          <p:nvPr/>
        </p:nvSpPr>
        <p:spPr bwMode="auto">
          <a:xfrm>
            <a:off x="827584" y="539969"/>
            <a:ext cx="30572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  <a:cs typeface="宋体" charset="-122"/>
              </a:rPr>
              <a:t>不朽的科学精神</a:t>
            </a:r>
            <a:endParaRPr lang="zh-CN" altLang="en-US" sz="3200" b="1" dirty="0">
              <a:latin typeface="微软雅黑" pitchFamily="34" charset="-122"/>
              <a:ea typeface="微软雅黑" pitchFamily="34" charset="-122"/>
              <a:cs typeface="宋体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00100" y="1992573"/>
            <a:ext cx="7918654" cy="2947917"/>
            <a:chOff x="800100" y="1992573"/>
            <a:chExt cx="7918654" cy="2947917"/>
          </a:xfrm>
        </p:grpSpPr>
        <p:pic>
          <p:nvPicPr>
            <p:cNvPr id="1026" name="Picture 2" descr="c:\documents and settings\administrator\application data\360se6\User Data\temp\318747-13061015034283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15" t="2426" r="10083" b="3188"/>
            <a:stretch/>
          </p:blipFill>
          <p:spPr bwMode="auto">
            <a:xfrm>
              <a:off x="800100" y="1992573"/>
              <a:ext cx="2376845" cy="2947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矩形 39"/>
            <p:cNvSpPr/>
            <p:nvPr/>
          </p:nvSpPr>
          <p:spPr>
            <a:xfrm>
              <a:off x="3563888" y="2348880"/>
              <a:ext cx="515486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b="1" dirty="0" smtClean="0">
                  <a:solidFill>
                    <a:prstClr val="black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华文楷体" panose="02010600040101010101" pitchFamily="2" charset="-122"/>
                  <a:ea typeface="华文楷体" panose="02010600040101010101" pitchFamily="2" charset="-122"/>
                </a:rPr>
                <a:t>        中学化学四年的课程学习，在学生毕业多年之后，他们还能记住什么？ </a:t>
              </a:r>
              <a:endParaRPr lang="en-US" altLang="zh-CN" sz="3200" b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963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6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2854255" y="4581128"/>
            <a:ext cx="38779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福建省福清第一中学    陈诚</a:t>
            </a:r>
            <a:endParaRPr lang="zh-CN" altLang="en-US" sz="2400" b="1" dirty="0">
              <a:effectLst>
                <a:glow rad="63500">
                  <a:schemeClr val="bg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405901F.mp3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71739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 descr="up light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2" y="-27384"/>
            <a:ext cx="9180512" cy="116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down light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62625"/>
            <a:ext cx="9142413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467544" y="552841"/>
            <a:ext cx="2472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38" name="内容占位符 3" descr="DOT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571500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"/>
          <p:cNvSpPr txBox="1">
            <a:spLocks noChangeArrowheads="1"/>
          </p:cNvSpPr>
          <p:nvPr/>
        </p:nvSpPr>
        <p:spPr bwMode="auto">
          <a:xfrm>
            <a:off x="755576" y="539969"/>
            <a:ext cx="26468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  <a:cs typeface="宋体" charset="-122"/>
              </a:rPr>
              <a:t>为什么难教？</a:t>
            </a:r>
            <a:endParaRPr lang="zh-CN" altLang="en-US" sz="3200" b="1" dirty="0">
              <a:latin typeface="微软雅黑" pitchFamily="34" charset="-122"/>
              <a:ea typeface="微软雅黑" pitchFamily="34" charset="-122"/>
              <a:cs typeface="宋体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108714" y="1519005"/>
            <a:ext cx="4924984" cy="4327933"/>
            <a:chOff x="2742641" y="2519925"/>
            <a:chExt cx="3774518" cy="2941075"/>
          </a:xfrm>
        </p:grpSpPr>
        <p:sp>
          <p:nvSpPr>
            <p:cNvPr id="7" name="等腰三角形 6"/>
            <p:cNvSpPr/>
            <p:nvPr/>
          </p:nvSpPr>
          <p:spPr>
            <a:xfrm>
              <a:off x="4267200" y="4851400"/>
              <a:ext cx="609600" cy="609600"/>
            </a:xfrm>
            <a:prstGeom prst="triangle">
              <a:avLst/>
            </a:prstGeom>
            <a:solidFill>
              <a:srgbClr val="0070C0">
                <a:alpha val="90000"/>
              </a:srgbClr>
            </a:solidFill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矩形 7"/>
            <p:cNvSpPr/>
            <p:nvPr/>
          </p:nvSpPr>
          <p:spPr>
            <a:xfrm rot="240000">
              <a:off x="2742641" y="4590179"/>
              <a:ext cx="3658717" cy="255842"/>
            </a:xfrm>
            <a:prstGeom prst="rect">
              <a:avLst/>
            </a:prstGeom>
            <a:solidFill>
              <a:srgbClr val="0070C0">
                <a:alpha val="90000"/>
              </a:srgbClr>
            </a:solidFill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 rot="240000">
              <a:off x="4943319" y="4129269"/>
              <a:ext cx="1451920" cy="501412"/>
            </a:xfrm>
            <a:custGeom>
              <a:avLst/>
              <a:gdLst>
                <a:gd name="connsiteX0" fmla="*/ 0 w 1451920"/>
                <a:gd name="connsiteY0" fmla="*/ 83570 h 501412"/>
                <a:gd name="connsiteX1" fmla="*/ 83570 w 1451920"/>
                <a:gd name="connsiteY1" fmla="*/ 0 h 501412"/>
                <a:gd name="connsiteX2" fmla="*/ 1368350 w 1451920"/>
                <a:gd name="connsiteY2" fmla="*/ 0 h 501412"/>
                <a:gd name="connsiteX3" fmla="*/ 1451920 w 1451920"/>
                <a:gd name="connsiteY3" fmla="*/ 83570 h 501412"/>
                <a:gd name="connsiteX4" fmla="*/ 1451920 w 1451920"/>
                <a:gd name="connsiteY4" fmla="*/ 417842 h 501412"/>
                <a:gd name="connsiteX5" fmla="*/ 1368350 w 1451920"/>
                <a:gd name="connsiteY5" fmla="*/ 501412 h 501412"/>
                <a:gd name="connsiteX6" fmla="*/ 83570 w 1451920"/>
                <a:gd name="connsiteY6" fmla="*/ 501412 h 501412"/>
                <a:gd name="connsiteX7" fmla="*/ 0 w 1451920"/>
                <a:gd name="connsiteY7" fmla="*/ 417842 h 501412"/>
                <a:gd name="connsiteX8" fmla="*/ 0 w 1451920"/>
                <a:gd name="connsiteY8" fmla="*/ 83570 h 50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1920" h="501412">
                  <a:moveTo>
                    <a:pt x="0" y="83570"/>
                  </a:moveTo>
                  <a:cubicBezTo>
                    <a:pt x="0" y="37416"/>
                    <a:pt x="37416" y="0"/>
                    <a:pt x="83570" y="0"/>
                  </a:cubicBezTo>
                  <a:lnTo>
                    <a:pt x="1368350" y="0"/>
                  </a:lnTo>
                  <a:cubicBezTo>
                    <a:pt x="1414504" y="0"/>
                    <a:pt x="1451920" y="37416"/>
                    <a:pt x="1451920" y="83570"/>
                  </a:cubicBezTo>
                  <a:lnTo>
                    <a:pt x="1451920" y="417842"/>
                  </a:lnTo>
                  <a:cubicBezTo>
                    <a:pt x="1451920" y="463996"/>
                    <a:pt x="1414504" y="501412"/>
                    <a:pt x="1368350" y="501412"/>
                  </a:cubicBezTo>
                  <a:lnTo>
                    <a:pt x="83570" y="501412"/>
                  </a:lnTo>
                  <a:cubicBezTo>
                    <a:pt x="37416" y="501412"/>
                    <a:pt x="0" y="463996"/>
                    <a:pt x="0" y="417842"/>
                  </a:cubicBezTo>
                  <a:lnTo>
                    <a:pt x="0" y="83570"/>
                  </a:lnTo>
                  <a:close/>
                </a:path>
              </a:pathLst>
            </a:custGeom>
            <a:solidFill>
              <a:srgbClr val="00B05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867" tIns="96867" rIns="96867" bIns="96866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800" b="1" kern="12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黑体" panose="02010600030101010101" pitchFamily="2" charset="-122"/>
                  <a:ea typeface="黑体" panose="02010600030101010101" pitchFamily="2" charset="-122"/>
                </a:rPr>
                <a:t>概念多</a:t>
              </a:r>
              <a:endParaRPr lang="zh-CN" altLang="en-US" sz="28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 rot="240000">
              <a:off x="4983959" y="3592821"/>
              <a:ext cx="1451920" cy="501412"/>
            </a:xfrm>
            <a:custGeom>
              <a:avLst/>
              <a:gdLst>
                <a:gd name="connsiteX0" fmla="*/ 0 w 1451920"/>
                <a:gd name="connsiteY0" fmla="*/ 83570 h 501412"/>
                <a:gd name="connsiteX1" fmla="*/ 83570 w 1451920"/>
                <a:gd name="connsiteY1" fmla="*/ 0 h 501412"/>
                <a:gd name="connsiteX2" fmla="*/ 1368350 w 1451920"/>
                <a:gd name="connsiteY2" fmla="*/ 0 h 501412"/>
                <a:gd name="connsiteX3" fmla="*/ 1451920 w 1451920"/>
                <a:gd name="connsiteY3" fmla="*/ 83570 h 501412"/>
                <a:gd name="connsiteX4" fmla="*/ 1451920 w 1451920"/>
                <a:gd name="connsiteY4" fmla="*/ 417842 h 501412"/>
                <a:gd name="connsiteX5" fmla="*/ 1368350 w 1451920"/>
                <a:gd name="connsiteY5" fmla="*/ 501412 h 501412"/>
                <a:gd name="connsiteX6" fmla="*/ 83570 w 1451920"/>
                <a:gd name="connsiteY6" fmla="*/ 501412 h 501412"/>
                <a:gd name="connsiteX7" fmla="*/ 0 w 1451920"/>
                <a:gd name="connsiteY7" fmla="*/ 417842 h 501412"/>
                <a:gd name="connsiteX8" fmla="*/ 0 w 1451920"/>
                <a:gd name="connsiteY8" fmla="*/ 83570 h 50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1920" h="501412">
                  <a:moveTo>
                    <a:pt x="0" y="83570"/>
                  </a:moveTo>
                  <a:cubicBezTo>
                    <a:pt x="0" y="37416"/>
                    <a:pt x="37416" y="0"/>
                    <a:pt x="83570" y="0"/>
                  </a:cubicBezTo>
                  <a:lnTo>
                    <a:pt x="1368350" y="0"/>
                  </a:lnTo>
                  <a:cubicBezTo>
                    <a:pt x="1414504" y="0"/>
                    <a:pt x="1451920" y="37416"/>
                    <a:pt x="1451920" y="83570"/>
                  </a:cubicBezTo>
                  <a:lnTo>
                    <a:pt x="1451920" y="417842"/>
                  </a:lnTo>
                  <a:cubicBezTo>
                    <a:pt x="1451920" y="463996"/>
                    <a:pt x="1414504" y="501412"/>
                    <a:pt x="1368350" y="501412"/>
                  </a:cubicBezTo>
                  <a:lnTo>
                    <a:pt x="83570" y="501412"/>
                  </a:lnTo>
                  <a:cubicBezTo>
                    <a:pt x="37416" y="501412"/>
                    <a:pt x="0" y="463996"/>
                    <a:pt x="0" y="417842"/>
                  </a:cubicBezTo>
                  <a:lnTo>
                    <a:pt x="0" y="8357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867" tIns="96867" rIns="96866" bIns="96866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800" b="1" kern="12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黑体" panose="02010600030101010101" pitchFamily="2" charset="-122"/>
                  <a:ea typeface="黑体" panose="02010600030101010101" pitchFamily="2" charset="-122"/>
                </a:rPr>
                <a:t>名词晦涩</a:t>
              </a:r>
              <a:endParaRPr lang="zh-CN" altLang="en-US" sz="28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240000">
              <a:off x="5024599" y="3056373"/>
              <a:ext cx="1451920" cy="501412"/>
            </a:xfrm>
            <a:custGeom>
              <a:avLst/>
              <a:gdLst>
                <a:gd name="connsiteX0" fmla="*/ 0 w 1451920"/>
                <a:gd name="connsiteY0" fmla="*/ 83570 h 501412"/>
                <a:gd name="connsiteX1" fmla="*/ 83570 w 1451920"/>
                <a:gd name="connsiteY1" fmla="*/ 0 h 501412"/>
                <a:gd name="connsiteX2" fmla="*/ 1368350 w 1451920"/>
                <a:gd name="connsiteY2" fmla="*/ 0 h 501412"/>
                <a:gd name="connsiteX3" fmla="*/ 1451920 w 1451920"/>
                <a:gd name="connsiteY3" fmla="*/ 83570 h 501412"/>
                <a:gd name="connsiteX4" fmla="*/ 1451920 w 1451920"/>
                <a:gd name="connsiteY4" fmla="*/ 417842 h 501412"/>
                <a:gd name="connsiteX5" fmla="*/ 1368350 w 1451920"/>
                <a:gd name="connsiteY5" fmla="*/ 501412 h 501412"/>
                <a:gd name="connsiteX6" fmla="*/ 83570 w 1451920"/>
                <a:gd name="connsiteY6" fmla="*/ 501412 h 501412"/>
                <a:gd name="connsiteX7" fmla="*/ 0 w 1451920"/>
                <a:gd name="connsiteY7" fmla="*/ 417842 h 501412"/>
                <a:gd name="connsiteX8" fmla="*/ 0 w 1451920"/>
                <a:gd name="connsiteY8" fmla="*/ 83570 h 50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1920" h="501412">
                  <a:moveTo>
                    <a:pt x="0" y="83570"/>
                  </a:moveTo>
                  <a:cubicBezTo>
                    <a:pt x="0" y="37416"/>
                    <a:pt x="37416" y="0"/>
                    <a:pt x="83570" y="0"/>
                  </a:cubicBezTo>
                  <a:lnTo>
                    <a:pt x="1368350" y="0"/>
                  </a:lnTo>
                  <a:cubicBezTo>
                    <a:pt x="1414504" y="0"/>
                    <a:pt x="1451920" y="37416"/>
                    <a:pt x="1451920" y="83570"/>
                  </a:cubicBezTo>
                  <a:lnTo>
                    <a:pt x="1451920" y="417842"/>
                  </a:lnTo>
                  <a:cubicBezTo>
                    <a:pt x="1451920" y="463996"/>
                    <a:pt x="1414504" y="501412"/>
                    <a:pt x="1368350" y="501412"/>
                  </a:cubicBezTo>
                  <a:lnTo>
                    <a:pt x="83570" y="501412"/>
                  </a:lnTo>
                  <a:cubicBezTo>
                    <a:pt x="37416" y="501412"/>
                    <a:pt x="0" y="463996"/>
                    <a:pt x="0" y="417842"/>
                  </a:cubicBezTo>
                  <a:lnTo>
                    <a:pt x="0" y="8357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437" tIns="85437" rIns="85437" bIns="854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800" b="1" kern="12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黑体" panose="02010600030101010101" pitchFamily="2" charset="-122"/>
                  <a:ea typeface="黑体" panose="02010600030101010101" pitchFamily="2" charset="-122"/>
                </a:rPr>
                <a:t>无实验</a:t>
              </a:r>
              <a:endParaRPr lang="zh-CN" altLang="en-US" sz="28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 rot="240000">
              <a:off x="5065239" y="2519925"/>
              <a:ext cx="1451920" cy="501412"/>
            </a:xfrm>
            <a:custGeom>
              <a:avLst/>
              <a:gdLst>
                <a:gd name="connsiteX0" fmla="*/ 0 w 1451920"/>
                <a:gd name="connsiteY0" fmla="*/ 83570 h 501412"/>
                <a:gd name="connsiteX1" fmla="*/ 83570 w 1451920"/>
                <a:gd name="connsiteY1" fmla="*/ 0 h 501412"/>
                <a:gd name="connsiteX2" fmla="*/ 1368350 w 1451920"/>
                <a:gd name="connsiteY2" fmla="*/ 0 h 501412"/>
                <a:gd name="connsiteX3" fmla="*/ 1451920 w 1451920"/>
                <a:gd name="connsiteY3" fmla="*/ 83570 h 501412"/>
                <a:gd name="connsiteX4" fmla="*/ 1451920 w 1451920"/>
                <a:gd name="connsiteY4" fmla="*/ 417842 h 501412"/>
                <a:gd name="connsiteX5" fmla="*/ 1368350 w 1451920"/>
                <a:gd name="connsiteY5" fmla="*/ 501412 h 501412"/>
                <a:gd name="connsiteX6" fmla="*/ 83570 w 1451920"/>
                <a:gd name="connsiteY6" fmla="*/ 501412 h 501412"/>
                <a:gd name="connsiteX7" fmla="*/ 0 w 1451920"/>
                <a:gd name="connsiteY7" fmla="*/ 417842 h 501412"/>
                <a:gd name="connsiteX8" fmla="*/ 0 w 1451920"/>
                <a:gd name="connsiteY8" fmla="*/ 83570 h 50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1920" h="501412">
                  <a:moveTo>
                    <a:pt x="0" y="83570"/>
                  </a:moveTo>
                  <a:cubicBezTo>
                    <a:pt x="0" y="37416"/>
                    <a:pt x="37416" y="0"/>
                    <a:pt x="83570" y="0"/>
                  </a:cubicBezTo>
                  <a:lnTo>
                    <a:pt x="1368350" y="0"/>
                  </a:lnTo>
                  <a:cubicBezTo>
                    <a:pt x="1414504" y="0"/>
                    <a:pt x="1451920" y="37416"/>
                    <a:pt x="1451920" y="83570"/>
                  </a:cubicBezTo>
                  <a:lnTo>
                    <a:pt x="1451920" y="417842"/>
                  </a:lnTo>
                  <a:cubicBezTo>
                    <a:pt x="1451920" y="463996"/>
                    <a:pt x="1414504" y="501412"/>
                    <a:pt x="1368350" y="501412"/>
                  </a:cubicBezTo>
                  <a:lnTo>
                    <a:pt x="83570" y="501412"/>
                  </a:lnTo>
                  <a:cubicBezTo>
                    <a:pt x="37416" y="501412"/>
                    <a:pt x="0" y="463996"/>
                    <a:pt x="0" y="417842"/>
                  </a:cubicBezTo>
                  <a:lnTo>
                    <a:pt x="0" y="8357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866" tIns="96867" rIns="96867" bIns="96867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800" b="1" kern="12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黑体" panose="02010600030101010101" pitchFamily="2" charset="-122"/>
                  <a:ea typeface="黑体" panose="02010600030101010101" pitchFamily="2" charset="-122"/>
                </a:rPr>
                <a:t>微观</a:t>
              </a:r>
              <a:endParaRPr lang="zh-CN" altLang="en-US" sz="28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 rot="240000">
              <a:off x="2829953" y="3985166"/>
              <a:ext cx="1523068" cy="501412"/>
            </a:xfrm>
            <a:custGeom>
              <a:avLst/>
              <a:gdLst>
                <a:gd name="connsiteX0" fmla="*/ 0 w 1451920"/>
                <a:gd name="connsiteY0" fmla="*/ 83570 h 501412"/>
                <a:gd name="connsiteX1" fmla="*/ 83570 w 1451920"/>
                <a:gd name="connsiteY1" fmla="*/ 0 h 501412"/>
                <a:gd name="connsiteX2" fmla="*/ 1368350 w 1451920"/>
                <a:gd name="connsiteY2" fmla="*/ 0 h 501412"/>
                <a:gd name="connsiteX3" fmla="*/ 1451920 w 1451920"/>
                <a:gd name="connsiteY3" fmla="*/ 83570 h 501412"/>
                <a:gd name="connsiteX4" fmla="*/ 1451920 w 1451920"/>
                <a:gd name="connsiteY4" fmla="*/ 417842 h 501412"/>
                <a:gd name="connsiteX5" fmla="*/ 1368350 w 1451920"/>
                <a:gd name="connsiteY5" fmla="*/ 501412 h 501412"/>
                <a:gd name="connsiteX6" fmla="*/ 83570 w 1451920"/>
                <a:gd name="connsiteY6" fmla="*/ 501412 h 501412"/>
                <a:gd name="connsiteX7" fmla="*/ 0 w 1451920"/>
                <a:gd name="connsiteY7" fmla="*/ 417842 h 501412"/>
                <a:gd name="connsiteX8" fmla="*/ 0 w 1451920"/>
                <a:gd name="connsiteY8" fmla="*/ 83570 h 50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1920" h="501412">
                  <a:moveTo>
                    <a:pt x="0" y="83570"/>
                  </a:moveTo>
                  <a:cubicBezTo>
                    <a:pt x="0" y="37416"/>
                    <a:pt x="37416" y="0"/>
                    <a:pt x="83570" y="0"/>
                  </a:cubicBezTo>
                  <a:lnTo>
                    <a:pt x="1368350" y="0"/>
                  </a:lnTo>
                  <a:cubicBezTo>
                    <a:pt x="1414504" y="0"/>
                    <a:pt x="1451920" y="37416"/>
                    <a:pt x="1451920" y="83570"/>
                  </a:cubicBezTo>
                  <a:lnTo>
                    <a:pt x="1451920" y="417842"/>
                  </a:lnTo>
                  <a:cubicBezTo>
                    <a:pt x="1451920" y="463996"/>
                    <a:pt x="1414504" y="501412"/>
                    <a:pt x="1368350" y="501412"/>
                  </a:cubicBezTo>
                  <a:lnTo>
                    <a:pt x="83570" y="501412"/>
                  </a:lnTo>
                  <a:cubicBezTo>
                    <a:pt x="37416" y="501412"/>
                    <a:pt x="0" y="463996"/>
                    <a:pt x="0" y="417842"/>
                  </a:cubicBezTo>
                  <a:lnTo>
                    <a:pt x="0" y="8357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867" tIns="96867" rIns="96866" bIns="96866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800" b="1" kern="12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黑体" panose="02010600030101010101" pitchFamily="2" charset="-122"/>
                  <a:ea typeface="黑体" panose="02010600030101010101" pitchFamily="2" charset="-122"/>
                </a:rPr>
                <a:t>工具性概念</a:t>
              </a:r>
              <a:endParaRPr lang="zh-CN" altLang="en-US" sz="28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240000">
              <a:off x="2870583" y="3448937"/>
              <a:ext cx="1530208" cy="501412"/>
            </a:xfrm>
            <a:custGeom>
              <a:avLst/>
              <a:gdLst>
                <a:gd name="connsiteX0" fmla="*/ 0 w 1451920"/>
                <a:gd name="connsiteY0" fmla="*/ 83570 h 501412"/>
                <a:gd name="connsiteX1" fmla="*/ 83570 w 1451920"/>
                <a:gd name="connsiteY1" fmla="*/ 0 h 501412"/>
                <a:gd name="connsiteX2" fmla="*/ 1368350 w 1451920"/>
                <a:gd name="connsiteY2" fmla="*/ 0 h 501412"/>
                <a:gd name="connsiteX3" fmla="*/ 1451920 w 1451920"/>
                <a:gd name="connsiteY3" fmla="*/ 83570 h 501412"/>
                <a:gd name="connsiteX4" fmla="*/ 1451920 w 1451920"/>
                <a:gd name="connsiteY4" fmla="*/ 417842 h 501412"/>
                <a:gd name="connsiteX5" fmla="*/ 1368350 w 1451920"/>
                <a:gd name="connsiteY5" fmla="*/ 501412 h 501412"/>
                <a:gd name="connsiteX6" fmla="*/ 83570 w 1451920"/>
                <a:gd name="connsiteY6" fmla="*/ 501412 h 501412"/>
                <a:gd name="connsiteX7" fmla="*/ 0 w 1451920"/>
                <a:gd name="connsiteY7" fmla="*/ 417842 h 501412"/>
                <a:gd name="connsiteX8" fmla="*/ 0 w 1451920"/>
                <a:gd name="connsiteY8" fmla="*/ 83570 h 50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1920" h="501412">
                  <a:moveTo>
                    <a:pt x="0" y="83570"/>
                  </a:moveTo>
                  <a:cubicBezTo>
                    <a:pt x="0" y="37416"/>
                    <a:pt x="37416" y="0"/>
                    <a:pt x="83570" y="0"/>
                  </a:cubicBezTo>
                  <a:lnTo>
                    <a:pt x="1368350" y="0"/>
                  </a:lnTo>
                  <a:cubicBezTo>
                    <a:pt x="1414504" y="0"/>
                    <a:pt x="1451920" y="37416"/>
                    <a:pt x="1451920" y="83570"/>
                  </a:cubicBezTo>
                  <a:lnTo>
                    <a:pt x="1451920" y="417842"/>
                  </a:lnTo>
                  <a:cubicBezTo>
                    <a:pt x="1451920" y="463996"/>
                    <a:pt x="1414504" y="501412"/>
                    <a:pt x="1368350" y="501412"/>
                  </a:cubicBezTo>
                  <a:lnTo>
                    <a:pt x="83570" y="501412"/>
                  </a:lnTo>
                  <a:cubicBezTo>
                    <a:pt x="37416" y="501412"/>
                    <a:pt x="0" y="463996"/>
                    <a:pt x="0" y="417842"/>
                  </a:cubicBezTo>
                  <a:lnTo>
                    <a:pt x="0" y="8357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866" tIns="96866" rIns="96867" bIns="96867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800" b="1" kern="12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黑体" panose="02010600030101010101" pitchFamily="2" charset="-122"/>
                  <a:ea typeface="黑体" panose="02010600030101010101" pitchFamily="2" charset="-122"/>
                </a:rPr>
                <a:t>核心性概念</a:t>
              </a:r>
              <a:endParaRPr lang="zh-CN" altLang="en-US" sz="28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033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6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405901F.mp3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71739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 descr="up light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2" y="-27384"/>
            <a:ext cx="9180512" cy="116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down light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62625"/>
            <a:ext cx="9142413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467544" y="552841"/>
            <a:ext cx="2472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38" name="内容占位符 3" descr="DOT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571500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"/>
          <p:cNvSpPr txBox="1">
            <a:spLocks noChangeArrowheads="1"/>
          </p:cNvSpPr>
          <p:nvPr/>
        </p:nvSpPr>
        <p:spPr bwMode="auto">
          <a:xfrm>
            <a:off x="755576" y="539969"/>
            <a:ext cx="26468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  <a:cs typeface="宋体" charset="-122"/>
              </a:rPr>
              <a:t>为什么难学？</a:t>
            </a:r>
            <a:endParaRPr lang="zh-CN" altLang="en-US" sz="3200" b="1" dirty="0">
              <a:latin typeface="微软雅黑" pitchFamily="34" charset="-122"/>
              <a:ea typeface="微软雅黑" pitchFamily="34" charset="-122"/>
              <a:cs typeface="宋体" charset="-122"/>
            </a:endParaRPr>
          </a:p>
        </p:txBody>
      </p:sp>
      <p:pic>
        <p:nvPicPr>
          <p:cNvPr id="1026" name="Picture 2" descr="C:\Documents and Settings\Administrator\桌面\图片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7" r="37337" b="55183"/>
          <a:stretch/>
        </p:blipFill>
        <p:spPr bwMode="auto">
          <a:xfrm>
            <a:off x="1856097" y="1180232"/>
            <a:ext cx="4339988" cy="239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istrator\桌面\图片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5" t="44027" r="21102" b="41930"/>
          <a:stretch/>
        </p:blipFill>
        <p:spPr bwMode="auto">
          <a:xfrm>
            <a:off x="467544" y="3573016"/>
            <a:ext cx="7809681" cy="75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Administrator\桌面\图片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" t="57367" r="99" b="29305"/>
          <a:stretch/>
        </p:blipFill>
        <p:spPr bwMode="auto">
          <a:xfrm>
            <a:off x="-1855788" y="4797152"/>
            <a:ext cx="12819063" cy="71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Documents and Settings\Administrator\桌面\图片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" t="70694" r="99" b="14865"/>
          <a:stretch/>
        </p:blipFill>
        <p:spPr bwMode="auto">
          <a:xfrm>
            <a:off x="-1855788" y="4169274"/>
            <a:ext cx="12819063" cy="77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6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6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405901F.mp3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71739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 descr="up light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2" y="-27384"/>
            <a:ext cx="9180512" cy="116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down light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62625"/>
            <a:ext cx="9142413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467544" y="552841"/>
            <a:ext cx="2472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67544" y="552841"/>
            <a:ext cx="2472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41" name="内容占位符 3" descr="DOT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571500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3"/>
          <p:cNvSpPr txBox="1">
            <a:spLocks noChangeArrowheads="1"/>
          </p:cNvSpPr>
          <p:nvPr/>
        </p:nvSpPr>
        <p:spPr bwMode="auto">
          <a:xfrm>
            <a:off x="827584" y="539969"/>
            <a:ext cx="26468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  <a:cs typeface="宋体" charset="-122"/>
              </a:rPr>
              <a:t>学生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  <a:cs typeface="宋体" charset="-122"/>
              </a:rPr>
              <a:t>的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  <a:cs typeface="宋体" charset="-122"/>
              </a:rPr>
              <a:t>前概念</a:t>
            </a:r>
            <a:endParaRPr lang="zh-CN" altLang="en-US" sz="3200" b="1" dirty="0">
              <a:latin typeface="微软雅黑" pitchFamily="34" charset="-122"/>
              <a:ea typeface="微软雅黑" pitchFamily="34" charset="-122"/>
              <a:cs typeface="宋体" charset="-122"/>
            </a:endParaRPr>
          </a:p>
        </p:txBody>
      </p:sp>
      <p:graphicFrame>
        <p:nvGraphicFramePr>
          <p:cNvPr id="43" name="图示 42"/>
          <p:cNvGraphicFramePr/>
          <p:nvPr>
            <p:extLst>
              <p:ext uri="{D42A27DB-BD31-4B8C-83A1-F6EECF244321}">
                <p14:modId xmlns:p14="http://schemas.microsoft.com/office/powerpoint/2010/main" val="2015793910"/>
              </p:ext>
            </p:extLst>
          </p:nvPr>
        </p:nvGraphicFramePr>
        <p:xfrm>
          <a:off x="1187624" y="980728"/>
          <a:ext cx="64323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6436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6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405901F.mp3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71739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 descr="up light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2" y="-27384"/>
            <a:ext cx="9180512" cy="116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down light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62625"/>
            <a:ext cx="9142413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467544" y="552841"/>
            <a:ext cx="2472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38" name="内容占位符 3" descr="DOT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571500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"/>
          <p:cNvSpPr txBox="1">
            <a:spLocks noChangeArrowheads="1"/>
          </p:cNvSpPr>
          <p:nvPr/>
        </p:nvSpPr>
        <p:spPr bwMode="auto">
          <a:xfrm>
            <a:off x="755576" y="539969"/>
            <a:ext cx="42883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  <a:cs typeface="宋体" charset="-122"/>
              </a:rPr>
              <a:t>这么难为什么还要学？</a:t>
            </a:r>
            <a:endParaRPr lang="zh-CN" altLang="en-US" sz="3200" b="1" dirty="0">
              <a:latin typeface="微软雅黑" pitchFamily="34" charset="-122"/>
              <a:ea typeface="微软雅黑" pitchFamily="34" charset="-122"/>
              <a:cs typeface="宋体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79167" y="1557957"/>
            <a:ext cx="1520825" cy="2951163"/>
            <a:chOff x="2979167" y="1557957"/>
            <a:chExt cx="1520825" cy="2951163"/>
          </a:xfrm>
        </p:grpSpPr>
        <p:grpSp>
          <p:nvGrpSpPr>
            <p:cNvPr id="9" name="组合 430"/>
            <p:cNvGrpSpPr>
              <a:grpSpLocks/>
            </p:cNvGrpSpPr>
            <p:nvPr/>
          </p:nvGrpSpPr>
          <p:grpSpPr bwMode="auto">
            <a:xfrm>
              <a:off x="2979167" y="1557957"/>
              <a:ext cx="1520825" cy="2951163"/>
              <a:chOff x="967058" y="1348737"/>
              <a:chExt cx="1521423" cy="2950591"/>
            </a:xfrm>
          </p:grpSpPr>
          <p:sp>
            <p:nvSpPr>
              <p:cNvPr id="10" name="圆角矩形 9"/>
              <p:cNvSpPr/>
              <p:nvPr/>
            </p:nvSpPr>
            <p:spPr>
              <a:xfrm rot="5400000">
                <a:off x="252474" y="2063321"/>
                <a:ext cx="2950591" cy="152142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99000">
                    <a:srgbClr val="70D34D"/>
                  </a:gs>
                  <a:gs pos="0">
                    <a:srgbClr val="339933"/>
                  </a:gs>
                </a:gsLst>
                <a:lin ang="16200000" scaled="1"/>
              </a:gradFill>
              <a:ln w="34925">
                <a:solidFill>
                  <a:srgbClr val="FFFFFF"/>
                </a:solidFill>
              </a:ln>
              <a:effectLst/>
              <a:scene3d>
                <a:camera prst="orthographicFront"/>
                <a:lightRig rig="threePt" dir="t"/>
              </a:scene3d>
              <a:sp3d extrusionH="349250" prstMaterial="metal">
                <a:bevelT w="260350" h="50800" prst="softRound"/>
                <a:bevelB w="88900" h="1968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00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119518" y="1524916"/>
                <a:ext cx="1189506" cy="119039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2" name="Text Box 39"/>
              <p:cNvSpPr txBox="1">
                <a:spLocks noChangeArrowheads="1"/>
              </p:cNvSpPr>
              <p:nvPr/>
            </p:nvSpPr>
            <p:spPr bwMode="auto">
              <a:xfrm>
                <a:off x="1052649" y="1595700"/>
                <a:ext cx="1307517" cy="7438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1"/>
                  </a:buClr>
                  <a:defRPr/>
                </a:pPr>
                <a:r>
                  <a:rPr lang="zh-CN" altLang="en-US" sz="3200" b="1" spc="50" dirty="0" smtClean="0">
                    <a:ln w="11430"/>
                    <a:solidFill>
                      <a:srgbClr val="339933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人教</a:t>
                </a:r>
                <a:endParaRPr lang="en-US" altLang="zh-CN" sz="3200" b="1" spc="50" dirty="0">
                  <a:ln w="11430"/>
                  <a:solidFill>
                    <a:srgbClr val="339933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1" name="Text Box 39"/>
            <p:cNvSpPr txBox="1">
              <a:spLocks noChangeArrowheads="1"/>
            </p:cNvSpPr>
            <p:nvPr/>
          </p:nvSpPr>
          <p:spPr bwMode="auto">
            <a:xfrm>
              <a:off x="2989243" y="2924944"/>
              <a:ext cx="151074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>
                <a:lnSpc>
                  <a:spcPct val="150000"/>
                </a:lnSpc>
                <a:buClr>
                  <a:schemeClr val="tx1"/>
                </a:buClr>
              </a:pPr>
              <a:r>
                <a:rPr lang="zh-CN" altLang="en-US" sz="2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第一章</a:t>
              </a:r>
              <a:endParaRPr lang="en-US" altLang="zh-CN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>
                <a:lnSpc>
                  <a:spcPct val="150000"/>
                </a:lnSpc>
                <a:buClr>
                  <a:schemeClr val="tx1"/>
                </a:buClr>
              </a:pPr>
              <a:r>
                <a:rPr lang="zh-CN" altLang="en-US" sz="2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第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节</a:t>
              </a:r>
              <a:endParaRPr lang="en-US" altLang="zh-CN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969247" y="1557957"/>
            <a:ext cx="1520825" cy="2951163"/>
            <a:chOff x="4969247" y="1557957"/>
            <a:chExt cx="1520825" cy="2951163"/>
          </a:xfrm>
        </p:grpSpPr>
        <p:grpSp>
          <p:nvGrpSpPr>
            <p:cNvPr id="13" name="组合 439"/>
            <p:cNvGrpSpPr>
              <a:grpSpLocks/>
            </p:cNvGrpSpPr>
            <p:nvPr/>
          </p:nvGrpSpPr>
          <p:grpSpPr bwMode="auto">
            <a:xfrm>
              <a:off x="4969247" y="1557957"/>
              <a:ext cx="1520825" cy="2951163"/>
              <a:chOff x="967058" y="1348737"/>
              <a:chExt cx="1521423" cy="2950591"/>
            </a:xfrm>
          </p:grpSpPr>
          <p:sp>
            <p:nvSpPr>
              <p:cNvPr id="14" name="圆角矩形 13"/>
              <p:cNvSpPr/>
              <p:nvPr/>
            </p:nvSpPr>
            <p:spPr>
              <a:xfrm rot="5400000">
                <a:off x="252474" y="2063321"/>
                <a:ext cx="2950591" cy="152142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99000">
                    <a:srgbClr val="7030A0"/>
                  </a:gs>
                  <a:gs pos="0">
                    <a:srgbClr val="7030A0"/>
                  </a:gs>
                </a:gsLst>
                <a:lin ang="16200000" scaled="1"/>
              </a:gradFill>
              <a:ln w="34925">
                <a:solidFill>
                  <a:srgbClr val="FFFFFF"/>
                </a:solidFill>
              </a:ln>
              <a:effectLst/>
              <a:scene3d>
                <a:camera prst="orthographicFront"/>
                <a:lightRig rig="threePt" dir="t"/>
              </a:scene3d>
              <a:sp3d extrusionH="349250" prstMaterial="metal">
                <a:bevelT w="260350" h="50800" prst="softRound"/>
                <a:bevelB w="88900" h="1968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00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119518" y="1524916"/>
                <a:ext cx="1189506" cy="119039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6" name="Text Box 39"/>
              <p:cNvSpPr txBox="1">
                <a:spLocks noChangeArrowheads="1"/>
              </p:cNvSpPr>
              <p:nvPr/>
            </p:nvSpPr>
            <p:spPr bwMode="auto">
              <a:xfrm>
                <a:off x="1092836" y="1595556"/>
                <a:ext cx="1307517" cy="743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1"/>
                  </a:buClr>
                  <a:defRPr/>
                </a:pPr>
                <a:r>
                  <a:rPr lang="zh-CN" altLang="en-US" sz="3200" b="1" spc="50" dirty="0" smtClean="0">
                    <a:ln w="11430"/>
                    <a:solidFill>
                      <a:srgbClr val="7030A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鲁科</a:t>
                </a:r>
                <a:endParaRPr lang="en-US" altLang="zh-CN" sz="3200" b="1" spc="50" dirty="0">
                  <a:ln w="11430"/>
                  <a:solidFill>
                    <a:srgbClr val="7030A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2" name="Text Box 39"/>
            <p:cNvSpPr txBox="1">
              <a:spLocks noChangeArrowheads="1"/>
            </p:cNvSpPr>
            <p:nvPr/>
          </p:nvSpPr>
          <p:spPr bwMode="auto">
            <a:xfrm>
              <a:off x="5082994" y="2924944"/>
              <a:ext cx="1361214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>
                <a:lnSpc>
                  <a:spcPct val="150000"/>
                </a:lnSpc>
                <a:buClr>
                  <a:schemeClr val="tx1"/>
                </a:buClr>
              </a:pPr>
              <a:r>
                <a:rPr lang="zh-CN" altLang="en-US" sz="2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第一章第</a:t>
              </a:r>
              <a:r>
                <a:rPr lang="en-US" altLang="zh-CN" sz="2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节</a:t>
              </a:r>
              <a:endParaRPr lang="en-US" altLang="zh-CN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876256" y="1557957"/>
            <a:ext cx="1520825" cy="2951163"/>
            <a:chOff x="6876256" y="1557957"/>
            <a:chExt cx="1520825" cy="2951163"/>
          </a:xfrm>
        </p:grpSpPr>
        <p:grpSp>
          <p:nvGrpSpPr>
            <p:cNvPr id="17" name="组合 445"/>
            <p:cNvGrpSpPr>
              <a:grpSpLocks/>
            </p:cNvGrpSpPr>
            <p:nvPr/>
          </p:nvGrpSpPr>
          <p:grpSpPr bwMode="auto">
            <a:xfrm>
              <a:off x="6876256" y="1557957"/>
              <a:ext cx="1520825" cy="2951163"/>
              <a:chOff x="967058" y="1348737"/>
              <a:chExt cx="1521423" cy="2950591"/>
            </a:xfrm>
          </p:grpSpPr>
          <p:sp>
            <p:nvSpPr>
              <p:cNvPr id="18" name="圆角矩形 17"/>
              <p:cNvSpPr/>
              <p:nvPr/>
            </p:nvSpPr>
            <p:spPr>
              <a:xfrm rot="5400000">
                <a:off x="252474" y="2063321"/>
                <a:ext cx="2950591" cy="152142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99000">
                    <a:srgbClr val="FFC000"/>
                  </a:gs>
                  <a:gs pos="0">
                    <a:schemeClr val="accent6">
                      <a:lumMod val="75000"/>
                    </a:schemeClr>
                  </a:gs>
                </a:gsLst>
                <a:lin ang="16200000" scaled="1"/>
              </a:gradFill>
              <a:ln w="34925">
                <a:solidFill>
                  <a:srgbClr val="FFFFFF"/>
                </a:solidFill>
              </a:ln>
              <a:effectLst/>
              <a:scene3d>
                <a:camera prst="orthographicFront"/>
                <a:lightRig rig="threePt" dir="t"/>
              </a:scene3d>
              <a:sp3d extrusionH="349250" prstMaterial="metal">
                <a:bevelT w="260350" h="50800" prst="softRound"/>
                <a:bevelB w="88900" h="1968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00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1119518" y="1524916"/>
                <a:ext cx="1189505" cy="119039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0" name="Text Box 39"/>
              <p:cNvSpPr txBox="1">
                <a:spLocks noChangeArrowheads="1"/>
              </p:cNvSpPr>
              <p:nvPr/>
            </p:nvSpPr>
            <p:spPr bwMode="auto">
              <a:xfrm>
                <a:off x="1069422" y="1595556"/>
                <a:ext cx="1307517" cy="743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bg1"/>
                  </a:buClr>
                  <a:defRPr/>
                </a:pPr>
                <a:r>
                  <a:rPr lang="zh-CN" altLang="en-US" sz="3200" b="1" spc="50" dirty="0" smtClean="0">
                    <a:ln w="1143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rPr>
                  <a:t>其它</a:t>
                </a:r>
                <a:endParaRPr lang="en-US" altLang="zh-CN" sz="3200" b="1" spc="50" dirty="0">
                  <a:ln w="11430"/>
                  <a:solidFill>
                    <a:schemeClr val="accent6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6" name="Text Box 39"/>
            <p:cNvSpPr txBox="1">
              <a:spLocks noChangeArrowheads="1"/>
            </p:cNvSpPr>
            <p:nvPr/>
          </p:nvSpPr>
          <p:spPr bwMode="auto">
            <a:xfrm>
              <a:off x="7020272" y="2996952"/>
              <a:ext cx="1361214" cy="1135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>
                <a:lnSpc>
                  <a:spcPct val="150000"/>
                </a:lnSpc>
                <a:buClr>
                  <a:schemeClr val="tx1"/>
                </a:buClr>
              </a:pPr>
              <a:r>
                <a:rPr lang="zh-CN" altLang="en-US" sz="2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初三</a:t>
              </a:r>
              <a:endParaRPr lang="en-US" altLang="zh-CN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>
                <a:lnSpc>
                  <a:spcPct val="150000"/>
                </a:lnSpc>
                <a:buClr>
                  <a:schemeClr val="tx1"/>
                </a:buClr>
              </a:pPr>
              <a:r>
                <a:rPr lang="zh-CN" altLang="en-US" sz="2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化学</a:t>
              </a:r>
              <a:endParaRPr lang="en-US" altLang="zh-CN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539552" y="5027692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开启化学定量研究之门的金钥匙</a:t>
            </a:r>
            <a:endParaRPr lang="zh-CN" altLang="en-US" sz="4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34" name="组合 424"/>
          <p:cNvGrpSpPr>
            <a:grpSpLocks/>
          </p:cNvGrpSpPr>
          <p:nvPr/>
        </p:nvGrpSpPr>
        <p:grpSpPr bwMode="auto">
          <a:xfrm>
            <a:off x="962943" y="1557957"/>
            <a:ext cx="1520825" cy="2951163"/>
            <a:chOff x="967058" y="1348737"/>
            <a:chExt cx="1521423" cy="2950591"/>
          </a:xfrm>
        </p:grpSpPr>
        <p:sp>
          <p:nvSpPr>
            <p:cNvPr id="35" name="圆角矩形 34"/>
            <p:cNvSpPr/>
            <p:nvPr/>
          </p:nvSpPr>
          <p:spPr>
            <a:xfrm rot="5400000">
              <a:off x="252474" y="2063321"/>
              <a:ext cx="2950591" cy="1521423"/>
            </a:xfrm>
            <a:prstGeom prst="roundRect">
              <a:avLst>
                <a:gd name="adj" fmla="val 50000"/>
              </a:avLst>
            </a:prstGeom>
            <a:gradFill>
              <a:gsLst>
                <a:gs pos="99000">
                  <a:srgbClr val="00B0F0"/>
                </a:gs>
                <a:gs pos="0">
                  <a:srgbClr val="0070C0"/>
                </a:gs>
              </a:gsLst>
              <a:lin ang="16200000" scaled="1"/>
            </a:gradFill>
            <a:ln w="34925">
              <a:solidFill>
                <a:srgbClr val="FFFFFF"/>
              </a:solidFill>
            </a:ln>
            <a:effectLst/>
            <a:scene3d>
              <a:camera prst="orthographicFront"/>
              <a:lightRig rig="threePt" dir="t"/>
            </a:scene3d>
            <a:sp3d extrusionH="349250" prstMaterial="metal">
              <a:bevelT w="260350" h="50800" prst="softRound"/>
              <a:bevelB w="88900" h="19685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  <p:sp>
          <p:nvSpPr>
            <p:cNvPr id="36" name="椭圆 35"/>
            <p:cNvSpPr/>
            <p:nvPr/>
          </p:nvSpPr>
          <p:spPr>
            <a:xfrm>
              <a:off x="1119518" y="1524916"/>
              <a:ext cx="1189505" cy="119039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7" name="Text Box 39"/>
            <p:cNvSpPr txBox="1">
              <a:spLocks noChangeArrowheads="1"/>
            </p:cNvSpPr>
            <p:nvPr/>
          </p:nvSpPr>
          <p:spPr bwMode="auto">
            <a:xfrm>
              <a:off x="1068877" y="1595556"/>
              <a:ext cx="1307517" cy="743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defRPr/>
              </a:pPr>
              <a:r>
                <a:rPr lang="zh-CN" altLang="en-US" sz="32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苏教</a:t>
              </a:r>
              <a:endParaRPr lang="en-US" altLang="zh-CN" sz="32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0" name="矩形 428"/>
            <p:cNvSpPr>
              <a:spLocks noChangeArrowheads="1"/>
            </p:cNvSpPr>
            <p:nvPr/>
          </p:nvSpPr>
          <p:spPr bwMode="auto">
            <a:xfrm>
              <a:off x="1644856" y="2122895"/>
              <a:ext cx="184803" cy="37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>
                <a:lnSpc>
                  <a:spcPct val="150000"/>
                </a:lnSpc>
                <a:buClr>
                  <a:schemeClr val="bg1"/>
                </a:buClr>
              </a:pPr>
              <a:endParaRPr lang="en-US" altLang="zh-CN" sz="14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1" name="Text Box 39"/>
            <p:cNvSpPr txBox="1">
              <a:spLocks noChangeArrowheads="1"/>
            </p:cNvSpPr>
            <p:nvPr/>
          </p:nvSpPr>
          <p:spPr bwMode="auto">
            <a:xfrm>
              <a:off x="1047755" y="2715459"/>
              <a:ext cx="1421370" cy="1200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>
                <a:lnSpc>
                  <a:spcPct val="150000"/>
                </a:lnSpc>
                <a:buClr>
                  <a:schemeClr val="tx1"/>
                </a:buClr>
              </a:pPr>
              <a:r>
                <a:rPr lang="zh-CN" altLang="en-US" sz="2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专题一</a:t>
              </a:r>
              <a:endParaRPr lang="en-US" altLang="zh-CN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>
                <a:lnSpc>
                  <a:spcPct val="150000"/>
                </a:lnSpc>
                <a:buClr>
                  <a:schemeClr val="tx1"/>
                </a:buClr>
              </a:pPr>
              <a:r>
                <a:rPr lang="zh-CN" altLang="en-US" sz="24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第一单元</a:t>
              </a:r>
              <a:endParaRPr lang="en-US" altLang="zh-CN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419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60">
                <p:cTn id="4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405901F.mp3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71739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 descr="up light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2" y="-27384"/>
            <a:ext cx="9180512" cy="116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down light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62625"/>
            <a:ext cx="9142413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467544" y="552841"/>
            <a:ext cx="2472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38" name="内容占位符 3" descr="DOT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571500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"/>
          <p:cNvSpPr txBox="1">
            <a:spLocks noChangeArrowheads="1"/>
          </p:cNvSpPr>
          <p:nvPr/>
        </p:nvSpPr>
        <p:spPr bwMode="auto">
          <a:xfrm>
            <a:off x="755576" y="539969"/>
            <a:ext cx="22365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  <a:cs typeface="宋体" charset="-122"/>
              </a:rPr>
              <a:t>该怎么学？</a:t>
            </a:r>
            <a:endParaRPr lang="zh-CN" altLang="en-US" sz="3200" b="1" dirty="0">
              <a:latin typeface="微软雅黑" pitchFamily="34" charset="-122"/>
              <a:ea typeface="微软雅黑" pitchFamily="34" charset="-122"/>
              <a:cs typeface="宋体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51931" y="1500195"/>
            <a:ext cx="1942631" cy="4191811"/>
            <a:chOff x="751931" y="1500195"/>
            <a:chExt cx="1942631" cy="4191811"/>
          </a:xfrm>
        </p:grpSpPr>
        <p:sp>
          <p:nvSpPr>
            <p:cNvPr id="34" name="任意多边形 33"/>
            <p:cNvSpPr/>
            <p:nvPr/>
          </p:nvSpPr>
          <p:spPr>
            <a:xfrm>
              <a:off x="787488" y="4954154"/>
              <a:ext cx="1894462" cy="737852"/>
            </a:xfrm>
            <a:custGeom>
              <a:avLst/>
              <a:gdLst>
                <a:gd name="connsiteX0" fmla="*/ 0 w 1451920"/>
                <a:gd name="connsiteY0" fmla="*/ 83570 h 501412"/>
                <a:gd name="connsiteX1" fmla="*/ 83570 w 1451920"/>
                <a:gd name="connsiteY1" fmla="*/ 0 h 501412"/>
                <a:gd name="connsiteX2" fmla="*/ 1368350 w 1451920"/>
                <a:gd name="connsiteY2" fmla="*/ 0 h 501412"/>
                <a:gd name="connsiteX3" fmla="*/ 1451920 w 1451920"/>
                <a:gd name="connsiteY3" fmla="*/ 83570 h 501412"/>
                <a:gd name="connsiteX4" fmla="*/ 1451920 w 1451920"/>
                <a:gd name="connsiteY4" fmla="*/ 417842 h 501412"/>
                <a:gd name="connsiteX5" fmla="*/ 1368350 w 1451920"/>
                <a:gd name="connsiteY5" fmla="*/ 501412 h 501412"/>
                <a:gd name="connsiteX6" fmla="*/ 83570 w 1451920"/>
                <a:gd name="connsiteY6" fmla="*/ 501412 h 501412"/>
                <a:gd name="connsiteX7" fmla="*/ 0 w 1451920"/>
                <a:gd name="connsiteY7" fmla="*/ 417842 h 501412"/>
                <a:gd name="connsiteX8" fmla="*/ 0 w 1451920"/>
                <a:gd name="connsiteY8" fmla="*/ 83570 h 50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1920" h="501412">
                  <a:moveTo>
                    <a:pt x="0" y="83570"/>
                  </a:moveTo>
                  <a:cubicBezTo>
                    <a:pt x="0" y="37416"/>
                    <a:pt x="37416" y="0"/>
                    <a:pt x="83570" y="0"/>
                  </a:cubicBezTo>
                  <a:lnTo>
                    <a:pt x="1368350" y="0"/>
                  </a:lnTo>
                  <a:cubicBezTo>
                    <a:pt x="1414504" y="0"/>
                    <a:pt x="1451920" y="37416"/>
                    <a:pt x="1451920" y="83570"/>
                  </a:cubicBezTo>
                  <a:lnTo>
                    <a:pt x="1451920" y="417842"/>
                  </a:lnTo>
                  <a:cubicBezTo>
                    <a:pt x="1451920" y="463996"/>
                    <a:pt x="1414504" y="501412"/>
                    <a:pt x="1368350" y="501412"/>
                  </a:cubicBezTo>
                  <a:lnTo>
                    <a:pt x="83570" y="501412"/>
                  </a:lnTo>
                  <a:cubicBezTo>
                    <a:pt x="37416" y="501412"/>
                    <a:pt x="0" y="463996"/>
                    <a:pt x="0" y="417842"/>
                  </a:cubicBezTo>
                  <a:lnTo>
                    <a:pt x="0" y="83570"/>
                  </a:lnTo>
                  <a:close/>
                </a:path>
              </a:pathLst>
            </a:custGeom>
            <a:solidFill>
              <a:srgbClr val="00B05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867" tIns="96867" rIns="96867" bIns="96866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800" b="1" kern="12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黑体" panose="02010600030101010101" pitchFamily="2" charset="-122"/>
                  <a:ea typeface="黑体" panose="02010600030101010101" pitchFamily="2" charset="-122"/>
                </a:rPr>
                <a:t>概念多</a:t>
              </a:r>
              <a:endParaRPr lang="zh-CN" altLang="en-US" sz="28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800100" y="3814132"/>
              <a:ext cx="1894462" cy="737852"/>
            </a:xfrm>
            <a:custGeom>
              <a:avLst/>
              <a:gdLst>
                <a:gd name="connsiteX0" fmla="*/ 0 w 1451920"/>
                <a:gd name="connsiteY0" fmla="*/ 83570 h 501412"/>
                <a:gd name="connsiteX1" fmla="*/ 83570 w 1451920"/>
                <a:gd name="connsiteY1" fmla="*/ 0 h 501412"/>
                <a:gd name="connsiteX2" fmla="*/ 1368350 w 1451920"/>
                <a:gd name="connsiteY2" fmla="*/ 0 h 501412"/>
                <a:gd name="connsiteX3" fmla="*/ 1451920 w 1451920"/>
                <a:gd name="connsiteY3" fmla="*/ 83570 h 501412"/>
                <a:gd name="connsiteX4" fmla="*/ 1451920 w 1451920"/>
                <a:gd name="connsiteY4" fmla="*/ 417842 h 501412"/>
                <a:gd name="connsiteX5" fmla="*/ 1368350 w 1451920"/>
                <a:gd name="connsiteY5" fmla="*/ 501412 h 501412"/>
                <a:gd name="connsiteX6" fmla="*/ 83570 w 1451920"/>
                <a:gd name="connsiteY6" fmla="*/ 501412 h 501412"/>
                <a:gd name="connsiteX7" fmla="*/ 0 w 1451920"/>
                <a:gd name="connsiteY7" fmla="*/ 417842 h 501412"/>
                <a:gd name="connsiteX8" fmla="*/ 0 w 1451920"/>
                <a:gd name="connsiteY8" fmla="*/ 83570 h 50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1920" h="501412">
                  <a:moveTo>
                    <a:pt x="0" y="83570"/>
                  </a:moveTo>
                  <a:cubicBezTo>
                    <a:pt x="0" y="37416"/>
                    <a:pt x="37416" y="0"/>
                    <a:pt x="83570" y="0"/>
                  </a:cubicBezTo>
                  <a:lnTo>
                    <a:pt x="1368350" y="0"/>
                  </a:lnTo>
                  <a:cubicBezTo>
                    <a:pt x="1414504" y="0"/>
                    <a:pt x="1451920" y="37416"/>
                    <a:pt x="1451920" y="83570"/>
                  </a:cubicBezTo>
                  <a:lnTo>
                    <a:pt x="1451920" y="417842"/>
                  </a:lnTo>
                  <a:cubicBezTo>
                    <a:pt x="1451920" y="463996"/>
                    <a:pt x="1414504" y="501412"/>
                    <a:pt x="1368350" y="501412"/>
                  </a:cubicBezTo>
                  <a:lnTo>
                    <a:pt x="83570" y="501412"/>
                  </a:lnTo>
                  <a:cubicBezTo>
                    <a:pt x="37416" y="501412"/>
                    <a:pt x="0" y="463996"/>
                    <a:pt x="0" y="417842"/>
                  </a:cubicBezTo>
                  <a:lnTo>
                    <a:pt x="0" y="8357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867" tIns="96867" rIns="96866" bIns="96866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800" b="1" kern="12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黑体" panose="02010600030101010101" pitchFamily="2" charset="-122"/>
                  <a:ea typeface="黑体" panose="02010600030101010101" pitchFamily="2" charset="-122"/>
                </a:rPr>
                <a:t>名词晦涩</a:t>
              </a:r>
              <a:endParaRPr lang="zh-CN" altLang="en-US" sz="28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800100" y="2676465"/>
              <a:ext cx="1894462" cy="737852"/>
            </a:xfrm>
            <a:custGeom>
              <a:avLst/>
              <a:gdLst>
                <a:gd name="connsiteX0" fmla="*/ 0 w 1451920"/>
                <a:gd name="connsiteY0" fmla="*/ 83570 h 501412"/>
                <a:gd name="connsiteX1" fmla="*/ 83570 w 1451920"/>
                <a:gd name="connsiteY1" fmla="*/ 0 h 501412"/>
                <a:gd name="connsiteX2" fmla="*/ 1368350 w 1451920"/>
                <a:gd name="connsiteY2" fmla="*/ 0 h 501412"/>
                <a:gd name="connsiteX3" fmla="*/ 1451920 w 1451920"/>
                <a:gd name="connsiteY3" fmla="*/ 83570 h 501412"/>
                <a:gd name="connsiteX4" fmla="*/ 1451920 w 1451920"/>
                <a:gd name="connsiteY4" fmla="*/ 417842 h 501412"/>
                <a:gd name="connsiteX5" fmla="*/ 1368350 w 1451920"/>
                <a:gd name="connsiteY5" fmla="*/ 501412 h 501412"/>
                <a:gd name="connsiteX6" fmla="*/ 83570 w 1451920"/>
                <a:gd name="connsiteY6" fmla="*/ 501412 h 501412"/>
                <a:gd name="connsiteX7" fmla="*/ 0 w 1451920"/>
                <a:gd name="connsiteY7" fmla="*/ 417842 h 501412"/>
                <a:gd name="connsiteX8" fmla="*/ 0 w 1451920"/>
                <a:gd name="connsiteY8" fmla="*/ 83570 h 50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1920" h="501412">
                  <a:moveTo>
                    <a:pt x="0" y="83570"/>
                  </a:moveTo>
                  <a:cubicBezTo>
                    <a:pt x="0" y="37416"/>
                    <a:pt x="37416" y="0"/>
                    <a:pt x="83570" y="0"/>
                  </a:cubicBezTo>
                  <a:lnTo>
                    <a:pt x="1368350" y="0"/>
                  </a:lnTo>
                  <a:cubicBezTo>
                    <a:pt x="1414504" y="0"/>
                    <a:pt x="1451920" y="37416"/>
                    <a:pt x="1451920" y="83570"/>
                  </a:cubicBezTo>
                  <a:lnTo>
                    <a:pt x="1451920" y="417842"/>
                  </a:lnTo>
                  <a:cubicBezTo>
                    <a:pt x="1451920" y="463996"/>
                    <a:pt x="1414504" y="501412"/>
                    <a:pt x="1368350" y="501412"/>
                  </a:cubicBezTo>
                  <a:lnTo>
                    <a:pt x="83570" y="501412"/>
                  </a:lnTo>
                  <a:cubicBezTo>
                    <a:pt x="37416" y="501412"/>
                    <a:pt x="0" y="463996"/>
                    <a:pt x="0" y="417842"/>
                  </a:cubicBezTo>
                  <a:lnTo>
                    <a:pt x="0" y="8357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437" tIns="85437" rIns="85437" bIns="854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800" b="1" kern="12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黑体" panose="02010600030101010101" pitchFamily="2" charset="-122"/>
                  <a:ea typeface="黑体" panose="02010600030101010101" pitchFamily="2" charset="-122"/>
                </a:rPr>
                <a:t>无实验</a:t>
              </a:r>
              <a:endParaRPr lang="zh-CN" altLang="en-US" sz="28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751931" y="1500195"/>
              <a:ext cx="1894462" cy="737852"/>
            </a:xfrm>
            <a:custGeom>
              <a:avLst/>
              <a:gdLst>
                <a:gd name="connsiteX0" fmla="*/ 0 w 1451920"/>
                <a:gd name="connsiteY0" fmla="*/ 83570 h 501412"/>
                <a:gd name="connsiteX1" fmla="*/ 83570 w 1451920"/>
                <a:gd name="connsiteY1" fmla="*/ 0 h 501412"/>
                <a:gd name="connsiteX2" fmla="*/ 1368350 w 1451920"/>
                <a:gd name="connsiteY2" fmla="*/ 0 h 501412"/>
                <a:gd name="connsiteX3" fmla="*/ 1451920 w 1451920"/>
                <a:gd name="connsiteY3" fmla="*/ 83570 h 501412"/>
                <a:gd name="connsiteX4" fmla="*/ 1451920 w 1451920"/>
                <a:gd name="connsiteY4" fmla="*/ 417842 h 501412"/>
                <a:gd name="connsiteX5" fmla="*/ 1368350 w 1451920"/>
                <a:gd name="connsiteY5" fmla="*/ 501412 h 501412"/>
                <a:gd name="connsiteX6" fmla="*/ 83570 w 1451920"/>
                <a:gd name="connsiteY6" fmla="*/ 501412 h 501412"/>
                <a:gd name="connsiteX7" fmla="*/ 0 w 1451920"/>
                <a:gd name="connsiteY7" fmla="*/ 417842 h 501412"/>
                <a:gd name="connsiteX8" fmla="*/ 0 w 1451920"/>
                <a:gd name="connsiteY8" fmla="*/ 83570 h 50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1920" h="501412">
                  <a:moveTo>
                    <a:pt x="0" y="83570"/>
                  </a:moveTo>
                  <a:cubicBezTo>
                    <a:pt x="0" y="37416"/>
                    <a:pt x="37416" y="0"/>
                    <a:pt x="83570" y="0"/>
                  </a:cubicBezTo>
                  <a:lnTo>
                    <a:pt x="1368350" y="0"/>
                  </a:lnTo>
                  <a:cubicBezTo>
                    <a:pt x="1414504" y="0"/>
                    <a:pt x="1451920" y="37416"/>
                    <a:pt x="1451920" y="83570"/>
                  </a:cubicBezTo>
                  <a:lnTo>
                    <a:pt x="1451920" y="417842"/>
                  </a:lnTo>
                  <a:cubicBezTo>
                    <a:pt x="1451920" y="463996"/>
                    <a:pt x="1414504" y="501412"/>
                    <a:pt x="1368350" y="501412"/>
                  </a:cubicBezTo>
                  <a:lnTo>
                    <a:pt x="83570" y="501412"/>
                  </a:lnTo>
                  <a:cubicBezTo>
                    <a:pt x="37416" y="501412"/>
                    <a:pt x="0" y="463996"/>
                    <a:pt x="0" y="417842"/>
                  </a:cubicBezTo>
                  <a:lnTo>
                    <a:pt x="0" y="8357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866" tIns="96867" rIns="96867" bIns="96867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800" b="1" kern="12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黑体" panose="02010600030101010101" pitchFamily="2" charset="-122"/>
                  <a:ea typeface="黑体" panose="02010600030101010101" pitchFamily="2" charset="-122"/>
                </a:rPr>
                <a:t>微观</a:t>
              </a:r>
              <a:endParaRPr lang="zh-CN" altLang="en-US" sz="28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</p:grpSp>
      <p:sp>
        <p:nvSpPr>
          <p:cNvPr id="2" name="右箭头 1"/>
          <p:cNvSpPr/>
          <p:nvPr/>
        </p:nvSpPr>
        <p:spPr>
          <a:xfrm>
            <a:off x="2843808" y="1772816"/>
            <a:ext cx="936104" cy="191727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右箭头 39"/>
          <p:cNvSpPr/>
          <p:nvPr/>
        </p:nvSpPr>
        <p:spPr>
          <a:xfrm>
            <a:off x="2843808" y="2949241"/>
            <a:ext cx="936104" cy="191727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右箭头 40"/>
          <p:cNvSpPr/>
          <p:nvPr/>
        </p:nvSpPr>
        <p:spPr>
          <a:xfrm>
            <a:off x="2843808" y="4101369"/>
            <a:ext cx="936104" cy="191727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右箭头 41"/>
          <p:cNvSpPr/>
          <p:nvPr/>
        </p:nvSpPr>
        <p:spPr>
          <a:xfrm>
            <a:off x="2843808" y="5253497"/>
            <a:ext cx="936104" cy="191727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139952" y="1537628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</a:rPr>
              <a:t>通过相对直观的数据来感受</a:t>
            </a:r>
            <a:endParaRPr lang="zh-CN" altLang="en-US" sz="2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39952" y="2708920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</a:rPr>
              <a:t>体验概念生成的美妙</a:t>
            </a:r>
            <a:endParaRPr lang="zh-CN" altLang="en-US" sz="2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39952" y="3913892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</a:rPr>
              <a:t>简单类比、直接运用</a:t>
            </a:r>
            <a:endParaRPr lang="zh-CN" altLang="en-US" sz="2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139952" y="5066020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</a:rPr>
              <a:t>找到它们的关联</a:t>
            </a:r>
            <a:endParaRPr lang="zh-CN" altLang="en-US" sz="2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71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60">
                <p:cTn id="5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40" grpId="0" animBg="1"/>
      <p:bldP spid="41" grpId="0" animBg="1"/>
      <p:bldP spid="42" grpId="0" animBg="1"/>
      <p:bldP spid="4" grpId="0"/>
      <p:bldP spid="43" grpId="0"/>
      <p:bldP spid="44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up ligh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2" y="-27384"/>
            <a:ext cx="9180512" cy="116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467544" y="552841"/>
            <a:ext cx="2472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38" name="内容占位符 3" descr="DO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571500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"/>
          <p:cNvSpPr txBox="1">
            <a:spLocks noChangeArrowheads="1"/>
          </p:cNvSpPr>
          <p:nvPr/>
        </p:nvSpPr>
        <p:spPr bwMode="auto">
          <a:xfrm>
            <a:off x="827584" y="539969"/>
            <a:ext cx="38779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  <a:cs typeface="宋体" charset="-122"/>
              </a:rPr>
              <a:t>与已有概念建立联系</a:t>
            </a:r>
            <a:endParaRPr lang="zh-CN" altLang="en-US" sz="3200" b="1" dirty="0">
              <a:latin typeface="微软雅黑" pitchFamily="34" charset="-122"/>
              <a:ea typeface="微软雅黑" pitchFamily="34" charset="-122"/>
              <a:cs typeface="宋体" charset="-122"/>
            </a:endParaRPr>
          </a:p>
        </p:txBody>
      </p:sp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val="1761870741"/>
              </p:ext>
            </p:extLst>
          </p:nvPr>
        </p:nvGraphicFramePr>
        <p:xfrm>
          <a:off x="1524000" y="15567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0" name="图片 39" descr="down light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762625"/>
            <a:ext cx="9142413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138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405901F.mp3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71739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 descr="up light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2" y="-27384"/>
            <a:ext cx="9180512" cy="116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down light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62625"/>
            <a:ext cx="9142413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467544" y="552841"/>
            <a:ext cx="2472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38" name="内容占位符 3" descr="DOT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571500"/>
            <a:ext cx="51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"/>
          <p:cNvSpPr txBox="1">
            <a:spLocks noChangeArrowheads="1"/>
          </p:cNvSpPr>
          <p:nvPr/>
        </p:nvSpPr>
        <p:spPr bwMode="auto">
          <a:xfrm>
            <a:off x="827584" y="539969"/>
            <a:ext cx="30572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  <a:cs typeface="宋体" charset="-122"/>
              </a:rPr>
              <a:t>触摸概念的本真</a:t>
            </a:r>
            <a:endParaRPr lang="zh-CN" altLang="en-US" sz="3200" b="1" dirty="0">
              <a:latin typeface="微软雅黑" pitchFamily="34" charset="-122"/>
              <a:ea typeface="微软雅黑" pitchFamily="34" charset="-122"/>
              <a:cs typeface="宋体" charset="-122"/>
            </a:endParaRPr>
          </a:p>
        </p:txBody>
      </p:sp>
      <p:sp>
        <p:nvSpPr>
          <p:cNvPr id="73" name="Oval 65"/>
          <p:cNvSpPr>
            <a:spLocks noChangeArrowheads="1"/>
          </p:cNvSpPr>
          <p:nvPr/>
        </p:nvSpPr>
        <p:spPr bwMode="auto">
          <a:xfrm>
            <a:off x="1857375" y="4485730"/>
            <a:ext cx="5286375" cy="288925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itchFamily="34" charset="0"/>
              <a:ea typeface="+mn-ea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4357686" y="4259300"/>
            <a:ext cx="428628" cy="428628"/>
          </a:xfrm>
          <a:prstGeom prst="ellipse">
            <a:avLst/>
          </a:prstGeom>
          <a:solidFill>
            <a:srgbClr val="00B050"/>
          </a:solidFill>
          <a:ln>
            <a:noFill/>
          </a:ln>
          <a:scene3d>
            <a:camera prst="perspectiveBelow"/>
            <a:lightRig rig="threePt" dir="t"/>
          </a:scene3d>
          <a:sp3d extrusionH="1270000" prstMaterial="plastic">
            <a:bevelT w="120650"/>
            <a:bevelB w="88900" prst="relaxedInset"/>
            <a:extrusionClr>
              <a:schemeClr val="bg1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75" name="圆角矩形 74"/>
          <p:cNvSpPr/>
          <p:nvPr/>
        </p:nvSpPr>
        <p:spPr>
          <a:xfrm rot="1040636">
            <a:off x="1021183" y="3227433"/>
            <a:ext cx="7091651" cy="1290043"/>
          </a:xfrm>
          <a:prstGeom prst="roundRect">
            <a:avLst>
              <a:gd name="adj" fmla="val 8983"/>
            </a:avLst>
          </a:prstGeom>
          <a:solidFill>
            <a:srgbClr val="00B05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400000">
              <a:rot lat="17195211" lon="29222" rev="569999"/>
            </a:camera>
            <a:lightRig rig="threePt" dir="t"/>
          </a:scene3d>
          <a:sp3d prstMaterial="metal">
            <a:bevelT w="158750" h="38100" prst="softRound"/>
            <a:bevelB w="57150" h="571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1" name="Oval 65"/>
          <p:cNvSpPr>
            <a:spLocks noChangeArrowheads="1"/>
          </p:cNvSpPr>
          <p:nvPr/>
        </p:nvSpPr>
        <p:spPr bwMode="auto">
          <a:xfrm>
            <a:off x="1522413" y="3464967"/>
            <a:ext cx="1143000" cy="2286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itchFamily="34" charset="0"/>
              <a:ea typeface="+mn-ea"/>
            </a:endParaRPr>
          </a:p>
        </p:txBody>
      </p:sp>
      <p:grpSp>
        <p:nvGrpSpPr>
          <p:cNvPr id="82" name="组合 16"/>
          <p:cNvGrpSpPr>
            <a:grpSpLocks/>
          </p:cNvGrpSpPr>
          <p:nvPr/>
        </p:nvGrpSpPr>
        <p:grpSpPr bwMode="auto">
          <a:xfrm>
            <a:off x="1500188" y="2271167"/>
            <a:ext cx="1276350" cy="1276350"/>
            <a:chOff x="1838601" y="3474595"/>
            <a:chExt cx="1159458" cy="1159458"/>
          </a:xfrm>
        </p:grpSpPr>
        <p:grpSp>
          <p:nvGrpSpPr>
            <p:cNvPr id="83" name="组合 17"/>
            <p:cNvGrpSpPr>
              <a:grpSpLocks/>
            </p:cNvGrpSpPr>
            <p:nvPr/>
          </p:nvGrpSpPr>
          <p:grpSpPr bwMode="auto">
            <a:xfrm>
              <a:off x="1838601" y="3474595"/>
              <a:ext cx="1159458" cy="1159458"/>
              <a:chOff x="2768596" y="3009896"/>
              <a:chExt cx="2214578" cy="2214578"/>
            </a:xfrm>
          </p:grpSpPr>
          <p:sp>
            <p:nvSpPr>
              <p:cNvPr id="85" name="椭圆 84"/>
              <p:cNvSpPr/>
              <p:nvPr/>
            </p:nvSpPr>
            <p:spPr>
              <a:xfrm>
                <a:off x="2768596" y="3009896"/>
                <a:ext cx="2214578" cy="2214578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/>
                  </a:gs>
                  <a:gs pos="65000">
                    <a:schemeClr val="accent6">
                      <a:lumMod val="75000"/>
                    </a:schemeClr>
                  </a:gs>
                  <a:gs pos="82000">
                    <a:schemeClr val="accent6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2841549" y="3149379"/>
                <a:ext cx="1402450" cy="115495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83000"/>
                    </a:schemeClr>
                  </a:gs>
                  <a:gs pos="5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84" name="椭圆 83"/>
            <p:cNvSpPr/>
            <p:nvPr/>
          </p:nvSpPr>
          <p:spPr>
            <a:xfrm rot="20122633">
              <a:off x="2252487" y="4373031"/>
              <a:ext cx="703751" cy="24227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5000"/>
                  </a:schemeClr>
                </a:gs>
                <a:gs pos="50000">
                  <a:schemeClr val="bg1">
                    <a:shade val="67500"/>
                    <a:satMod val="115000"/>
                    <a:alpha val="12000"/>
                  </a:schemeClr>
                </a:gs>
                <a:gs pos="100000">
                  <a:schemeClr val="bg1">
                    <a:shade val="100000"/>
                    <a:satMod val="11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87" name="Oval 65"/>
          <p:cNvSpPr>
            <a:spLocks noChangeArrowheads="1"/>
          </p:cNvSpPr>
          <p:nvPr/>
        </p:nvSpPr>
        <p:spPr bwMode="auto">
          <a:xfrm rot="393544">
            <a:off x="6653213" y="4192042"/>
            <a:ext cx="1143000" cy="2286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itchFamily="34" charset="0"/>
              <a:ea typeface="+mn-ea"/>
            </a:endParaRPr>
          </a:p>
        </p:txBody>
      </p:sp>
      <p:grpSp>
        <p:nvGrpSpPr>
          <p:cNvPr id="88" name="组合 10"/>
          <p:cNvGrpSpPr>
            <a:grpSpLocks/>
          </p:cNvGrpSpPr>
          <p:nvPr/>
        </p:nvGrpSpPr>
        <p:grpSpPr bwMode="auto">
          <a:xfrm>
            <a:off x="6643688" y="2985542"/>
            <a:ext cx="1276350" cy="1276350"/>
            <a:chOff x="1838601" y="3474595"/>
            <a:chExt cx="1159458" cy="1159458"/>
          </a:xfrm>
        </p:grpSpPr>
        <p:grpSp>
          <p:nvGrpSpPr>
            <p:cNvPr id="89" name="组合 5"/>
            <p:cNvGrpSpPr>
              <a:grpSpLocks/>
            </p:cNvGrpSpPr>
            <p:nvPr/>
          </p:nvGrpSpPr>
          <p:grpSpPr bwMode="auto">
            <a:xfrm>
              <a:off x="1838601" y="3474595"/>
              <a:ext cx="1159458" cy="1159458"/>
              <a:chOff x="2768596" y="3009896"/>
              <a:chExt cx="2214578" cy="2214578"/>
            </a:xfrm>
          </p:grpSpPr>
          <p:sp>
            <p:nvSpPr>
              <p:cNvPr id="91" name="椭圆 90"/>
              <p:cNvSpPr/>
              <p:nvPr/>
            </p:nvSpPr>
            <p:spPr>
              <a:xfrm>
                <a:off x="2768596" y="3009896"/>
                <a:ext cx="2214578" cy="2214578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/>
                  </a:gs>
                  <a:gs pos="65000">
                    <a:srgbClr val="0070C0"/>
                  </a:gs>
                  <a:gs pos="82000">
                    <a:srgbClr val="0070C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92" name="椭圆 91"/>
              <p:cNvSpPr/>
              <p:nvPr/>
            </p:nvSpPr>
            <p:spPr>
              <a:xfrm>
                <a:off x="2841549" y="3149379"/>
                <a:ext cx="1402450" cy="115495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83000"/>
                    </a:schemeClr>
                  </a:gs>
                  <a:gs pos="5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90" name="椭圆 89"/>
            <p:cNvSpPr/>
            <p:nvPr/>
          </p:nvSpPr>
          <p:spPr>
            <a:xfrm rot="20122633">
              <a:off x="2252487" y="4373031"/>
              <a:ext cx="703751" cy="24227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5000"/>
                  </a:schemeClr>
                </a:gs>
                <a:gs pos="50000">
                  <a:schemeClr val="bg1">
                    <a:shade val="67500"/>
                    <a:satMod val="115000"/>
                    <a:alpha val="12000"/>
                  </a:schemeClr>
                </a:gs>
                <a:gs pos="100000">
                  <a:schemeClr val="bg1">
                    <a:shade val="100000"/>
                    <a:satMod val="11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94" name="下箭头 93"/>
          <p:cNvSpPr/>
          <p:nvPr/>
        </p:nvSpPr>
        <p:spPr>
          <a:xfrm rot="16801954">
            <a:off x="4358548" y="2252501"/>
            <a:ext cx="756789" cy="1663645"/>
          </a:xfrm>
          <a:prstGeom prst="downArrow">
            <a:avLst/>
          </a:prstGeom>
          <a:gradFill>
            <a:gsLst>
              <a:gs pos="2000">
                <a:schemeClr val="bg1">
                  <a:lumMod val="65000"/>
                </a:schemeClr>
              </a:gs>
              <a:gs pos="66000">
                <a:schemeClr val="bg1">
                  <a:lumMod val="65000"/>
                </a:schemeClr>
              </a:gs>
            </a:gsLst>
            <a:lin ang="5400000" scaled="0"/>
          </a:gradFill>
          <a:ln w="34925">
            <a:solidFill>
              <a:srgbClr val="FFFFFF"/>
            </a:solidFill>
          </a:ln>
          <a:effectLst/>
          <a:scene3d>
            <a:camera prst="perspectiveFront" fov="2700000">
              <a:rot lat="21089046" lon="21421962" rev="60000"/>
            </a:camera>
            <a:lightRig rig="threePt" dir="t"/>
          </a:scene3d>
          <a:sp3d extrusionH="101600" prstMaterial="metal">
            <a:bevelT w="260350" h="50800" prst="softRound"/>
            <a:bevelB w="88900" h="1968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5" name="TextBox 94"/>
          <p:cNvSpPr txBox="1"/>
          <p:nvPr/>
        </p:nvSpPr>
        <p:spPr>
          <a:xfrm>
            <a:off x="1547664" y="2564904"/>
            <a:ext cx="1241507" cy="584775"/>
          </a:xfrm>
          <a:prstGeom prst="rect">
            <a:avLst/>
          </a:prstGeom>
          <a:noFill/>
          <a:scene3d>
            <a:camera prst="orthographicFront"/>
            <a:lightRig rig="flat" dir="t"/>
          </a:scene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理解 </a:t>
            </a:r>
            <a:endParaRPr lang="zh-CN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479158" y="3284984"/>
            <a:ext cx="1621234" cy="584775"/>
          </a:xfrm>
          <a:prstGeom prst="rect">
            <a:avLst/>
          </a:prstGeom>
          <a:noFill/>
          <a:scene3d>
            <a:camera prst="orthographicFront"/>
            <a:lightRig rig="flat" dir="t"/>
          </a:scene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应</a:t>
            </a:r>
            <a:r>
              <a:rPr lang="zh-CN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用</a:t>
            </a:r>
            <a:endParaRPr lang="zh-CN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8" name="Text Box 39"/>
          <p:cNvSpPr txBox="1">
            <a:spLocks noChangeArrowheads="1"/>
          </p:cNvSpPr>
          <p:nvPr/>
        </p:nvSpPr>
        <p:spPr bwMode="auto">
          <a:xfrm rot="563558">
            <a:off x="3793387" y="2795826"/>
            <a:ext cx="189825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谁更重要？</a:t>
            </a:r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83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6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3445</TotalTime>
  <Words>1590</Words>
  <Application>Microsoft Office PowerPoint</Application>
  <PresentationFormat>全屏显示(4:3)</PresentationFormat>
  <Paragraphs>195</Paragraphs>
  <Slides>28</Slides>
  <Notes>1</Notes>
  <HiddenSlides>0</HiddenSlides>
  <MMClips>22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28</vt:i4>
      </vt:variant>
    </vt:vector>
  </HeadingPairs>
  <TitlesOfParts>
    <vt:vector size="31" baseType="lpstr">
      <vt:lpstr>自定义设计方案</vt:lpstr>
      <vt:lpstr>Office Theme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User</cp:lastModifiedBy>
  <cp:revision>235</cp:revision>
  <dcterms:created xsi:type="dcterms:W3CDTF">2010-05-28T16:47:55Z</dcterms:created>
  <dcterms:modified xsi:type="dcterms:W3CDTF">2014-09-23T12:09:05Z</dcterms:modified>
</cp:coreProperties>
</file>