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62" r:id="rId4"/>
    <p:sldId id="272" r:id="rId5"/>
    <p:sldId id="261" r:id="rId6"/>
    <p:sldId id="277" r:id="rId7"/>
    <p:sldId id="278" r:id="rId8"/>
    <p:sldId id="279" r:id="rId9"/>
    <p:sldId id="409" r:id="rId10"/>
    <p:sldId id="273" r:id="rId11"/>
    <p:sldId id="263" r:id="rId12"/>
    <p:sldId id="287" r:id="rId13"/>
    <p:sldId id="289" r:id="rId14"/>
    <p:sldId id="288" r:id="rId15"/>
    <p:sldId id="290" r:id="rId16"/>
    <p:sldId id="299" r:id="rId17"/>
    <p:sldId id="298" r:id="rId18"/>
    <p:sldId id="300" r:id="rId19"/>
    <p:sldId id="301" r:id="rId20"/>
    <p:sldId id="302" r:id="rId21"/>
    <p:sldId id="303" r:id="rId22"/>
    <p:sldId id="317" r:id="rId23"/>
    <p:sldId id="318" r:id="rId24"/>
    <p:sldId id="319" r:id="rId25"/>
    <p:sldId id="320" r:id="rId26"/>
    <p:sldId id="274" r:id="rId27"/>
    <p:sldId id="326" r:id="rId28"/>
    <p:sldId id="329" r:id="rId29"/>
    <p:sldId id="328" r:id="rId30"/>
    <p:sldId id="281" r:id="rId31"/>
    <p:sldId id="330" r:id="rId32"/>
    <p:sldId id="331" r:id="rId33"/>
    <p:sldId id="333" r:id="rId34"/>
    <p:sldId id="282" r:id="rId35"/>
    <p:sldId id="335" r:id="rId36"/>
    <p:sldId id="336" r:id="rId37"/>
    <p:sldId id="337" r:id="rId38"/>
    <p:sldId id="340" r:id="rId39"/>
    <p:sldId id="341" r:id="rId40"/>
    <p:sldId id="344" r:id="rId41"/>
    <p:sldId id="342" r:id="rId42"/>
    <p:sldId id="345" r:id="rId43"/>
    <p:sldId id="346" r:id="rId44"/>
    <p:sldId id="347" r:id="rId45"/>
    <p:sldId id="349" r:id="rId46"/>
    <p:sldId id="350" r:id="rId47"/>
    <p:sldId id="351" r:id="rId48"/>
    <p:sldId id="352" r:id="rId49"/>
    <p:sldId id="353" r:id="rId50"/>
    <p:sldId id="354" r:id="rId51"/>
    <p:sldId id="357" r:id="rId52"/>
    <p:sldId id="359" r:id="rId53"/>
    <p:sldId id="360" r:id="rId54"/>
    <p:sldId id="358" r:id="rId55"/>
    <p:sldId id="362" r:id="rId56"/>
    <p:sldId id="361" r:id="rId57"/>
    <p:sldId id="355" r:id="rId58"/>
    <p:sldId id="356" r:id="rId59"/>
    <p:sldId id="363" r:id="rId60"/>
    <p:sldId id="364" r:id="rId61"/>
    <p:sldId id="365" r:id="rId62"/>
    <p:sldId id="366" r:id="rId63"/>
    <p:sldId id="367" r:id="rId64"/>
    <p:sldId id="368" r:id="rId65"/>
    <p:sldId id="369" r:id="rId66"/>
    <p:sldId id="370" r:id="rId67"/>
    <p:sldId id="372" r:id="rId68"/>
    <p:sldId id="373" r:id="rId69"/>
    <p:sldId id="375" r:id="rId70"/>
    <p:sldId id="376" r:id="rId71"/>
    <p:sldId id="378" r:id="rId72"/>
    <p:sldId id="379" r:id="rId73"/>
    <p:sldId id="380" r:id="rId74"/>
    <p:sldId id="405" r:id="rId75"/>
    <p:sldId id="404" r:id="rId76"/>
    <p:sldId id="406" r:id="rId77"/>
    <p:sldId id="407" r:id="rId78"/>
    <p:sldId id="408" r:id="rId79"/>
    <p:sldId id="348" r:id="rId80"/>
    <p:sldId id="385" r:id="rId81"/>
    <p:sldId id="386" r:id="rId82"/>
    <p:sldId id="388" r:id="rId83"/>
    <p:sldId id="389" r:id="rId84"/>
    <p:sldId id="382" r:id="rId85"/>
    <p:sldId id="381" r:id="rId86"/>
    <p:sldId id="390" r:id="rId87"/>
    <p:sldId id="275" r:id="rId88"/>
    <p:sldId id="283" r:id="rId89"/>
    <p:sldId id="391" r:id="rId90"/>
    <p:sldId id="392" r:id="rId91"/>
    <p:sldId id="393" r:id="rId92"/>
    <p:sldId id="395" r:id="rId93"/>
    <p:sldId id="394" r:id="rId94"/>
    <p:sldId id="396" r:id="rId95"/>
    <p:sldId id="397" r:id="rId96"/>
    <p:sldId id="398" r:id="rId97"/>
    <p:sldId id="401" r:id="rId98"/>
    <p:sldId id="402" r:id="rId99"/>
    <p:sldId id="403" r:id="rId100"/>
    <p:sldId id="266" r:id="rId101"/>
  </p:sldIdLst>
  <p:sldSz cx="12192000" cy="6858000"/>
  <p:notesSz cx="6858000" cy="9144000"/>
  <p:custDataLst>
    <p:tags r:id="rId10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409"/>
          </p14:sldIdLst>
        </p14:section>
        <p14:section name="A.知识全通关" id="{0696FE38-A922-4D75-AA25-7EF156A1C92B}">
          <p14:sldIdLst>
            <p14:sldId id="273"/>
            <p14:sldId id="263"/>
            <p14:sldId id="287"/>
            <p14:sldId id="289"/>
            <p14:sldId id="288"/>
            <p14:sldId id="290"/>
            <p14:sldId id="299"/>
            <p14:sldId id="298"/>
            <p14:sldId id="300"/>
            <p14:sldId id="301"/>
            <p14:sldId id="302"/>
            <p14:sldId id="303"/>
            <p14:sldId id="317"/>
            <p14:sldId id="318"/>
            <p14:sldId id="319"/>
            <p14:sldId id="320"/>
          </p14:sldIdLst>
        </p14:section>
        <p14:section name="B.素养大提升" id="{EAE3448C-E808-4F1F-840E-365612D64D3F}">
          <p14:sldIdLst>
            <p14:sldId id="274"/>
            <p14:sldId id="326"/>
            <p14:sldId id="329"/>
            <p14:sldId id="328"/>
            <p14:sldId id="281"/>
            <p14:sldId id="330"/>
            <p14:sldId id="331"/>
            <p14:sldId id="333"/>
            <p14:sldId id="282"/>
            <p14:sldId id="335"/>
            <p14:sldId id="336"/>
            <p14:sldId id="337"/>
            <p14:sldId id="340"/>
            <p14:sldId id="341"/>
            <p14:sldId id="344"/>
            <p14:sldId id="342"/>
            <p14:sldId id="345"/>
            <p14:sldId id="346"/>
            <p14:sldId id="347"/>
            <p14:sldId id="349"/>
            <p14:sldId id="350"/>
            <p14:sldId id="351"/>
            <p14:sldId id="352"/>
            <p14:sldId id="353"/>
            <p14:sldId id="354"/>
            <p14:sldId id="357"/>
            <p14:sldId id="359"/>
            <p14:sldId id="360"/>
            <p14:sldId id="358"/>
            <p14:sldId id="362"/>
            <p14:sldId id="361"/>
            <p14:sldId id="355"/>
            <p14:sldId id="356"/>
            <p14:sldId id="363"/>
            <p14:sldId id="364"/>
            <p14:sldId id="365"/>
            <p14:sldId id="366"/>
            <p14:sldId id="367"/>
            <p14:sldId id="368"/>
            <p14:sldId id="369"/>
            <p14:sldId id="370"/>
            <p14:sldId id="372"/>
            <p14:sldId id="373"/>
            <p14:sldId id="375"/>
            <p14:sldId id="376"/>
            <p14:sldId id="378"/>
            <p14:sldId id="379"/>
            <p14:sldId id="380"/>
            <p14:sldId id="405"/>
            <p14:sldId id="404"/>
            <p14:sldId id="406"/>
            <p14:sldId id="407"/>
            <p14:sldId id="408"/>
            <p14:sldId id="348"/>
            <p14:sldId id="385"/>
            <p14:sldId id="386"/>
            <p14:sldId id="388"/>
            <p14:sldId id="389"/>
            <p14:sldId id="382"/>
            <p14:sldId id="381"/>
            <p14:sldId id="390"/>
          </p14:sldIdLst>
        </p14:section>
        <p14:section name="C.考向全扫描" id="{C8D129F6-420B-47E8-9577-A84C8752F9E5}">
          <p14:sldIdLst>
            <p14:sldId id="275"/>
            <p14:sldId id="283"/>
            <p14:sldId id="391"/>
            <p14:sldId id="392"/>
            <p14:sldId id="393"/>
            <p14:sldId id="395"/>
            <p14:sldId id="394"/>
            <p14:sldId id="396"/>
            <p14:sldId id="397"/>
            <p14:sldId id="398"/>
            <p14:sldId id="401"/>
            <p14:sldId id="402"/>
            <p14:sldId id="403"/>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showGuides="1">
      <p:cViewPr varScale="1">
        <p:scale>
          <a:sx n="81" d="100"/>
          <a:sy n="81" d="100"/>
        </p:scale>
        <p:origin x="84"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hyperlink" Target="http://g.tesoo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9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物质的量与阿伏加德罗常数</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物质的量浓度</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化学反应中的定量关系</a:t>
            </a:r>
          </a:p>
        </p:txBody>
      </p:sp>
    </p:spTree>
    <p:extLst>
      <p:ext uri="{BB962C8B-B14F-4D97-AF65-F5344CB8AC3E}">
        <p14:creationId xmlns:p14="http://schemas.microsoft.com/office/powerpoint/2010/main" val="28434090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5"/>
          <a:stretch>
            <a:fillRect/>
          </a:stretch>
        </p:blipFill>
        <p:spPr>
          <a:xfrm>
            <a:off x="2307007" y="1781250"/>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3970318"/>
          </a:xfrm>
          <a:prstGeom prst="rect">
            <a:avLst/>
          </a:prstGeom>
        </p:spPr>
        <p:txBody>
          <a:bodyPr wrap="square">
            <a:spAutoFit/>
          </a:bodyPr>
          <a:lstStyle/>
          <a:p>
            <a:pPr>
              <a:lnSpc>
                <a:spcPct val="150000"/>
              </a:lnSpc>
            </a:pPr>
            <a:r>
              <a:rPr lang="en-US" altLang="zh-CN" sz="2800" b="1" dirty="0"/>
              <a:t>1.</a:t>
            </a:r>
            <a:r>
              <a:rPr lang="zh-CN" altLang="zh-CN" sz="2800" b="1" dirty="0"/>
              <a:t>物质的量</a:t>
            </a:r>
            <a:r>
              <a:rPr lang="en-US" altLang="zh-CN" sz="2800" b="1" dirty="0"/>
              <a:t>(</a:t>
            </a:r>
            <a:r>
              <a:rPr lang="en-US" altLang="zh-CN" sz="2800" b="1" i="1" dirty="0"/>
              <a:t>n</a:t>
            </a:r>
            <a:r>
              <a:rPr lang="en-US" altLang="zh-CN" sz="2800" b="1" dirty="0"/>
              <a:t>)</a:t>
            </a:r>
            <a:endParaRPr lang="zh-CN" altLang="zh-CN" sz="2800" b="1" dirty="0"/>
          </a:p>
          <a:p>
            <a:pPr>
              <a:lnSpc>
                <a:spcPct val="150000"/>
              </a:lnSpc>
            </a:pPr>
            <a:r>
              <a:rPr lang="zh-CN" altLang="zh-CN" sz="2800" dirty="0"/>
              <a:t>物质的量是用</a:t>
            </a:r>
            <a:r>
              <a:rPr lang="en-US" altLang="zh-CN" sz="2800" dirty="0"/>
              <a:t>0.012 kg </a:t>
            </a:r>
            <a:r>
              <a:rPr lang="en-US" altLang="zh-CN" sz="2800" baseline="30000" dirty="0"/>
              <a:t>12</a:t>
            </a:r>
            <a:r>
              <a:rPr lang="en-US" altLang="zh-CN" sz="2800" dirty="0"/>
              <a:t>C</a:t>
            </a:r>
            <a:r>
              <a:rPr lang="zh-CN" altLang="zh-CN" sz="2800" dirty="0"/>
              <a:t>中所含碳原子数目作为标准来衡量其他微粒集合体所含微粒数目多少的物理量。物质的量是七个基本物理量之一。</a:t>
            </a:r>
          </a:p>
          <a:p>
            <a:pPr>
              <a:lnSpc>
                <a:spcPct val="150000"/>
              </a:lnSpc>
            </a:pPr>
            <a:r>
              <a:rPr lang="zh-CN" altLang="zh-CN" sz="2800" dirty="0"/>
              <a:t>单位</a:t>
            </a:r>
            <a:r>
              <a:rPr lang="en-US" altLang="zh-CN" sz="2800" dirty="0"/>
              <a:t>:</a:t>
            </a:r>
            <a:r>
              <a:rPr lang="zh-CN" altLang="zh-CN" sz="2800" dirty="0"/>
              <a:t>摩尔</a:t>
            </a:r>
            <a:r>
              <a:rPr lang="en-US" altLang="zh-CN" sz="2800" dirty="0"/>
              <a:t>(</a:t>
            </a:r>
            <a:r>
              <a:rPr lang="en-US" altLang="zh-CN" sz="2800" dirty="0" err="1"/>
              <a:t>mol</a:t>
            </a:r>
            <a:r>
              <a:rPr lang="en-US" altLang="zh-CN" sz="2800" dirty="0"/>
              <a:t>)</a:t>
            </a:r>
            <a:endParaRPr lang="zh-CN" altLang="zh-CN" sz="2800" dirty="0"/>
          </a:p>
          <a:p>
            <a:pPr>
              <a:lnSpc>
                <a:spcPct val="150000"/>
              </a:lnSpc>
              <a:spcAft>
                <a:spcPts val="0"/>
              </a:spcAft>
            </a:pPr>
            <a:r>
              <a:rPr lang="zh-CN" altLang="en-US" sz="2800" b="1" dirty="0" smtClean="0">
                <a:solidFill>
                  <a:srgbClr val="DA251C"/>
                </a:solidFill>
                <a:cs typeface="Times New Roman" panose="02020603050405020304" pitchFamily="18" charset="0"/>
              </a:rPr>
              <a:t>注意  </a:t>
            </a:r>
            <a:endParaRPr lang="en-US" altLang="zh-CN" sz="2800" dirty="0"/>
          </a:p>
          <a:p>
            <a:pPr>
              <a:lnSpc>
                <a:spcPct val="150000"/>
              </a:lnSpc>
            </a:pPr>
            <a:r>
              <a:rPr lang="zh-CN" altLang="zh-CN" sz="2800" dirty="0"/>
              <a:t>微粒一般指分子、原子、离子、质子、中子、电子或其特定组合。</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72580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物质的量与阿伏加德罗常数</a:t>
            </a:r>
            <a:r>
              <a:rPr lang="zh-CN" altLang="en-US" sz="2800" dirty="0">
                <a:solidFill>
                  <a:srgbClr val="DA251C"/>
                </a:solidFill>
              </a:rPr>
              <a:t>（重点）</a:t>
            </a:r>
            <a:endParaRPr lang="en-US" altLang="zh-CN" sz="2800" dirty="0">
              <a:solidFill>
                <a:srgbClr val="DA251C"/>
              </a:solidFill>
            </a:endParaRPr>
          </a:p>
        </p:txBody>
      </p:sp>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949904"/>
                <a:ext cx="11723913" cy="3685176"/>
              </a:xfrm>
              <a:prstGeom prst="rect">
                <a:avLst/>
              </a:prstGeom>
            </p:spPr>
            <p:txBody>
              <a:bodyPr wrap="square">
                <a:spAutoFit/>
              </a:bodyPr>
              <a:lstStyle/>
              <a:p>
                <a:pPr>
                  <a:lnSpc>
                    <a:spcPct val="150000"/>
                  </a:lnSpc>
                </a:pPr>
                <a:r>
                  <a:rPr lang="en-US" altLang="zh-CN" sz="2800" b="1" dirty="0"/>
                  <a:t>2.</a:t>
                </a:r>
                <a:r>
                  <a:rPr lang="zh-CN" altLang="zh-CN" sz="2800" b="1" dirty="0"/>
                  <a:t>阿伏加德罗常数</a:t>
                </a:r>
                <a:r>
                  <a:rPr lang="en-US" altLang="zh-CN" sz="2800" b="1" dirty="0"/>
                  <a:t>(</a:t>
                </a:r>
                <a:r>
                  <a:rPr lang="en-US" altLang="zh-CN" sz="2800" b="1" i="1" dirty="0"/>
                  <a:t>N</a:t>
                </a:r>
                <a:r>
                  <a:rPr lang="en-US" altLang="zh-CN" sz="2800" b="1" baseline="-25000" dirty="0"/>
                  <a:t>A</a:t>
                </a:r>
                <a:r>
                  <a:rPr lang="en-US" altLang="zh-CN" sz="2800" b="1" dirty="0"/>
                  <a:t>)</a:t>
                </a:r>
                <a:endParaRPr lang="zh-CN" altLang="zh-CN" sz="2800" b="1" dirty="0"/>
              </a:p>
              <a:p>
                <a:pPr>
                  <a:lnSpc>
                    <a:spcPct val="150000"/>
                  </a:lnSpc>
                </a:pPr>
                <a:r>
                  <a:rPr lang="en-US" altLang="zh-CN" sz="2800" dirty="0"/>
                  <a:t>(1)</a:t>
                </a:r>
                <a:r>
                  <a:rPr lang="zh-CN" altLang="zh-CN" sz="2800" dirty="0"/>
                  <a:t>定义</a:t>
                </a:r>
                <a:r>
                  <a:rPr lang="en-US" altLang="zh-CN" sz="2800" dirty="0"/>
                  <a:t>:1 </a:t>
                </a:r>
                <a:r>
                  <a:rPr lang="en-US" altLang="zh-CN" sz="2800" dirty="0" err="1"/>
                  <a:t>mol</a:t>
                </a:r>
                <a:r>
                  <a:rPr lang="zh-CN" altLang="zh-CN" sz="2800" dirty="0"/>
                  <a:t>任何微粒所含的微粒数与</a:t>
                </a:r>
                <a:r>
                  <a:rPr lang="en-US" altLang="zh-CN" sz="2800" dirty="0"/>
                  <a:t>0.012 kg </a:t>
                </a:r>
                <a:r>
                  <a:rPr lang="en-US" altLang="zh-CN" sz="2800" baseline="30000" dirty="0"/>
                  <a:t>12</a:t>
                </a:r>
                <a:r>
                  <a:rPr lang="en-US" altLang="zh-CN" sz="2800" dirty="0"/>
                  <a:t>C</a:t>
                </a:r>
                <a:r>
                  <a:rPr lang="zh-CN" altLang="zh-CN" sz="2800" dirty="0"/>
                  <a:t>所含的碳原子数</a:t>
                </a:r>
                <a:r>
                  <a:rPr lang="en-US" altLang="zh-CN" sz="2800" dirty="0"/>
                  <a:t>(6.02×10</a:t>
                </a:r>
                <a:r>
                  <a:rPr lang="en-US" altLang="zh-CN" sz="2800" baseline="30000" dirty="0"/>
                  <a:t>23</a:t>
                </a:r>
                <a:r>
                  <a:rPr lang="en-US" altLang="zh-CN" sz="2800" dirty="0"/>
                  <a:t> mol</a:t>
                </a:r>
                <a:r>
                  <a:rPr lang="en-US" altLang="zh-CN" sz="2800" baseline="30000" dirty="0"/>
                  <a:t>-1</a:t>
                </a:r>
                <a:r>
                  <a:rPr lang="en-US" altLang="zh-CN" sz="2800" dirty="0"/>
                  <a:t>)</a:t>
                </a:r>
                <a:r>
                  <a:rPr lang="zh-CN" altLang="zh-CN" sz="2800" dirty="0"/>
                  <a:t>相等。</a:t>
                </a:r>
                <a:r>
                  <a:rPr lang="en-US" altLang="zh-CN" sz="2800" dirty="0"/>
                  <a:t>6.02×10</a:t>
                </a:r>
                <a:r>
                  <a:rPr lang="en-US" altLang="zh-CN" sz="2800" baseline="30000" dirty="0"/>
                  <a:t>23</a:t>
                </a:r>
                <a:r>
                  <a:rPr lang="en-US" altLang="zh-CN" sz="2800" dirty="0"/>
                  <a:t> mol</a:t>
                </a:r>
                <a:r>
                  <a:rPr lang="en-US" altLang="zh-CN" sz="2800" baseline="30000" dirty="0"/>
                  <a:t>-1</a:t>
                </a:r>
                <a:r>
                  <a:rPr lang="zh-CN" altLang="zh-CN" sz="2800" dirty="0"/>
                  <a:t>称为阿伏加德罗常数。</a:t>
                </a:r>
              </a:p>
              <a:p>
                <a:pPr>
                  <a:lnSpc>
                    <a:spcPct val="150000"/>
                  </a:lnSpc>
                </a:pPr>
                <a:r>
                  <a:rPr lang="en-US" altLang="zh-CN" sz="2800" dirty="0"/>
                  <a:t>(2)</a:t>
                </a:r>
                <a:r>
                  <a:rPr lang="zh-CN" altLang="zh-CN" sz="2800" dirty="0"/>
                  <a:t>应用</a:t>
                </a:r>
                <a:r>
                  <a:rPr lang="en-US" altLang="zh-CN" sz="2800" dirty="0"/>
                  <a:t>:</a:t>
                </a:r>
                <a:r>
                  <a:rPr lang="zh-CN" altLang="zh-CN" sz="2800" dirty="0"/>
                  <a:t>粒子数</a:t>
                </a:r>
                <a:r>
                  <a:rPr lang="en-US" altLang="zh-CN" sz="2800" dirty="0"/>
                  <a:t>(</a:t>
                </a:r>
                <a:r>
                  <a:rPr lang="en-US" altLang="zh-CN" sz="2800" i="1" dirty="0"/>
                  <a:t>N</a:t>
                </a:r>
                <a:r>
                  <a:rPr lang="en-US" altLang="zh-CN" sz="2800" dirty="0"/>
                  <a:t>)</a:t>
                </a:r>
                <a:r>
                  <a:rPr lang="zh-CN" altLang="zh-CN" sz="2800" dirty="0"/>
                  <a:t>与物质的量之间的换算。</a:t>
                </a:r>
              </a:p>
              <a:p>
                <a:pPr>
                  <a:lnSpc>
                    <a:spcPct val="150000"/>
                  </a:lnSpc>
                </a:pPr>
                <a:r>
                  <a:rPr lang="zh-CN" altLang="zh-CN" sz="2800" dirty="0"/>
                  <a:t>计算公式为</a:t>
                </a:r>
                <a:r>
                  <a:rPr lang="en-US" altLang="zh-CN" sz="2800" i="1" dirty="0"/>
                  <a:t>n=</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𝑁</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𝑁</m:t>
                            </m:r>
                          </m:e>
                          <m:sub>
                            <m:r>
                              <m:rPr>
                                <m:sty m:val="p"/>
                              </m:rPr>
                              <a:rPr lang="en-US" altLang="zh-CN" sz="2800">
                                <a:latin typeface="Cambria Math" panose="02040503050406030204" pitchFamily="18" charset="0"/>
                              </a:rPr>
                              <m:t>A</m:t>
                            </m:r>
                          </m:sub>
                        </m:sSub>
                      </m:den>
                    </m:f>
                  </m:oMath>
                </a14:m>
                <a:r>
                  <a:rPr lang="zh-CN" altLang="zh-CN" sz="2800" dirty="0"/>
                  <a:t>。</a:t>
                </a:r>
              </a:p>
            </p:txBody>
          </p:sp>
        </mc:Choice>
        <mc:Fallback xmlns="">
          <p:sp>
            <p:nvSpPr>
              <p:cNvPr id="2" name="矩形 1"/>
              <p:cNvSpPr>
                <a:spLocks noRot="1" noChangeAspect="1" noMove="1" noResize="1" noEditPoints="1" noAdjustHandles="1" noChangeArrowheads="1" noChangeShapeType="1" noTextEdit="1"/>
              </p:cNvSpPr>
              <p:nvPr/>
            </p:nvSpPr>
            <p:spPr>
              <a:xfrm>
                <a:off x="234043" y="949904"/>
                <a:ext cx="11723913" cy="3685176"/>
              </a:xfrm>
              <a:prstGeom prst="rect">
                <a:avLst/>
              </a:prstGeom>
              <a:blipFill>
                <a:blip r:embed="rId2"/>
                <a:stretch>
                  <a:fillRect l="-1040"/>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0E1A4E7A-6837-4A55-B9C4-56ED4D144703}"/>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75024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949904"/>
                <a:ext cx="11723913" cy="4825488"/>
              </a:xfrm>
              <a:prstGeom prst="rect">
                <a:avLst/>
              </a:prstGeom>
            </p:spPr>
            <p:txBody>
              <a:bodyPr wrap="square">
                <a:spAutoFit/>
              </a:bodyPr>
              <a:lstStyle/>
              <a:p>
                <a:pPr>
                  <a:lnSpc>
                    <a:spcPct val="150000"/>
                  </a:lnSpc>
                </a:pPr>
                <a:r>
                  <a:rPr lang="en-US" altLang="zh-CN" sz="2800" b="1" dirty="0"/>
                  <a:t>3.</a:t>
                </a:r>
                <a:r>
                  <a:rPr lang="zh-CN" altLang="zh-CN" sz="2800" b="1" dirty="0"/>
                  <a:t>摩尔质量</a:t>
                </a:r>
                <a:r>
                  <a:rPr lang="en-US" altLang="zh-CN" sz="2800" b="1" dirty="0"/>
                  <a:t>(</a:t>
                </a:r>
                <a:r>
                  <a:rPr lang="en-US" altLang="zh-CN" sz="2800" b="1" i="1" dirty="0"/>
                  <a:t>M</a:t>
                </a:r>
                <a:r>
                  <a:rPr lang="en-US" altLang="zh-CN" sz="2800" b="1" dirty="0"/>
                  <a:t>)</a:t>
                </a:r>
                <a:endParaRPr lang="zh-CN" altLang="zh-CN" sz="2800" b="1" dirty="0"/>
              </a:p>
              <a:p>
                <a:pPr>
                  <a:lnSpc>
                    <a:spcPct val="150000"/>
                  </a:lnSpc>
                </a:pPr>
                <a:r>
                  <a:rPr lang="en-US" altLang="zh-CN" sz="2800" dirty="0"/>
                  <a:t>(1)</a:t>
                </a:r>
                <a:r>
                  <a:rPr lang="zh-CN" altLang="zh-CN" sz="2800" dirty="0"/>
                  <a:t>定义</a:t>
                </a:r>
                <a:r>
                  <a:rPr lang="en-US" altLang="zh-CN" sz="2800" dirty="0"/>
                  <a:t>:</a:t>
                </a:r>
                <a:r>
                  <a:rPr lang="zh-CN" altLang="zh-CN" sz="2800" dirty="0"/>
                  <a:t>单位物质的量的物质所具有的质量叫作摩尔质量。单位</a:t>
                </a:r>
                <a:r>
                  <a:rPr lang="en-US" altLang="zh-CN" sz="2800" dirty="0"/>
                  <a:t>:g·mol</a:t>
                </a:r>
                <a:r>
                  <a:rPr lang="en-US" altLang="zh-CN" sz="2800" baseline="30000" dirty="0"/>
                  <a:t>-1</a:t>
                </a:r>
                <a:r>
                  <a:rPr lang="en-US" altLang="zh-CN" sz="2800" dirty="0"/>
                  <a:t>(</a:t>
                </a:r>
                <a:r>
                  <a:rPr lang="zh-CN" altLang="zh-CN" sz="2800" dirty="0"/>
                  <a:t>或</a:t>
                </a:r>
                <a:r>
                  <a:rPr lang="en-US" altLang="zh-CN" sz="2800" dirty="0"/>
                  <a:t>g/</a:t>
                </a:r>
                <a:r>
                  <a:rPr lang="en-US" altLang="zh-CN" sz="2800" dirty="0" err="1"/>
                  <a:t>mol</a:t>
                </a:r>
                <a:r>
                  <a:rPr lang="en-US" altLang="zh-CN" sz="2800" dirty="0"/>
                  <a:t>)</a:t>
                </a:r>
                <a:r>
                  <a:rPr lang="zh-CN" altLang="zh-CN" sz="2800" dirty="0"/>
                  <a:t>。</a:t>
                </a:r>
              </a:p>
              <a:p>
                <a:pPr>
                  <a:lnSpc>
                    <a:spcPct val="150000"/>
                  </a:lnSpc>
                </a:pPr>
                <a:r>
                  <a:rPr lang="en-US" altLang="zh-CN" sz="2800" dirty="0"/>
                  <a:t>(2)</a:t>
                </a:r>
                <a:r>
                  <a:rPr lang="zh-CN" altLang="zh-CN" sz="2800" dirty="0"/>
                  <a:t>物质的摩尔质量</a:t>
                </a:r>
                <a:r>
                  <a:rPr lang="en-US" altLang="zh-CN" sz="2800" dirty="0"/>
                  <a:t>:</a:t>
                </a:r>
                <a:r>
                  <a:rPr lang="zh-CN" altLang="zh-CN" sz="2800" dirty="0"/>
                  <a:t>以</a:t>
                </a:r>
                <a:r>
                  <a:rPr lang="en-US" altLang="zh-CN" sz="2800" dirty="0"/>
                  <a:t>g·mol</a:t>
                </a:r>
                <a:r>
                  <a:rPr lang="en-US" altLang="zh-CN" sz="2800" baseline="30000" dirty="0"/>
                  <a:t>-1</a:t>
                </a:r>
                <a:r>
                  <a:rPr lang="zh-CN" altLang="zh-CN" sz="2800" dirty="0"/>
                  <a:t>为单位时</a:t>
                </a:r>
                <a:r>
                  <a:rPr lang="en-US" altLang="zh-CN" sz="2800" dirty="0"/>
                  <a:t>,</a:t>
                </a:r>
                <a:r>
                  <a:rPr lang="zh-CN" altLang="zh-CN" sz="2800" dirty="0"/>
                  <a:t>数值上等于该物质的相对原子质量或相对分子质量。</a:t>
                </a:r>
              </a:p>
              <a:p>
                <a:pPr>
                  <a:lnSpc>
                    <a:spcPct val="150000"/>
                  </a:lnSpc>
                </a:pPr>
                <a:r>
                  <a:rPr lang="en-US" altLang="zh-CN" sz="2800" dirty="0"/>
                  <a:t>(3)</a:t>
                </a:r>
                <a:r>
                  <a:rPr lang="zh-CN" altLang="zh-CN" sz="2800" dirty="0"/>
                  <a:t>应用</a:t>
                </a:r>
                <a:r>
                  <a:rPr lang="en-US" altLang="zh-CN" sz="2800" dirty="0"/>
                  <a:t>:</a:t>
                </a:r>
                <a:r>
                  <a:rPr lang="zh-CN" altLang="zh-CN" sz="2800" dirty="0"/>
                  <a:t>质量与物质的量之间的换算。</a:t>
                </a:r>
              </a:p>
              <a:p>
                <a:pPr>
                  <a:lnSpc>
                    <a:spcPct val="150000"/>
                  </a:lnSpc>
                </a:pPr>
                <a:r>
                  <a:rPr lang="zh-CN" altLang="zh-CN" sz="2800" dirty="0"/>
                  <a:t>计算公式为</a:t>
                </a:r>
                <a:r>
                  <a:rPr lang="en-US" altLang="zh-CN" sz="2800" i="1" dirty="0"/>
                  <a:t>n=</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𝑚</m:t>
                        </m:r>
                      </m:num>
                      <m:den>
                        <m:r>
                          <a:rPr lang="en-US" altLang="zh-CN" sz="2800" i="1">
                            <a:latin typeface="Cambria Math" panose="02040503050406030204" pitchFamily="18" charset="0"/>
                          </a:rPr>
                          <m:t>𝑀</m:t>
                        </m:r>
                      </m:den>
                    </m:f>
                  </m:oMath>
                </a14:m>
                <a:r>
                  <a:rPr lang="en-US" altLang="zh-CN" sz="2800" dirty="0"/>
                  <a:t>(</a:t>
                </a:r>
                <a:r>
                  <a:rPr lang="zh-CN" altLang="zh-CN" sz="2800" dirty="0"/>
                  <a:t>或</a:t>
                </a:r>
                <a:r>
                  <a:rPr lang="en-US" altLang="zh-CN" sz="2800" i="1" dirty="0"/>
                  <a:t>M=</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𝑚</m:t>
                        </m:r>
                      </m:num>
                      <m:den>
                        <m:r>
                          <a:rPr lang="en-US" altLang="zh-CN" sz="2800" i="1">
                            <a:latin typeface="Cambria Math" panose="02040503050406030204" pitchFamily="18" charset="0"/>
                          </a:rPr>
                          <m:t>𝑛</m:t>
                        </m:r>
                      </m:den>
                    </m:f>
                  </m:oMath>
                </a14:m>
                <a:r>
                  <a:rPr lang="en-US" altLang="zh-CN" sz="2800" dirty="0"/>
                  <a:t>)</a:t>
                </a:r>
                <a:r>
                  <a:rPr lang="zh-CN" altLang="zh-CN" sz="2800" dirty="0"/>
                  <a:t>。</a:t>
                </a:r>
              </a:p>
            </p:txBody>
          </p:sp>
        </mc:Choice>
        <mc:Fallback xmlns="">
          <p:sp>
            <p:nvSpPr>
              <p:cNvPr id="2" name="矩形 1"/>
              <p:cNvSpPr>
                <a:spLocks noRot="1" noChangeAspect="1" noMove="1" noResize="1" noEditPoints="1" noAdjustHandles="1" noChangeArrowheads="1" noChangeShapeType="1" noTextEdit="1"/>
              </p:cNvSpPr>
              <p:nvPr/>
            </p:nvSpPr>
            <p:spPr>
              <a:xfrm>
                <a:off x="234043" y="949904"/>
                <a:ext cx="11723913" cy="4825488"/>
              </a:xfrm>
              <a:prstGeom prst="rect">
                <a:avLst/>
              </a:prstGeom>
              <a:blipFill>
                <a:blip r:embed="rId2"/>
                <a:stretch>
                  <a:fillRect l="-1040"/>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0BDD225E-3111-4CC9-8DF0-115C5A82BE27}"/>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206685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949904"/>
                <a:ext cx="11723913" cy="4977838"/>
              </a:xfrm>
              <a:prstGeom prst="rect">
                <a:avLst/>
              </a:prstGeom>
            </p:spPr>
            <p:txBody>
              <a:bodyPr wrap="square">
                <a:spAutoFit/>
              </a:bodyPr>
              <a:lstStyle/>
              <a:p>
                <a:pPr>
                  <a:lnSpc>
                    <a:spcPct val="150000"/>
                  </a:lnSpc>
                </a:pPr>
                <a:r>
                  <a:rPr lang="en-US" altLang="zh-CN" sz="2800" b="1" dirty="0"/>
                  <a:t>4.</a:t>
                </a:r>
                <a:r>
                  <a:rPr lang="zh-CN" altLang="zh-CN" sz="2800" b="1" dirty="0"/>
                  <a:t>气体摩尔体积</a:t>
                </a:r>
                <a:r>
                  <a:rPr lang="en-US" altLang="zh-CN" sz="2800" b="1" dirty="0"/>
                  <a:t>(</a:t>
                </a:r>
                <a:r>
                  <a:rPr lang="en-US" altLang="zh-CN" sz="2800" b="1" i="1" dirty="0" err="1"/>
                  <a:t>V</a:t>
                </a:r>
                <a:r>
                  <a:rPr lang="en-US" altLang="zh-CN" sz="2800" b="1" baseline="-25000" dirty="0" err="1"/>
                  <a:t>m</a:t>
                </a:r>
                <a:r>
                  <a:rPr lang="en-US" altLang="zh-CN" sz="2800" b="1" dirty="0"/>
                  <a:t>)</a:t>
                </a:r>
                <a:endParaRPr lang="zh-CN" altLang="zh-CN" sz="2800" b="1" dirty="0"/>
              </a:p>
              <a:p>
                <a:pPr>
                  <a:lnSpc>
                    <a:spcPct val="150000"/>
                  </a:lnSpc>
                </a:pPr>
                <a:r>
                  <a:rPr lang="en-US" altLang="zh-CN" sz="2800" dirty="0"/>
                  <a:t>(1)</a:t>
                </a:r>
                <a:r>
                  <a:rPr lang="zh-CN" altLang="zh-CN" sz="2800" dirty="0"/>
                  <a:t>定义</a:t>
                </a:r>
                <a:r>
                  <a:rPr lang="en-US" altLang="zh-CN" sz="2800" dirty="0"/>
                  <a:t>:</a:t>
                </a:r>
                <a:r>
                  <a:rPr lang="zh-CN" altLang="zh-CN" sz="2800" dirty="0"/>
                  <a:t>在一定温度和压强下</a:t>
                </a:r>
                <a:r>
                  <a:rPr lang="en-US" altLang="zh-CN" sz="2800" dirty="0"/>
                  <a:t>,</a:t>
                </a:r>
                <a:r>
                  <a:rPr lang="zh-CN" altLang="zh-CN" sz="2800" dirty="0"/>
                  <a:t>单位物质的量的气体所占的体积叫作气体摩尔体积。单位</a:t>
                </a:r>
                <a:r>
                  <a:rPr lang="en-US" altLang="zh-CN" sz="2800" dirty="0"/>
                  <a:t>:L·mol</a:t>
                </a:r>
                <a:r>
                  <a:rPr lang="en-US" altLang="zh-CN" sz="2800" baseline="30000" dirty="0"/>
                  <a:t>-1</a:t>
                </a:r>
                <a:r>
                  <a:rPr lang="en-US" altLang="zh-CN" sz="2800" dirty="0"/>
                  <a:t>(</a:t>
                </a:r>
                <a:r>
                  <a:rPr lang="zh-CN" altLang="zh-CN" sz="2800" dirty="0"/>
                  <a:t>或</a:t>
                </a:r>
                <a:r>
                  <a:rPr lang="en-US" altLang="zh-CN" sz="2800" dirty="0"/>
                  <a:t>L/</a:t>
                </a:r>
                <a:r>
                  <a:rPr lang="en-US" altLang="zh-CN" sz="2800" dirty="0" err="1"/>
                  <a:t>mol</a:t>
                </a:r>
                <a:r>
                  <a:rPr lang="en-US" altLang="zh-CN" sz="2800" dirty="0"/>
                  <a:t>)</a:t>
                </a:r>
                <a:r>
                  <a:rPr lang="zh-CN" altLang="zh-CN" sz="2800" dirty="0"/>
                  <a:t>。</a:t>
                </a:r>
              </a:p>
              <a:p>
                <a:pPr>
                  <a:lnSpc>
                    <a:spcPct val="150000"/>
                  </a:lnSpc>
                </a:pPr>
                <a:r>
                  <a:rPr lang="en-US" altLang="zh-CN" sz="2800" dirty="0"/>
                  <a:t>(2)</a:t>
                </a:r>
                <a:r>
                  <a:rPr lang="zh-CN" altLang="zh-CN" sz="2800" dirty="0"/>
                  <a:t>标准状况下的气体摩尔体积</a:t>
                </a:r>
                <a:r>
                  <a:rPr lang="en-US" altLang="zh-CN" sz="2800" dirty="0"/>
                  <a:t>:</a:t>
                </a:r>
                <a:r>
                  <a:rPr lang="zh-CN" altLang="zh-CN" sz="2800" dirty="0"/>
                  <a:t>在标准状况</a:t>
                </a:r>
                <a:r>
                  <a:rPr lang="en-US" altLang="zh-CN" sz="2800" dirty="0"/>
                  <a:t>(0 ℃</a:t>
                </a:r>
                <a:r>
                  <a:rPr lang="zh-CN" altLang="zh-CN" sz="2800" dirty="0"/>
                  <a:t>、</a:t>
                </a:r>
                <a:r>
                  <a:rPr lang="en-US" altLang="zh-CN" sz="2800" dirty="0"/>
                  <a:t>101 kPa)</a:t>
                </a:r>
                <a:r>
                  <a:rPr lang="zh-CN" altLang="zh-CN" sz="2800" dirty="0"/>
                  <a:t>下</a:t>
                </a:r>
                <a:r>
                  <a:rPr lang="en-US" altLang="zh-CN" sz="2800" dirty="0"/>
                  <a:t>,</a:t>
                </a:r>
                <a:r>
                  <a:rPr lang="zh-CN" altLang="zh-CN" sz="2800" dirty="0"/>
                  <a:t>气体摩尔体积约为 </a:t>
                </a:r>
                <a:r>
                  <a:rPr lang="en-US" altLang="zh-CN" sz="2800" dirty="0"/>
                  <a:t>22.4 L·mol</a:t>
                </a:r>
                <a:r>
                  <a:rPr lang="en-US" altLang="zh-CN" sz="2800" baseline="30000" dirty="0"/>
                  <a:t>-1</a:t>
                </a:r>
                <a:r>
                  <a:rPr lang="zh-CN" altLang="zh-CN" sz="2800" dirty="0"/>
                  <a:t>。</a:t>
                </a:r>
              </a:p>
              <a:p>
                <a:pPr>
                  <a:lnSpc>
                    <a:spcPct val="150000"/>
                  </a:lnSpc>
                </a:pPr>
                <a:r>
                  <a:rPr lang="en-US" altLang="zh-CN" sz="2800" dirty="0"/>
                  <a:t>(3)</a:t>
                </a:r>
                <a:r>
                  <a:rPr lang="zh-CN" altLang="zh-CN" sz="2800" dirty="0"/>
                  <a:t>应用</a:t>
                </a:r>
                <a:r>
                  <a:rPr lang="en-US" altLang="zh-CN" sz="2800" dirty="0"/>
                  <a:t>:</a:t>
                </a:r>
                <a:r>
                  <a:rPr lang="zh-CN" altLang="zh-CN" sz="2800" dirty="0"/>
                  <a:t>气体体积与物质的量之间的换算。</a:t>
                </a:r>
              </a:p>
              <a:p>
                <a:pPr>
                  <a:lnSpc>
                    <a:spcPct val="150000"/>
                  </a:lnSpc>
                </a:pPr>
                <a:r>
                  <a:rPr lang="zh-CN" altLang="zh-CN" sz="2800" dirty="0"/>
                  <a:t>计算公式为</a:t>
                </a:r>
                <a:r>
                  <a:rPr lang="en-US" altLang="zh-CN" sz="2800" i="1" dirty="0"/>
                  <a:t>n=</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𝑉</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𝑉</m:t>
                            </m:r>
                          </m:e>
                          <m:sub>
                            <m:r>
                              <m:rPr>
                                <m:sty m:val="p"/>
                              </m:rPr>
                              <a:rPr lang="en-US" altLang="zh-CN" sz="2800">
                                <a:latin typeface="Cambria Math" panose="02040503050406030204" pitchFamily="18" charset="0"/>
                              </a:rPr>
                              <m:t>m</m:t>
                            </m:r>
                          </m:sub>
                        </m:sSub>
                      </m:den>
                    </m:f>
                  </m:oMath>
                </a14:m>
                <a:r>
                  <a:rPr lang="en-US" altLang="zh-CN" sz="2800" dirty="0"/>
                  <a:t>(</a:t>
                </a:r>
                <a:r>
                  <a:rPr lang="zh-CN" altLang="zh-CN" sz="2800" dirty="0"/>
                  <a:t>或</a:t>
                </a:r>
                <a:r>
                  <a:rPr lang="en-US" altLang="zh-CN" sz="2800" i="1" dirty="0"/>
                  <a:t>V=</a:t>
                </a:r>
                <a:r>
                  <a:rPr lang="en-US" altLang="zh-CN" sz="2800" i="1" dirty="0" err="1"/>
                  <a:t>nV</a:t>
                </a:r>
                <a:r>
                  <a:rPr lang="en-US" altLang="zh-CN" sz="2800" baseline="-25000" dirty="0" err="1"/>
                  <a:t>m</a:t>
                </a:r>
                <a:r>
                  <a:rPr lang="en-US" altLang="zh-CN" sz="2800" dirty="0"/>
                  <a:t>)</a:t>
                </a:r>
                <a:r>
                  <a:rPr lang="zh-CN" altLang="zh-CN" sz="2800" dirty="0"/>
                  <a:t>。</a:t>
                </a:r>
              </a:p>
            </p:txBody>
          </p:sp>
        </mc:Choice>
        <mc:Fallback xmlns="">
          <p:sp>
            <p:nvSpPr>
              <p:cNvPr id="2" name="矩形 1"/>
              <p:cNvSpPr>
                <a:spLocks noRot="1" noChangeAspect="1" noMove="1" noResize="1" noEditPoints="1" noAdjustHandles="1" noChangeArrowheads="1" noChangeShapeType="1" noTextEdit="1"/>
              </p:cNvSpPr>
              <p:nvPr/>
            </p:nvSpPr>
            <p:spPr>
              <a:xfrm>
                <a:off x="234043" y="949904"/>
                <a:ext cx="11723913" cy="4977838"/>
              </a:xfrm>
              <a:prstGeom prst="rect">
                <a:avLst/>
              </a:prstGeom>
              <a:blipFill>
                <a:blip r:embed="rId2"/>
                <a:stretch>
                  <a:fillRect l="-1040" r="-624"/>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0A52E083-A8E4-459A-883C-75F2E95405E5}"/>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60529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2677656"/>
          </a:xfrm>
          <a:prstGeom prst="rect">
            <a:avLst/>
          </a:prstGeom>
        </p:spPr>
        <p:txBody>
          <a:bodyPr wrap="square">
            <a:spAutoFit/>
          </a:bodyPr>
          <a:lstStyle/>
          <a:p>
            <a:pPr>
              <a:lnSpc>
                <a:spcPct val="150000"/>
              </a:lnSpc>
            </a:pPr>
            <a:r>
              <a:rPr lang="en-US" altLang="zh-CN" sz="2800" b="1" dirty="0"/>
              <a:t>5.</a:t>
            </a:r>
            <a:r>
              <a:rPr lang="zh-CN" altLang="zh-CN" sz="2800" b="1" dirty="0"/>
              <a:t>阿伏加德罗定律及其推论</a:t>
            </a:r>
          </a:p>
          <a:p>
            <a:pPr>
              <a:lnSpc>
                <a:spcPct val="150000"/>
              </a:lnSpc>
            </a:pPr>
            <a:r>
              <a:rPr lang="en-US" altLang="zh-CN" sz="2800" dirty="0"/>
              <a:t>(1)</a:t>
            </a:r>
            <a:r>
              <a:rPr lang="zh-CN" altLang="zh-CN" sz="2800" dirty="0"/>
              <a:t>定义</a:t>
            </a:r>
            <a:r>
              <a:rPr lang="en-US" altLang="zh-CN" sz="2800" dirty="0"/>
              <a:t>:</a:t>
            </a:r>
            <a:r>
              <a:rPr lang="zh-CN" altLang="zh-CN" sz="2800" dirty="0"/>
              <a:t>在同温同压下</a:t>
            </a:r>
            <a:r>
              <a:rPr lang="en-US" altLang="zh-CN" sz="2800" dirty="0"/>
              <a:t>,</a:t>
            </a:r>
            <a:r>
              <a:rPr lang="zh-CN" altLang="zh-CN" sz="2800" dirty="0"/>
              <a:t>相同体积的任何气体都含有相同数目的分子</a:t>
            </a:r>
            <a:r>
              <a:rPr lang="en-US" altLang="zh-CN" sz="2800" dirty="0"/>
              <a:t>,</a:t>
            </a:r>
            <a:r>
              <a:rPr lang="zh-CN" altLang="zh-CN" sz="2800" dirty="0"/>
              <a:t>这一结论称为阿伏加德罗定律。</a:t>
            </a:r>
          </a:p>
          <a:p>
            <a:pPr>
              <a:lnSpc>
                <a:spcPct val="150000"/>
              </a:lnSpc>
            </a:pPr>
            <a:r>
              <a:rPr lang="en-US" altLang="zh-CN" sz="2800" dirty="0"/>
              <a:t>(2)</a:t>
            </a:r>
            <a:r>
              <a:rPr lang="zh-CN" altLang="zh-CN" sz="2800" dirty="0"/>
              <a:t>阿伏加德罗定律的推论</a:t>
            </a: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0D389702-1ED1-4FA5-8519-1DEC56C25794}"/>
                  </a:ext>
                </a:extLst>
              </p:cNvPr>
              <p:cNvGraphicFramePr>
                <a:graphicFrameLocks noGrp="1"/>
              </p:cNvGraphicFramePr>
              <p:nvPr>
                <p:extLst>
                  <p:ext uri="{D42A27DB-BD31-4B8C-83A1-F6EECF244321}">
                    <p14:modId xmlns:p14="http://schemas.microsoft.com/office/powerpoint/2010/main" val="1405471367"/>
                  </p:ext>
                </p:extLst>
              </p:nvPr>
            </p:nvGraphicFramePr>
            <p:xfrm>
              <a:off x="838200" y="3588544"/>
              <a:ext cx="10515600" cy="2926080"/>
            </p:xfrm>
            <a:graphic>
              <a:graphicData uri="http://schemas.openxmlformats.org/drawingml/2006/table">
                <a:tbl>
                  <a:tblPr firstRow="1" firstCol="1" bandRow="1"/>
                  <a:tblGrid>
                    <a:gridCol w="583930">
                      <a:extLst>
                        <a:ext uri="{9D8B030D-6E8A-4147-A177-3AD203B41FA5}">
                          <a16:colId xmlns="" xmlns:a16="http://schemas.microsoft.com/office/drawing/2014/main" val="3022405285"/>
                        </a:ext>
                      </a:extLst>
                    </a:gridCol>
                    <a:gridCol w="1829070">
                      <a:extLst>
                        <a:ext uri="{9D8B030D-6E8A-4147-A177-3AD203B41FA5}">
                          <a16:colId xmlns="" xmlns:a16="http://schemas.microsoft.com/office/drawing/2014/main" val="3673716929"/>
                        </a:ext>
                      </a:extLst>
                    </a:gridCol>
                    <a:gridCol w="2554514">
                      <a:extLst>
                        <a:ext uri="{9D8B030D-6E8A-4147-A177-3AD203B41FA5}">
                          <a16:colId xmlns="" xmlns:a16="http://schemas.microsoft.com/office/drawing/2014/main" val="2806614978"/>
                        </a:ext>
                      </a:extLst>
                    </a:gridCol>
                    <a:gridCol w="5548086">
                      <a:extLst>
                        <a:ext uri="{9D8B030D-6E8A-4147-A177-3AD203B41FA5}">
                          <a16:colId xmlns="" xmlns:a16="http://schemas.microsoft.com/office/drawing/2014/main" val="1982704316"/>
                        </a:ext>
                      </a:extLst>
                    </a:gridCol>
                  </a:tblGrid>
                  <a:tr h="0">
                    <a:tc rowSpan="2">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前提条件</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结论</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470401168"/>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公式</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语言叙述</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06046880"/>
                      </a:ext>
                    </a:extLst>
                  </a:tr>
                  <a:tr h="0">
                    <a:tc rowSpan="3">
                      <a:txBody>
                        <a:bodyPr/>
                        <a:lstStyle/>
                        <a:p>
                          <a:pPr algn="ctr">
                            <a:lnSpc>
                              <a:spcPct val="10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2400" i="1" dirty="0">
                              <a:solidFill>
                                <a:srgbClr val="000000"/>
                              </a:solidFill>
                              <a:effectLst/>
                              <a:latin typeface="+mn-lt"/>
                              <a:ea typeface="+mn-ea"/>
                              <a:cs typeface="Times New Roman" panose="02020603050405020304" pitchFamily="18" charset="0"/>
                            </a:rPr>
                            <a:t>T</a:t>
                          </a:r>
                          <a:r>
                            <a:rPr lang="zh-CN"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p</a:t>
                          </a:r>
                          <a:r>
                            <a:rPr lang="zh-CN" sz="2400" dirty="0">
                              <a:solidFill>
                                <a:srgbClr val="000000"/>
                              </a:solidFill>
                              <a:effectLst/>
                              <a:latin typeface="+mn-lt"/>
                              <a:ea typeface="+mn-ea"/>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14:m>
                            <m:oMath xmlns:m="http://schemas.openxmlformats.org/officeDocument/2006/math">
                              <m:f>
                                <m:fPr>
                                  <m:ctrlPr>
                                    <a:rPr lang="zh-CN" sz="2400" i="1">
                                      <a:solidFill>
                                        <a:srgbClr val="000000"/>
                                      </a:solidFill>
                                      <a:effectLst/>
                                      <a:latin typeface="Cambria Math" panose="02040503050406030204" pitchFamily="18" charset="0"/>
                                      <a:ea typeface="+mn-ea"/>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𝑉</m:t>
                                      </m:r>
                                    </m:e>
                                    <m:sub>
                                      <m:r>
                                        <a:rPr lang="en-US" sz="2400">
                                          <a:solidFill>
                                            <a:srgbClr val="000000"/>
                                          </a:solidFill>
                                          <a:effectLst/>
                                          <a:latin typeface="Cambria Math" panose="02040503050406030204" pitchFamily="18" charset="0"/>
                                          <a:ea typeface="+mn-ea"/>
                                          <a:cs typeface="Times New Roman" panose="02020603050405020304" pitchFamily="18" charset="0"/>
                                        </a:rPr>
                                        <m:t>1</m:t>
                                      </m:r>
                                    </m:sub>
                                  </m:sSub>
                                </m:num>
                                <m:den>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𝑉</m:t>
                                      </m:r>
                                    </m:e>
                                    <m:sub>
                                      <m:r>
                                        <a:rPr lang="en-US" sz="2400">
                                          <a:solidFill>
                                            <a:srgbClr val="000000"/>
                                          </a:solidFill>
                                          <a:effectLst/>
                                          <a:latin typeface="Cambria Math" panose="02040503050406030204" pitchFamily="18" charset="0"/>
                                          <a:ea typeface="+mn-ea"/>
                                          <a:cs typeface="Times New Roman" panose="02020603050405020304" pitchFamily="18" charset="0"/>
                                        </a:rPr>
                                        <m:t>2</m:t>
                                      </m:r>
                                    </m:sub>
                                  </m:sSub>
                                </m:den>
                              </m:f>
                            </m:oMath>
                          </a14:m>
                          <a:r>
                            <a:rPr lang="en-US" sz="2400">
                              <a:solidFill>
                                <a:srgbClr val="000000"/>
                              </a:solidFill>
                              <a:effectLst/>
                              <a:latin typeface="+mn-lt"/>
                              <a:ea typeface="+mn-ea"/>
                              <a:cs typeface="Times New Roman" panose="02020603050405020304" pitchFamily="18" charset="0"/>
                            </a:rPr>
                            <a:t>=</a:t>
                          </a:r>
                          <a14:m>
                            <m:oMath xmlns:m="http://schemas.openxmlformats.org/officeDocument/2006/math">
                              <m:f>
                                <m:fPr>
                                  <m:ctrlPr>
                                    <a:rPr lang="zh-CN" sz="2400" i="1">
                                      <a:solidFill>
                                        <a:srgbClr val="000000"/>
                                      </a:solidFill>
                                      <a:effectLst/>
                                      <a:latin typeface="Cambria Math" panose="02040503050406030204" pitchFamily="18" charset="0"/>
                                      <a:ea typeface="+mn-ea"/>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𝑛</m:t>
                                      </m:r>
                                    </m:e>
                                    <m:sub>
                                      <m:r>
                                        <a:rPr lang="en-US" sz="2400">
                                          <a:solidFill>
                                            <a:srgbClr val="000000"/>
                                          </a:solidFill>
                                          <a:effectLst/>
                                          <a:latin typeface="Cambria Math" panose="02040503050406030204" pitchFamily="18" charset="0"/>
                                          <a:ea typeface="+mn-ea"/>
                                          <a:cs typeface="Times New Roman" panose="02020603050405020304" pitchFamily="18" charset="0"/>
                                        </a:rPr>
                                        <m:t>1</m:t>
                                      </m:r>
                                    </m:sub>
                                  </m:sSub>
                                </m:num>
                                <m:den>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𝑛</m:t>
                                      </m:r>
                                    </m:e>
                                    <m:sub>
                                      <m:r>
                                        <a:rPr lang="en-US" sz="2400">
                                          <a:solidFill>
                                            <a:srgbClr val="000000"/>
                                          </a:solidFill>
                                          <a:effectLst/>
                                          <a:latin typeface="Cambria Math" panose="02040503050406030204" pitchFamily="18" charset="0"/>
                                          <a:ea typeface="+mn-ea"/>
                                          <a:cs typeface="Times New Roman" panose="02020603050405020304" pitchFamily="18" charset="0"/>
                                        </a:rPr>
                                        <m:t>2</m:t>
                                      </m:r>
                                    </m:sub>
                                  </m:sSub>
                                </m:den>
                              </m:f>
                            </m:oMath>
                          </a14:m>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同温同压下</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两气体的体积之比等于其物质的量之比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2890804"/>
                      </a:ext>
                    </a:extLst>
                  </a:tr>
                  <a:tr h="0">
                    <a:tc vMerge="1">
                      <a:txBody>
                        <a:bodyPr/>
                        <a:lstStyle/>
                        <a:p>
                          <a:endParaRPr lang="zh-CN" altLang="en-US"/>
                        </a:p>
                      </a:txBody>
                      <a:tcPr/>
                    </a:tc>
                    <a:tc>
                      <a:txBody>
                        <a:bodyPr/>
                        <a:lstStyle/>
                        <a:p>
                          <a:pPr algn="ctr">
                            <a:lnSpc>
                              <a:spcPct val="100000"/>
                            </a:lnSpc>
                            <a:spcAft>
                              <a:spcPts val="0"/>
                            </a:spcAft>
                          </a:pPr>
                          <a:r>
                            <a:rPr lang="en-US" sz="2400" i="1">
                              <a:solidFill>
                                <a:srgbClr val="000000"/>
                              </a:solidFill>
                              <a:effectLst/>
                              <a:latin typeface="+mn-lt"/>
                              <a:ea typeface="+mn-ea"/>
                              <a:cs typeface="Times New Roman" panose="02020603050405020304" pitchFamily="18" charset="0"/>
                            </a:rPr>
                            <a:t>T</a:t>
                          </a:r>
                          <a:r>
                            <a:rPr lang="zh-CN" sz="2400">
                              <a:solidFill>
                                <a:srgbClr val="000000"/>
                              </a:solidFill>
                              <a:effectLst/>
                              <a:latin typeface="+mn-lt"/>
                              <a:ea typeface="+mn-ea"/>
                              <a:cs typeface="Times New Roman" panose="02020603050405020304" pitchFamily="18" charset="0"/>
                            </a:rPr>
                            <a:t>、</a:t>
                          </a:r>
                          <a:r>
                            <a:rPr lang="en-US" sz="2400" i="1">
                              <a:solidFill>
                                <a:srgbClr val="000000"/>
                              </a:solidFill>
                              <a:effectLst/>
                              <a:latin typeface="+mn-lt"/>
                              <a:ea typeface="+mn-ea"/>
                              <a:cs typeface="Times New Roman" panose="02020603050405020304" pitchFamily="18" charset="0"/>
                            </a:rPr>
                            <a:t>p</a:t>
                          </a:r>
                          <a:r>
                            <a:rPr lang="zh-CN" sz="2400">
                              <a:solidFill>
                                <a:srgbClr val="000000"/>
                              </a:solidFill>
                              <a:effectLst/>
                              <a:latin typeface="+mn-lt"/>
                              <a:ea typeface="+mn-ea"/>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14:m>
                            <m:oMath xmlns:m="http://schemas.openxmlformats.org/officeDocument/2006/math">
                              <m:f>
                                <m:fPr>
                                  <m:ctrlPr>
                                    <a:rPr lang="zh-CN" sz="2400" i="1">
                                      <a:solidFill>
                                        <a:srgbClr val="000000"/>
                                      </a:solidFill>
                                      <a:effectLst/>
                                      <a:latin typeface="Cambria Math" panose="02040503050406030204" pitchFamily="18" charset="0"/>
                                      <a:ea typeface="+mn-ea"/>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𝜌</m:t>
                                      </m:r>
                                    </m:e>
                                    <m:sub>
                                      <m:r>
                                        <a:rPr lang="en-US" sz="2400">
                                          <a:solidFill>
                                            <a:srgbClr val="000000"/>
                                          </a:solidFill>
                                          <a:effectLst/>
                                          <a:latin typeface="Cambria Math" panose="02040503050406030204" pitchFamily="18" charset="0"/>
                                          <a:ea typeface="+mn-ea"/>
                                          <a:cs typeface="Times New Roman" panose="02020603050405020304" pitchFamily="18" charset="0"/>
                                        </a:rPr>
                                        <m:t>1</m:t>
                                      </m:r>
                                    </m:sub>
                                  </m:sSub>
                                </m:num>
                                <m:den>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𝜌</m:t>
                                      </m:r>
                                    </m:e>
                                    <m:sub>
                                      <m:r>
                                        <a:rPr lang="en-US" sz="2400">
                                          <a:solidFill>
                                            <a:srgbClr val="000000"/>
                                          </a:solidFill>
                                          <a:effectLst/>
                                          <a:latin typeface="Cambria Math" panose="02040503050406030204" pitchFamily="18" charset="0"/>
                                          <a:ea typeface="+mn-ea"/>
                                          <a:cs typeface="Times New Roman" panose="02020603050405020304" pitchFamily="18" charset="0"/>
                                        </a:rPr>
                                        <m:t>2</m:t>
                                      </m:r>
                                    </m:sub>
                                  </m:sSub>
                                </m:den>
                              </m:f>
                            </m:oMath>
                          </a14:m>
                          <a:r>
                            <a:rPr lang="en-US" sz="2400" dirty="0">
                              <a:solidFill>
                                <a:srgbClr val="000000"/>
                              </a:solidFill>
                              <a:effectLst/>
                              <a:latin typeface="+mn-lt"/>
                              <a:ea typeface="+mn-ea"/>
                              <a:cs typeface="Times New Roman" panose="02020603050405020304" pitchFamily="18" charset="0"/>
                            </a:rPr>
                            <a:t>=</a:t>
                          </a:r>
                          <a14:m>
                            <m:oMath xmlns:m="http://schemas.openxmlformats.org/officeDocument/2006/math">
                              <m:f>
                                <m:fPr>
                                  <m:ctrlPr>
                                    <a:rPr lang="zh-CN" sz="2400" i="1">
                                      <a:solidFill>
                                        <a:srgbClr val="000000"/>
                                      </a:solidFill>
                                      <a:effectLst/>
                                      <a:latin typeface="Cambria Math" panose="02040503050406030204" pitchFamily="18" charset="0"/>
                                      <a:ea typeface="+mn-ea"/>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𝑀</m:t>
                                      </m:r>
                                    </m:e>
                                    <m:sub>
                                      <m:r>
                                        <a:rPr lang="en-US" sz="2400">
                                          <a:solidFill>
                                            <a:srgbClr val="000000"/>
                                          </a:solidFill>
                                          <a:effectLst/>
                                          <a:latin typeface="Cambria Math" panose="02040503050406030204" pitchFamily="18" charset="0"/>
                                          <a:ea typeface="+mn-ea"/>
                                          <a:cs typeface="Times New Roman" panose="02020603050405020304" pitchFamily="18" charset="0"/>
                                        </a:rPr>
                                        <m:t>1</m:t>
                                      </m:r>
                                    </m:sub>
                                  </m:sSub>
                                </m:num>
                                <m:den>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𝑀</m:t>
                                      </m:r>
                                    </m:e>
                                    <m:sub>
                                      <m:r>
                                        <a:rPr lang="en-US" sz="2400">
                                          <a:solidFill>
                                            <a:srgbClr val="000000"/>
                                          </a:solidFill>
                                          <a:effectLst/>
                                          <a:latin typeface="Cambria Math" panose="02040503050406030204" pitchFamily="18" charset="0"/>
                                          <a:ea typeface="+mn-ea"/>
                                          <a:cs typeface="Times New Roman" panose="02020603050405020304" pitchFamily="18" charset="0"/>
                                        </a:rPr>
                                        <m:t>2</m:t>
                                      </m:r>
                                    </m:sub>
                                  </m:sSub>
                                </m:den>
                              </m:f>
                            </m:oMath>
                          </a14:m>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同温同压下</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两气体的密度之比等于其摩尔质量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或相对分子质量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之比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387456870"/>
                      </a:ext>
                    </a:extLst>
                  </a:tr>
                  <a:tr h="0">
                    <a:tc vMerge="1">
                      <a:txBody>
                        <a:bodyPr/>
                        <a:lstStyle/>
                        <a:p>
                          <a:endParaRPr lang="zh-CN" altLang="en-US"/>
                        </a:p>
                      </a:txBody>
                      <a:tcPr/>
                    </a:tc>
                    <a:tc>
                      <a:txBody>
                        <a:bodyPr/>
                        <a:lstStyle/>
                        <a:p>
                          <a:pPr algn="ctr">
                            <a:lnSpc>
                              <a:spcPct val="100000"/>
                            </a:lnSpc>
                            <a:spcAft>
                              <a:spcPts val="0"/>
                            </a:spcAft>
                          </a:pPr>
                          <a:r>
                            <a:rPr lang="en-US" sz="2400" i="1">
                              <a:solidFill>
                                <a:srgbClr val="000000"/>
                              </a:solidFill>
                              <a:effectLst/>
                              <a:latin typeface="+mn-lt"/>
                              <a:ea typeface="+mn-ea"/>
                              <a:cs typeface="Times New Roman" panose="02020603050405020304" pitchFamily="18" charset="0"/>
                            </a:rPr>
                            <a:t>T</a:t>
                          </a:r>
                          <a:r>
                            <a:rPr lang="zh-CN" sz="2400">
                              <a:solidFill>
                                <a:srgbClr val="000000"/>
                              </a:solidFill>
                              <a:effectLst/>
                              <a:latin typeface="+mn-lt"/>
                              <a:ea typeface="+mn-ea"/>
                              <a:cs typeface="Times New Roman" panose="02020603050405020304" pitchFamily="18" charset="0"/>
                            </a:rPr>
                            <a:t>、</a:t>
                          </a:r>
                          <a:r>
                            <a:rPr lang="en-US" sz="2400" i="1">
                              <a:solidFill>
                                <a:srgbClr val="000000"/>
                              </a:solidFill>
                              <a:effectLst/>
                              <a:latin typeface="+mn-lt"/>
                              <a:ea typeface="+mn-ea"/>
                              <a:cs typeface="Times New Roman" panose="02020603050405020304" pitchFamily="18" charset="0"/>
                            </a:rPr>
                            <a:t>V</a:t>
                          </a:r>
                          <a:r>
                            <a:rPr lang="zh-CN" sz="2400">
                              <a:solidFill>
                                <a:srgbClr val="000000"/>
                              </a:solidFill>
                              <a:effectLst/>
                              <a:latin typeface="+mn-lt"/>
                              <a:ea typeface="+mn-ea"/>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14:m>
                            <m:oMath xmlns:m="http://schemas.openxmlformats.org/officeDocument/2006/math">
                              <m:f>
                                <m:fPr>
                                  <m:ctrlPr>
                                    <a:rPr lang="zh-CN" sz="2400" i="1">
                                      <a:solidFill>
                                        <a:srgbClr val="000000"/>
                                      </a:solidFill>
                                      <a:effectLst/>
                                      <a:latin typeface="Cambria Math" panose="02040503050406030204" pitchFamily="18" charset="0"/>
                                      <a:ea typeface="+mn-ea"/>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𝑝</m:t>
                                      </m:r>
                                    </m:e>
                                    <m:sub>
                                      <m:r>
                                        <a:rPr lang="en-US" sz="2400">
                                          <a:solidFill>
                                            <a:srgbClr val="000000"/>
                                          </a:solidFill>
                                          <a:effectLst/>
                                          <a:latin typeface="Cambria Math" panose="02040503050406030204" pitchFamily="18" charset="0"/>
                                          <a:ea typeface="+mn-ea"/>
                                          <a:cs typeface="Times New Roman" panose="02020603050405020304" pitchFamily="18" charset="0"/>
                                        </a:rPr>
                                        <m:t>1</m:t>
                                      </m:r>
                                    </m:sub>
                                  </m:sSub>
                                </m:num>
                                <m:den>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𝑝</m:t>
                                      </m:r>
                                    </m:e>
                                    <m:sub>
                                      <m:r>
                                        <a:rPr lang="en-US" sz="2400">
                                          <a:solidFill>
                                            <a:srgbClr val="000000"/>
                                          </a:solidFill>
                                          <a:effectLst/>
                                          <a:latin typeface="Cambria Math" panose="02040503050406030204" pitchFamily="18" charset="0"/>
                                          <a:ea typeface="+mn-ea"/>
                                          <a:cs typeface="Times New Roman" panose="02020603050405020304" pitchFamily="18" charset="0"/>
                                        </a:rPr>
                                        <m:t>2</m:t>
                                      </m:r>
                                    </m:sub>
                                  </m:sSub>
                                </m:den>
                              </m:f>
                            </m:oMath>
                          </a14:m>
                          <a:r>
                            <a:rPr lang="en-US" sz="2400">
                              <a:solidFill>
                                <a:srgbClr val="000000"/>
                              </a:solidFill>
                              <a:effectLst/>
                              <a:latin typeface="+mn-lt"/>
                              <a:ea typeface="+mn-ea"/>
                              <a:cs typeface="Times New Roman" panose="02020603050405020304" pitchFamily="18" charset="0"/>
                            </a:rPr>
                            <a:t>=</a:t>
                          </a:r>
                          <a14:m>
                            <m:oMath xmlns:m="http://schemas.openxmlformats.org/officeDocument/2006/math">
                              <m:f>
                                <m:fPr>
                                  <m:ctrlPr>
                                    <a:rPr lang="zh-CN" sz="2400" i="1">
                                      <a:solidFill>
                                        <a:srgbClr val="000000"/>
                                      </a:solidFill>
                                      <a:effectLst/>
                                      <a:latin typeface="Cambria Math" panose="02040503050406030204" pitchFamily="18" charset="0"/>
                                      <a:ea typeface="+mn-ea"/>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𝑛</m:t>
                                      </m:r>
                                    </m:e>
                                    <m:sub>
                                      <m:r>
                                        <a:rPr lang="en-US" sz="2400">
                                          <a:solidFill>
                                            <a:srgbClr val="000000"/>
                                          </a:solidFill>
                                          <a:effectLst/>
                                          <a:latin typeface="Cambria Math" panose="02040503050406030204" pitchFamily="18" charset="0"/>
                                          <a:ea typeface="+mn-ea"/>
                                          <a:cs typeface="Times New Roman" panose="02020603050405020304" pitchFamily="18" charset="0"/>
                                        </a:rPr>
                                        <m:t>1</m:t>
                                      </m:r>
                                    </m:sub>
                                  </m:sSub>
                                </m:num>
                                <m:den>
                                  <m:sSub>
                                    <m:sSubPr>
                                      <m:ctrlPr>
                                        <a:rPr lang="zh-CN" sz="2400" i="1">
                                          <a:solidFill>
                                            <a:srgbClr val="000000"/>
                                          </a:solidFill>
                                          <a:effectLst/>
                                          <a:latin typeface="Cambria Math" panose="02040503050406030204" pitchFamily="18" charset="0"/>
                                          <a:ea typeface="+mn-ea"/>
                                          <a:cs typeface="Times New Roman" panose="02020603050405020304" pitchFamily="18" charset="0"/>
                                        </a:rPr>
                                      </m:ctrlPr>
                                    </m:sSubPr>
                                    <m:e>
                                      <m:r>
                                        <a:rPr lang="en-US" sz="2400" i="1">
                                          <a:solidFill>
                                            <a:srgbClr val="000000"/>
                                          </a:solidFill>
                                          <a:effectLst/>
                                          <a:latin typeface="Cambria Math" panose="02040503050406030204" pitchFamily="18" charset="0"/>
                                          <a:ea typeface="+mn-ea"/>
                                          <a:cs typeface="Times New Roman" panose="02020603050405020304" pitchFamily="18" charset="0"/>
                                        </a:rPr>
                                        <m:t>𝑛</m:t>
                                      </m:r>
                                    </m:e>
                                    <m:sub>
                                      <m:r>
                                        <a:rPr lang="en-US" sz="2400">
                                          <a:solidFill>
                                            <a:srgbClr val="000000"/>
                                          </a:solidFill>
                                          <a:effectLst/>
                                          <a:latin typeface="Cambria Math" panose="02040503050406030204" pitchFamily="18" charset="0"/>
                                          <a:ea typeface="+mn-ea"/>
                                          <a:cs typeface="Times New Roman" panose="02020603050405020304" pitchFamily="18" charset="0"/>
                                        </a:rPr>
                                        <m:t>2</m:t>
                                      </m:r>
                                    </m:sub>
                                  </m:sSub>
                                </m:den>
                              </m:f>
                            </m:oMath>
                          </a14:m>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同温同体积下</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两气体的压强之比等于其物质的量之比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141984852"/>
                      </a:ext>
                    </a:extLst>
                  </a:tr>
                </a:tbl>
              </a:graphicData>
            </a:graphic>
          </p:graphicFrame>
        </mc:Choice>
        <mc:Fallback xmlns="">
          <p:graphicFrame>
            <p:nvGraphicFramePr>
              <p:cNvPr id="4" name="表格 3">
                <a:extLst>
                  <a:ext uri="{FF2B5EF4-FFF2-40B4-BE49-F238E27FC236}">
                    <a16:creationId xmlns:a16="http://schemas.microsoft.com/office/drawing/2014/main" id="{0D389702-1ED1-4FA5-8519-1DEC56C25794}"/>
                  </a:ext>
                </a:extLst>
              </p:cNvPr>
              <p:cNvGraphicFramePr>
                <a:graphicFrameLocks noGrp="1"/>
              </p:cNvGraphicFramePr>
              <p:nvPr>
                <p:extLst>
                  <p:ext uri="{D42A27DB-BD31-4B8C-83A1-F6EECF244321}">
                    <p14:modId xmlns:p14="http://schemas.microsoft.com/office/powerpoint/2010/main" val="1405471367"/>
                  </p:ext>
                </p:extLst>
              </p:nvPr>
            </p:nvGraphicFramePr>
            <p:xfrm>
              <a:off x="838200" y="3588544"/>
              <a:ext cx="10515600" cy="2926080"/>
            </p:xfrm>
            <a:graphic>
              <a:graphicData uri="http://schemas.openxmlformats.org/drawingml/2006/table">
                <a:tbl>
                  <a:tblPr firstRow="1" firstCol="1" bandRow="1"/>
                  <a:tblGrid>
                    <a:gridCol w="583930">
                      <a:extLst>
                        <a:ext uri="{9D8B030D-6E8A-4147-A177-3AD203B41FA5}">
                          <a16:colId xmlns:a16="http://schemas.microsoft.com/office/drawing/2014/main" val="3022405285"/>
                        </a:ext>
                      </a:extLst>
                    </a:gridCol>
                    <a:gridCol w="1829070">
                      <a:extLst>
                        <a:ext uri="{9D8B030D-6E8A-4147-A177-3AD203B41FA5}">
                          <a16:colId xmlns:a16="http://schemas.microsoft.com/office/drawing/2014/main" val="3673716929"/>
                        </a:ext>
                      </a:extLst>
                    </a:gridCol>
                    <a:gridCol w="2554514">
                      <a:extLst>
                        <a:ext uri="{9D8B030D-6E8A-4147-A177-3AD203B41FA5}">
                          <a16:colId xmlns:a16="http://schemas.microsoft.com/office/drawing/2014/main" val="2806614978"/>
                        </a:ext>
                      </a:extLst>
                    </a:gridCol>
                    <a:gridCol w="5548086">
                      <a:extLst>
                        <a:ext uri="{9D8B030D-6E8A-4147-A177-3AD203B41FA5}">
                          <a16:colId xmlns:a16="http://schemas.microsoft.com/office/drawing/2014/main" val="1982704316"/>
                        </a:ext>
                      </a:extLst>
                    </a:gridCol>
                  </a:tblGrid>
                  <a:tr h="365760">
                    <a:tc rowSpan="2">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前提条件</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结论</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470401168"/>
                      </a:ext>
                    </a:extLst>
                  </a:tr>
                  <a:tr h="36576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公式</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语言叙述</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06046880"/>
                      </a:ext>
                    </a:extLst>
                  </a:tr>
                  <a:tr h="731520">
                    <a:tc rowSpan="3">
                      <a:txBody>
                        <a:bodyPr/>
                        <a:lstStyle/>
                        <a:p>
                          <a:pPr algn="ctr">
                            <a:lnSpc>
                              <a:spcPct val="100000"/>
                            </a:lnSpc>
                            <a:spcAft>
                              <a:spcPts val="0"/>
                            </a:spcAft>
                          </a:pPr>
                          <a:endParaRPr lang="en-US"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2400" i="1" dirty="0">
                              <a:solidFill>
                                <a:srgbClr val="000000"/>
                              </a:solidFill>
                              <a:effectLst/>
                              <a:latin typeface="+mn-lt"/>
                              <a:ea typeface="+mn-ea"/>
                              <a:cs typeface="Times New Roman" panose="02020603050405020304" pitchFamily="18" charset="0"/>
                            </a:rPr>
                            <a:t>T</a:t>
                          </a:r>
                          <a:r>
                            <a:rPr lang="zh-CN"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p</a:t>
                          </a:r>
                          <a:r>
                            <a:rPr lang="zh-CN" sz="2400" dirty="0">
                              <a:solidFill>
                                <a:srgbClr val="000000"/>
                              </a:solidFill>
                              <a:effectLst/>
                              <a:latin typeface="+mn-lt"/>
                              <a:ea typeface="+mn-ea"/>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CN"/>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a:blip r:embed="rId3"/>
                          <a:stretch>
                            <a:fillRect l="-94749" t="-111570" r="-217900" b="-223140"/>
                          </a:stretch>
                        </a:blipFill>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同温同压下</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两气体的体积之比等于其物质的量之比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890804"/>
                      </a:ext>
                    </a:extLst>
                  </a:tr>
                  <a:tr h="731520">
                    <a:tc vMerge="1">
                      <a:txBody>
                        <a:bodyPr/>
                        <a:lstStyle/>
                        <a:p>
                          <a:endParaRPr lang="zh-CN" altLang="en-US"/>
                        </a:p>
                      </a:txBody>
                      <a:tcPr/>
                    </a:tc>
                    <a:tc>
                      <a:txBody>
                        <a:bodyPr/>
                        <a:lstStyle/>
                        <a:p>
                          <a:pPr algn="ctr">
                            <a:lnSpc>
                              <a:spcPct val="100000"/>
                            </a:lnSpc>
                            <a:spcAft>
                              <a:spcPts val="0"/>
                            </a:spcAft>
                          </a:pPr>
                          <a:r>
                            <a:rPr lang="en-US" sz="2400" i="1">
                              <a:solidFill>
                                <a:srgbClr val="000000"/>
                              </a:solidFill>
                              <a:effectLst/>
                              <a:latin typeface="+mn-lt"/>
                              <a:ea typeface="+mn-ea"/>
                              <a:cs typeface="Times New Roman" panose="02020603050405020304" pitchFamily="18" charset="0"/>
                            </a:rPr>
                            <a:t>T</a:t>
                          </a:r>
                          <a:r>
                            <a:rPr lang="zh-CN" sz="2400">
                              <a:solidFill>
                                <a:srgbClr val="000000"/>
                              </a:solidFill>
                              <a:effectLst/>
                              <a:latin typeface="+mn-lt"/>
                              <a:ea typeface="+mn-ea"/>
                              <a:cs typeface="Times New Roman" panose="02020603050405020304" pitchFamily="18" charset="0"/>
                            </a:rPr>
                            <a:t>、</a:t>
                          </a:r>
                          <a:r>
                            <a:rPr lang="en-US" sz="2400" i="1">
                              <a:solidFill>
                                <a:srgbClr val="000000"/>
                              </a:solidFill>
                              <a:effectLst/>
                              <a:latin typeface="+mn-lt"/>
                              <a:ea typeface="+mn-ea"/>
                              <a:cs typeface="Times New Roman" panose="02020603050405020304" pitchFamily="18" charset="0"/>
                            </a:rPr>
                            <a:t>p</a:t>
                          </a:r>
                          <a:r>
                            <a:rPr lang="zh-CN" sz="2400">
                              <a:solidFill>
                                <a:srgbClr val="000000"/>
                              </a:solidFill>
                              <a:effectLst/>
                              <a:latin typeface="+mn-lt"/>
                              <a:ea typeface="+mn-ea"/>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CN"/>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a:blip r:embed="rId3"/>
                          <a:stretch>
                            <a:fillRect l="-94749" t="-213333" r="-217900" b="-125000"/>
                          </a:stretch>
                        </a:blipFill>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同温同压下</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两气体的密度之比等于其摩尔质量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或相对分子质量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之比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87456870"/>
                      </a:ext>
                    </a:extLst>
                  </a:tr>
                  <a:tr h="731520">
                    <a:tc vMerge="1">
                      <a:txBody>
                        <a:bodyPr/>
                        <a:lstStyle/>
                        <a:p>
                          <a:endParaRPr lang="zh-CN" altLang="en-US"/>
                        </a:p>
                      </a:txBody>
                      <a:tcPr/>
                    </a:tc>
                    <a:tc>
                      <a:txBody>
                        <a:bodyPr/>
                        <a:lstStyle/>
                        <a:p>
                          <a:pPr algn="ctr">
                            <a:lnSpc>
                              <a:spcPct val="100000"/>
                            </a:lnSpc>
                            <a:spcAft>
                              <a:spcPts val="0"/>
                            </a:spcAft>
                          </a:pPr>
                          <a:r>
                            <a:rPr lang="en-US" sz="2400" i="1">
                              <a:solidFill>
                                <a:srgbClr val="000000"/>
                              </a:solidFill>
                              <a:effectLst/>
                              <a:latin typeface="+mn-lt"/>
                              <a:ea typeface="+mn-ea"/>
                              <a:cs typeface="Times New Roman" panose="02020603050405020304" pitchFamily="18" charset="0"/>
                            </a:rPr>
                            <a:t>T</a:t>
                          </a:r>
                          <a:r>
                            <a:rPr lang="zh-CN" sz="2400">
                              <a:solidFill>
                                <a:srgbClr val="000000"/>
                              </a:solidFill>
                              <a:effectLst/>
                              <a:latin typeface="+mn-lt"/>
                              <a:ea typeface="+mn-ea"/>
                              <a:cs typeface="Times New Roman" panose="02020603050405020304" pitchFamily="18" charset="0"/>
                            </a:rPr>
                            <a:t>、</a:t>
                          </a:r>
                          <a:r>
                            <a:rPr lang="en-US" sz="2400" i="1">
                              <a:solidFill>
                                <a:srgbClr val="000000"/>
                              </a:solidFill>
                              <a:effectLst/>
                              <a:latin typeface="+mn-lt"/>
                              <a:ea typeface="+mn-ea"/>
                              <a:cs typeface="Times New Roman" panose="02020603050405020304" pitchFamily="18" charset="0"/>
                            </a:rPr>
                            <a:t>V</a:t>
                          </a:r>
                          <a:r>
                            <a:rPr lang="zh-CN" sz="2400">
                              <a:solidFill>
                                <a:srgbClr val="000000"/>
                              </a:solidFill>
                              <a:effectLst/>
                              <a:latin typeface="+mn-lt"/>
                              <a:ea typeface="+mn-ea"/>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CN"/>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a:blip r:embed="rId3"/>
                          <a:stretch>
                            <a:fillRect l="-94749" t="-313333" r="-217900" b="-25000"/>
                          </a:stretch>
                        </a:blipFill>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同温同体积下</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两气体的压强之比等于其物质的量之比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41984852"/>
                      </a:ext>
                    </a:extLst>
                  </a:tr>
                </a:tbl>
              </a:graphicData>
            </a:graphic>
          </p:graphicFrame>
        </mc:Fallback>
      </mc:AlternateContent>
      <p:pic>
        <p:nvPicPr>
          <p:cNvPr id="2050" name="图片 75">
            <a:extLst>
              <a:ext uri="{FF2B5EF4-FFF2-40B4-BE49-F238E27FC236}">
                <a16:creationId xmlns="" xmlns:a16="http://schemas.microsoft.com/office/drawing/2014/main" id="{A88F8BB4-FB2F-49EB-8D3E-9EA7BC858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327" y="4780516"/>
            <a:ext cx="410029" cy="112758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 xmlns:a16="http://schemas.microsoft.com/office/drawing/2014/main" id="{BA2C1056-3FB2-49C6-8CE1-9F8790D7168F}"/>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26740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表格 4">
                <a:extLst>
                  <a:ext uri="{FF2B5EF4-FFF2-40B4-BE49-F238E27FC236}">
                    <a16:creationId xmlns="" xmlns:a16="http://schemas.microsoft.com/office/drawing/2014/main" id="{872D77EA-8CDB-41C3-9571-8A9D74527440}"/>
                  </a:ext>
                </a:extLst>
              </p:cNvPr>
              <p:cNvGraphicFramePr>
                <a:graphicFrameLocks noGrp="1"/>
              </p:cNvGraphicFramePr>
              <p:nvPr>
                <p:extLst>
                  <p:ext uri="{D42A27DB-BD31-4B8C-83A1-F6EECF244321}">
                    <p14:modId xmlns:p14="http://schemas.microsoft.com/office/powerpoint/2010/main" val="4172920402"/>
                  </p:ext>
                </p:extLst>
              </p:nvPr>
            </p:nvGraphicFramePr>
            <p:xfrm>
              <a:off x="838200" y="1234438"/>
              <a:ext cx="10515600" cy="2510248"/>
            </p:xfrm>
            <a:graphic>
              <a:graphicData uri="http://schemas.openxmlformats.org/drawingml/2006/table">
                <a:tbl>
                  <a:tblPr firstRow="1" firstCol="1" bandRow="1"/>
                  <a:tblGrid>
                    <a:gridCol w="583930">
                      <a:extLst>
                        <a:ext uri="{9D8B030D-6E8A-4147-A177-3AD203B41FA5}">
                          <a16:colId xmlns="" xmlns:a16="http://schemas.microsoft.com/office/drawing/2014/main" val="4102552410"/>
                        </a:ext>
                      </a:extLst>
                    </a:gridCol>
                    <a:gridCol w="1816370">
                      <a:extLst>
                        <a:ext uri="{9D8B030D-6E8A-4147-A177-3AD203B41FA5}">
                          <a16:colId xmlns="" xmlns:a16="http://schemas.microsoft.com/office/drawing/2014/main" val="3229525711"/>
                        </a:ext>
                      </a:extLst>
                    </a:gridCol>
                    <a:gridCol w="2578100">
                      <a:extLst>
                        <a:ext uri="{9D8B030D-6E8A-4147-A177-3AD203B41FA5}">
                          <a16:colId xmlns="" xmlns:a16="http://schemas.microsoft.com/office/drawing/2014/main" val="530886850"/>
                        </a:ext>
                      </a:extLst>
                    </a:gridCol>
                    <a:gridCol w="5537200">
                      <a:extLst>
                        <a:ext uri="{9D8B030D-6E8A-4147-A177-3AD203B41FA5}">
                          <a16:colId xmlns="" xmlns:a16="http://schemas.microsoft.com/office/drawing/2014/main" val="1388035054"/>
                        </a:ext>
                      </a:extLst>
                    </a:gridCol>
                  </a:tblGrid>
                  <a:tr h="418375">
                    <a:tc row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前提条件</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结论</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2076612780"/>
                      </a:ext>
                    </a:extLst>
                  </a:tr>
                  <a:tr h="418375">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公式</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语言叙述</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873209439"/>
                      </a:ext>
                    </a:extLst>
                  </a:tr>
                  <a:tr h="836749">
                    <a:tc rowSpan="2">
                      <a:txBody>
                        <a:bodyPr/>
                        <a:lstStyle/>
                        <a:p>
                          <a:pPr algn="ctr">
                            <a:lnSpc>
                              <a:spcPct val="100000"/>
                            </a:lnSpc>
                            <a:spcAft>
                              <a:spcPts val="0"/>
                            </a:spcAft>
                          </a:pPr>
                          <a:endPar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14:m>
                            <m:oMath xmlns:m="http://schemas.openxmlformats.org/officeDocument/2006/math">
                              <m:f>
                                <m:f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num>
                                <m:den>
                                  <m:sSub>
                                    <m:sSub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den>
                              </m:f>
                            </m:oMath>
                          </a14:m>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num>
                                <m:den>
                                  <m:sSub>
                                    <m:sSub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den>
                              </m:f>
                            </m:oMath>
                          </a14:m>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同温同压同质量下</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两气体的体积与其摩尔质量</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或相对分子质量</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成反比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252958212"/>
                      </a:ext>
                    </a:extLst>
                  </a:tr>
                  <a:tr h="836749">
                    <a:tc vMerge="1">
                      <a:txBody>
                        <a:bodyPr/>
                        <a:lstStyle/>
                        <a:p>
                          <a:endParaRPr lang="zh-CN" altLang="en-US"/>
                        </a:p>
                      </a:txBody>
                      <a:tcPr/>
                    </a:tc>
                    <a:tc>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14:m>
                            <m:oMath xmlns:m="http://schemas.openxmlformats.org/officeDocument/2006/math">
                              <m:f>
                                <m:f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𝑝</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num>
                                <m:den>
                                  <m:sSub>
                                    <m:sSub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𝑝</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den>
                              </m:f>
                            </m:oMath>
                          </a14:m>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num>
                                <m:den>
                                  <m:sSub>
                                    <m:sSub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den>
                              </m:f>
                            </m:oMath>
                          </a14:m>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同温同体积同质量下</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两气体的压强与其摩尔质量</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或相对分子质量</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成反比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348825644"/>
                      </a:ext>
                    </a:extLst>
                  </a:tr>
                </a:tbl>
              </a:graphicData>
            </a:graphic>
          </p:graphicFrame>
        </mc:Choice>
        <mc:Fallback xmlns="">
          <p:graphicFrame>
            <p:nvGraphicFramePr>
              <p:cNvPr id="5" name="表格 4">
                <a:extLst>
                  <a:ext uri="{FF2B5EF4-FFF2-40B4-BE49-F238E27FC236}">
                    <a16:creationId xmlns:a16="http://schemas.microsoft.com/office/drawing/2014/main" id="{872D77EA-8CDB-41C3-9571-8A9D74527440}"/>
                  </a:ext>
                </a:extLst>
              </p:cNvPr>
              <p:cNvGraphicFramePr>
                <a:graphicFrameLocks noGrp="1"/>
              </p:cNvGraphicFramePr>
              <p:nvPr>
                <p:extLst>
                  <p:ext uri="{D42A27DB-BD31-4B8C-83A1-F6EECF244321}">
                    <p14:modId xmlns:p14="http://schemas.microsoft.com/office/powerpoint/2010/main" val="4172920402"/>
                  </p:ext>
                </p:extLst>
              </p:nvPr>
            </p:nvGraphicFramePr>
            <p:xfrm>
              <a:off x="838200" y="1234438"/>
              <a:ext cx="10515600" cy="2510248"/>
            </p:xfrm>
            <a:graphic>
              <a:graphicData uri="http://schemas.openxmlformats.org/drawingml/2006/table">
                <a:tbl>
                  <a:tblPr firstRow="1" firstCol="1" bandRow="1"/>
                  <a:tblGrid>
                    <a:gridCol w="583930">
                      <a:extLst>
                        <a:ext uri="{9D8B030D-6E8A-4147-A177-3AD203B41FA5}">
                          <a16:colId xmlns:a16="http://schemas.microsoft.com/office/drawing/2014/main" val="4102552410"/>
                        </a:ext>
                      </a:extLst>
                    </a:gridCol>
                    <a:gridCol w="1816370">
                      <a:extLst>
                        <a:ext uri="{9D8B030D-6E8A-4147-A177-3AD203B41FA5}">
                          <a16:colId xmlns:a16="http://schemas.microsoft.com/office/drawing/2014/main" val="3229525711"/>
                        </a:ext>
                      </a:extLst>
                    </a:gridCol>
                    <a:gridCol w="2578100">
                      <a:extLst>
                        <a:ext uri="{9D8B030D-6E8A-4147-A177-3AD203B41FA5}">
                          <a16:colId xmlns:a16="http://schemas.microsoft.com/office/drawing/2014/main" val="530886850"/>
                        </a:ext>
                      </a:extLst>
                    </a:gridCol>
                    <a:gridCol w="5537200">
                      <a:extLst>
                        <a:ext uri="{9D8B030D-6E8A-4147-A177-3AD203B41FA5}">
                          <a16:colId xmlns:a16="http://schemas.microsoft.com/office/drawing/2014/main" val="1388035054"/>
                        </a:ext>
                      </a:extLst>
                    </a:gridCol>
                  </a:tblGrid>
                  <a:tr h="418375">
                    <a:tc row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前提条件</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结论</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2076612780"/>
                      </a:ext>
                    </a:extLst>
                  </a:tr>
                  <a:tr h="418375">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公式</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语言叙述</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73209439"/>
                      </a:ext>
                    </a:extLst>
                  </a:tr>
                  <a:tr h="836749">
                    <a:tc rowSpan="2">
                      <a:txBody>
                        <a:bodyPr/>
                        <a:lstStyle/>
                        <a:p>
                          <a:pPr algn="ctr">
                            <a:lnSpc>
                              <a:spcPct val="100000"/>
                            </a:lnSpc>
                            <a:spcAft>
                              <a:spcPts val="0"/>
                            </a:spcAft>
                          </a:pPr>
                          <a:endPar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CN"/>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a:blip r:embed="rId2"/>
                          <a:stretch>
                            <a:fillRect l="-93381" t="-108759" r="-215366" b="-116058"/>
                          </a:stretch>
                        </a:blipFill>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同温同压同质量下</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两气体的体积与其摩尔质量</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或相对分子质量</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成反比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52958212"/>
                      </a:ext>
                    </a:extLst>
                  </a:tr>
                  <a:tr h="836749">
                    <a:tc vMerge="1">
                      <a:txBody>
                        <a:bodyPr/>
                        <a:lstStyle/>
                        <a:p>
                          <a:endParaRPr lang="zh-CN" altLang="en-US"/>
                        </a:p>
                      </a:txBody>
                      <a:tcPr/>
                    </a:tc>
                    <a:tc>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相同</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CN"/>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a:blip r:embed="rId2"/>
                          <a:stretch>
                            <a:fillRect l="-93381" t="-207246" r="-215366" b="-15217"/>
                          </a:stretch>
                        </a:blipFill>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同温同体积同质量下</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两气体的压强与其摩尔质量</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或相对分子质量</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成反比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48825644"/>
                      </a:ext>
                    </a:extLst>
                  </a:tr>
                </a:tbl>
              </a:graphicData>
            </a:graphic>
          </p:graphicFrame>
        </mc:Fallback>
      </mc:AlternateContent>
      <p:pic>
        <p:nvPicPr>
          <p:cNvPr id="2051" name="图片 80">
            <a:extLst>
              <a:ext uri="{FF2B5EF4-FFF2-40B4-BE49-F238E27FC236}">
                <a16:creationId xmlns="" xmlns:a16="http://schemas.microsoft.com/office/drawing/2014/main" id="{F18F1B97-4237-4C09-9028-A2BFD8FA5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83" y="2115776"/>
            <a:ext cx="377373" cy="103777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 xmlns:a16="http://schemas.microsoft.com/office/drawing/2014/main" id="{EA795BBB-D65E-40A7-AE51-5A810C41DDA1}"/>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6" name="矩形 1">
            <a:extLst>
              <a:ext uri="{FF2B5EF4-FFF2-40B4-BE49-F238E27FC236}">
                <a16:creationId xmlns="" xmlns:a16="http://schemas.microsoft.com/office/drawing/2014/main" id="{B922C867-2189-40B0-8D6C-D14A6F45472F}"/>
              </a:ext>
            </a:extLst>
          </p:cNvPr>
          <p:cNvSpPr>
            <a:spLocks noChangeArrowheads="1"/>
          </p:cNvSpPr>
          <p:nvPr/>
        </p:nvSpPr>
        <p:spPr bwMode="auto">
          <a:xfrm>
            <a:off x="9834245" y="588107"/>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Tree>
    <p:extLst>
      <p:ext uri="{BB962C8B-B14F-4D97-AF65-F5344CB8AC3E}">
        <p14:creationId xmlns:p14="http://schemas.microsoft.com/office/powerpoint/2010/main" val="212071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 xmlns:a16="http://schemas.microsoft.com/office/drawing/2014/main" id="{872B53E2-71A0-4FB1-866D-58DABB71B352}"/>
              </a:ext>
            </a:extLst>
          </p:cNvPr>
          <p:cNvSpPr/>
          <p:nvPr/>
        </p:nvSpPr>
        <p:spPr>
          <a:xfrm>
            <a:off x="234043" y="926994"/>
            <a:ext cx="11723913" cy="2677656"/>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mn-ea"/>
                <a:cs typeface="Times New Roman" panose="02020603050405020304" pitchFamily="18" charset="0"/>
              </a:rPr>
              <a:t>特别</a:t>
            </a:r>
            <a:r>
              <a:rPr lang="zh-CN" altLang="en-US" sz="2800" b="1" dirty="0" smtClean="0">
                <a:solidFill>
                  <a:srgbClr val="DA251C"/>
                </a:solidFill>
                <a:latin typeface="+mn-ea"/>
                <a:cs typeface="Times New Roman" panose="02020603050405020304" pitchFamily="18" charset="0"/>
              </a:rPr>
              <a:t>提醒 </a:t>
            </a:r>
            <a:endParaRPr lang="en-US" altLang="zh-CN" sz="2800" b="1" dirty="0">
              <a:solidFill>
                <a:srgbClr val="DA251C"/>
              </a:solidFill>
              <a:latin typeface="+mn-ea"/>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阿伏加德罗定律适用于任何气体</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包括混合气体</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但不适用于非气体。</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同温、同压、同体积和同分子数</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四</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中只要有三</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第四个</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一定成立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在实际应用中往往是</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推</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Times New Roman" panose="02020603050405020304" pitchFamily="18" charset="0"/>
              <a:ea typeface="方正书宋_GBK" panose="03000509000000000000" charset="-122"/>
              <a:cs typeface="Times New Roman" panose="02020603050405020304" pitchFamily="18" charset="0"/>
            </a:endParaRPr>
          </a:p>
        </p:txBody>
      </p:sp>
      <p:sp>
        <p:nvSpPr>
          <p:cNvPr id="18" name="矩形 17">
            <a:extLst>
              <a:ext uri="{FF2B5EF4-FFF2-40B4-BE49-F238E27FC236}">
                <a16:creationId xmlns="" xmlns:a16="http://schemas.microsoft.com/office/drawing/2014/main" id="{3E419E7F-AB18-4144-9CFA-83F8856F2F2A}"/>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83942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949904"/>
                <a:ext cx="11723913" cy="5471819"/>
              </a:xfrm>
              <a:prstGeom prst="rect">
                <a:avLst/>
              </a:prstGeom>
            </p:spPr>
            <p:txBody>
              <a:bodyPr wrap="square">
                <a:spAutoFit/>
              </a:bodyPr>
              <a:lstStyle/>
              <a:p>
                <a:pPr>
                  <a:lnSpc>
                    <a:spcPct val="150000"/>
                  </a:lnSpc>
                </a:pPr>
                <a:r>
                  <a:rPr lang="en-US" altLang="zh-CN" sz="2800" b="1" dirty="0"/>
                  <a:t>1.</a:t>
                </a:r>
                <a:r>
                  <a:rPr lang="zh-CN" altLang="zh-CN" sz="2800" b="1" dirty="0"/>
                  <a:t>物质的量浓度</a:t>
                </a:r>
                <a:r>
                  <a:rPr lang="en-US" altLang="zh-CN" sz="2800" b="1" dirty="0"/>
                  <a:t>(</a:t>
                </a:r>
                <a:r>
                  <a:rPr lang="en-US" altLang="zh-CN" sz="2800" b="1" i="1" dirty="0"/>
                  <a:t>c</a:t>
                </a:r>
                <a:r>
                  <a:rPr lang="en-US" altLang="zh-CN" sz="2800" b="1" dirty="0"/>
                  <a:t>)</a:t>
                </a:r>
                <a:endParaRPr lang="zh-CN" altLang="zh-CN" sz="2800" b="1" dirty="0"/>
              </a:p>
              <a:p>
                <a:pPr>
                  <a:lnSpc>
                    <a:spcPct val="150000"/>
                  </a:lnSpc>
                </a:pPr>
                <a:r>
                  <a:rPr lang="en-US" altLang="zh-CN" sz="2800" dirty="0"/>
                  <a:t>(1)</a:t>
                </a:r>
                <a:r>
                  <a:rPr lang="zh-CN" altLang="zh-CN" sz="2800" dirty="0"/>
                  <a:t>定义</a:t>
                </a:r>
                <a:r>
                  <a:rPr lang="en-US" altLang="zh-CN" sz="2800" dirty="0"/>
                  <a:t>:</a:t>
                </a:r>
                <a:r>
                  <a:rPr lang="zh-CN" altLang="zh-CN" sz="2800" dirty="0"/>
                  <a:t>用来表示单位体积溶液里所含溶质</a:t>
                </a:r>
                <a:r>
                  <a:rPr lang="en-US" altLang="zh-CN" sz="2800" dirty="0"/>
                  <a:t>B</a:t>
                </a:r>
                <a:r>
                  <a:rPr lang="zh-CN" altLang="zh-CN" sz="2800" dirty="0"/>
                  <a:t>的物质的量的物理量</a:t>
                </a:r>
                <a:r>
                  <a:rPr lang="en-US" altLang="zh-CN" sz="2800" dirty="0"/>
                  <a:t>,</a:t>
                </a:r>
                <a:r>
                  <a:rPr lang="zh-CN" altLang="zh-CN" sz="2800" dirty="0"/>
                  <a:t>叫作溶质</a:t>
                </a:r>
                <a:r>
                  <a:rPr lang="en-US" altLang="zh-CN" sz="2800" dirty="0"/>
                  <a:t>B</a:t>
                </a:r>
                <a:r>
                  <a:rPr lang="zh-CN" altLang="zh-CN" sz="2800" dirty="0"/>
                  <a:t>的物质的量浓度。单位</a:t>
                </a:r>
                <a:r>
                  <a:rPr lang="en-US" altLang="zh-CN" sz="2800" dirty="0"/>
                  <a:t>:mol·L</a:t>
                </a:r>
                <a:r>
                  <a:rPr lang="en-US" altLang="zh-CN" sz="2800" baseline="30000" dirty="0"/>
                  <a:t>-1</a:t>
                </a:r>
                <a:r>
                  <a:rPr lang="en-US" altLang="zh-CN" sz="2800" dirty="0"/>
                  <a:t>(</a:t>
                </a:r>
                <a:r>
                  <a:rPr lang="zh-CN" altLang="zh-CN" sz="2800" dirty="0"/>
                  <a:t>或</a:t>
                </a:r>
                <a:r>
                  <a:rPr lang="en-US" altLang="zh-CN" sz="2800" dirty="0" err="1"/>
                  <a:t>mol</a:t>
                </a:r>
                <a:r>
                  <a:rPr lang="en-US" altLang="zh-CN" sz="2800" dirty="0"/>
                  <a:t>/L)</a:t>
                </a:r>
                <a:r>
                  <a:rPr lang="zh-CN" altLang="zh-CN" sz="2800" dirty="0"/>
                  <a:t>。</a:t>
                </a:r>
              </a:p>
              <a:p>
                <a:pPr>
                  <a:lnSpc>
                    <a:spcPct val="150000"/>
                  </a:lnSpc>
                </a:pPr>
                <a:r>
                  <a:rPr lang="en-US" altLang="zh-CN" sz="2800" dirty="0"/>
                  <a:t>(2)</a:t>
                </a:r>
                <a:r>
                  <a:rPr lang="zh-CN" altLang="zh-CN" sz="2800" dirty="0"/>
                  <a:t>应用</a:t>
                </a:r>
                <a:r>
                  <a:rPr lang="en-US" altLang="zh-CN" sz="2800" dirty="0"/>
                  <a:t>:</a:t>
                </a:r>
                <a:r>
                  <a:rPr lang="zh-CN" altLang="zh-CN" sz="2800" dirty="0"/>
                  <a:t>溶液体积与溶质的物质的量之间的换算。</a:t>
                </a:r>
              </a:p>
              <a:p>
                <a:pPr>
                  <a:lnSpc>
                    <a:spcPct val="150000"/>
                  </a:lnSpc>
                </a:pPr>
                <a:r>
                  <a:rPr lang="zh-CN" altLang="zh-CN" sz="2800" dirty="0"/>
                  <a:t>计算公式</a:t>
                </a:r>
                <a:r>
                  <a:rPr lang="en-US" altLang="zh-CN" sz="2800" dirty="0"/>
                  <a:t>:</a:t>
                </a:r>
                <a:r>
                  <a:rPr lang="en-US" altLang="zh-CN" sz="2800" i="1" dirty="0" err="1"/>
                  <a:t>c</a:t>
                </a:r>
                <a:r>
                  <a:rPr lang="en-US" altLang="zh-CN" sz="2800" baseline="-25000" dirty="0" err="1"/>
                  <a:t>B</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𝑛</m:t>
                            </m:r>
                          </m:e>
                          <m:sub>
                            <m:r>
                              <m:rPr>
                                <m:sty m:val="p"/>
                              </m:rPr>
                              <a:rPr lang="en-US" altLang="zh-CN" sz="2800">
                                <a:latin typeface="Cambria Math" panose="02040503050406030204" pitchFamily="18" charset="0"/>
                              </a:rPr>
                              <m:t>B</m:t>
                            </m:r>
                          </m:sub>
                        </m:sSub>
                      </m:num>
                      <m:den>
                        <m:r>
                          <a:rPr lang="en-US" altLang="zh-CN" sz="2800" i="1">
                            <a:latin typeface="Cambria Math" panose="02040503050406030204" pitchFamily="18" charset="0"/>
                          </a:rPr>
                          <m:t>𝑉</m:t>
                        </m:r>
                      </m:den>
                    </m:f>
                  </m:oMath>
                </a14:m>
                <a:r>
                  <a:rPr lang="en-US" altLang="zh-CN" sz="2800" dirty="0"/>
                  <a:t>(</a:t>
                </a:r>
                <a:r>
                  <a:rPr lang="zh-CN" altLang="zh-CN" sz="2800" dirty="0"/>
                  <a:t>或</a:t>
                </a:r>
                <a:r>
                  <a:rPr lang="en-US" altLang="zh-CN" sz="2800" i="1" dirty="0" err="1"/>
                  <a:t>n</a:t>
                </a:r>
                <a:r>
                  <a:rPr lang="en-US" altLang="zh-CN" sz="2800" baseline="-25000" dirty="0" err="1"/>
                  <a:t>B</a:t>
                </a:r>
                <a:r>
                  <a:rPr lang="en-US" altLang="zh-CN" sz="2800" dirty="0"/>
                  <a:t>=</a:t>
                </a:r>
                <a:r>
                  <a:rPr lang="en-US" altLang="zh-CN" sz="2800" i="1" dirty="0" err="1"/>
                  <a:t>c</a:t>
                </a:r>
                <a:r>
                  <a:rPr lang="en-US" altLang="zh-CN" sz="2800" baseline="-25000" dirty="0" err="1"/>
                  <a:t>B</a:t>
                </a:r>
                <a:r>
                  <a:rPr lang="en-US" altLang="zh-CN" sz="2800" i="1" dirty="0" err="1"/>
                  <a:t>V</a:t>
                </a:r>
                <a:r>
                  <a:rPr lang="en-US" altLang="zh-CN" sz="2800" dirty="0"/>
                  <a:t>)</a:t>
                </a:r>
                <a:r>
                  <a:rPr lang="zh-CN" altLang="zh-CN" sz="2800" dirty="0"/>
                  <a:t>。</a:t>
                </a:r>
              </a:p>
              <a:p>
                <a:pPr>
                  <a:lnSpc>
                    <a:spcPct val="150000"/>
                  </a:lnSpc>
                  <a:spcAft>
                    <a:spcPts val="0"/>
                  </a:spcAft>
                </a:pPr>
                <a:r>
                  <a:rPr lang="zh-CN" altLang="en-US" sz="2800" b="1" dirty="0" smtClean="0">
                    <a:solidFill>
                      <a:srgbClr val="DA251C"/>
                    </a:solidFill>
                    <a:cs typeface="Times New Roman" panose="02020603050405020304" pitchFamily="18" charset="0"/>
                  </a:rPr>
                  <a:t>注意  </a:t>
                </a:r>
                <a:endParaRPr lang="en-US" altLang="zh-CN" sz="2800" dirty="0"/>
              </a:p>
              <a:p>
                <a:pPr>
                  <a:lnSpc>
                    <a:spcPct val="150000"/>
                  </a:lnSpc>
                </a:pPr>
                <a:r>
                  <a:rPr lang="zh-CN" altLang="zh-CN" sz="2800" dirty="0"/>
                  <a:t>计算</a:t>
                </a:r>
                <a:r>
                  <a:rPr lang="en-US" altLang="zh-CN" sz="2800" dirty="0"/>
                  <a:t>NH</a:t>
                </a:r>
                <a:r>
                  <a:rPr lang="en-US" altLang="zh-CN" sz="2800" baseline="-25000" dirty="0"/>
                  <a:t>3</a:t>
                </a:r>
                <a:r>
                  <a:rPr lang="zh-CN" altLang="zh-CN" sz="2800" dirty="0"/>
                  <a:t>溶于水后所得溶液的物质的量浓度时</a:t>
                </a:r>
                <a:r>
                  <a:rPr lang="en-US" altLang="zh-CN" sz="2800" dirty="0"/>
                  <a:t>,</a:t>
                </a:r>
                <a:r>
                  <a:rPr lang="zh-CN" altLang="zh-CN" sz="2800" dirty="0"/>
                  <a:t>其溶质习惯上仍认为是</a:t>
                </a:r>
                <a:r>
                  <a:rPr lang="en-US" altLang="zh-CN" sz="2800" dirty="0"/>
                  <a:t>NH</a:t>
                </a:r>
                <a:r>
                  <a:rPr lang="en-US" altLang="zh-CN" sz="2800" baseline="-25000" dirty="0"/>
                  <a:t>3</a:t>
                </a:r>
                <a:r>
                  <a:rPr lang="zh-CN" altLang="zh-CN" sz="2800" dirty="0"/>
                  <a:t>。</a:t>
                </a:r>
                <a:r>
                  <a:rPr lang="en-US" altLang="zh-CN" sz="2800" dirty="0"/>
                  <a:t>CuSO</a:t>
                </a:r>
                <a:r>
                  <a:rPr lang="en-US" altLang="zh-CN" sz="2800" baseline="-25000" dirty="0"/>
                  <a:t>4</a:t>
                </a:r>
                <a:r>
                  <a:rPr lang="en-US" altLang="zh-CN" sz="2800" dirty="0"/>
                  <a:t>·5H</a:t>
                </a:r>
                <a:r>
                  <a:rPr lang="en-US" altLang="zh-CN" sz="2800" baseline="-25000" dirty="0"/>
                  <a:t>2</a:t>
                </a:r>
                <a:r>
                  <a:rPr lang="en-US" altLang="zh-CN" sz="2800" dirty="0"/>
                  <a:t>O</a:t>
                </a:r>
                <a:r>
                  <a:rPr lang="zh-CN" altLang="zh-CN" sz="2800" dirty="0"/>
                  <a:t>晶体溶于水后所得溶液的溶质是</a:t>
                </a:r>
                <a:r>
                  <a:rPr lang="en-US" altLang="zh-CN" sz="2800" dirty="0"/>
                  <a:t>CuSO</a:t>
                </a:r>
                <a:r>
                  <a:rPr lang="en-US" altLang="zh-CN" sz="2800" baseline="-25000" dirty="0"/>
                  <a:t>4</a:t>
                </a:r>
                <a:r>
                  <a:rPr lang="zh-CN" altLang="zh-CN" sz="2800" dirty="0"/>
                  <a:t>。</a:t>
                </a:r>
              </a:p>
            </p:txBody>
          </p:sp>
        </mc:Choice>
        <mc:Fallback xmlns="">
          <p:sp>
            <p:nvSpPr>
              <p:cNvPr id="2" name="矩形 1"/>
              <p:cNvSpPr>
                <a:spLocks noRot="1" noChangeAspect="1" noMove="1" noResize="1" noEditPoints="1" noAdjustHandles="1" noChangeArrowheads="1" noChangeShapeType="1" noTextEdit="1"/>
              </p:cNvSpPr>
              <p:nvPr/>
            </p:nvSpPr>
            <p:spPr>
              <a:xfrm>
                <a:off x="234043" y="949904"/>
                <a:ext cx="11723913" cy="5471819"/>
              </a:xfrm>
              <a:prstGeom prst="rect">
                <a:avLst/>
              </a:prstGeom>
              <a:blipFill rotWithShape="1">
                <a:blip r:embed="rId2"/>
                <a:stretch>
                  <a:fillRect l="-1040" r="-2131" b="-1003"/>
                </a:stretch>
              </a:blipFill>
            </p:spPr>
            <p:txBody>
              <a:bodyPr/>
              <a:lstStyle/>
              <a:p>
                <a:r>
                  <a:rPr lang="zh-CN" altLang="en-US">
                    <a:noFill/>
                  </a:rPr>
                  <a:t> </a:t>
                </a:r>
              </a:p>
            </p:txBody>
          </p:sp>
        </mc:Fallback>
      </mc:AlternateContent>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51816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物质的量浓度</a:t>
            </a:r>
            <a:r>
              <a:rPr lang="zh-CN" altLang="en-US" sz="2800" dirty="0">
                <a:solidFill>
                  <a:srgbClr val="DA251C"/>
                </a:solidFill>
              </a:rPr>
              <a:t>（重点）</a:t>
            </a:r>
            <a:endParaRPr lang="en-US" altLang="zh-CN" sz="2800" dirty="0">
              <a:solidFill>
                <a:srgbClr val="DA251C"/>
              </a:solidFill>
            </a:endParaRPr>
          </a:p>
        </p:txBody>
      </p:sp>
    </p:spTree>
    <p:extLst>
      <p:ext uri="{BB962C8B-B14F-4D97-AF65-F5344CB8AC3E}">
        <p14:creationId xmlns:p14="http://schemas.microsoft.com/office/powerpoint/2010/main" val="328835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3970318"/>
          </a:xfrm>
          <a:prstGeom prst="rect">
            <a:avLst/>
          </a:prstGeom>
        </p:spPr>
        <p:txBody>
          <a:bodyPr wrap="square">
            <a:spAutoFit/>
          </a:bodyPr>
          <a:lstStyle/>
          <a:p>
            <a:pPr>
              <a:lnSpc>
                <a:spcPct val="150000"/>
              </a:lnSpc>
            </a:pPr>
            <a:r>
              <a:rPr lang="en-US" altLang="zh-CN" sz="2800" b="1" dirty="0"/>
              <a:t>2.</a:t>
            </a:r>
            <a:r>
              <a:rPr lang="zh-CN" altLang="zh-CN" sz="2800" b="1" dirty="0"/>
              <a:t>一定物质的量浓度溶液的配制</a:t>
            </a:r>
          </a:p>
          <a:p>
            <a:pPr>
              <a:lnSpc>
                <a:spcPct val="150000"/>
              </a:lnSpc>
            </a:pPr>
            <a:r>
              <a:rPr lang="en-US" altLang="zh-CN" sz="2800" dirty="0"/>
              <a:t>(1)</a:t>
            </a:r>
            <a:r>
              <a:rPr lang="zh-CN" altLang="zh-CN" sz="2800" dirty="0"/>
              <a:t>仪器</a:t>
            </a:r>
          </a:p>
          <a:p>
            <a:pPr>
              <a:lnSpc>
                <a:spcPct val="150000"/>
              </a:lnSpc>
            </a:pPr>
            <a:r>
              <a:rPr lang="zh-CN" altLang="zh-CN" sz="2800" dirty="0"/>
              <a:t>主要仪器</a:t>
            </a:r>
            <a:r>
              <a:rPr lang="en-US" altLang="zh-CN" sz="2800" dirty="0"/>
              <a:t>:</a:t>
            </a:r>
            <a:r>
              <a:rPr lang="zh-CN" altLang="zh-CN" sz="2800" dirty="0"/>
              <a:t>容量瓶</a:t>
            </a:r>
            <a:r>
              <a:rPr lang="en-US" altLang="zh-CN" sz="2800" dirty="0"/>
              <a:t>(</a:t>
            </a:r>
            <a:r>
              <a:rPr lang="zh-CN" altLang="zh-CN" sz="2800" dirty="0"/>
              <a:t>常用规格有</a:t>
            </a:r>
            <a:r>
              <a:rPr lang="en-US" altLang="zh-CN" sz="2800" dirty="0"/>
              <a:t>100 mL</a:t>
            </a:r>
            <a:r>
              <a:rPr lang="zh-CN" altLang="zh-CN" sz="2800" dirty="0"/>
              <a:t>、</a:t>
            </a:r>
            <a:r>
              <a:rPr lang="en-US" altLang="zh-CN" sz="2800" dirty="0"/>
              <a:t>250 mL</a:t>
            </a:r>
            <a:r>
              <a:rPr lang="zh-CN" altLang="zh-CN" sz="2800" dirty="0"/>
              <a:t>、</a:t>
            </a:r>
            <a:r>
              <a:rPr lang="en-US" altLang="zh-CN" sz="2800" dirty="0"/>
              <a:t>500 mL</a:t>
            </a:r>
            <a:r>
              <a:rPr lang="zh-CN" altLang="zh-CN" sz="2800" dirty="0"/>
              <a:t>、</a:t>
            </a:r>
            <a:r>
              <a:rPr lang="en-US" altLang="zh-CN" sz="2800" dirty="0"/>
              <a:t>1 000 mL)</a:t>
            </a:r>
            <a:r>
              <a:rPr lang="zh-CN" altLang="zh-CN" sz="2800" dirty="0"/>
              <a:t>、烧杯、量筒、玻璃棒、胶头滴管。</a:t>
            </a:r>
          </a:p>
          <a:p>
            <a:pPr>
              <a:lnSpc>
                <a:spcPct val="150000"/>
              </a:lnSpc>
            </a:pPr>
            <a:r>
              <a:rPr lang="zh-CN" altLang="zh-CN" sz="2800" dirty="0"/>
              <a:t>其他仪器</a:t>
            </a:r>
            <a:r>
              <a:rPr lang="en-US" altLang="zh-CN" sz="2800" dirty="0"/>
              <a:t>:</a:t>
            </a:r>
            <a:r>
              <a:rPr lang="zh-CN" altLang="zh-CN" sz="2800" dirty="0"/>
              <a:t>用固体物质配制溶液时还需要托盘天平</a:t>
            </a:r>
            <a:r>
              <a:rPr lang="en-US" altLang="zh-CN" sz="2800" dirty="0"/>
              <a:t>(</a:t>
            </a:r>
            <a:r>
              <a:rPr lang="zh-CN" altLang="zh-CN" sz="2800" dirty="0"/>
              <a:t>或电子天平</a:t>
            </a:r>
            <a:r>
              <a:rPr lang="en-US" altLang="zh-CN" sz="2800" dirty="0"/>
              <a:t>)</a:t>
            </a:r>
            <a:r>
              <a:rPr lang="zh-CN" altLang="zh-CN" sz="2800" dirty="0"/>
              <a:t>、药匙、称量纸、小烧杯等。用液体配制溶液时还可能用到滴定管或移液管等。</a:t>
            </a:r>
            <a:endParaRPr lang="en-US" altLang="zh-CN" sz="2800" dirty="0"/>
          </a:p>
        </p:txBody>
      </p:sp>
      <p:sp>
        <p:nvSpPr>
          <p:cNvPr id="9" name="矩形 8">
            <a:extLst>
              <a:ext uri="{FF2B5EF4-FFF2-40B4-BE49-F238E27FC236}">
                <a16:creationId xmlns="" xmlns:a16="http://schemas.microsoft.com/office/drawing/2014/main" id="{0038B401-F8E1-4ACF-9AB9-8D4EC72CCDB1}"/>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29824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专题一  物质的量</a:t>
            </a:r>
            <a:endParaRPr lang="en-US" altLang="zh-CN" sz="4000" b="1" dirty="0">
              <a:solidFill>
                <a:schemeClr val="bg1"/>
              </a:solidFill>
            </a:endParaRPr>
          </a:p>
        </p:txBody>
      </p:sp>
      <p:sp>
        <p:nvSpPr>
          <p:cNvPr id="11" name="文本框 10"/>
          <p:cNvSpPr txBox="1"/>
          <p:nvPr/>
        </p:nvSpPr>
        <p:spPr>
          <a:xfrm>
            <a:off x="3644048" y="1546119"/>
            <a:ext cx="4903907"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专题一：物质的量</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48DDA5D6-2A95-41A3-A774-DD0CF1FF7685}"/>
              </a:ext>
            </a:extLst>
          </p:cNvPr>
          <p:cNvGraphicFramePr>
            <a:graphicFrameLocks noGrp="1"/>
          </p:cNvGraphicFramePr>
          <p:nvPr>
            <p:extLst>
              <p:ext uri="{D42A27DB-BD31-4B8C-83A1-F6EECF244321}">
                <p14:modId xmlns:p14="http://schemas.microsoft.com/office/powerpoint/2010/main" val="3556524429"/>
              </p:ext>
            </p:extLst>
          </p:nvPr>
        </p:nvGraphicFramePr>
        <p:xfrm>
          <a:off x="393700" y="1477162"/>
          <a:ext cx="11417300" cy="5120640"/>
        </p:xfrm>
        <a:graphic>
          <a:graphicData uri="http://schemas.openxmlformats.org/drawingml/2006/table">
            <a:tbl>
              <a:tblPr firstRow="1" firstCol="1" bandRow="1"/>
              <a:tblGrid>
                <a:gridCol w="1270000">
                  <a:extLst>
                    <a:ext uri="{9D8B030D-6E8A-4147-A177-3AD203B41FA5}">
                      <a16:colId xmlns="" xmlns:a16="http://schemas.microsoft.com/office/drawing/2014/main" val="60762389"/>
                    </a:ext>
                  </a:extLst>
                </a:gridCol>
                <a:gridCol w="4965700">
                  <a:extLst>
                    <a:ext uri="{9D8B030D-6E8A-4147-A177-3AD203B41FA5}">
                      <a16:colId xmlns="" xmlns:a16="http://schemas.microsoft.com/office/drawing/2014/main" val="173584674"/>
                    </a:ext>
                  </a:extLst>
                </a:gridCol>
                <a:gridCol w="5181600">
                  <a:extLst>
                    <a:ext uri="{9D8B030D-6E8A-4147-A177-3AD203B41FA5}">
                      <a16:colId xmlns="" xmlns:a16="http://schemas.microsoft.com/office/drawing/2014/main" val="2124472417"/>
                    </a:ext>
                  </a:extLst>
                </a:gridCol>
              </a:tblGrid>
              <a:tr h="0">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步骤</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主要操作</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注意事项</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641064015"/>
                  </a:ext>
                </a:extLst>
              </a:tr>
              <a:tr h="0">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①</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计算所需固体物质的质量</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或浓溶液的体积</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依据所用仪器的精确度</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确定有效数字的保留位数</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546910006"/>
                  </a:ext>
                </a:extLst>
              </a:tr>
              <a:tr h="0">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②</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称量</a:t>
                      </a:r>
                    </a:p>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或量取</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用托盘天平称取所需质量的固体</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或用量筒量取所需体积的浓溶液</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①</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具有强腐蚀性或吸水性的固体药品应放在干燥的小烧杯中称量</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②</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量筒存在自然残留</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不得将洗涤量筒的液体转入烧杯</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43279668"/>
                  </a:ext>
                </a:extLst>
              </a:tr>
              <a:tr h="0">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③</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溶解</a:t>
                      </a:r>
                    </a:p>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或稀释</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将所取的溶质置于烧杯中</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加适量的蒸馏水后用玻璃棒搅拌溶解</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混匀</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并放置至室温</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用浓硫酸配制稀硫酸时</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浓硫酸的稀释方法</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将浓硫酸沿烧杯内壁缓缓注入水中</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并用玻璃棒不断搅拌</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334458802"/>
                  </a:ext>
                </a:extLst>
              </a:tr>
              <a:tr h="0">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④</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转移、</a:t>
                      </a:r>
                    </a:p>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洗涤及</a:t>
                      </a:r>
                    </a:p>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摇匀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将放置至室温的溶液沿玻璃棒慢慢转移至容量瓶中</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用少量蒸馏水洗涤烧杯及玻璃棒</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2~3</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次</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洗涤液也转入容量瓶中</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摇匀容量瓶内的液体</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引流时玻璃棒下端应靠在刻度线以下的瓶颈壁上</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中端不能靠到容量瓶口</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301340253"/>
                  </a:ext>
                </a:extLst>
              </a:tr>
            </a:tbl>
          </a:graphicData>
        </a:graphic>
      </p:graphicFrame>
      <p:sp>
        <p:nvSpPr>
          <p:cNvPr id="9" name="矩形 8">
            <a:extLst>
              <a:ext uri="{FF2B5EF4-FFF2-40B4-BE49-F238E27FC236}">
                <a16:creationId xmlns="" xmlns:a16="http://schemas.microsoft.com/office/drawing/2014/main" id="{952D2C25-EE60-45A4-8BAB-77F9E35FE92A}"/>
              </a:ext>
            </a:extLst>
          </p:cNvPr>
          <p:cNvSpPr/>
          <p:nvPr/>
        </p:nvSpPr>
        <p:spPr>
          <a:xfrm>
            <a:off x="234043" y="732934"/>
            <a:ext cx="5990743" cy="662297"/>
          </a:xfrm>
          <a:prstGeom prst="rect">
            <a:avLst/>
          </a:prstGeom>
        </p:spPr>
        <p:txBody>
          <a:bodyPr wrap="none">
            <a:spAutoFit/>
          </a:bodyPr>
          <a:lstStyle/>
          <a:p>
            <a:pPr>
              <a:lnSpc>
                <a:spcPct val="150000"/>
              </a:lnSpc>
              <a:spcAft>
                <a:spcPts val="0"/>
              </a:spcAft>
            </a:pPr>
            <a:r>
              <a:rPr lang="en-US" altLang="zh-CN" sz="2800" dirty="0"/>
              <a:t>(2)</a:t>
            </a:r>
            <a:r>
              <a:rPr lang="zh-CN" altLang="zh-CN" sz="2800" dirty="0"/>
              <a:t>配制一定物质的量浓度溶液的步骤</a:t>
            </a:r>
          </a:p>
        </p:txBody>
      </p:sp>
      <p:sp>
        <p:nvSpPr>
          <p:cNvPr id="10" name="矩形 9">
            <a:extLst>
              <a:ext uri="{FF2B5EF4-FFF2-40B4-BE49-F238E27FC236}">
                <a16:creationId xmlns="" xmlns:a16="http://schemas.microsoft.com/office/drawing/2014/main" id="{6F3CDA29-6382-4C40-9488-7B3818E0766F}"/>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426824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D51CAED3-2DD6-46A2-9CD2-09820F20D035}"/>
              </a:ext>
            </a:extLst>
          </p:cNvPr>
          <p:cNvGraphicFramePr>
            <a:graphicFrameLocks noGrp="1"/>
          </p:cNvGraphicFramePr>
          <p:nvPr>
            <p:extLst>
              <p:ext uri="{D42A27DB-BD31-4B8C-83A1-F6EECF244321}">
                <p14:modId xmlns:p14="http://schemas.microsoft.com/office/powerpoint/2010/main" val="987641928"/>
              </p:ext>
            </p:extLst>
          </p:nvPr>
        </p:nvGraphicFramePr>
        <p:xfrm>
          <a:off x="393700" y="1136802"/>
          <a:ext cx="11404600" cy="3511398"/>
        </p:xfrm>
        <a:graphic>
          <a:graphicData uri="http://schemas.openxmlformats.org/drawingml/2006/table">
            <a:tbl>
              <a:tblPr firstRow="1" firstCol="1" bandRow="1"/>
              <a:tblGrid>
                <a:gridCol w="1270000">
                  <a:extLst>
                    <a:ext uri="{9D8B030D-6E8A-4147-A177-3AD203B41FA5}">
                      <a16:colId xmlns="" xmlns:a16="http://schemas.microsoft.com/office/drawing/2014/main" val="46226785"/>
                    </a:ext>
                  </a:extLst>
                </a:gridCol>
                <a:gridCol w="4953000">
                  <a:extLst>
                    <a:ext uri="{9D8B030D-6E8A-4147-A177-3AD203B41FA5}">
                      <a16:colId xmlns="" xmlns:a16="http://schemas.microsoft.com/office/drawing/2014/main" val="2807955131"/>
                    </a:ext>
                  </a:extLst>
                </a:gridCol>
                <a:gridCol w="5181600">
                  <a:extLst>
                    <a:ext uri="{9D8B030D-6E8A-4147-A177-3AD203B41FA5}">
                      <a16:colId xmlns="" xmlns:a16="http://schemas.microsoft.com/office/drawing/2014/main" val="2506117871"/>
                    </a:ext>
                  </a:extLst>
                </a:gridCol>
              </a:tblGrid>
              <a:tr h="438925">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步骤</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主要操作</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注意事项</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753265485"/>
                  </a:ext>
                </a:extLst>
              </a:tr>
              <a:tr h="1316774">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⑤</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加蒸馏水至液面离刻度线</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1~2 cm</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改用胶头滴管滴加蒸馏水至液面刚好与刻度线相切</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读数时应该平视刻度线</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液面不得超过刻度线</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若不慎超过</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则应重新配制</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987959637"/>
                  </a:ext>
                </a:extLst>
              </a:tr>
              <a:tr h="1755699">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⑥</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颠倒、</a:t>
                      </a:r>
                    </a:p>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摇匀及</a:t>
                      </a:r>
                    </a:p>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装瓶</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盖好容量瓶的瓶塞</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用右手的食指压住瓶塞</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左手托住瓶底</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将容量瓶反复上下颠倒</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摇匀</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然后将配好的溶液转移到细口试剂瓶中</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贴上标签</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容量瓶只能配制溶液</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不能存放溶液</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标签上要写上配制时间、药品名称、浓度等 </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29753216"/>
                  </a:ext>
                </a:extLst>
              </a:tr>
            </a:tbl>
          </a:graphicData>
        </a:graphic>
      </p:graphicFrame>
      <p:sp>
        <p:nvSpPr>
          <p:cNvPr id="9" name="矩形 8">
            <a:extLst>
              <a:ext uri="{FF2B5EF4-FFF2-40B4-BE49-F238E27FC236}">
                <a16:creationId xmlns="" xmlns:a16="http://schemas.microsoft.com/office/drawing/2014/main" id="{E1355AD4-1EDF-4B0F-97DD-C2664840261F}"/>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4" name="矩形 1">
            <a:extLst>
              <a:ext uri="{FF2B5EF4-FFF2-40B4-BE49-F238E27FC236}">
                <a16:creationId xmlns="" xmlns:a16="http://schemas.microsoft.com/office/drawing/2014/main" id="{69C29A36-8DF8-40BE-A0E7-E2FA63E80DC8}"/>
              </a:ext>
            </a:extLst>
          </p:cNvPr>
          <p:cNvSpPr>
            <a:spLocks noChangeArrowheads="1"/>
          </p:cNvSpPr>
          <p:nvPr/>
        </p:nvSpPr>
        <p:spPr bwMode="auto">
          <a:xfrm>
            <a:off x="9859645" y="486507"/>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Tree>
    <p:extLst>
      <p:ext uri="{BB962C8B-B14F-4D97-AF65-F5344CB8AC3E}">
        <p14:creationId xmlns:p14="http://schemas.microsoft.com/office/powerpoint/2010/main" val="125209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D8389338-B48F-4099-978B-3CB25EED167F}"/>
              </a:ext>
            </a:extLst>
          </p:cNvPr>
          <p:cNvSpPr/>
          <p:nvPr/>
        </p:nvSpPr>
        <p:spPr>
          <a:xfrm>
            <a:off x="201021" y="729341"/>
            <a:ext cx="9536585" cy="662554"/>
          </a:xfrm>
          <a:prstGeom prst="rect">
            <a:avLst/>
          </a:prstGeom>
        </p:spPr>
        <p:txBody>
          <a:bodyPr wrap="non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 mL</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一定物质的量浓度的</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溶液的配制过程如图所示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BZ14A.jpg" descr="id:2147514679;FounderCES">
            <a:extLst>
              <a:ext uri="{FF2B5EF4-FFF2-40B4-BE49-F238E27FC236}">
                <a16:creationId xmlns="" xmlns:a16="http://schemas.microsoft.com/office/drawing/2014/main" id="{4BCC0011-4628-4E00-832C-852D3C43DC5C}"/>
              </a:ext>
            </a:extLst>
          </p:cNvPr>
          <p:cNvPicPr/>
          <p:nvPr/>
        </p:nvPicPr>
        <p:blipFill>
          <a:blip r:embed="rId2"/>
          <a:stretch>
            <a:fillRect/>
          </a:stretch>
        </p:blipFill>
        <p:spPr>
          <a:xfrm>
            <a:off x="2227082" y="1827598"/>
            <a:ext cx="7510524" cy="4063048"/>
          </a:xfrm>
          <a:prstGeom prst="rect">
            <a:avLst/>
          </a:prstGeom>
        </p:spPr>
      </p:pic>
      <p:sp>
        <p:nvSpPr>
          <p:cNvPr id="10" name="矩形 9">
            <a:extLst>
              <a:ext uri="{FF2B5EF4-FFF2-40B4-BE49-F238E27FC236}">
                <a16:creationId xmlns="" xmlns:a16="http://schemas.microsoft.com/office/drawing/2014/main" id="{1EACDC89-B99A-44E5-A2F5-9C2C6E9948E7}"/>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245207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 xmlns:a16="http://schemas.microsoft.com/office/drawing/2014/main" id="{872B53E2-71A0-4FB1-866D-58DABB71B352}"/>
              </a:ext>
            </a:extLst>
          </p:cNvPr>
          <p:cNvSpPr/>
          <p:nvPr/>
        </p:nvSpPr>
        <p:spPr>
          <a:xfrm>
            <a:off x="234043" y="839909"/>
            <a:ext cx="11723913" cy="4616648"/>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mn-ea"/>
                <a:cs typeface="Times New Roman" panose="02020603050405020304" pitchFamily="18" charset="0"/>
              </a:rPr>
              <a:t>特别</a:t>
            </a:r>
            <a:r>
              <a:rPr lang="zh-CN" altLang="en-US" sz="2800" b="1" dirty="0" smtClean="0">
                <a:solidFill>
                  <a:srgbClr val="DA251C"/>
                </a:solidFill>
                <a:latin typeface="+mn-ea"/>
                <a:cs typeface="Times New Roman" panose="02020603050405020304" pitchFamily="18" charset="0"/>
              </a:rPr>
              <a:t>提醒 </a:t>
            </a:r>
            <a:endParaRPr lang="en-US" altLang="zh-CN" sz="2800" b="1" dirty="0">
              <a:solidFill>
                <a:srgbClr val="DA251C"/>
              </a:solidFill>
              <a:latin typeface="+mn-ea"/>
              <a:cs typeface="Times New Roman" panose="02020603050405020304" pitchFamily="18" charset="0"/>
            </a:endParaRPr>
          </a:p>
          <a:p>
            <a:pPr>
              <a:lnSpc>
                <a:spcPct val="150000"/>
              </a:lnSpc>
            </a:pPr>
            <a:r>
              <a:rPr lang="en-US" altLang="zh-CN" sz="2800" dirty="0"/>
              <a:t>1.</a:t>
            </a:r>
            <a:r>
              <a:rPr lang="zh-CN" altLang="zh-CN" sz="2800" dirty="0"/>
              <a:t>容量瓶上标有容量规格、温度和刻度线。</a:t>
            </a:r>
          </a:p>
          <a:p>
            <a:pPr>
              <a:lnSpc>
                <a:spcPct val="150000"/>
              </a:lnSpc>
            </a:pPr>
            <a:r>
              <a:rPr lang="en-US" altLang="zh-CN" sz="2800" dirty="0"/>
              <a:t>2.</a:t>
            </a:r>
            <a:r>
              <a:rPr lang="zh-CN" altLang="zh-CN" sz="2800" dirty="0"/>
              <a:t>选用容量瓶时必须标明容量瓶的规格。如配制 </a:t>
            </a:r>
            <a:r>
              <a:rPr lang="en-US" altLang="zh-CN" sz="2800" dirty="0"/>
              <a:t>480 mL 1 mol</a:t>
            </a:r>
            <a:r>
              <a:rPr lang="en-US" altLang="zh-CN" sz="2800" i="1" dirty="0"/>
              <a:t>·</a:t>
            </a:r>
            <a:r>
              <a:rPr lang="en-US" altLang="zh-CN" sz="2800" dirty="0"/>
              <a:t>L</a:t>
            </a:r>
            <a:r>
              <a:rPr lang="en-US" altLang="zh-CN" sz="2800" baseline="30000" dirty="0"/>
              <a:t>-1</a:t>
            </a:r>
            <a:r>
              <a:rPr lang="en-US" altLang="zh-CN" sz="2800" dirty="0"/>
              <a:t>NaOH</a:t>
            </a:r>
            <a:r>
              <a:rPr lang="zh-CN" altLang="zh-CN" sz="2800" dirty="0"/>
              <a:t>溶液时</a:t>
            </a:r>
            <a:r>
              <a:rPr lang="en-US" altLang="zh-CN" sz="2800" dirty="0"/>
              <a:t>,</a:t>
            </a:r>
            <a:r>
              <a:rPr lang="zh-CN" altLang="zh-CN" sz="2800" dirty="0"/>
              <a:t>要遵循</a:t>
            </a:r>
            <a:r>
              <a:rPr lang="en-US" altLang="zh-CN" sz="2800" dirty="0"/>
              <a:t>“</a:t>
            </a:r>
            <a:r>
              <a:rPr lang="zh-CN" altLang="zh-CN" sz="2800" dirty="0"/>
              <a:t>大而近</a:t>
            </a:r>
            <a:r>
              <a:rPr lang="en-US" altLang="zh-CN" sz="2800" dirty="0"/>
              <a:t>”</a:t>
            </a:r>
            <a:r>
              <a:rPr lang="zh-CN" altLang="zh-CN" sz="2800" dirty="0"/>
              <a:t>原则选择</a:t>
            </a:r>
            <a:r>
              <a:rPr lang="en-US" altLang="zh-CN" sz="2800" dirty="0"/>
              <a:t>500 mL</a:t>
            </a:r>
            <a:r>
              <a:rPr lang="zh-CN" altLang="zh-CN" sz="2800" dirty="0"/>
              <a:t>规格的容量瓶</a:t>
            </a:r>
            <a:r>
              <a:rPr lang="en-US" altLang="zh-CN" sz="2800" dirty="0"/>
              <a:t>,</a:t>
            </a:r>
            <a:r>
              <a:rPr lang="zh-CN" altLang="zh-CN" sz="2800" dirty="0"/>
              <a:t>计算溶质的质量时按</a:t>
            </a:r>
            <a:r>
              <a:rPr lang="en-US" altLang="zh-CN" sz="2800" dirty="0"/>
              <a:t>500 mL</a:t>
            </a:r>
            <a:r>
              <a:rPr lang="zh-CN" altLang="zh-CN" sz="2800" dirty="0"/>
              <a:t>规格计算。</a:t>
            </a:r>
          </a:p>
          <a:p>
            <a:pPr>
              <a:lnSpc>
                <a:spcPct val="150000"/>
              </a:lnSpc>
            </a:pPr>
            <a:r>
              <a:rPr lang="en-US" altLang="zh-CN" sz="2800" dirty="0"/>
              <a:t>3.</a:t>
            </a:r>
            <a:r>
              <a:rPr lang="zh-CN" altLang="zh-CN" sz="2800" dirty="0"/>
              <a:t>容量瓶的</a:t>
            </a:r>
            <a:r>
              <a:rPr lang="en-US" altLang="zh-CN" sz="2800" dirty="0"/>
              <a:t>“</a:t>
            </a:r>
            <a:r>
              <a:rPr lang="zh-CN" altLang="zh-CN" sz="2800" dirty="0"/>
              <a:t>四不能</a:t>
            </a:r>
            <a:r>
              <a:rPr lang="en-US" altLang="zh-CN" sz="2800" dirty="0"/>
              <a:t>”</a:t>
            </a:r>
            <a:r>
              <a:rPr lang="zh-CN" altLang="zh-CN" sz="2800" dirty="0"/>
              <a:t>。</a:t>
            </a:r>
            <a:r>
              <a:rPr lang="en-US" altLang="zh-CN" sz="2800" dirty="0"/>
              <a:t>(1)</a:t>
            </a:r>
            <a:r>
              <a:rPr lang="zh-CN" altLang="zh-CN" sz="2800" dirty="0"/>
              <a:t>不能用于溶解溶质</a:t>
            </a:r>
            <a:r>
              <a:rPr lang="en-US" altLang="zh-CN" sz="2800" dirty="0"/>
              <a:t>;(2)</a:t>
            </a:r>
            <a:r>
              <a:rPr lang="zh-CN" altLang="zh-CN" sz="2800" dirty="0"/>
              <a:t>不能用作反应容器</a:t>
            </a:r>
            <a:r>
              <a:rPr lang="en-US" altLang="zh-CN" sz="2800" dirty="0"/>
              <a:t>;(3)</a:t>
            </a:r>
            <a:r>
              <a:rPr lang="zh-CN" altLang="zh-CN" sz="2800" dirty="0"/>
              <a:t>不能用来加热</a:t>
            </a:r>
            <a:r>
              <a:rPr lang="en-US" altLang="zh-CN" sz="2800" dirty="0"/>
              <a:t>;(4)</a:t>
            </a:r>
            <a:r>
              <a:rPr lang="zh-CN" altLang="zh-CN" sz="2800" dirty="0"/>
              <a:t>不能用于长期贮存所配溶液。</a:t>
            </a:r>
            <a:endParaRPr lang="zh-CN" altLang="zh-CN" sz="1400" dirty="0">
              <a:solidFill>
                <a:srgbClr val="000000"/>
              </a:solidFill>
              <a:latin typeface="Times New Roman" panose="02020603050405020304" pitchFamily="18" charset="0"/>
              <a:ea typeface="方正书宋_GBK" panose="03000509000000000000" charset="-122"/>
              <a:cs typeface="Times New Roman" panose="02020603050405020304" pitchFamily="18" charset="0"/>
            </a:endParaRPr>
          </a:p>
        </p:txBody>
      </p:sp>
      <p:sp>
        <p:nvSpPr>
          <p:cNvPr id="18" name="矩形 17">
            <a:extLst>
              <a:ext uri="{FF2B5EF4-FFF2-40B4-BE49-F238E27FC236}">
                <a16:creationId xmlns="" xmlns:a16="http://schemas.microsoft.com/office/drawing/2014/main" id="{B5498CCC-892D-41C0-A07E-5F0B525D1E3B}"/>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79114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2031325"/>
          </a:xfrm>
          <a:prstGeom prst="rect">
            <a:avLst/>
          </a:prstGeom>
        </p:spPr>
        <p:txBody>
          <a:bodyPr wrap="square">
            <a:spAutoFit/>
          </a:bodyPr>
          <a:lstStyle/>
          <a:p>
            <a:pPr>
              <a:lnSpc>
                <a:spcPct val="150000"/>
              </a:lnSpc>
            </a:pPr>
            <a:r>
              <a:rPr lang="en-US" altLang="zh-CN" sz="2800" b="1" dirty="0"/>
              <a:t>1.</a:t>
            </a:r>
            <a:r>
              <a:rPr lang="zh-CN" altLang="zh-CN" sz="2800" b="1" dirty="0"/>
              <a:t>化学方程式中的物质系数与参与反应物质的物质的量的关系</a:t>
            </a:r>
          </a:p>
          <a:p>
            <a:pPr>
              <a:lnSpc>
                <a:spcPct val="150000"/>
              </a:lnSpc>
            </a:pPr>
            <a:r>
              <a:rPr lang="zh-CN" altLang="zh-CN" sz="2800" dirty="0"/>
              <a:t>在化学反应中</a:t>
            </a:r>
            <a:r>
              <a:rPr lang="en-US" altLang="zh-CN" sz="2800" dirty="0"/>
              <a:t>,</a:t>
            </a:r>
            <a:r>
              <a:rPr lang="zh-CN" altLang="zh-CN" sz="2800" dirty="0"/>
              <a:t>各物质的物质的量之比等于其反应式中各物质系数之比。若各种物质均为气体时</a:t>
            </a:r>
            <a:r>
              <a:rPr lang="en-US" altLang="zh-CN" sz="2800" dirty="0"/>
              <a:t>,</a:t>
            </a:r>
            <a:r>
              <a:rPr lang="zh-CN" altLang="zh-CN" sz="2800" dirty="0"/>
              <a:t>各物质的气体体积之比等于其系数之比。</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65341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3</a:t>
            </a:r>
            <a:r>
              <a:rPr lang="zh-CN" altLang="zh-CN" sz="2800" dirty="0">
                <a:solidFill>
                  <a:srgbClr val="DA251C"/>
                </a:solidFill>
              </a:rPr>
              <a:t>　化学反应中的定量关系</a:t>
            </a:r>
            <a:r>
              <a:rPr lang="zh-CN" altLang="en-US" sz="2800" dirty="0">
                <a:solidFill>
                  <a:srgbClr val="DA251C"/>
                </a:solidFill>
              </a:rPr>
              <a:t>（难点）</a:t>
            </a:r>
            <a:endParaRPr lang="en-US" altLang="zh-CN" sz="2800" dirty="0">
              <a:solidFill>
                <a:srgbClr val="DA251C"/>
              </a:solidFill>
            </a:endParaRPr>
          </a:p>
        </p:txBody>
      </p:sp>
      <p:sp>
        <p:nvSpPr>
          <p:cNvPr id="9" name="矩形 8">
            <a:extLst>
              <a:ext uri="{FF2B5EF4-FFF2-40B4-BE49-F238E27FC236}">
                <a16:creationId xmlns="" xmlns:a16="http://schemas.microsoft.com/office/drawing/2014/main" id="{F4195E89-12BA-41C9-8E3D-D271221C439D}"/>
              </a:ext>
            </a:extLst>
          </p:cNvPr>
          <p:cNvSpPr/>
          <p:nvPr/>
        </p:nvSpPr>
        <p:spPr>
          <a:xfrm>
            <a:off x="234043" y="3125424"/>
            <a:ext cx="11723913" cy="2031325"/>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特别</a:t>
            </a:r>
            <a:r>
              <a:rPr lang="zh-CN" altLang="en-US" sz="2800" b="1" dirty="0" smtClean="0">
                <a:solidFill>
                  <a:srgbClr val="DA251C"/>
                </a:solidFill>
                <a:cs typeface="Times New Roman" panose="02020603050405020304" pitchFamily="18" charset="0"/>
              </a:rPr>
              <a:t>提醒  </a:t>
            </a:r>
            <a:endParaRPr lang="en-US" altLang="zh-CN" sz="2800" dirty="0"/>
          </a:p>
          <a:p>
            <a:pPr>
              <a:lnSpc>
                <a:spcPct val="150000"/>
              </a:lnSpc>
            </a:pPr>
            <a:r>
              <a:rPr lang="zh-CN" altLang="zh-CN" sz="2800" dirty="0"/>
              <a:t>利用化学方程式中的物质系数进行计算时</a:t>
            </a:r>
            <a:r>
              <a:rPr lang="en-US" altLang="zh-CN" sz="2800" dirty="0"/>
              <a:t>,</a:t>
            </a:r>
            <a:r>
              <a:rPr lang="zh-CN" altLang="zh-CN" sz="2800" dirty="0"/>
              <a:t>可以统一单位</a:t>
            </a:r>
            <a:r>
              <a:rPr lang="en-US" altLang="zh-CN" sz="2800" dirty="0"/>
              <a:t>,</a:t>
            </a:r>
            <a:r>
              <a:rPr lang="zh-CN" altLang="zh-CN" sz="2800" dirty="0"/>
              <a:t>也可以不用统一单位</a:t>
            </a:r>
            <a:r>
              <a:rPr lang="en-US" altLang="zh-CN" sz="2800" dirty="0"/>
              <a:t>,</a:t>
            </a:r>
            <a:r>
              <a:rPr lang="zh-CN" altLang="zh-CN" sz="2800" dirty="0"/>
              <a:t>但要做到</a:t>
            </a:r>
            <a:r>
              <a:rPr lang="en-US" altLang="zh-CN" sz="2800" dirty="0"/>
              <a:t>“</a:t>
            </a:r>
            <a:r>
              <a:rPr lang="zh-CN" altLang="zh-CN" sz="2800" dirty="0"/>
              <a:t>上下单位一致</a:t>
            </a:r>
            <a:r>
              <a:rPr lang="en-US" altLang="zh-CN" sz="2800" dirty="0"/>
              <a:t>,</a:t>
            </a:r>
            <a:r>
              <a:rPr lang="zh-CN" altLang="zh-CN" sz="2800" dirty="0"/>
              <a:t>左右量相当</a:t>
            </a:r>
            <a:r>
              <a:rPr lang="en-US" altLang="zh-CN" sz="2800" dirty="0"/>
              <a:t>”</a:t>
            </a:r>
            <a:r>
              <a:rPr lang="zh-CN" altLang="zh-CN" sz="2800" dirty="0"/>
              <a:t>。</a:t>
            </a:r>
          </a:p>
        </p:txBody>
      </p:sp>
    </p:spTree>
    <p:extLst>
      <p:ext uri="{BB962C8B-B14F-4D97-AF65-F5344CB8AC3E}">
        <p14:creationId xmlns:p14="http://schemas.microsoft.com/office/powerpoint/2010/main" val="208882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2031325"/>
          </a:xfrm>
          <a:prstGeom prst="rect">
            <a:avLst/>
          </a:prstGeom>
        </p:spPr>
        <p:txBody>
          <a:bodyPr wrap="square">
            <a:spAutoFit/>
          </a:bodyPr>
          <a:lstStyle/>
          <a:p>
            <a:pPr>
              <a:lnSpc>
                <a:spcPct val="150000"/>
              </a:lnSpc>
            </a:pPr>
            <a:r>
              <a:rPr lang="en-US" altLang="zh-CN" sz="2800" b="1" dirty="0"/>
              <a:t>2.</a:t>
            </a:r>
            <a:r>
              <a:rPr lang="zh-CN" altLang="zh-CN" sz="2800" b="1" dirty="0"/>
              <a:t>利用</a:t>
            </a:r>
            <a:r>
              <a:rPr lang="en-US" altLang="zh-CN" sz="2800" b="1" dirty="0"/>
              <a:t>“</a:t>
            </a:r>
            <a:r>
              <a:rPr lang="zh-CN" altLang="zh-CN" sz="2800" b="1" dirty="0"/>
              <a:t>关系式</a:t>
            </a:r>
            <a:r>
              <a:rPr lang="en-US" altLang="zh-CN" sz="2800" b="1" dirty="0"/>
              <a:t>”</a:t>
            </a:r>
            <a:r>
              <a:rPr lang="zh-CN" altLang="zh-CN" sz="2800" b="1" dirty="0"/>
              <a:t>进行计算</a:t>
            </a:r>
          </a:p>
          <a:p>
            <a:pPr>
              <a:lnSpc>
                <a:spcPct val="150000"/>
              </a:lnSpc>
            </a:pPr>
            <a:r>
              <a:rPr lang="zh-CN" altLang="zh-CN" sz="2800" dirty="0"/>
              <a:t>多个连续的化学反应间存在</a:t>
            </a:r>
            <a:r>
              <a:rPr lang="en-US" altLang="zh-CN" sz="2800" dirty="0"/>
              <a:t>“</a:t>
            </a:r>
            <a:r>
              <a:rPr lang="zh-CN" altLang="zh-CN" sz="2800" dirty="0"/>
              <a:t>关系式</a:t>
            </a:r>
            <a:r>
              <a:rPr lang="en-US" altLang="zh-CN" sz="2800" dirty="0"/>
              <a:t>(</a:t>
            </a:r>
            <a:r>
              <a:rPr lang="zh-CN" altLang="zh-CN" sz="2800" dirty="0"/>
              <a:t>原子守恒</a:t>
            </a:r>
            <a:r>
              <a:rPr lang="en-US" altLang="zh-CN" sz="2800" dirty="0"/>
              <a:t>)”</a:t>
            </a:r>
            <a:r>
              <a:rPr lang="zh-CN" altLang="zh-CN" sz="2800" dirty="0"/>
              <a:t>时</a:t>
            </a:r>
            <a:r>
              <a:rPr lang="en-US" altLang="zh-CN" sz="2800" dirty="0"/>
              <a:t>,</a:t>
            </a:r>
            <a:r>
              <a:rPr lang="zh-CN" altLang="zh-CN" sz="2800" dirty="0"/>
              <a:t>关系式中的物质系数之比等于各物质的物质的量之比</a:t>
            </a:r>
            <a:r>
              <a:rPr lang="en-US" altLang="zh-CN" sz="2800" dirty="0"/>
              <a:t>(</a:t>
            </a:r>
            <a:r>
              <a:rPr lang="zh-CN" altLang="zh-CN" sz="2800" dirty="0"/>
              <a:t>或气体体积之比</a:t>
            </a:r>
            <a:r>
              <a:rPr lang="en-US" altLang="zh-CN" sz="2800" dirty="0"/>
              <a:t>)</a:t>
            </a:r>
            <a:r>
              <a:rPr lang="zh-CN" altLang="zh-CN" sz="2800" dirty="0"/>
              <a:t>。</a:t>
            </a:r>
          </a:p>
        </p:txBody>
      </p:sp>
      <p:sp>
        <p:nvSpPr>
          <p:cNvPr id="9" name="矩形 8">
            <a:extLst>
              <a:ext uri="{FF2B5EF4-FFF2-40B4-BE49-F238E27FC236}">
                <a16:creationId xmlns="" xmlns:a16="http://schemas.microsoft.com/office/drawing/2014/main" id="{DC093026-AD63-447F-BE6A-6C3FDFFAFD03}"/>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857725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突破阿伏加德罗常数应用的五大陷阱</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一定物质的量浓度溶液的配制</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一定物质的量浓度溶液配制的常见误差分析</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以物质的量为中心的</a:t>
            </a: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计算</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课</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物质的量浓度的相关计算及换算关系</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995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70231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突破阿伏加德罗常数应用的五大陷阱</a:t>
            </a:r>
          </a:p>
        </p:txBody>
      </p:sp>
      <p:sp>
        <p:nvSpPr>
          <p:cNvPr id="2" name="矩形 1"/>
          <p:cNvSpPr/>
          <p:nvPr/>
        </p:nvSpPr>
        <p:spPr>
          <a:xfrm>
            <a:off x="234043" y="94990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335643" y="1501293"/>
            <a:ext cx="6288901" cy="662938"/>
          </a:xfrm>
          <a:prstGeom prst="rect">
            <a:avLst/>
          </a:prstGeom>
        </p:spPr>
        <p:txBody>
          <a:bodyPr wrap="none">
            <a:spAutoFit/>
          </a:bodyPr>
          <a:lstStyle/>
          <a:p>
            <a:pPr>
              <a:lnSpc>
                <a:spcPct val="150000"/>
              </a:lnSpc>
              <a:spcAft>
                <a:spcPts val="0"/>
              </a:spcAft>
            </a:pP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陷阱一　忽视气体摩尔体积的使用条件</a:t>
            </a:r>
          </a:p>
        </p:txBody>
      </p:sp>
      <p:sp>
        <p:nvSpPr>
          <p:cNvPr id="4" name="矩形 3">
            <a:extLst>
              <a:ext uri="{FF2B5EF4-FFF2-40B4-BE49-F238E27FC236}">
                <a16:creationId xmlns="" xmlns:a16="http://schemas.microsoft.com/office/drawing/2014/main" id="{796EEE4C-F517-4B6C-8CE1-6F3479DAC3DC}"/>
              </a:ext>
            </a:extLst>
          </p:cNvPr>
          <p:cNvSpPr/>
          <p:nvPr/>
        </p:nvSpPr>
        <p:spPr>
          <a:xfrm>
            <a:off x="4622680" y="2237610"/>
            <a:ext cx="2946640" cy="523220"/>
          </a:xfrm>
          <a:prstGeom prst="rect">
            <a:avLst/>
          </a:prstGeom>
        </p:spPr>
        <p:txBody>
          <a:bodyPr wrap="none">
            <a:spAutoFit/>
          </a:bodyPr>
          <a:lstStyle/>
          <a:p>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法</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突破陷阱</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新CT18BTBDTCT12.jpg" descr="id:2147514771;FounderCES">
            <a:extLst>
              <a:ext uri="{FF2B5EF4-FFF2-40B4-BE49-F238E27FC236}">
                <a16:creationId xmlns="" xmlns:a16="http://schemas.microsoft.com/office/drawing/2014/main" id="{891B7D0A-25E5-4B60-A1E0-B1C4C9228C1A}"/>
              </a:ext>
            </a:extLst>
          </p:cNvPr>
          <p:cNvPicPr/>
          <p:nvPr/>
        </p:nvPicPr>
        <p:blipFill>
          <a:blip r:embed="rId2"/>
          <a:stretch>
            <a:fillRect/>
          </a:stretch>
        </p:blipFill>
        <p:spPr>
          <a:xfrm>
            <a:off x="1987972" y="3135661"/>
            <a:ext cx="8216056" cy="3116217"/>
          </a:xfrm>
          <a:prstGeom prst="rect">
            <a:avLst/>
          </a:prstGeom>
        </p:spPr>
      </p:pic>
    </p:spTree>
    <p:extLst>
      <p:ext uri="{BB962C8B-B14F-4D97-AF65-F5344CB8AC3E}">
        <p14:creationId xmlns:p14="http://schemas.microsoft.com/office/powerpoint/2010/main" val="245954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8D44255F-0197-472D-8D30-210879A5891F}"/>
              </a:ext>
            </a:extLst>
          </p:cNvPr>
          <p:cNvSpPr/>
          <p:nvPr/>
        </p:nvSpPr>
        <p:spPr>
          <a:xfrm>
            <a:off x="232230" y="730976"/>
            <a:ext cx="11727542" cy="5262979"/>
          </a:xfrm>
          <a:prstGeom prst="rect">
            <a:avLst/>
          </a:prstGeom>
        </p:spPr>
        <p:txBody>
          <a:bodyPr wrap="square">
            <a:spAutoFit/>
          </a:bodyPr>
          <a:lstStyle/>
          <a:p>
            <a:pPr>
              <a:lnSpc>
                <a:spcPct val="150000"/>
              </a:lnSpc>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陷阱二　忽视物质的组成与结构</a:t>
            </a:r>
          </a:p>
          <a:p>
            <a:pPr algn="ctr">
              <a:lnSpc>
                <a:spcPct val="150000"/>
              </a:lnSpc>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记</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组成</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突破陷阱</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记特殊物质中所含微粒</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分子、原子、电子、质子、中子等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的数目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Ne</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18</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—OH</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记最简式相同的物质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、乙烯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和丙烯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记摩尔质量相同的物质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理解物质中所含化学键的数目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如一分子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i="1"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中化学键的数目分别为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8" name="矩形 7">
            <a:extLst>
              <a:ext uri="{FF2B5EF4-FFF2-40B4-BE49-F238E27FC236}">
                <a16:creationId xmlns="" xmlns:a16="http://schemas.microsoft.com/office/drawing/2014/main" id="{1B7AE6A2-8E28-402C-B803-D75B265ADB81}"/>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637050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a:extLst>
              <a:ext uri="{FF2B5EF4-FFF2-40B4-BE49-F238E27FC236}">
                <a16:creationId xmlns="" xmlns:a16="http://schemas.microsoft.com/office/drawing/2014/main" id="{D5FDD614-4764-422E-B002-B9ACB49A8481}"/>
              </a:ext>
            </a:extLst>
          </p:cNvPr>
          <p:cNvGraphicFramePr>
            <a:graphicFrameLocks noGrp="1"/>
          </p:cNvGraphicFramePr>
          <p:nvPr>
            <p:extLst>
              <p:ext uri="{D42A27DB-BD31-4B8C-83A1-F6EECF244321}">
                <p14:modId xmlns:p14="http://schemas.microsoft.com/office/powerpoint/2010/main" val="466461765"/>
              </p:ext>
            </p:extLst>
          </p:nvPr>
        </p:nvGraphicFramePr>
        <p:xfrm>
          <a:off x="290287" y="2057400"/>
          <a:ext cx="11611425" cy="2743200"/>
        </p:xfrm>
        <a:graphic>
          <a:graphicData uri="http://schemas.openxmlformats.org/drawingml/2006/table">
            <a:tbl>
              <a:tblPr firstRow="1" firstCol="1" bandRow="1"/>
              <a:tblGrid>
                <a:gridCol w="1833785">
                  <a:extLst>
                    <a:ext uri="{9D8B030D-6E8A-4147-A177-3AD203B41FA5}">
                      <a16:colId xmlns="" xmlns:a16="http://schemas.microsoft.com/office/drawing/2014/main" val="761670199"/>
                    </a:ext>
                  </a:extLst>
                </a:gridCol>
                <a:gridCol w="1630031">
                  <a:extLst>
                    <a:ext uri="{9D8B030D-6E8A-4147-A177-3AD203B41FA5}">
                      <a16:colId xmlns="" xmlns:a16="http://schemas.microsoft.com/office/drawing/2014/main" val="2014523145"/>
                    </a:ext>
                  </a:extLst>
                </a:gridCol>
                <a:gridCol w="1630031">
                  <a:extLst>
                    <a:ext uri="{9D8B030D-6E8A-4147-A177-3AD203B41FA5}">
                      <a16:colId xmlns="" xmlns:a16="http://schemas.microsoft.com/office/drawing/2014/main" val="2705201842"/>
                    </a:ext>
                  </a:extLst>
                </a:gridCol>
                <a:gridCol w="1630031">
                  <a:extLst>
                    <a:ext uri="{9D8B030D-6E8A-4147-A177-3AD203B41FA5}">
                      <a16:colId xmlns="" xmlns:a16="http://schemas.microsoft.com/office/drawing/2014/main" val="117908244"/>
                    </a:ext>
                  </a:extLst>
                </a:gridCol>
                <a:gridCol w="1630031">
                  <a:extLst>
                    <a:ext uri="{9D8B030D-6E8A-4147-A177-3AD203B41FA5}">
                      <a16:colId xmlns="" xmlns:a16="http://schemas.microsoft.com/office/drawing/2014/main" val="1753506755"/>
                    </a:ext>
                  </a:extLst>
                </a:gridCol>
                <a:gridCol w="1627485">
                  <a:extLst>
                    <a:ext uri="{9D8B030D-6E8A-4147-A177-3AD203B41FA5}">
                      <a16:colId xmlns="" xmlns:a16="http://schemas.microsoft.com/office/drawing/2014/main" val="2981707879"/>
                    </a:ext>
                  </a:extLst>
                </a:gridCol>
                <a:gridCol w="1630031">
                  <a:extLst>
                    <a:ext uri="{9D8B030D-6E8A-4147-A177-3AD203B41FA5}">
                      <a16:colId xmlns="" xmlns:a16="http://schemas.microsoft.com/office/drawing/2014/main" val="1663012914"/>
                    </a:ext>
                  </a:extLst>
                </a:gridCol>
              </a:tblGrid>
              <a:tr h="0">
                <a:tc>
                  <a:txBody>
                    <a:bodyPr/>
                    <a:lstStyle/>
                    <a:p>
                      <a:pPr algn="ctr">
                        <a:lnSpc>
                          <a:spcPct val="15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几种常考物质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(C—H)</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(P—P)</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(Si—Si)</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(Si—O)</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石墨</a:t>
                      </a:r>
                    </a:p>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(C—C)</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金刚石</a:t>
                      </a:r>
                    </a:p>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(C—C)</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6491842"/>
                  </a:ext>
                </a:extLst>
              </a:tr>
              <a:tr h="0">
                <a:tc>
                  <a:txBody>
                    <a:bodyPr/>
                    <a:lstStyle/>
                    <a:p>
                      <a:pPr algn="ctr">
                        <a:lnSpc>
                          <a:spcPct val="15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每摩尔微粒所含共价键数目</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4436049"/>
                  </a:ext>
                </a:extLst>
              </a:tr>
            </a:tbl>
          </a:graphicData>
        </a:graphic>
      </p:graphicFrame>
      <p:sp>
        <p:nvSpPr>
          <p:cNvPr id="2" name="矩形 1">
            <a:extLst>
              <a:ext uri="{FF2B5EF4-FFF2-40B4-BE49-F238E27FC236}">
                <a16:creationId xmlns="" xmlns:a16="http://schemas.microsoft.com/office/drawing/2014/main" id="{6219B6C2-1A6A-4518-A09C-3FD23AEF6726}"/>
              </a:ext>
            </a:extLst>
          </p:cNvPr>
          <p:cNvSpPr/>
          <p:nvPr/>
        </p:nvSpPr>
        <p:spPr>
          <a:xfrm>
            <a:off x="349138" y="997942"/>
            <a:ext cx="4951997" cy="662233"/>
          </a:xfrm>
          <a:prstGeom prst="rect">
            <a:avLst/>
          </a:prstGeom>
        </p:spPr>
        <p:txBody>
          <a:bodyPr wrap="none">
            <a:spAutoFit/>
          </a:bodyPr>
          <a:lstStyle/>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掌握常考物质所含共价键数目</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 xmlns:a16="http://schemas.microsoft.com/office/drawing/2014/main" id="{49379395-189A-45F0-B26E-031113EA06D6}"/>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23836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矩形 12">
            <a:hlinkClick r:id="rId2" action="ppaction://hlinksldjump"/>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4" name="矩形 13">
            <a:hlinkClick r:id="rId2" action="ppaction://hlinksldjump"/>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5" name="矩形 14">
            <a:hlinkClick r:id="rId2" action="ppaction://hlinksldjump"/>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6" name="矩形 15">
            <a:hlinkClick r:id="rId2" action="ppaction://hlinksldjump"/>
          </p:cNvPr>
          <p:cNvSpPr/>
          <p:nvPr/>
        </p:nvSpPr>
        <p:spPr>
          <a:xfrm>
            <a:off x="1070450" y="4301593"/>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物质的量与阿伏加德罗常数</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物质的量浓度</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化学反应中的定量关系</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a:extLst>
              <a:ext uri="{FF2B5EF4-FFF2-40B4-BE49-F238E27FC236}">
                <a16:creationId xmlns="" xmlns:a16="http://schemas.microsoft.com/office/drawing/2014/main" id="{8E1FAFDB-84E3-4109-AB95-E48CB967AB2B}"/>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E91ED454-9907-4643-9357-452BD2C180AA}"/>
              </a:ext>
            </a:extLst>
          </p:cNvPr>
          <p:cNvSpPr/>
          <p:nvPr/>
        </p:nvSpPr>
        <p:spPr>
          <a:xfrm>
            <a:off x="232229" y="727869"/>
            <a:ext cx="11727542" cy="5262979"/>
          </a:xfrm>
          <a:prstGeom prst="rect">
            <a:avLst/>
          </a:prstGeom>
        </p:spPr>
        <p:txBody>
          <a:bodyPr wrap="square">
            <a:spAutoFit/>
          </a:bodyPr>
          <a:lstStyle/>
          <a:p>
            <a:pPr>
              <a:lnSpc>
                <a:spcPct val="150000"/>
              </a:lnSpc>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陷阱三　忽视电解质溶液中的</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弱粒子</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审</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题目</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突破陷阱</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是否指明了溶液的体积。</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是否有弱电解质或可水解的盐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 0.1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的乙酸溶液和</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 0.1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的乙酸钠溶液中含有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COO</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的数目不相等且都小于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所给条件是否与电解质的组成有关</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与电解质的组成无关</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;0.05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Ba(OH)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与电解质的组成有关。</a:t>
            </a:r>
          </a:p>
        </p:txBody>
      </p:sp>
      <p:sp>
        <p:nvSpPr>
          <p:cNvPr id="9" name="矩形 8">
            <a:extLst>
              <a:ext uri="{FF2B5EF4-FFF2-40B4-BE49-F238E27FC236}">
                <a16:creationId xmlns="" xmlns:a16="http://schemas.microsoft.com/office/drawing/2014/main" id="{257A6F80-FDD6-4EFF-B6CB-1B7CBEE7A6ED}"/>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806429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9F8314DC-BE96-4C76-B7B3-D9E7B126BFA8}"/>
              </a:ext>
            </a:extLst>
          </p:cNvPr>
          <p:cNvGrpSpPr/>
          <p:nvPr/>
        </p:nvGrpSpPr>
        <p:grpSpPr>
          <a:xfrm>
            <a:off x="232229" y="727869"/>
            <a:ext cx="11727542" cy="5692493"/>
            <a:chOff x="232229" y="727869"/>
            <a:chExt cx="11727542" cy="5692493"/>
          </a:xfrm>
        </p:grpSpPr>
        <p:sp>
          <p:nvSpPr>
            <p:cNvPr id="8" name="矩形 7">
              <a:extLst>
                <a:ext uri="{FF2B5EF4-FFF2-40B4-BE49-F238E27FC236}">
                  <a16:creationId xmlns="" xmlns:a16="http://schemas.microsoft.com/office/drawing/2014/main" id="{E91ED454-9907-4643-9357-452BD2C180AA}"/>
                </a:ext>
              </a:extLst>
            </p:cNvPr>
            <p:cNvSpPr/>
            <p:nvPr/>
          </p:nvSpPr>
          <p:spPr>
            <a:xfrm>
              <a:off x="232229" y="727869"/>
              <a:ext cx="11727542" cy="2031325"/>
            </a:xfrm>
            <a:prstGeom prst="rect">
              <a:avLst/>
            </a:prstGeom>
          </p:spPr>
          <p:txBody>
            <a:bodyPr wrap="square">
              <a:spAutoFit/>
            </a:bodyPr>
            <a:lstStyle/>
            <a:p>
              <a:pPr>
                <a:lnSpc>
                  <a:spcPct val="150000"/>
                </a:lnSpc>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陷阱四　忽视物质转化中的</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隐含反应</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记</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隐含</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突破陷阱</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隐含</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可逆反应</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63848956-986D-4891-986F-6834E8CD2FAD}"/>
                </a:ext>
              </a:extLst>
            </p:cNvPr>
            <p:cNvSpPr/>
            <p:nvPr/>
          </p:nvSpPr>
          <p:spPr>
            <a:xfrm>
              <a:off x="655491" y="2625388"/>
              <a:ext cx="1526380"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
              <a:extLst>
                <a:ext uri="{FF2B5EF4-FFF2-40B4-BE49-F238E27FC236}">
                  <a16:creationId xmlns="" xmlns:a16="http://schemas.microsoft.com/office/drawing/2014/main" id="{EEB8E62B-D35A-407F-A203-ECB0BD016EFA}"/>
                </a:ext>
              </a:extLst>
            </p:cNvPr>
            <p:cNvPicPr/>
            <p:nvPr/>
          </p:nvPicPr>
          <p:blipFill>
            <a:blip r:embed="rId2"/>
            <a:stretch>
              <a:fillRect/>
            </a:stretch>
          </p:blipFill>
          <p:spPr>
            <a:xfrm>
              <a:off x="2142227" y="2836728"/>
              <a:ext cx="742390" cy="482496"/>
            </a:xfrm>
            <a:prstGeom prst="rect">
              <a:avLst/>
            </a:prstGeom>
          </p:spPr>
        </p:pic>
        <p:sp>
          <p:nvSpPr>
            <p:cNvPr id="11" name="矩形 10">
              <a:extLst>
                <a:ext uri="{FF2B5EF4-FFF2-40B4-BE49-F238E27FC236}">
                  <a16:creationId xmlns="" xmlns:a16="http://schemas.microsoft.com/office/drawing/2014/main" id="{D05A1538-E3D8-4D26-8DD9-66F9AF169659}"/>
                </a:ext>
              </a:extLst>
            </p:cNvPr>
            <p:cNvSpPr/>
            <p:nvPr/>
          </p:nvSpPr>
          <p:spPr>
            <a:xfrm>
              <a:off x="2962596" y="2624972"/>
              <a:ext cx="1853392"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片 11">
              <a:extLst>
                <a:ext uri="{FF2B5EF4-FFF2-40B4-BE49-F238E27FC236}">
                  <a16:creationId xmlns="" xmlns:a16="http://schemas.microsoft.com/office/drawing/2014/main" id="{2206EAF9-C769-4CA6-97EC-9CB0934E2285}"/>
                </a:ext>
              </a:extLst>
            </p:cNvPr>
            <p:cNvPicPr/>
            <p:nvPr/>
          </p:nvPicPr>
          <p:blipFill>
            <a:blip r:embed="rId3"/>
            <a:stretch>
              <a:fillRect/>
            </a:stretch>
          </p:blipFill>
          <p:spPr>
            <a:xfrm>
              <a:off x="4769672" y="2910579"/>
              <a:ext cx="467148" cy="265394"/>
            </a:xfrm>
            <a:prstGeom prst="rect">
              <a:avLst/>
            </a:prstGeom>
          </p:spPr>
        </p:pic>
        <p:sp>
          <p:nvSpPr>
            <p:cNvPr id="13" name="矩形 12">
              <a:extLst>
                <a:ext uri="{FF2B5EF4-FFF2-40B4-BE49-F238E27FC236}">
                  <a16:creationId xmlns="" xmlns:a16="http://schemas.microsoft.com/office/drawing/2014/main" id="{AE7902BF-2D81-481A-838F-2333FDD7739E}"/>
                </a:ext>
              </a:extLst>
            </p:cNvPr>
            <p:cNvSpPr/>
            <p:nvPr/>
          </p:nvSpPr>
          <p:spPr>
            <a:xfrm>
              <a:off x="5236634" y="2635498"/>
              <a:ext cx="1034257"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 xmlns:a16="http://schemas.microsoft.com/office/drawing/2014/main" id="{8B6D23EB-59A4-40B3-9C6D-BCFF4132D00B}"/>
                </a:ext>
              </a:extLst>
            </p:cNvPr>
            <p:cNvSpPr/>
            <p:nvPr/>
          </p:nvSpPr>
          <p:spPr>
            <a:xfrm>
              <a:off x="678977" y="3256653"/>
              <a:ext cx="1326004"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14">
              <a:extLst>
                <a:ext uri="{FF2B5EF4-FFF2-40B4-BE49-F238E27FC236}">
                  <a16:creationId xmlns="" xmlns:a16="http://schemas.microsoft.com/office/drawing/2014/main" id="{81B36856-90B9-4E11-B784-6BA9811D9FA6}"/>
                </a:ext>
              </a:extLst>
            </p:cNvPr>
            <p:cNvPicPr/>
            <p:nvPr/>
          </p:nvPicPr>
          <p:blipFill>
            <a:blip r:embed="rId4"/>
            <a:stretch>
              <a:fillRect/>
            </a:stretch>
          </p:blipFill>
          <p:spPr>
            <a:xfrm>
              <a:off x="2031782" y="3429000"/>
              <a:ext cx="1021397" cy="486217"/>
            </a:xfrm>
            <a:prstGeom prst="rect">
              <a:avLst/>
            </a:prstGeom>
          </p:spPr>
        </p:pic>
        <p:sp>
          <p:nvSpPr>
            <p:cNvPr id="16" name="矩形 15">
              <a:extLst>
                <a:ext uri="{FF2B5EF4-FFF2-40B4-BE49-F238E27FC236}">
                  <a16:creationId xmlns="" xmlns:a16="http://schemas.microsoft.com/office/drawing/2014/main" id="{35BCB60B-6D14-4389-A3BC-01ED4932B0D0}"/>
                </a:ext>
              </a:extLst>
            </p:cNvPr>
            <p:cNvSpPr/>
            <p:nvPr/>
          </p:nvSpPr>
          <p:spPr>
            <a:xfrm>
              <a:off x="3009163" y="3222569"/>
              <a:ext cx="1915909"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2NH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a:extLst>
                <a:ext uri="{FF2B5EF4-FFF2-40B4-BE49-F238E27FC236}">
                  <a16:creationId xmlns="" xmlns:a16="http://schemas.microsoft.com/office/drawing/2014/main" id="{149CE0D0-2E6B-4898-9523-202FBA6ABD62}"/>
                </a:ext>
              </a:extLst>
            </p:cNvPr>
            <p:cNvPicPr/>
            <p:nvPr/>
          </p:nvPicPr>
          <p:blipFill>
            <a:blip r:embed="rId5"/>
            <a:stretch>
              <a:fillRect/>
            </a:stretch>
          </p:blipFill>
          <p:spPr>
            <a:xfrm>
              <a:off x="4889279" y="3403238"/>
              <a:ext cx="392845" cy="354130"/>
            </a:xfrm>
            <a:prstGeom prst="rect">
              <a:avLst/>
            </a:prstGeom>
          </p:spPr>
        </p:pic>
        <p:sp>
          <p:nvSpPr>
            <p:cNvPr id="18" name="矩形 17">
              <a:extLst>
                <a:ext uri="{FF2B5EF4-FFF2-40B4-BE49-F238E27FC236}">
                  <a16:creationId xmlns="" xmlns:a16="http://schemas.microsoft.com/office/drawing/2014/main" id="{13CEF947-CE75-492E-B60F-F89521A06339}"/>
                </a:ext>
              </a:extLst>
            </p:cNvPr>
            <p:cNvSpPr/>
            <p:nvPr/>
          </p:nvSpPr>
          <p:spPr>
            <a:xfrm>
              <a:off x="5305998" y="3217568"/>
              <a:ext cx="1136850"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2HI</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a:extLst>
                <a:ext uri="{FF2B5EF4-FFF2-40B4-BE49-F238E27FC236}">
                  <a16:creationId xmlns="" xmlns:a16="http://schemas.microsoft.com/office/drawing/2014/main" id="{20D67B8B-2A9F-4381-81B1-C9F8DA62111A}"/>
                </a:ext>
              </a:extLst>
            </p:cNvPr>
            <p:cNvSpPr/>
            <p:nvPr/>
          </p:nvSpPr>
          <p:spPr>
            <a:xfrm>
              <a:off x="287203" y="3948000"/>
              <a:ext cx="3435556" cy="738664"/>
            </a:xfrm>
            <a:prstGeom prst="rect">
              <a:avLst/>
            </a:prstGeom>
          </p:spPr>
          <p:txBody>
            <a:bodyPr wrap="non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隐含</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浓度的变化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19">
              <a:extLst>
                <a:ext uri="{FF2B5EF4-FFF2-40B4-BE49-F238E27FC236}">
                  <a16:creationId xmlns="" xmlns:a16="http://schemas.microsoft.com/office/drawing/2014/main" id="{36DC8EDB-1DFD-438A-93A7-091A87976F13}"/>
                </a:ext>
              </a:extLst>
            </p:cNvPr>
            <p:cNvSpPr/>
            <p:nvPr/>
          </p:nvSpPr>
          <p:spPr>
            <a:xfrm>
              <a:off x="718457" y="4503029"/>
              <a:ext cx="2642070"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+4HCl(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图片 20">
              <a:extLst>
                <a:ext uri="{FF2B5EF4-FFF2-40B4-BE49-F238E27FC236}">
                  <a16:creationId xmlns="" xmlns:a16="http://schemas.microsoft.com/office/drawing/2014/main" id="{25BBB2E3-0F8D-434F-9610-878712C44523}"/>
                </a:ext>
              </a:extLst>
            </p:cNvPr>
            <p:cNvPicPr/>
            <p:nvPr/>
          </p:nvPicPr>
          <p:blipFill>
            <a:blip r:embed="rId6"/>
            <a:stretch>
              <a:fillRect/>
            </a:stretch>
          </p:blipFill>
          <p:spPr>
            <a:xfrm>
              <a:off x="3360527" y="4632518"/>
              <a:ext cx="491066" cy="442671"/>
            </a:xfrm>
            <a:prstGeom prst="rect">
              <a:avLst/>
            </a:prstGeom>
          </p:spPr>
        </p:pic>
        <p:sp>
          <p:nvSpPr>
            <p:cNvPr id="22" name="矩形 21">
              <a:extLst>
                <a:ext uri="{FF2B5EF4-FFF2-40B4-BE49-F238E27FC236}">
                  <a16:creationId xmlns="" xmlns:a16="http://schemas.microsoft.com/office/drawing/2014/main" id="{16543245-9C2C-4C9B-8034-17ECBE9FD185}"/>
                </a:ext>
              </a:extLst>
            </p:cNvPr>
            <p:cNvSpPr/>
            <p:nvPr/>
          </p:nvSpPr>
          <p:spPr>
            <a:xfrm>
              <a:off x="3914692" y="4489242"/>
              <a:ext cx="3092513" cy="738664"/>
            </a:xfrm>
            <a:prstGeom prst="rect">
              <a:avLst/>
            </a:prstGeom>
          </p:spPr>
          <p:txBody>
            <a:bodyPr wrap="non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矩形 22">
              <a:extLst>
                <a:ext uri="{FF2B5EF4-FFF2-40B4-BE49-F238E27FC236}">
                  <a16:creationId xmlns="" xmlns:a16="http://schemas.microsoft.com/office/drawing/2014/main" id="{5B095C45-6F23-4087-8B31-27DAC59B369A}"/>
                </a:ext>
              </a:extLst>
            </p:cNvPr>
            <p:cNvSpPr/>
            <p:nvPr/>
          </p:nvSpPr>
          <p:spPr>
            <a:xfrm>
              <a:off x="695537" y="5079004"/>
              <a:ext cx="2544286"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Cu+2H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4" name="图片 23">
              <a:extLst>
                <a:ext uri="{FF2B5EF4-FFF2-40B4-BE49-F238E27FC236}">
                  <a16:creationId xmlns="" xmlns:a16="http://schemas.microsoft.com/office/drawing/2014/main" id="{B6F32BF7-D3A7-4090-BBF5-01BDBC622C3A}"/>
                </a:ext>
              </a:extLst>
            </p:cNvPr>
            <p:cNvPicPr/>
            <p:nvPr/>
          </p:nvPicPr>
          <p:blipFill>
            <a:blip r:embed="rId6"/>
            <a:stretch>
              <a:fillRect/>
            </a:stretch>
          </p:blipFill>
          <p:spPr>
            <a:xfrm>
              <a:off x="3239823" y="5241964"/>
              <a:ext cx="491066" cy="442671"/>
            </a:xfrm>
            <a:prstGeom prst="rect">
              <a:avLst/>
            </a:prstGeom>
          </p:spPr>
        </p:pic>
        <p:sp>
          <p:nvSpPr>
            <p:cNvPr id="25" name="矩形 24">
              <a:extLst>
                <a:ext uri="{FF2B5EF4-FFF2-40B4-BE49-F238E27FC236}">
                  <a16:creationId xmlns="" xmlns:a16="http://schemas.microsoft.com/office/drawing/2014/main" id="{BAD2135F-BADD-4BE7-A85B-6C545D313F6B}"/>
                </a:ext>
              </a:extLst>
            </p:cNvPr>
            <p:cNvSpPr/>
            <p:nvPr/>
          </p:nvSpPr>
          <p:spPr>
            <a:xfrm>
              <a:off x="3867249" y="5105384"/>
              <a:ext cx="3256020"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矩形 25">
              <a:extLst>
                <a:ext uri="{FF2B5EF4-FFF2-40B4-BE49-F238E27FC236}">
                  <a16:creationId xmlns="" xmlns:a16="http://schemas.microsoft.com/office/drawing/2014/main" id="{EA92EF22-91B9-4D82-8215-5D50D938C9BC}"/>
                </a:ext>
              </a:extLst>
            </p:cNvPr>
            <p:cNvSpPr/>
            <p:nvPr/>
          </p:nvSpPr>
          <p:spPr>
            <a:xfrm>
              <a:off x="729034" y="5681698"/>
              <a:ext cx="2483372"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Cu+4HNO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a:extLst>
                <a:ext uri="{FF2B5EF4-FFF2-40B4-BE49-F238E27FC236}">
                  <a16:creationId xmlns="" xmlns:a16="http://schemas.microsoft.com/office/drawing/2014/main" id="{33EDAE0D-5165-4D22-A6B1-5273645A299E}"/>
                </a:ext>
              </a:extLst>
            </p:cNvPr>
            <p:cNvPicPr/>
            <p:nvPr/>
          </p:nvPicPr>
          <p:blipFill>
            <a:blip r:embed="rId7"/>
            <a:stretch>
              <a:fillRect/>
            </a:stretch>
          </p:blipFill>
          <p:spPr>
            <a:xfrm>
              <a:off x="3212406" y="5916060"/>
              <a:ext cx="601309" cy="341613"/>
            </a:xfrm>
            <a:prstGeom prst="rect">
              <a:avLst/>
            </a:prstGeom>
          </p:spPr>
        </p:pic>
        <p:sp>
          <p:nvSpPr>
            <p:cNvPr id="28" name="矩形 27">
              <a:extLst>
                <a:ext uri="{FF2B5EF4-FFF2-40B4-BE49-F238E27FC236}">
                  <a16:creationId xmlns="" xmlns:a16="http://schemas.microsoft.com/office/drawing/2014/main" id="{055AD2AE-CF7D-40D0-9FA9-36990CEDEC2C}"/>
                </a:ext>
              </a:extLst>
            </p:cNvPr>
            <p:cNvSpPr/>
            <p:nvPr/>
          </p:nvSpPr>
          <p:spPr>
            <a:xfrm>
              <a:off x="3914692" y="5651779"/>
              <a:ext cx="4184159"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9" name="矩形 28">
            <a:extLst>
              <a:ext uri="{FF2B5EF4-FFF2-40B4-BE49-F238E27FC236}">
                <a16:creationId xmlns="" xmlns:a16="http://schemas.microsoft.com/office/drawing/2014/main" id="{116FB22E-C66A-4EF4-B108-0B4A40A306B6}"/>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781958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F7CA3D36-DD06-4BD5-8CF5-38C166FEDF4E}"/>
              </a:ext>
            </a:extLst>
          </p:cNvPr>
          <p:cNvSpPr/>
          <p:nvPr/>
        </p:nvSpPr>
        <p:spPr>
          <a:xfrm>
            <a:off x="215900" y="729341"/>
            <a:ext cx="11747500" cy="5262979"/>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隐含</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钝化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铁、铝遇浓硫酸、浓硝酸发生</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钝化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陷阱五　忽视氧化还原反应中电子转移的数目</a:t>
            </a:r>
          </a:p>
          <a:p>
            <a:pPr algn="ctr">
              <a:lnSpc>
                <a:spcPct val="150000"/>
              </a:lnSpc>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明确三步确定电子转移数目</a:t>
            </a: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第一步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依据题给信息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写出反应的化学方程式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第二步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标出变价元素的化合价</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确定化学方程式中氧化剂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或还原剂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得</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或失</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电子数</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第三步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根据题目提供的数值确定反应中转移电子的数目。</a:t>
            </a:r>
          </a:p>
        </p:txBody>
      </p:sp>
      <p:sp>
        <p:nvSpPr>
          <p:cNvPr id="8" name="矩形 7">
            <a:extLst>
              <a:ext uri="{FF2B5EF4-FFF2-40B4-BE49-F238E27FC236}">
                <a16:creationId xmlns="" xmlns:a16="http://schemas.microsoft.com/office/drawing/2014/main" id="{7480A918-F427-4B11-93BB-ADC7CFE63A35}"/>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397181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表格 7">
                <a:extLst>
                  <a:ext uri="{FF2B5EF4-FFF2-40B4-BE49-F238E27FC236}">
                    <a16:creationId xmlns="" xmlns:a16="http://schemas.microsoft.com/office/drawing/2014/main" id="{9A65AF9E-A1E2-4BAF-AFC3-CE4326A9BCBD}"/>
                  </a:ext>
                </a:extLst>
              </p:cNvPr>
              <p:cNvGraphicFramePr>
                <a:graphicFrameLocks noGrp="1"/>
              </p:cNvGraphicFramePr>
              <p:nvPr>
                <p:extLst>
                  <p:ext uri="{D42A27DB-BD31-4B8C-83A1-F6EECF244321}">
                    <p14:modId xmlns:p14="http://schemas.microsoft.com/office/powerpoint/2010/main" val="483789022"/>
                  </p:ext>
                </p:extLst>
              </p:nvPr>
            </p:nvGraphicFramePr>
            <p:xfrm>
              <a:off x="279400" y="1812110"/>
              <a:ext cx="11620500" cy="4173217"/>
            </p:xfrm>
            <a:graphic>
              <a:graphicData uri="http://schemas.openxmlformats.org/drawingml/2006/table">
                <a:tbl>
                  <a:tblPr firstRow="1" firstCol="1" bandRow="1"/>
                  <a:tblGrid>
                    <a:gridCol w="3098800">
                      <a:extLst>
                        <a:ext uri="{9D8B030D-6E8A-4147-A177-3AD203B41FA5}">
                          <a16:colId xmlns="" xmlns:a16="http://schemas.microsoft.com/office/drawing/2014/main" val="3958188022"/>
                        </a:ext>
                      </a:extLst>
                    </a:gridCol>
                    <a:gridCol w="4140200">
                      <a:extLst>
                        <a:ext uri="{9D8B030D-6E8A-4147-A177-3AD203B41FA5}">
                          <a16:colId xmlns="" xmlns:a16="http://schemas.microsoft.com/office/drawing/2014/main" val="1025664790"/>
                        </a:ext>
                      </a:extLst>
                    </a:gridCol>
                    <a:gridCol w="4381500">
                      <a:extLst>
                        <a:ext uri="{9D8B030D-6E8A-4147-A177-3AD203B41FA5}">
                          <a16:colId xmlns="" xmlns:a16="http://schemas.microsoft.com/office/drawing/2014/main" val="872647739"/>
                        </a:ext>
                      </a:extLst>
                    </a:gridCol>
                  </a:tblGrid>
                  <a:tr h="468956">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转移电子数</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3098526"/>
                      </a:ext>
                    </a:extLst>
                  </a:tr>
                  <a:tr h="468956">
                    <a:tc row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Na</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20279707"/>
                      </a:ext>
                    </a:extLst>
                  </a:tr>
                  <a:tr h="468956">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4838063"/>
                      </a:ext>
                    </a:extLst>
                  </a:tr>
                  <a:tr h="46895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Cl</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6373197"/>
                      </a:ext>
                    </a:extLst>
                  </a:tr>
                  <a:tr h="46895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Cl</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1868716"/>
                      </a:ext>
                    </a:extLst>
                  </a:tr>
                  <a:tr h="46895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Cu+S</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Cu</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70668321"/>
                      </a:ext>
                    </a:extLst>
                  </a:tr>
                  <a:tr h="890525">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a:t>
                          </a:r>
                          <a14:m>
                            <m:oMath xmlns:m="http://schemas.openxmlformats.org/officeDocument/2006/math">
                              <m:sSubSup>
                                <m:sSubSu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m:t>
                                  </m:r>
                                </m:sub>
                                <m:sup>
                                  <m:r>
                                    <m:rPr>
                                      <m:nor/>
                                    </m:rP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a:t>
                          </a:r>
                          <a:r>
                            <a:rPr lang="en-US" sz="2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2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I</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m:t>
                                    </m:r>
                                  </m:num>
                                  <m:den>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m:t>
                                    </m:r>
                                  </m:den>
                                </m:f>
                              </m:oMath>
                            </m:oMathPara>
                          </a14:m>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3897170"/>
                      </a:ext>
                    </a:extLst>
                  </a:tr>
                  <a:tr h="46895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sz="24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N</a:t>
                          </a:r>
                          <a:r>
                            <a:rPr lang="en-US" sz="2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3.75</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38886200"/>
                      </a:ext>
                    </a:extLst>
                  </a:tr>
                </a:tbl>
              </a:graphicData>
            </a:graphic>
          </p:graphicFrame>
        </mc:Choice>
        <mc:Fallback xmlns="">
          <p:graphicFrame>
            <p:nvGraphicFramePr>
              <p:cNvPr id="8" name="表格 7">
                <a:extLst>
                  <a:ext uri="{FF2B5EF4-FFF2-40B4-BE49-F238E27FC236}">
                    <a16:creationId xmlns:a16="http://schemas.microsoft.com/office/drawing/2014/main" id="{9A65AF9E-A1E2-4BAF-AFC3-CE4326A9BCBD}"/>
                  </a:ext>
                </a:extLst>
              </p:cNvPr>
              <p:cNvGraphicFramePr>
                <a:graphicFrameLocks noGrp="1"/>
              </p:cNvGraphicFramePr>
              <p:nvPr>
                <p:extLst>
                  <p:ext uri="{D42A27DB-BD31-4B8C-83A1-F6EECF244321}">
                    <p14:modId xmlns:p14="http://schemas.microsoft.com/office/powerpoint/2010/main" val="483789022"/>
                  </p:ext>
                </p:extLst>
              </p:nvPr>
            </p:nvGraphicFramePr>
            <p:xfrm>
              <a:off x="279400" y="1812110"/>
              <a:ext cx="11620500" cy="4173217"/>
            </p:xfrm>
            <a:graphic>
              <a:graphicData uri="http://schemas.openxmlformats.org/drawingml/2006/table">
                <a:tbl>
                  <a:tblPr firstRow="1" firstCol="1" bandRow="1"/>
                  <a:tblGrid>
                    <a:gridCol w="3098800">
                      <a:extLst>
                        <a:ext uri="{9D8B030D-6E8A-4147-A177-3AD203B41FA5}">
                          <a16:colId xmlns:a16="http://schemas.microsoft.com/office/drawing/2014/main" val="3958188022"/>
                        </a:ext>
                      </a:extLst>
                    </a:gridCol>
                    <a:gridCol w="4140200">
                      <a:extLst>
                        <a:ext uri="{9D8B030D-6E8A-4147-A177-3AD203B41FA5}">
                          <a16:colId xmlns:a16="http://schemas.microsoft.com/office/drawing/2014/main" val="1025664790"/>
                        </a:ext>
                      </a:extLst>
                    </a:gridCol>
                    <a:gridCol w="4381500">
                      <a:extLst>
                        <a:ext uri="{9D8B030D-6E8A-4147-A177-3AD203B41FA5}">
                          <a16:colId xmlns:a16="http://schemas.microsoft.com/office/drawing/2014/main" val="872647739"/>
                        </a:ext>
                      </a:extLst>
                    </a:gridCol>
                  </a:tblGrid>
                  <a:tr h="468956">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转移电子数</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098526"/>
                      </a:ext>
                    </a:extLst>
                  </a:tr>
                  <a:tr h="468956">
                    <a:tc row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Na</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279707"/>
                      </a:ext>
                    </a:extLst>
                  </a:tr>
                  <a:tr h="468956">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838063"/>
                      </a:ext>
                    </a:extLst>
                  </a:tr>
                  <a:tr h="46895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Cl</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373197"/>
                      </a:ext>
                    </a:extLst>
                  </a:tr>
                  <a:tr h="46895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Cl</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68716"/>
                      </a:ext>
                    </a:extLst>
                  </a:tr>
                  <a:tr h="46895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Cu+S</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Cu</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668321"/>
                      </a:ext>
                    </a:extLst>
                  </a:tr>
                  <a:tr h="890525">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96" t="-321233" r="-275246" b="-67808"/>
                          </a:stretch>
                        </a:blipFill>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I</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65508" t="-321233" r="-278" b="-67808"/>
                          </a:stretch>
                        </a:blipFill>
                      </a:tcPr>
                    </a:tc>
                    <a:extLst>
                      <a:ext uri="{0D108BD9-81ED-4DB2-BD59-A6C34878D82A}">
                        <a16:rowId xmlns:a16="http://schemas.microsoft.com/office/drawing/2014/main" val="1053897170"/>
                      </a:ext>
                    </a:extLst>
                  </a:tr>
                  <a:tr h="46895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sz="24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N</a:t>
                          </a:r>
                          <a:r>
                            <a:rPr lang="en-US" sz="2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3.75</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886200"/>
                      </a:ext>
                    </a:extLst>
                  </a:tr>
                </a:tbl>
              </a:graphicData>
            </a:graphic>
          </p:graphicFrame>
        </mc:Fallback>
      </mc:AlternateContent>
      <p:sp>
        <p:nvSpPr>
          <p:cNvPr id="2" name="矩形 1">
            <a:extLst>
              <a:ext uri="{FF2B5EF4-FFF2-40B4-BE49-F238E27FC236}">
                <a16:creationId xmlns="" xmlns:a16="http://schemas.microsoft.com/office/drawing/2014/main" id="{ED0770D4-1614-41C9-9BBC-DC8FE32F45BE}"/>
              </a:ext>
            </a:extLst>
          </p:cNvPr>
          <p:cNvSpPr/>
          <p:nvPr/>
        </p:nvSpPr>
        <p:spPr>
          <a:xfrm>
            <a:off x="334624" y="823771"/>
            <a:ext cx="4951997" cy="662233"/>
          </a:xfrm>
          <a:prstGeom prst="rect">
            <a:avLst/>
          </a:prstGeom>
        </p:spPr>
        <p:txBody>
          <a:bodyPr wrap="none">
            <a:spAutoFit/>
          </a:bodyPr>
          <a:lstStyle/>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掌握常考反应中转移的电子数</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61BEEB8C-07FE-48B5-8C03-5394C8DE03EA}"/>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26596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[2016</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Ⅰ,8,6</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设</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为阿伏加德罗常数值。下列有关叙述正确的是</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A.14 g</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乙烯和丙烯混合气体中的氢原子数为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B.1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反应生成的</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分子数为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C.1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Fe</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溶于过量硝酸</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电子转移数为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,2.24 L CCl</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含有的共价键数为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0.4</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graphicFrame>
        <p:nvGraphicFramePr>
          <p:cNvPr id="15" name="表格 14">
            <a:extLst>
              <a:ext uri="{FF2B5EF4-FFF2-40B4-BE49-F238E27FC236}">
                <a16:creationId xmlns="" xmlns:a16="http://schemas.microsoft.com/office/drawing/2014/main" id="{33171348-6942-4D30-A7AE-DF50B0D1E86A}"/>
              </a:ext>
            </a:extLst>
          </p:cNvPr>
          <p:cNvGraphicFramePr>
            <a:graphicFrameLocks noGrp="1"/>
          </p:cNvGraphicFramePr>
          <p:nvPr>
            <p:extLst>
              <p:ext uri="{D42A27DB-BD31-4B8C-83A1-F6EECF244321}">
                <p14:modId xmlns:p14="http://schemas.microsoft.com/office/powerpoint/2010/main" val="3041157707"/>
              </p:ext>
            </p:extLst>
          </p:nvPr>
        </p:nvGraphicFramePr>
        <p:xfrm>
          <a:off x="234044" y="4760683"/>
          <a:ext cx="11723912" cy="1828800"/>
        </p:xfrm>
        <a:graphic>
          <a:graphicData uri="http://schemas.openxmlformats.org/drawingml/2006/table">
            <a:tbl>
              <a:tblPr firstRow="1" firstCol="1" bandRow="1"/>
              <a:tblGrid>
                <a:gridCol w="885914">
                  <a:extLst>
                    <a:ext uri="{9D8B030D-6E8A-4147-A177-3AD203B41FA5}">
                      <a16:colId xmlns="" xmlns:a16="http://schemas.microsoft.com/office/drawing/2014/main" val="2348989741"/>
                    </a:ext>
                  </a:extLst>
                </a:gridCol>
                <a:gridCol w="10837998">
                  <a:extLst>
                    <a:ext uri="{9D8B030D-6E8A-4147-A177-3AD203B41FA5}">
                      <a16:colId xmlns="" xmlns:a16="http://schemas.microsoft.com/office/drawing/2014/main" val="2710271877"/>
                    </a:ext>
                  </a:extLst>
                </a:gridCol>
              </a:tblGrid>
              <a:tr h="0">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考查物质的组成与结构</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最简式相同的物质</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8083953"/>
                  </a:ext>
                </a:extLst>
              </a:tr>
              <a:tr h="0">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考查可逆反应</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2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6682757"/>
                  </a:ext>
                </a:extLst>
              </a:tr>
              <a:tr h="0">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考查氧化还原反应中电子转移的数目</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sz="24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Fe</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与过量硝酸反应生成</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sz="24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Fe(NO</a:t>
                      </a:r>
                      <a:r>
                        <a:rPr lang="en-US" sz="2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4577832"/>
                  </a:ext>
                </a:extLst>
              </a:tr>
              <a:tr h="0">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考查气体摩尔体积的使用条件</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CCl</a:t>
                      </a:r>
                      <a:r>
                        <a:rPr lang="en-US" sz="2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非气体</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2420190"/>
                  </a:ext>
                </a:extLst>
              </a:tr>
            </a:tbl>
          </a:graphicData>
        </a:graphic>
      </p:graphicFrame>
      <p:sp>
        <p:nvSpPr>
          <p:cNvPr id="16" name="矩形 15">
            <a:extLst>
              <a:ext uri="{FF2B5EF4-FFF2-40B4-BE49-F238E27FC236}">
                <a16:creationId xmlns="" xmlns:a16="http://schemas.microsoft.com/office/drawing/2014/main" id="{DA68DB7F-5C95-469E-8530-BFD93D4951A9}"/>
              </a:ext>
            </a:extLst>
          </p:cNvPr>
          <p:cNvSpPr/>
          <p:nvPr/>
        </p:nvSpPr>
        <p:spPr>
          <a:xfrm>
            <a:off x="234043" y="4014304"/>
            <a:ext cx="11723913" cy="662233"/>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6628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2677656"/>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乙烯和丙烯的最简式均为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14 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乙烯和丙烯的混合气体中氢原子数为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项忽视了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的反应为可逆反应</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不能进行彻底</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与过量硝酸反应生成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Fe</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参加反应转移电子数为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为液态</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p>
        </p:txBody>
      </p:sp>
      <p:sp>
        <p:nvSpPr>
          <p:cNvPr id="16" name="矩形 15">
            <a:extLst>
              <a:ext uri="{FF2B5EF4-FFF2-40B4-BE49-F238E27FC236}">
                <a16:creationId xmlns="" xmlns:a16="http://schemas.microsoft.com/office/drawing/2014/main" id="{A1F3DE05-9D8F-4386-815C-CF88AEEA2BC4}"/>
              </a:ext>
            </a:extLst>
          </p:cNvPr>
          <p:cNvSpPr/>
          <p:nvPr/>
        </p:nvSpPr>
        <p:spPr>
          <a:xfrm>
            <a:off x="234043" y="2932335"/>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9328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Rectangle 2">
            <a:extLst>
              <a:ext uri="{FF2B5EF4-FFF2-40B4-BE49-F238E27FC236}">
                <a16:creationId xmlns="" xmlns:a16="http://schemas.microsoft.com/office/drawing/2014/main" id="{37BEFBA3-C106-4712-88AE-8F6FF01BCCC4}"/>
              </a:ext>
            </a:extLst>
          </p:cNvPr>
          <p:cNvSpPr>
            <a:spLocks noChangeArrowheads="1"/>
          </p:cNvSpPr>
          <p:nvPr/>
        </p:nvSpPr>
        <p:spPr bwMode="auto">
          <a:xfrm>
            <a:off x="2144487" y="250480"/>
            <a:ext cx="99894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设</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为阿伏加德罗常数的值</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下列说法正确的是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9">
            <a:extLst>
              <a:ext uri="{FF2B5EF4-FFF2-40B4-BE49-F238E27FC236}">
                <a16:creationId xmlns="" xmlns:a16="http://schemas.microsoft.com/office/drawing/2014/main" id="{9CBF2361-85F3-4A56-92A0-C627A40FA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147" y="1096567"/>
            <a:ext cx="436959" cy="4369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a:extLst>
              <a:ext uri="{FF2B5EF4-FFF2-40B4-BE49-F238E27FC236}">
                <a16:creationId xmlns="" xmlns:a16="http://schemas.microsoft.com/office/drawing/2014/main" id="{429D9808-32FE-4A06-AB5F-2E88C5543981}"/>
              </a:ext>
            </a:extLst>
          </p:cNvPr>
          <p:cNvSpPr>
            <a:spLocks noChangeArrowheads="1"/>
          </p:cNvSpPr>
          <p:nvPr/>
        </p:nvSpPr>
        <p:spPr bwMode="auto">
          <a:xfrm>
            <a:off x="4693747" y="907121"/>
            <a:ext cx="51475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CH</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所含共用电子对数为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0.3</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Rectangle 3">
            <a:extLst>
              <a:ext uri="{FF2B5EF4-FFF2-40B4-BE49-F238E27FC236}">
                <a16:creationId xmlns="" xmlns:a16="http://schemas.microsoft.com/office/drawing/2014/main" id="{7370FFA4-51EC-4759-93F0-2821B35069BF}"/>
              </a:ext>
            </a:extLst>
          </p:cNvPr>
          <p:cNvSpPr>
            <a:spLocks noChangeArrowheads="1"/>
          </p:cNvSpPr>
          <p:nvPr/>
        </p:nvSpPr>
        <p:spPr bwMode="auto">
          <a:xfrm>
            <a:off x="234043" y="1514020"/>
            <a:ext cx="1172391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常温常压下</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,92 g</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混合气体含有的原子数为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C.100 mL 10 mol·L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的浓盐酸与足量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加热充分反应</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生成的</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数目为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0.25</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FeCl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溶于</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水中充分水解</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所得氢氧化铁胶体粒子数为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Rectangle 2">
            <a:extLst>
              <a:ext uri="{FF2B5EF4-FFF2-40B4-BE49-F238E27FC236}">
                <a16:creationId xmlns="" xmlns:a16="http://schemas.microsoft.com/office/drawing/2014/main" id="{80CF3505-AA66-40F4-B114-A9FB0114A34F}"/>
              </a:ext>
            </a:extLst>
          </p:cNvPr>
          <p:cNvSpPr>
            <a:spLocks noChangeArrowheads="1"/>
          </p:cNvSpPr>
          <p:nvPr/>
        </p:nvSpPr>
        <p:spPr bwMode="auto">
          <a:xfrm>
            <a:off x="234043" y="956938"/>
            <a:ext cx="9989456"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常温常压下</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,1.12 L CH</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69064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5" name="矩形 14">
            <a:extLst>
              <a:ext uri="{FF2B5EF4-FFF2-40B4-BE49-F238E27FC236}">
                <a16:creationId xmlns="" xmlns:a16="http://schemas.microsoft.com/office/drawing/2014/main" id="{D349465A-43DF-47F8-9D64-D3F219DC8231}"/>
              </a:ext>
            </a:extLst>
          </p:cNvPr>
          <p:cNvSpPr/>
          <p:nvPr/>
        </p:nvSpPr>
        <p:spPr>
          <a:xfrm>
            <a:off x="375920" y="241979"/>
            <a:ext cx="5419500" cy="738664"/>
          </a:xfrm>
          <a:prstGeom prst="rect">
            <a:avLst/>
          </a:prstGeom>
        </p:spPr>
        <p:txBody>
          <a:bodyPr wrap="squar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常温常压下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,1.12 L CH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A9A3288D-FB46-4568-8B77-E1C4F4F4AAC4}"/>
              </a:ext>
            </a:extLst>
          </p:cNvPr>
          <p:cNvSpPr/>
          <p:nvPr/>
        </p:nvSpPr>
        <p:spPr>
          <a:xfrm>
            <a:off x="5541460" y="280161"/>
            <a:ext cx="6231203" cy="738664"/>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的物质的量小于</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0.05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故所含</a:t>
            </a:r>
            <a:r>
              <a:rPr lang="zh-CN"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共</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9">
            <a:extLst>
              <a:ext uri="{FF2B5EF4-FFF2-40B4-BE49-F238E27FC236}">
                <a16:creationId xmlns="" xmlns:a16="http://schemas.microsoft.com/office/drawing/2014/main" id="{CA80350C-FEB9-4BE8-A518-BF59D4BC9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081" y="392831"/>
            <a:ext cx="436959" cy="436959"/>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a:extLst>
              <a:ext uri="{FF2B5EF4-FFF2-40B4-BE49-F238E27FC236}">
                <a16:creationId xmlns="" xmlns:a16="http://schemas.microsoft.com/office/drawing/2014/main" id="{36C7FF20-06DF-417F-AE2F-843D3D79B6C9}"/>
              </a:ext>
            </a:extLst>
          </p:cNvPr>
          <p:cNvSpPr/>
          <p:nvPr/>
        </p:nvSpPr>
        <p:spPr>
          <a:xfrm>
            <a:off x="425651" y="840345"/>
            <a:ext cx="11288484" cy="738664"/>
          </a:xfrm>
          <a:prstGeom prst="rect">
            <a:avLst/>
          </a:prstGeom>
        </p:spPr>
        <p:txBody>
          <a:bodyPr wrap="square">
            <a:spAutoFit/>
          </a:bodyPr>
          <a:lstStyle/>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用电子对数小于</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0.3</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NO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的最简式均为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,92 g</a:t>
            </a:r>
            <a:r>
              <a:rPr lang="zh-CN"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19">
            <a:extLst>
              <a:ext uri="{FF2B5EF4-FFF2-40B4-BE49-F238E27FC236}">
                <a16:creationId xmlns="" xmlns:a16="http://schemas.microsoft.com/office/drawing/2014/main" id="{156B39D2-9671-4259-83C8-977C3747FA33}"/>
              </a:ext>
            </a:extLst>
          </p:cNvPr>
          <p:cNvSpPr/>
          <p:nvPr/>
        </p:nvSpPr>
        <p:spPr>
          <a:xfrm>
            <a:off x="234043" y="1484615"/>
            <a:ext cx="11344547" cy="3323987"/>
          </a:xfrm>
          <a:prstGeom prst="rect">
            <a:avLst/>
          </a:prstGeom>
        </p:spPr>
        <p:txBody>
          <a:bodyPr wrap="square">
            <a:spAutoFit/>
          </a:bodyPr>
          <a:lstStyle/>
          <a:p>
            <a:pPr>
              <a:lnSpc>
                <a:spcPct val="150000"/>
              </a:lnSpc>
              <a:spcAft>
                <a:spcPts val="0"/>
              </a:spcAft>
            </a:pPr>
            <a:r>
              <a:rPr lang="en-US"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2800" baseline="-25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混合气体可看作</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NO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所含的原子数为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2800" i="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HCl</a:t>
            </a:r>
            <a:r>
              <a:rPr lang="en-US"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浓盐酸与足量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反应时</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随着反应的进行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浓盐酸逐渐变为稀盐酸</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反应将停止</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的数目小于</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0.25</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的水解为部分水解</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且氢氧化铁胶粒为多个</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形成的集合体</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还吸附有阳离子</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FeCl</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水解形成的氢氧化铁胶粒数远小于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p>
        </p:txBody>
      </p:sp>
    </p:spTree>
    <p:extLst>
      <p:ext uri="{BB962C8B-B14F-4D97-AF65-F5344CB8AC3E}">
        <p14:creationId xmlns:p14="http://schemas.microsoft.com/office/powerpoint/2010/main" val="1532061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05646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一定物质的量浓度溶液的配制</a:t>
            </a:r>
          </a:p>
        </p:txBody>
      </p:sp>
      <p:sp>
        <p:nvSpPr>
          <p:cNvPr id="29" name="矩形 28">
            <a:extLst>
              <a:ext uri="{FF2B5EF4-FFF2-40B4-BE49-F238E27FC236}">
                <a16:creationId xmlns="" xmlns:a16="http://schemas.microsoft.com/office/drawing/2014/main" id="{D77DED51-C5CF-4EFD-9CC0-AB79611E47E0}"/>
              </a:ext>
            </a:extLst>
          </p:cNvPr>
          <p:cNvSpPr/>
          <p:nvPr/>
        </p:nvSpPr>
        <p:spPr>
          <a:xfrm>
            <a:off x="247651" y="1390334"/>
            <a:ext cx="11715750" cy="5262979"/>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浓度准确性原则</a:t>
            </a: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无论是配制一定物质的量浓度溶液还是配制一定质量分数溶液</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选择仪器的规格及实验操作都要规范</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以减小误差为目的。例如用氢氧化钠固体配制氢氧化钠溶液时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氢氧化钠固体要用小烧杯快速称量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以防止氢氧化钠吸水使称量结果有误差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导致所配溶液浓度偏低。</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防变质原则</a:t>
            </a: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配制溶液时要防止溶质变质。例如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SnCl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固体具有较强的水解性</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配制时需要先溶解在浓盐酸中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再稀释到配制要求的浓度。</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矩形 30">
            <a:extLst>
              <a:ext uri="{FF2B5EF4-FFF2-40B4-BE49-F238E27FC236}">
                <a16:creationId xmlns="" xmlns:a16="http://schemas.microsoft.com/office/drawing/2014/main" id="{CC6713A5-C752-4802-A384-0DC906BA258F}"/>
              </a:ext>
            </a:extLst>
          </p:cNvPr>
          <p:cNvSpPr/>
          <p:nvPr/>
        </p:nvSpPr>
        <p:spPr>
          <a:xfrm>
            <a:off x="2128872" y="749247"/>
            <a:ext cx="11715750" cy="662297"/>
          </a:xfrm>
          <a:prstGeom prst="rect">
            <a:avLst/>
          </a:prstGeom>
        </p:spPr>
        <p:txBody>
          <a:bodyPr wrap="square">
            <a:spAutoFit/>
          </a:bodyPr>
          <a:lstStyle/>
          <a:p>
            <a:pPr>
              <a:lnSpc>
                <a:spcPct val="150000"/>
              </a:lnSpc>
              <a:spcAft>
                <a:spcPts val="0"/>
              </a:spcAft>
            </a:pP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配制溶液的原则</a:t>
            </a:r>
          </a:p>
        </p:txBody>
      </p:sp>
    </p:spTree>
    <p:extLst>
      <p:ext uri="{BB962C8B-B14F-4D97-AF65-F5344CB8AC3E}">
        <p14:creationId xmlns:p14="http://schemas.microsoft.com/office/powerpoint/2010/main" val="3242566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 xmlns:a16="http://schemas.microsoft.com/office/drawing/2014/main" id="{D77DED51-C5CF-4EFD-9CC0-AB79611E47E0}"/>
              </a:ext>
            </a:extLst>
          </p:cNvPr>
          <p:cNvSpPr/>
          <p:nvPr/>
        </p:nvSpPr>
        <p:spPr>
          <a:xfrm>
            <a:off x="247651" y="748391"/>
            <a:ext cx="11715750" cy="5262979"/>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安全性原则</a:t>
            </a: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配制溶液时要注意安全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防止液体飞溅等腐蚀皮肤、衣物等。例如由浓硫酸配制一定浓度的稀硫酸时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浓硫酸在稀释时需要把浓硫酸缓缓注入水中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边注入边搅拌以防止硫酸溶液飞溅。</a:t>
            </a:r>
          </a:p>
          <a:p>
            <a:pPr>
              <a:lnSpc>
                <a:spcPct val="150000"/>
              </a:lnSpc>
              <a:spcAft>
                <a:spcPts val="0"/>
              </a:spcAft>
            </a:pP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配制一定物质的量浓度溶液的注意事项</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配制一定物质的量浓度溶液时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按照</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大而近</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的原则选择容量瓶。例如实验时需用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480 mL 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的溶液时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选择</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的容量瓶进行配制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所需溶质的质量按配制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500 mL 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的溶液计算。</a:t>
            </a:r>
          </a:p>
        </p:txBody>
      </p:sp>
      <p:sp>
        <p:nvSpPr>
          <p:cNvPr id="8" name="矩形 7">
            <a:extLst>
              <a:ext uri="{FF2B5EF4-FFF2-40B4-BE49-F238E27FC236}">
                <a16:creationId xmlns="" xmlns:a16="http://schemas.microsoft.com/office/drawing/2014/main" id="{B68068B0-9BBF-4F3A-9E4C-D68F2A99FCD5}"/>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28616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22753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突破阿伏加德罗常数应用的五大陷阱</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一定物质的量浓度溶液的配制</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一定物质的量浓度溶液配制的常见误差分析</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以物质的量为中心的</a:t>
            </a: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计算</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课</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物质的量浓度的相关计算及换算关系</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hlinkClick r:id="" action="ppaction://noaction"/>
          </p:cNvPr>
          <p:cNvSpPr/>
          <p:nvPr/>
        </p:nvSpPr>
        <p:spPr>
          <a:xfrm>
            <a:off x="1081338" y="550288"/>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p>
        </p:txBody>
      </p:sp>
      <p:sp>
        <p:nvSpPr>
          <p:cNvPr id="5" name="矩形 4">
            <a:hlinkClick r:id="" action="ppaction://noaction"/>
          </p:cNvPr>
          <p:cNvSpPr/>
          <p:nvPr/>
        </p:nvSpPr>
        <p:spPr>
          <a:xfrm>
            <a:off x="1081343" y="4311017"/>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考向全扫描</a:t>
            </a:r>
          </a:p>
        </p:txBody>
      </p:sp>
      <p:sp>
        <p:nvSpPr>
          <p:cNvPr id="13" name="矩形 12">
            <a:hlinkClick r:id="rId2" action="ppaction://hlinksldjump"/>
          </p:cNvPr>
          <p:cNvSpPr/>
          <p:nvPr/>
        </p:nvSpPr>
        <p:spPr>
          <a:xfrm>
            <a:off x="1081338" y="5288294"/>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阿伏加德罗常数的正误判断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依据化学方程式中的定量关系进行相关计算</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 xmlns:a16="http://schemas.microsoft.com/office/drawing/2014/main" id="{D77DED51-C5CF-4EFD-9CC0-AB79611E47E0}"/>
              </a:ext>
            </a:extLst>
          </p:cNvPr>
          <p:cNvSpPr/>
          <p:nvPr/>
        </p:nvSpPr>
        <p:spPr>
          <a:xfrm>
            <a:off x="247651" y="538841"/>
            <a:ext cx="11715750" cy="3970318"/>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配制无氧气</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溶液及无氧气</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所用的蒸馏水需要提前煮沸以除去氧气。</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容量瓶使用前需要检查是否漏液。其操作为打开瓶塞</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向容量瓶中加入适量水</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塞上瓶塞倒置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观察瓶塞周围是否漏液</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若不漏液</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正置容量瓶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旋转瓶塞</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180°,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再倒置容量瓶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若瓶塞周围不漏液则可用。</a:t>
            </a:r>
          </a:p>
          <a:p>
            <a:pPr>
              <a:lnSpc>
                <a:spcPct val="150000"/>
              </a:lnSpc>
              <a:spcAft>
                <a:spcPts val="0"/>
              </a:spcAft>
            </a:pP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配制一定物质的量浓度溶液的思维模型</a:t>
            </a:r>
          </a:p>
        </p:txBody>
      </p:sp>
      <p:sp>
        <p:nvSpPr>
          <p:cNvPr id="9" name="矩形 8">
            <a:extLst>
              <a:ext uri="{FF2B5EF4-FFF2-40B4-BE49-F238E27FC236}">
                <a16:creationId xmlns="" xmlns:a16="http://schemas.microsoft.com/office/drawing/2014/main" id="{26AA1F00-2138-41CF-9C78-AEC7A8AAA317}"/>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2" name="矩形 11">
            <a:extLst>
              <a:ext uri="{FF2B5EF4-FFF2-40B4-BE49-F238E27FC236}">
                <a16:creationId xmlns="" xmlns:a16="http://schemas.microsoft.com/office/drawing/2014/main" id="{FC9671F7-1F82-4051-8C8D-2E754D003BD1}"/>
              </a:ext>
            </a:extLst>
          </p:cNvPr>
          <p:cNvSpPr/>
          <p:nvPr/>
        </p:nvSpPr>
        <p:spPr>
          <a:xfrm>
            <a:off x="266700" y="4922568"/>
            <a:ext cx="2152650" cy="1384995"/>
          </a:xfrm>
          <a:prstGeom prst="rect">
            <a:avLst/>
          </a:prstGeom>
          <a:ln>
            <a:solidFill>
              <a:schemeClr val="tx1"/>
            </a:solidFill>
          </a:ln>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明确所需</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配制溶液浓度</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CC704F65-5FA6-49DA-9F9B-EFEF533E189D}"/>
              </a:ext>
            </a:extLst>
          </p:cNvPr>
          <p:cNvSpPr/>
          <p:nvPr/>
        </p:nvSpPr>
        <p:spPr>
          <a:xfrm>
            <a:off x="3249386" y="4941618"/>
            <a:ext cx="2160814" cy="1384995"/>
          </a:xfrm>
          <a:prstGeom prst="rect">
            <a:avLst/>
          </a:prstGeom>
          <a:ln>
            <a:solidFill>
              <a:schemeClr val="tx1"/>
            </a:solidFill>
          </a:ln>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计算溶质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r>
            <a:b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溶剂</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的量</a:t>
            </a:r>
          </a:p>
        </p:txBody>
      </p:sp>
      <p:sp>
        <p:nvSpPr>
          <p:cNvPr id="14" name="矩形 13">
            <a:extLst>
              <a:ext uri="{FF2B5EF4-FFF2-40B4-BE49-F238E27FC236}">
                <a16:creationId xmlns="" xmlns:a16="http://schemas.microsoft.com/office/drawing/2014/main" id="{EFB8BA4B-4EE7-4F67-A308-0F34F338697F}"/>
              </a:ext>
            </a:extLst>
          </p:cNvPr>
          <p:cNvSpPr/>
          <p:nvPr/>
        </p:nvSpPr>
        <p:spPr>
          <a:xfrm>
            <a:off x="6096000" y="4960668"/>
            <a:ext cx="2198914" cy="1384995"/>
          </a:xfrm>
          <a:prstGeom prst="rect">
            <a:avLst/>
          </a:prstGeom>
          <a:ln>
            <a:solidFill>
              <a:schemeClr val="tx1"/>
            </a:solidFill>
          </a:ln>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称量或量</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取所需溶质</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 xmlns:a16="http://schemas.microsoft.com/office/drawing/2014/main" id="{108796BC-8210-45B0-8E4C-586C0B48C6A3}"/>
              </a:ext>
            </a:extLst>
          </p:cNvPr>
          <p:cNvSpPr/>
          <p:nvPr/>
        </p:nvSpPr>
        <p:spPr>
          <a:xfrm>
            <a:off x="8926286" y="4958441"/>
            <a:ext cx="2960914" cy="1384995"/>
          </a:xfrm>
          <a:prstGeom prst="rect">
            <a:avLst/>
          </a:prstGeom>
          <a:ln>
            <a:solidFill>
              <a:schemeClr val="tx1"/>
            </a:solidFill>
          </a:ln>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选择合适规格的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r>
            <a:b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容器溶解、配制</a:t>
            </a:r>
          </a:p>
        </p:txBody>
      </p:sp>
      <p:sp>
        <p:nvSpPr>
          <p:cNvPr id="2" name="矩形 1">
            <a:extLst>
              <a:ext uri="{FF2B5EF4-FFF2-40B4-BE49-F238E27FC236}">
                <a16:creationId xmlns="" xmlns:a16="http://schemas.microsoft.com/office/drawing/2014/main" id="{0C181E42-F534-4691-AC13-452D4501F1F8}"/>
              </a:ext>
            </a:extLst>
          </p:cNvPr>
          <p:cNvSpPr/>
          <p:nvPr/>
        </p:nvSpPr>
        <p:spPr>
          <a:xfrm>
            <a:off x="2516401" y="5301734"/>
            <a:ext cx="595035" cy="584775"/>
          </a:xfrm>
          <a:prstGeom prst="rect">
            <a:avLst/>
          </a:prstGeom>
        </p:spPr>
        <p:txBody>
          <a:bodyPr wrap="none">
            <a:spAutoFit/>
          </a:bodyPr>
          <a:lstStyle/>
          <a:p>
            <a:r>
              <a:rPr lang="en-US" altLang="zh-CN" sz="32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200" dirty="0"/>
          </a:p>
        </p:txBody>
      </p:sp>
      <p:sp>
        <p:nvSpPr>
          <p:cNvPr id="16" name="矩形 15">
            <a:extLst>
              <a:ext uri="{FF2B5EF4-FFF2-40B4-BE49-F238E27FC236}">
                <a16:creationId xmlns="" xmlns:a16="http://schemas.microsoft.com/office/drawing/2014/main" id="{46B62366-6BA4-43B1-BDFE-7FB0D5253114}"/>
              </a:ext>
            </a:extLst>
          </p:cNvPr>
          <p:cNvSpPr/>
          <p:nvPr/>
        </p:nvSpPr>
        <p:spPr>
          <a:xfrm>
            <a:off x="5500965" y="5301734"/>
            <a:ext cx="595035" cy="584775"/>
          </a:xfrm>
          <a:prstGeom prst="rect">
            <a:avLst/>
          </a:prstGeom>
        </p:spPr>
        <p:txBody>
          <a:bodyPr wrap="none">
            <a:spAutoFit/>
          </a:bodyPr>
          <a:lstStyle/>
          <a:p>
            <a:r>
              <a:rPr lang="en-US" altLang="zh-CN" sz="32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200" dirty="0"/>
          </a:p>
        </p:txBody>
      </p:sp>
      <p:sp>
        <p:nvSpPr>
          <p:cNvPr id="17" name="矩形 16">
            <a:extLst>
              <a:ext uri="{FF2B5EF4-FFF2-40B4-BE49-F238E27FC236}">
                <a16:creationId xmlns="" xmlns:a16="http://schemas.microsoft.com/office/drawing/2014/main" id="{31F46349-4860-4EF4-9AE4-502DA97CB87F}"/>
              </a:ext>
            </a:extLst>
          </p:cNvPr>
          <p:cNvSpPr/>
          <p:nvPr/>
        </p:nvSpPr>
        <p:spPr>
          <a:xfrm>
            <a:off x="8301315" y="5301734"/>
            <a:ext cx="595035" cy="584775"/>
          </a:xfrm>
          <a:prstGeom prst="rect">
            <a:avLst/>
          </a:prstGeom>
        </p:spPr>
        <p:txBody>
          <a:bodyPr wrap="none">
            <a:spAutoFit/>
          </a:bodyPr>
          <a:lstStyle/>
          <a:p>
            <a:r>
              <a:rPr lang="en-US" altLang="zh-CN" sz="32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200" dirty="0"/>
          </a:p>
        </p:txBody>
      </p:sp>
    </p:spTree>
    <p:extLst>
      <p:ext uri="{BB962C8B-B14F-4D97-AF65-F5344CB8AC3E}">
        <p14:creationId xmlns:p14="http://schemas.microsoft.com/office/powerpoint/2010/main" val="1764514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B5E17ACE-3C7D-413F-8695-8ED2E7B56BE0}"/>
              </a:ext>
            </a:extLst>
          </p:cNvPr>
          <p:cNvSpPr/>
          <p:nvPr/>
        </p:nvSpPr>
        <p:spPr>
          <a:xfrm>
            <a:off x="449036" y="1036032"/>
            <a:ext cx="7824578" cy="662297"/>
          </a:xfrm>
          <a:prstGeom prst="rect">
            <a:avLst/>
          </a:prstGeom>
        </p:spPr>
        <p:txBody>
          <a:bodyPr wrap="non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如一定物质的量浓度溶液的配制步骤及所用仪器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加花1.jpg" descr="id:2147514844;FounderCES">
            <a:extLst>
              <a:ext uri="{FF2B5EF4-FFF2-40B4-BE49-F238E27FC236}">
                <a16:creationId xmlns="" xmlns:a16="http://schemas.microsoft.com/office/drawing/2014/main" id="{5B027258-47FC-4F1C-85F6-E0FDA9A9AEF1}"/>
              </a:ext>
            </a:extLst>
          </p:cNvPr>
          <p:cNvPicPr/>
          <p:nvPr/>
        </p:nvPicPr>
        <p:blipFill>
          <a:blip r:embed="rId2"/>
          <a:stretch>
            <a:fillRect/>
          </a:stretch>
        </p:blipFill>
        <p:spPr>
          <a:xfrm>
            <a:off x="2615556" y="1698329"/>
            <a:ext cx="6985644" cy="3812729"/>
          </a:xfrm>
          <a:prstGeom prst="rect">
            <a:avLst/>
          </a:prstGeom>
        </p:spPr>
      </p:pic>
      <p:sp>
        <p:nvSpPr>
          <p:cNvPr id="11" name="矩形 10">
            <a:extLst>
              <a:ext uri="{FF2B5EF4-FFF2-40B4-BE49-F238E27FC236}">
                <a16:creationId xmlns="" xmlns:a16="http://schemas.microsoft.com/office/drawing/2014/main" id="{2F8730CB-857F-468C-B93A-5D1B1A61B25C}"/>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558157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3AD97308-2C0F-4698-A5A2-BAE3D0518250}"/>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smtClean="0">
                <a:solidFill>
                  <a:srgbClr val="DA251C"/>
                </a:solidFill>
                <a:cs typeface="Times New Roman" panose="02020603050405020304" pitchFamily="18" charset="0"/>
              </a:rPr>
              <a:t>注意  </a:t>
            </a:r>
            <a:endParaRPr lang="en-US" altLang="zh-CN" sz="2800" dirty="0"/>
          </a:p>
        </p:txBody>
      </p:sp>
      <p:sp>
        <p:nvSpPr>
          <p:cNvPr id="12" name="矩形 11">
            <a:extLst>
              <a:ext uri="{FF2B5EF4-FFF2-40B4-BE49-F238E27FC236}">
                <a16:creationId xmlns="" xmlns:a16="http://schemas.microsoft.com/office/drawing/2014/main" id="{C55B436A-35DA-4CE5-B695-1CD7E9AAA0E0}"/>
              </a:ext>
            </a:extLst>
          </p:cNvPr>
          <p:cNvSpPr/>
          <p:nvPr/>
        </p:nvSpPr>
        <p:spPr>
          <a:xfrm>
            <a:off x="234042" y="1345501"/>
            <a:ext cx="11723913" cy="2031325"/>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若用胶头滴管加水过量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需要重新配制。</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定容摇匀时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因为少量溶液沾在瓶塞与瓶颈之间</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液面低于刻度线</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不需要再加水到刻度线。</a:t>
            </a:r>
          </a:p>
        </p:txBody>
      </p:sp>
      <p:sp>
        <p:nvSpPr>
          <p:cNvPr id="8" name="矩形 7">
            <a:extLst>
              <a:ext uri="{FF2B5EF4-FFF2-40B4-BE49-F238E27FC236}">
                <a16:creationId xmlns="" xmlns:a16="http://schemas.microsoft.com/office/drawing/2014/main" id="{4CA07DCB-6683-4A82-A14F-B661384F979B}"/>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2753946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2B16D897-3C2B-4AED-92E0-ECEC51C7DDC4}"/>
              </a:ext>
            </a:extLst>
          </p:cNvPr>
          <p:cNvSpPr/>
          <p:nvPr/>
        </p:nvSpPr>
        <p:spPr>
          <a:xfrm>
            <a:off x="259417" y="873169"/>
            <a:ext cx="11698539" cy="3970318"/>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溶液制备</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需要把蒸馏水煮沸除去氧气后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再溶解配制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480 mL 0.1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需称量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8.0 g CuSO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容量瓶、滴定管、分液漏斗使用前均需要检查是否漏液 </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称量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4.0 g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固体置于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加水到刻度线 </a:t>
            </a:r>
          </a:p>
        </p:txBody>
      </p:sp>
      <p:sp>
        <p:nvSpPr>
          <p:cNvPr id="19" name="矩形 18">
            <a:extLst>
              <a:ext uri="{FF2B5EF4-FFF2-40B4-BE49-F238E27FC236}">
                <a16:creationId xmlns="" xmlns:a16="http://schemas.microsoft.com/office/drawing/2014/main" id="{1E172E33-CB6B-44DC-92E7-AA78AC2A2B24}"/>
              </a:ext>
            </a:extLst>
          </p:cNvPr>
          <p:cNvSpPr/>
          <p:nvPr/>
        </p:nvSpPr>
        <p:spPr>
          <a:xfrm>
            <a:off x="1434191" y="232693"/>
            <a:ext cx="11571513" cy="662297"/>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下列配制溶液的叙述中错误的是</a:t>
            </a:r>
          </a:p>
        </p:txBody>
      </p:sp>
    </p:spTree>
    <p:extLst>
      <p:ext uri="{BB962C8B-B14F-4D97-AF65-F5344CB8AC3E}">
        <p14:creationId xmlns:p14="http://schemas.microsoft.com/office/powerpoint/2010/main" val="1700348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6" name="矩形 15">
            <a:extLst>
              <a:ext uri="{FF2B5EF4-FFF2-40B4-BE49-F238E27FC236}">
                <a16:creationId xmlns="" xmlns:a16="http://schemas.microsoft.com/office/drawing/2014/main" id="{A1F3DE05-9D8F-4386-815C-CF88AEEA2BC4}"/>
              </a:ext>
            </a:extLst>
          </p:cNvPr>
          <p:cNvSpPr/>
          <p:nvPr/>
        </p:nvSpPr>
        <p:spPr>
          <a:xfrm>
            <a:off x="234044" y="4249516"/>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 xmlns:a16="http://schemas.microsoft.com/office/drawing/2014/main" id="{681F2546-4EF4-4A35-8CBA-5C7D2C4F1937}"/>
              </a:ext>
            </a:extLst>
          </p:cNvPr>
          <p:cNvSpPr/>
          <p:nvPr/>
        </p:nvSpPr>
        <p:spPr>
          <a:xfrm>
            <a:off x="234042" y="258570"/>
            <a:ext cx="11723911" cy="3970318"/>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溶液中含</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制取的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会被氧化成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故需要把蒸馏水中所含的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煮沸除去</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项正确。因为没有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480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的容量瓶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大而近</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原则应选用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500 mL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溶质的质量按照配制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500 mL 0.1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的溶液计算</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溶质的质量为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8.0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项正确。容量瓶、滴定管、分液漏斗使用前均需检漏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项正确。容量瓶不能用于溶解物质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因为</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溶解放热影响容量瓶的容积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p>
        </p:txBody>
      </p:sp>
    </p:spTree>
    <p:extLst>
      <p:ext uri="{BB962C8B-B14F-4D97-AF65-F5344CB8AC3E}">
        <p14:creationId xmlns:p14="http://schemas.microsoft.com/office/powerpoint/2010/main" val="2571080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21" name="Rectangle 1">
            <a:extLst>
              <a:ext uri="{FF2B5EF4-FFF2-40B4-BE49-F238E27FC236}">
                <a16:creationId xmlns="" xmlns:a16="http://schemas.microsoft.com/office/drawing/2014/main" id="{DE9D7AD8-7E80-4ADA-A070-9421AF7F9DDE}"/>
              </a:ext>
            </a:extLst>
          </p:cNvPr>
          <p:cNvSpPr>
            <a:spLocks noChangeArrowheads="1"/>
          </p:cNvSpPr>
          <p:nvPr/>
        </p:nvSpPr>
        <p:spPr bwMode="auto">
          <a:xfrm>
            <a:off x="322757" y="1021588"/>
            <a:ext cx="11824071" cy="260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SnCl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先把</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SnCl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溶于浓盐酸</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再稀释成所需要的浓度</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配制浓硫酸与乙醇的混合液制乙烯时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先在试管中加入浓硫酸</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再加入乙醇</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配制一定物质的量浓度的溶液时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定容时若俯视</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所配制溶液的浓度偏大</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配制无氧气</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先煮沸蒸馏水</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再溶解</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Rectangle 1">
            <a:extLst>
              <a:ext uri="{FF2B5EF4-FFF2-40B4-BE49-F238E27FC236}">
                <a16:creationId xmlns="" xmlns:a16="http://schemas.microsoft.com/office/drawing/2014/main" id="{3D8FA2DE-6AD3-46F7-A587-9CB3A2AD804D}"/>
              </a:ext>
            </a:extLst>
          </p:cNvPr>
          <p:cNvSpPr>
            <a:spLocks noChangeArrowheads="1"/>
          </p:cNvSpPr>
          <p:nvPr/>
        </p:nvSpPr>
        <p:spPr bwMode="auto">
          <a:xfrm>
            <a:off x="2129182" y="263874"/>
            <a:ext cx="4105611"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下列叙述错误的是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02921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5" name="矩形 14">
            <a:extLst>
              <a:ext uri="{FF2B5EF4-FFF2-40B4-BE49-F238E27FC236}">
                <a16:creationId xmlns="" xmlns:a16="http://schemas.microsoft.com/office/drawing/2014/main" id="{D349465A-43DF-47F8-9D64-D3F219DC8231}"/>
              </a:ext>
            </a:extLst>
          </p:cNvPr>
          <p:cNvSpPr/>
          <p:nvPr/>
        </p:nvSpPr>
        <p:spPr>
          <a:xfrm>
            <a:off x="234043" y="843483"/>
            <a:ext cx="11723912" cy="2677656"/>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SnCl</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的水解性很强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配制时需要先溶于浓盐酸抑制其水解</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再稀释成所需要的浓度</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项正确。应先加入乙醇再注入浓硫酸混合均匀</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项错误。定容时若俯视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所得溶液体积偏小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浓度偏大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项正确。煮沸蒸馏水可除去氧气</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项正确。</a:t>
            </a:r>
          </a:p>
        </p:txBody>
      </p:sp>
    </p:spTree>
    <p:extLst>
      <p:ext uri="{BB962C8B-B14F-4D97-AF65-F5344CB8AC3E}">
        <p14:creationId xmlns:p14="http://schemas.microsoft.com/office/powerpoint/2010/main" val="753140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22" name="Rectangle 2">
            <a:extLst>
              <a:ext uri="{FF2B5EF4-FFF2-40B4-BE49-F238E27FC236}">
                <a16:creationId xmlns="" xmlns:a16="http://schemas.microsoft.com/office/drawing/2014/main" id="{9B77E0A2-F83A-43D6-8425-910053EA037B}"/>
              </a:ext>
            </a:extLst>
          </p:cNvPr>
          <p:cNvSpPr>
            <a:spLocks noChangeArrowheads="1"/>
          </p:cNvSpPr>
          <p:nvPr/>
        </p:nvSpPr>
        <p:spPr bwMode="auto">
          <a:xfrm>
            <a:off x="234043" y="966408"/>
            <a:ext cx="1172391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容量瓶、滴定管、分液漏斗</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使用前均需要检查是否漏液</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 mol·L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Na</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仅需用到的玻璃仪器有烧杯、玻璃棒、试剂瓶和量筒</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准确称取</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AgNO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4.250 g(0.025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配制成</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250 mL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标准溶液</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保存于无色试剂瓶中</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称取</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0.158 g,</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放入</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 mL </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容量瓶中</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加水溶解并稀释至刻度线即可得到</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0.010 mol·L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Rectangle 2">
            <a:extLst>
              <a:ext uri="{FF2B5EF4-FFF2-40B4-BE49-F238E27FC236}">
                <a16:creationId xmlns="" xmlns:a16="http://schemas.microsoft.com/office/drawing/2014/main" id="{1046CF27-66BF-471D-ADFB-43F9681B805D}"/>
              </a:ext>
            </a:extLst>
          </p:cNvPr>
          <p:cNvSpPr>
            <a:spLocks noChangeArrowheads="1"/>
          </p:cNvSpPr>
          <p:nvPr/>
        </p:nvSpPr>
        <p:spPr bwMode="auto">
          <a:xfrm>
            <a:off x="2100943" y="302057"/>
            <a:ext cx="6619120"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下列有关溶液配制的叙述正确的是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01669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5" name="矩形 14">
            <a:extLst>
              <a:ext uri="{FF2B5EF4-FFF2-40B4-BE49-F238E27FC236}">
                <a16:creationId xmlns="" xmlns:a16="http://schemas.microsoft.com/office/drawing/2014/main" id="{D349465A-43DF-47F8-9D64-D3F219DC8231}"/>
              </a:ext>
            </a:extLst>
          </p:cNvPr>
          <p:cNvSpPr/>
          <p:nvPr/>
        </p:nvSpPr>
        <p:spPr>
          <a:xfrm>
            <a:off x="254653" y="955243"/>
            <a:ext cx="11723912" cy="2677656"/>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容量瓶、滴定管、分液漏斗使用前均需检漏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配制一定物质的量浓度溶液时还需要用容量瓶、胶头滴管</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;AgNO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标准溶液应保存于棕色试剂瓶中</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容量瓶不能作为溶解仪器</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应在烧杯中溶解</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p>
        </p:txBody>
      </p:sp>
    </p:spTree>
    <p:extLst>
      <p:ext uri="{BB962C8B-B14F-4D97-AF65-F5344CB8AC3E}">
        <p14:creationId xmlns:p14="http://schemas.microsoft.com/office/powerpoint/2010/main" val="3376029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80962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一定物质的量浓度溶液配制的常见误差分析</a:t>
            </a:r>
          </a:p>
        </p:txBody>
      </p:sp>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68A133D6-10E4-4ECC-8302-1D714E56A4C4}"/>
                  </a:ext>
                </a:extLst>
              </p:cNvPr>
              <p:cNvSpPr/>
              <p:nvPr/>
            </p:nvSpPr>
            <p:spPr>
              <a:xfrm>
                <a:off x="247661" y="655929"/>
                <a:ext cx="11675836" cy="3542636"/>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r>
                  <a:rPr lang="en-US"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800" b="1" dirty="0" smtClean="0">
                  <a:solidFill>
                    <a:srgbClr val="DA251C"/>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b="1" dirty="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误差分析依据</a:t>
                </a:r>
              </a:p>
              <a:p>
                <a:pPr>
                  <a:lnSpc>
                    <a:spcPct val="150000"/>
                  </a:lnSpc>
                  <a:spcAft>
                    <a:spcPts val="0"/>
                  </a:spcAft>
                </a:pP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𝑛</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den>
                    </m:f>
                  </m:oMath>
                </a14:m>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。实验操作</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偏大</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偏大</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偏小。同样</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若实验操作</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偏大</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偏大。</a:t>
                </a:r>
              </a:p>
              <a:p>
                <a:pPr>
                  <a:lnSpc>
                    <a:spcPct val="150000"/>
                  </a:lnSpc>
                  <a:spcAft>
                    <a:spcPts val="0"/>
                  </a:spcAft>
                </a:pP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常见的实验误差分析</a:t>
                </a:r>
              </a:p>
            </p:txBody>
          </p:sp>
        </mc:Choice>
        <mc:Fallback xmlns="">
          <p:sp>
            <p:nvSpPr>
              <p:cNvPr id="8" name="矩形 7">
                <a:extLst>
                  <a:ext uri="{FF2B5EF4-FFF2-40B4-BE49-F238E27FC236}">
                    <a16:creationId xmlns:a16="http://schemas.microsoft.com/office/drawing/2014/main" xmlns="" xmlns:a14="http://schemas.microsoft.com/office/drawing/2010/main" id="{68A133D6-10E4-4ECC-8302-1D714E56A4C4}"/>
                  </a:ext>
                </a:extLst>
              </p:cNvPr>
              <p:cNvSpPr>
                <a:spLocks noRot="1" noChangeAspect="1" noMove="1" noResize="1" noEditPoints="1" noAdjustHandles="1" noChangeArrowheads="1" noChangeShapeType="1" noTextEdit="1"/>
              </p:cNvSpPr>
              <p:nvPr/>
            </p:nvSpPr>
            <p:spPr>
              <a:xfrm>
                <a:off x="247661" y="655929"/>
                <a:ext cx="11675836" cy="3542636"/>
              </a:xfrm>
              <a:prstGeom prst="rect">
                <a:avLst/>
              </a:prstGeom>
              <a:blipFill rotWithShape="1">
                <a:blip r:embed="rId2"/>
                <a:stretch>
                  <a:fillRect l="-1097" b="-1721"/>
                </a:stretch>
              </a:blipFill>
            </p:spPr>
            <p:txBody>
              <a:bodyPr/>
              <a:lstStyle/>
              <a:p>
                <a:r>
                  <a:rPr lang="zh-CN" altLang="en-US">
                    <a:noFill/>
                  </a:rPr>
                  <a:t> </a:t>
                </a:r>
              </a:p>
            </p:txBody>
          </p:sp>
        </mc:Fallback>
      </mc:AlternateContent>
      <p:graphicFrame>
        <p:nvGraphicFramePr>
          <p:cNvPr id="9" name="表格 8">
            <a:extLst>
              <a:ext uri="{FF2B5EF4-FFF2-40B4-BE49-F238E27FC236}">
                <a16:creationId xmlns="" xmlns:a16="http://schemas.microsoft.com/office/drawing/2014/main" id="{5C217C5E-0C4F-464A-ADDB-5CD345DB7C66}"/>
              </a:ext>
            </a:extLst>
          </p:cNvPr>
          <p:cNvGraphicFramePr>
            <a:graphicFrameLocks noGrp="1"/>
          </p:cNvGraphicFramePr>
          <p:nvPr>
            <p:extLst>
              <p:ext uri="{D42A27DB-BD31-4B8C-83A1-F6EECF244321}">
                <p14:modId xmlns:p14="http://schemas.microsoft.com/office/powerpoint/2010/main" val="1436032427"/>
              </p:ext>
            </p:extLst>
          </p:nvPr>
        </p:nvGraphicFramePr>
        <p:xfrm>
          <a:off x="302095" y="4072890"/>
          <a:ext cx="11621402" cy="2588340"/>
        </p:xfrm>
        <a:graphic>
          <a:graphicData uri="http://schemas.openxmlformats.org/drawingml/2006/table">
            <a:tbl>
              <a:tblPr firstRow="1" firstCol="1" bandRow="1"/>
              <a:tblGrid>
                <a:gridCol w="5563502">
                  <a:extLst>
                    <a:ext uri="{9D8B030D-6E8A-4147-A177-3AD203B41FA5}">
                      <a16:colId xmlns="" xmlns:a16="http://schemas.microsoft.com/office/drawing/2014/main" val="682902565"/>
                    </a:ext>
                  </a:extLst>
                </a:gridCol>
                <a:gridCol w="1143000">
                  <a:extLst>
                    <a:ext uri="{9D8B030D-6E8A-4147-A177-3AD203B41FA5}">
                      <a16:colId xmlns="" xmlns:a16="http://schemas.microsoft.com/office/drawing/2014/main" val="2847213165"/>
                    </a:ext>
                  </a:extLst>
                </a:gridCol>
                <a:gridCol w="1066800">
                  <a:extLst>
                    <a:ext uri="{9D8B030D-6E8A-4147-A177-3AD203B41FA5}">
                      <a16:colId xmlns="" xmlns:a16="http://schemas.microsoft.com/office/drawing/2014/main" val="3093346469"/>
                    </a:ext>
                  </a:extLst>
                </a:gridCol>
                <a:gridCol w="1162050">
                  <a:extLst>
                    <a:ext uri="{9D8B030D-6E8A-4147-A177-3AD203B41FA5}">
                      <a16:colId xmlns="" xmlns:a16="http://schemas.microsoft.com/office/drawing/2014/main" val="1829383200"/>
                    </a:ext>
                  </a:extLst>
                </a:gridCol>
                <a:gridCol w="971550">
                  <a:extLst>
                    <a:ext uri="{9D8B030D-6E8A-4147-A177-3AD203B41FA5}">
                      <a16:colId xmlns="" xmlns:a16="http://schemas.microsoft.com/office/drawing/2014/main" val="2558063783"/>
                    </a:ext>
                  </a:extLst>
                </a:gridCol>
                <a:gridCol w="1714500">
                  <a:extLst>
                    <a:ext uri="{9D8B030D-6E8A-4147-A177-3AD203B41FA5}">
                      <a16:colId xmlns="" xmlns:a16="http://schemas.microsoft.com/office/drawing/2014/main" val="920905147"/>
                    </a:ext>
                  </a:extLst>
                </a:gridCol>
              </a:tblGrid>
              <a:tr h="431390">
                <a:tc rowSpan="2" gridSpan="3">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可能引起误差的一些操作</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rowSpan="2" hMerge="1">
                  <a:txBody>
                    <a:bodyPr/>
                    <a:lstStyle/>
                    <a:p>
                      <a:endParaRPr lang="zh-CN" altLang="en-US"/>
                    </a:p>
                  </a:txBody>
                  <a:tcPr/>
                </a:tc>
                <a:tc grid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因变量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/(mol·L</a:t>
                      </a:r>
                      <a:r>
                        <a:rPr lang="en-US" sz="2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1475152"/>
                  </a:ext>
                </a:extLst>
              </a:tr>
              <a:tr h="431390">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 xmlns:a16="http://schemas.microsoft.com/office/drawing/2014/main" val="1032656028"/>
                  </a:ext>
                </a:extLst>
              </a:tr>
              <a:tr h="43139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天平砝码附着有其他物质或已生锈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07008139"/>
                  </a:ext>
                </a:extLst>
              </a:tr>
              <a:tr h="431390">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用量筒量取需稀释的溶液时仰视读数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3199676268"/>
                  </a:ext>
                </a:extLst>
              </a:tr>
              <a:tr h="431390">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定容时俯视容量瓶刻度线</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3468436704"/>
                  </a:ext>
                </a:extLst>
              </a:tr>
              <a:tr h="431390">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溶液未冷却就转入容量瓶进行定容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116100986"/>
                  </a:ext>
                </a:extLst>
              </a:tr>
            </a:tbl>
          </a:graphicData>
        </a:graphic>
      </p:graphicFrame>
    </p:spTree>
    <p:extLst>
      <p:ext uri="{BB962C8B-B14F-4D97-AF65-F5344CB8AC3E}">
        <p14:creationId xmlns:p14="http://schemas.microsoft.com/office/powerpoint/2010/main" val="398217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a:extLst>
              <a:ext uri="{FF2B5EF4-FFF2-40B4-BE49-F238E27FC236}">
                <a16:creationId xmlns="" xmlns:a16="http://schemas.microsoft.com/office/drawing/2014/main" id="{5C217C5E-0C4F-464A-ADDB-5CD345DB7C66}"/>
              </a:ext>
            </a:extLst>
          </p:cNvPr>
          <p:cNvGraphicFramePr>
            <a:graphicFrameLocks noGrp="1"/>
          </p:cNvGraphicFramePr>
          <p:nvPr>
            <p:extLst>
              <p:ext uri="{D42A27DB-BD31-4B8C-83A1-F6EECF244321}">
                <p14:modId xmlns:p14="http://schemas.microsoft.com/office/powerpoint/2010/main" val="2323374771"/>
              </p:ext>
            </p:extLst>
          </p:nvPr>
        </p:nvGraphicFramePr>
        <p:xfrm>
          <a:off x="268514" y="1056355"/>
          <a:ext cx="11675836" cy="4745290"/>
        </p:xfrm>
        <a:graphic>
          <a:graphicData uri="http://schemas.openxmlformats.org/drawingml/2006/table">
            <a:tbl>
              <a:tblPr firstRow="1" firstCol="1" bandRow="1"/>
              <a:tblGrid>
                <a:gridCol w="5617936">
                  <a:extLst>
                    <a:ext uri="{9D8B030D-6E8A-4147-A177-3AD203B41FA5}">
                      <a16:colId xmlns="" xmlns:a16="http://schemas.microsoft.com/office/drawing/2014/main" val="682902565"/>
                    </a:ext>
                  </a:extLst>
                </a:gridCol>
                <a:gridCol w="1143000">
                  <a:extLst>
                    <a:ext uri="{9D8B030D-6E8A-4147-A177-3AD203B41FA5}">
                      <a16:colId xmlns="" xmlns:a16="http://schemas.microsoft.com/office/drawing/2014/main" val="2847213165"/>
                    </a:ext>
                  </a:extLst>
                </a:gridCol>
                <a:gridCol w="1066800">
                  <a:extLst>
                    <a:ext uri="{9D8B030D-6E8A-4147-A177-3AD203B41FA5}">
                      <a16:colId xmlns="" xmlns:a16="http://schemas.microsoft.com/office/drawing/2014/main" val="3093346469"/>
                    </a:ext>
                  </a:extLst>
                </a:gridCol>
                <a:gridCol w="1162050">
                  <a:extLst>
                    <a:ext uri="{9D8B030D-6E8A-4147-A177-3AD203B41FA5}">
                      <a16:colId xmlns="" xmlns:a16="http://schemas.microsoft.com/office/drawing/2014/main" val="1829383200"/>
                    </a:ext>
                  </a:extLst>
                </a:gridCol>
                <a:gridCol w="971550">
                  <a:extLst>
                    <a:ext uri="{9D8B030D-6E8A-4147-A177-3AD203B41FA5}">
                      <a16:colId xmlns="" xmlns:a16="http://schemas.microsoft.com/office/drawing/2014/main" val="2558063783"/>
                    </a:ext>
                  </a:extLst>
                </a:gridCol>
                <a:gridCol w="1714500">
                  <a:extLst>
                    <a:ext uri="{9D8B030D-6E8A-4147-A177-3AD203B41FA5}">
                      <a16:colId xmlns="" xmlns:a16="http://schemas.microsoft.com/office/drawing/2014/main" val="920905147"/>
                    </a:ext>
                  </a:extLst>
                </a:gridCol>
              </a:tblGrid>
              <a:tr h="431390">
                <a:tc rowSpan="2" gridSpan="3">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可能引起误差的一些操作</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rowSpan="2" hMerge="1">
                  <a:txBody>
                    <a:bodyPr/>
                    <a:lstStyle/>
                    <a:p>
                      <a:endParaRPr lang="zh-CN" altLang="en-US"/>
                    </a:p>
                  </a:txBody>
                  <a:tcPr/>
                </a:tc>
                <a:tc grid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因变量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/(mol·L</a:t>
                      </a:r>
                      <a:r>
                        <a:rPr lang="en-US" sz="2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1475152"/>
                  </a:ext>
                </a:extLst>
              </a:tr>
              <a:tr h="431390">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extLst>
                  <a:ext uri="{0D108BD9-81ED-4DB2-BD59-A6C34878D82A}">
                    <a16:rowId xmlns="" xmlns:a16="http://schemas.microsoft.com/office/drawing/2014/main" val="1032656028"/>
                  </a:ext>
                </a:extLst>
              </a:tr>
              <a:tr h="431390">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砝码残缺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9284082"/>
                  </a:ext>
                </a:extLst>
              </a:tr>
              <a:tr h="43139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药品和砝码位置颠倒</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使用游码</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2316786727"/>
                  </a:ext>
                </a:extLst>
              </a:tr>
              <a:tr h="43139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没有洗涤烧杯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339558688"/>
                  </a:ext>
                </a:extLst>
              </a:tr>
              <a:tr h="43139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定容时仰视容量瓶刻度线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2146965537"/>
                  </a:ext>
                </a:extLst>
              </a:tr>
              <a:tr h="43139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溶质已潮解或含有其他杂质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3467630237"/>
                  </a:ext>
                </a:extLst>
              </a:tr>
              <a:tr h="43139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定容摇匀后又加蒸馏水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744502336"/>
                  </a:ext>
                </a:extLst>
              </a:tr>
              <a:tr h="431390">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用量筒量取需稀释的溶液时俯视读数</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58486802"/>
                  </a:ext>
                </a:extLst>
              </a:tr>
              <a:tr h="43139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定容时蒸馏水加多后用吸管吸出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633373672"/>
                  </a:ext>
                </a:extLst>
              </a:tr>
              <a:tr h="43139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转移时有少量液体洒在容量瓶外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379151788"/>
                  </a:ext>
                </a:extLst>
              </a:tr>
            </a:tbl>
          </a:graphicData>
        </a:graphic>
      </p:graphicFrame>
      <p:sp>
        <p:nvSpPr>
          <p:cNvPr id="8" name="矩形 7">
            <a:extLst>
              <a:ext uri="{FF2B5EF4-FFF2-40B4-BE49-F238E27FC236}">
                <a16:creationId xmlns="" xmlns:a16="http://schemas.microsoft.com/office/drawing/2014/main" id="{3136E194-E99B-417E-A90D-440D3402E825}"/>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4" name="矩形 1">
            <a:extLst>
              <a:ext uri="{FF2B5EF4-FFF2-40B4-BE49-F238E27FC236}">
                <a16:creationId xmlns="" xmlns:a16="http://schemas.microsoft.com/office/drawing/2014/main" id="{EA3E3B45-8494-4AAF-816F-476EB22316DF}"/>
              </a:ext>
            </a:extLst>
          </p:cNvPr>
          <p:cNvSpPr>
            <a:spLocks noChangeArrowheads="1"/>
          </p:cNvSpPr>
          <p:nvPr/>
        </p:nvSpPr>
        <p:spPr bwMode="auto">
          <a:xfrm>
            <a:off x="10303660" y="410024"/>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Tree>
    <p:extLst>
      <p:ext uri="{BB962C8B-B14F-4D97-AF65-F5344CB8AC3E}">
        <p14:creationId xmlns:p14="http://schemas.microsoft.com/office/powerpoint/2010/main" val="3518028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5" name="矩形 14">
            <a:extLst>
              <a:ext uri="{FF2B5EF4-FFF2-40B4-BE49-F238E27FC236}">
                <a16:creationId xmlns="" xmlns:a16="http://schemas.microsoft.com/office/drawing/2014/main" id="{B5AE7601-A521-481F-87D0-3078DE607ED1}"/>
              </a:ext>
            </a:extLst>
          </p:cNvPr>
          <p:cNvSpPr/>
          <p:nvPr/>
        </p:nvSpPr>
        <p:spPr>
          <a:xfrm>
            <a:off x="259417" y="236535"/>
            <a:ext cx="11698539" cy="6555641"/>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现用质量分数为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36.5%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的浓盐酸</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密度为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1.19 g/cm</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的稀盐酸</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实验中应选用的仪器是</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①100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量筒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②</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托盘天平</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带砝码</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③</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玻璃棒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④50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⑤10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量筒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⑥50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烧杯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⑦100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⑧</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胶头滴管</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经计算</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需浓盐酸的体积为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mL;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此实验中玻璃棒的作用是</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某学生实际配制稀盐酸的浓度经滴定测定为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0.98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原因可能是</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03944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5" name="矩形 14">
            <a:extLst>
              <a:ext uri="{FF2B5EF4-FFF2-40B4-BE49-F238E27FC236}">
                <a16:creationId xmlns="" xmlns:a16="http://schemas.microsoft.com/office/drawing/2014/main" id="{B5AE7601-A521-481F-87D0-3078DE607ED1}"/>
              </a:ext>
            </a:extLst>
          </p:cNvPr>
          <p:cNvSpPr/>
          <p:nvPr/>
        </p:nvSpPr>
        <p:spPr>
          <a:xfrm>
            <a:off x="259417" y="274635"/>
            <a:ext cx="11698539" cy="2677656"/>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①</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取用完浓盐酸的量筒未洗涤</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②</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转移溶液后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小烧杯未洗涤 </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③</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定容时俯视容量瓶刻度线</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④</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移液前容量瓶内有少量蒸馏水</a:t>
            </a:r>
          </a:p>
        </p:txBody>
      </p:sp>
      <p:pic>
        <p:nvPicPr>
          <p:cNvPr id="14" name="图片 131">
            <a:extLst>
              <a:ext uri="{FF2B5EF4-FFF2-40B4-BE49-F238E27FC236}">
                <a16:creationId xmlns="" xmlns:a16="http://schemas.microsoft.com/office/drawing/2014/main" id="{8D3B32AD-77AF-4EF6-9A10-96761A47D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570" y="4524219"/>
            <a:ext cx="592177" cy="33470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 xmlns:a16="http://schemas.microsoft.com/office/drawing/2014/main" id="{30B1AE0C-6FE8-4F55-9D5A-2909D5AFAEE0}"/>
              </a:ext>
            </a:extLst>
          </p:cNvPr>
          <p:cNvSpPr>
            <a:spLocks noChangeArrowheads="1"/>
          </p:cNvSpPr>
          <p:nvPr/>
        </p:nvSpPr>
        <p:spPr bwMode="auto">
          <a:xfrm>
            <a:off x="394606" y="2890047"/>
            <a:ext cx="825590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kumimoji="0" lang="zh-CN"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实验步骤 </a:t>
            </a:r>
            <a:endPar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Rectangle 4">
            <a:extLst>
              <a:ext uri="{FF2B5EF4-FFF2-40B4-BE49-F238E27FC236}">
                <a16:creationId xmlns="" xmlns:a16="http://schemas.microsoft.com/office/drawing/2014/main" id="{5CBCC38A-CB53-440A-B4B7-F64B0F6B53FA}"/>
              </a:ext>
            </a:extLst>
          </p:cNvPr>
          <p:cNvSpPr>
            <a:spLocks noChangeArrowheads="1"/>
          </p:cNvSpPr>
          <p:nvPr/>
        </p:nvSpPr>
        <p:spPr bwMode="auto">
          <a:xfrm>
            <a:off x="2826829" y="4291202"/>
            <a:ext cx="6309741"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需浓盐酸体积为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8.4 mL——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回答第</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问</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3">
            <a:extLst>
              <a:ext uri="{FF2B5EF4-FFF2-40B4-BE49-F238E27FC236}">
                <a16:creationId xmlns="" xmlns:a16="http://schemas.microsoft.com/office/drawing/2014/main" id="{B6641561-E1EA-41AE-B877-BBDF5B931C08}"/>
              </a:ext>
            </a:extLst>
          </p:cNvPr>
          <p:cNvSpPr>
            <a:spLocks noChangeArrowheads="1"/>
          </p:cNvSpPr>
          <p:nvPr/>
        </p:nvSpPr>
        <p:spPr bwMode="auto">
          <a:xfrm>
            <a:off x="1105806" y="4323337"/>
            <a:ext cx="3364128" cy="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a:t>
            </a:r>
            <a:endParaRPr kumimoji="0" lang="zh-CN"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71606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pic>
        <p:nvPicPr>
          <p:cNvPr id="18" name="图片 132">
            <a:extLst>
              <a:ext uri="{FF2B5EF4-FFF2-40B4-BE49-F238E27FC236}">
                <a16:creationId xmlns="" xmlns:a16="http://schemas.microsoft.com/office/drawing/2014/main" id="{BA98E543-6C6B-4B42-B2F0-50869FEC8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08" y="756941"/>
            <a:ext cx="9538606" cy="445368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 xmlns:a16="http://schemas.microsoft.com/office/drawing/2014/main" id="{F6D1EC97-B86C-468F-9344-60B6CA6D9FB8}"/>
              </a:ext>
            </a:extLst>
          </p:cNvPr>
          <p:cNvSpPr>
            <a:spLocks noChangeArrowheads="1"/>
          </p:cNvSpPr>
          <p:nvPr/>
        </p:nvSpPr>
        <p:spPr bwMode="auto">
          <a:xfrm>
            <a:off x="10102156" y="2354755"/>
            <a:ext cx="1436702" cy="141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回答</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第</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(1)(3)</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问  </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Rectangle 7">
            <a:extLst>
              <a:ext uri="{FF2B5EF4-FFF2-40B4-BE49-F238E27FC236}">
                <a16:creationId xmlns="" xmlns:a16="http://schemas.microsoft.com/office/drawing/2014/main" id="{83C8DA91-0545-4D39-93E1-E0AA6368846A}"/>
              </a:ext>
            </a:extLst>
          </p:cNvPr>
          <p:cNvSpPr>
            <a:spLocks noChangeArrowheads="1"/>
          </p:cNvSpPr>
          <p:nvPr/>
        </p:nvSpPr>
        <p:spPr bwMode="auto">
          <a:xfrm>
            <a:off x="394606" y="5336724"/>
            <a:ext cx="181519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误差分析</a:t>
            </a:r>
            <a:endParaRPr kumimoji="0" lang="zh-CN"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图片 133">
            <a:extLst>
              <a:ext uri="{FF2B5EF4-FFF2-40B4-BE49-F238E27FC236}">
                <a16:creationId xmlns="" xmlns:a16="http://schemas.microsoft.com/office/drawing/2014/main" id="{409DEFEC-1C8C-492E-A562-1061F7136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670" y="5504541"/>
            <a:ext cx="713051" cy="40302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8">
            <a:extLst>
              <a:ext uri="{FF2B5EF4-FFF2-40B4-BE49-F238E27FC236}">
                <a16:creationId xmlns="" xmlns:a16="http://schemas.microsoft.com/office/drawing/2014/main" id="{E9F60A0D-3A90-4CC8-A292-CD525186D271}"/>
              </a:ext>
            </a:extLst>
          </p:cNvPr>
          <p:cNvSpPr>
            <a:spLocks noChangeArrowheads="1"/>
          </p:cNvSpPr>
          <p:nvPr/>
        </p:nvSpPr>
        <p:spPr bwMode="auto">
          <a:xfrm>
            <a:off x="2883143" y="5336723"/>
            <a:ext cx="55707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分析</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的变化</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回答第</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问 </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0539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821A9A34-8AD6-45A3-9F2C-D63D210F75EE}"/>
              </a:ext>
            </a:extLst>
          </p:cNvPr>
          <p:cNvSpPr/>
          <p:nvPr/>
        </p:nvSpPr>
        <p:spPr>
          <a:xfrm>
            <a:off x="234044" y="244823"/>
            <a:ext cx="6333785" cy="662554"/>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36.5%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的浓盐酸的物质的量浓度</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99EADF75-4847-44CB-B7C4-53C25FDB2FAD}"/>
                  </a:ext>
                </a:extLst>
              </p:cNvPr>
              <p:cNvSpPr/>
              <p:nvPr/>
            </p:nvSpPr>
            <p:spPr>
              <a:xfrm>
                <a:off x="234044" y="737631"/>
                <a:ext cx="11723912" cy="5498941"/>
              </a:xfrm>
              <a:prstGeom prst="rect">
                <a:avLst/>
              </a:prstGeom>
            </p:spPr>
            <p:txBody>
              <a:bodyPr wrap="square">
                <a:spAutoFit/>
              </a:bodyPr>
              <a:lstStyle/>
              <a:p>
                <a:pPr>
                  <a:lnSpc>
                    <a:spcPct val="150000"/>
                  </a:lnSpc>
                  <a:spcAft>
                    <a:spcPts val="0"/>
                  </a:spcAft>
                </a:pP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𝑤</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mL</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19</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mL</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×36</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36</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mol</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=11.9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知所需浓盐酸的体积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mol</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9</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mol</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≈0.008 4 L=8.4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。选择量筒时要遵循</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大而近</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的原则</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应选择量程与溶液体积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(8.4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相近的量筒</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量筒。配制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溶液只能选用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容量瓶。配制的稀盐酸的浓度为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0.98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即所配溶液的浓度偏小。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①</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取用完浓盐酸的量筒未洗涤</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对结果无影响</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洗涤会导致所取溶质增多</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;②</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转移溶液后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小烧杯未洗涤</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溶质的物质的量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故溶液的浓度偏小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;③</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定容时俯视容量瓶刻度线</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p>
            </p:txBody>
          </p:sp>
        </mc:Choice>
        <mc:Fallback xmlns="">
          <p:sp>
            <p:nvSpPr>
              <p:cNvPr id="17" name="矩形 16">
                <a:extLst>
                  <a:ext uri="{FF2B5EF4-FFF2-40B4-BE49-F238E27FC236}">
                    <a16:creationId xmlns:a16="http://schemas.microsoft.com/office/drawing/2014/main" id="{99EADF75-4847-44CB-B7C4-53C25FDB2FAD}"/>
                  </a:ext>
                </a:extLst>
              </p:cNvPr>
              <p:cNvSpPr>
                <a:spLocks noRot="1" noChangeAspect="1" noMove="1" noResize="1" noEditPoints="1" noAdjustHandles="1" noChangeArrowheads="1" noChangeShapeType="1" noTextEdit="1"/>
              </p:cNvSpPr>
              <p:nvPr/>
            </p:nvSpPr>
            <p:spPr>
              <a:xfrm>
                <a:off x="234044" y="737631"/>
                <a:ext cx="11723912" cy="5498941"/>
              </a:xfrm>
              <a:prstGeom prst="rect">
                <a:avLst/>
              </a:prstGeom>
              <a:blipFill>
                <a:blip r:embed="rId2"/>
                <a:stretch>
                  <a:fillRect l="-1040" r="-260" b="-7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59411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7" name="矩形 16">
            <a:extLst>
              <a:ext uri="{FF2B5EF4-FFF2-40B4-BE49-F238E27FC236}">
                <a16:creationId xmlns="" xmlns:a16="http://schemas.microsoft.com/office/drawing/2014/main" id="{99EADF75-4847-44CB-B7C4-53C25FDB2FAD}"/>
              </a:ext>
            </a:extLst>
          </p:cNvPr>
          <p:cNvSpPr/>
          <p:nvPr/>
        </p:nvSpPr>
        <p:spPr>
          <a:xfrm>
            <a:off x="234044" y="299481"/>
            <a:ext cx="11723912" cy="1384995"/>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的体积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偏小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故溶液的浓度偏大</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;④</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定容时需加入大量蒸馏水</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故移液前容量瓶内有少量蒸馏水对溶液的浓度无影响。</a:t>
            </a:r>
          </a:p>
        </p:txBody>
      </p:sp>
      <p:sp>
        <p:nvSpPr>
          <p:cNvPr id="15" name="矩形 14">
            <a:extLst>
              <a:ext uri="{FF2B5EF4-FFF2-40B4-BE49-F238E27FC236}">
                <a16:creationId xmlns="" xmlns:a16="http://schemas.microsoft.com/office/drawing/2014/main" id="{DFFB5FCA-D0B9-4F33-84A9-27D89F1D408F}"/>
              </a:ext>
            </a:extLst>
          </p:cNvPr>
          <p:cNvSpPr/>
          <p:nvPr/>
        </p:nvSpPr>
        <p:spPr>
          <a:xfrm>
            <a:off x="234044" y="1902230"/>
            <a:ext cx="8597225" cy="738664"/>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(1)③⑤⑥⑦⑧</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(2)8.4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搅拌、引流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(4)②</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89415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5" name="矩形 14">
            <a:extLst>
              <a:ext uri="{FF2B5EF4-FFF2-40B4-BE49-F238E27FC236}">
                <a16:creationId xmlns="" xmlns:a16="http://schemas.microsoft.com/office/drawing/2014/main" id="{DFFB5FCA-D0B9-4F33-84A9-27D89F1D408F}"/>
              </a:ext>
            </a:extLst>
          </p:cNvPr>
          <p:cNvSpPr/>
          <p:nvPr/>
        </p:nvSpPr>
        <p:spPr>
          <a:xfrm>
            <a:off x="234044" y="244823"/>
            <a:ext cx="1620957" cy="662297"/>
          </a:xfrm>
          <a:prstGeom prst="rect">
            <a:avLst/>
          </a:prstGeom>
        </p:spPr>
        <p:txBody>
          <a:bodyPr wrap="non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突破攻略</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17HX-2.jpg" descr="id:2147514957;FounderCES">
            <a:extLst>
              <a:ext uri="{FF2B5EF4-FFF2-40B4-BE49-F238E27FC236}">
                <a16:creationId xmlns="" xmlns:a16="http://schemas.microsoft.com/office/drawing/2014/main" id="{F05828EA-4335-486A-8E9D-91E10E72D271}"/>
              </a:ext>
            </a:extLst>
          </p:cNvPr>
          <p:cNvPicPr/>
          <p:nvPr/>
        </p:nvPicPr>
        <p:blipFill>
          <a:blip r:embed="rId2"/>
          <a:stretch>
            <a:fillRect/>
          </a:stretch>
        </p:blipFill>
        <p:spPr>
          <a:xfrm>
            <a:off x="1483359" y="964270"/>
            <a:ext cx="7754159" cy="2136458"/>
          </a:xfrm>
          <a:prstGeom prst="rect">
            <a:avLst/>
          </a:prstGeom>
        </p:spPr>
      </p:pic>
    </p:spTree>
    <p:extLst>
      <p:ext uri="{BB962C8B-B14F-4D97-AF65-F5344CB8AC3E}">
        <p14:creationId xmlns:p14="http://schemas.microsoft.com/office/powerpoint/2010/main" val="1053524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Rectangle 1">
            <a:extLst>
              <a:ext uri="{FF2B5EF4-FFF2-40B4-BE49-F238E27FC236}">
                <a16:creationId xmlns="" xmlns:a16="http://schemas.microsoft.com/office/drawing/2014/main" id="{130EA6B2-101E-421E-9C52-74F2821ECC37}"/>
              </a:ext>
            </a:extLst>
          </p:cNvPr>
          <p:cNvSpPr>
            <a:spLocks noChangeArrowheads="1"/>
          </p:cNvSpPr>
          <p:nvPr/>
        </p:nvSpPr>
        <p:spPr bwMode="auto">
          <a:xfrm>
            <a:off x="267580" y="292907"/>
            <a:ext cx="116903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 </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某学生在配制一定物质的量浓度的氢氧化钠溶液时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结果所配溶液浓度偏大</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其原因可能是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所用氢氧化钠已经潮解</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向容量瓶中加水未到刻度线</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有少量氢氧化钠溶液残留在烧杯里</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用带游码的托盘天平称</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2.4 g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时误用了“左码右物”方法 </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78985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6" name="矩形 15">
            <a:extLst>
              <a:ext uri="{FF2B5EF4-FFF2-40B4-BE49-F238E27FC236}">
                <a16:creationId xmlns="" xmlns:a16="http://schemas.microsoft.com/office/drawing/2014/main" id="{0499E233-0EDE-44B8-9670-98A22664A137}"/>
              </a:ext>
            </a:extLst>
          </p:cNvPr>
          <p:cNvSpPr/>
          <p:nvPr/>
        </p:nvSpPr>
        <p:spPr>
          <a:xfrm>
            <a:off x="267891" y="924214"/>
            <a:ext cx="11690064" cy="4616648"/>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所用</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已经潮解</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实际称量的氢氧化钠的质量减小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氢氧化钠的物质的量减小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所配溶液浓度偏小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项不符合题意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向容量瓶中加水未到刻度线时溶液的体积较小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溶液的浓度偏大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项符合题意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有少量氢氧化钠溶液残留在烧杯里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造成了溶质的损耗</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溶液浓度偏小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项不符合题意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称量时误用</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左码右物</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若不使用游码</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对称取氢氧化钠质量无影响</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对所配溶液浓度无影响</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若使用游码</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实际称取氢氧化钠的质量减小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所配溶液浓度偏小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项不符合题意。</a:t>
            </a:r>
          </a:p>
        </p:txBody>
      </p:sp>
    </p:spTree>
    <p:extLst>
      <p:ext uri="{BB962C8B-B14F-4D97-AF65-F5344CB8AC3E}">
        <p14:creationId xmlns:p14="http://schemas.microsoft.com/office/powerpoint/2010/main" val="1722568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5257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4 </a:t>
            </a:r>
            <a:r>
              <a:rPr lang="zh-CN" altLang="zh-CN" sz="2800" dirty="0">
                <a:solidFill>
                  <a:srgbClr val="DA251C"/>
                </a:solidFill>
              </a:rPr>
              <a:t>以物质的量为中心的计算</a:t>
            </a:r>
          </a:p>
        </p:txBody>
      </p:sp>
      <p:sp>
        <p:nvSpPr>
          <p:cNvPr id="10" name="矩形 9">
            <a:extLst>
              <a:ext uri="{FF2B5EF4-FFF2-40B4-BE49-F238E27FC236}">
                <a16:creationId xmlns="" xmlns:a16="http://schemas.microsoft.com/office/drawing/2014/main" id="{1B196695-D651-435F-94EB-89A355DC308D}"/>
              </a:ext>
            </a:extLst>
          </p:cNvPr>
          <p:cNvSpPr/>
          <p:nvPr/>
        </p:nvSpPr>
        <p:spPr>
          <a:xfrm>
            <a:off x="287564" y="767441"/>
            <a:ext cx="9533379" cy="662297"/>
          </a:xfrm>
          <a:prstGeom prst="rect">
            <a:avLst/>
          </a:prstGeom>
        </p:spPr>
        <p:txBody>
          <a:bodyPr wrap="none">
            <a:spAutoFit/>
          </a:bodyPr>
          <a:lstStyle/>
          <a:p>
            <a:pPr>
              <a:lnSpc>
                <a:spcPct val="150000"/>
              </a:lnSpc>
              <a:spcAft>
                <a:spcPts val="0"/>
              </a:spcAft>
            </a:pP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r>
              <a:rPr lang="en-US"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以物质的量为中心的各有关物理量的换算关系</a:t>
            </a:r>
          </a:p>
        </p:txBody>
      </p:sp>
      <p:pic>
        <p:nvPicPr>
          <p:cNvPr id="11" name="HZ5.jpg" descr="id:2147514978;FounderCES">
            <a:extLst>
              <a:ext uri="{FF2B5EF4-FFF2-40B4-BE49-F238E27FC236}">
                <a16:creationId xmlns="" xmlns:a16="http://schemas.microsoft.com/office/drawing/2014/main" id="{2B2A0565-30B2-4DC2-BFA0-8BE3B4C472DE}"/>
              </a:ext>
            </a:extLst>
          </p:cNvPr>
          <p:cNvPicPr/>
          <p:nvPr/>
        </p:nvPicPr>
        <p:blipFill>
          <a:blip r:embed="rId2"/>
          <a:stretch>
            <a:fillRect/>
          </a:stretch>
        </p:blipFill>
        <p:spPr>
          <a:xfrm>
            <a:off x="1221881" y="1429738"/>
            <a:ext cx="5102719" cy="5228897"/>
          </a:xfrm>
          <a:prstGeom prst="rect">
            <a:avLst/>
          </a:prstGeom>
        </p:spPr>
      </p:pic>
      <p:sp>
        <p:nvSpPr>
          <p:cNvPr id="2" name="矩形 1">
            <a:extLst>
              <a:ext uri="{FF2B5EF4-FFF2-40B4-BE49-F238E27FC236}">
                <a16:creationId xmlns="" xmlns:a16="http://schemas.microsoft.com/office/drawing/2014/main" id="{5C2C4424-3636-430C-A38C-D1C367CA02E6}"/>
              </a:ext>
            </a:extLst>
          </p:cNvPr>
          <p:cNvSpPr/>
          <p:nvPr/>
        </p:nvSpPr>
        <p:spPr>
          <a:xfrm>
            <a:off x="7025141" y="5784935"/>
            <a:ext cx="4297971" cy="662233"/>
          </a:xfrm>
          <a:prstGeom prst="rect">
            <a:avLst/>
          </a:prstGeom>
        </p:spPr>
        <p:txBody>
          <a:bodyPr wrap="none">
            <a:spAutoFit/>
          </a:bodyPr>
          <a:lstStyle/>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密度</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ρ</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的单位为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mL</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148025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949904"/>
            <a:ext cx="11723913" cy="4616648"/>
          </a:xfrm>
          <a:prstGeom prst="rect">
            <a:avLst/>
          </a:prstGeom>
        </p:spPr>
        <p:txBody>
          <a:bodyPr wrap="square">
            <a:spAutoFit/>
          </a:bodyPr>
          <a:lstStyle/>
          <a:p>
            <a:pPr>
              <a:lnSpc>
                <a:spcPct val="150000"/>
              </a:lnSpc>
            </a:pPr>
            <a:r>
              <a:rPr lang="en-US" altLang="zh-CN" sz="2800" dirty="0"/>
              <a:t>1.</a:t>
            </a:r>
            <a:r>
              <a:rPr lang="zh-CN" altLang="zh-CN" sz="2800" dirty="0"/>
              <a:t>了解物质的量</a:t>
            </a:r>
            <a:r>
              <a:rPr lang="en-US" altLang="zh-CN" sz="2800" dirty="0"/>
              <a:t>(</a:t>
            </a:r>
            <a:r>
              <a:rPr lang="en-US" altLang="zh-CN" sz="2800" i="1" dirty="0"/>
              <a:t>n</a:t>
            </a:r>
            <a:r>
              <a:rPr lang="en-US" altLang="zh-CN" sz="2800" dirty="0"/>
              <a:t>)</a:t>
            </a:r>
            <a:r>
              <a:rPr lang="zh-CN" altLang="zh-CN" sz="2800" dirty="0"/>
              <a:t>及其单位摩尔</a:t>
            </a:r>
            <a:r>
              <a:rPr lang="en-US" altLang="zh-CN" sz="2800" dirty="0"/>
              <a:t>(</a:t>
            </a:r>
            <a:r>
              <a:rPr lang="en-US" altLang="zh-CN" sz="2800" dirty="0" err="1"/>
              <a:t>mol</a:t>
            </a:r>
            <a:r>
              <a:rPr lang="en-US" altLang="zh-CN" sz="2800" dirty="0"/>
              <a:t>)</a:t>
            </a:r>
            <a:r>
              <a:rPr lang="zh-CN" altLang="zh-CN" sz="2800" dirty="0"/>
              <a:t>、摩尔质量</a:t>
            </a:r>
            <a:r>
              <a:rPr lang="en-US" altLang="zh-CN" sz="2800" dirty="0"/>
              <a:t>(</a:t>
            </a:r>
            <a:r>
              <a:rPr lang="en-US" altLang="zh-CN" sz="2800" i="1" dirty="0"/>
              <a:t>M</a:t>
            </a:r>
            <a:r>
              <a:rPr lang="en-US" altLang="zh-CN" sz="2800" dirty="0"/>
              <a:t>)</a:t>
            </a:r>
            <a:r>
              <a:rPr lang="zh-CN" altLang="zh-CN" sz="2800" dirty="0"/>
              <a:t>、气体摩尔体积</a:t>
            </a:r>
            <a:r>
              <a:rPr lang="en-US" altLang="zh-CN" sz="2800" dirty="0"/>
              <a:t>(</a:t>
            </a:r>
            <a:r>
              <a:rPr lang="en-US" altLang="zh-CN" sz="2800" i="1" dirty="0" err="1"/>
              <a:t>V</a:t>
            </a:r>
            <a:r>
              <a:rPr lang="en-US" altLang="zh-CN" sz="2800" baseline="-25000" dirty="0" err="1"/>
              <a:t>m</a:t>
            </a:r>
            <a:r>
              <a:rPr lang="en-US" altLang="zh-CN" sz="2800" dirty="0"/>
              <a:t>)</a:t>
            </a:r>
            <a:r>
              <a:rPr lang="zh-CN" altLang="zh-CN" sz="2800" dirty="0"/>
              <a:t>、物质的量浓度</a:t>
            </a:r>
            <a:r>
              <a:rPr lang="en-US" altLang="zh-CN" sz="2800" dirty="0"/>
              <a:t>(</a:t>
            </a:r>
            <a:r>
              <a:rPr lang="en-US" altLang="zh-CN" sz="2800" i="1" dirty="0"/>
              <a:t>c</a:t>
            </a:r>
            <a:r>
              <a:rPr lang="en-US" altLang="zh-CN" sz="2800" dirty="0"/>
              <a:t>)</a:t>
            </a:r>
            <a:r>
              <a:rPr lang="zh-CN" altLang="zh-CN" sz="2800" dirty="0"/>
              <a:t>、阿伏加德罗常数</a:t>
            </a:r>
            <a:r>
              <a:rPr lang="en-US" altLang="zh-CN" sz="2800" dirty="0"/>
              <a:t>(</a:t>
            </a:r>
            <a:r>
              <a:rPr lang="en-US" altLang="zh-CN" sz="2800" i="1" dirty="0"/>
              <a:t>N</a:t>
            </a:r>
            <a:r>
              <a:rPr lang="en-US" altLang="zh-CN" sz="2800" baseline="-25000" dirty="0"/>
              <a:t>A</a:t>
            </a:r>
            <a:r>
              <a:rPr lang="en-US" altLang="zh-CN" sz="2800" dirty="0"/>
              <a:t>)</a:t>
            </a:r>
            <a:r>
              <a:rPr lang="zh-CN" altLang="zh-CN" sz="2800" dirty="0"/>
              <a:t>的含义。</a:t>
            </a:r>
          </a:p>
          <a:p>
            <a:pPr>
              <a:lnSpc>
                <a:spcPct val="150000"/>
              </a:lnSpc>
            </a:pPr>
            <a:r>
              <a:rPr lang="en-US" altLang="zh-CN" sz="2800" dirty="0"/>
              <a:t>2.</a:t>
            </a:r>
            <a:r>
              <a:rPr lang="zh-CN" altLang="zh-CN" sz="2800" dirty="0"/>
              <a:t>能根据微粒</a:t>
            </a:r>
            <a:r>
              <a:rPr lang="en-US" altLang="zh-CN" sz="2800" dirty="0"/>
              <a:t>(</a:t>
            </a:r>
            <a:r>
              <a:rPr lang="zh-CN" altLang="zh-CN" sz="2800" dirty="0"/>
              <a:t>原子、分子、离子</a:t>
            </a:r>
            <a:r>
              <a:rPr lang="en-US" altLang="zh-CN" sz="2800" dirty="0"/>
              <a:t>)</a:t>
            </a:r>
            <a:r>
              <a:rPr lang="zh-CN" altLang="zh-CN" sz="2800" dirty="0"/>
              <a:t>物质的量、数目、气体体积</a:t>
            </a:r>
            <a:r>
              <a:rPr lang="en-US" altLang="zh-CN" sz="2800" dirty="0"/>
              <a:t>(</a:t>
            </a:r>
            <a:r>
              <a:rPr lang="zh-CN" altLang="zh-CN" sz="2800" dirty="0"/>
              <a:t>标准状况下</a:t>
            </a:r>
            <a:r>
              <a:rPr lang="en-US" altLang="zh-CN" sz="2800" dirty="0"/>
              <a:t>)</a:t>
            </a:r>
            <a:r>
              <a:rPr lang="zh-CN" altLang="zh-CN" sz="2800" dirty="0"/>
              <a:t>之间的相互关系进行有关计算。</a:t>
            </a:r>
          </a:p>
          <a:p>
            <a:pPr>
              <a:lnSpc>
                <a:spcPct val="150000"/>
              </a:lnSpc>
            </a:pPr>
            <a:r>
              <a:rPr lang="en-US" altLang="zh-CN" sz="2800" dirty="0"/>
              <a:t>3.</a:t>
            </a:r>
            <a:r>
              <a:rPr lang="zh-CN" altLang="zh-CN" sz="2800" dirty="0"/>
              <a:t>了解溶液浓度的表示方法。理解溶液中溶质的质量分数和物质的量浓度的概念</a:t>
            </a:r>
            <a:r>
              <a:rPr lang="en-US" altLang="zh-CN" sz="2800" dirty="0"/>
              <a:t>,</a:t>
            </a:r>
            <a:r>
              <a:rPr lang="zh-CN" altLang="zh-CN" sz="2800" dirty="0"/>
              <a:t>并能进行有关计算。掌握配制一定溶质质量分数溶液和物质的量浓度溶液的方法</a:t>
            </a:r>
            <a:r>
              <a:rPr lang="zh-CN" altLang="en-US" sz="2800" dirty="0"/>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9060501A-0A82-4C91-9D34-C672E4704DB9}"/>
              </a:ext>
            </a:extLst>
          </p:cNvPr>
          <p:cNvSpPr/>
          <p:nvPr/>
        </p:nvSpPr>
        <p:spPr>
          <a:xfrm>
            <a:off x="232229" y="736063"/>
            <a:ext cx="11727542" cy="4616648"/>
          </a:xfrm>
          <a:prstGeom prst="rect">
            <a:avLst/>
          </a:prstGeom>
        </p:spPr>
        <p:txBody>
          <a:bodyPr wrap="square">
            <a:spAutoFit/>
          </a:bodyPr>
          <a:lstStyle/>
          <a:p>
            <a:pPr>
              <a:lnSpc>
                <a:spcPct val="150000"/>
              </a:lnSpc>
              <a:spcAft>
                <a:spcPts val="0"/>
              </a:spcAft>
            </a:pP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2.3</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种方法在化学计算中的巧妙应用</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关系式法</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①</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应用原理</a:t>
            </a: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关系式是表示两种或多种物质之间</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的关系的一种简化式子。在多步反应中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它可以把始态的反应物与终态的生成物之间的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的关系表示出来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把多步计算简化成一步计算。正确书写关系式是用关系式法解化学计算题的前提。</a:t>
            </a:r>
          </a:p>
        </p:txBody>
      </p:sp>
      <p:sp>
        <p:nvSpPr>
          <p:cNvPr id="9" name="矩形 8">
            <a:extLst>
              <a:ext uri="{FF2B5EF4-FFF2-40B4-BE49-F238E27FC236}">
                <a16:creationId xmlns="" xmlns:a16="http://schemas.microsoft.com/office/drawing/2014/main" id="{EA12BEFD-473E-4099-8975-4F50E1218C96}"/>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5325772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9060501A-0A82-4C91-9D34-C672E4704DB9}"/>
              </a:ext>
            </a:extLst>
          </p:cNvPr>
          <p:cNvSpPr/>
          <p:nvPr/>
        </p:nvSpPr>
        <p:spPr>
          <a:xfrm>
            <a:off x="232229" y="736063"/>
            <a:ext cx="11727542" cy="662297"/>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②</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解题步骤</a:t>
            </a:r>
          </a:p>
        </p:txBody>
      </p:sp>
      <p:pic>
        <p:nvPicPr>
          <p:cNvPr id="9" name="新CT18BTBDTCT13.jpg" descr="id:2147514985;FounderCES">
            <a:extLst>
              <a:ext uri="{FF2B5EF4-FFF2-40B4-BE49-F238E27FC236}">
                <a16:creationId xmlns="" xmlns:a16="http://schemas.microsoft.com/office/drawing/2014/main" id="{C0E25BA4-43E0-418A-B80D-E7EFB138C0D9}"/>
              </a:ext>
            </a:extLst>
          </p:cNvPr>
          <p:cNvPicPr/>
          <p:nvPr/>
        </p:nvPicPr>
        <p:blipFill>
          <a:blip r:embed="rId2"/>
          <a:stretch>
            <a:fillRect/>
          </a:stretch>
        </p:blipFill>
        <p:spPr>
          <a:xfrm>
            <a:off x="473392" y="1463642"/>
            <a:ext cx="7103065" cy="3906768"/>
          </a:xfrm>
          <a:prstGeom prst="rect">
            <a:avLst/>
          </a:prstGeom>
        </p:spPr>
      </p:pic>
      <p:sp>
        <p:nvSpPr>
          <p:cNvPr id="10" name="矩形 9">
            <a:extLst>
              <a:ext uri="{FF2B5EF4-FFF2-40B4-BE49-F238E27FC236}">
                <a16:creationId xmlns="" xmlns:a16="http://schemas.microsoft.com/office/drawing/2014/main" id="{14366D6D-D4B1-4E2A-9935-A82A42FC0324}"/>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303143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F63E244A-FE45-40F2-AE98-DD4EE36284A3}"/>
              </a:ext>
            </a:extLst>
          </p:cNvPr>
          <p:cNvSpPr/>
          <p:nvPr/>
        </p:nvSpPr>
        <p:spPr>
          <a:xfrm>
            <a:off x="243114" y="755966"/>
            <a:ext cx="11702144" cy="3323987"/>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守恒法</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①</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应用原理</a:t>
            </a: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守恒</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就是物质在发生</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变化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或两物质在发生</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相互作用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的过程中某些物理量的总量保持</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。在化学变化中有各种各样的守恒</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如质量守恒、元素守恒、原子守恒、得失电子守恒、电荷守恒、能量守恒等。</a:t>
            </a:r>
          </a:p>
        </p:txBody>
      </p:sp>
      <p:sp>
        <p:nvSpPr>
          <p:cNvPr id="8" name="矩形 7">
            <a:extLst>
              <a:ext uri="{FF2B5EF4-FFF2-40B4-BE49-F238E27FC236}">
                <a16:creationId xmlns="" xmlns:a16="http://schemas.microsoft.com/office/drawing/2014/main" id="{EAA3A7FF-1466-48A4-9ECA-7F2BDF0102FE}"/>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506723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新CT18BTBDTCT14.jpg" descr="id:2147514992;FounderCES">
            <a:extLst>
              <a:ext uri="{FF2B5EF4-FFF2-40B4-BE49-F238E27FC236}">
                <a16:creationId xmlns="" xmlns:a16="http://schemas.microsoft.com/office/drawing/2014/main" id="{5999ADB4-F461-4F63-81DC-88FE52916FD1}"/>
              </a:ext>
            </a:extLst>
          </p:cNvPr>
          <p:cNvPicPr/>
          <p:nvPr/>
        </p:nvPicPr>
        <p:blipFill>
          <a:blip r:embed="rId2"/>
          <a:stretch>
            <a:fillRect/>
          </a:stretch>
        </p:blipFill>
        <p:spPr>
          <a:xfrm>
            <a:off x="647700" y="1607879"/>
            <a:ext cx="7343228" cy="3055014"/>
          </a:xfrm>
          <a:prstGeom prst="rect">
            <a:avLst/>
          </a:prstGeom>
        </p:spPr>
      </p:pic>
      <p:sp>
        <p:nvSpPr>
          <p:cNvPr id="15" name="矩形 14">
            <a:extLst>
              <a:ext uri="{FF2B5EF4-FFF2-40B4-BE49-F238E27FC236}">
                <a16:creationId xmlns="" xmlns:a16="http://schemas.microsoft.com/office/drawing/2014/main" id="{EAE1157C-9C7A-46A3-994C-5DC794E16736}"/>
              </a:ext>
            </a:extLst>
          </p:cNvPr>
          <p:cNvSpPr/>
          <p:nvPr/>
        </p:nvSpPr>
        <p:spPr>
          <a:xfrm>
            <a:off x="243114" y="729341"/>
            <a:ext cx="1980029" cy="738664"/>
          </a:xfrm>
          <a:prstGeom prst="rect">
            <a:avLst/>
          </a:prstGeom>
        </p:spPr>
        <p:txBody>
          <a:bodyPr wrap="non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②</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解题步骤</a:t>
            </a:r>
          </a:p>
        </p:txBody>
      </p:sp>
      <p:sp>
        <p:nvSpPr>
          <p:cNvPr id="8" name="矩形 7">
            <a:extLst>
              <a:ext uri="{FF2B5EF4-FFF2-40B4-BE49-F238E27FC236}">
                <a16:creationId xmlns="" xmlns:a16="http://schemas.microsoft.com/office/drawing/2014/main" id="{C9D9FE5A-DCCD-4F12-9D67-EBBA87D936AB}"/>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618592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C09C947B-0B66-43ED-BE7D-08D5DC740E7D}"/>
              </a:ext>
            </a:extLst>
          </p:cNvPr>
          <p:cNvSpPr/>
          <p:nvPr/>
        </p:nvSpPr>
        <p:spPr>
          <a:xfrm>
            <a:off x="254001" y="729341"/>
            <a:ext cx="11705770" cy="3970318"/>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差量法</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①</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应用原理</a:t>
            </a: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差量法是指根据化学反应前后有关物理量发生的变化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找出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理论差量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。这种物理量可以是质量、物质的量、气态物质的体积和压强、反应过程中的热量等。用差量法解题时先把化学方程式中的对应差量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理论差量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跟实际差量列成比例</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然后求解。</a:t>
            </a:r>
          </a:p>
        </p:txBody>
      </p:sp>
      <p:sp>
        <p:nvSpPr>
          <p:cNvPr id="8" name="矩形 7">
            <a:extLst>
              <a:ext uri="{FF2B5EF4-FFF2-40B4-BE49-F238E27FC236}">
                <a16:creationId xmlns="" xmlns:a16="http://schemas.microsoft.com/office/drawing/2014/main" id="{9EAEC848-63DA-4683-B978-7C28DF5959E8}"/>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2149315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C09C947B-0B66-43ED-BE7D-08D5DC740E7D}"/>
              </a:ext>
            </a:extLst>
          </p:cNvPr>
          <p:cNvSpPr/>
          <p:nvPr/>
        </p:nvSpPr>
        <p:spPr>
          <a:xfrm>
            <a:off x="254001" y="729341"/>
            <a:ext cx="11705770" cy="662297"/>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②</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解题步骤</a:t>
            </a:r>
          </a:p>
        </p:txBody>
      </p:sp>
      <p:pic>
        <p:nvPicPr>
          <p:cNvPr id="14" name="17HX-3.jpg" descr="id:2147514999;FounderCES">
            <a:extLst>
              <a:ext uri="{FF2B5EF4-FFF2-40B4-BE49-F238E27FC236}">
                <a16:creationId xmlns="" xmlns:a16="http://schemas.microsoft.com/office/drawing/2014/main" id="{DABB1EA7-6DAF-4499-ADF9-20F9CAAE6700}"/>
              </a:ext>
            </a:extLst>
          </p:cNvPr>
          <p:cNvPicPr/>
          <p:nvPr/>
        </p:nvPicPr>
        <p:blipFill>
          <a:blip r:embed="rId2"/>
          <a:stretch>
            <a:fillRect/>
          </a:stretch>
        </p:blipFill>
        <p:spPr>
          <a:xfrm>
            <a:off x="892628" y="1578146"/>
            <a:ext cx="7434180" cy="2645511"/>
          </a:xfrm>
          <a:prstGeom prst="rect">
            <a:avLst/>
          </a:prstGeom>
        </p:spPr>
      </p:pic>
      <p:sp>
        <p:nvSpPr>
          <p:cNvPr id="8" name="矩形 7">
            <a:extLst>
              <a:ext uri="{FF2B5EF4-FFF2-40B4-BE49-F238E27FC236}">
                <a16:creationId xmlns="" xmlns:a16="http://schemas.microsoft.com/office/drawing/2014/main" id="{47BD56E0-E9BD-44E1-9CDE-FC4FCA237B61}"/>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468690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DE31788C-1219-4870-B99B-041F24B30722}"/>
              </a:ext>
            </a:extLst>
          </p:cNvPr>
          <p:cNvSpPr/>
          <p:nvPr/>
        </p:nvSpPr>
        <p:spPr>
          <a:xfrm>
            <a:off x="244928" y="307863"/>
            <a:ext cx="11713028" cy="332398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[2016</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天津理综</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铜与一定浓度的硝酸和硫酸的混合酸反应</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生成的盐只有硫酸铜</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同时生成的两种气体均由下表中两种元素组成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气体的相对分子质量都小于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。为防止污染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将产生的气体完全转化为最高价含氧酸盐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消耗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 2.2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溶液和</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则两种气体的分子式及物质的量分别为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生成硫酸铜物质的量为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6" name="表格 15">
            <a:extLst>
              <a:ext uri="{FF2B5EF4-FFF2-40B4-BE49-F238E27FC236}">
                <a16:creationId xmlns="" xmlns:a16="http://schemas.microsoft.com/office/drawing/2014/main" id="{F6BFA90A-C96A-405B-ADDA-253C32A4DA25}"/>
              </a:ext>
            </a:extLst>
          </p:cNvPr>
          <p:cNvGraphicFramePr>
            <a:graphicFrameLocks noGrp="1"/>
          </p:cNvGraphicFramePr>
          <p:nvPr>
            <p:extLst>
              <p:ext uri="{D42A27DB-BD31-4B8C-83A1-F6EECF244321}">
                <p14:modId xmlns:p14="http://schemas.microsoft.com/office/powerpoint/2010/main" val="1289036407"/>
              </p:ext>
            </p:extLst>
          </p:nvPr>
        </p:nvGraphicFramePr>
        <p:xfrm>
          <a:off x="3913196" y="4086687"/>
          <a:ext cx="3059104" cy="868232"/>
        </p:xfrm>
        <a:graphic>
          <a:graphicData uri="http://schemas.openxmlformats.org/drawingml/2006/table">
            <a:tbl>
              <a:tblPr firstRow="1" firstCol="1" bandRow="1"/>
              <a:tblGrid>
                <a:gridCol w="764776">
                  <a:extLst>
                    <a:ext uri="{9D8B030D-6E8A-4147-A177-3AD203B41FA5}">
                      <a16:colId xmlns="" xmlns:a16="http://schemas.microsoft.com/office/drawing/2014/main" val="3216135174"/>
                    </a:ext>
                  </a:extLst>
                </a:gridCol>
                <a:gridCol w="764776">
                  <a:extLst>
                    <a:ext uri="{9D8B030D-6E8A-4147-A177-3AD203B41FA5}">
                      <a16:colId xmlns="" xmlns:a16="http://schemas.microsoft.com/office/drawing/2014/main" val="1825894401"/>
                    </a:ext>
                  </a:extLst>
                </a:gridCol>
                <a:gridCol w="764776">
                  <a:extLst>
                    <a:ext uri="{9D8B030D-6E8A-4147-A177-3AD203B41FA5}">
                      <a16:colId xmlns="" xmlns:a16="http://schemas.microsoft.com/office/drawing/2014/main" val="3727672814"/>
                    </a:ext>
                  </a:extLst>
                </a:gridCol>
                <a:gridCol w="764776">
                  <a:extLst>
                    <a:ext uri="{9D8B030D-6E8A-4147-A177-3AD203B41FA5}">
                      <a16:colId xmlns="" xmlns:a16="http://schemas.microsoft.com/office/drawing/2014/main" val="4235464415"/>
                    </a:ext>
                  </a:extLst>
                </a:gridCol>
              </a:tblGrid>
              <a:tr h="434116">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Y</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8515778"/>
                  </a:ext>
                </a:extLst>
              </a:tr>
              <a:tr h="434116">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Z</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429993"/>
                  </a:ext>
                </a:extLst>
              </a:tr>
            </a:tbl>
          </a:graphicData>
        </a:graphic>
      </p:graphicFrame>
    </p:spTree>
    <p:extLst>
      <p:ext uri="{BB962C8B-B14F-4D97-AF65-F5344CB8AC3E}">
        <p14:creationId xmlns:p14="http://schemas.microsoft.com/office/powerpoint/2010/main" val="803982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B8B6453C-4E71-40DC-BDBD-17DAA127D049}"/>
                  </a:ext>
                </a:extLst>
              </p:cNvPr>
              <p:cNvSpPr/>
              <p:nvPr/>
            </p:nvSpPr>
            <p:spPr>
              <a:xfrm>
                <a:off x="263978" y="282923"/>
                <a:ext cx="11693978" cy="3588868"/>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铜与一定浓度的硝酸和硫酸的混合酸反应可能生成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相对分子质量都小于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符合题意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参与反应转移电子的物质的量为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。设</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x+y</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=2.2 mol,</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解得 </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=1.3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=0.9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。根据转移电子守恒知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参与反应的铜的物质的量为</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den>
                    </m:f>
                  </m:oMath>
                </a14:m>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因此生成硫酸铜物质的量为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p:txBody>
          </p:sp>
        </mc:Choice>
        <mc:Fallback xmlns="">
          <p:sp>
            <p:nvSpPr>
              <p:cNvPr id="17" name="矩形 16">
                <a:extLst>
                  <a:ext uri="{FF2B5EF4-FFF2-40B4-BE49-F238E27FC236}">
                    <a16:creationId xmlns:a16="http://schemas.microsoft.com/office/drawing/2014/main" id="{B8B6453C-4E71-40DC-BDBD-17DAA127D049}"/>
                  </a:ext>
                </a:extLst>
              </p:cNvPr>
              <p:cNvSpPr>
                <a:spLocks noRot="1" noChangeAspect="1" noMove="1" noResize="1" noEditPoints="1" noAdjustHandles="1" noChangeArrowheads="1" noChangeShapeType="1" noTextEdit="1"/>
              </p:cNvSpPr>
              <p:nvPr/>
            </p:nvSpPr>
            <p:spPr>
              <a:xfrm>
                <a:off x="263978" y="282923"/>
                <a:ext cx="11693978" cy="3588868"/>
              </a:xfrm>
              <a:prstGeom prst="rect">
                <a:avLst/>
              </a:prstGeom>
              <a:blipFill>
                <a:blip r:embed="rId2"/>
                <a:stretch>
                  <a:fillRect l="-1042"/>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712CF224-7F48-4D01-851C-3C8E56E3BF83}"/>
              </a:ext>
            </a:extLst>
          </p:cNvPr>
          <p:cNvSpPr/>
          <p:nvPr/>
        </p:nvSpPr>
        <p:spPr>
          <a:xfrm>
            <a:off x="263978" y="4024191"/>
            <a:ext cx="6088526" cy="738664"/>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NO:0.9 mol,NO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:1.3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7708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5" name="矩形 14">
            <a:extLst>
              <a:ext uri="{FF2B5EF4-FFF2-40B4-BE49-F238E27FC236}">
                <a16:creationId xmlns="" xmlns:a16="http://schemas.microsoft.com/office/drawing/2014/main" id="{E420A185-CE74-4322-9D97-68BEA7DE616B}"/>
              </a:ext>
            </a:extLst>
          </p:cNvPr>
          <p:cNvSpPr/>
          <p:nvPr/>
        </p:nvSpPr>
        <p:spPr>
          <a:xfrm>
            <a:off x="247650" y="289682"/>
            <a:ext cx="11699422" cy="1384995"/>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Ⅲ,27(5),2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某工厂用</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kg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铬铁矿粉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40%)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最终得到产品</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kg,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产率为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4B391A6A-7360-4746-B5C1-90DAB0BDB27E}"/>
                  </a:ext>
                </a:extLst>
              </p:cNvPr>
              <p:cNvSpPr/>
              <p:nvPr/>
            </p:nvSpPr>
            <p:spPr>
              <a:xfrm>
                <a:off x="302410" y="2000298"/>
                <a:ext cx="10948640" cy="3333220"/>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d>
                      <m:dPr>
                        <m:begChr m:val=""/>
                        <m:endChr m:val="}"/>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zh-CN"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找准相关量</m:t>
                              </m:r>
                            </m:e>
                          </m:mr>
                          <m:mr>
                            <m:e>
                              <m:r>
                                <m:rPr>
                                  <m:nor/>
                                </m:rPr>
                                <a:rPr lang="zh-CN"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利用原子守恒</m:t>
                              </m:r>
                            </m:e>
                          </m:mr>
                        </m:m>
                      </m:e>
                    </m:d>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列出对应关系式</a:t>
                </a:r>
                <a:endPar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多步反应一步计算</a:t>
                </a:r>
                <a:endPar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得出结果</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id="{4B391A6A-7360-4746-B5C1-90DAB0BDB27E}"/>
                  </a:ext>
                </a:extLst>
              </p:cNvPr>
              <p:cNvSpPr>
                <a:spLocks noRot="1" noChangeAspect="1" noMove="1" noResize="1" noEditPoints="1" noAdjustHandles="1" noChangeArrowheads="1" noChangeShapeType="1" noTextEdit="1"/>
              </p:cNvSpPr>
              <p:nvPr/>
            </p:nvSpPr>
            <p:spPr>
              <a:xfrm>
                <a:off x="302410" y="2000298"/>
                <a:ext cx="10948640" cy="3333220"/>
              </a:xfrm>
              <a:prstGeom prst="rect">
                <a:avLst/>
              </a:prstGeom>
              <a:blipFill>
                <a:blip r:embed="rId2"/>
                <a:stretch>
                  <a:fillRect l="-1169" b="-18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182554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mc:AlternateContent xmlns:mc="http://schemas.openxmlformats.org/markup-compatibility/2006" xmlns:a14="http://schemas.microsoft.com/office/drawing/2010/main">
        <mc:Choice Requires="a14">
          <p:sp>
            <p:nvSpPr>
              <p:cNvPr id="19" name="矩形 18">
                <a:extLst>
                  <a:ext uri="{FF2B5EF4-FFF2-40B4-BE49-F238E27FC236}">
                    <a16:creationId xmlns="" xmlns:a16="http://schemas.microsoft.com/office/drawing/2014/main" id="{52125CC7-1259-4E3F-91DC-30A069089E1F}"/>
                  </a:ext>
                </a:extLst>
              </p:cNvPr>
              <p:cNvSpPr/>
              <p:nvPr/>
            </p:nvSpPr>
            <p:spPr>
              <a:xfrm>
                <a:off x="245260" y="3956108"/>
                <a:ext cx="6161495" cy="1095621"/>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152</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117</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6</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190</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147</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矩形 18">
                <a:extLst>
                  <a:ext uri="{FF2B5EF4-FFF2-40B4-BE49-F238E27FC236}">
                    <a16:creationId xmlns:a16="http://schemas.microsoft.com/office/drawing/2014/main" id="{52125CC7-1259-4E3F-91DC-30A069089E1F}"/>
                  </a:ext>
                </a:extLst>
              </p:cNvPr>
              <p:cNvSpPr>
                <a:spLocks noRot="1" noChangeAspect="1" noMove="1" noResize="1" noEditPoints="1" noAdjustHandles="1" noChangeArrowheads="1" noChangeShapeType="1" noTextEdit="1"/>
              </p:cNvSpPr>
              <p:nvPr/>
            </p:nvSpPr>
            <p:spPr>
              <a:xfrm>
                <a:off x="245260" y="3956108"/>
                <a:ext cx="6161495" cy="1095621"/>
              </a:xfrm>
              <a:prstGeom prst="rect">
                <a:avLst/>
              </a:prstGeom>
              <a:blipFill>
                <a:blip r:embed="rId2"/>
                <a:stretch>
                  <a:fillRect l="-19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 xmlns:a16="http://schemas.microsoft.com/office/drawing/2014/main" id="{A006DE28-DAF0-401B-BC93-BDE7939EB469}"/>
                  </a:ext>
                </a:extLst>
              </p:cNvPr>
              <p:cNvSpPr/>
              <p:nvPr/>
            </p:nvSpPr>
            <p:spPr>
              <a:xfrm>
                <a:off x="245260" y="386798"/>
                <a:ext cx="11699422" cy="3569310"/>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由关系式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152	       294</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0.4</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kg      </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294×0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kg</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152</m:t>
                        </m:r>
                      </m:den>
                    </m:f>
                  </m:oMath>
                </a14:m>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产率</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kg</m:t>
                        </m:r>
                      </m:num>
                      <m:den>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294×0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kg</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152</m:t>
                            </m:r>
                          </m:den>
                        </m:f>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152</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117</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6</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190</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147</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id="{A006DE28-DAF0-401B-BC93-BDE7939EB469}"/>
                  </a:ext>
                </a:extLst>
              </p:cNvPr>
              <p:cNvSpPr>
                <a:spLocks noRot="1" noChangeAspect="1" noMove="1" noResize="1" noEditPoints="1" noAdjustHandles="1" noChangeArrowheads="1" noChangeShapeType="1" noTextEdit="1"/>
              </p:cNvSpPr>
              <p:nvPr/>
            </p:nvSpPr>
            <p:spPr>
              <a:xfrm>
                <a:off x="245260" y="386798"/>
                <a:ext cx="11699422" cy="3569310"/>
              </a:xfrm>
              <a:prstGeom prst="rect">
                <a:avLst/>
              </a:prstGeom>
              <a:blipFill>
                <a:blip r:embed="rId3"/>
                <a:stretch>
                  <a:fillRect l="-10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643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 xmlns:a16="http://schemas.microsoft.com/office/drawing/2014/main" id="{E121C589-5773-48FD-A6FB-F154B2FC5338}"/>
                  </a:ext>
                </a:extLst>
              </p:cNvPr>
              <p:cNvGraphicFramePr>
                <a:graphicFrameLocks noGrp="1"/>
              </p:cNvGraphicFramePr>
              <p:nvPr>
                <p:extLst>
                  <p:ext uri="{D42A27DB-BD31-4B8C-83A1-F6EECF244321}">
                    <p14:modId xmlns:p14="http://schemas.microsoft.com/office/powerpoint/2010/main" val="3431631837"/>
                  </p:ext>
                </p:extLst>
              </p:nvPr>
            </p:nvGraphicFramePr>
            <p:xfrm>
              <a:off x="641885" y="863600"/>
              <a:ext cx="10908229" cy="5632207"/>
            </p:xfrm>
            <a:graphic>
              <a:graphicData uri="http://schemas.openxmlformats.org/drawingml/2006/table">
                <a:tbl>
                  <a:tblPr firstRow="1" firstCol="1" bandRow="1"/>
                  <a:tblGrid>
                    <a:gridCol w="2152115">
                      <a:extLst>
                        <a:ext uri="{9D8B030D-6E8A-4147-A177-3AD203B41FA5}">
                          <a16:colId xmlns="" xmlns:a16="http://schemas.microsoft.com/office/drawing/2014/main" val="1452197166"/>
                        </a:ext>
                      </a:extLst>
                    </a:gridCol>
                    <a:gridCol w="3060163">
                      <a:extLst>
                        <a:ext uri="{9D8B030D-6E8A-4147-A177-3AD203B41FA5}">
                          <a16:colId xmlns="" xmlns:a16="http://schemas.microsoft.com/office/drawing/2014/main" val="1142463843"/>
                        </a:ext>
                      </a:extLst>
                    </a:gridCol>
                    <a:gridCol w="5695951">
                      <a:extLst>
                        <a:ext uri="{9D8B030D-6E8A-4147-A177-3AD203B41FA5}">
                          <a16:colId xmlns="" xmlns:a16="http://schemas.microsoft.com/office/drawing/2014/main" val="507570111"/>
                        </a:ext>
                      </a:extLst>
                    </a:gridCol>
                  </a:tblGrid>
                  <a:tr h="539508">
                    <a:tc>
                      <a:txBody>
                        <a:bodyPr/>
                        <a:lstStyle/>
                        <a:p>
                          <a:pPr algn="ctr">
                            <a:lnSpc>
                              <a:spcPct val="10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489257953"/>
                      </a:ext>
                    </a:extLst>
                  </a:tr>
                  <a:tr h="1785574">
                    <a:tc row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物质的量与阿伏加德罗常数</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Ⅱ,T8</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以阿伏加德罗常数为载体考查溶液中</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H</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up>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t>
                                  </m:r>
                                </m:sup>
                              </m:sSubSup>
                            </m:oMath>
                          </a14:m>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数、氧化还原反应转移的电子数、标况下混合气体的分子数以及可逆反应中生成的分子数目的计算</a:t>
                          </a:r>
                          <a:r>
                            <a:rPr lang="en-US"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考向</a:t>
                          </a:r>
                          <a:r>
                            <a:rPr lang="en-US"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24355476"/>
                      </a:ext>
                    </a:extLst>
                  </a:tr>
                  <a:tr h="1136293">
                    <a:tc vMerge="1">
                      <a:txBody>
                        <a:bodyPr/>
                        <a:lstStyle/>
                        <a:p>
                          <a:endParaRPr lang="zh-CN" altLang="en-US"/>
                        </a:p>
                      </a:txBody>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Ⅲ,T10</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a:t>
                          </a:r>
                          <a:r>
                            <a:rPr lang="en-US" sz="2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所含中子数目、</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的分子数目、</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的共价键数目的计算</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考向</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50556556"/>
                      </a:ext>
                    </a:extLst>
                  </a:tr>
                  <a:tr h="921699">
                    <a:tc row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物质的量浓度</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Ⅲ,T9</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配制浓度为</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0.010 mol·L</a:t>
                          </a:r>
                          <a:r>
                            <a:rPr lang="en-US" sz="2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溶液的操作正误判断</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661826356"/>
                      </a:ext>
                    </a:extLst>
                  </a:tr>
                  <a:tr h="489759">
                    <a:tc vMerge="1">
                      <a:txBody>
                        <a:bodyPr/>
                        <a:lstStyle/>
                        <a:p>
                          <a:endParaRPr lang="zh-CN" altLang="en-US"/>
                        </a:p>
                      </a:txBody>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2014</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大纲全国卷</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,T6C</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考查配制溶液时的误差分析</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195649883"/>
                      </a:ext>
                    </a:extLst>
                  </a:tr>
                  <a:tr h="759374">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化学反应中的定量关系</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Ⅱ,T26(4)</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计算水泥样品中钙的质量分数</a:t>
                          </a:r>
                          <a:r>
                            <a:rPr lang="en-US"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考向</a:t>
                          </a:r>
                          <a:r>
                            <a:rPr lang="en-US"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835626697"/>
                      </a:ext>
                    </a:extLst>
                  </a:tr>
                </a:tbl>
              </a:graphicData>
            </a:graphic>
          </p:graphicFrame>
        </mc:Choice>
        <mc:Fallback xmlns="">
          <p:graphicFrame>
            <p:nvGraphicFramePr>
              <p:cNvPr id="8" name="表格 7">
                <a:extLst>
                  <a:ext uri="{FF2B5EF4-FFF2-40B4-BE49-F238E27FC236}">
                    <a16:creationId xmlns:a16="http://schemas.microsoft.com/office/drawing/2014/main" id="{E121C589-5773-48FD-A6FB-F154B2FC5338}"/>
                  </a:ext>
                </a:extLst>
              </p:cNvPr>
              <p:cNvGraphicFramePr>
                <a:graphicFrameLocks noGrp="1"/>
              </p:cNvGraphicFramePr>
              <p:nvPr>
                <p:extLst>
                  <p:ext uri="{D42A27DB-BD31-4B8C-83A1-F6EECF244321}">
                    <p14:modId xmlns:p14="http://schemas.microsoft.com/office/powerpoint/2010/main" val="3431631837"/>
                  </p:ext>
                </p:extLst>
              </p:nvPr>
            </p:nvGraphicFramePr>
            <p:xfrm>
              <a:off x="641885" y="863600"/>
              <a:ext cx="10908229" cy="5632207"/>
            </p:xfrm>
            <a:graphic>
              <a:graphicData uri="http://schemas.openxmlformats.org/drawingml/2006/table">
                <a:tbl>
                  <a:tblPr firstRow="1" firstCol="1" bandRow="1"/>
                  <a:tblGrid>
                    <a:gridCol w="2152115">
                      <a:extLst>
                        <a:ext uri="{9D8B030D-6E8A-4147-A177-3AD203B41FA5}">
                          <a16:colId xmlns:a16="http://schemas.microsoft.com/office/drawing/2014/main" val="1452197166"/>
                        </a:ext>
                      </a:extLst>
                    </a:gridCol>
                    <a:gridCol w="3060163">
                      <a:extLst>
                        <a:ext uri="{9D8B030D-6E8A-4147-A177-3AD203B41FA5}">
                          <a16:colId xmlns:a16="http://schemas.microsoft.com/office/drawing/2014/main" val="1142463843"/>
                        </a:ext>
                      </a:extLst>
                    </a:gridCol>
                    <a:gridCol w="5695951">
                      <a:extLst>
                        <a:ext uri="{9D8B030D-6E8A-4147-A177-3AD203B41FA5}">
                          <a16:colId xmlns:a16="http://schemas.microsoft.com/office/drawing/2014/main" val="507570111"/>
                        </a:ext>
                      </a:extLst>
                    </a:gridCol>
                  </a:tblGrid>
                  <a:tr h="539508">
                    <a:tc>
                      <a:txBody>
                        <a:bodyPr/>
                        <a:lstStyle/>
                        <a:p>
                          <a:pPr algn="ctr">
                            <a:lnSpc>
                              <a:spcPct val="10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9257953"/>
                      </a:ext>
                    </a:extLst>
                  </a:tr>
                  <a:tr h="1785574">
                    <a:tc row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物质的量与阿伏加德罗常数</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Ⅱ,T8</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CN"/>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blipFill>
                          <a:blip r:embed="rId2"/>
                          <a:stretch>
                            <a:fillRect l="-91551" t="-30717" r="-214" b="-194881"/>
                          </a:stretch>
                        </a:blipFill>
                      </a:tcPr>
                    </a:tc>
                    <a:extLst>
                      <a:ext uri="{0D108BD9-81ED-4DB2-BD59-A6C34878D82A}">
                        <a16:rowId xmlns:a16="http://schemas.microsoft.com/office/drawing/2014/main" val="124355476"/>
                      </a:ext>
                    </a:extLst>
                  </a:tr>
                  <a:tr h="1136293">
                    <a:tc vMerge="1">
                      <a:txBody>
                        <a:bodyPr/>
                        <a:lstStyle/>
                        <a:p>
                          <a:endParaRPr lang="zh-CN" altLang="en-US"/>
                        </a:p>
                      </a:txBody>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Ⅲ,T10</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a:t>
                          </a:r>
                          <a:r>
                            <a:rPr lang="en-US" sz="2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所含中子数目、</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的分子数目、</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的共价键数目的计算</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考向</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0556556"/>
                      </a:ext>
                    </a:extLst>
                  </a:tr>
                  <a:tr h="921699">
                    <a:tc row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物质的量浓度</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Ⅲ,T9</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配制浓度为</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0.010 mol·L</a:t>
                          </a:r>
                          <a:r>
                            <a:rPr lang="en-US" sz="2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2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溶液的操作正误判断</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61826356"/>
                      </a:ext>
                    </a:extLst>
                  </a:tr>
                  <a:tr h="489759">
                    <a:tc vMerge="1">
                      <a:txBody>
                        <a:bodyPr/>
                        <a:lstStyle/>
                        <a:p>
                          <a:endParaRPr lang="zh-CN" altLang="en-US"/>
                        </a:p>
                      </a:txBody>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2014</a:t>
                          </a: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大纲全国卷</a:t>
                          </a:r>
                          <a:r>
                            <a:rPr lang="en-US"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,T6C</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考查配制溶液时的误差分析</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2400" b="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95649883"/>
                      </a:ext>
                    </a:extLst>
                  </a:tr>
                  <a:tr h="759374">
                    <a:tc>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化学反应中的定量关系</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Ⅱ,T26(4)</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计算水泥样品中钙的质量分数</a:t>
                          </a:r>
                          <a:r>
                            <a:rPr lang="en-US"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考向</a:t>
                          </a:r>
                          <a:r>
                            <a:rPr lang="en-US" sz="24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2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35626697"/>
                      </a:ext>
                    </a:extLst>
                  </a:tr>
                </a:tbl>
              </a:graphicData>
            </a:graphic>
          </p:graphicFrame>
        </mc:Fallback>
      </mc:AlternateContent>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A5B6A91A-53CD-4AB1-B7A4-F749AB6EA846}"/>
              </a:ext>
            </a:extLst>
          </p:cNvPr>
          <p:cNvSpPr/>
          <p:nvPr/>
        </p:nvSpPr>
        <p:spPr>
          <a:xfrm>
            <a:off x="285750" y="277916"/>
            <a:ext cx="11672206"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11.7 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镁、锌、铁的合金与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的稀硫酸恰好完全反应</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将得到的混合液蒸发浓缩、冷却结晶、过滤、洗涤、烘干称量后得到</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35.7 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已换算成无水硫酸盐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设</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为阿伏加德罗常数的值</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反应产生氢气的体积是</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反应过程中转移的电子总数为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原稀硫酸的物质的量浓度为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D9685858-71A7-4D86-848F-A5492A58F27E}"/>
              </a:ext>
            </a:extLst>
          </p:cNvPr>
          <p:cNvSpPr/>
          <p:nvPr/>
        </p:nvSpPr>
        <p:spPr>
          <a:xfrm>
            <a:off x="285750" y="4234330"/>
            <a:ext cx="1980029" cy="662297"/>
          </a:xfrm>
          <a:prstGeom prst="rect">
            <a:avLst/>
          </a:prstGeom>
        </p:spPr>
        <p:txBody>
          <a:bodyPr wrap="non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　</a:t>
            </a:r>
            <a:endPar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GG5位.jpg" descr="id:2147515077;FounderCES">
            <a:extLst>
              <a:ext uri="{FF2B5EF4-FFF2-40B4-BE49-F238E27FC236}">
                <a16:creationId xmlns="" xmlns:a16="http://schemas.microsoft.com/office/drawing/2014/main" id="{7B6CB410-F742-4D5B-88B8-0D29399309DC}"/>
              </a:ext>
            </a:extLst>
          </p:cNvPr>
          <p:cNvPicPr/>
          <p:nvPr/>
        </p:nvPicPr>
        <p:blipFill>
          <a:blip r:embed="rId2"/>
          <a:stretch>
            <a:fillRect/>
          </a:stretch>
        </p:blipFill>
        <p:spPr>
          <a:xfrm>
            <a:off x="2084560" y="4605911"/>
            <a:ext cx="8869190" cy="1955195"/>
          </a:xfrm>
          <a:prstGeom prst="rect">
            <a:avLst/>
          </a:prstGeom>
        </p:spPr>
      </p:pic>
    </p:spTree>
    <p:extLst>
      <p:ext uri="{BB962C8B-B14F-4D97-AF65-F5344CB8AC3E}">
        <p14:creationId xmlns:p14="http://schemas.microsoft.com/office/powerpoint/2010/main" val="3628479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9" name="矩形 18">
            <a:extLst>
              <a:ext uri="{FF2B5EF4-FFF2-40B4-BE49-F238E27FC236}">
                <a16:creationId xmlns="" xmlns:a16="http://schemas.microsoft.com/office/drawing/2014/main" id="{DB90E582-B150-4EC0-9625-A6E379B0F064}"/>
              </a:ext>
            </a:extLst>
          </p:cNvPr>
          <p:cNvSpPr/>
          <p:nvPr/>
        </p:nvSpPr>
        <p:spPr>
          <a:xfrm>
            <a:off x="240449" y="264758"/>
            <a:ext cx="8177239" cy="738664"/>
          </a:xfrm>
          <a:prstGeom prst="rect">
            <a:avLst/>
          </a:prstGeom>
        </p:spPr>
        <p:txBody>
          <a:bodyPr wrap="non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上述三种金属与稀硫酸反应可用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 + 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
            <a:extLst>
              <a:ext uri="{FF2B5EF4-FFF2-40B4-BE49-F238E27FC236}">
                <a16:creationId xmlns="" xmlns:a16="http://schemas.microsoft.com/office/drawing/2014/main" id="{32098682-33CB-44DD-B119-197AAB7AAC7F}"/>
              </a:ext>
            </a:extLst>
          </p:cNvPr>
          <p:cNvPicPr/>
          <p:nvPr/>
        </p:nvPicPr>
        <p:blipFill>
          <a:blip r:embed="rId2"/>
          <a:stretch>
            <a:fillRect/>
          </a:stretch>
        </p:blipFill>
        <p:spPr>
          <a:xfrm>
            <a:off x="8089368" y="431262"/>
            <a:ext cx="732840" cy="416338"/>
          </a:xfrm>
          <a:prstGeom prst="rect">
            <a:avLst/>
          </a:prstGeom>
        </p:spPr>
      </p:pic>
      <mc:AlternateContent xmlns:mc="http://schemas.openxmlformats.org/markup-compatibility/2006" xmlns:a14="http://schemas.microsoft.com/office/drawing/2010/main">
        <mc:Choice Requires="a14">
          <p:sp>
            <p:nvSpPr>
              <p:cNvPr id="21" name="矩形 20">
                <a:extLst>
                  <a:ext uri="{FF2B5EF4-FFF2-40B4-BE49-F238E27FC236}">
                    <a16:creationId xmlns="" xmlns:a16="http://schemas.microsoft.com/office/drawing/2014/main" id="{6894FCDA-4DE9-4AFD-A83D-AA685B4DF1AB}"/>
                  </a:ext>
                </a:extLst>
              </p:cNvPr>
              <p:cNvSpPr/>
              <p:nvPr/>
            </p:nvSpPr>
            <p:spPr>
              <a:xfrm>
                <a:off x="240448" y="968309"/>
                <a:ext cx="11717507" cy="1391856"/>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由化学方程式可知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,11.7 g M →35.7 g MSO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时增加的质量</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sSubSup>
                      <m:sSubSup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up>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)=24 g ,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依据化学方程式可列式如下</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矩形 20">
                <a:extLst>
                  <a:ext uri="{FF2B5EF4-FFF2-40B4-BE49-F238E27FC236}">
                    <a16:creationId xmlns:a16="http://schemas.microsoft.com/office/drawing/2014/main" id="{6894FCDA-4DE9-4AFD-A83D-AA685B4DF1AB}"/>
                  </a:ext>
                </a:extLst>
              </p:cNvPr>
              <p:cNvSpPr>
                <a:spLocks noRot="1" noChangeAspect="1" noMove="1" noResize="1" noEditPoints="1" noAdjustHandles="1" noChangeArrowheads="1" noChangeShapeType="1" noTextEdit="1"/>
              </p:cNvSpPr>
              <p:nvPr/>
            </p:nvSpPr>
            <p:spPr>
              <a:xfrm>
                <a:off x="240448" y="968309"/>
                <a:ext cx="11717507" cy="1391856"/>
              </a:xfrm>
              <a:prstGeom prst="rect">
                <a:avLst/>
              </a:prstGeom>
              <a:blipFill>
                <a:blip r:embed="rId3"/>
                <a:stretch>
                  <a:fillRect l="-1040" r="-208" b="-6140"/>
                </a:stretch>
              </a:blipFill>
            </p:spPr>
            <p:txBody>
              <a:bodyPr/>
              <a:lstStyle/>
              <a:p>
                <a:r>
                  <a:rPr lang="zh-CN" altLang="en-US">
                    <a:noFill/>
                  </a:rPr>
                  <a:t> </a:t>
                </a:r>
              </a:p>
            </p:txBody>
          </p:sp>
        </mc:Fallback>
      </mc:AlternateContent>
      <p:sp>
        <p:nvSpPr>
          <p:cNvPr id="22" name="矩形 21">
            <a:extLst>
              <a:ext uri="{FF2B5EF4-FFF2-40B4-BE49-F238E27FC236}">
                <a16:creationId xmlns="" xmlns:a16="http://schemas.microsoft.com/office/drawing/2014/main" id="{CD3A205F-F60A-47FA-B79B-6E2B313AF273}"/>
              </a:ext>
            </a:extLst>
          </p:cNvPr>
          <p:cNvSpPr/>
          <p:nvPr/>
        </p:nvSpPr>
        <p:spPr>
          <a:xfrm>
            <a:off x="729701" y="2234649"/>
            <a:ext cx="2473754"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3" name="图片 22">
            <a:extLst>
              <a:ext uri="{FF2B5EF4-FFF2-40B4-BE49-F238E27FC236}">
                <a16:creationId xmlns="" xmlns:a16="http://schemas.microsoft.com/office/drawing/2014/main" id="{4A98F71D-0FB5-4EB8-9B2F-0288E1FE86AF}"/>
              </a:ext>
            </a:extLst>
          </p:cNvPr>
          <p:cNvPicPr/>
          <p:nvPr/>
        </p:nvPicPr>
        <p:blipFill>
          <a:blip r:embed="rId2"/>
          <a:stretch>
            <a:fillRect/>
          </a:stretch>
        </p:blipFill>
        <p:spPr>
          <a:xfrm>
            <a:off x="3165355" y="2412554"/>
            <a:ext cx="732840" cy="416338"/>
          </a:xfrm>
          <a:prstGeom prst="rect">
            <a:avLst/>
          </a:prstGeom>
        </p:spPr>
      </p:pic>
      <p:sp>
        <p:nvSpPr>
          <p:cNvPr id="24" name="矩形 23">
            <a:extLst>
              <a:ext uri="{FF2B5EF4-FFF2-40B4-BE49-F238E27FC236}">
                <a16:creationId xmlns="" xmlns:a16="http://schemas.microsoft.com/office/drawing/2014/main" id="{97718F4E-BAFF-4A79-8DC5-09D031D93217}"/>
              </a:ext>
            </a:extLst>
          </p:cNvPr>
          <p:cNvSpPr/>
          <p:nvPr/>
        </p:nvSpPr>
        <p:spPr>
          <a:xfrm>
            <a:off x="3955345" y="2234649"/>
            <a:ext cx="6272871" cy="738664"/>
          </a:xfrm>
          <a:prstGeom prst="rect">
            <a:avLst/>
          </a:prstGeom>
        </p:spPr>
        <p:txBody>
          <a:bodyPr wrap="non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转移电子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固体质量增加 </a:t>
            </a:r>
          </a:p>
        </p:txBody>
      </p:sp>
      <p:sp>
        <p:nvSpPr>
          <p:cNvPr id="25" name="矩形 24">
            <a:extLst>
              <a:ext uri="{FF2B5EF4-FFF2-40B4-BE49-F238E27FC236}">
                <a16:creationId xmlns="" xmlns:a16="http://schemas.microsoft.com/office/drawing/2014/main" id="{0D20840E-18F9-43B5-A3C4-16D974CCCE25}"/>
              </a:ext>
            </a:extLst>
          </p:cNvPr>
          <p:cNvSpPr/>
          <p:nvPr/>
        </p:nvSpPr>
        <p:spPr>
          <a:xfrm>
            <a:off x="450144" y="2828892"/>
            <a:ext cx="11507811" cy="2677656"/>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22.4 L    2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96 g</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24 g</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求解可得</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)=5.6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)=0.5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)=0.25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)=0.25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6" name="矩形 25">
            <a:extLst>
              <a:ext uri="{FF2B5EF4-FFF2-40B4-BE49-F238E27FC236}">
                <a16:creationId xmlns="" xmlns:a16="http://schemas.microsoft.com/office/drawing/2014/main" id="{82F01B06-A38F-4EC7-A775-CFEA38FB68FA}"/>
              </a:ext>
            </a:extLst>
          </p:cNvPr>
          <p:cNvSpPr/>
          <p:nvPr/>
        </p:nvSpPr>
        <p:spPr>
          <a:xfrm>
            <a:off x="326787" y="5544648"/>
            <a:ext cx="6764993" cy="738664"/>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5.6 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(2)0.5</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(3)0.25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矩形 26">
            <a:extLst>
              <a:ext uri="{FF2B5EF4-FFF2-40B4-BE49-F238E27FC236}">
                <a16:creationId xmlns="" xmlns:a16="http://schemas.microsoft.com/office/drawing/2014/main" id="{342DC754-CE23-4E54-A19F-F2CC2A270FE3}"/>
              </a:ext>
            </a:extLst>
          </p:cNvPr>
          <p:cNvSpPr/>
          <p:nvPr/>
        </p:nvSpPr>
        <p:spPr>
          <a:xfrm>
            <a:off x="8915350" y="259607"/>
            <a:ext cx="2890206" cy="738664"/>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 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67715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5" name="矩形 14">
            <a:extLst>
              <a:ext uri="{FF2B5EF4-FFF2-40B4-BE49-F238E27FC236}">
                <a16:creationId xmlns="" xmlns:a16="http://schemas.microsoft.com/office/drawing/2014/main" id="{F8D56DD2-673D-4DA6-BD43-B0DE152E283C}"/>
              </a:ext>
            </a:extLst>
          </p:cNvPr>
          <p:cNvSpPr/>
          <p:nvPr/>
        </p:nvSpPr>
        <p:spPr>
          <a:xfrm>
            <a:off x="263236" y="260483"/>
            <a:ext cx="11694719" cy="203132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江苏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,18(1)(4),8</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软锰矿</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主要成分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杂质金属元素</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的水悬浊液与烟气中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反应可制备</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反应的化学方程式为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a:extLst>
              <a:ext uri="{FF2B5EF4-FFF2-40B4-BE49-F238E27FC236}">
                <a16:creationId xmlns="" xmlns:a16="http://schemas.microsoft.com/office/drawing/2014/main" id="{EE87FC8B-C884-4E71-9F25-0FAE52D13F5B}"/>
              </a:ext>
            </a:extLst>
          </p:cNvPr>
          <p:cNvPicPr/>
          <p:nvPr/>
        </p:nvPicPr>
        <p:blipFill>
          <a:blip r:embed="rId2"/>
          <a:stretch>
            <a:fillRect/>
          </a:stretch>
        </p:blipFill>
        <p:spPr>
          <a:xfrm>
            <a:off x="3812337" y="1735330"/>
            <a:ext cx="721563" cy="409931"/>
          </a:xfrm>
          <a:prstGeom prst="rect">
            <a:avLst/>
          </a:prstGeom>
        </p:spPr>
      </p:pic>
      <p:sp>
        <p:nvSpPr>
          <p:cNvPr id="17" name="矩形 16">
            <a:extLst>
              <a:ext uri="{FF2B5EF4-FFF2-40B4-BE49-F238E27FC236}">
                <a16:creationId xmlns="" xmlns:a16="http://schemas.microsoft.com/office/drawing/2014/main" id="{78BB39A5-6FE4-43BF-825D-7C43928476EA}"/>
              </a:ext>
            </a:extLst>
          </p:cNvPr>
          <p:cNvSpPr/>
          <p:nvPr/>
        </p:nvSpPr>
        <p:spPr>
          <a:xfrm>
            <a:off x="4591050" y="1559164"/>
            <a:ext cx="1622560" cy="662297"/>
          </a:xfrm>
          <a:prstGeom prst="rect">
            <a:avLst/>
          </a:prstGeom>
        </p:spPr>
        <p:txBody>
          <a:bodyPr wrap="non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8" name="矩形 17">
            <a:extLst>
              <a:ext uri="{FF2B5EF4-FFF2-40B4-BE49-F238E27FC236}">
                <a16:creationId xmlns="" xmlns:a16="http://schemas.microsoft.com/office/drawing/2014/main" id="{5E3A14FD-C9AF-4CC5-AA71-26FE7B8A8544}"/>
              </a:ext>
            </a:extLst>
          </p:cNvPr>
          <p:cNvSpPr/>
          <p:nvPr/>
        </p:nvSpPr>
        <p:spPr>
          <a:xfrm>
            <a:off x="293465" y="2307468"/>
            <a:ext cx="11664489" cy="3323987"/>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质量为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17.40 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纯净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最多能氧化</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准确称取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0.171 0 g MnSO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样品置于锥形瓶中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加入适量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加热使</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全部氧化成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)=0.050 0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的标准溶液滴定至终点</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滴定过程中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被还原为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样品的纯度</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请给出计算过程</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19536805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2" name="矩形 1">
            <a:extLst>
              <a:ext uri="{FF2B5EF4-FFF2-40B4-BE49-F238E27FC236}">
                <a16:creationId xmlns="" xmlns:a16="http://schemas.microsoft.com/office/drawing/2014/main" id="{057F697C-E19F-4423-AA76-D6B08489ED74}"/>
              </a:ext>
            </a:extLst>
          </p:cNvPr>
          <p:cNvSpPr/>
          <p:nvPr/>
        </p:nvSpPr>
        <p:spPr>
          <a:xfrm>
            <a:off x="468779" y="294655"/>
            <a:ext cx="10671533" cy="662297"/>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5.(1)4.48(2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(2)98.8%(6</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1A07BDAC-D92B-4C8E-B361-CF0ABA544FFC}"/>
                  </a:ext>
                </a:extLst>
              </p:cNvPr>
              <p:cNvSpPr/>
              <p:nvPr/>
            </p:nvSpPr>
            <p:spPr>
              <a:xfrm>
                <a:off x="269965" y="2413021"/>
                <a:ext cx="11687989" cy="3766159"/>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由关系式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:MnSO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O~Mn</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1	                1</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0.02 L×0.050 0 mol·L</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(MnSO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)=0.001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MnSO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的纯度为</a:t>
                </a:r>
                <a14:m>
                  <m:oMath xmlns:m="http://schemas.openxmlformats.org/officeDocument/2006/math">
                    <m:f>
                      <m:f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001</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mol</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×169</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den>
                    </m:f>
                  </m:oMath>
                </a14:m>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×100%≈98.8%</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mc:Choice>
        <mc:Fallback xmlns="">
          <p:sp>
            <p:nvSpPr>
              <p:cNvPr id="3" name="矩形 2">
                <a:extLst>
                  <a:ext uri="{FF2B5EF4-FFF2-40B4-BE49-F238E27FC236}">
                    <a16:creationId xmlns:a16="http://schemas.microsoft.com/office/drawing/2014/main" id="{1A07BDAC-D92B-4C8E-B361-CF0ABA544FFC}"/>
                  </a:ext>
                </a:extLst>
              </p:cNvPr>
              <p:cNvSpPr>
                <a:spLocks noRot="1" noChangeAspect="1" noMove="1" noResize="1" noEditPoints="1" noAdjustHandles="1" noChangeArrowheads="1" noChangeShapeType="1" noTextEdit="1"/>
              </p:cNvSpPr>
              <p:nvPr/>
            </p:nvSpPr>
            <p:spPr>
              <a:xfrm>
                <a:off x="269965" y="2413021"/>
                <a:ext cx="11687989" cy="3766159"/>
              </a:xfrm>
              <a:prstGeom prst="rect">
                <a:avLst/>
              </a:prstGeom>
              <a:blipFill>
                <a:blip r:embed="rId2"/>
                <a:stretch>
                  <a:fillRect l="-1043"/>
                </a:stretch>
              </a:blipFill>
            </p:spPr>
            <p:txBody>
              <a:bodyPr/>
              <a:lstStyle/>
              <a:p>
                <a:r>
                  <a:rPr lang="zh-CN" altLang="en-US">
                    <a:noFill/>
                  </a:rPr>
                  <a:t> </a:t>
                </a:r>
              </a:p>
            </p:txBody>
          </p:sp>
        </mc:Fallback>
      </mc:AlternateContent>
      <p:sp>
        <p:nvSpPr>
          <p:cNvPr id="17" name="矩形 16">
            <a:extLst>
              <a:ext uri="{FF2B5EF4-FFF2-40B4-BE49-F238E27FC236}">
                <a16:creationId xmlns="" xmlns:a16="http://schemas.microsoft.com/office/drawing/2014/main" id="{EE3D2772-1082-471F-AAD9-506D602A4E65}"/>
              </a:ext>
            </a:extLst>
          </p:cNvPr>
          <p:cNvSpPr/>
          <p:nvPr/>
        </p:nvSpPr>
        <p:spPr>
          <a:xfrm>
            <a:off x="234043" y="956952"/>
            <a:ext cx="10671533" cy="662297"/>
          </a:xfrm>
          <a:prstGeom prst="rect">
            <a:avLst/>
          </a:prstGeom>
        </p:spPr>
        <p:txBody>
          <a:bodyPr wrap="squar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)=0.2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根据反应</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矩形 17">
            <a:extLst>
              <a:ext uri="{FF2B5EF4-FFF2-40B4-BE49-F238E27FC236}">
                <a16:creationId xmlns="" xmlns:a16="http://schemas.microsoft.com/office/drawing/2014/main" id="{827F7204-936F-443C-9A13-7957E2ED2587}"/>
              </a:ext>
            </a:extLst>
          </p:cNvPr>
          <p:cNvSpPr/>
          <p:nvPr/>
        </p:nvSpPr>
        <p:spPr>
          <a:xfrm>
            <a:off x="8257626" y="983985"/>
            <a:ext cx="6096000" cy="738664"/>
          </a:xfrm>
          <a:prstGeom prst="rect">
            <a:avLst/>
          </a:prstGeom>
        </p:spPr>
        <p:txBody>
          <a:bodyPr>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MnSO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可得</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9" name="图片 18">
            <a:extLst>
              <a:ext uri="{FF2B5EF4-FFF2-40B4-BE49-F238E27FC236}">
                <a16:creationId xmlns="" xmlns:a16="http://schemas.microsoft.com/office/drawing/2014/main" id="{00E22586-A51D-4E49-A54C-12CDB6FAB369}"/>
              </a:ext>
            </a:extLst>
          </p:cNvPr>
          <p:cNvPicPr/>
          <p:nvPr/>
        </p:nvPicPr>
        <p:blipFill>
          <a:blip r:embed="rId3"/>
          <a:stretch>
            <a:fillRect/>
          </a:stretch>
        </p:blipFill>
        <p:spPr>
          <a:xfrm>
            <a:off x="7510612" y="1167069"/>
            <a:ext cx="721563" cy="409931"/>
          </a:xfrm>
          <a:prstGeom prst="rect">
            <a:avLst/>
          </a:prstGeom>
        </p:spPr>
      </p:pic>
      <p:sp>
        <p:nvSpPr>
          <p:cNvPr id="21" name="矩形 20">
            <a:extLst>
              <a:ext uri="{FF2B5EF4-FFF2-40B4-BE49-F238E27FC236}">
                <a16:creationId xmlns="" xmlns:a16="http://schemas.microsoft.com/office/drawing/2014/main" id="{863E08A0-038D-457A-9AF5-010F0169C20B}"/>
              </a:ext>
            </a:extLst>
          </p:cNvPr>
          <p:cNvSpPr/>
          <p:nvPr/>
        </p:nvSpPr>
        <p:spPr>
          <a:xfrm>
            <a:off x="249283" y="1646803"/>
            <a:ext cx="6096000" cy="738664"/>
          </a:xfrm>
          <a:prstGeom prst="rect">
            <a:avLst/>
          </a:prstGeom>
        </p:spPr>
        <p:txBody>
          <a:bodyPr>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0.2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)=4.48 L(</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3956622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7206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微课</a:t>
            </a:r>
            <a:r>
              <a:rPr lang="en-US" altLang="zh-CN" sz="2800" dirty="0">
                <a:solidFill>
                  <a:srgbClr val="DA251C"/>
                </a:solidFill>
              </a:rPr>
              <a:t>1 </a:t>
            </a:r>
            <a:r>
              <a:rPr lang="zh-CN" altLang="zh-CN" sz="2800" dirty="0">
                <a:solidFill>
                  <a:srgbClr val="DA251C"/>
                </a:solidFill>
              </a:rPr>
              <a:t>物质的量浓度的相关计算及换算关系</a:t>
            </a:r>
          </a:p>
        </p:txBody>
      </p:sp>
      <p:sp>
        <p:nvSpPr>
          <p:cNvPr id="13" name="矩形 12">
            <a:extLst>
              <a:ext uri="{FF2B5EF4-FFF2-40B4-BE49-F238E27FC236}">
                <a16:creationId xmlns="" xmlns:a16="http://schemas.microsoft.com/office/drawing/2014/main" id="{C09C947B-0B66-43ED-BE7D-08D5DC740E7D}"/>
              </a:ext>
            </a:extLst>
          </p:cNvPr>
          <p:cNvSpPr/>
          <p:nvPr/>
        </p:nvSpPr>
        <p:spPr>
          <a:xfrm>
            <a:off x="254001" y="729341"/>
            <a:ext cx="11705770" cy="662233"/>
          </a:xfrm>
          <a:prstGeom prst="rect">
            <a:avLst/>
          </a:prstGeom>
        </p:spPr>
        <p:txBody>
          <a:bodyPr wrap="square">
            <a:spAutoFit/>
          </a:bodyPr>
          <a:lstStyle/>
          <a:p>
            <a:pPr>
              <a:lnSpc>
                <a:spcPct val="150000"/>
              </a:lnSpc>
              <a:spcAft>
                <a:spcPts val="0"/>
              </a:spcAft>
            </a:pPr>
            <a:r>
              <a:rPr lang="zh-CN" altLang="zh-CN" sz="2800" b="1" dirty="0">
                <a:solidFill>
                  <a:srgbClr val="DA251C"/>
                </a:solidFill>
              </a:rPr>
              <a:t>微点解读</a:t>
            </a:r>
          </a:p>
        </p:txBody>
      </p:sp>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EF7E426C-AABE-403A-9C3B-959798C8E5E6}"/>
                  </a:ext>
                </a:extLst>
              </p:cNvPr>
              <p:cNvSpPr/>
              <p:nvPr/>
            </p:nvSpPr>
            <p:spPr>
              <a:xfrm>
                <a:off x="254001" y="1324427"/>
                <a:ext cx="11705770" cy="5189754"/>
              </a:xfrm>
              <a:prstGeom prst="rect">
                <a:avLst/>
              </a:prstGeom>
            </p:spPr>
            <p:txBody>
              <a:bodyPr wrap="square">
                <a:spAutoFit/>
              </a:bodyPr>
              <a:lstStyle/>
              <a:p>
                <a:pPr>
                  <a:lnSpc>
                    <a:spcPct val="150000"/>
                  </a:lnSpc>
                </a:pPr>
                <a:r>
                  <a:rPr lang="en-US" altLang="zh-CN" sz="2800" b="1" dirty="0"/>
                  <a:t>1.</a:t>
                </a:r>
                <a:r>
                  <a:rPr lang="zh-CN" altLang="zh-CN" sz="2800" b="1" dirty="0"/>
                  <a:t>物质的量浓度的有关计算</a:t>
                </a:r>
              </a:p>
              <a:p>
                <a:pPr>
                  <a:lnSpc>
                    <a:spcPct val="150000"/>
                  </a:lnSpc>
                </a:pPr>
                <a:r>
                  <a:rPr lang="en-US" altLang="zh-CN" sz="2800" dirty="0"/>
                  <a:t>(1)</a:t>
                </a:r>
                <a:r>
                  <a:rPr lang="zh-CN" altLang="zh-CN" sz="2800" dirty="0"/>
                  <a:t>利用公式来计算公式</a:t>
                </a:r>
                <a:r>
                  <a:rPr lang="en-US" altLang="zh-CN" sz="2800" dirty="0"/>
                  <a:t>:</a:t>
                </a:r>
                <a:r>
                  <a:rPr lang="en-US" altLang="zh-CN" sz="2800" i="1" dirty="0" err="1"/>
                  <a:t>c</a:t>
                </a:r>
                <a:r>
                  <a:rPr lang="en-US" altLang="zh-CN" sz="2800" baseline="-25000" dirty="0" err="1"/>
                  <a:t>B</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𝑛</m:t>
                            </m:r>
                          </m:e>
                          <m:sub>
                            <m:r>
                              <m:rPr>
                                <m:sty m:val="p"/>
                              </m:rPr>
                              <a:rPr lang="en-US" altLang="zh-CN" sz="2800">
                                <a:latin typeface="Cambria Math" panose="02040503050406030204" pitchFamily="18" charset="0"/>
                              </a:rPr>
                              <m:t>B</m:t>
                            </m:r>
                          </m:sub>
                        </m:sSub>
                      </m:num>
                      <m:den>
                        <m:r>
                          <a:rPr lang="en-US" altLang="zh-CN" sz="2800" i="1">
                            <a:latin typeface="Cambria Math" panose="02040503050406030204" pitchFamily="18" charset="0"/>
                          </a:rPr>
                          <m:t>𝑉</m:t>
                        </m:r>
                      </m:den>
                    </m:f>
                  </m:oMath>
                </a14:m>
                <a:r>
                  <a:rPr lang="zh-CN" altLang="zh-CN" sz="2800" dirty="0"/>
                  <a:t>。</a:t>
                </a:r>
              </a:p>
              <a:p>
                <a:pPr>
                  <a:lnSpc>
                    <a:spcPct val="150000"/>
                  </a:lnSpc>
                </a:pPr>
                <a:r>
                  <a:rPr lang="zh-CN" altLang="zh-CN" sz="2800" dirty="0"/>
                  <a:t>在实际计算中</a:t>
                </a:r>
                <a:r>
                  <a:rPr lang="en-US" altLang="zh-CN" sz="2800" dirty="0"/>
                  <a:t>,</a:t>
                </a:r>
                <a:r>
                  <a:rPr lang="zh-CN" altLang="zh-CN" sz="2800" dirty="0"/>
                  <a:t>如果没有直接给出溶质的物质的量、溶液的体积</a:t>
                </a:r>
                <a:r>
                  <a:rPr lang="en-US" altLang="zh-CN" sz="2800" dirty="0"/>
                  <a:t>,</a:t>
                </a:r>
                <a:r>
                  <a:rPr lang="zh-CN" altLang="zh-CN" sz="2800" dirty="0"/>
                  <a:t>要想办法从已知条件中求算出溶质的物质的量和溶液的体积。</a:t>
                </a:r>
              </a:p>
              <a:p>
                <a:pPr>
                  <a:lnSpc>
                    <a:spcPct val="150000"/>
                  </a:lnSpc>
                </a:pPr>
                <a:r>
                  <a:rPr lang="en-US" altLang="zh-CN" sz="2800" dirty="0"/>
                  <a:t>(2)</a:t>
                </a:r>
                <a:r>
                  <a:rPr lang="zh-CN" altLang="zh-CN" sz="2800" dirty="0"/>
                  <a:t>利用溶质的质量分数和密度来计算</a:t>
                </a:r>
              </a:p>
              <a:p>
                <a:pPr>
                  <a:lnSpc>
                    <a:spcPct val="150000"/>
                  </a:lnSpc>
                </a:pPr>
                <a:r>
                  <a:rPr lang="zh-CN" altLang="zh-CN" sz="2800" dirty="0"/>
                  <a:t>在已知某溶液中溶质的质量分数为</a:t>
                </a:r>
                <a:r>
                  <a:rPr lang="en-US" altLang="zh-CN" sz="2800" i="1" dirty="0"/>
                  <a:t>w</a:t>
                </a:r>
                <a:r>
                  <a:rPr lang="en-US" altLang="zh-CN" sz="2800" dirty="0"/>
                  <a:t>,</a:t>
                </a:r>
                <a:r>
                  <a:rPr lang="zh-CN" altLang="zh-CN" sz="2800" dirty="0"/>
                  <a:t>密度为</a:t>
                </a:r>
                <a:r>
                  <a:rPr lang="en-US" altLang="zh-CN" sz="2800" i="1" dirty="0"/>
                  <a:t>ρ</a:t>
                </a:r>
                <a:r>
                  <a:rPr lang="en-US" altLang="zh-CN" sz="2800" dirty="0"/>
                  <a:t>(</a:t>
                </a:r>
                <a:r>
                  <a:rPr lang="zh-CN" altLang="zh-CN" sz="2800" dirty="0"/>
                  <a:t>单位为</a:t>
                </a:r>
                <a:r>
                  <a:rPr lang="en-US" altLang="zh-CN" sz="2800" dirty="0"/>
                  <a:t>g·mL</a:t>
                </a:r>
                <a:r>
                  <a:rPr lang="en-US" altLang="zh-CN" sz="2800" baseline="30000" dirty="0"/>
                  <a:t>-1</a:t>
                </a:r>
                <a:r>
                  <a:rPr lang="en-US" altLang="zh-CN" sz="2800" dirty="0"/>
                  <a:t>)</a:t>
                </a:r>
                <a:r>
                  <a:rPr lang="zh-CN" altLang="zh-CN" sz="2800" dirty="0"/>
                  <a:t>时</a:t>
                </a:r>
                <a:r>
                  <a:rPr lang="en-US" altLang="zh-CN" sz="2800" dirty="0"/>
                  <a:t>,</a:t>
                </a:r>
                <a:r>
                  <a:rPr lang="zh-CN" altLang="zh-CN" sz="2800" dirty="0"/>
                  <a:t>可假设该溶液的体积为</a:t>
                </a:r>
                <a:r>
                  <a:rPr lang="en-US" altLang="zh-CN" sz="2800" dirty="0"/>
                  <a:t>1 000 mL,</a:t>
                </a:r>
                <a:r>
                  <a:rPr lang="zh-CN" altLang="zh-CN" sz="2800" dirty="0"/>
                  <a:t>则有公式</a:t>
                </a:r>
                <a:r>
                  <a:rPr lang="en-US" altLang="zh-CN" sz="2800" dirty="0"/>
                  <a:t>:</a:t>
                </a:r>
                <a:r>
                  <a:rPr lang="en-US" altLang="zh-CN" sz="2800" i="1" dirty="0" err="1"/>
                  <a:t>c</a:t>
                </a:r>
                <a:r>
                  <a:rPr lang="en-US" altLang="zh-CN" sz="2800" baseline="-25000" dirty="0" err="1"/>
                  <a:t>B</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 </m:t>
                        </m:r>
                        <m:r>
                          <a:rPr lang="en-US" altLang="zh-CN" sz="2800">
                            <a:latin typeface="Cambria Math" panose="02040503050406030204" pitchFamily="18" charset="0"/>
                          </a:rPr>
                          <m:t>000</m:t>
                        </m:r>
                        <m:r>
                          <m:rPr>
                            <m:nor/>
                          </m:rPr>
                          <a:rPr lang="en-US" altLang="zh-CN" sz="2800"/>
                          <m:t>·</m:t>
                        </m:r>
                        <m:r>
                          <a:rPr lang="en-US" altLang="zh-CN" sz="2800" i="1">
                            <a:latin typeface="Cambria Math" panose="02040503050406030204" pitchFamily="18" charset="0"/>
                          </a:rPr>
                          <m:t>𝜌</m:t>
                        </m:r>
                        <m:r>
                          <m:rPr>
                            <m:nor/>
                          </m:rPr>
                          <a:rPr lang="en-US" altLang="zh-CN" sz="2800"/>
                          <m:t>·</m:t>
                        </m:r>
                        <m:r>
                          <a:rPr lang="en-US" altLang="zh-CN" sz="2800" i="1">
                            <a:latin typeface="Cambria Math" panose="02040503050406030204" pitchFamily="18" charset="0"/>
                          </a:rPr>
                          <m:t>𝑤</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𝑀</m:t>
                            </m:r>
                          </m:e>
                          <m:sub>
                            <m:r>
                              <m:rPr>
                                <m:sty m:val="p"/>
                              </m:rPr>
                              <a:rPr lang="en-US" altLang="zh-CN" sz="2800">
                                <a:latin typeface="Cambria Math" panose="02040503050406030204" pitchFamily="18" charset="0"/>
                              </a:rPr>
                              <m:t>B</m:t>
                            </m:r>
                          </m:sub>
                        </m:sSub>
                      </m:den>
                    </m:f>
                  </m:oMath>
                </a14:m>
                <a:r>
                  <a:rPr lang="zh-CN" altLang="zh-CN" sz="2800" dirty="0"/>
                  <a:t>。</a:t>
                </a:r>
              </a:p>
            </p:txBody>
          </p:sp>
        </mc:Choice>
        <mc:Fallback xmlns="">
          <p:sp>
            <p:nvSpPr>
              <p:cNvPr id="8" name="矩形 7">
                <a:extLst>
                  <a:ext uri="{FF2B5EF4-FFF2-40B4-BE49-F238E27FC236}">
                    <a16:creationId xmlns:a16="http://schemas.microsoft.com/office/drawing/2014/main" id="{EF7E426C-AABE-403A-9C3B-959798C8E5E6}"/>
                  </a:ext>
                </a:extLst>
              </p:cNvPr>
              <p:cNvSpPr>
                <a:spLocks noRot="1" noChangeAspect="1" noMove="1" noResize="1" noEditPoints="1" noAdjustHandles="1" noChangeArrowheads="1" noChangeShapeType="1" noTextEdit="1"/>
              </p:cNvSpPr>
              <p:nvPr/>
            </p:nvSpPr>
            <p:spPr>
              <a:xfrm>
                <a:off x="254001" y="1324427"/>
                <a:ext cx="11705770" cy="5189754"/>
              </a:xfrm>
              <a:prstGeom prst="rect">
                <a:avLst/>
              </a:prstGeom>
              <a:blipFill>
                <a:blip r:embed="rId2"/>
                <a:stretch>
                  <a:fillRect l="-10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6039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EF7E426C-AABE-403A-9C3B-959798C8E5E6}"/>
                  </a:ext>
                </a:extLst>
              </p:cNvPr>
              <p:cNvSpPr/>
              <p:nvPr/>
            </p:nvSpPr>
            <p:spPr>
              <a:xfrm>
                <a:off x="254001" y="743854"/>
                <a:ext cx="11705770" cy="5312801"/>
              </a:xfrm>
              <a:prstGeom prst="rect">
                <a:avLst/>
              </a:prstGeom>
            </p:spPr>
            <p:txBody>
              <a:bodyPr wrap="square">
                <a:spAutoFit/>
              </a:bodyPr>
              <a:lstStyle/>
              <a:p>
                <a:pPr>
                  <a:lnSpc>
                    <a:spcPct val="150000"/>
                  </a:lnSpc>
                </a:pPr>
                <a:r>
                  <a:rPr lang="en-US" altLang="zh-CN" sz="2800" dirty="0"/>
                  <a:t>(3)</a:t>
                </a:r>
                <a:r>
                  <a:rPr lang="zh-CN" altLang="zh-CN" sz="2800" dirty="0"/>
                  <a:t>利用溶解度来计算</a:t>
                </a:r>
              </a:p>
              <a:p>
                <a:pPr>
                  <a:lnSpc>
                    <a:spcPct val="150000"/>
                  </a:lnSpc>
                </a:pPr>
                <a:r>
                  <a:rPr lang="zh-CN" altLang="zh-CN" sz="2800" dirty="0"/>
                  <a:t>对于饱和溶液来说</a:t>
                </a:r>
                <a:r>
                  <a:rPr lang="en-US" altLang="zh-CN" sz="2800" dirty="0"/>
                  <a:t>,</a:t>
                </a:r>
                <a:r>
                  <a:rPr lang="zh-CN" altLang="zh-CN" sz="2800" dirty="0"/>
                  <a:t>溶质的溶解度与溶质的质量分数存在换算关系</a:t>
                </a:r>
                <a:r>
                  <a:rPr lang="en-US" altLang="zh-CN" sz="2800" dirty="0"/>
                  <a:t>:</a:t>
                </a:r>
                <a:r>
                  <a:rPr lang="en-US" altLang="zh-CN" sz="2800" i="1" dirty="0"/>
                  <a:t>w=</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𝑆</m:t>
                        </m:r>
                      </m:num>
                      <m:den>
                        <m:r>
                          <a:rPr lang="en-US" altLang="zh-CN" sz="2800">
                            <a:latin typeface="Cambria Math" panose="02040503050406030204" pitchFamily="18" charset="0"/>
                          </a:rPr>
                          <m:t>100+</m:t>
                        </m:r>
                        <m:r>
                          <a:rPr lang="en-US" altLang="zh-CN" sz="2800" i="1">
                            <a:latin typeface="Cambria Math" panose="02040503050406030204" pitchFamily="18" charset="0"/>
                          </a:rPr>
                          <m:t>𝑆</m:t>
                        </m:r>
                      </m:den>
                    </m:f>
                  </m:oMath>
                </a14:m>
                <a:r>
                  <a:rPr lang="en-US" altLang="zh-CN" sz="2800" i="1" dirty="0"/>
                  <a:t>×</a:t>
                </a:r>
                <a:r>
                  <a:rPr lang="en-US" altLang="zh-CN" sz="2800" dirty="0"/>
                  <a:t>100</a:t>
                </a:r>
                <a:r>
                  <a:rPr lang="en-US" altLang="zh-CN" sz="2800" i="1" dirty="0"/>
                  <a:t>%</a:t>
                </a:r>
                <a:r>
                  <a:rPr lang="zh-CN" altLang="zh-CN" sz="2800" dirty="0"/>
                  <a:t>。将该式代入物质的量浓度的计算公式中</a:t>
                </a:r>
                <a:r>
                  <a:rPr lang="en-US" altLang="zh-CN" sz="2800" dirty="0"/>
                  <a:t>,</a:t>
                </a:r>
                <a:r>
                  <a:rPr lang="zh-CN" altLang="zh-CN" sz="2800" dirty="0"/>
                  <a:t>即可得出溶解度与物质的量浓度的换算公式</a:t>
                </a:r>
                <a:r>
                  <a:rPr lang="en-US" altLang="zh-CN" sz="2800" dirty="0"/>
                  <a:t>:</a:t>
                </a:r>
                <a:r>
                  <a:rPr lang="en-US" altLang="zh-CN" sz="2800" i="1" dirty="0"/>
                  <a:t>c=</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m:t>
                        </m:r>
                      </m:num>
                      <m:den>
                        <m:r>
                          <a:rPr lang="en-US" altLang="zh-CN" sz="2800" i="1">
                            <a:latin typeface="Cambria Math" panose="02040503050406030204" pitchFamily="18" charset="0"/>
                          </a:rPr>
                          <m:t>𝑉</m:t>
                        </m:r>
                      </m:den>
                    </m:f>
                  </m:oMath>
                </a14:m>
                <a:r>
                  <a:rPr lang="en-US" altLang="zh-CN" sz="2800" i="1"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 </m:t>
                        </m:r>
                        <m:r>
                          <a:rPr lang="en-US" altLang="zh-CN" sz="2800">
                            <a:latin typeface="Cambria Math" panose="02040503050406030204" pitchFamily="18" charset="0"/>
                          </a:rPr>
                          <m:t>000</m:t>
                        </m:r>
                        <m:r>
                          <a:rPr lang="en-US" altLang="zh-CN" sz="2800" i="1">
                            <a:latin typeface="Cambria Math" panose="02040503050406030204" pitchFamily="18" charset="0"/>
                          </a:rPr>
                          <m:t>𝜌</m:t>
                        </m:r>
                        <m:r>
                          <a:rPr lang="en-US" altLang="zh-CN" sz="2800" i="1">
                            <a:latin typeface="Cambria Math" panose="02040503050406030204" pitchFamily="18" charset="0"/>
                          </a:rPr>
                          <m:t>𝑤</m:t>
                        </m:r>
                      </m:num>
                      <m:den>
                        <m:r>
                          <a:rPr lang="en-US" altLang="zh-CN" sz="2800" i="1">
                            <a:latin typeface="Cambria Math" panose="02040503050406030204" pitchFamily="18" charset="0"/>
                          </a:rPr>
                          <m:t>𝑀</m:t>
                        </m:r>
                      </m:den>
                    </m:f>
                  </m:oMath>
                </a14:m>
                <a:r>
                  <a:rPr lang="en-US" altLang="zh-CN" sz="2800" i="1"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 </m:t>
                        </m:r>
                        <m:r>
                          <a:rPr lang="en-US" altLang="zh-CN" sz="2800">
                            <a:latin typeface="Cambria Math" panose="02040503050406030204" pitchFamily="18" charset="0"/>
                          </a:rPr>
                          <m:t>000</m:t>
                        </m:r>
                        <m:r>
                          <a:rPr lang="en-US" altLang="zh-CN" sz="2800" i="1">
                            <a:latin typeface="Cambria Math" panose="02040503050406030204" pitchFamily="18" charset="0"/>
                          </a:rPr>
                          <m:t>𝜌</m:t>
                        </m:r>
                        <m:r>
                          <a:rPr lang="en-US" altLang="zh-CN" sz="2800" i="1">
                            <a:latin typeface="Cambria Math" panose="02040503050406030204" pitchFamily="18" charset="0"/>
                          </a:rPr>
                          <m:t>𝑆</m:t>
                        </m:r>
                      </m:num>
                      <m:den>
                        <m:r>
                          <a:rPr lang="en-US" altLang="zh-CN" sz="2800" i="1">
                            <a:latin typeface="Cambria Math" panose="02040503050406030204" pitchFamily="18" charset="0"/>
                          </a:rPr>
                          <m:t>𝑀</m:t>
                        </m:r>
                        <m:r>
                          <m:rPr>
                            <m:nor/>
                          </m:rPr>
                          <a:rPr lang="en-US" altLang="zh-CN" sz="2800"/>
                          <m:t>(</m:t>
                        </m:r>
                        <m:r>
                          <a:rPr lang="en-US" altLang="zh-CN" sz="2800">
                            <a:latin typeface="Cambria Math" panose="02040503050406030204" pitchFamily="18" charset="0"/>
                          </a:rPr>
                          <m:t>100+</m:t>
                        </m:r>
                        <m:r>
                          <a:rPr lang="en-US" altLang="zh-CN" sz="2800" i="1">
                            <a:latin typeface="Cambria Math" panose="02040503050406030204" pitchFamily="18" charset="0"/>
                          </a:rPr>
                          <m:t>𝑆</m:t>
                        </m:r>
                        <m:r>
                          <m:rPr>
                            <m:nor/>
                          </m:rPr>
                          <a:rPr lang="en-US" altLang="zh-CN" sz="2800"/>
                          <m:t>)</m:t>
                        </m:r>
                      </m:den>
                    </m:f>
                  </m:oMath>
                </a14:m>
                <a:r>
                  <a:rPr lang="zh-CN" altLang="zh-CN" sz="2800" dirty="0"/>
                  <a:t>。</a:t>
                </a:r>
              </a:p>
              <a:p>
                <a:pPr>
                  <a:lnSpc>
                    <a:spcPct val="150000"/>
                  </a:lnSpc>
                </a:pPr>
                <a:r>
                  <a:rPr lang="en-US" altLang="zh-CN" sz="2800" dirty="0"/>
                  <a:t>(4)</a:t>
                </a:r>
                <a:r>
                  <a:rPr lang="zh-CN" altLang="zh-CN" sz="2800" dirty="0"/>
                  <a:t>气体溶于水后所得溶液的物质的量浓度的计算</a:t>
                </a:r>
              </a:p>
              <a:p>
                <a:pPr>
                  <a:lnSpc>
                    <a:spcPct val="150000"/>
                  </a:lnSpc>
                </a:pPr>
                <a:r>
                  <a:rPr lang="en-US" altLang="zh-CN" sz="2800" dirty="0"/>
                  <a:t>①</a:t>
                </a:r>
                <a:r>
                  <a:rPr lang="zh-CN" altLang="zh-CN" sz="2800" dirty="0"/>
                  <a:t>若在标准状况下</a:t>
                </a:r>
                <a:r>
                  <a:rPr lang="en-US" altLang="zh-CN" sz="2800" dirty="0"/>
                  <a:t>,</a:t>
                </a:r>
                <a:r>
                  <a:rPr lang="zh-CN" altLang="zh-CN" sz="2800" dirty="0"/>
                  <a:t>一定质量的水中溶解某气体的体积为</a:t>
                </a:r>
                <a:r>
                  <a:rPr lang="en-US" altLang="zh-CN" sz="2800" i="1" dirty="0"/>
                  <a:t>V</a:t>
                </a:r>
                <a:r>
                  <a:rPr lang="en-US" altLang="zh-CN" sz="2800" dirty="0"/>
                  <a:t>'(</a:t>
                </a:r>
                <a:r>
                  <a:rPr lang="zh-CN" altLang="zh-CN" sz="2800" dirty="0"/>
                  <a:t>单位为</a:t>
                </a:r>
                <a:r>
                  <a:rPr lang="en-US" altLang="zh-CN" sz="2800" dirty="0"/>
                  <a:t>L),</a:t>
                </a:r>
                <a:r>
                  <a:rPr lang="zh-CN" altLang="zh-CN" sz="2800" dirty="0"/>
                  <a:t>所得溶液的物质的量浓度的计算公式为</a:t>
                </a:r>
              </a:p>
            </p:txBody>
          </p:sp>
        </mc:Choice>
        <mc:Fallback xmlns="">
          <p:sp>
            <p:nvSpPr>
              <p:cNvPr id="8" name="矩形 7">
                <a:extLst>
                  <a:ext uri="{FF2B5EF4-FFF2-40B4-BE49-F238E27FC236}">
                    <a16:creationId xmlns:a16="http://schemas.microsoft.com/office/drawing/2014/main" id="{EF7E426C-AABE-403A-9C3B-959798C8E5E6}"/>
                  </a:ext>
                </a:extLst>
              </p:cNvPr>
              <p:cNvSpPr>
                <a:spLocks noRot="1" noChangeAspect="1" noMove="1" noResize="1" noEditPoints="1" noAdjustHandles="1" noChangeArrowheads="1" noChangeShapeType="1" noTextEdit="1"/>
              </p:cNvSpPr>
              <p:nvPr/>
            </p:nvSpPr>
            <p:spPr>
              <a:xfrm>
                <a:off x="254001" y="743854"/>
                <a:ext cx="11705770" cy="5312801"/>
              </a:xfrm>
              <a:prstGeom prst="rect">
                <a:avLst/>
              </a:prstGeom>
              <a:blipFill>
                <a:blip r:embed="rId2"/>
                <a:stretch>
                  <a:fillRect l="-1094" b="-803"/>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7F0D74BD-C9B4-4AFA-AA47-70A4677E7CEE}"/>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96108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EF7E426C-AABE-403A-9C3B-959798C8E5E6}"/>
                  </a:ext>
                </a:extLst>
              </p:cNvPr>
              <p:cNvSpPr/>
              <p:nvPr/>
            </p:nvSpPr>
            <p:spPr>
              <a:xfrm>
                <a:off x="254001" y="177796"/>
                <a:ext cx="11705770" cy="6080767"/>
              </a:xfrm>
              <a:prstGeom prst="rect">
                <a:avLst/>
              </a:prstGeom>
            </p:spPr>
            <p:txBody>
              <a:bodyPr wrap="square">
                <a:spAutoFit/>
              </a:bodyPr>
              <a:lstStyle/>
              <a:p>
                <a:pPr>
                  <a:lnSpc>
                    <a:spcPct val="150000"/>
                  </a:lnSpc>
                </a:pPr>
                <a:r>
                  <a:rPr lang="en-US" altLang="zh-CN" sz="2800" i="1" dirty="0"/>
                  <a:t>c</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m:t>
                        </m:r>
                      </m:num>
                      <m:den>
                        <m:r>
                          <a:rPr lang="en-US" altLang="zh-CN" sz="2800" i="1">
                            <a:latin typeface="Cambria Math" panose="02040503050406030204" pitchFamily="18" charset="0"/>
                          </a:rPr>
                          <m:t>𝑉</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𝑉</m:t>
                            </m:r>
                            <m:r>
                              <m:rPr>
                                <m:nor/>
                              </m:rPr>
                              <a:rPr lang="en-US" altLang="zh-CN" sz="2800" i="1"/>
                              <m:t>′</m:t>
                            </m:r>
                          </m:num>
                          <m:den>
                            <m:r>
                              <a:rPr lang="en-US" altLang="zh-CN" sz="2800">
                                <a:latin typeface="Cambria Math" panose="02040503050406030204" pitchFamily="18" charset="0"/>
                              </a:rPr>
                              <m:t>22</m:t>
                            </m:r>
                            <m:r>
                              <m:rPr>
                                <m:nor/>
                              </m:rPr>
                              <a:rPr lang="en-US" altLang="zh-CN" sz="2800"/>
                              <m:t>.</m:t>
                            </m:r>
                            <m:r>
                              <a:rPr lang="en-US" altLang="zh-CN" sz="2800">
                                <a:latin typeface="Cambria Math" panose="02040503050406030204" pitchFamily="18" charset="0"/>
                              </a:rPr>
                              <m:t>4</m:t>
                            </m:r>
                            <m:r>
                              <m:rPr>
                                <m:nor/>
                              </m:rPr>
                              <a:rPr lang="en-US" altLang="zh-CN" sz="2800"/>
                              <m:t> </m:t>
                            </m:r>
                            <m:r>
                              <m:rPr>
                                <m:sty m:val="p"/>
                              </m:rPr>
                              <a:rPr lang="en-US" altLang="zh-CN" sz="2800">
                                <a:latin typeface="Cambria Math" panose="02040503050406030204" pitchFamily="18" charset="0"/>
                              </a:rPr>
                              <m:t>L</m:t>
                            </m:r>
                            <m:r>
                              <m:rPr>
                                <m:nor/>
                              </m:rPr>
                              <a:rPr lang="en-US" altLang="zh-CN" sz="2800"/>
                              <m:t>·</m:t>
                            </m:r>
                            <m:r>
                              <m:rPr>
                                <m:sty m:val="p"/>
                              </m:rPr>
                              <a:rPr lang="en-US" altLang="zh-CN" sz="2800">
                                <a:latin typeface="Cambria Math" panose="02040503050406030204" pitchFamily="18" charset="0"/>
                              </a:rPr>
                              <m:t>mo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den>
                        </m:f>
                      </m:num>
                      <m:den>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𝑚</m:t>
                                </m:r>
                              </m:e>
                              <m:sub>
                                <m:r>
                                  <m:rPr>
                                    <m:nor/>
                                  </m:rPr>
                                  <a:rPr lang="zh-CN" altLang="zh-CN" sz="2800"/>
                                  <m:t>气</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𝑚</m:t>
                                </m:r>
                              </m:e>
                              <m:sub>
                                <m:r>
                                  <m:rPr>
                                    <m:nor/>
                                  </m:rPr>
                                  <a:rPr lang="zh-CN" altLang="zh-CN" sz="2800"/>
                                  <m:t>剂</m:t>
                                </m:r>
                              </m:sub>
                            </m:sSub>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𝜌</m:t>
                                </m:r>
                              </m:e>
                              <m:sub>
                                <m:r>
                                  <m:rPr>
                                    <m:nor/>
                                  </m:rPr>
                                  <a:rPr lang="zh-CN" altLang="zh-CN" sz="2800"/>
                                  <m:t>混</m:t>
                                </m:r>
                              </m:sub>
                            </m:sSub>
                          </m:den>
                        </m:f>
                      </m:den>
                    </m:f>
                  </m:oMath>
                </a14:m>
                <a:r>
                  <a:rPr lang="en-US" altLang="zh-CN" sz="2800" dirty="0"/>
                  <a:t>×1 000(</a:t>
                </a:r>
                <a:r>
                  <a:rPr lang="en-US" altLang="zh-CN" sz="2800" i="1" dirty="0"/>
                  <a:t>ρ</a:t>
                </a:r>
                <a:r>
                  <a:rPr lang="zh-CN" altLang="zh-CN" sz="2800" baseline="-25000" dirty="0"/>
                  <a:t>混</a:t>
                </a:r>
                <a:r>
                  <a:rPr lang="zh-CN" altLang="zh-CN" sz="2800" dirty="0"/>
                  <a:t>的单位为</a:t>
                </a:r>
                <a:r>
                  <a:rPr lang="en-US" altLang="zh-CN" sz="2800" dirty="0"/>
                  <a:t>g·mL</a:t>
                </a:r>
                <a:r>
                  <a:rPr lang="en-US" altLang="zh-CN" sz="2800" baseline="30000" dirty="0"/>
                  <a:t>-1</a:t>
                </a:r>
                <a:r>
                  <a:rPr lang="en-US" altLang="zh-CN" sz="2800" dirty="0"/>
                  <a:t>)</a:t>
                </a:r>
                <a:r>
                  <a:rPr lang="zh-CN" altLang="zh-CN" sz="2800" dirty="0"/>
                  <a:t>。</a:t>
                </a:r>
              </a:p>
              <a:p>
                <a:pPr>
                  <a:lnSpc>
                    <a:spcPct val="150000"/>
                  </a:lnSpc>
                </a:pPr>
                <a:r>
                  <a:rPr lang="en-US" altLang="zh-CN" sz="2800" dirty="0"/>
                  <a:t>②</a:t>
                </a:r>
                <a:r>
                  <a:rPr lang="zh-CN" altLang="zh-CN" sz="2800" dirty="0"/>
                  <a:t>若气体溶于水时体积变化忽略不计</a:t>
                </a:r>
                <a:r>
                  <a:rPr lang="en-US" altLang="zh-CN" sz="2800" dirty="0"/>
                  <a:t>,1 L</a:t>
                </a:r>
                <a:r>
                  <a:rPr lang="zh-CN" altLang="zh-CN" sz="2800" dirty="0"/>
                  <a:t>水中溶解</a:t>
                </a:r>
                <a:r>
                  <a:rPr lang="en-US" altLang="zh-CN" sz="2800" i="1" dirty="0"/>
                  <a:t>V'</a:t>
                </a:r>
                <a:r>
                  <a:rPr lang="en-US" altLang="zh-CN" sz="2800" dirty="0"/>
                  <a:t> L </a:t>
                </a:r>
                <a:r>
                  <a:rPr lang="zh-CN" altLang="zh-CN" sz="2800" dirty="0"/>
                  <a:t>气体</a:t>
                </a:r>
                <a:r>
                  <a:rPr lang="en-US" altLang="zh-CN" sz="2800" dirty="0"/>
                  <a:t>(</a:t>
                </a:r>
                <a:r>
                  <a:rPr lang="zh-CN" altLang="zh-CN" sz="2800" dirty="0"/>
                  <a:t>标准状况</a:t>
                </a:r>
                <a:r>
                  <a:rPr lang="en-US" altLang="zh-CN" sz="2800" dirty="0"/>
                  <a:t>)</a:t>
                </a:r>
                <a:r>
                  <a:rPr lang="zh-CN" altLang="zh-CN" sz="2800" dirty="0"/>
                  <a:t>时</a:t>
                </a:r>
                <a:r>
                  <a:rPr lang="en-US" altLang="zh-CN" sz="2800" dirty="0"/>
                  <a:t>,</a:t>
                </a:r>
                <a:r>
                  <a:rPr lang="zh-CN" altLang="zh-CN" sz="2800" dirty="0"/>
                  <a:t>所得溶液的物质的量浓度的计算公式为 </a:t>
                </a:r>
                <a:r>
                  <a:rPr lang="en-US" altLang="zh-CN" sz="2800" i="1" dirty="0"/>
                  <a:t>c</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m:t>
                        </m:r>
                      </m:num>
                      <m:den>
                        <m:r>
                          <a:rPr lang="en-US" altLang="zh-CN" sz="2800" i="1">
                            <a:latin typeface="Cambria Math" panose="02040503050406030204" pitchFamily="18" charset="0"/>
                          </a:rPr>
                          <m:t>𝑉</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𝑉</m:t>
                        </m:r>
                        <m:r>
                          <m:rPr>
                            <m:nor/>
                          </m:rPr>
                          <a:rPr lang="en-US" altLang="zh-CN" sz="2800" i="1"/>
                          <m:t>′</m:t>
                        </m:r>
                      </m:num>
                      <m:den>
                        <m:r>
                          <a:rPr lang="en-US" altLang="zh-CN" sz="2800">
                            <a:latin typeface="Cambria Math" panose="02040503050406030204" pitchFamily="18" charset="0"/>
                          </a:rPr>
                          <m:t>22</m:t>
                        </m:r>
                        <m:r>
                          <m:rPr>
                            <m:nor/>
                          </m:rPr>
                          <a:rPr lang="en-US" altLang="zh-CN" sz="2800"/>
                          <m:t>.</m:t>
                        </m:r>
                        <m:r>
                          <a:rPr lang="en-US" altLang="zh-CN" sz="2800">
                            <a:latin typeface="Cambria Math" panose="02040503050406030204" pitchFamily="18" charset="0"/>
                          </a:rPr>
                          <m:t>4</m:t>
                        </m:r>
                      </m:den>
                    </m:f>
                  </m:oMath>
                </a14:m>
                <a:r>
                  <a:rPr lang="en-US" altLang="zh-CN" sz="2800" dirty="0"/>
                  <a:t> mol·L</a:t>
                </a:r>
                <a:r>
                  <a:rPr lang="en-US" altLang="zh-CN" sz="2800" baseline="30000" dirty="0"/>
                  <a:t>-1</a:t>
                </a:r>
                <a:r>
                  <a:rPr lang="zh-CN" altLang="zh-CN" sz="2800" dirty="0"/>
                  <a:t>。</a:t>
                </a:r>
              </a:p>
              <a:p>
                <a:pPr>
                  <a:lnSpc>
                    <a:spcPct val="150000"/>
                  </a:lnSpc>
                </a:pPr>
                <a:r>
                  <a:rPr lang="en-US" altLang="zh-CN" sz="2800" b="1" dirty="0"/>
                  <a:t>2.</a:t>
                </a:r>
                <a:r>
                  <a:rPr lang="zh-CN" altLang="zh-CN" sz="2800" b="1" dirty="0"/>
                  <a:t>溶液的稀释与混合中的换算关系</a:t>
                </a:r>
              </a:p>
              <a:p>
                <a:pPr>
                  <a:lnSpc>
                    <a:spcPct val="150000"/>
                  </a:lnSpc>
                </a:pPr>
                <a:r>
                  <a:rPr lang="en-US" altLang="zh-CN" sz="2800" dirty="0"/>
                  <a:t>(1)</a:t>
                </a:r>
                <a:r>
                  <a:rPr lang="zh-CN" altLang="zh-CN" sz="2800" dirty="0"/>
                  <a:t>溶液稀释规律</a:t>
                </a:r>
              </a:p>
              <a:p>
                <a:pPr>
                  <a:lnSpc>
                    <a:spcPct val="150000"/>
                  </a:lnSpc>
                </a:pPr>
                <a:r>
                  <a:rPr lang="en-US" altLang="zh-CN" sz="2800" dirty="0"/>
                  <a:t>①</a:t>
                </a:r>
                <a:r>
                  <a:rPr lang="zh-CN" altLang="zh-CN" sz="2800" dirty="0"/>
                  <a:t>溶质的质量在稀释前后保持不变</a:t>
                </a:r>
                <a:r>
                  <a:rPr lang="en-US" altLang="zh-CN" sz="2800" dirty="0"/>
                  <a:t>,</a:t>
                </a:r>
                <a:r>
                  <a:rPr lang="zh-CN" altLang="zh-CN" sz="2800" dirty="0"/>
                  <a:t>即</a:t>
                </a:r>
                <a:r>
                  <a:rPr lang="en-US" altLang="zh-CN" sz="2800" i="1" dirty="0"/>
                  <a:t>m</a:t>
                </a:r>
                <a:r>
                  <a:rPr lang="en-US" altLang="zh-CN" sz="2800" baseline="-25000" dirty="0"/>
                  <a:t>1</a:t>
                </a:r>
                <a:r>
                  <a:rPr lang="en-US" altLang="zh-CN" sz="2800" i="1" dirty="0"/>
                  <a:t>w</a:t>
                </a:r>
                <a:r>
                  <a:rPr lang="en-US" altLang="zh-CN" sz="2800" baseline="-25000" dirty="0"/>
                  <a:t>1</a:t>
                </a:r>
                <a:r>
                  <a:rPr lang="en-US" altLang="zh-CN" sz="2800" i="1" dirty="0"/>
                  <a:t>=m</a:t>
                </a:r>
                <a:r>
                  <a:rPr lang="en-US" altLang="zh-CN" sz="2800" baseline="-25000" dirty="0"/>
                  <a:t>2</a:t>
                </a:r>
                <a:r>
                  <a:rPr lang="en-US" altLang="zh-CN" sz="2800" i="1" dirty="0"/>
                  <a:t>w</a:t>
                </a:r>
                <a:r>
                  <a:rPr lang="en-US" altLang="zh-CN" sz="2800" baseline="-25000" dirty="0"/>
                  <a:t>2</a:t>
                </a:r>
                <a:r>
                  <a:rPr lang="zh-CN" altLang="zh-CN" sz="2800" dirty="0"/>
                  <a:t>。</a:t>
                </a:r>
              </a:p>
            </p:txBody>
          </p:sp>
        </mc:Choice>
        <mc:Fallback xmlns="">
          <p:sp>
            <p:nvSpPr>
              <p:cNvPr id="8" name="矩形 7">
                <a:extLst>
                  <a:ext uri="{FF2B5EF4-FFF2-40B4-BE49-F238E27FC236}">
                    <a16:creationId xmlns:a16="http://schemas.microsoft.com/office/drawing/2014/main" id="{EF7E426C-AABE-403A-9C3B-959798C8E5E6}"/>
                  </a:ext>
                </a:extLst>
              </p:cNvPr>
              <p:cNvSpPr>
                <a:spLocks noRot="1" noChangeAspect="1" noMove="1" noResize="1" noEditPoints="1" noAdjustHandles="1" noChangeArrowheads="1" noChangeShapeType="1" noTextEdit="1"/>
              </p:cNvSpPr>
              <p:nvPr/>
            </p:nvSpPr>
            <p:spPr>
              <a:xfrm>
                <a:off x="254001" y="177796"/>
                <a:ext cx="11705770" cy="6080767"/>
              </a:xfrm>
              <a:prstGeom prst="rect">
                <a:avLst/>
              </a:prstGeom>
              <a:blipFill>
                <a:blip r:embed="rId2"/>
                <a:stretch>
                  <a:fillRect l="-1094" b="-100"/>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2F8EF446-9BFA-44AA-8C6F-578FBC47F703}"/>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308985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EF7E426C-AABE-403A-9C3B-959798C8E5E6}"/>
                  </a:ext>
                </a:extLst>
              </p:cNvPr>
              <p:cNvSpPr/>
              <p:nvPr/>
            </p:nvSpPr>
            <p:spPr>
              <a:xfrm>
                <a:off x="254001" y="528219"/>
                <a:ext cx="11705770" cy="6080319"/>
              </a:xfrm>
              <a:prstGeom prst="rect">
                <a:avLst/>
              </a:prstGeom>
            </p:spPr>
            <p:txBody>
              <a:bodyPr wrap="square">
                <a:spAutoFit/>
              </a:bodyPr>
              <a:lstStyle/>
              <a:p>
                <a:pPr>
                  <a:lnSpc>
                    <a:spcPct val="150000"/>
                  </a:lnSpc>
                </a:pPr>
                <a:r>
                  <a:rPr lang="en-US" altLang="zh-CN" sz="2800" dirty="0"/>
                  <a:t>②</a:t>
                </a:r>
                <a:r>
                  <a:rPr lang="zh-CN" altLang="zh-CN" sz="2800" dirty="0"/>
                  <a:t>溶质的物质的量在稀释前后保持不变</a:t>
                </a:r>
                <a:r>
                  <a:rPr lang="en-US" altLang="zh-CN" sz="2800" dirty="0"/>
                  <a:t>,</a:t>
                </a:r>
                <a:r>
                  <a:rPr lang="zh-CN" altLang="zh-CN" sz="2800" dirty="0"/>
                  <a:t>即</a:t>
                </a:r>
                <a:r>
                  <a:rPr lang="en-US" altLang="zh-CN" sz="2800" i="1" dirty="0"/>
                  <a:t>c</a:t>
                </a:r>
                <a:r>
                  <a:rPr lang="en-US" altLang="zh-CN" sz="2800" baseline="-25000" dirty="0"/>
                  <a:t>1</a:t>
                </a:r>
                <a:r>
                  <a:rPr lang="en-US" altLang="zh-CN" sz="2800" i="1" dirty="0"/>
                  <a:t>V</a:t>
                </a:r>
                <a:r>
                  <a:rPr lang="en-US" altLang="zh-CN" sz="2800" baseline="-25000" dirty="0"/>
                  <a:t>1</a:t>
                </a:r>
                <a:r>
                  <a:rPr lang="en-US" altLang="zh-CN" sz="2800" i="1" dirty="0"/>
                  <a:t>=c</a:t>
                </a:r>
                <a:r>
                  <a:rPr lang="en-US" altLang="zh-CN" sz="2800" baseline="-25000" dirty="0"/>
                  <a:t>2</a:t>
                </a:r>
                <a:r>
                  <a:rPr lang="en-US" altLang="zh-CN" sz="2800" i="1" dirty="0"/>
                  <a:t>V</a:t>
                </a:r>
                <a:r>
                  <a:rPr lang="en-US" altLang="zh-CN" sz="2800" baseline="-25000" dirty="0"/>
                  <a:t>2</a:t>
                </a:r>
                <a:r>
                  <a:rPr lang="zh-CN" altLang="zh-CN" sz="2800" dirty="0"/>
                  <a:t>。</a:t>
                </a:r>
              </a:p>
              <a:p>
                <a:pPr>
                  <a:lnSpc>
                    <a:spcPct val="150000"/>
                  </a:lnSpc>
                </a:pPr>
                <a:r>
                  <a:rPr lang="en-US" altLang="zh-CN" sz="2800" dirty="0"/>
                  <a:t>③</a:t>
                </a:r>
                <a:r>
                  <a:rPr lang="zh-CN" altLang="zh-CN" sz="2800" dirty="0"/>
                  <a:t>溶液质量守恒</a:t>
                </a:r>
                <a:r>
                  <a:rPr lang="en-US" altLang="zh-CN" sz="2800" dirty="0"/>
                  <a:t>,</a:t>
                </a:r>
                <a:r>
                  <a:rPr lang="en-US" altLang="zh-CN" sz="2800" i="1" dirty="0"/>
                  <a:t>m</a:t>
                </a:r>
                <a:r>
                  <a:rPr lang="en-US" altLang="zh-CN" sz="2800" dirty="0"/>
                  <a:t>(</a:t>
                </a:r>
                <a:r>
                  <a:rPr lang="zh-CN" altLang="zh-CN" sz="2800" dirty="0"/>
                  <a:t>稀</a:t>
                </a:r>
                <a:r>
                  <a:rPr lang="en-US" altLang="zh-CN" sz="2800" dirty="0"/>
                  <a:t>)</a:t>
                </a:r>
                <a:r>
                  <a:rPr lang="en-US" altLang="zh-CN" sz="2800" i="1" dirty="0"/>
                  <a:t>=m</a:t>
                </a:r>
                <a:r>
                  <a:rPr lang="en-US" altLang="zh-CN" sz="2800" dirty="0"/>
                  <a:t>(</a:t>
                </a:r>
                <a:r>
                  <a:rPr lang="zh-CN" altLang="zh-CN" sz="2800" dirty="0"/>
                  <a:t>浓</a:t>
                </a:r>
                <a:r>
                  <a:rPr lang="en-US" altLang="zh-CN" sz="2800" dirty="0"/>
                  <a:t>)</a:t>
                </a:r>
                <a:r>
                  <a:rPr lang="en-US" altLang="zh-CN" sz="2800" i="1" dirty="0"/>
                  <a:t>+m</a:t>
                </a:r>
                <a:r>
                  <a:rPr lang="en-US" altLang="zh-CN" sz="2800" dirty="0"/>
                  <a:t>(</a:t>
                </a:r>
                <a:r>
                  <a:rPr lang="zh-CN" altLang="zh-CN" sz="2800" dirty="0"/>
                  <a:t>水</a:t>
                </a:r>
                <a:r>
                  <a:rPr lang="en-US" altLang="zh-CN" sz="2800" dirty="0"/>
                  <a:t>)(</a:t>
                </a:r>
                <a:r>
                  <a:rPr lang="zh-CN" altLang="zh-CN" sz="2800" dirty="0"/>
                  <a:t>体积一般不守恒</a:t>
                </a:r>
                <a:r>
                  <a:rPr lang="en-US" altLang="zh-CN" sz="2800" dirty="0"/>
                  <a:t>)</a:t>
                </a:r>
                <a:r>
                  <a:rPr lang="zh-CN" altLang="zh-CN" sz="2800" dirty="0"/>
                  <a:t>。</a:t>
                </a:r>
              </a:p>
              <a:p>
                <a:pPr>
                  <a:lnSpc>
                    <a:spcPct val="150000"/>
                  </a:lnSpc>
                </a:pPr>
                <a:r>
                  <a:rPr lang="en-US" altLang="zh-CN" sz="2800" dirty="0"/>
                  <a:t>(2)</a:t>
                </a:r>
                <a:r>
                  <a:rPr lang="zh-CN" altLang="zh-CN" sz="2800" dirty="0"/>
                  <a:t>溶质相同、物质的量浓度不同的溶液的混合</a:t>
                </a:r>
              </a:p>
              <a:p>
                <a:pPr>
                  <a:lnSpc>
                    <a:spcPct val="150000"/>
                  </a:lnSpc>
                </a:pPr>
                <a:r>
                  <a:rPr lang="en-US" altLang="zh-CN" sz="2800" dirty="0"/>
                  <a:t>①</a:t>
                </a:r>
                <a:r>
                  <a:rPr lang="zh-CN" altLang="zh-CN" sz="2800" dirty="0"/>
                  <a:t>混合后溶液体积保持不变时</a:t>
                </a:r>
                <a:r>
                  <a:rPr lang="en-US" altLang="zh-CN" sz="2800" dirty="0"/>
                  <a:t>,</a:t>
                </a:r>
                <a:r>
                  <a:rPr lang="en-US" altLang="zh-CN" sz="2800" i="1" dirty="0"/>
                  <a:t>c</a:t>
                </a:r>
                <a:r>
                  <a:rPr lang="en-US" altLang="zh-CN" sz="2800" baseline="-25000" dirty="0"/>
                  <a:t>1</a:t>
                </a:r>
                <a:r>
                  <a:rPr lang="en-US" altLang="zh-CN" sz="2800" i="1" dirty="0"/>
                  <a:t>V</a:t>
                </a:r>
                <a:r>
                  <a:rPr lang="en-US" altLang="zh-CN" sz="2800" baseline="-25000" dirty="0"/>
                  <a:t>1</a:t>
                </a:r>
                <a:r>
                  <a:rPr lang="en-US" altLang="zh-CN" sz="2800" i="1" dirty="0"/>
                  <a:t>+c</a:t>
                </a:r>
                <a:r>
                  <a:rPr lang="en-US" altLang="zh-CN" sz="2800" baseline="-25000" dirty="0"/>
                  <a:t>2</a:t>
                </a:r>
                <a:r>
                  <a:rPr lang="en-US" altLang="zh-CN" sz="2800" i="1" dirty="0"/>
                  <a:t>V</a:t>
                </a:r>
                <a:r>
                  <a:rPr lang="en-US" altLang="zh-CN" sz="2800" baseline="-25000" dirty="0"/>
                  <a:t>2</a:t>
                </a:r>
                <a:r>
                  <a:rPr lang="en-US" altLang="zh-CN" sz="2800" i="1" dirty="0"/>
                  <a:t>=c</a:t>
                </a:r>
                <a:r>
                  <a:rPr lang="zh-CN" altLang="zh-CN" sz="2800" baseline="-25000" dirty="0"/>
                  <a:t>混</a:t>
                </a:r>
                <a:r>
                  <a:rPr lang="en-US" altLang="zh-CN" sz="2800" i="1" dirty="0"/>
                  <a:t>×</a:t>
                </a:r>
                <a:r>
                  <a:rPr lang="en-US" altLang="zh-CN" sz="2800" dirty="0"/>
                  <a:t>(</a:t>
                </a:r>
                <a:r>
                  <a:rPr lang="en-US" altLang="zh-CN" sz="2800" i="1" dirty="0"/>
                  <a:t>V</a:t>
                </a:r>
                <a:r>
                  <a:rPr lang="en-US" altLang="zh-CN" sz="2800" baseline="-25000" dirty="0"/>
                  <a:t>1</a:t>
                </a:r>
                <a:r>
                  <a:rPr lang="en-US" altLang="zh-CN" sz="2800" i="1" dirty="0"/>
                  <a:t>+V</a:t>
                </a:r>
                <a:r>
                  <a:rPr lang="en-US" altLang="zh-CN" sz="2800" baseline="-25000" dirty="0"/>
                  <a:t>2</a:t>
                </a:r>
                <a:r>
                  <a:rPr lang="en-US" altLang="zh-CN" sz="2800" dirty="0"/>
                  <a:t>)</a:t>
                </a:r>
                <a:r>
                  <a:rPr lang="zh-CN" altLang="zh-CN" sz="2800" dirty="0"/>
                  <a:t>。</a:t>
                </a:r>
              </a:p>
              <a:p>
                <a:pPr>
                  <a:lnSpc>
                    <a:spcPct val="150000"/>
                  </a:lnSpc>
                </a:pPr>
                <a:r>
                  <a:rPr lang="en-US" altLang="zh-CN" sz="2800" dirty="0"/>
                  <a:t>②</a:t>
                </a:r>
                <a:r>
                  <a:rPr lang="zh-CN" altLang="zh-CN" sz="2800" dirty="0"/>
                  <a:t>混合后溶液体积发生改变时</a:t>
                </a:r>
                <a:r>
                  <a:rPr lang="en-US" altLang="zh-CN" sz="2800" dirty="0"/>
                  <a:t>,</a:t>
                </a:r>
                <a:r>
                  <a:rPr lang="en-US" altLang="zh-CN" sz="2800" i="1" dirty="0"/>
                  <a:t>c</a:t>
                </a:r>
                <a:r>
                  <a:rPr lang="en-US" altLang="zh-CN" sz="2800" baseline="-25000" dirty="0"/>
                  <a:t>1</a:t>
                </a:r>
                <a:r>
                  <a:rPr lang="en-US" altLang="zh-CN" sz="2800" i="1" dirty="0"/>
                  <a:t>V</a:t>
                </a:r>
                <a:r>
                  <a:rPr lang="en-US" altLang="zh-CN" sz="2800" baseline="-25000" dirty="0"/>
                  <a:t>1</a:t>
                </a:r>
                <a:r>
                  <a:rPr lang="en-US" altLang="zh-CN" sz="2800" i="1" dirty="0"/>
                  <a:t>+c</a:t>
                </a:r>
                <a:r>
                  <a:rPr lang="en-US" altLang="zh-CN" sz="2800" baseline="-25000" dirty="0"/>
                  <a:t>2</a:t>
                </a:r>
                <a:r>
                  <a:rPr lang="en-US" altLang="zh-CN" sz="2800" i="1" dirty="0"/>
                  <a:t>V</a:t>
                </a:r>
                <a:r>
                  <a:rPr lang="en-US" altLang="zh-CN" sz="2800" baseline="-25000" dirty="0"/>
                  <a:t>2</a:t>
                </a:r>
                <a:r>
                  <a:rPr lang="en-US" altLang="zh-CN" sz="2800" i="1" dirty="0"/>
                  <a:t>=c</a:t>
                </a:r>
                <a:r>
                  <a:rPr lang="zh-CN" altLang="zh-CN" sz="2800" baseline="-25000" dirty="0"/>
                  <a:t>混</a:t>
                </a:r>
                <a:r>
                  <a:rPr lang="en-US" altLang="zh-CN" sz="2800" i="1" dirty="0"/>
                  <a:t>V</a:t>
                </a:r>
                <a:r>
                  <a:rPr lang="zh-CN" altLang="zh-CN" sz="2800" baseline="-25000" dirty="0"/>
                  <a:t>混</a:t>
                </a:r>
                <a:r>
                  <a:rPr lang="en-US" altLang="zh-CN" sz="2800" dirty="0"/>
                  <a:t>,</a:t>
                </a:r>
                <a:r>
                  <a:rPr lang="zh-CN" altLang="zh-CN" sz="2800" dirty="0"/>
                  <a:t>其中</a:t>
                </a:r>
                <a:r>
                  <a:rPr lang="en-US" altLang="zh-CN" sz="2800" i="1" dirty="0"/>
                  <a:t>V</a:t>
                </a:r>
                <a:r>
                  <a:rPr lang="zh-CN" altLang="zh-CN" sz="2800" baseline="-25000" dirty="0"/>
                  <a:t>混</a:t>
                </a:r>
                <a:r>
                  <a:rPr lang="en-US" altLang="zh-CN" sz="2800" i="1"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𝑚</m:t>
                            </m:r>
                          </m:e>
                          <m:sub>
                            <m:r>
                              <m:rPr>
                                <m:nor/>
                              </m:rPr>
                              <a:rPr lang="zh-CN" altLang="zh-CN" sz="2800"/>
                              <m:t>混</m:t>
                            </m:r>
                          </m:sub>
                        </m:sSub>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𝜌</m:t>
                            </m:r>
                          </m:e>
                          <m:sub>
                            <m:r>
                              <m:rPr>
                                <m:nor/>
                              </m:rPr>
                              <a:rPr lang="zh-CN" altLang="zh-CN" sz="2800"/>
                              <m:t>混</m:t>
                            </m:r>
                          </m:sub>
                        </m:sSub>
                      </m:den>
                    </m:f>
                  </m:oMath>
                </a14:m>
                <a:r>
                  <a:rPr lang="zh-CN" altLang="zh-CN" sz="2800" dirty="0"/>
                  <a:t>。</a:t>
                </a:r>
              </a:p>
              <a:p>
                <a:pPr>
                  <a:lnSpc>
                    <a:spcPct val="150000"/>
                  </a:lnSpc>
                </a:pPr>
                <a:r>
                  <a:rPr lang="en-US" altLang="zh-CN" sz="2800" dirty="0"/>
                  <a:t> </a:t>
                </a:r>
                <a:endParaRPr lang="zh-CN" altLang="zh-CN" sz="2800" dirty="0"/>
              </a:p>
              <a:p>
                <a:pPr>
                  <a:lnSpc>
                    <a:spcPct val="150000"/>
                  </a:lnSpc>
                </a:pPr>
                <a:r>
                  <a:rPr lang="en-US" altLang="zh-CN" sz="2800" dirty="0"/>
                  <a:t>(3)</a:t>
                </a:r>
                <a:r>
                  <a:rPr lang="zh-CN" altLang="zh-CN" sz="2800" dirty="0"/>
                  <a:t>溶质相同、质量分数不同的两溶液的混合规律</a:t>
                </a:r>
              </a:p>
              <a:p>
                <a:pPr>
                  <a:lnSpc>
                    <a:spcPct val="150000"/>
                  </a:lnSpc>
                </a:pPr>
                <a:r>
                  <a:rPr lang="zh-CN" altLang="zh-CN" sz="2800" dirty="0"/>
                  <a:t>同一溶质、质量分数分别为</a:t>
                </a:r>
                <a:r>
                  <a:rPr lang="en-US" altLang="zh-CN" sz="2800" i="1" dirty="0"/>
                  <a:t>a%</a:t>
                </a:r>
                <a:r>
                  <a:rPr lang="zh-CN" altLang="zh-CN" sz="2800" dirty="0"/>
                  <a:t>、</a:t>
                </a:r>
                <a:r>
                  <a:rPr lang="en-US" altLang="zh-CN" sz="2800" i="1" dirty="0"/>
                  <a:t>b%</a:t>
                </a:r>
                <a:r>
                  <a:rPr lang="zh-CN" altLang="zh-CN" sz="2800" dirty="0"/>
                  <a:t>的两溶液混合。</a:t>
                </a:r>
              </a:p>
            </p:txBody>
          </p:sp>
        </mc:Choice>
        <mc:Fallback xmlns="">
          <p:sp>
            <p:nvSpPr>
              <p:cNvPr id="8" name="矩形 7">
                <a:extLst>
                  <a:ext uri="{FF2B5EF4-FFF2-40B4-BE49-F238E27FC236}">
                    <a16:creationId xmlns:a16="http://schemas.microsoft.com/office/drawing/2014/main" id="{EF7E426C-AABE-403A-9C3B-959798C8E5E6}"/>
                  </a:ext>
                </a:extLst>
              </p:cNvPr>
              <p:cNvSpPr>
                <a:spLocks noRot="1" noChangeAspect="1" noMove="1" noResize="1" noEditPoints="1" noAdjustHandles="1" noChangeArrowheads="1" noChangeShapeType="1" noTextEdit="1"/>
              </p:cNvSpPr>
              <p:nvPr/>
            </p:nvSpPr>
            <p:spPr>
              <a:xfrm>
                <a:off x="254001" y="528219"/>
                <a:ext cx="11705770" cy="6080319"/>
              </a:xfrm>
              <a:prstGeom prst="rect">
                <a:avLst/>
              </a:prstGeom>
              <a:blipFill>
                <a:blip r:embed="rId2"/>
                <a:stretch>
                  <a:fillRect l="-1094" b="-802"/>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A4AF0290-71F4-443D-A898-E4EDCF29F1A3}"/>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20306711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 xmlns:a16="http://schemas.microsoft.com/office/drawing/2014/main" id="{1A3A914B-54B0-45C1-9641-E9A83A4A818A}"/>
                  </a:ext>
                </a:extLst>
              </p:cNvPr>
              <p:cNvGraphicFramePr>
                <a:graphicFrameLocks noGrp="1"/>
              </p:cNvGraphicFramePr>
              <p:nvPr>
                <p:extLst>
                  <p:ext uri="{D42A27DB-BD31-4B8C-83A1-F6EECF244321}">
                    <p14:modId xmlns:p14="http://schemas.microsoft.com/office/powerpoint/2010/main" val="1092947419"/>
                  </p:ext>
                </p:extLst>
              </p:nvPr>
            </p:nvGraphicFramePr>
            <p:xfrm>
              <a:off x="341086" y="810079"/>
              <a:ext cx="11509828" cy="5614823"/>
            </p:xfrm>
            <a:graphic>
              <a:graphicData uri="http://schemas.openxmlformats.org/drawingml/2006/table">
                <a:tbl>
                  <a:tblPr firstRow="1" firstCol="1" bandRow="1"/>
                  <a:tblGrid>
                    <a:gridCol w="517171">
                      <a:extLst>
                        <a:ext uri="{9D8B030D-6E8A-4147-A177-3AD203B41FA5}">
                          <a16:colId xmlns="" xmlns:a16="http://schemas.microsoft.com/office/drawing/2014/main" val="2115736833"/>
                        </a:ext>
                      </a:extLst>
                    </a:gridCol>
                    <a:gridCol w="10992657">
                      <a:extLst>
                        <a:ext uri="{9D8B030D-6E8A-4147-A177-3AD203B41FA5}">
                          <a16:colId xmlns="" xmlns:a16="http://schemas.microsoft.com/office/drawing/2014/main" val="99220607"/>
                        </a:ext>
                      </a:extLst>
                    </a:gridCol>
                  </a:tblGrid>
                  <a:tr h="2902857">
                    <a:tc>
                      <a:txBody>
                        <a:bodyPr/>
                        <a:lstStyle/>
                        <a:p>
                          <a:pPr algn="ctr">
                            <a:lnSpc>
                              <a:spcPct val="150000"/>
                            </a:lnSpc>
                            <a:spcAft>
                              <a:spcPts val="0"/>
                            </a:spcAft>
                          </a:pPr>
                          <a:endParaRPr lang="en-US"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①</a:t>
                          </a:r>
                          <a:r>
                            <a:rPr lang="zh-CN" sz="2800" dirty="0">
                              <a:solidFill>
                                <a:srgbClr val="000000"/>
                              </a:solidFill>
                              <a:effectLst/>
                              <a:latin typeface="+mn-lt"/>
                              <a:ea typeface="+mn-ea"/>
                              <a:cs typeface="Times New Roman" panose="02020603050405020304" pitchFamily="18" charset="0"/>
                            </a:rPr>
                            <a:t>当溶液密度大于</a:t>
                          </a:r>
                          <a:r>
                            <a:rPr lang="en-US" sz="2800" dirty="0">
                              <a:solidFill>
                                <a:srgbClr val="000000"/>
                              </a:solidFill>
                              <a:effectLst/>
                              <a:latin typeface="+mn-lt"/>
                              <a:ea typeface="+mn-ea"/>
                              <a:cs typeface="Times New Roman" panose="02020603050405020304" pitchFamily="18" charset="0"/>
                            </a:rPr>
                            <a:t>1 g·cm</a:t>
                          </a:r>
                          <a:r>
                            <a:rPr lang="en-US" sz="2800" baseline="30000" dirty="0">
                              <a:solidFill>
                                <a:srgbClr val="000000"/>
                              </a:solidFill>
                              <a:effectLst/>
                              <a:latin typeface="+mn-lt"/>
                              <a:ea typeface="+mn-ea"/>
                              <a:cs typeface="Times New Roman" panose="02020603050405020304" pitchFamily="18" charset="0"/>
                            </a:rPr>
                            <a:t>-3</a:t>
                          </a:r>
                          <a:r>
                            <a:rPr lang="zh-CN" sz="2800" dirty="0">
                              <a:solidFill>
                                <a:srgbClr val="000000"/>
                              </a:solidFill>
                              <a:effectLst/>
                              <a:latin typeface="+mn-lt"/>
                              <a:ea typeface="+mn-ea"/>
                              <a:cs typeface="Times New Roman" panose="02020603050405020304" pitchFamily="18" charset="0"/>
                            </a:rPr>
                            <a:t>时</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必然是溶液浓度越大</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密度越大</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等体积混合后</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质量分数</a:t>
                          </a:r>
                          <a:r>
                            <a:rPr lang="en-US" sz="2800" i="1" dirty="0">
                              <a:solidFill>
                                <a:srgbClr val="000000"/>
                              </a:solidFill>
                              <a:effectLst/>
                              <a:latin typeface="+mn-lt"/>
                              <a:ea typeface="+mn-ea"/>
                              <a:cs typeface="Times New Roman" panose="02020603050405020304" pitchFamily="18" charset="0"/>
                            </a:rPr>
                            <a:t>w&gt;</a:t>
                          </a:r>
                          <a14:m>
                            <m:oMath xmlns:m="http://schemas.openxmlformats.org/officeDocument/2006/math">
                              <m:f>
                                <m:fPr>
                                  <m:ctrlPr>
                                    <a:rPr lang="zh-CN" sz="2800" i="1">
                                      <a:solidFill>
                                        <a:srgbClr val="000000"/>
                                      </a:solidFill>
                                      <a:effectLst/>
                                      <a:latin typeface="Cambria Math" panose="02040503050406030204" pitchFamily="18" charset="0"/>
                                      <a:ea typeface="+mn-ea"/>
                                      <a:cs typeface="Times New Roman" panose="02020603050405020304" pitchFamily="18" charset="0"/>
                                    </a:rPr>
                                  </m:ctrlPr>
                                </m:fPr>
                                <m:num>
                                  <m:r>
                                    <a:rPr lang="en-US" sz="2800">
                                      <a:solidFill>
                                        <a:srgbClr val="000000"/>
                                      </a:solidFill>
                                      <a:effectLst/>
                                      <a:latin typeface="Cambria Math" panose="02040503050406030204" pitchFamily="18" charset="0"/>
                                      <a:ea typeface="+mn-ea"/>
                                      <a:cs typeface="Times New Roman" panose="02020603050405020304" pitchFamily="18" charset="0"/>
                                    </a:rPr>
                                    <m:t>1</m:t>
                                  </m:r>
                                </m:num>
                                <m:den>
                                  <m:r>
                                    <a:rPr lang="en-US" sz="2800">
                                      <a:solidFill>
                                        <a:srgbClr val="000000"/>
                                      </a:solidFill>
                                      <a:effectLst/>
                                      <a:latin typeface="Cambria Math" panose="02040503050406030204" pitchFamily="18" charset="0"/>
                                      <a:ea typeface="+mn-ea"/>
                                      <a:cs typeface="Times New Roman" panose="02020603050405020304" pitchFamily="18" charset="0"/>
                                    </a:rPr>
                                    <m:t>2</m:t>
                                  </m:r>
                                </m:den>
                              </m:f>
                            </m:oMath>
                          </a14:m>
                          <a:r>
                            <a:rPr lang="en-US" sz="2800" dirty="0">
                              <a:solidFill>
                                <a:srgbClr val="000000"/>
                              </a:solidFill>
                              <a:effectLst/>
                              <a:latin typeface="+mn-lt"/>
                              <a:ea typeface="+mn-ea"/>
                              <a:cs typeface="Times New Roman" panose="02020603050405020304" pitchFamily="18" charset="0"/>
                            </a:rPr>
                            <a:t>(</a:t>
                          </a:r>
                          <a:r>
                            <a:rPr lang="en-US" sz="2800" i="1" dirty="0">
                              <a:solidFill>
                                <a:srgbClr val="000000"/>
                              </a:solidFill>
                              <a:effectLst/>
                              <a:latin typeface="+mn-lt"/>
                              <a:ea typeface="+mn-ea"/>
                              <a:cs typeface="Times New Roman" panose="02020603050405020304" pitchFamily="18" charset="0"/>
                            </a:rPr>
                            <a:t>a%+b</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如</a:t>
                          </a:r>
                          <a:r>
                            <a:rPr lang="en-US" sz="2800" dirty="0">
                              <a:solidFill>
                                <a:srgbClr val="000000"/>
                              </a:solidFill>
                              <a:effectLst/>
                              <a:latin typeface="+mn-lt"/>
                              <a:ea typeface="+mn-ea"/>
                              <a:cs typeface="Times New Roman" panose="02020603050405020304" pitchFamily="18" charset="0"/>
                            </a:rPr>
                            <a:t>H</a:t>
                          </a:r>
                          <a:r>
                            <a:rPr lang="en-US" sz="2800" baseline="-25000" dirty="0">
                              <a:solidFill>
                                <a:srgbClr val="000000"/>
                              </a:solidFill>
                              <a:effectLst/>
                              <a:latin typeface="+mn-lt"/>
                              <a:ea typeface="+mn-ea"/>
                              <a:cs typeface="Times New Roman" panose="02020603050405020304" pitchFamily="18" charset="0"/>
                            </a:rPr>
                            <a:t>2</a:t>
                          </a:r>
                          <a:r>
                            <a:rPr lang="en-US" sz="2800" dirty="0">
                              <a:solidFill>
                                <a:srgbClr val="000000"/>
                              </a:solidFill>
                              <a:effectLst/>
                              <a:latin typeface="+mn-lt"/>
                              <a:ea typeface="+mn-ea"/>
                              <a:cs typeface="Times New Roman" panose="02020603050405020304" pitchFamily="18" charset="0"/>
                            </a:rPr>
                            <a:t>SO</a:t>
                          </a:r>
                          <a:r>
                            <a:rPr lang="en-US" sz="2800" baseline="-25000" dirty="0">
                              <a:solidFill>
                                <a:srgbClr val="000000"/>
                              </a:solidFill>
                              <a:effectLst/>
                              <a:latin typeface="+mn-lt"/>
                              <a:ea typeface="+mn-ea"/>
                              <a:cs typeface="Times New Roman" panose="02020603050405020304" pitchFamily="18" charset="0"/>
                            </a:rPr>
                            <a:t>4</a:t>
                          </a:r>
                          <a:r>
                            <a:rPr lang="zh-CN" sz="2800" dirty="0">
                              <a:solidFill>
                                <a:srgbClr val="000000"/>
                              </a:solidFill>
                              <a:effectLst/>
                              <a:latin typeface="+mn-lt"/>
                              <a:ea typeface="+mn-ea"/>
                              <a:cs typeface="Times New Roman" panose="02020603050405020304" pitchFamily="18" charset="0"/>
                            </a:rPr>
                            <a:t>、</a:t>
                          </a:r>
                          <a:r>
                            <a:rPr lang="en-US" sz="2800" dirty="0">
                              <a:solidFill>
                                <a:srgbClr val="000000"/>
                              </a:solidFill>
                              <a:effectLst/>
                              <a:latin typeface="+mn-lt"/>
                              <a:ea typeface="+mn-ea"/>
                              <a:cs typeface="Times New Roman" panose="02020603050405020304" pitchFamily="18" charset="0"/>
                            </a:rPr>
                            <a:t>HNO</a:t>
                          </a:r>
                          <a:r>
                            <a:rPr lang="en-US" sz="2800" baseline="-25000" dirty="0">
                              <a:solidFill>
                                <a:srgbClr val="000000"/>
                              </a:solidFill>
                              <a:effectLst/>
                              <a:latin typeface="+mn-lt"/>
                              <a:ea typeface="+mn-ea"/>
                              <a:cs typeface="Times New Roman" panose="02020603050405020304" pitchFamily="18" charset="0"/>
                            </a:rPr>
                            <a:t>3</a:t>
                          </a:r>
                          <a:r>
                            <a:rPr lang="zh-CN" sz="2800" dirty="0">
                              <a:solidFill>
                                <a:srgbClr val="000000"/>
                              </a:solidFill>
                              <a:effectLst/>
                              <a:latin typeface="+mn-lt"/>
                              <a:ea typeface="+mn-ea"/>
                              <a:cs typeface="Times New Roman" panose="02020603050405020304" pitchFamily="18" charset="0"/>
                            </a:rPr>
                            <a:t>、</a:t>
                          </a:r>
                          <a:r>
                            <a:rPr lang="en-US" sz="2800" dirty="0" err="1">
                              <a:solidFill>
                                <a:srgbClr val="000000"/>
                              </a:solidFill>
                              <a:effectLst/>
                              <a:latin typeface="+mn-lt"/>
                              <a:ea typeface="+mn-ea"/>
                              <a:cs typeface="Times New Roman" panose="02020603050405020304" pitchFamily="18" charset="0"/>
                            </a:rPr>
                            <a:t>HCl</a:t>
                          </a:r>
                          <a:r>
                            <a:rPr lang="zh-CN" sz="2800" dirty="0">
                              <a:solidFill>
                                <a:srgbClr val="000000"/>
                              </a:solidFill>
                              <a:effectLst/>
                              <a:latin typeface="+mn-lt"/>
                              <a:ea typeface="+mn-ea"/>
                              <a:cs typeface="Times New Roman" panose="02020603050405020304" pitchFamily="18" charset="0"/>
                            </a:rPr>
                            <a:t>、</a:t>
                          </a:r>
                          <a:r>
                            <a:rPr lang="en-US" sz="2800" dirty="0" err="1">
                              <a:solidFill>
                                <a:srgbClr val="000000"/>
                              </a:solidFill>
                              <a:effectLst/>
                              <a:latin typeface="+mn-lt"/>
                              <a:ea typeface="+mn-ea"/>
                              <a:cs typeface="Times New Roman" panose="02020603050405020304" pitchFamily="18" charset="0"/>
                            </a:rPr>
                            <a:t>NaOH</a:t>
                          </a:r>
                          <a:r>
                            <a:rPr lang="zh-CN" sz="2800" dirty="0">
                              <a:solidFill>
                                <a:srgbClr val="000000"/>
                              </a:solidFill>
                              <a:effectLst/>
                              <a:latin typeface="+mn-lt"/>
                              <a:ea typeface="+mn-ea"/>
                              <a:cs typeface="Times New Roman" panose="02020603050405020304" pitchFamily="18" charset="0"/>
                            </a:rPr>
                            <a:t>溶液等</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a:t>
                          </a:r>
                        </a:p>
                        <a:p>
                          <a:pPr>
                            <a:lnSpc>
                              <a:spcPct val="150000"/>
                            </a:lnSpc>
                            <a:spcAft>
                              <a:spcPts val="0"/>
                            </a:spcAft>
                          </a:pPr>
                          <a:r>
                            <a:rPr lang="en-US" sz="2800" dirty="0">
                              <a:solidFill>
                                <a:srgbClr val="000000"/>
                              </a:solidFill>
                              <a:effectLst/>
                              <a:latin typeface="+mn-lt"/>
                              <a:ea typeface="+mn-ea"/>
                              <a:cs typeface="Times New Roman" panose="02020603050405020304" pitchFamily="18" charset="0"/>
                            </a:rPr>
                            <a:t>②</a:t>
                          </a:r>
                          <a:r>
                            <a:rPr lang="zh-CN" sz="2800" dirty="0">
                              <a:solidFill>
                                <a:srgbClr val="000000"/>
                              </a:solidFill>
                              <a:effectLst/>
                              <a:latin typeface="+mn-lt"/>
                              <a:ea typeface="+mn-ea"/>
                              <a:cs typeface="Times New Roman" panose="02020603050405020304" pitchFamily="18" charset="0"/>
                            </a:rPr>
                            <a:t>当溶液密度小于</a:t>
                          </a:r>
                          <a:r>
                            <a:rPr lang="en-US" sz="2800" dirty="0">
                              <a:solidFill>
                                <a:srgbClr val="000000"/>
                              </a:solidFill>
                              <a:effectLst/>
                              <a:latin typeface="+mn-lt"/>
                              <a:ea typeface="+mn-ea"/>
                              <a:cs typeface="Times New Roman" panose="02020603050405020304" pitchFamily="18" charset="0"/>
                            </a:rPr>
                            <a:t>1 g·cm</a:t>
                          </a:r>
                          <a:r>
                            <a:rPr lang="en-US" sz="2800" baseline="30000" dirty="0">
                              <a:solidFill>
                                <a:srgbClr val="000000"/>
                              </a:solidFill>
                              <a:effectLst/>
                              <a:latin typeface="+mn-lt"/>
                              <a:ea typeface="+mn-ea"/>
                              <a:cs typeface="Times New Roman" panose="02020603050405020304" pitchFamily="18" charset="0"/>
                            </a:rPr>
                            <a:t>-3</a:t>
                          </a:r>
                          <a:r>
                            <a:rPr lang="zh-CN" sz="2800" dirty="0">
                              <a:solidFill>
                                <a:srgbClr val="000000"/>
                              </a:solidFill>
                              <a:effectLst/>
                              <a:latin typeface="+mn-lt"/>
                              <a:ea typeface="+mn-ea"/>
                              <a:cs typeface="Times New Roman" panose="02020603050405020304" pitchFamily="18" charset="0"/>
                            </a:rPr>
                            <a:t>时</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必然是溶液浓度越大</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密度越小</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等体积混合后</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质量分数</a:t>
                          </a:r>
                          <a:r>
                            <a:rPr lang="en-US" sz="2800" i="1" dirty="0">
                              <a:solidFill>
                                <a:srgbClr val="000000"/>
                              </a:solidFill>
                              <a:effectLst/>
                              <a:latin typeface="+mn-lt"/>
                              <a:ea typeface="+mn-ea"/>
                              <a:cs typeface="Times New Roman" panose="02020603050405020304" pitchFamily="18" charset="0"/>
                            </a:rPr>
                            <a:t>w&lt;</a:t>
                          </a:r>
                          <a14:m>
                            <m:oMath xmlns:m="http://schemas.openxmlformats.org/officeDocument/2006/math">
                              <m:f>
                                <m:fPr>
                                  <m:ctrlPr>
                                    <a:rPr lang="zh-CN" sz="2800" i="1">
                                      <a:solidFill>
                                        <a:srgbClr val="000000"/>
                                      </a:solidFill>
                                      <a:effectLst/>
                                      <a:latin typeface="Cambria Math" panose="02040503050406030204" pitchFamily="18" charset="0"/>
                                      <a:ea typeface="+mn-ea"/>
                                      <a:cs typeface="Times New Roman" panose="02020603050405020304" pitchFamily="18" charset="0"/>
                                    </a:rPr>
                                  </m:ctrlPr>
                                </m:fPr>
                                <m:num>
                                  <m:r>
                                    <a:rPr lang="en-US" sz="2800">
                                      <a:solidFill>
                                        <a:srgbClr val="000000"/>
                                      </a:solidFill>
                                      <a:effectLst/>
                                      <a:latin typeface="Cambria Math" panose="02040503050406030204" pitchFamily="18" charset="0"/>
                                      <a:ea typeface="+mn-ea"/>
                                      <a:cs typeface="Times New Roman" panose="02020603050405020304" pitchFamily="18" charset="0"/>
                                    </a:rPr>
                                    <m:t>1</m:t>
                                  </m:r>
                                </m:num>
                                <m:den>
                                  <m:r>
                                    <a:rPr lang="en-US" sz="2800">
                                      <a:solidFill>
                                        <a:srgbClr val="000000"/>
                                      </a:solidFill>
                                      <a:effectLst/>
                                      <a:latin typeface="Cambria Math" panose="02040503050406030204" pitchFamily="18" charset="0"/>
                                      <a:ea typeface="+mn-ea"/>
                                      <a:cs typeface="Times New Roman" panose="02020603050405020304" pitchFamily="18" charset="0"/>
                                    </a:rPr>
                                    <m:t>2</m:t>
                                  </m:r>
                                </m:den>
                              </m:f>
                            </m:oMath>
                          </a14:m>
                          <a:r>
                            <a:rPr lang="en-US" sz="2800" dirty="0">
                              <a:solidFill>
                                <a:srgbClr val="000000"/>
                              </a:solidFill>
                              <a:effectLst/>
                              <a:latin typeface="+mn-lt"/>
                              <a:ea typeface="+mn-ea"/>
                              <a:cs typeface="Times New Roman" panose="02020603050405020304" pitchFamily="18" charset="0"/>
                            </a:rPr>
                            <a:t>(</a:t>
                          </a:r>
                          <a:r>
                            <a:rPr lang="en-US" sz="2800" i="1" dirty="0">
                              <a:solidFill>
                                <a:srgbClr val="000000"/>
                              </a:solidFill>
                              <a:effectLst/>
                              <a:latin typeface="+mn-lt"/>
                              <a:ea typeface="+mn-ea"/>
                              <a:cs typeface="Times New Roman" panose="02020603050405020304" pitchFamily="18" charset="0"/>
                            </a:rPr>
                            <a:t>a%+b%</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如酒精、氨水溶液等</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9072047"/>
                      </a:ext>
                    </a:extLst>
                  </a:tr>
                  <a:tr h="2527199">
                    <a:tc>
                      <a:txBody>
                        <a:bodyPr/>
                        <a:lstStyle/>
                        <a:p>
                          <a:pPr algn="ctr">
                            <a:lnSpc>
                              <a:spcPct val="150000"/>
                            </a:lnSpc>
                            <a:spcAft>
                              <a:spcPts val="0"/>
                            </a:spcAft>
                          </a:pPr>
                          <a:endParaRPr lang="en-US"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pitchFamily="18" charset="0"/>
                            </a:rPr>
                            <a:t>两溶液等质量混合时</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无论</a:t>
                          </a:r>
                          <a:r>
                            <a:rPr lang="en-US" sz="2800" i="1" dirty="0">
                              <a:solidFill>
                                <a:srgbClr val="000000"/>
                              </a:solidFill>
                              <a:effectLst/>
                              <a:latin typeface="+mn-lt"/>
                              <a:ea typeface="+mn-ea"/>
                              <a:cs typeface="Times New Roman" panose="02020603050405020304" pitchFamily="18" charset="0"/>
                            </a:rPr>
                            <a:t>ρ</a:t>
                          </a:r>
                          <a:r>
                            <a:rPr lang="en-US" sz="2800" dirty="0">
                              <a:solidFill>
                                <a:srgbClr val="000000"/>
                              </a:solidFill>
                              <a:effectLst/>
                              <a:latin typeface="+mn-lt"/>
                              <a:ea typeface="+mn-ea"/>
                              <a:cs typeface="Times New Roman" panose="02020603050405020304" pitchFamily="18" charset="0"/>
                            </a:rPr>
                            <a:t>&gt;1 g·cm</a:t>
                          </a:r>
                          <a:r>
                            <a:rPr lang="en-US" sz="2800" baseline="30000" dirty="0">
                              <a:solidFill>
                                <a:srgbClr val="000000"/>
                              </a:solidFill>
                              <a:effectLst/>
                              <a:latin typeface="+mn-lt"/>
                              <a:ea typeface="+mn-ea"/>
                              <a:cs typeface="Times New Roman" panose="02020603050405020304" pitchFamily="18" charset="0"/>
                            </a:rPr>
                            <a:t>-3</a:t>
                          </a:r>
                          <a:r>
                            <a:rPr lang="zh-CN" sz="2800" dirty="0">
                              <a:solidFill>
                                <a:srgbClr val="000000"/>
                              </a:solidFill>
                              <a:effectLst/>
                              <a:latin typeface="+mn-lt"/>
                              <a:ea typeface="+mn-ea"/>
                              <a:cs typeface="Times New Roman" panose="02020603050405020304" pitchFamily="18" charset="0"/>
                            </a:rPr>
                            <a:t>还是</a:t>
                          </a:r>
                          <a:r>
                            <a:rPr lang="en-US" sz="2800" i="1" dirty="0">
                              <a:solidFill>
                                <a:srgbClr val="000000"/>
                              </a:solidFill>
                              <a:effectLst/>
                              <a:latin typeface="+mn-lt"/>
                              <a:ea typeface="+mn-ea"/>
                              <a:cs typeface="Times New Roman" panose="02020603050405020304" pitchFamily="18" charset="0"/>
                            </a:rPr>
                            <a:t>ρ</a:t>
                          </a:r>
                          <a:r>
                            <a:rPr lang="en-US" sz="2800" dirty="0">
                              <a:solidFill>
                                <a:srgbClr val="000000"/>
                              </a:solidFill>
                              <a:effectLst/>
                              <a:latin typeface="+mn-lt"/>
                              <a:ea typeface="+mn-ea"/>
                              <a:cs typeface="Times New Roman" panose="02020603050405020304" pitchFamily="18" charset="0"/>
                            </a:rPr>
                            <a:t>&lt;1 g·cm</a:t>
                          </a:r>
                          <a:r>
                            <a:rPr lang="en-US" sz="2800" baseline="30000" dirty="0">
                              <a:solidFill>
                                <a:srgbClr val="000000"/>
                              </a:solidFill>
                              <a:effectLst/>
                              <a:latin typeface="+mn-lt"/>
                              <a:ea typeface="+mn-ea"/>
                              <a:cs typeface="Times New Roman" panose="02020603050405020304" pitchFamily="18" charset="0"/>
                            </a:rPr>
                            <a:t>-3</a:t>
                          </a:r>
                          <a:r>
                            <a:rPr lang="en-US" sz="2800" dirty="0">
                              <a:solidFill>
                                <a:srgbClr val="000000"/>
                              </a:solidFill>
                              <a:effectLst/>
                              <a:latin typeface="+mn-lt"/>
                              <a:ea typeface="+mn-ea"/>
                              <a:cs typeface="Times New Roman" panose="02020603050405020304" pitchFamily="18" charset="0"/>
                            </a:rPr>
                            <a:t>),</a:t>
                          </a:r>
                          <a:r>
                            <a:rPr lang="zh-CN" sz="2800" dirty="0">
                              <a:solidFill>
                                <a:srgbClr val="000000"/>
                              </a:solidFill>
                              <a:effectLst/>
                              <a:latin typeface="+mn-lt"/>
                              <a:ea typeface="+mn-ea"/>
                              <a:cs typeface="Times New Roman" panose="02020603050405020304" pitchFamily="18" charset="0"/>
                            </a:rPr>
                            <a:t>则混合后溶液中溶质的质量分数</a:t>
                          </a:r>
                          <a:r>
                            <a:rPr lang="en-US" sz="2800" i="1" dirty="0">
                              <a:solidFill>
                                <a:srgbClr val="000000"/>
                              </a:solidFill>
                              <a:effectLst/>
                              <a:latin typeface="+mn-lt"/>
                              <a:ea typeface="+mn-ea"/>
                              <a:cs typeface="Times New Roman" panose="02020603050405020304" pitchFamily="18" charset="0"/>
                            </a:rPr>
                            <a:t>w=</a:t>
                          </a:r>
                          <a14:m>
                            <m:oMath xmlns:m="http://schemas.openxmlformats.org/officeDocument/2006/math">
                              <m:f>
                                <m:fPr>
                                  <m:ctrlPr>
                                    <a:rPr lang="zh-CN" sz="2800" i="1">
                                      <a:solidFill>
                                        <a:srgbClr val="000000"/>
                                      </a:solidFill>
                                      <a:effectLst/>
                                      <a:latin typeface="Cambria Math" panose="02040503050406030204" pitchFamily="18" charset="0"/>
                                      <a:ea typeface="+mn-ea"/>
                                      <a:cs typeface="Times New Roman" panose="02020603050405020304" pitchFamily="18" charset="0"/>
                                    </a:rPr>
                                  </m:ctrlPr>
                                </m:fPr>
                                <m:num>
                                  <m:r>
                                    <a:rPr lang="en-US" sz="2800">
                                      <a:solidFill>
                                        <a:srgbClr val="000000"/>
                                      </a:solidFill>
                                      <a:effectLst/>
                                      <a:latin typeface="Cambria Math" panose="02040503050406030204" pitchFamily="18" charset="0"/>
                                      <a:ea typeface="+mn-ea"/>
                                      <a:cs typeface="Times New Roman" panose="02020603050405020304" pitchFamily="18" charset="0"/>
                                    </a:rPr>
                                    <m:t>1</m:t>
                                  </m:r>
                                </m:num>
                                <m:den>
                                  <m:r>
                                    <a:rPr lang="en-US" sz="2800">
                                      <a:solidFill>
                                        <a:srgbClr val="000000"/>
                                      </a:solidFill>
                                      <a:effectLst/>
                                      <a:latin typeface="Cambria Math" panose="02040503050406030204" pitchFamily="18" charset="0"/>
                                      <a:ea typeface="+mn-ea"/>
                                      <a:cs typeface="Times New Roman" panose="02020603050405020304" pitchFamily="18" charset="0"/>
                                    </a:rPr>
                                    <m:t>2</m:t>
                                  </m:r>
                                </m:den>
                              </m:f>
                            </m:oMath>
                          </a14:m>
                          <a:r>
                            <a:rPr lang="en-US" sz="2800" dirty="0">
                              <a:solidFill>
                                <a:srgbClr val="000000"/>
                              </a:solidFill>
                              <a:effectLst/>
                              <a:latin typeface="+mn-lt"/>
                              <a:ea typeface="+mn-ea"/>
                              <a:cs typeface="Times New Roman" panose="02020603050405020304" pitchFamily="18" charset="0"/>
                            </a:rPr>
                            <a:t>(</a:t>
                          </a:r>
                          <a:r>
                            <a:rPr lang="en-US" sz="2800" i="1" dirty="0">
                              <a:solidFill>
                                <a:srgbClr val="000000"/>
                              </a:solidFill>
                              <a:effectLst/>
                              <a:latin typeface="+mn-lt"/>
                              <a:ea typeface="+mn-ea"/>
                              <a:cs typeface="Times New Roman" panose="02020603050405020304" pitchFamily="18" charset="0"/>
                            </a:rPr>
                            <a:t>a%+b</a:t>
                          </a:r>
                          <a:r>
                            <a:rPr lang="en-US" sz="2800" dirty="0">
                              <a:solidFill>
                                <a:srgbClr val="000000"/>
                              </a:solidFill>
                              <a:effectLst/>
                              <a:latin typeface="+mn-lt"/>
                              <a:ea typeface="+mn-ea"/>
                              <a:cs typeface="Times New Roman" panose="02020603050405020304" pitchFamily="18" charset="0"/>
                            </a:rPr>
                            <a:t>%)</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1763660"/>
                      </a:ext>
                    </a:extLst>
                  </a:tr>
                </a:tbl>
              </a:graphicData>
            </a:graphic>
          </p:graphicFrame>
        </mc:Choice>
        <mc:Fallback xmlns="">
          <p:graphicFrame>
            <p:nvGraphicFramePr>
              <p:cNvPr id="2" name="表格 1">
                <a:extLst>
                  <a:ext uri="{FF2B5EF4-FFF2-40B4-BE49-F238E27FC236}">
                    <a16:creationId xmlns:a16="http://schemas.microsoft.com/office/drawing/2014/main" id="{1A3A914B-54B0-45C1-9641-E9A83A4A818A}"/>
                  </a:ext>
                </a:extLst>
              </p:cNvPr>
              <p:cNvGraphicFramePr>
                <a:graphicFrameLocks noGrp="1"/>
              </p:cNvGraphicFramePr>
              <p:nvPr>
                <p:extLst>
                  <p:ext uri="{D42A27DB-BD31-4B8C-83A1-F6EECF244321}">
                    <p14:modId xmlns:p14="http://schemas.microsoft.com/office/powerpoint/2010/main" val="1092947419"/>
                  </p:ext>
                </p:extLst>
              </p:nvPr>
            </p:nvGraphicFramePr>
            <p:xfrm>
              <a:off x="341086" y="810079"/>
              <a:ext cx="11509828" cy="5614823"/>
            </p:xfrm>
            <a:graphic>
              <a:graphicData uri="http://schemas.openxmlformats.org/drawingml/2006/table">
                <a:tbl>
                  <a:tblPr firstRow="1" firstCol="1" bandRow="1"/>
                  <a:tblGrid>
                    <a:gridCol w="517171">
                      <a:extLst>
                        <a:ext uri="{9D8B030D-6E8A-4147-A177-3AD203B41FA5}">
                          <a16:colId xmlns:a16="http://schemas.microsoft.com/office/drawing/2014/main" val="2115736833"/>
                        </a:ext>
                      </a:extLst>
                    </a:gridCol>
                    <a:gridCol w="10992657">
                      <a:extLst>
                        <a:ext uri="{9D8B030D-6E8A-4147-A177-3AD203B41FA5}">
                          <a16:colId xmlns:a16="http://schemas.microsoft.com/office/drawing/2014/main" val="99220607"/>
                        </a:ext>
                      </a:extLst>
                    </a:gridCol>
                  </a:tblGrid>
                  <a:tr h="3087624">
                    <a:tc>
                      <a:txBody>
                        <a:bodyPr/>
                        <a:lstStyle/>
                        <a:p>
                          <a:pPr algn="ctr">
                            <a:lnSpc>
                              <a:spcPct val="150000"/>
                            </a:lnSpc>
                            <a:spcAft>
                              <a:spcPts val="0"/>
                            </a:spcAft>
                          </a:pPr>
                          <a:endParaRPr lang="en-US"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765" t="-197" r="-111" b="-82446"/>
                          </a:stretch>
                        </a:blipFill>
                      </a:tcPr>
                    </a:tc>
                    <a:extLst>
                      <a:ext uri="{0D108BD9-81ED-4DB2-BD59-A6C34878D82A}">
                        <a16:rowId xmlns:a16="http://schemas.microsoft.com/office/drawing/2014/main" val="609072047"/>
                      </a:ext>
                    </a:extLst>
                  </a:tr>
                  <a:tr h="2527199">
                    <a:tc>
                      <a:txBody>
                        <a:bodyPr/>
                        <a:lstStyle/>
                        <a:p>
                          <a:pPr algn="ctr">
                            <a:lnSpc>
                              <a:spcPct val="150000"/>
                            </a:lnSpc>
                            <a:spcAft>
                              <a:spcPts val="0"/>
                            </a:spcAft>
                          </a:pPr>
                          <a:endParaRPr lang="en-US"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765" t="-122410" r="-111" b="-723"/>
                          </a:stretch>
                        </a:blipFill>
                      </a:tcPr>
                    </a:tc>
                    <a:extLst>
                      <a:ext uri="{0D108BD9-81ED-4DB2-BD59-A6C34878D82A}">
                        <a16:rowId xmlns:a16="http://schemas.microsoft.com/office/drawing/2014/main" val="1361763660"/>
                      </a:ext>
                    </a:extLst>
                  </a:tr>
                </a:tbl>
              </a:graphicData>
            </a:graphic>
          </p:graphicFrame>
        </mc:Fallback>
      </mc:AlternateContent>
      <p:pic>
        <p:nvPicPr>
          <p:cNvPr id="1026" name="图片 164">
            <a:extLst>
              <a:ext uri="{FF2B5EF4-FFF2-40B4-BE49-F238E27FC236}">
                <a16:creationId xmlns="" xmlns:a16="http://schemas.microsoft.com/office/drawing/2014/main" id="{8FA4B830-1A14-4FDE-B38F-CEBBB528A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0" y="1511073"/>
            <a:ext cx="424543" cy="1910444"/>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165">
            <a:extLst>
              <a:ext uri="{FF2B5EF4-FFF2-40B4-BE49-F238E27FC236}">
                <a16:creationId xmlns="" xmlns:a16="http://schemas.microsoft.com/office/drawing/2014/main" id="{703D45DD-ADF9-4A69-9899-3165C0B9D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1" y="4232503"/>
            <a:ext cx="402217" cy="180997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 xmlns:a16="http://schemas.microsoft.com/office/drawing/2014/main" id="{A681ACA4-334C-478E-AC55-E63C8B2ACEFA}"/>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609230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380A4F1F-CA5F-47CB-AA6E-1A65D5725660}"/>
                  </a:ext>
                </a:extLst>
              </p:cNvPr>
              <p:cNvSpPr/>
              <p:nvPr/>
            </p:nvSpPr>
            <p:spPr>
              <a:xfrm>
                <a:off x="255962" y="259350"/>
                <a:ext cx="11688388" cy="394435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标准状况下</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氨气溶解在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水的密度近似为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g·mL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所得溶液的密度为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ρ</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g·mL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质量分数为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物质的量浓度为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则下列关系中不正确的是</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ρ</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400</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den>
                    </m:f>
                  </m:oMath>
                </a14:m>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𝑐</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den>
                    </m:f>
                  </m:oMath>
                </a14:m>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400</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sz="2800" i="1"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400</m:t>
                        </m:r>
                      </m:den>
                    </m:f>
                  </m:oMath>
                </a14:m>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380A4F1F-CA5F-47CB-AA6E-1A65D5725660}"/>
                  </a:ext>
                </a:extLst>
              </p:cNvPr>
              <p:cNvSpPr>
                <a:spLocks noRot="1" noChangeAspect="1" noMove="1" noResize="1" noEditPoints="1" noAdjustHandles="1" noChangeArrowheads="1" noChangeShapeType="1" noTextEdit="1"/>
              </p:cNvSpPr>
              <p:nvPr/>
            </p:nvSpPr>
            <p:spPr>
              <a:xfrm>
                <a:off x="255962" y="259350"/>
                <a:ext cx="11688388" cy="3944350"/>
              </a:xfrm>
              <a:prstGeom prst="rect">
                <a:avLst/>
              </a:prstGeom>
              <a:blipFill>
                <a:blip r:embed="rId2"/>
                <a:stretch>
                  <a:fillRect l="-1095"/>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0D93186A-12CC-43A0-9E30-2C80BA4798F2}"/>
              </a:ext>
            </a:extLst>
          </p:cNvPr>
          <p:cNvSpPr/>
          <p:nvPr/>
        </p:nvSpPr>
        <p:spPr>
          <a:xfrm>
            <a:off x="255962" y="4271102"/>
            <a:ext cx="1980029" cy="662874"/>
          </a:xfrm>
          <a:prstGeom prst="rect">
            <a:avLst/>
          </a:prstGeom>
        </p:spPr>
        <p:txBody>
          <a:bodyPr wrap="non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　</a:t>
            </a:r>
            <a:endPar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GG4.jpg" descr="id:2147515141;FounderCES">
            <a:extLst>
              <a:ext uri="{FF2B5EF4-FFF2-40B4-BE49-F238E27FC236}">
                <a16:creationId xmlns="" xmlns:a16="http://schemas.microsoft.com/office/drawing/2014/main" id="{7B2C23F9-1B8E-47CE-8301-A2F99AC6F939}"/>
              </a:ext>
            </a:extLst>
          </p:cNvPr>
          <p:cNvPicPr/>
          <p:nvPr/>
        </p:nvPicPr>
        <p:blipFill>
          <a:blip r:embed="rId3"/>
          <a:stretch>
            <a:fillRect/>
          </a:stretch>
        </p:blipFill>
        <p:spPr>
          <a:xfrm>
            <a:off x="2250686" y="4353738"/>
            <a:ext cx="8207764" cy="2215860"/>
          </a:xfrm>
          <a:prstGeom prst="rect">
            <a:avLst/>
          </a:prstGeom>
        </p:spPr>
      </p:pic>
      <p:sp>
        <p:nvSpPr>
          <p:cNvPr id="7" name="矩形 6">
            <a:extLst>
              <a:ext uri="{FF2B5EF4-FFF2-40B4-BE49-F238E27FC236}">
                <a16:creationId xmlns="" xmlns:a16="http://schemas.microsoft.com/office/drawing/2014/main" id="{DF2FCBBD-527D-49BE-859B-EDFAE8C68638}"/>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8852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49904"/>
            <a:ext cx="11723913" cy="5262979"/>
          </a:xfrm>
          <a:prstGeom prst="rect">
            <a:avLst/>
          </a:prstGeom>
        </p:spPr>
        <p:txBody>
          <a:bodyPr wrap="square">
            <a:spAutoFit/>
          </a:bodyPr>
          <a:lstStyle/>
          <a:p>
            <a:pPr>
              <a:lnSpc>
                <a:spcPct val="150000"/>
              </a:lnSpc>
            </a:pPr>
            <a:r>
              <a:rPr lang="zh-CN" altLang="zh-CN" sz="2800" b="1" dirty="0"/>
              <a:t>考情分析</a:t>
            </a:r>
            <a:r>
              <a:rPr lang="zh-CN" altLang="zh-CN" sz="2800" dirty="0"/>
              <a:t>　</a:t>
            </a:r>
            <a:r>
              <a:rPr lang="en-US" altLang="zh-CN" sz="2800" dirty="0"/>
              <a:t>(1)</a:t>
            </a:r>
            <a:r>
              <a:rPr lang="zh-CN" altLang="zh-CN" sz="2800" dirty="0"/>
              <a:t>近五年来全国卷中有关阿伏加德罗常数的题目常以选择题的形式出现</a:t>
            </a:r>
            <a:r>
              <a:rPr lang="en-US" altLang="zh-CN" sz="2800" dirty="0"/>
              <a:t>(</a:t>
            </a:r>
            <a:r>
              <a:rPr lang="zh-CN" altLang="zh-CN" sz="2800" dirty="0"/>
              <a:t>分值</a:t>
            </a:r>
            <a:r>
              <a:rPr lang="en-US" altLang="zh-CN" sz="2800" dirty="0"/>
              <a:t>6</a:t>
            </a:r>
            <a:r>
              <a:rPr lang="zh-CN" altLang="zh-CN" sz="2800" dirty="0"/>
              <a:t>分</a:t>
            </a:r>
            <a:r>
              <a:rPr lang="en-US" altLang="zh-CN" sz="2800" dirty="0"/>
              <a:t>),</a:t>
            </a:r>
            <a:r>
              <a:rPr lang="zh-CN" altLang="zh-CN" sz="2800" dirty="0"/>
              <a:t>但难度不大</a:t>
            </a:r>
            <a:r>
              <a:rPr lang="en-US" altLang="zh-CN" sz="2800" dirty="0"/>
              <a:t>,</a:t>
            </a:r>
            <a:r>
              <a:rPr lang="zh-CN" altLang="zh-CN" sz="2800" dirty="0"/>
              <a:t>以中等难度居多</a:t>
            </a:r>
            <a:r>
              <a:rPr lang="en-US" altLang="zh-CN" sz="2800" dirty="0"/>
              <a:t>,</a:t>
            </a:r>
            <a:r>
              <a:rPr lang="zh-CN" altLang="zh-CN" sz="2800" dirty="0"/>
              <a:t>题目常结合物质结构、盐类水解、可逆反应等知识综合考查</a:t>
            </a:r>
            <a:r>
              <a:rPr lang="en-US" altLang="zh-CN" sz="2800" dirty="0"/>
              <a:t>,</a:t>
            </a:r>
            <a:r>
              <a:rPr lang="zh-CN" altLang="zh-CN" sz="2800" dirty="0"/>
              <a:t>较好地考查了考生的</a:t>
            </a:r>
            <a:r>
              <a:rPr lang="en-US" altLang="zh-CN" sz="2800" dirty="0"/>
              <a:t>“</a:t>
            </a:r>
            <a:r>
              <a:rPr lang="zh-CN" altLang="zh-CN" sz="2800" dirty="0"/>
              <a:t>宏观辨识与微观探析</a:t>
            </a:r>
            <a:r>
              <a:rPr lang="en-US" altLang="zh-CN" sz="2800" dirty="0"/>
              <a:t>”</a:t>
            </a:r>
            <a:r>
              <a:rPr lang="zh-CN" altLang="zh-CN" sz="2800" dirty="0"/>
              <a:t>素养</a:t>
            </a:r>
            <a:r>
              <a:rPr lang="en-US" altLang="zh-CN" sz="2800" dirty="0"/>
              <a:t>;(2)</a:t>
            </a:r>
            <a:r>
              <a:rPr lang="zh-CN" altLang="zh-CN" sz="2800" dirty="0"/>
              <a:t>以物质的量为核心、依据化学方程式的计算题目主要在全国卷</a:t>
            </a:r>
            <a:r>
              <a:rPr lang="en-US" altLang="zh-CN" sz="2800" dirty="0"/>
              <a:t>Ⅱ</a:t>
            </a:r>
            <a:r>
              <a:rPr lang="zh-CN" altLang="zh-CN" sz="2800" dirty="0"/>
              <a:t>中出现</a:t>
            </a:r>
            <a:r>
              <a:rPr lang="en-US" altLang="zh-CN" sz="2800" dirty="0"/>
              <a:t>(</a:t>
            </a:r>
            <a:r>
              <a:rPr lang="zh-CN" altLang="zh-CN" sz="2800" dirty="0"/>
              <a:t>分值</a:t>
            </a:r>
            <a:r>
              <a:rPr lang="en-US" altLang="zh-CN" sz="2800" dirty="0"/>
              <a:t>6~8</a:t>
            </a:r>
            <a:r>
              <a:rPr lang="zh-CN" altLang="zh-CN" sz="2800" dirty="0"/>
              <a:t>分</a:t>
            </a:r>
            <a:r>
              <a:rPr lang="en-US" altLang="zh-CN" sz="2800" dirty="0"/>
              <a:t>),</a:t>
            </a:r>
            <a:r>
              <a:rPr lang="zh-CN" altLang="zh-CN" sz="2800" dirty="0"/>
              <a:t>难度较大</a:t>
            </a:r>
            <a:r>
              <a:rPr lang="en-US" altLang="zh-CN" sz="2800" dirty="0"/>
              <a:t>,</a:t>
            </a:r>
            <a:r>
              <a:rPr lang="zh-CN" altLang="zh-CN" sz="2800" dirty="0"/>
              <a:t>计算题的分值有增多趋势</a:t>
            </a:r>
            <a:r>
              <a:rPr lang="en-US" altLang="zh-CN" sz="2800" dirty="0"/>
              <a:t>,</a:t>
            </a:r>
            <a:r>
              <a:rPr lang="zh-CN" altLang="zh-CN" sz="2800" dirty="0"/>
              <a:t>传递出高考越来越重视对考生</a:t>
            </a:r>
            <a:r>
              <a:rPr lang="en-US" altLang="zh-CN" sz="2800" dirty="0"/>
              <a:t>“</a:t>
            </a:r>
            <a:r>
              <a:rPr lang="zh-CN" altLang="zh-CN" sz="2800" dirty="0"/>
              <a:t>体会定量研究对化学科学的重要作用</a:t>
            </a:r>
            <a:r>
              <a:rPr lang="en-US" altLang="zh-CN" sz="2800" dirty="0"/>
              <a:t>”</a:t>
            </a:r>
            <a:r>
              <a:rPr lang="zh-CN" altLang="zh-CN" sz="2800" dirty="0"/>
              <a:t>的能力要求。</a:t>
            </a:r>
          </a:p>
          <a:p>
            <a:pPr>
              <a:lnSpc>
                <a:spcPct val="150000"/>
              </a:lnSpc>
            </a:pPr>
            <a:r>
              <a:rPr lang="zh-CN" altLang="zh-CN" sz="2800" b="1" dirty="0"/>
              <a:t>命题预测</a:t>
            </a:r>
            <a:r>
              <a:rPr lang="zh-CN" altLang="zh-CN" sz="2800" dirty="0"/>
              <a:t>　</a:t>
            </a:r>
            <a:r>
              <a:rPr lang="en-US" altLang="zh-CN" sz="2800" dirty="0"/>
              <a:t>2019</a:t>
            </a:r>
            <a:r>
              <a:rPr lang="zh-CN" altLang="zh-CN" sz="2800" dirty="0"/>
              <a:t>年阿伏加德罗常数的题仍会出现在全国卷中</a:t>
            </a:r>
            <a:r>
              <a:rPr lang="en-US" altLang="zh-CN" sz="2800" dirty="0"/>
              <a:t>,</a:t>
            </a:r>
            <a:r>
              <a:rPr lang="zh-CN" altLang="zh-CN" sz="2800" dirty="0"/>
              <a:t>有关化学方程式中的定量关系的计算一定还会出现</a:t>
            </a:r>
            <a:r>
              <a:rPr lang="en-US" altLang="zh-CN" sz="2800" dirty="0"/>
              <a:t>,</a:t>
            </a:r>
            <a:r>
              <a:rPr lang="zh-CN" altLang="zh-CN" sz="2800" dirty="0"/>
              <a:t>且难度依然较大</a:t>
            </a:r>
            <a:endParaRPr lang="en-US" altLang="zh-CN" sz="2800" dirty="0">
              <a:solidFill>
                <a:srgbClr val="000000"/>
              </a:solidFill>
              <a:cs typeface="Times New Roman" panose="02020603050405020304" pitchFamily="18" charset="0"/>
            </a:endParaRP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2F5370B0-4156-4EEF-9AA8-A70E25C3B568}"/>
                  </a:ext>
                </a:extLst>
              </p:cNvPr>
              <p:cNvSpPr/>
              <p:nvPr/>
            </p:nvSpPr>
            <p:spPr>
              <a:xfrm>
                <a:off x="255962" y="-107317"/>
                <a:ext cx="11688387" cy="6048900"/>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den>
                        </m:f>
                      </m:num>
                      <m:den>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den>
                            </m:f>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den>
                        </m:f>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400</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 </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ρ</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400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𝑐</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𝑤</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den>
                    </m:f>
                  </m:oMath>
                </a14:m>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可得</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𝑀𝑐</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𝑐</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m:rPr>
                                <m:nor/>
                              </m:rPr>
                              <a:rPr lang="zh-CN"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质</m:t>
                            </m:r>
                          </m:sub>
                        </m:sSub>
                      </m:num>
                      <m:den>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e>
                          <m:sub>
                            <m:r>
                              <m:rPr>
                                <m:nor/>
                              </m:rPr>
                              <a:rPr lang="zh-CN"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总</m:t>
                            </m:r>
                          </m:sub>
                        </m:sSub>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den>
                        </m:f>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num>
                      <m:den>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den>
                        </m:f>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17</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400</m:t>
                        </m:r>
                      </m:den>
                    </m:f>
                  </m:oMath>
                </a14:m>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因此只有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项不正确。</a:t>
                </a:r>
              </a:p>
            </p:txBody>
          </p:sp>
        </mc:Choice>
        <mc:Fallback xmlns="">
          <p:sp>
            <p:nvSpPr>
              <p:cNvPr id="5" name="矩形 4">
                <a:extLst>
                  <a:ext uri="{FF2B5EF4-FFF2-40B4-BE49-F238E27FC236}">
                    <a16:creationId xmlns:a16="http://schemas.microsoft.com/office/drawing/2014/main" id="{2F5370B0-4156-4EEF-9AA8-A70E25C3B568}"/>
                  </a:ext>
                </a:extLst>
              </p:cNvPr>
              <p:cNvSpPr>
                <a:spLocks noRot="1" noChangeAspect="1" noMove="1" noResize="1" noEditPoints="1" noAdjustHandles="1" noChangeArrowheads="1" noChangeShapeType="1" noTextEdit="1"/>
              </p:cNvSpPr>
              <p:nvPr/>
            </p:nvSpPr>
            <p:spPr>
              <a:xfrm>
                <a:off x="255962" y="-107317"/>
                <a:ext cx="11688387" cy="6048900"/>
              </a:xfrm>
              <a:prstGeom prst="rect">
                <a:avLst/>
              </a:prstGeom>
              <a:blipFill>
                <a:blip r:embed="rId2"/>
                <a:stretch>
                  <a:fillRect l="-1095" b="-504"/>
                </a:stretch>
              </a:blipFill>
            </p:spPr>
            <p:txBody>
              <a:bodyPr/>
              <a:lstStyle/>
              <a:p>
                <a:r>
                  <a:rPr lang="zh-CN" altLang="en-US">
                    <a:noFill/>
                  </a:rPr>
                  <a:t> </a:t>
                </a:r>
              </a:p>
            </p:txBody>
          </p:sp>
        </mc:Fallback>
      </mc:AlternateContent>
      <p:sp>
        <p:nvSpPr>
          <p:cNvPr id="6" name="矩形 5">
            <a:extLst>
              <a:ext uri="{FF2B5EF4-FFF2-40B4-BE49-F238E27FC236}">
                <a16:creationId xmlns="" xmlns:a16="http://schemas.microsoft.com/office/drawing/2014/main" id="{4367F7CC-1FD2-47D9-9D0D-467362AA426C}"/>
              </a:ext>
            </a:extLst>
          </p:cNvPr>
          <p:cNvSpPr/>
          <p:nvPr/>
        </p:nvSpPr>
        <p:spPr>
          <a:xfrm>
            <a:off x="355542" y="5820927"/>
            <a:ext cx="1521570" cy="738664"/>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 xmlns:a16="http://schemas.microsoft.com/office/drawing/2014/main" id="{0314BD3C-E968-4650-82AA-94712A8CC22F}"/>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26205318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DF2FCBBD-527D-49BE-859B-EDFAE8C68638}"/>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6" name="矩形 5">
            <a:extLst>
              <a:ext uri="{FF2B5EF4-FFF2-40B4-BE49-F238E27FC236}">
                <a16:creationId xmlns="" xmlns:a16="http://schemas.microsoft.com/office/drawing/2014/main" id="{E9D8523B-B822-4E8F-9997-5C4439154BD3}"/>
              </a:ext>
            </a:extLst>
          </p:cNvPr>
          <p:cNvSpPr/>
          <p:nvPr/>
        </p:nvSpPr>
        <p:spPr>
          <a:xfrm>
            <a:off x="255962" y="263873"/>
            <a:ext cx="11680076" cy="461664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 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质量分数为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、物质的量浓度为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的浓硫酸加入</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水的密度为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g·cm</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稀释后得到质量分数为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、物质的量浓度为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的稀硫酸。下列说法中正确的是</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&lt;50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&lt;50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&gt;50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478499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DF2FCBBD-527D-49BE-859B-EDFAE8C68638}"/>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CFDE47D2-DF19-490D-8B97-E77155523A92}"/>
                  </a:ext>
                </a:extLst>
              </p:cNvPr>
              <p:cNvSpPr/>
              <p:nvPr/>
            </p:nvSpPr>
            <p:spPr>
              <a:xfrm>
                <a:off x="255962" y="327571"/>
                <a:ext cx="11680076" cy="3255635"/>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设物质的量浓度为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的浓硫酸的密度为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ρ</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物质的量浓度为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的稀硫酸的密度为</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ρ</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显然</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ρ</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ρ</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𝑤</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den>
                    </m:f>
                  </m:oMath>
                </a14:m>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𝑐</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num>
                      <m:den>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𝑐</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𝑤</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num>
                      <m:den>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𝑤</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Sub>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分别讨论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50</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𝑤</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b>
                        </m:sSub>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&lt;50,C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p>
            </p:txBody>
          </p:sp>
        </mc:Choice>
        <mc:Fallback xmlns="">
          <p:sp>
            <p:nvSpPr>
              <p:cNvPr id="8" name="矩形 7">
                <a:extLst>
                  <a:ext uri="{FF2B5EF4-FFF2-40B4-BE49-F238E27FC236}">
                    <a16:creationId xmlns:a16="http://schemas.microsoft.com/office/drawing/2014/main" id="{CFDE47D2-DF19-490D-8B97-E77155523A92}"/>
                  </a:ext>
                </a:extLst>
              </p:cNvPr>
              <p:cNvSpPr>
                <a:spLocks noRot="1" noChangeAspect="1" noMove="1" noResize="1" noEditPoints="1" noAdjustHandles="1" noChangeArrowheads="1" noChangeShapeType="1" noTextEdit="1"/>
              </p:cNvSpPr>
              <p:nvPr/>
            </p:nvSpPr>
            <p:spPr>
              <a:xfrm>
                <a:off x="255962" y="327571"/>
                <a:ext cx="11680076" cy="3255635"/>
              </a:xfrm>
              <a:prstGeom prst="rect">
                <a:avLst/>
              </a:prstGeom>
              <a:blipFill>
                <a:blip r:embed="rId2"/>
                <a:stretch>
                  <a:fillRect l="-1096" b="-2060"/>
                </a:stretch>
              </a:blipFill>
            </p:spPr>
            <p:txBody>
              <a:bodyPr/>
              <a:lstStyle/>
              <a:p>
                <a:r>
                  <a:rPr lang="zh-CN" altLang="en-US">
                    <a:noFill/>
                  </a:rPr>
                  <a:t> </a:t>
                </a:r>
              </a:p>
            </p:txBody>
          </p:sp>
        </mc:Fallback>
      </mc:AlternateContent>
      <p:sp>
        <p:nvSpPr>
          <p:cNvPr id="9" name="矩形 8">
            <a:extLst>
              <a:ext uri="{FF2B5EF4-FFF2-40B4-BE49-F238E27FC236}">
                <a16:creationId xmlns="" xmlns:a16="http://schemas.microsoft.com/office/drawing/2014/main" id="{5708CCBC-3FF5-4212-AAA4-3525D073318D}"/>
              </a:ext>
            </a:extLst>
          </p:cNvPr>
          <p:cNvSpPr/>
          <p:nvPr/>
        </p:nvSpPr>
        <p:spPr>
          <a:xfrm>
            <a:off x="255962" y="3602256"/>
            <a:ext cx="1502334" cy="738664"/>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21537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74F585CB-8122-4060-A143-8732F8974C37}"/>
                  </a:ext>
                </a:extLst>
              </p:cNvPr>
              <p:cNvSpPr/>
              <p:nvPr/>
            </p:nvSpPr>
            <p:spPr>
              <a:xfrm>
                <a:off x="228600" y="1185733"/>
                <a:ext cx="11734800" cy="5289461"/>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解有关溶液的计算类试题的注意事项</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体积指的是溶液的体积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而不指溶剂的体积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分清溶质的量是指物质的量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还是指质量</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溶质可以是化合物</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也可以是离子或其他特定组合</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气体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HCl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溶于水后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计算浓度时要注意溶液的体积应通过溶液的密度来确定</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nor/>
                          </m:rPr>
                          <a:rPr lang="zh-CN"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气体</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nor/>
                          </m:rPr>
                          <a:rPr lang="zh-CN"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溶剂</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nor/>
                          </m:rPr>
                          <a:rPr lang="zh-CN"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溶液</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den>
                    </m:f>
                  </m:oMath>
                </a14:m>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。常见的易溶气体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(700)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HCl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能溶气体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S(2.6)</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难溶气体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带有结晶水的物质作溶质时</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其物质的量计算用带有结晶水的物质的质量除以带有结晶水的物质的摩尔质量。</a:t>
                </a:r>
              </a:p>
            </p:txBody>
          </p:sp>
        </mc:Choice>
        <mc:Fallback xmlns="">
          <p:sp>
            <p:nvSpPr>
              <p:cNvPr id="2" name="矩形 1">
                <a:extLst>
                  <a:ext uri="{FF2B5EF4-FFF2-40B4-BE49-F238E27FC236}">
                    <a16:creationId xmlns:a16="http://schemas.microsoft.com/office/drawing/2014/main" id="{74F585CB-8122-4060-A143-8732F8974C37}"/>
                  </a:ext>
                </a:extLst>
              </p:cNvPr>
              <p:cNvSpPr>
                <a:spLocks noRot="1" noChangeAspect="1" noMove="1" noResize="1" noEditPoints="1" noAdjustHandles="1" noChangeArrowheads="1" noChangeShapeType="1" noTextEdit="1"/>
              </p:cNvSpPr>
              <p:nvPr/>
            </p:nvSpPr>
            <p:spPr>
              <a:xfrm>
                <a:off x="228600" y="1185733"/>
                <a:ext cx="11734800" cy="5289461"/>
              </a:xfrm>
              <a:prstGeom prst="rect">
                <a:avLst/>
              </a:prstGeom>
              <a:blipFill>
                <a:blip r:embed="rId2"/>
                <a:stretch>
                  <a:fillRect l="-1091" r="-2597" b="-923"/>
                </a:stretch>
              </a:blipFill>
            </p:spPr>
            <p:txBody>
              <a:bodyPr/>
              <a:lstStyle/>
              <a:p>
                <a:r>
                  <a:rPr lang="zh-CN" altLang="en-US">
                    <a:noFill/>
                  </a:rPr>
                  <a:t> </a:t>
                </a:r>
              </a:p>
            </p:txBody>
          </p:sp>
        </mc:Fallback>
      </mc:AlternateContent>
      <p:sp>
        <p:nvSpPr>
          <p:cNvPr id="3" name="矩形 2">
            <a:extLst>
              <a:ext uri="{FF2B5EF4-FFF2-40B4-BE49-F238E27FC236}">
                <a16:creationId xmlns="" xmlns:a16="http://schemas.microsoft.com/office/drawing/2014/main" id="{2CBF0631-85E6-4F03-8BE5-5440F47F2335}"/>
              </a:ext>
            </a:extLst>
          </p:cNvPr>
          <p:cNvSpPr/>
          <p:nvPr/>
        </p:nvSpPr>
        <p:spPr>
          <a:xfrm>
            <a:off x="255962" y="382806"/>
            <a:ext cx="1620957" cy="662297"/>
          </a:xfrm>
          <a:prstGeom prst="rect">
            <a:avLst/>
          </a:prstGeom>
        </p:spPr>
        <p:txBody>
          <a:bodyPr wrap="none">
            <a:spAutoFit/>
          </a:bodyPr>
          <a:lstStyle/>
          <a:p>
            <a:pPr>
              <a:lnSpc>
                <a:spcPct val="150000"/>
              </a:lnSpc>
              <a:spcAft>
                <a:spcPts val="0"/>
              </a:spcAft>
            </a:pPr>
            <a:r>
              <a:rPr lang="zh-CN" altLang="en-US" sz="2800" b="1" dirty="0">
                <a:solidFill>
                  <a:srgbClr val="DA251C"/>
                </a:solidFill>
                <a:effectLst/>
                <a:latin typeface="Times New Roman" panose="02020603050405020304" pitchFamily="18" charset="0"/>
                <a:ea typeface="微软雅黑" panose="020B0503020204020204" pitchFamily="34" charset="-122"/>
                <a:cs typeface="Times New Roman" panose="02020603050405020304" pitchFamily="18" charset="0"/>
              </a:rPr>
              <a:t>突破</a:t>
            </a: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攻略</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 xmlns:a16="http://schemas.microsoft.com/office/drawing/2014/main" id="{7A46B310-9257-4B38-8846-ACF17CF3B45F}"/>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293917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9" name="Rectangle 1">
            <a:extLst>
              <a:ext uri="{FF2B5EF4-FFF2-40B4-BE49-F238E27FC236}">
                <a16:creationId xmlns="" xmlns:a16="http://schemas.microsoft.com/office/drawing/2014/main" id="{80D0F85C-5657-4434-AB5E-A49F94CA79D0}"/>
              </a:ext>
            </a:extLst>
          </p:cNvPr>
          <p:cNvSpPr>
            <a:spLocks noChangeArrowheads="1"/>
          </p:cNvSpPr>
          <p:nvPr/>
        </p:nvSpPr>
        <p:spPr bwMode="auto">
          <a:xfrm>
            <a:off x="247650" y="276689"/>
            <a:ext cx="1171030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 </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[2018</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安徽六安一中联考</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下列说法正确的是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通入标准状况下</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HCl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气体</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11.2 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可使</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浓度为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0.5 mol·L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的盐酸浓度增大到</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在质量分数为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平均每</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个水分子溶有</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OH</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 g</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碳酸钙粉末加水配成</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 mL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,CaCO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溶液的物质的量浓度为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D.4 g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溶解在</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 mL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水中</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再稀释成</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从中取</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这</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mL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溶液的物质的量浓度为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 mol·L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57866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68702813-4811-412C-BB68-88CCD7E04B93}"/>
                  </a:ext>
                </a:extLst>
              </p:cNvPr>
              <p:cNvSpPr/>
              <p:nvPr/>
            </p:nvSpPr>
            <p:spPr>
              <a:xfrm>
                <a:off x="234042" y="785344"/>
                <a:ext cx="11723911" cy="4517712"/>
              </a:xfrm>
              <a:prstGeom prst="rect">
                <a:avLst/>
              </a:prstGeom>
            </p:spPr>
            <p:txBody>
              <a:bodyPr wrap="squar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6.D</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先由</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cV</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计算原溶液中</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=0.5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再由标准状况下</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22</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effectLst/>
                                <a:latin typeface="Cambria Math" panose="02040503050406030204" pitchFamily="18" charset="0"/>
                                <a:ea typeface="Cambria Math" panose="020405030504060302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den>
                    </m:f>
                  </m:oMath>
                </a14:m>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计算通入的</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=0.5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mol,HCl</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溶解放热</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导致部分</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HCl</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挥发</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且吸收</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HCl</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之后溶液的体积会增大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不能用原溶液的体积代替</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因此其浓度小于</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mol·L</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设溶液的质量为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 g,</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则溶质、溶剂的质量分别为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g</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90 g,</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den>
                    </m:f>
                  </m:oMath>
                </a14:m>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可知</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10</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40</m:t>
                        </m:r>
                      </m:den>
                    </m:f>
                  </m:oMath>
                </a14:m>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=0.25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90</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18</m:t>
                        </m:r>
                      </m:den>
                    </m:f>
                  </m:oMath>
                </a14:m>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由电离方程式</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68702813-4811-412C-BB68-88CCD7E04B93}"/>
                  </a:ext>
                </a:extLst>
              </p:cNvPr>
              <p:cNvSpPr>
                <a:spLocks noRot="1" noChangeAspect="1" noMove="1" noResize="1" noEditPoints="1" noAdjustHandles="1" noChangeArrowheads="1" noChangeShapeType="1" noTextEdit="1"/>
              </p:cNvSpPr>
              <p:nvPr/>
            </p:nvSpPr>
            <p:spPr>
              <a:xfrm>
                <a:off x="234042" y="785344"/>
                <a:ext cx="11723911" cy="4517712"/>
              </a:xfrm>
              <a:prstGeom prst="rect">
                <a:avLst/>
              </a:prstGeom>
              <a:blipFill>
                <a:blip r:embed="rId2"/>
                <a:stretch>
                  <a:fillRect l="-1040" b="-1215"/>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96BBF8BF-72D9-4ACE-AA15-ED12929B2FEF}"/>
              </a:ext>
            </a:extLst>
          </p:cNvPr>
          <p:cNvSpPr/>
          <p:nvPr/>
        </p:nvSpPr>
        <p:spPr>
          <a:xfrm>
            <a:off x="234039" y="5226856"/>
            <a:ext cx="11723911" cy="1384995"/>
          </a:xfrm>
          <a:prstGeom prst="rect">
            <a:avLst/>
          </a:prstGeom>
        </p:spPr>
        <p:txBody>
          <a:bodyPr wrap="square">
            <a:spAutoFit/>
          </a:bodyPr>
          <a:lstStyle/>
          <a:p>
            <a:pPr>
              <a:lnSpc>
                <a:spcPct val="150000"/>
              </a:lnSpc>
              <a:spcAft>
                <a:spcPts val="0"/>
              </a:spcAft>
            </a:pP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O)=0.25∶5=1∶20,B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碳酸钙难溶于水</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即每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 g</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水中溶解的碳酸钙的质量小于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0.01 g,</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因此</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g</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碳酸钙中绝大多数不能溶解</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所得悬</a:t>
            </a:r>
          </a:p>
        </p:txBody>
      </p:sp>
      <p:pic>
        <p:nvPicPr>
          <p:cNvPr id="19" name="图片 18">
            <a:extLst>
              <a:ext uri="{FF2B5EF4-FFF2-40B4-BE49-F238E27FC236}">
                <a16:creationId xmlns="" xmlns:a16="http://schemas.microsoft.com/office/drawing/2014/main" id="{00E22586-A51D-4E49-A54C-12CDB6FAB369}"/>
              </a:ext>
            </a:extLst>
          </p:cNvPr>
          <p:cNvPicPr/>
          <p:nvPr/>
        </p:nvPicPr>
        <p:blipFill>
          <a:blip r:embed="rId3"/>
          <a:stretch>
            <a:fillRect/>
          </a:stretch>
        </p:blipFill>
        <p:spPr>
          <a:xfrm>
            <a:off x="3529162" y="4720313"/>
            <a:ext cx="721563" cy="409931"/>
          </a:xfrm>
          <a:prstGeom prst="rect">
            <a:avLst/>
          </a:prstGeom>
        </p:spPr>
      </p:pic>
      <p:sp>
        <p:nvSpPr>
          <p:cNvPr id="20" name="矩形 19">
            <a:extLst>
              <a:ext uri="{FF2B5EF4-FFF2-40B4-BE49-F238E27FC236}">
                <a16:creationId xmlns="" xmlns:a16="http://schemas.microsoft.com/office/drawing/2014/main" id="{3E3ACDD3-DED3-4E2E-B67F-459B3E523A3B}"/>
              </a:ext>
            </a:extLst>
          </p:cNvPr>
          <p:cNvSpPr/>
          <p:nvPr/>
        </p:nvSpPr>
        <p:spPr>
          <a:xfrm>
            <a:off x="4422655" y="4565299"/>
            <a:ext cx="7516246" cy="738664"/>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可知</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)=0.25 </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a:t>
            </a:r>
          </a:p>
        </p:txBody>
      </p:sp>
    </p:spTree>
    <p:extLst>
      <p:ext uri="{BB962C8B-B14F-4D97-AF65-F5344CB8AC3E}">
        <p14:creationId xmlns:p14="http://schemas.microsoft.com/office/powerpoint/2010/main" val="39915926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mc:AlternateContent xmlns:mc="http://schemas.openxmlformats.org/markup-compatibility/2006" xmlns:a14="http://schemas.microsoft.com/office/drawing/2010/main">
        <mc:Choice Requires="a14">
          <p:sp>
            <p:nvSpPr>
              <p:cNvPr id="15" name="矩形 14">
                <a:extLst>
                  <a:ext uri="{FF2B5EF4-FFF2-40B4-BE49-F238E27FC236}">
                    <a16:creationId xmlns="" xmlns:a16="http://schemas.microsoft.com/office/drawing/2014/main" id="{96BBF8BF-72D9-4ACE-AA15-ED12929B2FEF}"/>
                  </a:ext>
                </a:extLst>
              </p:cNvPr>
              <p:cNvSpPr/>
              <p:nvPr/>
            </p:nvSpPr>
            <p:spPr>
              <a:xfrm>
                <a:off x="234044" y="302880"/>
                <a:ext cx="11723911" cy="3191964"/>
              </a:xfrm>
              <a:prstGeom prst="rect">
                <a:avLst/>
              </a:prstGeom>
            </p:spPr>
            <p:txBody>
              <a:bodyPr wrap="square">
                <a:spAutoFit/>
              </a:bodyPr>
              <a:lstStyle/>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悬浊液中碳酸钙的浓度约为</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14:m>
                  <m:oMath xmlns:m="http://schemas.openxmlformats.org/officeDocument/2006/math">
                    <m:f>
                      <m:f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𝑛</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den>
                    </m:f>
                  </m:oMath>
                </a14:m>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den>
                        </m:f>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𝑉</m:t>
                        </m:r>
                      </m:den>
                    </m:f>
                  </m:oMath>
                </a14:m>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01</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100</m:t>
                            </m:r>
                          </m:den>
                        </m:f>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100×1</m:t>
                        </m:r>
                        <m:sSup>
                          <m:sSup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m:t>
                            </m:r>
                          </m:sup>
                        </m:sSup>
                      </m:den>
                    </m:f>
                  </m:oMath>
                </a14:m>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mol·L</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=0.001 mol·L</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根据稀释前后溶质的质量不变</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可得</a:t>
                </a:r>
                <a:r>
                  <a:rPr lang="en-US" altLang="zh-CN" sz="28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den>
                        </m:f>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den>
                    </m:f>
                  </m:oMath>
                </a14:m>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 mol·L</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项正确。</a:t>
                </a:r>
              </a:p>
            </p:txBody>
          </p:sp>
        </mc:Choice>
        <mc:Fallback xmlns="">
          <p:sp>
            <p:nvSpPr>
              <p:cNvPr id="15" name="矩形 14">
                <a:extLst>
                  <a:ext uri="{FF2B5EF4-FFF2-40B4-BE49-F238E27FC236}">
                    <a16:creationId xmlns:a16="http://schemas.microsoft.com/office/drawing/2014/main" id="{96BBF8BF-72D9-4ACE-AA15-ED12929B2FEF}"/>
                  </a:ext>
                </a:extLst>
              </p:cNvPr>
              <p:cNvSpPr>
                <a:spLocks noRot="1" noChangeAspect="1" noMove="1" noResize="1" noEditPoints="1" noAdjustHandles="1" noChangeArrowheads="1" noChangeShapeType="1" noTextEdit="1"/>
              </p:cNvSpPr>
              <p:nvPr/>
            </p:nvSpPr>
            <p:spPr>
              <a:xfrm>
                <a:off x="234044" y="302880"/>
                <a:ext cx="11723911" cy="3191964"/>
              </a:xfrm>
              <a:prstGeom prst="rect">
                <a:avLst/>
              </a:prstGeom>
              <a:blipFill>
                <a:blip r:embed="rId2"/>
                <a:stretch>
                  <a:fillRect l="-1040" b="-210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519796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阿伏加德罗常数的正误判断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依据化学方程式中的定量关系进行相关计算</a:t>
            </a:r>
          </a:p>
        </p:txBody>
      </p:sp>
    </p:spTree>
    <p:extLst>
      <p:ext uri="{BB962C8B-B14F-4D97-AF65-F5344CB8AC3E}">
        <p14:creationId xmlns:p14="http://schemas.microsoft.com/office/powerpoint/2010/main" val="710435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979498"/>
            <a:ext cx="11691256" cy="5262979"/>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高考对本专题的考查主要集中在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结合阿伏加德罗常数判断微粒数目的正误。</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该类题目综合了摩尔　质量、气体摩尔体积、物质的量浓度及体积、阿伏加德罗常数等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计算物质中所含的某种微粒数目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同时考查物质的结构、反应中电子转移、盐类的水解、可逆反应等知识。</a:t>
            </a:r>
          </a:p>
          <a:p>
            <a:pPr>
              <a:lnSpc>
                <a:spcPct val="150000"/>
              </a:lnSpc>
              <a:spcAft>
                <a:spcPts val="0"/>
              </a:spcAft>
            </a:pPr>
            <a:r>
              <a:rPr lang="en-US"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以物质的量为核心的计算及依据化学方程式的计算。</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该类题目考查的实质是以物质的量为核心</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结合化学方程式进行计算</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同时考查原子守恒、电子守恒等知识的灵活运用。</a:t>
            </a:r>
          </a:p>
        </p:txBody>
      </p:sp>
      <p:sp>
        <p:nvSpPr>
          <p:cNvPr id="9" name="矩形 8">
            <a:extLst>
              <a:ext uri="{FF2B5EF4-FFF2-40B4-BE49-F238E27FC236}">
                <a16:creationId xmlns="" xmlns:a16="http://schemas.microsoft.com/office/drawing/2014/main" id="{2A9712AC-66FC-445E-B12E-0A029D3FBDDC}"/>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11" name="矩形 10"/>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27914690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3970318"/>
          </a:xfrm>
          <a:prstGeom prst="rect">
            <a:avLst/>
          </a:prstGeom>
        </p:spPr>
        <p:txBody>
          <a:bodyPr wrap="square">
            <a:spAutoFit/>
          </a:bodyPr>
          <a:lstStyle/>
          <a:p>
            <a:pPr>
              <a:lnSpc>
                <a:spcPct val="150000"/>
              </a:lnSpc>
              <a:spcAft>
                <a:spcPts val="0"/>
              </a:spcAft>
            </a:pPr>
            <a:r>
              <a:rPr lang="zh-CN" altLang="zh-CN" sz="2800" b="1" dirty="0">
                <a:solidFill>
                  <a:srgbClr val="DA251C"/>
                </a:solidFill>
                <a:cs typeface="Times New Roman"/>
              </a:rPr>
              <a:t>示例</a:t>
            </a:r>
            <a:r>
              <a:rPr lang="en-US" altLang="zh-CN" sz="2800" b="1" dirty="0">
                <a:solidFill>
                  <a:srgbClr val="DA251C"/>
                </a:solidFill>
                <a:cs typeface="Times New Roman"/>
              </a:rPr>
              <a:t>9</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Ⅲ,10,6</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为阿伏加德罗常数的值。下列说法正确的</a:t>
            </a:r>
            <a:r>
              <a:rPr lang="zh-CN" altLang="zh-CN" sz="2800" dirty="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800" dirty="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A.0.1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0.6</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个中子</a:t>
            </a:r>
          </a:p>
          <a:p>
            <a:pPr>
              <a:lnSpc>
                <a:spcPct val="150000"/>
              </a:lnSpc>
              <a:spcAft>
                <a:spcPts val="0"/>
              </a:spcAft>
            </a:pP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B.pH</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C.2.24 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苯在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中完全燃烧</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得到</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0.6</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分子</a:t>
            </a: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密闭容器中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PCl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反应制备</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增加</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键</a:t>
            </a:r>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572588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阿伏加德罗常数的正误判断</a:t>
            </a:r>
            <a:endParaRPr lang="en-US" altLang="zh-CN" sz="2800" dirty="0">
              <a:solidFill>
                <a:srgbClr val="DA251C"/>
              </a:solidFill>
            </a:endParaRPr>
          </a:p>
        </p:txBody>
      </p:sp>
    </p:spTree>
    <p:extLst>
      <p:ext uri="{BB962C8B-B14F-4D97-AF65-F5344CB8AC3E}">
        <p14:creationId xmlns:p14="http://schemas.microsoft.com/office/powerpoint/2010/main" val="19992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32046B6-ACE6-46EE-AF2C-E2D23A62C9C6}"/>
              </a:ext>
            </a:extLst>
          </p:cNvPr>
          <p:cNvPicPr>
            <a:picLocks noChangeAspect="1"/>
          </p:cNvPicPr>
          <p:nvPr/>
        </p:nvPicPr>
        <p:blipFill>
          <a:blip r:embed="rId2"/>
          <a:stretch>
            <a:fillRect/>
          </a:stretch>
        </p:blipFill>
        <p:spPr>
          <a:xfrm>
            <a:off x="225777" y="1126201"/>
            <a:ext cx="11763022" cy="5434699"/>
          </a:xfrm>
          <a:prstGeom prst="rect">
            <a:avLst/>
          </a:prstGeom>
        </p:spPr>
      </p:pic>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spTree>
    <p:extLst>
      <p:ext uri="{BB962C8B-B14F-4D97-AF65-F5344CB8AC3E}">
        <p14:creationId xmlns:p14="http://schemas.microsoft.com/office/powerpoint/2010/main" val="970102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0C62BE53-7EC4-4A76-9423-002935E47DDF}"/>
              </a:ext>
            </a:extLst>
          </p:cNvPr>
          <p:cNvSpPr/>
          <p:nvPr/>
        </p:nvSpPr>
        <p:spPr>
          <a:xfrm>
            <a:off x="256321" y="858813"/>
            <a:ext cx="1620957" cy="523220"/>
          </a:xfrm>
          <a:prstGeom prst="rect">
            <a:avLst/>
          </a:prstGeom>
        </p:spPr>
        <p:txBody>
          <a:bodyPr wrap="none">
            <a:spAutoFit/>
          </a:bodyPr>
          <a:lstStyle/>
          <a:p>
            <a:r>
              <a:rPr lang="zh-CN" altLang="zh-CN" sz="2800" b="1" dirty="0">
                <a:solidFill>
                  <a:srgbClr val="DA251C"/>
                </a:solidFill>
                <a:latin typeface="Times New Roman" panose="02020603050405020304" pitchFamily="18" charset="0"/>
                <a:cs typeface="Times New Roman" panose="02020603050405020304" pitchFamily="18" charset="0"/>
              </a:rPr>
              <a:t>思维导引</a:t>
            </a:r>
            <a:endParaRPr lang="zh-CN" altLang="en-US" sz="2800" b="1" dirty="0">
              <a:solidFill>
                <a:srgbClr val="DA251C"/>
              </a:solidFill>
              <a:latin typeface="Times New Roman" panose="02020603050405020304" pitchFamily="18" charset="0"/>
              <a:cs typeface="Times New Roman" panose="02020603050405020304" pitchFamily="18" charset="0"/>
            </a:endParaRPr>
          </a:p>
        </p:txBody>
      </p:sp>
      <p:graphicFrame>
        <p:nvGraphicFramePr>
          <p:cNvPr id="11" name="表格 10">
            <a:extLst>
              <a:ext uri="{FF2B5EF4-FFF2-40B4-BE49-F238E27FC236}">
                <a16:creationId xmlns="" xmlns:a16="http://schemas.microsoft.com/office/drawing/2014/main" id="{A081AFCA-C395-4E8C-9528-A82E495D03A2}"/>
              </a:ext>
            </a:extLst>
          </p:cNvPr>
          <p:cNvGraphicFramePr>
            <a:graphicFrameLocks noGrp="1"/>
          </p:cNvGraphicFramePr>
          <p:nvPr>
            <p:extLst>
              <p:ext uri="{D42A27DB-BD31-4B8C-83A1-F6EECF244321}">
                <p14:modId xmlns:p14="http://schemas.microsoft.com/office/powerpoint/2010/main" val="2847811015"/>
              </p:ext>
            </p:extLst>
          </p:nvPr>
        </p:nvGraphicFramePr>
        <p:xfrm>
          <a:off x="332520" y="1670584"/>
          <a:ext cx="11554679" cy="2901416"/>
        </p:xfrm>
        <a:graphic>
          <a:graphicData uri="http://schemas.openxmlformats.org/drawingml/2006/table">
            <a:tbl>
              <a:tblPr firstRow="1" firstCol="1" bandRow="1"/>
              <a:tblGrid>
                <a:gridCol w="2563080">
                  <a:extLst>
                    <a:ext uri="{9D8B030D-6E8A-4147-A177-3AD203B41FA5}">
                      <a16:colId xmlns="" xmlns:a16="http://schemas.microsoft.com/office/drawing/2014/main" val="1073715670"/>
                    </a:ext>
                  </a:extLst>
                </a:gridCol>
                <a:gridCol w="8991599">
                  <a:extLst>
                    <a:ext uri="{9D8B030D-6E8A-4147-A177-3AD203B41FA5}">
                      <a16:colId xmlns="" xmlns:a16="http://schemas.microsoft.com/office/drawing/2014/main" val="2390860449"/>
                    </a:ext>
                  </a:extLst>
                </a:gridCol>
              </a:tblGrid>
              <a:tr h="725354">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考查物质的组成与结构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3737863"/>
                  </a:ext>
                </a:extLst>
              </a:tr>
              <a:tr h="725354">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考查溶液</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与对应氢离子数的关系</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缺少溶液体积</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5299890"/>
                  </a:ext>
                </a:extLst>
              </a:tr>
              <a:tr h="725354">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考查气体摩尔体积的使用条件</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标准状况下苯非气体</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32836204"/>
                  </a:ext>
                </a:extLst>
              </a:tr>
              <a:tr h="725354">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考查可逆反应中增加的化学键数</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391838"/>
                  </a:ext>
                </a:extLst>
              </a:tr>
            </a:tbl>
          </a:graphicData>
        </a:graphic>
      </p:graphicFrame>
      <p:sp>
        <p:nvSpPr>
          <p:cNvPr id="7" name="矩形 6">
            <a:extLst>
              <a:ext uri="{FF2B5EF4-FFF2-40B4-BE49-F238E27FC236}">
                <a16:creationId xmlns="" xmlns:a16="http://schemas.microsoft.com/office/drawing/2014/main" id="{24D9F9B1-467C-4658-B1DB-A8FA30076001}"/>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200557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AC236D71-30D0-4F17-B213-6539C399C39E}"/>
              </a:ext>
            </a:extLst>
          </p:cNvPr>
          <p:cNvSpPr/>
          <p:nvPr/>
        </p:nvSpPr>
        <p:spPr>
          <a:xfrm>
            <a:off x="332520" y="786491"/>
            <a:ext cx="11554679" cy="3970318"/>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原子中含有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个中子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中含有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0.6</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个中子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溶液的体积未知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所以不能计算出所含氢离子个数</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标准状况下苯是液体</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不能利用标准状况下的气体摩尔体积计算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2.24 L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苯在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中完全燃烧产生</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分子的数目</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的反应是可逆反应</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PCl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不可能完全反应</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故增加的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P—Cl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键的数目小于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项错误。</a:t>
            </a:r>
          </a:p>
        </p:txBody>
      </p:sp>
      <p:sp>
        <p:nvSpPr>
          <p:cNvPr id="13" name="矩形 12">
            <a:extLst>
              <a:ext uri="{FF2B5EF4-FFF2-40B4-BE49-F238E27FC236}">
                <a16:creationId xmlns="" xmlns:a16="http://schemas.microsoft.com/office/drawing/2014/main" id="{3F15FFB0-AC8D-48DC-85B3-BA904D16318B}"/>
              </a:ext>
            </a:extLst>
          </p:cNvPr>
          <p:cNvSpPr/>
          <p:nvPr/>
        </p:nvSpPr>
        <p:spPr>
          <a:xfrm>
            <a:off x="401264" y="4813959"/>
            <a:ext cx="1521570" cy="738664"/>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 xmlns:a16="http://schemas.microsoft.com/office/drawing/2014/main" id="{2BC10669-59B9-4E24-8046-E8948B9423F5}"/>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34206184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A772A540-EF82-47D2-9698-89DF6AE63FBB}"/>
              </a:ext>
            </a:extLst>
          </p:cNvPr>
          <p:cNvSpPr/>
          <p:nvPr/>
        </p:nvSpPr>
        <p:spPr>
          <a:xfrm>
            <a:off x="223242" y="900212"/>
            <a:ext cx="6288901" cy="523220"/>
          </a:xfrm>
          <a:prstGeom prst="rect">
            <a:avLst/>
          </a:prstGeom>
        </p:spPr>
        <p:txBody>
          <a:bodyPr wrap="none">
            <a:spAutoFit/>
          </a:bodyPr>
          <a:lstStyle/>
          <a:p>
            <a:pPr algn="ctr">
              <a:spcAft>
                <a:spcPts val="0"/>
              </a:spcAft>
            </a:pPr>
            <a:r>
              <a:rPr lang="zh-CN" altLang="zh-CN" sz="28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近几年有关阿伏加德罗常数的考查盘点</a:t>
            </a:r>
          </a:p>
        </p:txBody>
      </p:sp>
      <p:graphicFrame>
        <p:nvGraphicFramePr>
          <p:cNvPr id="10" name="表格 9">
            <a:extLst>
              <a:ext uri="{FF2B5EF4-FFF2-40B4-BE49-F238E27FC236}">
                <a16:creationId xmlns="" xmlns:a16="http://schemas.microsoft.com/office/drawing/2014/main" id="{59BC4FEF-5B1B-4F90-896A-E13499A039C8}"/>
              </a:ext>
            </a:extLst>
          </p:cNvPr>
          <p:cNvGraphicFramePr>
            <a:graphicFrameLocks noGrp="1"/>
          </p:cNvGraphicFramePr>
          <p:nvPr>
            <p:extLst>
              <p:ext uri="{D42A27DB-BD31-4B8C-83A1-F6EECF244321}">
                <p14:modId xmlns:p14="http://schemas.microsoft.com/office/powerpoint/2010/main" val="3164229617"/>
              </p:ext>
            </p:extLst>
          </p:nvPr>
        </p:nvGraphicFramePr>
        <p:xfrm>
          <a:off x="223243" y="1519917"/>
          <a:ext cx="11740157" cy="5120640"/>
        </p:xfrm>
        <a:graphic>
          <a:graphicData uri="http://schemas.openxmlformats.org/drawingml/2006/table">
            <a:tbl>
              <a:tblPr firstRow="1" firstCol="1" bandRow="1"/>
              <a:tblGrid>
                <a:gridCol w="900707">
                  <a:extLst>
                    <a:ext uri="{9D8B030D-6E8A-4147-A177-3AD203B41FA5}">
                      <a16:colId xmlns="" xmlns:a16="http://schemas.microsoft.com/office/drawing/2014/main" val="2272745046"/>
                    </a:ext>
                  </a:extLst>
                </a:gridCol>
                <a:gridCol w="2571750">
                  <a:extLst>
                    <a:ext uri="{9D8B030D-6E8A-4147-A177-3AD203B41FA5}">
                      <a16:colId xmlns="" xmlns:a16="http://schemas.microsoft.com/office/drawing/2014/main" val="829694261"/>
                    </a:ext>
                  </a:extLst>
                </a:gridCol>
                <a:gridCol w="8267700">
                  <a:extLst>
                    <a:ext uri="{9D8B030D-6E8A-4147-A177-3AD203B41FA5}">
                      <a16:colId xmlns="" xmlns:a16="http://schemas.microsoft.com/office/drawing/2014/main" val="1421964158"/>
                    </a:ext>
                  </a:extLst>
                </a:gridCol>
              </a:tblGrid>
              <a:tr h="1137409">
                <a:tc rowSpan="4">
                  <a:txBody>
                    <a:bodyPr/>
                    <a:lstStyle/>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微粒数的考查</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2016</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Ⅰ,8A</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14 g</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乙烯和丙烯混合气体中的氢原子数为</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9013065"/>
                  </a:ext>
                </a:extLst>
              </a:tr>
              <a:tr h="1137409">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新课标</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Ⅰ,8A</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18 g D</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18 g H</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中含有的质子数均为</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2630971"/>
                  </a:ext>
                </a:extLst>
              </a:tr>
              <a:tr h="1141561">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2014</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大纲全</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国卷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,7C</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mol Na</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固体中含离子总数为</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4558196"/>
                  </a:ext>
                </a:extLst>
              </a:tr>
              <a:tr h="1141561">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2014</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江苏</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,6A</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1.6 g</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由氧气和臭氧组成的混合物中含有氧原子的数目为</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8024833"/>
                  </a:ext>
                </a:extLst>
              </a:tr>
            </a:tbl>
          </a:graphicData>
        </a:graphic>
      </p:graphicFrame>
      <p:sp>
        <p:nvSpPr>
          <p:cNvPr id="8" name="矩形 7">
            <a:extLst>
              <a:ext uri="{FF2B5EF4-FFF2-40B4-BE49-F238E27FC236}">
                <a16:creationId xmlns="" xmlns:a16="http://schemas.microsoft.com/office/drawing/2014/main" id="{6978B8A6-FA83-4146-A3E7-DFD9DAF25B13}"/>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2" name="矩形 1">
            <a:extLst>
              <a:ext uri="{FF2B5EF4-FFF2-40B4-BE49-F238E27FC236}">
                <a16:creationId xmlns="" xmlns:a16="http://schemas.microsoft.com/office/drawing/2014/main" id="{09909898-3CCB-45B9-A740-5B6A938482EF}"/>
              </a:ext>
            </a:extLst>
          </p:cNvPr>
          <p:cNvSpPr/>
          <p:nvPr/>
        </p:nvSpPr>
        <p:spPr>
          <a:xfrm>
            <a:off x="258802" y="370505"/>
            <a:ext cx="1620957" cy="523220"/>
          </a:xfrm>
          <a:prstGeom prst="rect">
            <a:avLst/>
          </a:prstGeom>
        </p:spPr>
        <p:txBody>
          <a:bodyPr wrap="none">
            <a:spAutoFit/>
          </a:bodyPr>
          <a:lstStyle/>
          <a:p>
            <a:r>
              <a:rPr lang="zh-CN" altLang="en-US" sz="2800" b="1" dirty="0">
                <a:solidFill>
                  <a:srgbClr val="DA251C"/>
                </a:solidFill>
                <a:latin typeface="Times New Roman" panose="02020603050405020304" pitchFamily="18" charset="0"/>
                <a:cs typeface="Times New Roman" panose="02020603050405020304" pitchFamily="18" charset="0"/>
              </a:rPr>
              <a:t>考点扫描</a:t>
            </a:r>
          </a:p>
        </p:txBody>
      </p:sp>
    </p:spTree>
    <p:extLst>
      <p:ext uri="{BB962C8B-B14F-4D97-AF65-F5344CB8AC3E}">
        <p14:creationId xmlns:p14="http://schemas.microsoft.com/office/powerpoint/2010/main" val="8249663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a:extLst>
              <a:ext uri="{FF2B5EF4-FFF2-40B4-BE49-F238E27FC236}">
                <a16:creationId xmlns="" xmlns:a16="http://schemas.microsoft.com/office/drawing/2014/main" id="{59BC4FEF-5B1B-4F90-896A-E13499A039C8}"/>
              </a:ext>
            </a:extLst>
          </p:cNvPr>
          <p:cNvGraphicFramePr>
            <a:graphicFrameLocks noGrp="1"/>
          </p:cNvGraphicFramePr>
          <p:nvPr>
            <p:extLst>
              <p:ext uri="{D42A27DB-BD31-4B8C-83A1-F6EECF244321}">
                <p14:modId xmlns:p14="http://schemas.microsoft.com/office/powerpoint/2010/main" val="1213941775"/>
              </p:ext>
            </p:extLst>
          </p:nvPr>
        </p:nvGraphicFramePr>
        <p:xfrm>
          <a:off x="223243" y="984701"/>
          <a:ext cx="11740157" cy="5120640"/>
        </p:xfrm>
        <a:graphic>
          <a:graphicData uri="http://schemas.openxmlformats.org/drawingml/2006/table">
            <a:tbl>
              <a:tblPr firstRow="1" firstCol="1" bandRow="1"/>
              <a:tblGrid>
                <a:gridCol w="900707">
                  <a:extLst>
                    <a:ext uri="{9D8B030D-6E8A-4147-A177-3AD203B41FA5}">
                      <a16:colId xmlns="" xmlns:a16="http://schemas.microsoft.com/office/drawing/2014/main" val="2272745046"/>
                    </a:ext>
                  </a:extLst>
                </a:gridCol>
                <a:gridCol w="2571750">
                  <a:extLst>
                    <a:ext uri="{9D8B030D-6E8A-4147-A177-3AD203B41FA5}">
                      <a16:colId xmlns="" xmlns:a16="http://schemas.microsoft.com/office/drawing/2014/main" val="829694261"/>
                    </a:ext>
                  </a:extLst>
                </a:gridCol>
                <a:gridCol w="8267700">
                  <a:extLst>
                    <a:ext uri="{9D8B030D-6E8A-4147-A177-3AD203B41FA5}">
                      <a16:colId xmlns="" xmlns:a16="http://schemas.microsoft.com/office/drawing/2014/main" val="1421964158"/>
                    </a:ext>
                  </a:extLst>
                </a:gridCol>
              </a:tblGrid>
              <a:tr h="0">
                <a:tc rowSpan="4">
                  <a:txBody>
                    <a:bodyPr/>
                    <a:lstStyle/>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氧化还原反应中转移电子数的考查</a:t>
                      </a: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2016</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p>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卷</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Ⅰ,8C</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Fe</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溶于过量硝酸</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电子转移数为</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86268230"/>
                  </a:ext>
                </a:extLst>
              </a:tr>
              <a:tr h="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新课标全</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国卷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Ⅰ,8C</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过氧化钠与水反应时</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 mol</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氧气转移的电子数为</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0.2</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8423077"/>
                  </a:ext>
                </a:extLst>
              </a:tr>
              <a:tr h="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新课标全</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国卷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Ⅱ,10C</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钠在空气中燃烧可生成多种氧化物。</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23 g</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钠充分燃烧时转移电子数为</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11981848"/>
                  </a:ext>
                </a:extLst>
              </a:tr>
              <a:tr h="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2014</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四川理</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综</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,5D</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5NH</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2HNO</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↑+9H</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反应中</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28 g 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转移的电子数目为</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3.75</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97088358"/>
                  </a:ext>
                </a:extLst>
              </a:tr>
            </a:tbl>
          </a:graphicData>
        </a:graphic>
      </p:graphicFrame>
      <p:pic>
        <p:nvPicPr>
          <p:cNvPr id="11" name="图片 209">
            <a:extLst>
              <a:ext uri="{FF2B5EF4-FFF2-40B4-BE49-F238E27FC236}">
                <a16:creationId xmlns="" xmlns:a16="http://schemas.microsoft.com/office/drawing/2014/main" id="{E86C9822-6F7B-4011-9DAB-D9B258C5C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80" y="4742983"/>
            <a:ext cx="557905" cy="53001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 xmlns:a16="http://schemas.microsoft.com/office/drawing/2014/main" id="{C49C09E0-BA78-455E-AE0B-339927BDDF39}"/>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5" name="矩形 1">
            <a:extLst>
              <a:ext uri="{FF2B5EF4-FFF2-40B4-BE49-F238E27FC236}">
                <a16:creationId xmlns="" xmlns:a16="http://schemas.microsoft.com/office/drawing/2014/main" id="{BF0C1E0A-D63B-46A0-B9E8-BA1BD322B4B8}"/>
              </a:ext>
            </a:extLst>
          </p:cNvPr>
          <p:cNvSpPr>
            <a:spLocks noChangeArrowheads="1"/>
          </p:cNvSpPr>
          <p:nvPr/>
        </p:nvSpPr>
        <p:spPr bwMode="auto">
          <a:xfrm>
            <a:off x="10316845" y="359507"/>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Tree>
    <p:extLst>
      <p:ext uri="{BB962C8B-B14F-4D97-AF65-F5344CB8AC3E}">
        <p14:creationId xmlns:p14="http://schemas.microsoft.com/office/powerpoint/2010/main" val="3505503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a:extLst>
              <a:ext uri="{FF2B5EF4-FFF2-40B4-BE49-F238E27FC236}">
                <a16:creationId xmlns="" xmlns:a16="http://schemas.microsoft.com/office/drawing/2014/main" id="{59BC4FEF-5B1B-4F90-896A-E13499A039C8}"/>
              </a:ext>
            </a:extLst>
          </p:cNvPr>
          <p:cNvGraphicFramePr>
            <a:graphicFrameLocks noGrp="1"/>
          </p:cNvGraphicFramePr>
          <p:nvPr>
            <p:extLst>
              <p:ext uri="{D42A27DB-BD31-4B8C-83A1-F6EECF244321}">
                <p14:modId xmlns:p14="http://schemas.microsoft.com/office/powerpoint/2010/main" val="2927667065"/>
              </p:ext>
            </p:extLst>
          </p:nvPr>
        </p:nvGraphicFramePr>
        <p:xfrm>
          <a:off x="223243" y="1144360"/>
          <a:ext cx="11740157" cy="3200400"/>
        </p:xfrm>
        <a:graphic>
          <a:graphicData uri="http://schemas.openxmlformats.org/drawingml/2006/table">
            <a:tbl>
              <a:tblPr firstRow="1" firstCol="1" bandRow="1"/>
              <a:tblGrid>
                <a:gridCol w="900707">
                  <a:extLst>
                    <a:ext uri="{9D8B030D-6E8A-4147-A177-3AD203B41FA5}">
                      <a16:colId xmlns="" xmlns:a16="http://schemas.microsoft.com/office/drawing/2014/main" val="2272745046"/>
                    </a:ext>
                  </a:extLst>
                </a:gridCol>
                <a:gridCol w="2571750">
                  <a:extLst>
                    <a:ext uri="{9D8B030D-6E8A-4147-A177-3AD203B41FA5}">
                      <a16:colId xmlns="" xmlns:a16="http://schemas.microsoft.com/office/drawing/2014/main" val="829694261"/>
                    </a:ext>
                  </a:extLst>
                </a:gridCol>
                <a:gridCol w="8267700">
                  <a:extLst>
                    <a:ext uri="{9D8B030D-6E8A-4147-A177-3AD203B41FA5}">
                      <a16:colId xmlns="" xmlns:a16="http://schemas.microsoft.com/office/drawing/2014/main" val="1421964158"/>
                    </a:ext>
                  </a:extLst>
                </a:gridCol>
              </a:tblGrid>
              <a:tr h="0">
                <a:tc rowSpan="3">
                  <a:txBody>
                    <a:bodyPr/>
                    <a:lstStyle/>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化学键数目的考查</a:t>
                      </a: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2016</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Ⅰ,8D</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,2.24 L CCl</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含有的共价键数为</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0.4</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1593495"/>
                  </a:ext>
                </a:extLst>
              </a:tr>
              <a:tr h="0">
                <a:tc vMerge="1">
                  <a:txBody>
                    <a:bodyPr/>
                    <a:lstStyle/>
                    <a:p>
                      <a:endParaRPr lang="zh-CN" altLang="en-US"/>
                    </a:p>
                  </a:txBody>
                  <a:tcPr/>
                </a:tc>
                <a:tc>
                  <a:txBody>
                    <a:bodyPr/>
                    <a:lstStyle/>
                    <a:p>
                      <a:pPr algn="ct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新课标全</a:t>
                      </a:r>
                    </a:p>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国卷</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Ⅱ,10A</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60 g</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丙醇中存在的共价键总数为</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83329220"/>
                  </a:ext>
                </a:extLst>
              </a:tr>
              <a:tr h="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2014</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江苏</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,6B</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 </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丙烯酸中含有双键的数目为</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91712058"/>
                  </a:ext>
                </a:extLst>
              </a:tr>
            </a:tbl>
          </a:graphicData>
        </a:graphic>
      </p:graphicFrame>
      <p:sp>
        <p:nvSpPr>
          <p:cNvPr id="8" name="矩形 7">
            <a:extLst>
              <a:ext uri="{FF2B5EF4-FFF2-40B4-BE49-F238E27FC236}">
                <a16:creationId xmlns="" xmlns:a16="http://schemas.microsoft.com/office/drawing/2014/main" id="{4D3A2FCE-6DD5-4DAC-841B-F81DDECCB7FB}"/>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4" name="矩形 1">
            <a:extLst>
              <a:ext uri="{FF2B5EF4-FFF2-40B4-BE49-F238E27FC236}">
                <a16:creationId xmlns="" xmlns:a16="http://schemas.microsoft.com/office/drawing/2014/main" id="{7198AB19-7EAA-4CAD-9CF8-FEDE630131D8}"/>
              </a:ext>
            </a:extLst>
          </p:cNvPr>
          <p:cNvSpPr>
            <a:spLocks noChangeArrowheads="1"/>
          </p:cNvSpPr>
          <p:nvPr/>
        </p:nvSpPr>
        <p:spPr bwMode="auto">
          <a:xfrm>
            <a:off x="10418445" y="486507"/>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Tree>
    <p:extLst>
      <p:ext uri="{BB962C8B-B14F-4D97-AF65-F5344CB8AC3E}">
        <p14:creationId xmlns:p14="http://schemas.microsoft.com/office/powerpoint/2010/main" val="33149104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表格 9">
                <a:extLst>
                  <a:ext uri="{FF2B5EF4-FFF2-40B4-BE49-F238E27FC236}">
                    <a16:creationId xmlns="" xmlns:a16="http://schemas.microsoft.com/office/drawing/2014/main" id="{59BC4FEF-5B1B-4F90-896A-E13499A039C8}"/>
                  </a:ext>
                </a:extLst>
              </p:cNvPr>
              <p:cNvGraphicFramePr>
                <a:graphicFrameLocks noGrp="1"/>
              </p:cNvGraphicFramePr>
              <p:nvPr>
                <p:extLst>
                  <p:ext uri="{D42A27DB-BD31-4B8C-83A1-F6EECF244321}">
                    <p14:modId xmlns:p14="http://schemas.microsoft.com/office/powerpoint/2010/main" val="1897508451"/>
                  </p:ext>
                </p:extLst>
              </p:nvPr>
            </p:nvGraphicFramePr>
            <p:xfrm>
              <a:off x="223243" y="1028246"/>
              <a:ext cx="11740157" cy="4492371"/>
            </p:xfrm>
            <a:graphic>
              <a:graphicData uri="http://schemas.openxmlformats.org/drawingml/2006/table">
                <a:tbl>
                  <a:tblPr firstRow="1" firstCol="1" bandRow="1"/>
                  <a:tblGrid>
                    <a:gridCol w="900707">
                      <a:extLst>
                        <a:ext uri="{9D8B030D-6E8A-4147-A177-3AD203B41FA5}">
                          <a16:colId xmlns="" xmlns:a16="http://schemas.microsoft.com/office/drawing/2014/main" val="2272745046"/>
                        </a:ext>
                      </a:extLst>
                    </a:gridCol>
                    <a:gridCol w="2571750">
                      <a:extLst>
                        <a:ext uri="{9D8B030D-6E8A-4147-A177-3AD203B41FA5}">
                          <a16:colId xmlns="" xmlns:a16="http://schemas.microsoft.com/office/drawing/2014/main" val="829694261"/>
                        </a:ext>
                      </a:extLst>
                    </a:gridCol>
                    <a:gridCol w="8267700">
                      <a:extLst>
                        <a:ext uri="{9D8B030D-6E8A-4147-A177-3AD203B41FA5}">
                          <a16:colId xmlns="" xmlns:a16="http://schemas.microsoft.com/office/drawing/2014/main" val="1421964158"/>
                        </a:ext>
                      </a:extLst>
                    </a:gridCol>
                  </a:tblGrid>
                  <a:tr h="0">
                    <a:tc rowSpan="4">
                      <a:txBody>
                        <a:bodyPr/>
                        <a:lstStyle/>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可逆反应中微粒数的考查</a:t>
                          </a: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2016</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Ⅰ,8B</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 </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H</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反应生成的</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分子数为</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27087889"/>
                      </a:ext>
                    </a:extLst>
                  </a:tr>
                  <a:tr h="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新课标全</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国卷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Ⅰ,8B</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L 0.5 mol</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en-US" sz="28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亚硫酸溶液中含有的</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28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离子数为</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3684971"/>
                      </a:ext>
                    </a:extLst>
                  </a:tr>
                  <a:tr h="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新课标全</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国卷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Ⅱ,10B</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 0.1 mol</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en-US"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NaHCO</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HC</a:t>
                          </a:r>
                          <a14:m>
                            <m:oMath xmlns:m="http://schemas.openxmlformats.org/officeDocument/2006/math">
                              <m:sSubSup>
                                <m:sSubSupPr>
                                  <m:ctrlPr>
                                    <a:rPr 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m:t>
                                  </m:r>
                                </m:sub>
                                <m:sup>
                                  <m:r>
                                    <m:rPr>
                                      <m:nor/>
                                    </m:rP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14:m>
                            <m:oMath xmlns:m="http://schemas.openxmlformats.org/officeDocument/2006/math">
                              <m:sSubSup>
                                <m:sSubSupPr>
                                  <m:ctrlPr>
                                    <a:rPr 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m:t>
                                  </m:r>
                                </m:sub>
                                <m:sup>
                                  <m:r>
                                    <a:rPr lang="en-US"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r>
                                    <m:rPr>
                                      <m:nor/>
                                    </m:rP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离子数之和为</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92486327"/>
                      </a:ext>
                    </a:extLst>
                  </a:tr>
                  <a:tr h="0">
                    <a:tc vMerge="1">
                      <a:txBody>
                        <a:bodyPr/>
                        <a:lstStyle/>
                        <a:p>
                          <a:endParaRPr lang="zh-CN" altLang="en-US"/>
                        </a:p>
                      </a:txBody>
                      <a:tcPr/>
                    </a:tc>
                    <a:tc>
                      <a:txBody>
                        <a:bodyPr/>
                        <a:lstStyle/>
                        <a:p>
                          <a:pPr algn="ct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2013</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江苏</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,7A</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 1 mol</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en-US"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NaClO</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溶液中含有</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ClO</a:t>
                          </a:r>
                          <a:r>
                            <a:rPr lang="en-US"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的数目为</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58434424"/>
                      </a:ext>
                    </a:extLst>
                  </a:tr>
                </a:tbl>
              </a:graphicData>
            </a:graphic>
          </p:graphicFrame>
        </mc:Choice>
        <mc:Fallback xmlns="">
          <p:graphicFrame>
            <p:nvGraphicFramePr>
              <p:cNvPr id="10" name="表格 9">
                <a:extLst>
                  <a:ext uri="{FF2B5EF4-FFF2-40B4-BE49-F238E27FC236}">
                    <a16:creationId xmlns:a16="http://schemas.microsoft.com/office/drawing/2014/main" id="{59BC4FEF-5B1B-4F90-896A-E13499A039C8}"/>
                  </a:ext>
                </a:extLst>
              </p:cNvPr>
              <p:cNvGraphicFramePr>
                <a:graphicFrameLocks noGrp="1"/>
              </p:cNvGraphicFramePr>
              <p:nvPr>
                <p:extLst>
                  <p:ext uri="{D42A27DB-BD31-4B8C-83A1-F6EECF244321}">
                    <p14:modId xmlns:p14="http://schemas.microsoft.com/office/powerpoint/2010/main" val="1897508451"/>
                  </p:ext>
                </p:extLst>
              </p:nvPr>
            </p:nvGraphicFramePr>
            <p:xfrm>
              <a:off x="223243" y="1028246"/>
              <a:ext cx="11740157" cy="4480560"/>
            </p:xfrm>
            <a:graphic>
              <a:graphicData uri="http://schemas.openxmlformats.org/drawingml/2006/table">
                <a:tbl>
                  <a:tblPr firstRow="1" firstCol="1" bandRow="1"/>
                  <a:tblGrid>
                    <a:gridCol w="900707">
                      <a:extLst>
                        <a:ext uri="{9D8B030D-6E8A-4147-A177-3AD203B41FA5}">
                          <a16:colId xmlns:a16="http://schemas.microsoft.com/office/drawing/2014/main" val="2272745046"/>
                        </a:ext>
                      </a:extLst>
                    </a:gridCol>
                    <a:gridCol w="2571750">
                      <a:extLst>
                        <a:ext uri="{9D8B030D-6E8A-4147-A177-3AD203B41FA5}">
                          <a16:colId xmlns:a16="http://schemas.microsoft.com/office/drawing/2014/main" val="829694261"/>
                        </a:ext>
                      </a:extLst>
                    </a:gridCol>
                    <a:gridCol w="8267700">
                      <a:extLst>
                        <a:ext uri="{9D8B030D-6E8A-4147-A177-3AD203B41FA5}">
                          <a16:colId xmlns:a16="http://schemas.microsoft.com/office/drawing/2014/main" val="1421964158"/>
                        </a:ext>
                      </a:extLst>
                    </a:gridCol>
                  </a:tblGrid>
                  <a:tr h="1280160">
                    <a:tc rowSpan="4">
                      <a:txBody>
                        <a:bodyPr/>
                        <a:lstStyle/>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可逆反应中微粒数的考查</a:t>
                          </a:r>
                        </a:p>
                      </a:txBody>
                      <a:tcPr marL="11430" marR="1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2016</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Ⅰ,8B</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 </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H</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反应生成的</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分子数为</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087889"/>
                      </a:ext>
                    </a:extLst>
                  </a:tr>
                  <a:tr h="128016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新课标全</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国卷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Ⅰ,8B</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L 0.5 mol</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en-US" sz="28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亚硫酸溶液中含有的</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28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离子数为</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684971"/>
                      </a:ext>
                    </a:extLst>
                  </a:tr>
                  <a:tr h="1280160">
                    <a:tc vMerge="1">
                      <a:txBody>
                        <a:bodyPr/>
                        <a:lstStyle/>
                        <a:p>
                          <a:endParaRPr lang="zh-CN" altLang="en-US"/>
                        </a:p>
                      </a:txBody>
                      <a:tcPr/>
                    </a:tc>
                    <a:tc>
                      <a:txBody>
                        <a:bodyPr/>
                        <a:lstStyle/>
                        <a:p>
                          <a:pPr algn="ctr">
                            <a:lnSpc>
                              <a:spcPct val="150000"/>
                            </a:lnSpc>
                            <a:spcAft>
                              <a:spcPts val="0"/>
                            </a:spcAft>
                          </a:pP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2015</a:t>
                          </a: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新课标全</a:t>
                          </a:r>
                        </a:p>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国卷</a:t>
                          </a:r>
                          <a:r>
                            <a:rPr lang="en-US"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Ⅱ,10B</a:t>
                          </a:r>
                          <a:endParaRPr 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2078" t="-200952" r="-147" b="-60952"/>
                          </a:stretch>
                        </a:blipFill>
                      </a:tcPr>
                    </a:tc>
                    <a:extLst>
                      <a:ext uri="{0D108BD9-81ED-4DB2-BD59-A6C34878D82A}">
                        <a16:rowId xmlns:a16="http://schemas.microsoft.com/office/drawing/2014/main" val="3192486327"/>
                      </a:ext>
                    </a:extLst>
                  </a:tr>
                  <a:tr h="640080">
                    <a:tc vMerge="1">
                      <a:txBody>
                        <a:bodyPr/>
                        <a:lstStyle/>
                        <a:p>
                          <a:endParaRPr lang="zh-CN" altLang="en-US"/>
                        </a:p>
                      </a:txBody>
                      <a:tcPr/>
                    </a:tc>
                    <a:tc>
                      <a:txBody>
                        <a:bodyPr/>
                        <a:lstStyle/>
                        <a:p>
                          <a:pPr algn="ct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2013</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江苏</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,7A</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L 1 mol</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a:t>
                          </a:r>
                          <a:r>
                            <a:rPr lang="en-US"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NaClO</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溶液中含有</a:t>
                          </a:r>
                          <a:r>
                            <a:rPr lang="en-US"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ClO</a:t>
                          </a:r>
                          <a:r>
                            <a:rPr lang="en-US"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的数目为</a:t>
                          </a:r>
                          <a:r>
                            <a:rPr lang="en-US"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r>
                            <a:rPr lang="en-US"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434424"/>
                      </a:ext>
                    </a:extLst>
                  </a:tr>
                </a:tbl>
              </a:graphicData>
            </a:graphic>
          </p:graphicFrame>
        </mc:Fallback>
      </mc:AlternateContent>
      <p:sp>
        <p:nvSpPr>
          <p:cNvPr id="8" name="矩形 7">
            <a:extLst>
              <a:ext uri="{FF2B5EF4-FFF2-40B4-BE49-F238E27FC236}">
                <a16:creationId xmlns="" xmlns:a16="http://schemas.microsoft.com/office/drawing/2014/main" id="{9EB8AD09-358F-471F-A3A4-0A1F9451AD51}"/>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
        <p:nvSpPr>
          <p:cNvPr id="4" name="矩形 1">
            <a:extLst>
              <a:ext uri="{FF2B5EF4-FFF2-40B4-BE49-F238E27FC236}">
                <a16:creationId xmlns="" xmlns:a16="http://schemas.microsoft.com/office/drawing/2014/main" id="{09C4C1B3-1C2C-4932-991C-01DA2BF7324B}"/>
              </a:ext>
            </a:extLst>
          </p:cNvPr>
          <p:cNvSpPr>
            <a:spLocks noChangeArrowheads="1"/>
          </p:cNvSpPr>
          <p:nvPr/>
        </p:nvSpPr>
        <p:spPr bwMode="auto">
          <a:xfrm>
            <a:off x="10481945" y="423007"/>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Tree>
    <p:extLst>
      <p:ext uri="{BB962C8B-B14F-4D97-AF65-F5344CB8AC3E}">
        <p14:creationId xmlns:p14="http://schemas.microsoft.com/office/powerpoint/2010/main" val="30892594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B47561BC-FDC8-4426-9B4D-ECF9FCFDF8C8}"/>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a:extLst>
              <a:ext uri="{FF2B5EF4-FFF2-40B4-BE49-F238E27FC236}">
                <a16:creationId xmlns="" xmlns:a16="http://schemas.microsoft.com/office/drawing/2014/main" id="{CAB08CCD-B8A7-4318-A302-1C063CADF072}"/>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10" name="矩形 9">
            <a:extLst>
              <a:ext uri="{FF2B5EF4-FFF2-40B4-BE49-F238E27FC236}">
                <a16:creationId xmlns="" xmlns:a16="http://schemas.microsoft.com/office/drawing/2014/main" id="{52160567-35F5-433B-9BD1-6C829668B4C1}"/>
              </a:ext>
            </a:extLst>
          </p:cNvPr>
          <p:cNvSpPr/>
          <p:nvPr/>
        </p:nvSpPr>
        <p:spPr>
          <a:xfrm>
            <a:off x="1066800" y="-2"/>
            <a:ext cx="817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zh-CN" altLang="zh-CN" sz="2800" dirty="0">
                <a:solidFill>
                  <a:srgbClr val="DA251C"/>
                </a:solidFill>
              </a:rPr>
              <a:t>考向</a:t>
            </a:r>
            <a:r>
              <a:rPr lang="en-US" altLang="zh-CN" sz="2800" dirty="0">
                <a:solidFill>
                  <a:srgbClr val="DA251C"/>
                </a:solidFill>
              </a:rPr>
              <a:t>2 </a:t>
            </a:r>
            <a:r>
              <a:rPr lang="zh-CN" altLang="zh-CN" sz="2800" dirty="0">
                <a:solidFill>
                  <a:srgbClr val="DA251C"/>
                </a:solidFill>
              </a:rPr>
              <a:t>依据化学方程式中的定量关系进行相关计算</a:t>
            </a:r>
          </a:p>
        </p:txBody>
      </p:sp>
      <mc:AlternateContent xmlns:mc="http://schemas.openxmlformats.org/markup-compatibility/2006" xmlns:a14="http://schemas.microsoft.com/office/drawing/2010/main">
        <mc:Choice Requires="a14">
          <p:sp>
            <p:nvSpPr>
              <p:cNvPr id="11" name="矩形 10">
                <a:extLst>
                  <a:ext uri="{FF2B5EF4-FFF2-40B4-BE49-F238E27FC236}">
                    <a16:creationId xmlns="" xmlns:a16="http://schemas.microsoft.com/office/drawing/2014/main" id="{24C76213-A454-4B24-AB0C-A9BD01DD531D}"/>
                  </a:ext>
                </a:extLst>
              </p:cNvPr>
              <p:cNvSpPr/>
              <p:nvPr/>
            </p:nvSpPr>
            <p:spPr>
              <a:xfrm>
                <a:off x="242445" y="758369"/>
                <a:ext cx="11726577" cy="4616648"/>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cs typeface="Times New Roman" panose="02020603050405020304" pitchFamily="18" charset="0"/>
                  </a:rPr>
                  <a:t>示例</a:t>
                </a:r>
                <a:r>
                  <a:rPr lang="en-US" altLang="zh-CN" sz="2800" b="1" dirty="0">
                    <a:solidFill>
                      <a:srgbClr val="DA251C"/>
                    </a:solidFill>
                    <a:latin typeface="Times New Roman" panose="02020603050405020304" pitchFamily="18" charset="0"/>
                    <a:cs typeface="Times New Roman" panose="02020603050405020304" pitchFamily="18" charset="0"/>
                  </a:rPr>
                  <a:t>10</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高考组合题</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高锰酸钾溶液常被用来测定含有还原性物质溶液的浓度。高锰酸钾溶液使用前常用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标准溶液标定。试完成下面问题</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(1)[2016</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Ⅰ,36(5),3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高锰酸钾纯度的测定</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称取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1.080 0 g</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样品</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溶解后定容于</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容量瓶中</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摇匀。取浓度为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0.200 0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标准溶液</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20.00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加入稀硫酸酸化</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溶液平行滴定三次</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平均消耗的体积为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24.48 mL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。该样品的纯度为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列出计算式即可</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2Mn</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+6H</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id="{24C76213-A454-4B24-AB0C-A9BD01DD531D}"/>
                  </a:ext>
                </a:extLst>
              </p:cNvPr>
              <p:cNvSpPr>
                <a:spLocks noRot="1" noChangeAspect="1" noMove="1" noResize="1" noEditPoints="1" noAdjustHandles="1" noChangeArrowheads="1" noChangeShapeType="1" noTextEdit="1"/>
              </p:cNvSpPr>
              <p:nvPr/>
            </p:nvSpPr>
            <p:spPr>
              <a:xfrm>
                <a:off x="242445" y="758369"/>
                <a:ext cx="11726577" cy="4616648"/>
              </a:xfrm>
              <a:prstGeom prst="rect">
                <a:avLst/>
              </a:prstGeom>
              <a:blipFill>
                <a:blip r:embed="rId2"/>
                <a:stretch>
                  <a:fillRect l="-1092" r="-416" b="-1055"/>
                </a:stretch>
              </a:blipFill>
            </p:spPr>
            <p:txBody>
              <a:bodyPr/>
              <a:lstStyle/>
              <a:p>
                <a:r>
                  <a:rPr lang="zh-CN" altLang="en-US">
                    <a:noFill/>
                  </a:rPr>
                  <a:t> </a:t>
                </a:r>
              </a:p>
            </p:txBody>
          </p:sp>
        </mc:Fallback>
      </mc:AlternateContent>
      <p:pic>
        <p:nvPicPr>
          <p:cNvPr id="12" name="图片 11">
            <a:extLst>
              <a:ext uri="{FF2B5EF4-FFF2-40B4-BE49-F238E27FC236}">
                <a16:creationId xmlns="" xmlns:a16="http://schemas.microsoft.com/office/drawing/2014/main" id="{2CBCD3D6-5F81-4153-B354-90E533FE96FF}"/>
              </a:ext>
            </a:extLst>
          </p:cNvPr>
          <p:cNvPicPr/>
          <p:nvPr/>
        </p:nvPicPr>
        <p:blipFill>
          <a:blip r:embed="rId3"/>
          <a:stretch>
            <a:fillRect/>
          </a:stretch>
        </p:blipFill>
        <p:spPr>
          <a:xfrm>
            <a:off x="3828270" y="4801012"/>
            <a:ext cx="720573" cy="409369"/>
          </a:xfrm>
          <a:prstGeom prst="rect">
            <a:avLst/>
          </a:prstGeom>
        </p:spPr>
      </p:pic>
      <p:sp>
        <p:nvSpPr>
          <p:cNvPr id="13" name="矩形 12">
            <a:extLst>
              <a:ext uri="{FF2B5EF4-FFF2-40B4-BE49-F238E27FC236}">
                <a16:creationId xmlns="" xmlns:a16="http://schemas.microsoft.com/office/drawing/2014/main" id="{DAB5E291-CB39-4E01-B310-48762BED2BB4}"/>
              </a:ext>
            </a:extLst>
          </p:cNvPr>
          <p:cNvSpPr/>
          <p:nvPr/>
        </p:nvSpPr>
        <p:spPr>
          <a:xfrm>
            <a:off x="4670229" y="4592200"/>
            <a:ext cx="4067139" cy="738664"/>
          </a:xfrm>
          <a:prstGeom prst="rect">
            <a:avLst/>
          </a:prstGeom>
        </p:spPr>
        <p:txBody>
          <a:bodyPr wrap="non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2Mn</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+10CO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435292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 xmlns:a16="http://schemas.microsoft.com/office/drawing/2014/main" id="{EC44BC97-35DE-4B2E-9CCF-781650B61897}"/>
              </a:ext>
            </a:extLst>
          </p:cNvPr>
          <p:cNvSpPr/>
          <p:nvPr/>
        </p:nvSpPr>
        <p:spPr>
          <a:xfrm>
            <a:off x="260789" y="745197"/>
            <a:ext cx="11688766" cy="2031325"/>
          </a:xfrm>
          <a:prstGeom prst="rect">
            <a:avLst/>
          </a:prstGeom>
        </p:spPr>
        <p:txBody>
          <a:bodyPr wrap="square">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(2)[2016</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Ⅱ,36(5),2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双氧水浓度可在酸性条件下用</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溶液测定</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该反应的离子方程式为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。一种双氧水的质量分数为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密度为</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1.10 g·cm</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其浓度为</a:t>
            </a:r>
            <a:r>
              <a:rPr lang="zh-CN" altLang="zh-CN" sz="28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CE7EF016-6961-4D00-8093-4F3A6275F98D}"/>
              </a:ext>
            </a:extLst>
          </p:cNvPr>
          <p:cNvSpPr/>
          <p:nvPr/>
        </p:nvSpPr>
        <p:spPr>
          <a:xfrm>
            <a:off x="260789" y="2794425"/>
            <a:ext cx="1980029" cy="662297"/>
          </a:xfrm>
          <a:prstGeom prst="rect">
            <a:avLst/>
          </a:prstGeom>
        </p:spPr>
        <p:txBody>
          <a:bodyPr wrap="none">
            <a:spAutoFit/>
          </a:bodyPr>
          <a:lstStyle/>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思维导引　</a:t>
            </a:r>
            <a:endParaRPr lang="zh-CN" altLang="en-US" sz="2800" b="1" dirty="0">
              <a:solidFill>
                <a:srgbClr val="DA251C"/>
              </a:solidFill>
              <a:latin typeface="Times New Roman" panose="02020603050405020304" pitchFamily="18" charset="0"/>
              <a:cs typeface="Times New Roman" panose="02020603050405020304" pitchFamily="18" charset="0"/>
            </a:endParaRPr>
          </a:p>
        </p:txBody>
      </p:sp>
      <p:pic>
        <p:nvPicPr>
          <p:cNvPr id="17" name="17HX-4.jpg" descr="id:2147515465;FounderCES">
            <a:extLst>
              <a:ext uri="{FF2B5EF4-FFF2-40B4-BE49-F238E27FC236}">
                <a16:creationId xmlns="" xmlns:a16="http://schemas.microsoft.com/office/drawing/2014/main" id="{0ADAF0ED-6BBC-4EBE-B578-31539B815AC2}"/>
              </a:ext>
            </a:extLst>
          </p:cNvPr>
          <p:cNvPicPr/>
          <p:nvPr/>
        </p:nvPicPr>
        <p:blipFill>
          <a:blip r:embed="rId2"/>
          <a:stretch>
            <a:fillRect/>
          </a:stretch>
        </p:blipFill>
        <p:spPr>
          <a:xfrm>
            <a:off x="517091" y="3800886"/>
            <a:ext cx="7401620" cy="1495013"/>
          </a:xfrm>
          <a:prstGeom prst="rect">
            <a:avLst/>
          </a:prstGeom>
        </p:spPr>
      </p:pic>
      <p:sp>
        <p:nvSpPr>
          <p:cNvPr id="9" name="矩形 8">
            <a:extLst>
              <a:ext uri="{FF2B5EF4-FFF2-40B4-BE49-F238E27FC236}">
                <a16:creationId xmlns="" xmlns:a16="http://schemas.microsoft.com/office/drawing/2014/main" id="{A0C386DF-D444-4164-9095-E83CA73452F7}"/>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15292659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71699DCB-955A-4D51-9B04-E987EB76207F}"/>
                  </a:ext>
                </a:extLst>
              </p:cNvPr>
              <p:cNvSpPr/>
              <p:nvPr/>
            </p:nvSpPr>
            <p:spPr>
              <a:xfrm>
                <a:off x="272920" y="801786"/>
                <a:ext cx="5276253" cy="738664"/>
              </a:xfrm>
              <a:prstGeom prst="rect">
                <a:avLst/>
              </a:prstGeom>
            </p:spPr>
            <p:txBody>
              <a:bodyPr wrap="none">
                <a:spAutoFit/>
              </a:bodyPr>
              <a:lstStyle/>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(1)2Mn</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+ 6H</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8" name="矩形 17">
                <a:extLst>
                  <a:ext uri="{FF2B5EF4-FFF2-40B4-BE49-F238E27FC236}">
                    <a16:creationId xmlns:a16="http://schemas.microsoft.com/office/drawing/2014/main" id="{71699DCB-955A-4D51-9B04-E987EB76207F}"/>
                  </a:ext>
                </a:extLst>
              </p:cNvPr>
              <p:cNvSpPr>
                <a:spLocks noRot="1" noChangeAspect="1" noMove="1" noResize="1" noEditPoints="1" noAdjustHandles="1" noChangeArrowheads="1" noChangeShapeType="1" noTextEdit="1"/>
              </p:cNvSpPr>
              <p:nvPr/>
            </p:nvSpPr>
            <p:spPr>
              <a:xfrm>
                <a:off x="272920" y="801786"/>
                <a:ext cx="5276253" cy="738664"/>
              </a:xfrm>
              <a:prstGeom prst="rect">
                <a:avLst/>
              </a:prstGeom>
              <a:blipFill>
                <a:blip r:embed="rId2"/>
                <a:stretch>
                  <a:fillRect l="-2428" b="-12397"/>
                </a:stretch>
              </a:blipFill>
            </p:spPr>
            <p:txBody>
              <a:bodyPr/>
              <a:lstStyle/>
              <a:p>
                <a:r>
                  <a:rPr lang="zh-CN" altLang="en-US">
                    <a:noFill/>
                  </a:rPr>
                  <a:t> </a:t>
                </a:r>
              </a:p>
            </p:txBody>
          </p:sp>
        </mc:Fallback>
      </mc:AlternateContent>
      <p:pic>
        <p:nvPicPr>
          <p:cNvPr id="19" name="图片 18">
            <a:extLst>
              <a:ext uri="{FF2B5EF4-FFF2-40B4-BE49-F238E27FC236}">
                <a16:creationId xmlns="" xmlns:a16="http://schemas.microsoft.com/office/drawing/2014/main" id="{C87AF1B7-C87C-4DF0-908A-AA1C65FEC47B}"/>
              </a:ext>
            </a:extLst>
          </p:cNvPr>
          <p:cNvPicPr/>
          <p:nvPr/>
        </p:nvPicPr>
        <p:blipFill>
          <a:blip r:embed="rId3"/>
          <a:stretch>
            <a:fillRect/>
          </a:stretch>
        </p:blipFill>
        <p:spPr>
          <a:xfrm>
            <a:off x="5549173" y="993689"/>
            <a:ext cx="624623" cy="354858"/>
          </a:xfrm>
          <a:prstGeom prst="rect">
            <a:avLst/>
          </a:prstGeom>
        </p:spPr>
      </p:pic>
      <p:sp>
        <p:nvSpPr>
          <p:cNvPr id="20" name="矩形 19">
            <a:extLst>
              <a:ext uri="{FF2B5EF4-FFF2-40B4-BE49-F238E27FC236}">
                <a16:creationId xmlns="" xmlns:a16="http://schemas.microsoft.com/office/drawing/2014/main" id="{03B61695-979A-4BC0-A88C-5FCF6AA7B350}"/>
              </a:ext>
            </a:extLst>
          </p:cNvPr>
          <p:cNvSpPr/>
          <p:nvPr/>
        </p:nvSpPr>
        <p:spPr>
          <a:xfrm>
            <a:off x="6230946" y="801786"/>
            <a:ext cx="3498073"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2Mn</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+10CO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 xmlns:a16="http://schemas.microsoft.com/office/drawing/2014/main" id="{2EF6FB75-FA98-43F0-A893-0F83BBD2D617}"/>
              </a:ext>
            </a:extLst>
          </p:cNvPr>
          <p:cNvSpPr/>
          <p:nvPr/>
        </p:nvSpPr>
        <p:spPr>
          <a:xfrm>
            <a:off x="1788732" y="1329497"/>
            <a:ext cx="6096000" cy="1384995"/>
          </a:xfrm>
          <a:prstGeom prst="rect">
            <a:avLst/>
          </a:prstGeom>
        </p:spPr>
        <p:txBody>
          <a:bodyPr>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·0.024 48 L</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0.004 </a:t>
            </a:r>
            <a:r>
              <a:rPr lang="en-US" altLang="zh-CN" sz="28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mol</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a:extLst>
                  <a:ext uri="{FF2B5EF4-FFF2-40B4-BE49-F238E27FC236}">
                    <a16:creationId xmlns="" xmlns:a16="http://schemas.microsoft.com/office/drawing/2014/main" id="{6D46BA67-ACD7-497C-90FA-C680CB2CF1E8}"/>
                  </a:ext>
                </a:extLst>
              </p:cNvPr>
              <p:cNvSpPr/>
              <p:nvPr/>
            </p:nvSpPr>
            <p:spPr>
              <a:xfrm>
                <a:off x="666467" y="2733542"/>
                <a:ext cx="6096000" cy="3589316"/>
              </a:xfrm>
              <a:prstGeom prst="rect">
                <a:avLst/>
              </a:prstGeom>
            </p:spPr>
            <p:txBody>
              <a:bodyPr>
                <a:spAutoFit/>
              </a:bodyPr>
              <a:lstStyle/>
              <a:p>
                <a:pPr>
                  <a:lnSpc>
                    <a:spcPct val="150000"/>
                  </a:lnSpc>
                  <a:spcAft>
                    <a:spcPts val="0"/>
                  </a:spcAft>
                </a:pP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004</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mol</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024</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48</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den>
                    </m:f>
                  </m:oMath>
                </a14:m>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ω</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KMn</m:t>
                        </m:r>
                        <m:sSub>
                          <m:sSub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Sub>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𝑚</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nor/>
                          </m:rPr>
                          <a:rPr lang="zh-CN"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样品</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t>
                        </m:r>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004</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mol</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024</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48</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den>
                        </m:f>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×158</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080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id="{6D46BA67-ACD7-497C-90FA-C680CB2CF1E8}"/>
                  </a:ext>
                </a:extLst>
              </p:cNvPr>
              <p:cNvSpPr>
                <a:spLocks noRot="1" noChangeAspect="1" noMove="1" noResize="1" noEditPoints="1" noAdjustHandles="1" noChangeArrowheads="1" noChangeShapeType="1" noTextEdit="1"/>
              </p:cNvSpPr>
              <p:nvPr/>
            </p:nvSpPr>
            <p:spPr>
              <a:xfrm>
                <a:off x="666467" y="2733542"/>
                <a:ext cx="6096000" cy="3589316"/>
              </a:xfrm>
              <a:prstGeom prst="rect">
                <a:avLst/>
              </a:prstGeom>
              <a:blipFill>
                <a:blip r:embed="rId4"/>
                <a:stretch>
                  <a:fillRect l="-2000"/>
                </a:stretch>
              </a:blipFill>
            </p:spPr>
            <p:txBody>
              <a:bodyPr/>
              <a:lstStyle/>
              <a:p>
                <a:r>
                  <a:rPr lang="zh-CN" altLang="en-US">
                    <a:noFill/>
                  </a:rPr>
                  <a:t> </a:t>
                </a:r>
              </a:p>
            </p:txBody>
          </p:sp>
        </mc:Fallback>
      </mc:AlternateContent>
      <p:sp>
        <p:nvSpPr>
          <p:cNvPr id="11" name="矩形 10">
            <a:extLst>
              <a:ext uri="{FF2B5EF4-FFF2-40B4-BE49-F238E27FC236}">
                <a16:creationId xmlns="" xmlns:a16="http://schemas.microsoft.com/office/drawing/2014/main" id="{B7FFD5DE-6B92-4048-96D6-E10A7D8B2C85}"/>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23320249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BD60748D-78CD-4ADA-AB40-F008BDDBB998}"/>
                  </a:ext>
                </a:extLst>
              </p:cNvPr>
              <p:cNvSpPr/>
              <p:nvPr/>
            </p:nvSpPr>
            <p:spPr>
              <a:xfrm>
                <a:off x="274307" y="914066"/>
                <a:ext cx="3690882"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(2)5H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+2Mn</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+6H</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id="{BD60748D-78CD-4ADA-AB40-F008BDDBB998}"/>
                  </a:ext>
                </a:extLst>
              </p:cNvPr>
              <p:cNvSpPr>
                <a:spLocks noRot="1" noChangeAspect="1" noMove="1" noResize="1" noEditPoints="1" noAdjustHandles="1" noChangeArrowheads="1" noChangeShapeType="1" noTextEdit="1"/>
              </p:cNvSpPr>
              <p:nvPr/>
            </p:nvSpPr>
            <p:spPr>
              <a:xfrm>
                <a:off x="274307" y="914066"/>
                <a:ext cx="3690882" cy="738664"/>
              </a:xfrm>
              <a:prstGeom prst="rect">
                <a:avLst/>
              </a:prstGeom>
              <a:blipFill>
                <a:blip r:embed="rId2"/>
                <a:stretch>
                  <a:fillRect l="-3471" b="-12397"/>
                </a:stretch>
              </a:blipFill>
            </p:spPr>
            <p:txBody>
              <a:bodyPr/>
              <a:lstStyle/>
              <a:p>
                <a:r>
                  <a:rPr lang="zh-CN" altLang="en-US">
                    <a:noFill/>
                  </a:rPr>
                  <a:t> </a:t>
                </a:r>
              </a:p>
            </p:txBody>
          </p:sp>
        </mc:Fallback>
      </mc:AlternateContent>
      <p:pic>
        <p:nvPicPr>
          <p:cNvPr id="14" name="图片 13">
            <a:extLst>
              <a:ext uri="{FF2B5EF4-FFF2-40B4-BE49-F238E27FC236}">
                <a16:creationId xmlns="" xmlns:a16="http://schemas.microsoft.com/office/drawing/2014/main" id="{01FBE05C-BC23-49EF-9CD8-9B41914E1FCE}"/>
              </a:ext>
            </a:extLst>
          </p:cNvPr>
          <p:cNvPicPr/>
          <p:nvPr/>
        </p:nvPicPr>
        <p:blipFill>
          <a:blip r:embed="rId3"/>
          <a:stretch>
            <a:fillRect/>
          </a:stretch>
        </p:blipFill>
        <p:spPr>
          <a:xfrm>
            <a:off x="3945584" y="1110298"/>
            <a:ext cx="699978" cy="397669"/>
          </a:xfrm>
          <a:prstGeom prst="rect">
            <a:avLst/>
          </a:prstGeom>
        </p:spPr>
      </p:pic>
      <p:sp>
        <p:nvSpPr>
          <p:cNvPr id="22" name="矩形 21">
            <a:extLst>
              <a:ext uri="{FF2B5EF4-FFF2-40B4-BE49-F238E27FC236}">
                <a16:creationId xmlns="" xmlns:a16="http://schemas.microsoft.com/office/drawing/2014/main" id="{77447475-56B3-449F-8D5F-4BB44131B06A}"/>
              </a:ext>
            </a:extLst>
          </p:cNvPr>
          <p:cNvSpPr/>
          <p:nvPr/>
        </p:nvSpPr>
        <p:spPr>
          <a:xfrm>
            <a:off x="4741482" y="901962"/>
            <a:ext cx="6096000" cy="661207"/>
          </a:xfrm>
          <a:prstGeom prst="rect">
            <a:avLst/>
          </a:prstGeom>
        </p:spPr>
        <p:txBody>
          <a:bodyPr>
            <a:spAutoFit/>
          </a:bodyPr>
          <a:lstStyle/>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2Mn</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矩形 22">
                <a:extLst>
                  <a:ext uri="{FF2B5EF4-FFF2-40B4-BE49-F238E27FC236}">
                    <a16:creationId xmlns="" xmlns:a16="http://schemas.microsoft.com/office/drawing/2014/main" id="{9F7B0134-55BD-4FFE-A916-922E0F2CB68A}"/>
                  </a:ext>
                </a:extLst>
              </p:cNvPr>
              <p:cNvSpPr/>
              <p:nvPr/>
            </p:nvSpPr>
            <p:spPr>
              <a:xfrm>
                <a:off x="260062" y="2553073"/>
                <a:ext cx="11589037" cy="2594685"/>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m:t>
                        </m:r>
                        <m:sSup>
                          <m:sSup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10</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m:t>
                            </m:r>
                          </m:sup>
                        </m:sSup>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200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m:t>
                            </m:r>
                          </m:den>
                        </m:f>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t>
                        </m:r>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100</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24</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48</m:t>
                            </m:r>
                          </m:den>
                        </m:f>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×158</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080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t>
                        </m:r>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004</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mol</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024</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48</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den>
                        </m:f>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×158</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mo</m:t>
                        </m:r>
                        <m:sSup>
                          <m:sSup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l</m:t>
                            </m:r>
                          </m:e>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sup>
                        </m:sSup>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080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g</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矩形 22">
                <a:extLst>
                  <a:ext uri="{FF2B5EF4-FFF2-40B4-BE49-F238E27FC236}">
                    <a16:creationId xmlns:a16="http://schemas.microsoft.com/office/drawing/2014/main" id="{9F7B0134-55BD-4FFE-A916-922E0F2CB68A}"/>
                  </a:ext>
                </a:extLst>
              </p:cNvPr>
              <p:cNvSpPr>
                <a:spLocks noRot="1" noChangeAspect="1" noMove="1" noResize="1" noEditPoints="1" noAdjustHandles="1" noChangeArrowheads="1" noChangeShapeType="1" noTextEdit="1"/>
              </p:cNvSpPr>
              <p:nvPr/>
            </p:nvSpPr>
            <p:spPr>
              <a:xfrm>
                <a:off x="260062" y="2553073"/>
                <a:ext cx="11589037" cy="2594685"/>
              </a:xfrm>
              <a:prstGeom prst="rect">
                <a:avLst/>
              </a:prstGeom>
              <a:blipFill>
                <a:blip r:embed="rId4"/>
                <a:stretch>
                  <a:fillRect l="-1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a:extLst>
                  <a:ext uri="{FF2B5EF4-FFF2-40B4-BE49-F238E27FC236}">
                    <a16:creationId xmlns="" xmlns:a16="http://schemas.microsoft.com/office/drawing/2014/main" id="{7C513879-C8D6-43AE-8D5C-17560834FB54}"/>
                  </a:ext>
                </a:extLst>
              </p:cNvPr>
              <p:cNvSpPr/>
              <p:nvPr/>
            </p:nvSpPr>
            <p:spPr>
              <a:xfrm>
                <a:off x="274307" y="5398998"/>
                <a:ext cx="3690882"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(2)5H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+2Mn</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sty m:val="p"/>
                          </m:rP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up>
                        <m:r>
                          <m:rPr>
                            <m:nor/>
                          </m:rPr>
                          <a:rPr lang="en-US" altLang="zh-CN" sz="28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+6H</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4" name="矩形 23">
                <a:extLst>
                  <a:ext uri="{FF2B5EF4-FFF2-40B4-BE49-F238E27FC236}">
                    <a16:creationId xmlns:a16="http://schemas.microsoft.com/office/drawing/2014/main" id="{7C513879-C8D6-43AE-8D5C-17560834FB54}"/>
                  </a:ext>
                </a:extLst>
              </p:cNvPr>
              <p:cNvSpPr>
                <a:spLocks noRot="1" noChangeAspect="1" noMove="1" noResize="1" noEditPoints="1" noAdjustHandles="1" noChangeArrowheads="1" noChangeShapeType="1" noTextEdit="1"/>
              </p:cNvSpPr>
              <p:nvPr/>
            </p:nvSpPr>
            <p:spPr>
              <a:xfrm>
                <a:off x="274307" y="5398998"/>
                <a:ext cx="3690882" cy="738664"/>
              </a:xfrm>
              <a:prstGeom prst="rect">
                <a:avLst/>
              </a:prstGeom>
              <a:blipFill>
                <a:blip r:embed="rId5"/>
                <a:stretch>
                  <a:fillRect l="-3471" b="-12397"/>
                </a:stretch>
              </a:blipFill>
            </p:spPr>
            <p:txBody>
              <a:bodyPr/>
              <a:lstStyle/>
              <a:p>
                <a:r>
                  <a:rPr lang="zh-CN" altLang="en-US">
                    <a:noFill/>
                  </a:rPr>
                  <a:t> </a:t>
                </a:r>
              </a:p>
            </p:txBody>
          </p:sp>
        </mc:Fallback>
      </mc:AlternateContent>
      <p:pic>
        <p:nvPicPr>
          <p:cNvPr id="25" name="图片 24">
            <a:extLst>
              <a:ext uri="{FF2B5EF4-FFF2-40B4-BE49-F238E27FC236}">
                <a16:creationId xmlns="" xmlns:a16="http://schemas.microsoft.com/office/drawing/2014/main" id="{C2F52A0A-6C44-4E20-8344-2408322572E8}"/>
              </a:ext>
            </a:extLst>
          </p:cNvPr>
          <p:cNvPicPr/>
          <p:nvPr/>
        </p:nvPicPr>
        <p:blipFill>
          <a:blip r:embed="rId3"/>
          <a:stretch>
            <a:fillRect/>
          </a:stretch>
        </p:blipFill>
        <p:spPr>
          <a:xfrm>
            <a:off x="3976094" y="5566602"/>
            <a:ext cx="765388" cy="434829"/>
          </a:xfrm>
          <a:prstGeom prst="rect">
            <a:avLst/>
          </a:prstGeom>
        </p:spPr>
      </p:pic>
      <p:sp>
        <p:nvSpPr>
          <p:cNvPr id="26" name="矩形 25">
            <a:extLst>
              <a:ext uri="{FF2B5EF4-FFF2-40B4-BE49-F238E27FC236}">
                <a16:creationId xmlns="" xmlns:a16="http://schemas.microsoft.com/office/drawing/2014/main" id="{71C69BF8-8D4D-47E4-BD4B-2758A3435F0C}"/>
              </a:ext>
            </a:extLst>
          </p:cNvPr>
          <p:cNvSpPr/>
          <p:nvPr/>
        </p:nvSpPr>
        <p:spPr>
          <a:xfrm>
            <a:off x="4866483" y="5371644"/>
            <a:ext cx="3887603" cy="738664"/>
          </a:xfrm>
          <a:prstGeom prst="rect">
            <a:avLst/>
          </a:prstGeom>
        </p:spPr>
        <p:txBody>
          <a:bodyPr wrap="none">
            <a:spAutoFit/>
          </a:bodyPr>
          <a:lstStyle/>
          <a:p>
            <a:pPr>
              <a:lnSpc>
                <a:spcPct val="150000"/>
              </a:lnSpc>
            </a:pP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2Mn</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3E344C0F-31F7-4ED7-B934-EE58C878A1D9}"/>
                  </a:ext>
                </a:extLst>
              </p:cNvPr>
              <p:cNvSpPr/>
              <p:nvPr/>
            </p:nvSpPr>
            <p:spPr>
              <a:xfrm>
                <a:off x="529992" y="1543506"/>
                <a:ext cx="12446287" cy="1125693"/>
              </a:xfrm>
              <a:prstGeom prst="rect">
                <a:avLst/>
              </a:prstGeom>
            </p:spPr>
            <p:txBody>
              <a:bodyPr wrap="square">
                <a:spAutoFit/>
              </a:bodyPr>
              <a:lstStyle/>
              <a:p>
                <a:pPr>
                  <a:lnSpc>
                    <a:spcPct val="150000"/>
                  </a:lnSpc>
                  <a:spcAft>
                    <a:spcPts val="0"/>
                  </a:spcAft>
                </a:pPr>
                <a:r>
                  <a:rPr lang="en-US" altLang="zh-CN" sz="28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𝜌</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m:t>
                        </m:r>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𝜔</m:t>
                        </m:r>
                      </m:num>
                      <m:den>
                        <m:r>
                          <a:rPr lang="en-US" altLang="zh-CN" sz="2800" i="1">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𝑀</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000×1</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10×27</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5</m:t>
                        </m:r>
                        <m:r>
                          <m:rPr>
                            <m:nor/>
                          </m:rPr>
                          <a:rPr lang="en-US" altLang="zh-CN" sz="28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num>
                      <m:den>
                        <m:r>
                          <a:rPr lang="en-US" altLang="zh-CN" sz="28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34</m:t>
                        </m:r>
                      </m:den>
                    </m:f>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 mol·L</a:t>
                </a:r>
                <a:r>
                  <a:rPr lang="en-US" altLang="zh-CN" sz="28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id="{3E344C0F-31F7-4ED7-B934-EE58C878A1D9}"/>
                  </a:ext>
                </a:extLst>
              </p:cNvPr>
              <p:cNvSpPr>
                <a:spLocks noRot="1" noChangeAspect="1" noMove="1" noResize="1" noEditPoints="1" noAdjustHandles="1" noChangeArrowheads="1" noChangeShapeType="1" noTextEdit="1"/>
              </p:cNvSpPr>
              <p:nvPr/>
            </p:nvSpPr>
            <p:spPr>
              <a:xfrm>
                <a:off x="529992" y="1543506"/>
                <a:ext cx="12446287" cy="1125693"/>
              </a:xfrm>
              <a:prstGeom prst="rect">
                <a:avLst/>
              </a:prstGeom>
              <a:blipFill>
                <a:blip r:embed="rId6"/>
                <a:stretch>
                  <a:fillRect l="-1028"/>
                </a:stretch>
              </a:blipFill>
            </p:spPr>
            <p:txBody>
              <a:bodyPr/>
              <a:lstStyle/>
              <a:p>
                <a:r>
                  <a:rPr lang="zh-CN" altLang="en-US">
                    <a:noFill/>
                  </a:rPr>
                  <a:t> </a:t>
                </a:r>
              </a:p>
            </p:txBody>
          </p:sp>
        </mc:Fallback>
      </mc:AlternateContent>
      <p:sp>
        <p:nvSpPr>
          <p:cNvPr id="15" name="矩形 14">
            <a:extLst>
              <a:ext uri="{FF2B5EF4-FFF2-40B4-BE49-F238E27FC236}">
                <a16:creationId xmlns="" xmlns:a16="http://schemas.microsoft.com/office/drawing/2014/main" id="{CF6A40AB-171B-4722-9CC1-9AEFDC36AA40}"/>
              </a:ext>
            </a:extLst>
          </p:cNvPr>
          <p:cNvSpPr/>
          <p:nvPr/>
        </p:nvSpPr>
        <p:spPr>
          <a:xfrm>
            <a:off x="9394371" y="0"/>
            <a:ext cx="181857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专题一：物质的量</a:t>
            </a:r>
          </a:p>
        </p:txBody>
      </p:sp>
    </p:spTree>
    <p:extLst>
      <p:ext uri="{BB962C8B-B14F-4D97-AF65-F5344CB8AC3E}">
        <p14:creationId xmlns:p14="http://schemas.microsoft.com/office/powerpoint/2010/main" val="869651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d337df4cc8a5f8fd5555c7abbd8b9d0c3b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5314</Words>
  <Application>Microsoft Office PowerPoint</Application>
  <PresentationFormat>宽屏</PresentationFormat>
  <Paragraphs>724</Paragraphs>
  <Slides>100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100</vt:i4>
      </vt:variant>
    </vt:vector>
  </HeadingPairs>
  <TitlesOfParts>
    <vt:vector size="107" baseType="lpstr">
      <vt:lpstr>方正书宋_GBK</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lenovo</cp:lastModifiedBy>
  <cp:revision>228</cp:revision>
  <dcterms:created xsi:type="dcterms:W3CDTF">2018-02-01T09:53:21Z</dcterms:created>
  <dcterms:modified xsi:type="dcterms:W3CDTF">2018-03-20T09:37:39Z</dcterms:modified>
</cp:coreProperties>
</file>