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9" r:id="rId2"/>
  </p:sldMasterIdLst>
  <p:notesMasterIdLst>
    <p:notesMasterId r:id="rId71"/>
  </p:notesMasterIdLst>
  <p:sldIdLst>
    <p:sldId id="267" r:id="rId3"/>
    <p:sldId id="271" r:id="rId4"/>
    <p:sldId id="262" r:id="rId5"/>
    <p:sldId id="272" r:id="rId6"/>
    <p:sldId id="261" r:id="rId7"/>
    <p:sldId id="277" r:id="rId8"/>
    <p:sldId id="278" r:id="rId9"/>
    <p:sldId id="472" r:id="rId10"/>
    <p:sldId id="279" r:id="rId11"/>
    <p:sldId id="553" r:id="rId12"/>
    <p:sldId id="273" r:id="rId13"/>
    <p:sldId id="263" r:id="rId14"/>
    <p:sldId id="475" r:id="rId15"/>
    <p:sldId id="554" r:id="rId16"/>
    <p:sldId id="555" r:id="rId17"/>
    <p:sldId id="556" r:id="rId18"/>
    <p:sldId id="557" r:id="rId19"/>
    <p:sldId id="558" r:id="rId20"/>
    <p:sldId id="559" r:id="rId21"/>
    <p:sldId id="560" r:id="rId22"/>
    <p:sldId id="561" r:id="rId23"/>
    <p:sldId id="562" r:id="rId24"/>
    <p:sldId id="563" r:id="rId25"/>
    <p:sldId id="564" r:id="rId26"/>
    <p:sldId id="565" r:id="rId27"/>
    <p:sldId id="566" r:id="rId28"/>
    <p:sldId id="567" r:id="rId29"/>
    <p:sldId id="568" r:id="rId30"/>
    <p:sldId id="569" r:id="rId31"/>
    <p:sldId id="570" r:id="rId32"/>
    <p:sldId id="571" r:id="rId33"/>
    <p:sldId id="572" r:id="rId34"/>
    <p:sldId id="573" r:id="rId35"/>
    <p:sldId id="574" r:id="rId36"/>
    <p:sldId id="575" r:id="rId37"/>
    <p:sldId id="274" r:id="rId38"/>
    <p:sldId id="326" r:id="rId39"/>
    <p:sldId id="576" r:id="rId40"/>
    <p:sldId id="534" r:id="rId41"/>
    <p:sldId id="577" r:id="rId42"/>
    <p:sldId id="578" r:id="rId43"/>
    <p:sldId id="579" r:id="rId44"/>
    <p:sldId id="580" r:id="rId45"/>
    <p:sldId id="581" r:id="rId46"/>
    <p:sldId id="582" r:id="rId47"/>
    <p:sldId id="583" r:id="rId48"/>
    <p:sldId id="584" r:id="rId49"/>
    <p:sldId id="585" r:id="rId50"/>
    <p:sldId id="586" r:id="rId51"/>
    <p:sldId id="587" r:id="rId52"/>
    <p:sldId id="588" r:id="rId53"/>
    <p:sldId id="589" r:id="rId54"/>
    <p:sldId id="590" r:id="rId55"/>
    <p:sldId id="591" r:id="rId56"/>
    <p:sldId id="592" r:id="rId57"/>
    <p:sldId id="593" r:id="rId58"/>
    <p:sldId id="594" r:id="rId59"/>
    <p:sldId id="595" r:id="rId60"/>
    <p:sldId id="596" r:id="rId61"/>
    <p:sldId id="597" r:id="rId62"/>
    <p:sldId id="598" r:id="rId63"/>
    <p:sldId id="275" r:id="rId64"/>
    <p:sldId id="283" r:id="rId65"/>
    <p:sldId id="391" r:id="rId66"/>
    <p:sldId id="552" r:id="rId67"/>
    <p:sldId id="599" r:id="rId68"/>
    <p:sldId id="600" r:id="rId69"/>
    <p:sldId id="266" r:id="rId70"/>
  </p:sldIdLst>
  <p:sldSz cx="12192000" cy="6858000"/>
  <p:notesSz cx="6858000" cy="9144000"/>
  <p:custDataLst>
    <p:tags r:id="rId7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章节标题" id="{F5EEC428-8706-4C59-AEE4-161BB92701F7}">
          <p14:sldIdLst>
            <p14:sldId id="267"/>
            <p14:sldId id="271"/>
          </p14:sldIdLst>
        </p14:section>
        <p14:section name="目录" id="{62B0F58D-E21A-4849-85F8-F0658C934CDC}">
          <p14:sldIdLst>
            <p14:sldId id="262"/>
            <p14:sldId id="272"/>
          </p14:sldIdLst>
        </p14:section>
        <p14:section name="考情精解读" id="{E5B6AE4C-B16F-4E49-ACF6-1636DDCCFF7B}">
          <p14:sldIdLst>
            <p14:sldId id="261"/>
            <p14:sldId id="277"/>
            <p14:sldId id="278"/>
            <p14:sldId id="472"/>
            <p14:sldId id="279"/>
            <p14:sldId id="553"/>
          </p14:sldIdLst>
        </p14:section>
        <p14:section name="A.知识全通关" id="{0696FE38-A922-4D75-AA25-7EF156A1C92B}">
          <p14:sldIdLst>
            <p14:sldId id="273"/>
            <p14:sldId id="263"/>
            <p14:sldId id="475"/>
            <p14:sldId id="554"/>
            <p14:sldId id="555"/>
            <p14:sldId id="556"/>
            <p14:sldId id="557"/>
            <p14:sldId id="558"/>
            <p14:sldId id="559"/>
            <p14:sldId id="560"/>
            <p14:sldId id="561"/>
            <p14:sldId id="562"/>
            <p14:sldId id="563"/>
            <p14:sldId id="564"/>
            <p14:sldId id="565"/>
            <p14:sldId id="566"/>
            <p14:sldId id="567"/>
            <p14:sldId id="568"/>
            <p14:sldId id="569"/>
            <p14:sldId id="570"/>
            <p14:sldId id="571"/>
            <p14:sldId id="572"/>
            <p14:sldId id="573"/>
            <p14:sldId id="574"/>
            <p14:sldId id="575"/>
          </p14:sldIdLst>
        </p14:section>
        <p14:section name="B.素养大提升" id="{EAE3448C-E808-4F1F-840E-365612D64D3F}">
          <p14:sldIdLst>
            <p14:sldId id="274"/>
            <p14:sldId id="326"/>
            <p14:sldId id="576"/>
            <p14:sldId id="534"/>
            <p14:sldId id="577"/>
            <p14:sldId id="578"/>
            <p14:sldId id="579"/>
            <p14:sldId id="580"/>
            <p14:sldId id="581"/>
            <p14:sldId id="582"/>
            <p14:sldId id="583"/>
            <p14:sldId id="584"/>
            <p14:sldId id="585"/>
            <p14:sldId id="586"/>
            <p14:sldId id="587"/>
            <p14:sldId id="588"/>
            <p14:sldId id="589"/>
            <p14:sldId id="590"/>
            <p14:sldId id="591"/>
            <p14:sldId id="592"/>
            <p14:sldId id="593"/>
            <p14:sldId id="594"/>
            <p14:sldId id="595"/>
            <p14:sldId id="596"/>
            <p14:sldId id="597"/>
            <p14:sldId id="598"/>
          </p14:sldIdLst>
        </p14:section>
        <p14:section name="C.考向全扫描" id="{C8D129F6-420B-47E8-9577-A84C8752F9E5}">
          <p14:sldIdLst>
            <p14:sldId id="275"/>
            <p14:sldId id="283"/>
            <p14:sldId id="391"/>
            <p14:sldId id="552"/>
            <p14:sldId id="599"/>
            <p14:sldId id="600"/>
          </p14:sldIdLst>
        </p14:section>
        <p14:section name="尾片" id="{185A69EE-4998-4242-976C-7169DE9C7BAE}">
          <p14:sldIdLst>
            <p14:sldId id="266"/>
          </p14:sldIdLst>
        </p14:section>
      </p14:sectionLst>
    </p:ext>
    <p:ext uri="{EFAFB233-063F-42B5-8137-9DF3F51BA10A}">
      <p15:sldGuideLst xmlns:p15="http://schemas.microsoft.com/office/powerpoint/2012/main">
        <p15:guide id="2" pos="3863" userDrawn="1">
          <p15:clr>
            <a:srgbClr val="A4A3A4"/>
          </p15:clr>
        </p15:guide>
        <p15:guide id="3"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25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93" autoAdjust="0"/>
    <p:restoredTop sz="94660"/>
  </p:normalViewPr>
  <p:slideViewPr>
    <p:cSldViewPr snapToGrid="0" showGuides="1">
      <p:cViewPr varScale="1">
        <p:scale>
          <a:sx n="83" d="100"/>
          <a:sy n="83" d="100"/>
        </p:scale>
        <p:origin x="792" y="72"/>
      </p:cViewPr>
      <p:guideLst>
        <p:guide pos="3863"/>
        <p:guide orient="horz"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tags" Target="tags/tag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F8A3FD-0D2F-41A6-8D54-B302852838A5}" type="datetimeFigureOut">
              <a:rPr lang="zh-CN" altLang="en-US" smtClean="0"/>
              <a:t>2018/3/22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D0CC8F-E111-4193-BE3A-BD503DF90AAF}" type="slidenum">
              <a:rPr lang="zh-CN" altLang="en-US" smtClean="0"/>
              <a:t>‹#›</a:t>
            </a:fld>
            <a:endParaRPr lang="zh-CN" altLang="en-US"/>
          </a:p>
        </p:txBody>
      </p:sp>
    </p:spTree>
    <p:extLst>
      <p:ext uri="{BB962C8B-B14F-4D97-AF65-F5344CB8AC3E}">
        <p14:creationId xmlns:p14="http://schemas.microsoft.com/office/powerpoint/2010/main" val="19437865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4D0CC8F-E111-4193-BE3A-BD503DF90AAF}" type="slidenum">
              <a:rPr lang="zh-CN" altLang="en-US" smtClean="0"/>
              <a:t>63</a:t>
            </a:fld>
            <a:endParaRPr lang="zh-CN" altLang="en-US"/>
          </a:p>
        </p:txBody>
      </p:sp>
    </p:spTree>
    <p:extLst>
      <p:ext uri="{BB962C8B-B14F-4D97-AF65-F5344CB8AC3E}">
        <p14:creationId xmlns:p14="http://schemas.microsoft.com/office/powerpoint/2010/main" val="31326076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4D0CC8F-E111-4193-BE3A-BD503DF90AAF}" type="slidenum">
              <a:rPr lang="zh-CN" altLang="en-US" smtClean="0"/>
              <a:t>65</a:t>
            </a:fld>
            <a:endParaRPr lang="zh-CN" altLang="en-US"/>
          </a:p>
        </p:txBody>
      </p:sp>
    </p:spTree>
    <p:extLst>
      <p:ext uri="{BB962C8B-B14F-4D97-AF65-F5344CB8AC3E}">
        <p14:creationId xmlns:p14="http://schemas.microsoft.com/office/powerpoint/2010/main" val="4142053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4D0CC8F-E111-4193-BE3A-BD503DF90AAF}" type="slidenum">
              <a:rPr lang="zh-CN" altLang="en-US" smtClean="0"/>
              <a:t>67</a:t>
            </a:fld>
            <a:endParaRPr lang="zh-CN" altLang="en-US"/>
          </a:p>
        </p:txBody>
      </p:sp>
    </p:spTree>
    <p:extLst>
      <p:ext uri="{BB962C8B-B14F-4D97-AF65-F5344CB8AC3E}">
        <p14:creationId xmlns:p14="http://schemas.microsoft.com/office/powerpoint/2010/main" val="3134774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37387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自定义版式">
    <p:bg>
      <p:bgPr>
        <a:solidFill>
          <a:srgbClr val="DA251C"/>
        </a:solidFill>
        <a:effectLst/>
      </p:bgPr>
    </p:bg>
    <p:spTree>
      <p:nvGrpSpPr>
        <p:cNvPr id="1" name=""/>
        <p:cNvGrpSpPr/>
        <p:nvPr/>
      </p:nvGrpSpPr>
      <p:grpSpPr>
        <a:xfrm>
          <a:off x="0" y="0"/>
          <a:ext cx="0" cy="0"/>
          <a:chOff x="0" y="0"/>
          <a:chExt cx="0" cy="0"/>
        </a:xfrm>
      </p:grpSpPr>
      <p:grpSp>
        <p:nvGrpSpPr>
          <p:cNvPr id="3" name="组合 2"/>
          <p:cNvGrpSpPr/>
          <p:nvPr userDrawn="1"/>
        </p:nvGrpSpPr>
        <p:grpSpPr>
          <a:xfrm>
            <a:off x="5312723" y="0"/>
            <a:ext cx="1566554" cy="3412757"/>
            <a:chOff x="5320236" y="0"/>
            <a:chExt cx="1566554" cy="3412757"/>
          </a:xfrm>
        </p:grpSpPr>
        <p:sp>
          <p:nvSpPr>
            <p:cNvPr id="4" name="任意多边形 3"/>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5" name="任意多边形 4"/>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sp>
        <p:nvSpPr>
          <p:cNvPr id="6" name="文本框 5"/>
          <p:cNvSpPr txBox="1"/>
          <p:nvPr userDrawn="1"/>
        </p:nvSpPr>
        <p:spPr>
          <a:xfrm>
            <a:off x="3822855" y="6019800"/>
            <a:ext cx="4538422" cy="461665"/>
          </a:xfrm>
          <a:prstGeom prst="rect">
            <a:avLst/>
          </a:prstGeom>
          <a:noFill/>
        </p:spPr>
        <p:txBody>
          <a:bodyPr wrap="none" rtlCol="0">
            <a:spAutoFit/>
          </a:bodyPr>
          <a:lstStyle/>
          <a:p>
            <a:r>
              <a:rPr lang="en-US" altLang="zh-CN" sz="2400" dirty="0">
                <a:solidFill>
                  <a:schemeClr val="bg1"/>
                </a:solidFill>
                <a:latin typeface="+mn-ea"/>
              </a:rPr>
              <a:t>2019</a:t>
            </a:r>
            <a:r>
              <a:rPr lang="zh-CN" altLang="en-US" sz="2400" dirty="0">
                <a:solidFill>
                  <a:schemeClr val="bg1"/>
                </a:solidFill>
                <a:latin typeface="+mn-ea"/>
              </a:rPr>
              <a:t>版</a:t>
            </a:r>
            <a:r>
              <a:rPr lang="en-US" altLang="zh-CN" sz="2400" dirty="0">
                <a:solidFill>
                  <a:schemeClr val="bg1"/>
                </a:solidFill>
                <a:latin typeface="+mn-ea"/>
              </a:rPr>
              <a:t>《</a:t>
            </a:r>
            <a:r>
              <a:rPr lang="zh-CN" altLang="en-US" sz="2400" dirty="0">
                <a:solidFill>
                  <a:schemeClr val="bg1"/>
                </a:solidFill>
                <a:latin typeface="+mn-ea"/>
              </a:rPr>
              <a:t>高考帮</a:t>
            </a:r>
            <a:r>
              <a:rPr lang="en-US" altLang="zh-CN" sz="2400" dirty="0">
                <a:solidFill>
                  <a:schemeClr val="bg1"/>
                </a:solidFill>
                <a:latin typeface="+mn-ea"/>
              </a:rPr>
              <a:t>》</a:t>
            </a:r>
            <a:r>
              <a:rPr lang="zh-CN" altLang="en-US" sz="2400" dirty="0">
                <a:solidFill>
                  <a:schemeClr val="bg1"/>
                </a:solidFill>
                <a:latin typeface="+mn-ea"/>
              </a:rPr>
              <a:t>配套</a:t>
            </a:r>
            <a:r>
              <a:rPr lang="en-US" altLang="zh-CN" sz="2400" dirty="0">
                <a:solidFill>
                  <a:schemeClr val="bg1"/>
                </a:solidFill>
                <a:latin typeface="+mn-ea"/>
              </a:rPr>
              <a:t>PPT</a:t>
            </a:r>
            <a:r>
              <a:rPr lang="zh-CN" altLang="en-US" sz="2400" dirty="0">
                <a:solidFill>
                  <a:schemeClr val="bg1"/>
                </a:solidFill>
                <a:latin typeface="+mn-ea"/>
              </a:rPr>
              <a:t>课件</a:t>
            </a:r>
          </a:p>
        </p:txBody>
      </p:sp>
      <p:grpSp>
        <p:nvGrpSpPr>
          <p:cNvPr id="7" name="组合 6"/>
          <p:cNvGrpSpPr/>
          <p:nvPr userDrawn="1"/>
        </p:nvGrpSpPr>
        <p:grpSpPr>
          <a:xfrm>
            <a:off x="3931714" y="4631739"/>
            <a:ext cx="4297888" cy="1311862"/>
            <a:chOff x="2452571" y="1771159"/>
            <a:chExt cx="7813430" cy="2384926"/>
          </a:xfrm>
          <a:solidFill>
            <a:schemeClr val="bg1"/>
          </a:solidFill>
        </p:grpSpPr>
        <p:sp>
          <p:nvSpPr>
            <p:cNvPr id="8" name="任意多边形 7"/>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9" name="任意多边形 8"/>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9"/>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6293895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65193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8" name="矩形 7"/>
          <p:cNvSpPr/>
          <p:nvPr userDrawn="1"/>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9" name="组合 8"/>
          <p:cNvGrpSpPr/>
          <p:nvPr userDrawn="1"/>
        </p:nvGrpSpPr>
        <p:grpSpPr>
          <a:xfrm>
            <a:off x="11409225" y="1524"/>
            <a:ext cx="85864" cy="187056"/>
            <a:chOff x="5320236" y="0"/>
            <a:chExt cx="1566554" cy="3412757"/>
          </a:xfrm>
        </p:grpSpPr>
        <p:sp>
          <p:nvSpPr>
            <p:cNvPr id="10" name="任意多边形 9"/>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12" name="组合 11"/>
          <p:cNvGrpSpPr/>
          <p:nvPr userDrawn="1"/>
        </p:nvGrpSpPr>
        <p:grpSpPr>
          <a:xfrm>
            <a:off x="11578590" y="60500"/>
            <a:ext cx="379366" cy="115796"/>
            <a:chOff x="2452571" y="1771159"/>
            <a:chExt cx="7813430" cy="2384926"/>
          </a:xfrm>
          <a:solidFill>
            <a:schemeClr val="bg1"/>
          </a:solidFill>
        </p:grpSpPr>
        <p:sp>
          <p:nvSpPr>
            <p:cNvPr id="13" name="任意多边形 12"/>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4" name="任意多边形 13"/>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任意多边形 14"/>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36140098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04237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自定义版式">
    <p:bg>
      <p:bgPr>
        <a:solidFill>
          <a:srgbClr val="DA251C"/>
        </a:solidFill>
        <a:effectLst/>
      </p:bgPr>
    </p:bg>
    <p:spTree>
      <p:nvGrpSpPr>
        <p:cNvPr id="1" name=""/>
        <p:cNvGrpSpPr/>
        <p:nvPr/>
      </p:nvGrpSpPr>
      <p:grpSpPr>
        <a:xfrm>
          <a:off x="0" y="0"/>
          <a:ext cx="0" cy="0"/>
          <a:chOff x="0" y="0"/>
          <a:chExt cx="0" cy="0"/>
        </a:xfrm>
      </p:grpSpPr>
      <p:grpSp>
        <p:nvGrpSpPr>
          <p:cNvPr id="2" name="组合 2"/>
          <p:cNvGrpSpPr/>
          <p:nvPr userDrawn="1"/>
        </p:nvGrpSpPr>
        <p:grpSpPr bwMode="auto">
          <a:xfrm>
            <a:off x="5313363" y="0"/>
            <a:ext cx="1565275" cy="3413125"/>
            <a:chOff x="5320236" y="0"/>
            <a:chExt cx="1566554" cy="3412757"/>
          </a:xfrm>
        </p:grpSpPr>
        <p:sp>
          <p:nvSpPr>
            <p:cNvPr id="3" name="任意多边形 3"/>
            <p:cNvSpPr/>
            <p:nvPr/>
          </p:nvSpPr>
          <p:spPr>
            <a:xfrm flipH="1">
              <a:off x="5320236" y="1239704"/>
              <a:ext cx="1566554" cy="2173053"/>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 name="任意多边形 4"/>
            <p:cNvSpPr/>
            <p:nvPr/>
          </p:nvSpPr>
          <p:spPr>
            <a:xfrm>
              <a:off x="5717435" y="0"/>
              <a:ext cx="770566" cy="1836540"/>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sp>
        <p:nvSpPr>
          <p:cNvPr id="5" name="文本框 5"/>
          <p:cNvSpPr txBox="1"/>
          <p:nvPr userDrawn="1"/>
        </p:nvSpPr>
        <p:spPr>
          <a:xfrm>
            <a:off x="3822700" y="6019800"/>
            <a:ext cx="4538663" cy="461963"/>
          </a:xfrm>
          <a:prstGeom prst="rect">
            <a:avLst/>
          </a:prstGeom>
          <a:noFill/>
        </p:spPr>
        <p:txBody>
          <a:bodyPr wrap="none">
            <a:spAutoFit/>
          </a:bodyPr>
          <a:lstStyle/>
          <a:p>
            <a:pPr fontAlgn="auto">
              <a:spcBef>
                <a:spcPts val="0"/>
              </a:spcBef>
              <a:spcAft>
                <a:spcPts val="0"/>
              </a:spcAft>
              <a:defRPr/>
            </a:pPr>
            <a:r>
              <a:rPr lang="en-US" altLang="zh-CN" sz="2400" dirty="0">
                <a:solidFill>
                  <a:schemeClr val="bg1"/>
                </a:solidFill>
                <a:latin typeface="+mn-ea"/>
                <a:ea typeface="+mn-ea"/>
                <a:cs typeface="+mn-cs"/>
              </a:rPr>
              <a:t>2019</a:t>
            </a:r>
            <a:r>
              <a:rPr lang="zh-CN" altLang="en-US" sz="2400" dirty="0">
                <a:solidFill>
                  <a:schemeClr val="bg1"/>
                </a:solidFill>
                <a:latin typeface="+mn-ea"/>
                <a:ea typeface="+mn-ea"/>
                <a:cs typeface="+mn-cs"/>
              </a:rPr>
              <a:t>版</a:t>
            </a:r>
            <a:r>
              <a:rPr lang="en-US" altLang="zh-CN" sz="2400" dirty="0">
                <a:solidFill>
                  <a:schemeClr val="bg1"/>
                </a:solidFill>
                <a:latin typeface="+mn-ea"/>
                <a:ea typeface="+mn-ea"/>
                <a:cs typeface="+mn-cs"/>
              </a:rPr>
              <a:t>《</a:t>
            </a:r>
            <a:r>
              <a:rPr lang="zh-CN" altLang="en-US" sz="2400" dirty="0">
                <a:solidFill>
                  <a:schemeClr val="bg1"/>
                </a:solidFill>
                <a:latin typeface="+mn-ea"/>
                <a:ea typeface="+mn-ea"/>
                <a:cs typeface="+mn-cs"/>
              </a:rPr>
              <a:t>高考帮</a:t>
            </a:r>
            <a:r>
              <a:rPr lang="en-US" altLang="zh-CN" sz="2400" dirty="0">
                <a:solidFill>
                  <a:schemeClr val="bg1"/>
                </a:solidFill>
                <a:latin typeface="+mn-ea"/>
                <a:ea typeface="+mn-ea"/>
                <a:cs typeface="+mn-cs"/>
              </a:rPr>
              <a:t>》</a:t>
            </a:r>
            <a:r>
              <a:rPr lang="zh-CN" altLang="en-US" sz="2400" dirty="0">
                <a:solidFill>
                  <a:schemeClr val="bg1"/>
                </a:solidFill>
                <a:latin typeface="+mn-ea"/>
                <a:ea typeface="+mn-ea"/>
                <a:cs typeface="+mn-cs"/>
              </a:rPr>
              <a:t>配套</a:t>
            </a:r>
            <a:r>
              <a:rPr lang="en-US" altLang="zh-CN" sz="2400" dirty="0">
                <a:solidFill>
                  <a:schemeClr val="bg1"/>
                </a:solidFill>
                <a:latin typeface="+mn-ea"/>
                <a:ea typeface="+mn-ea"/>
                <a:cs typeface="+mn-cs"/>
              </a:rPr>
              <a:t>PPT</a:t>
            </a:r>
            <a:r>
              <a:rPr lang="zh-CN" altLang="en-US" sz="2400" dirty="0">
                <a:solidFill>
                  <a:schemeClr val="bg1"/>
                </a:solidFill>
                <a:latin typeface="+mn-ea"/>
                <a:ea typeface="+mn-ea"/>
                <a:cs typeface="+mn-cs"/>
              </a:rPr>
              <a:t>课件</a:t>
            </a:r>
          </a:p>
        </p:txBody>
      </p:sp>
      <p:grpSp>
        <p:nvGrpSpPr>
          <p:cNvPr id="6" name="组合 6"/>
          <p:cNvGrpSpPr/>
          <p:nvPr userDrawn="1"/>
        </p:nvGrpSpPr>
        <p:grpSpPr>
          <a:xfrm>
            <a:off x="3931714" y="4631739"/>
            <a:ext cx="4297888" cy="1311862"/>
            <a:chOff x="2452571" y="1771159"/>
            <a:chExt cx="7813430" cy="2384926"/>
          </a:xfrm>
          <a:solidFill>
            <a:schemeClr val="bg1"/>
          </a:solidFill>
        </p:grpSpPr>
        <p:sp>
          <p:nvSpPr>
            <p:cNvPr id="7" name="任意多边形 7"/>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8" name="任意多边形 8"/>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9" name="任意多边形 9"/>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spTree>
    <p:extLst>
      <p:ext uri="{BB962C8B-B14F-4D97-AF65-F5344CB8AC3E}">
        <p14:creationId xmlns:p14="http://schemas.microsoft.com/office/powerpoint/2010/main" val="2355689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10281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矩形 7"/>
          <p:cNvSpPr/>
          <p:nvPr userDrawn="1"/>
        </p:nvSpPr>
        <p:spPr>
          <a:xfrm>
            <a:off x="0" y="0"/>
            <a:ext cx="12192000" cy="244475"/>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800" dirty="0">
              <a:solidFill>
                <a:schemeClr val="bg1"/>
              </a:solidFill>
            </a:endParaRPr>
          </a:p>
        </p:txBody>
      </p:sp>
      <p:grpSp>
        <p:nvGrpSpPr>
          <p:cNvPr id="7" name="组合 8"/>
          <p:cNvGrpSpPr/>
          <p:nvPr userDrawn="1"/>
        </p:nvGrpSpPr>
        <p:grpSpPr bwMode="auto">
          <a:xfrm>
            <a:off x="11409363" y="1588"/>
            <a:ext cx="85725" cy="187325"/>
            <a:chOff x="5320236" y="0"/>
            <a:chExt cx="1566554" cy="3412757"/>
          </a:xfrm>
        </p:grpSpPr>
        <p:sp>
          <p:nvSpPr>
            <p:cNvPr id="8" name="任意多边形 9"/>
            <p:cNvSpPr/>
            <p:nvPr/>
          </p:nvSpPr>
          <p:spPr>
            <a:xfrm flipH="1">
              <a:off x="5320236" y="1243623"/>
              <a:ext cx="1566554" cy="2169134"/>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9" name="任意多边形 10"/>
            <p:cNvSpPr/>
            <p:nvPr/>
          </p:nvSpPr>
          <p:spPr>
            <a:xfrm>
              <a:off x="5726380" y="0"/>
              <a:ext cx="754267" cy="1822056"/>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grpSp>
        <p:nvGrpSpPr>
          <p:cNvPr id="10" name="组合 11"/>
          <p:cNvGrpSpPr/>
          <p:nvPr userDrawn="1"/>
        </p:nvGrpSpPr>
        <p:grpSpPr>
          <a:xfrm>
            <a:off x="11578590" y="60500"/>
            <a:ext cx="379366" cy="115796"/>
            <a:chOff x="2452571" y="1771159"/>
            <a:chExt cx="7813430" cy="2384926"/>
          </a:xfrm>
          <a:solidFill>
            <a:schemeClr val="bg1"/>
          </a:solidFill>
        </p:grpSpPr>
        <p:sp>
          <p:nvSpPr>
            <p:cNvPr id="11" name="任意多边形 12"/>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2" name="任意多边形 13"/>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3" name="任意多边形 14"/>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spTree>
    <p:extLst>
      <p:ext uri="{BB962C8B-B14F-4D97-AF65-F5344CB8AC3E}">
        <p14:creationId xmlns:p14="http://schemas.microsoft.com/office/powerpoint/2010/main" val="125702444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0133183"/>
      </p:ext>
    </p:extLst>
  </p:cSld>
  <p:clrMap bg1="lt1" tx1="dk1" bg2="lt2" tx2="dk2" accent1="accent1" accent2="accent2" accent3="accent3" accent4="accent4" accent5="accent5" accent6="accent6" hlink="hlink" folHlink="folHlink"/>
  <p:sldLayoutIdLst>
    <p:sldLayoutId id="2147483655" r:id="rId1"/>
    <p:sldLayoutId id="2147483657" r:id="rId2"/>
    <p:sldLayoutId id="2147483658" r:id="rId3"/>
    <p:sldLayoutId id="2147483656"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86214075"/>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Lst>
  <p:txStyles>
    <p:titleStyle>
      <a:lvl1pPr algn="l" rtl="0" fontAlgn="base">
        <a:lnSpc>
          <a:spcPct val="90000"/>
        </a:lnSpc>
        <a:spcBef>
          <a:spcPct val="0"/>
        </a:spcBef>
        <a:spcAft>
          <a:spcPct val="0"/>
        </a:spcAft>
        <a:defRPr sz="4400" kern="1200">
          <a:solidFill>
            <a:schemeClr val="tx1"/>
          </a:solidFill>
          <a:latin typeface="+mj-lt"/>
          <a:ea typeface="+mj-ea"/>
          <a:cs typeface="微软雅黑" panose="020B0503020204020204" charset="-122"/>
        </a:defRPr>
      </a:lvl1pPr>
      <a:lvl2pPr algn="l" rtl="0" fontAlgn="base">
        <a:lnSpc>
          <a:spcPct val="90000"/>
        </a:lnSpc>
        <a:spcBef>
          <a:spcPct val="0"/>
        </a:spcBef>
        <a:spcAft>
          <a:spcPct val="0"/>
        </a:spcAft>
        <a:defRPr sz="4400">
          <a:solidFill>
            <a:schemeClr val="tx1"/>
          </a:solidFill>
          <a:latin typeface="Times New Roman" panose="02020603050405020304" pitchFamily="18" charset="0"/>
          <a:ea typeface="微软雅黑" panose="020B0503020204020204" charset="-122"/>
          <a:cs typeface="微软雅黑" panose="020B0503020204020204" charset="-122"/>
        </a:defRPr>
      </a:lvl2pPr>
      <a:lvl3pPr algn="l" rtl="0" fontAlgn="base">
        <a:lnSpc>
          <a:spcPct val="90000"/>
        </a:lnSpc>
        <a:spcBef>
          <a:spcPct val="0"/>
        </a:spcBef>
        <a:spcAft>
          <a:spcPct val="0"/>
        </a:spcAft>
        <a:defRPr sz="4400">
          <a:solidFill>
            <a:schemeClr val="tx1"/>
          </a:solidFill>
          <a:latin typeface="Times New Roman" panose="02020603050405020304" pitchFamily="18" charset="0"/>
          <a:ea typeface="微软雅黑" panose="020B0503020204020204" charset="-122"/>
          <a:cs typeface="微软雅黑" panose="020B0503020204020204" charset="-122"/>
        </a:defRPr>
      </a:lvl3pPr>
      <a:lvl4pPr algn="l" rtl="0" fontAlgn="base">
        <a:lnSpc>
          <a:spcPct val="90000"/>
        </a:lnSpc>
        <a:spcBef>
          <a:spcPct val="0"/>
        </a:spcBef>
        <a:spcAft>
          <a:spcPct val="0"/>
        </a:spcAft>
        <a:defRPr sz="4400">
          <a:solidFill>
            <a:schemeClr val="tx1"/>
          </a:solidFill>
          <a:latin typeface="Times New Roman" panose="02020603050405020304" pitchFamily="18" charset="0"/>
          <a:ea typeface="微软雅黑" panose="020B0503020204020204" charset="-122"/>
          <a:cs typeface="微软雅黑" panose="020B0503020204020204" charset="-122"/>
        </a:defRPr>
      </a:lvl4pPr>
      <a:lvl5pPr algn="l" rtl="0" fontAlgn="base">
        <a:lnSpc>
          <a:spcPct val="90000"/>
        </a:lnSpc>
        <a:spcBef>
          <a:spcPct val="0"/>
        </a:spcBef>
        <a:spcAft>
          <a:spcPct val="0"/>
        </a:spcAft>
        <a:defRPr sz="4400">
          <a:solidFill>
            <a:schemeClr val="tx1"/>
          </a:solidFill>
          <a:latin typeface="Times New Roman" panose="02020603050405020304" pitchFamily="18" charset="0"/>
          <a:ea typeface="微软雅黑" panose="020B0503020204020204" charset="-122"/>
          <a:cs typeface="微软雅黑" panose="020B0503020204020204" charset="-122"/>
        </a:defRPr>
      </a:lvl5pPr>
      <a:lvl6pPr marL="457200" algn="l" rtl="0" fontAlgn="base">
        <a:lnSpc>
          <a:spcPct val="90000"/>
        </a:lnSpc>
        <a:spcBef>
          <a:spcPct val="0"/>
        </a:spcBef>
        <a:spcAft>
          <a:spcPct val="0"/>
        </a:spcAft>
        <a:defRPr sz="4400">
          <a:solidFill>
            <a:schemeClr val="tx1"/>
          </a:solidFill>
          <a:latin typeface="Times New Roman" panose="02020603050405020304" pitchFamily="18" charset="0"/>
          <a:ea typeface="微软雅黑" panose="020B0503020204020204" charset="-122"/>
          <a:cs typeface="微软雅黑" panose="020B0503020204020204" charset="-122"/>
        </a:defRPr>
      </a:lvl6pPr>
      <a:lvl7pPr marL="914400" algn="l" rtl="0" fontAlgn="base">
        <a:lnSpc>
          <a:spcPct val="90000"/>
        </a:lnSpc>
        <a:spcBef>
          <a:spcPct val="0"/>
        </a:spcBef>
        <a:spcAft>
          <a:spcPct val="0"/>
        </a:spcAft>
        <a:defRPr sz="4400">
          <a:solidFill>
            <a:schemeClr val="tx1"/>
          </a:solidFill>
          <a:latin typeface="Times New Roman" panose="02020603050405020304" pitchFamily="18" charset="0"/>
          <a:ea typeface="微软雅黑" panose="020B0503020204020204" charset="-122"/>
          <a:cs typeface="微软雅黑" panose="020B0503020204020204" charset="-122"/>
        </a:defRPr>
      </a:lvl7pPr>
      <a:lvl8pPr marL="1371600" algn="l" rtl="0" fontAlgn="base">
        <a:lnSpc>
          <a:spcPct val="90000"/>
        </a:lnSpc>
        <a:spcBef>
          <a:spcPct val="0"/>
        </a:spcBef>
        <a:spcAft>
          <a:spcPct val="0"/>
        </a:spcAft>
        <a:defRPr sz="4400">
          <a:solidFill>
            <a:schemeClr val="tx1"/>
          </a:solidFill>
          <a:latin typeface="Times New Roman" panose="02020603050405020304" pitchFamily="18" charset="0"/>
          <a:ea typeface="微软雅黑" panose="020B0503020204020204" charset="-122"/>
          <a:cs typeface="微软雅黑" panose="020B0503020204020204" charset="-122"/>
        </a:defRPr>
      </a:lvl8pPr>
      <a:lvl9pPr marL="1828800" algn="l" rtl="0" fontAlgn="base">
        <a:lnSpc>
          <a:spcPct val="90000"/>
        </a:lnSpc>
        <a:spcBef>
          <a:spcPct val="0"/>
        </a:spcBef>
        <a:spcAft>
          <a:spcPct val="0"/>
        </a:spcAft>
        <a:defRPr sz="4400">
          <a:solidFill>
            <a:schemeClr val="tx1"/>
          </a:solidFill>
          <a:latin typeface="Times New Roman" panose="02020603050405020304" pitchFamily="18" charset="0"/>
          <a:ea typeface="微软雅黑" panose="020B0503020204020204" charset="-122"/>
          <a:cs typeface="微软雅黑" panose="020B0503020204020204" charset="-122"/>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微软雅黑" panose="020B0503020204020204" charset="-122"/>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微软雅黑" panose="020B0503020204020204" charset="-122"/>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微软雅黑" panose="020B0503020204020204" charset="-122"/>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微软雅黑" panose="020B0503020204020204" charset="-122"/>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微软雅黑" panose="020B0503020204020204" charset="-122"/>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4.xml"/><Relationship Id="rId5" Type="http://schemas.openxmlformats.org/officeDocument/2006/relationships/image" Target="../media/image5.jpeg"/><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xml"/><Relationship Id="rId5" Type="http://schemas.openxmlformats.org/officeDocument/2006/relationships/image" Target="../media/image22.jpeg"/><Relationship Id="rId4" Type="http://schemas.openxmlformats.org/officeDocument/2006/relationships/image" Target="../media/image21.jpeg"/></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8.jpeg"/><Relationship Id="rId1" Type="http://schemas.openxmlformats.org/officeDocument/2006/relationships/slideLayout" Target="../slideLayouts/slideLayout4.xml"/><Relationship Id="rId4" Type="http://schemas.openxmlformats.org/officeDocument/2006/relationships/image" Target="../media/image25.jpeg"/></Relationships>
</file>

<file path=ppt/slides/_rels/slide2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slide" Target="slide36.xml"/><Relationship Id="rId2" Type="http://schemas.openxmlformats.org/officeDocument/2006/relationships/slide" Target="slide1.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4.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3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4.xml"/><Relationship Id="rId4" Type="http://schemas.openxmlformats.org/officeDocument/2006/relationships/image" Target="../media/image36.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1.png"/><Relationship Id="rId1" Type="http://schemas.openxmlformats.org/officeDocument/2006/relationships/slideLayout" Target="../slideLayouts/slideLayout4.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s>
</file>

<file path=ppt/slides/_rels/slide4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4.xml"/><Relationship Id="rId5" Type="http://schemas.openxmlformats.org/officeDocument/2006/relationships/image" Target="../media/image48.jpeg"/><Relationship Id="rId4" Type="http://schemas.openxmlformats.org/officeDocument/2006/relationships/image" Target="../media/image47.jpeg"/></Relationships>
</file>

<file path=ppt/slides/_rels/slide49.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4.xml"/><Relationship Id="rId6" Type="http://schemas.openxmlformats.org/officeDocument/2006/relationships/image" Target="../media/image53.jpeg"/><Relationship Id="rId5" Type="http://schemas.openxmlformats.org/officeDocument/2006/relationships/image" Target="../media/image52.jpeg"/><Relationship Id="rId4" Type="http://schemas.openxmlformats.org/officeDocument/2006/relationships/image" Target="../media/image51.jpeg"/></Relationships>
</file>

<file path=ppt/slides/_rels/slide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4.xml"/><Relationship Id="rId4" Type="http://schemas.openxmlformats.org/officeDocument/2006/relationships/image" Target="../media/image56.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3" Type="http://schemas.openxmlformats.org/officeDocument/2006/relationships/hyperlink" Target="http://www.wln100.com/" TargetMode="External"/><Relationship Id="rId2" Type="http://schemas.openxmlformats.org/officeDocument/2006/relationships/image" Target="../media/image59.png"/><Relationship Id="rId1" Type="http://schemas.openxmlformats.org/officeDocument/2006/relationships/slideLayout" Target="../slideLayouts/slideLayout4.xml"/><Relationship Id="rId5" Type="http://schemas.openxmlformats.org/officeDocument/2006/relationships/image" Target="../media/image60.png"/><Relationship Id="rId4" Type="http://schemas.openxmlformats.org/officeDocument/2006/relationships/hyperlink" Target="http://g.tesoon.com/"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A251C"/>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80071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 xmlns:a16="http://schemas.microsoft.com/office/drawing/2014/main" id="{AAD38542-DC3E-4EAF-91C0-5B525E312624}"/>
              </a:ext>
            </a:extLst>
          </p:cNvPr>
          <p:cNvSpPr/>
          <p:nvPr/>
        </p:nvSpPr>
        <p:spPr>
          <a:xfrm>
            <a:off x="0" y="0"/>
            <a:ext cx="12192000" cy="729343"/>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2800" b="0" i="0" u="none" strike="noStrike" kern="1200" cap="none" spc="0" normalizeH="0" baseline="0" noProof="0" dirty="0">
              <a:ln>
                <a:noFill/>
              </a:ln>
              <a:solidFill>
                <a:prstClr val="white"/>
              </a:solidFill>
              <a:effectLst/>
              <a:uLnTx/>
              <a:uFillTx/>
              <a:latin typeface="Times New Roman"/>
              <a:ea typeface="微软雅黑"/>
              <a:cs typeface="+mn-cs"/>
            </a:endParaRPr>
          </a:p>
        </p:txBody>
      </p:sp>
      <p:sp>
        <p:nvSpPr>
          <p:cNvPr id="4" name="矩形 3">
            <a:extLst>
              <a:ext uri="{FF2B5EF4-FFF2-40B4-BE49-F238E27FC236}">
                <a16:creationId xmlns="" xmlns:a16="http://schemas.microsoft.com/office/drawing/2014/main" id="{6256DDF3-5962-4C1C-A62C-6C8C07560C22}"/>
              </a:ext>
            </a:extLst>
          </p:cNvPr>
          <p:cNvSpPr/>
          <p:nvPr/>
        </p:nvSpPr>
        <p:spPr>
          <a:xfrm>
            <a:off x="718457" y="0"/>
            <a:ext cx="2710543"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2800" b="0" i="0" u="none" strike="noStrike" kern="1200" cap="none" spc="0" normalizeH="0" baseline="0" noProof="0" dirty="0">
                <a:ln>
                  <a:noFill/>
                </a:ln>
                <a:solidFill>
                  <a:srgbClr val="DA251C"/>
                </a:solidFill>
                <a:effectLst/>
                <a:uLnTx/>
                <a:uFillTx/>
                <a:latin typeface="Times New Roman"/>
                <a:ea typeface="微软雅黑"/>
                <a:cs typeface="+mn-cs"/>
              </a:rPr>
              <a:t>知识体系构建</a:t>
            </a:r>
          </a:p>
        </p:txBody>
      </p:sp>
      <p:pic>
        <p:nvPicPr>
          <p:cNvPr id="5" name="图片 4">
            <a:extLst>
              <a:ext uri="{FF2B5EF4-FFF2-40B4-BE49-F238E27FC236}">
                <a16:creationId xmlns="" xmlns:a16="http://schemas.microsoft.com/office/drawing/2014/main" id="{4923FD51-B3BE-42C7-80F2-6B9CDDA915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4316" y="1281112"/>
            <a:ext cx="11036393" cy="4776788"/>
          </a:xfrm>
          <a:prstGeom prst="rect">
            <a:avLst/>
          </a:prstGeom>
        </p:spPr>
      </p:pic>
    </p:spTree>
    <p:extLst>
      <p:ext uri="{BB962C8B-B14F-4D97-AF65-F5344CB8AC3E}">
        <p14:creationId xmlns:p14="http://schemas.microsoft.com/office/powerpoint/2010/main" val="9701024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 y="1273629"/>
            <a:ext cx="3951514" cy="4354285"/>
          </a:xfrm>
          <a:prstGeom prst="rect">
            <a:avLst/>
          </a:prstGeom>
          <a:solidFill>
            <a:srgbClr val="DA251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solidFill>
                  <a:schemeClr val="bg1"/>
                </a:solidFill>
                <a:latin typeface="微软雅黑" panose="020B0503020204020204" pitchFamily="34" charset="-122"/>
                <a:ea typeface="微软雅黑" panose="020B0503020204020204" pitchFamily="34" charset="-122"/>
              </a:rPr>
              <a:t>A</a:t>
            </a:r>
            <a:r>
              <a:rPr lang="zh-CN" altLang="en-US" sz="2800" b="1" dirty="0">
                <a:solidFill>
                  <a:schemeClr val="bg1"/>
                </a:solidFill>
                <a:latin typeface="微软雅黑" panose="020B0503020204020204" pitchFamily="34" charset="-122"/>
                <a:ea typeface="微软雅黑" panose="020B0503020204020204" pitchFamily="34" charset="-122"/>
              </a:rPr>
              <a:t>考点帮</a:t>
            </a:r>
            <a:r>
              <a:rPr lang="en-US" altLang="zh-CN" sz="2800" b="1" dirty="0">
                <a:solidFill>
                  <a:schemeClr val="bg1"/>
                </a:solidFill>
                <a:latin typeface="微软雅黑" panose="020B0503020204020204" pitchFamily="34" charset="-122"/>
                <a:ea typeface="微软雅黑" panose="020B0503020204020204" pitchFamily="34" charset="-122"/>
              </a:rPr>
              <a:t>·</a:t>
            </a:r>
            <a:r>
              <a:rPr lang="zh-CN" altLang="en-US" sz="2800" b="1" dirty="0">
                <a:solidFill>
                  <a:schemeClr val="bg1"/>
                </a:solidFill>
                <a:latin typeface="微软雅黑" panose="020B0503020204020204" pitchFamily="34" charset="-122"/>
                <a:ea typeface="微软雅黑" panose="020B0503020204020204" pitchFamily="34" charset="-122"/>
              </a:rPr>
              <a:t>知识全通关</a:t>
            </a:r>
          </a:p>
        </p:txBody>
      </p:sp>
      <p:sp>
        <p:nvSpPr>
          <p:cNvPr id="3" name="矩形 2">
            <a:hlinkClick r:id="rId2" action="ppaction://hlinksldjump"/>
          </p:cNvPr>
          <p:cNvSpPr/>
          <p:nvPr/>
        </p:nvSpPr>
        <p:spPr>
          <a:xfrm>
            <a:off x="4659086" y="1273628"/>
            <a:ext cx="6487885" cy="4354285"/>
          </a:xfrm>
          <a:prstGeom prst="rect">
            <a:avLst/>
          </a:prstGeom>
          <a:noFill/>
          <a:ln>
            <a:noFill/>
          </a:ln>
        </p:spPr>
        <p:style>
          <a:lnRef idx="3">
            <a:schemeClr val="lt1"/>
          </a:lnRef>
          <a:fillRef idx="1">
            <a:schemeClr val="accent6"/>
          </a:fillRef>
          <a:effectRef idx="1">
            <a:schemeClr val="accent6"/>
          </a:effectRef>
          <a:fontRef idx="minor">
            <a:schemeClr val="lt1"/>
          </a:fontRef>
        </p:style>
        <p:txBody>
          <a:bodyPr rtlCol="0" anchor="ctr"/>
          <a:lstStyle/>
          <a:p>
            <a:pPr>
              <a:lnSpc>
                <a:spcPct val="150000"/>
              </a:lnSpc>
            </a:pPr>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考点</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1  </a:t>
            </a:r>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乙醇和乙酸</a:t>
            </a:r>
          </a:p>
          <a:p>
            <a:pPr>
              <a:lnSpc>
                <a:spcPct val="150000"/>
              </a:lnSpc>
            </a:pPr>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考点</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2  </a:t>
            </a:r>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乙酸乙酯</a:t>
            </a:r>
          </a:p>
          <a:p>
            <a:pPr>
              <a:lnSpc>
                <a:spcPct val="150000"/>
              </a:lnSpc>
            </a:pPr>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考点</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3  </a:t>
            </a:r>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营养物质</a:t>
            </a:r>
          </a:p>
        </p:txBody>
      </p:sp>
    </p:spTree>
    <p:extLst>
      <p:ext uri="{BB962C8B-B14F-4D97-AF65-F5344CB8AC3E}">
        <p14:creationId xmlns:p14="http://schemas.microsoft.com/office/powerpoint/2010/main" val="28434090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34043" y="830941"/>
            <a:ext cx="11723913" cy="662297"/>
          </a:xfrm>
          <a:prstGeom prst="rect">
            <a:avLst/>
          </a:prstGeom>
        </p:spPr>
        <p:txBody>
          <a:bodyPr wrap="square">
            <a:spAutoFit/>
          </a:bodyPr>
          <a:lstStyle/>
          <a:p>
            <a:pPr>
              <a:lnSpc>
                <a:spcPct val="150000"/>
              </a:lnSpc>
            </a:pPr>
            <a:r>
              <a:rPr lang="en-US" altLang="zh-CN" sz="2800" b="1" dirty="0"/>
              <a:t>1.</a:t>
            </a:r>
            <a:r>
              <a:rPr lang="zh-CN" altLang="en-US" sz="2800" b="1" dirty="0"/>
              <a:t>乙醇和乙酸的分子组成与结构</a:t>
            </a:r>
            <a:endParaRPr lang="zh-CN" altLang="zh-CN" sz="2800" b="1" dirty="0"/>
          </a:p>
        </p:txBody>
      </p:sp>
      <p:sp>
        <p:nvSpPr>
          <p:cNvPr id="6" name="矩形 5"/>
          <p:cNvSpPr/>
          <p:nvPr/>
        </p:nvSpPr>
        <p:spPr>
          <a:xfrm>
            <a:off x="0" y="0"/>
            <a:ext cx="12192000" cy="729343"/>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sp>
        <p:nvSpPr>
          <p:cNvPr id="7" name="矩形 6"/>
          <p:cNvSpPr/>
          <p:nvPr/>
        </p:nvSpPr>
        <p:spPr>
          <a:xfrm>
            <a:off x="718457" y="-1"/>
            <a:ext cx="348343"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rgbClr val="DA251C"/>
              </a:solidFill>
            </a:endParaRPr>
          </a:p>
        </p:txBody>
      </p:sp>
      <p:sp>
        <p:nvSpPr>
          <p:cNvPr id="8" name="矩形 7"/>
          <p:cNvSpPr/>
          <p:nvPr/>
        </p:nvSpPr>
        <p:spPr>
          <a:xfrm>
            <a:off x="1066799" y="-2"/>
            <a:ext cx="4563980"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dirty="0">
                <a:solidFill>
                  <a:srgbClr val="DA251C"/>
                </a:solidFill>
              </a:rPr>
              <a:t>考点</a:t>
            </a:r>
            <a:r>
              <a:rPr lang="en-US" altLang="zh-CN" sz="2800" dirty="0">
                <a:solidFill>
                  <a:srgbClr val="DA251C"/>
                </a:solidFill>
              </a:rPr>
              <a:t>1  </a:t>
            </a:r>
            <a:r>
              <a:rPr lang="zh-CN" altLang="en-US" sz="2800" dirty="0">
                <a:solidFill>
                  <a:srgbClr val="DA251C"/>
                </a:solidFill>
              </a:rPr>
              <a:t>乙醇和</a:t>
            </a:r>
            <a:r>
              <a:rPr lang="zh-CN" altLang="en-US" sz="2800" dirty="0" smtClean="0">
                <a:solidFill>
                  <a:srgbClr val="DA251C"/>
                </a:solidFill>
              </a:rPr>
              <a:t>乙酸（重点）</a:t>
            </a:r>
            <a:endParaRPr lang="zh-CN" altLang="en-US" sz="2800" dirty="0">
              <a:solidFill>
                <a:srgbClr val="DA251C"/>
              </a:solidFill>
            </a:endParaRPr>
          </a:p>
        </p:txBody>
      </p:sp>
      <p:graphicFrame>
        <p:nvGraphicFramePr>
          <p:cNvPr id="3" name="表格 2">
            <a:extLst>
              <a:ext uri="{FF2B5EF4-FFF2-40B4-BE49-F238E27FC236}">
                <a16:creationId xmlns="" xmlns:a16="http://schemas.microsoft.com/office/drawing/2014/main" id="{5BD14BCD-34FB-43B9-AFC3-A6BE1CBEE0A1}"/>
              </a:ext>
            </a:extLst>
          </p:cNvPr>
          <p:cNvGraphicFramePr>
            <a:graphicFrameLocks noGrp="1"/>
          </p:cNvGraphicFramePr>
          <p:nvPr>
            <p:extLst>
              <p:ext uri="{D42A27DB-BD31-4B8C-83A1-F6EECF244321}">
                <p14:modId xmlns:p14="http://schemas.microsoft.com/office/powerpoint/2010/main" val="3887048918"/>
              </p:ext>
            </p:extLst>
          </p:nvPr>
        </p:nvGraphicFramePr>
        <p:xfrm>
          <a:off x="361950" y="1591469"/>
          <a:ext cx="11468100" cy="3627120"/>
        </p:xfrm>
        <a:graphic>
          <a:graphicData uri="http://schemas.openxmlformats.org/drawingml/2006/table">
            <a:tbl>
              <a:tblPr firstRow="1" firstCol="1" bandRow="1">
                <a:tableStyleId>{5C22544A-7EE6-4342-B048-85BDC9FD1C3A}</a:tableStyleId>
              </a:tblPr>
              <a:tblGrid>
                <a:gridCol w="819150">
                  <a:extLst>
                    <a:ext uri="{9D8B030D-6E8A-4147-A177-3AD203B41FA5}">
                      <a16:colId xmlns="" xmlns:a16="http://schemas.microsoft.com/office/drawing/2014/main" val="2944797435"/>
                    </a:ext>
                  </a:extLst>
                </a:gridCol>
                <a:gridCol w="1314450">
                  <a:extLst>
                    <a:ext uri="{9D8B030D-6E8A-4147-A177-3AD203B41FA5}">
                      <a16:colId xmlns="" xmlns:a16="http://schemas.microsoft.com/office/drawing/2014/main" val="1794218113"/>
                    </a:ext>
                  </a:extLst>
                </a:gridCol>
                <a:gridCol w="2400300">
                  <a:extLst>
                    <a:ext uri="{9D8B030D-6E8A-4147-A177-3AD203B41FA5}">
                      <a16:colId xmlns="" xmlns:a16="http://schemas.microsoft.com/office/drawing/2014/main" val="1943127019"/>
                    </a:ext>
                  </a:extLst>
                </a:gridCol>
                <a:gridCol w="2705100">
                  <a:extLst>
                    <a:ext uri="{9D8B030D-6E8A-4147-A177-3AD203B41FA5}">
                      <a16:colId xmlns="" xmlns:a16="http://schemas.microsoft.com/office/drawing/2014/main" val="2277666006"/>
                    </a:ext>
                  </a:extLst>
                </a:gridCol>
                <a:gridCol w="4229100">
                  <a:extLst>
                    <a:ext uri="{9D8B030D-6E8A-4147-A177-3AD203B41FA5}">
                      <a16:colId xmlns="" xmlns:a16="http://schemas.microsoft.com/office/drawing/2014/main" val="158638058"/>
                    </a:ext>
                  </a:extLst>
                </a:gridCol>
              </a:tblGrid>
              <a:tr h="0">
                <a:tc>
                  <a:txBody>
                    <a:bodyPr/>
                    <a:lstStyle/>
                    <a:p>
                      <a:pPr algn="ctr">
                        <a:lnSpc>
                          <a:spcPct val="150000"/>
                        </a:lnSpc>
                        <a:spcAft>
                          <a:spcPts val="0"/>
                        </a:spcAft>
                      </a:pPr>
                      <a:r>
                        <a:rPr lang="zh-CN" sz="2800" b="0">
                          <a:solidFill>
                            <a:schemeClr val="tx1"/>
                          </a:solidFill>
                          <a:effectLst/>
                          <a:latin typeface="+mn-lt"/>
                          <a:ea typeface="+mn-ea"/>
                        </a:rPr>
                        <a:t>名称</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zh-CN" sz="2800" b="0">
                          <a:solidFill>
                            <a:schemeClr val="tx1"/>
                          </a:solidFill>
                          <a:effectLst/>
                          <a:latin typeface="+mn-lt"/>
                          <a:ea typeface="+mn-ea"/>
                        </a:rPr>
                        <a:t>分子式</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zh-CN" sz="2800" b="0">
                          <a:solidFill>
                            <a:schemeClr val="tx1"/>
                          </a:solidFill>
                          <a:effectLst/>
                          <a:latin typeface="+mn-lt"/>
                          <a:ea typeface="+mn-ea"/>
                        </a:rPr>
                        <a:t>结构式</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zh-CN" sz="2800" b="0">
                          <a:solidFill>
                            <a:schemeClr val="tx1"/>
                          </a:solidFill>
                          <a:effectLst/>
                          <a:latin typeface="+mn-lt"/>
                          <a:ea typeface="+mn-ea"/>
                        </a:rPr>
                        <a:t>结构简式</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zh-CN" sz="2800" b="0">
                          <a:solidFill>
                            <a:schemeClr val="tx1"/>
                          </a:solidFill>
                          <a:effectLst/>
                          <a:latin typeface="+mn-lt"/>
                          <a:ea typeface="+mn-ea"/>
                        </a:rPr>
                        <a:t>官能团</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812980994"/>
                  </a:ext>
                </a:extLst>
              </a:tr>
              <a:tr h="0">
                <a:tc>
                  <a:txBody>
                    <a:bodyPr/>
                    <a:lstStyle/>
                    <a:p>
                      <a:pPr algn="ctr">
                        <a:lnSpc>
                          <a:spcPct val="150000"/>
                        </a:lnSpc>
                        <a:spcAft>
                          <a:spcPts val="0"/>
                        </a:spcAft>
                      </a:pPr>
                      <a:r>
                        <a:rPr lang="zh-CN" sz="2800" b="0" dirty="0">
                          <a:solidFill>
                            <a:schemeClr val="tx1"/>
                          </a:solidFill>
                          <a:effectLst/>
                          <a:latin typeface="+mn-lt"/>
                          <a:ea typeface="+mn-ea"/>
                        </a:rPr>
                        <a:t>乙醇</a:t>
                      </a:r>
                      <a:endParaRPr lang="zh-CN" sz="2800" b="0" dirty="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en-US" sz="2800" b="0">
                          <a:solidFill>
                            <a:schemeClr val="tx1"/>
                          </a:solidFill>
                          <a:effectLst/>
                          <a:latin typeface="+mn-lt"/>
                          <a:ea typeface="+mn-ea"/>
                        </a:rPr>
                        <a:t>C</a:t>
                      </a:r>
                      <a:r>
                        <a:rPr lang="en-US" sz="2800" b="0" baseline="-25000">
                          <a:solidFill>
                            <a:schemeClr val="tx1"/>
                          </a:solidFill>
                          <a:effectLst/>
                          <a:latin typeface="+mn-lt"/>
                          <a:ea typeface="+mn-ea"/>
                        </a:rPr>
                        <a:t>2</a:t>
                      </a:r>
                      <a:r>
                        <a:rPr lang="en-US" sz="2800" b="0">
                          <a:solidFill>
                            <a:schemeClr val="tx1"/>
                          </a:solidFill>
                          <a:effectLst/>
                          <a:latin typeface="+mn-lt"/>
                          <a:ea typeface="+mn-ea"/>
                        </a:rPr>
                        <a:t>H</a:t>
                      </a:r>
                      <a:r>
                        <a:rPr lang="en-US" sz="2800" b="0" baseline="-25000">
                          <a:solidFill>
                            <a:schemeClr val="tx1"/>
                          </a:solidFill>
                          <a:effectLst/>
                          <a:latin typeface="+mn-lt"/>
                          <a:ea typeface="+mn-ea"/>
                        </a:rPr>
                        <a:t>6</a:t>
                      </a:r>
                      <a:r>
                        <a:rPr lang="en-US" sz="2800" b="0">
                          <a:solidFill>
                            <a:schemeClr val="tx1"/>
                          </a:solidFill>
                          <a:effectLst/>
                          <a:latin typeface="+mn-lt"/>
                          <a:ea typeface="+mn-ea"/>
                        </a:rPr>
                        <a:t>O</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endParaRPr lang="en-US"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en-US" sz="2800" b="0">
                          <a:solidFill>
                            <a:schemeClr val="tx1"/>
                          </a:solidFill>
                          <a:effectLst/>
                          <a:latin typeface="+mn-lt"/>
                          <a:ea typeface="+mn-ea"/>
                        </a:rPr>
                        <a:t>CH</a:t>
                      </a:r>
                      <a:r>
                        <a:rPr lang="en-US" sz="2800" b="0" baseline="-25000">
                          <a:solidFill>
                            <a:schemeClr val="tx1"/>
                          </a:solidFill>
                          <a:effectLst/>
                          <a:latin typeface="+mn-lt"/>
                          <a:ea typeface="+mn-ea"/>
                        </a:rPr>
                        <a:t>3</a:t>
                      </a:r>
                      <a:r>
                        <a:rPr lang="en-US" sz="2800" b="0">
                          <a:solidFill>
                            <a:schemeClr val="tx1"/>
                          </a:solidFill>
                          <a:effectLst/>
                          <a:latin typeface="+mn-lt"/>
                          <a:ea typeface="+mn-ea"/>
                        </a:rPr>
                        <a:t>CH</a:t>
                      </a:r>
                      <a:r>
                        <a:rPr lang="en-US" sz="2800" b="0" baseline="-25000">
                          <a:solidFill>
                            <a:schemeClr val="tx1"/>
                          </a:solidFill>
                          <a:effectLst/>
                          <a:latin typeface="+mn-lt"/>
                          <a:ea typeface="+mn-ea"/>
                        </a:rPr>
                        <a:t>2</a:t>
                      </a:r>
                      <a:r>
                        <a:rPr lang="en-US" sz="2800" b="0">
                          <a:solidFill>
                            <a:schemeClr val="tx1"/>
                          </a:solidFill>
                          <a:effectLst/>
                          <a:latin typeface="+mn-lt"/>
                          <a:ea typeface="+mn-ea"/>
                        </a:rPr>
                        <a:t>OH</a:t>
                      </a:r>
                      <a:endParaRPr lang="zh-CN" sz="2800" b="0">
                        <a:solidFill>
                          <a:schemeClr val="tx1"/>
                        </a:solidFill>
                        <a:effectLst/>
                        <a:latin typeface="+mn-lt"/>
                        <a:ea typeface="+mn-ea"/>
                      </a:endParaRPr>
                    </a:p>
                    <a:p>
                      <a:pPr algn="ctr">
                        <a:lnSpc>
                          <a:spcPct val="150000"/>
                        </a:lnSpc>
                        <a:spcAft>
                          <a:spcPts val="0"/>
                        </a:spcAft>
                      </a:pPr>
                      <a:r>
                        <a:rPr lang="en-US" sz="2800" b="0">
                          <a:solidFill>
                            <a:schemeClr val="tx1"/>
                          </a:solidFill>
                          <a:effectLst/>
                          <a:latin typeface="+mn-lt"/>
                          <a:ea typeface="+mn-ea"/>
                        </a:rPr>
                        <a:t>(</a:t>
                      </a:r>
                      <a:r>
                        <a:rPr lang="zh-CN" sz="2800" b="0">
                          <a:solidFill>
                            <a:schemeClr val="tx1"/>
                          </a:solidFill>
                          <a:effectLst/>
                          <a:latin typeface="+mn-lt"/>
                          <a:ea typeface="+mn-ea"/>
                        </a:rPr>
                        <a:t>或</a:t>
                      </a:r>
                      <a:r>
                        <a:rPr lang="en-US" sz="2800" b="0">
                          <a:solidFill>
                            <a:schemeClr val="tx1"/>
                          </a:solidFill>
                          <a:effectLst/>
                          <a:latin typeface="+mn-lt"/>
                          <a:ea typeface="+mn-ea"/>
                        </a:rPr>
                        <a:t>C</a:t>
                      </a:r>
                      <a:r>
                        <a:rPr lang="en-US" sz="2800" b="0" baseline="-25000">
                          <a:solidFill>
                            <a:schemeClr val="tx1"/>
                          </a:solidFill>
                          <a:effectLst/>
                          <a:latin typeface="+mn-lt"/>
                          <a:ea typeface="+mn-ea"/>
                        </a:rPr>
                        <a:t>2</a:t>
                      </a:r>
                      <a:r>
                        <a:rPr lang="en-US" sz="2800" b="0">
                          <a:solidFill>
                            <a:schemeClr val="tx1"/>
                          </a:solidFill>
                          <a:effectLst/>
                          <a:latin typeface="+mn-lt"/>
                          <a:ea typeface="+mn-ea"/>
                        </a:rPr>
                        <a:t>H</a:t>
                      </a:r>
                      <a:r>
                        <a:rPr lang="en-US" sz="2800" b="0" baseline="-25000">
                          <a:solidFill>
                            <a:schemeClr val="tx1"/>
                          </a:solidFill>
                          <a:effectLst/>
                          <a:latin typeface="+mn-lt"/>
                          <a:ea typeface="+mn-ea"/>
                        </a:rPr>
                        <a:t>5</a:t>
                      </a:r>
                      <a:r>
                        <a:rPr lang="en-US" sz="2800" b="0">
                          <a:solidFill>
                            <a:schemeClr val="tx1"/>
                          </a:solidFill>
                          <a:effectLst/>
                          <a:latin typeface="+mn-lt"/>
                          <a:ea typeface="+mn-ea"/>
                        </a:rPr>
                        <a:t>OH)</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zh-CN" sz="2800" b="0" dirty="0">
                          <a:solidFill>
                            <a:schemeClr val="tx1"/>
                          </a:solidFill>
                          <a:effectLst/>
                          <a:latin typeface="+mn-lt"/>
                          <a:ea typeface="+mn-ea"/>
                        </a:rPr>
                        <a:t>羟基</a:t>
                      </a:r>
                    </a:p>
                    <a:p>
                      <a:pPr algn="ctr">
                        <a:lnSpc>
                          <a:spcPct val="150000"/>
                        </a:lnSpc>
                        <a:spcAft>
                          <a:spcPts val="0"/>
                        </a:spcAft>
                      </a:pPr>
                      <a:r>
                        <a:rPr lang="en-US" sz="2800" b="0" dirty="0">
                          <a:solidFill>
                            <a:schemeClr val="tx1"/>
                          </a:solidFill>
                          <a:effectLst/>
                          <a:latin typeface="+mn-lt"/>
                          <a:ea typeface="+mn-ea"/>
                        </a:rPr>
                        <a:t>(—OH)</a:t>
                      </a:r>
                      <a:endParaRPr lang="zh-CN" sz="2800" b="0" dirty="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948745894"/>
                  </a:ext>
                </a:extLst>
              </a:tr>
              <a:tr h="0">
                <a:tc>
                  <a:txBody>
                    <a:bodyPr/>
                    <a:lstStyle/>
                    <a:p>
                      <a:pPr algn="ctr">
                        <a:lnSpc>
                          <a:spcPct val="150000"/>
                        </a:lnSpc>
                        <a:spcAft>
                          <a:spcPts val="0"/>
                        </a:spcAft>
                      </a:pPr>
                      <a:r>
                        <a:rPr lang="zh-CN" sz="2800" b="0">
                          <a:solidFill>
                            <a:schemeClr val="tx1"/>
                          </a:solidFill>
                          <a:effectLst/>
                          <a:latin typeface="+mn-lt"/>
                          <a:ea typeface="+mn-ea"/>
                        </a:rPr>
                        <a:t>乙酸</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en-US" sz="2800" b="0">
                          <a:solidFill>
                            <a:schemeClr val="tx1"/>
                          </a:solidFill>
                          <a:effectLst/>
                          <a:latin typeface="+mn-lt"/>
                          <a:ea typeface="+mn-ea"/>
                        </a:rPr>
                        <a:t>C</a:t>
                      </a:r>
                      <a:r>
                        <a:rPr lang="en-US" sz="2800" b="0" baseline="-25000">
                          <a:solidFill>
                            <a:schemeClr val="tx1"/>
                          </a:solidFill>
                          <a:effectLst/>
                          <a:latin typeface="+mn-lt"/>
                          <a:ea typeface="+mn-ea"/>
                        </a:rPr>
                        <a:t>2</a:t>
                      </a:r>
                      <a:r>
                        <a:rPr lang="en-US" sz="2800" b="0">
                          <a:solidFill>
                            <a:schemeClr val="tx1"/>
                          </a:solidFill>
                          <a:effectLst/>
                          <a:latin typeface="+mn-lt"/>
                          <a:ea typeface="+mn-ea"/>
                        </a:rPr>
                        <a:t>H</a:t>
                      </a:r>
                      <a:r>
                        <a:rPr lang="en-US" sz="2800" b="0" baseline="-25000">
                          <a:solidFill>
                            <a:schemeClr val="tx1"/>
                          </a:solidFill>
                          <a:effectLst/>
                          <a:latin typeface="+mn-lt"/>
                          <a:ea typeface="+mn-ea"/>
                        </a:rPr>
                        <a:t>4</a:t>
                      </a:r>
                      <a:r>
                        <a:rPr lang="en-US" sz="2800" b="0">
                          <a:solidFill>
                            <a:schemeClr val="tx1"/>
                          </a:solidFill>
                          <a:effectLst/>
                          <a:latin typeface="+mn-lt"/>
                          <a:ea typeface="+mn-ea"/>
                        </a:rPr>
                        <a:t>O</a:t>
                      </a:r>
                      <a:r>
                        <a:rPr lang="en-US" sz="2800" b="0" baseline="-25000">
                          <a:solidFill>
                            <a:schemeClr val="tx1"/>
                          </a:solidFill>
                          <a:effectLst/>
                          <a:latin typeface="+mn-lt"/>
                          <a:ea typeface="+mn-ea"/>
                        </a:rPr>
                        <a:t>2</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endParaRPr lang="en-US"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en-US" sz="2800" b="0" dirty="0">
                          <a:solidFill>
                            <a:schemeClr val="tx1"/>
                          </a:solidFill>
                          <a:effectLst/>
                          <a:latin typeface="+mn-lt"/>
                          <a:ea typeface="+mn-ea"/>
                        </a:rPr>
                        <a:t>CH</a:t>
                      </a:r>
                      <a:r>
                        <a:rPr lang="en-US" sz="2800" b="0" baseline="-25000" dirty="0">
                          <a:solidFill>
                            <a:schemeClr val="tx1"/>
                          </a:solidFill>
                          <a:effectLst/>
                          <a:latin typeface="+mn-lt"/>
                          <a:ea typeface="+mn-ea"/>
                        </a:rPr>
                        <a:t>3</a:t>
                      </a:r>
                      <a:r>
                        <a:rPr lang="en-US" sz="2800" b="0" dirty="0">
                          <a:solidFill>
                            <a:schemeClr val="tx1"/>
                          </a:solidFill>
                          <a:effectLst/>
                          <a:latin typeface="+mn-lt"/>
                          <a:ea typeface="+mn-ea"/>
                        </a:rPr>
                        <a:t>COOH</a:t>
                      </a:r>
                      <a:endParaRPr lang="zh-CN" sz="2800" b="0" dirty="0">
                        <a:solidFill>
                          <a:schemeClr val="tx1"/>
                        </a:solidFill>
                        <a:effectLst/>
                        <a:latin typeface="+mn-lt"/>
                        <a:ea typeface="+mn-ea"/>
                      </a:endParaRPr>
                    </a:p>
                    <a:p>
                      <a:pPr algn="ctr">
                        <a:lnSpc>
                          <a:spcPct val="150000"/>
                        </a:lnSpc>
                        <a:spcAft>
                          <a:spcPts val="0"/>
                        </a:spcAft>
                      </a:pPr>
                      <a:r>
                        <a:rPr lang="en-US" sz="2800" b="0" dirty="0">
                          <a:solidFill>
                            <a:schemeClr val="tx1"/>
                          </a:solidFill>
                          <a:effectLst/>
                          <a:latin typeface="+mn-lt"/>
                          <a:ea typeface="+mn-ea"/>
                        </a:rPr>
                        <a:t>(</a:t>
                      </a:r>
                      <a:r>
                        <a:rPr lang="zh-CN" sz="2800" b="0" dirty="0">
                          <a:solidFill>
                            <a:schemeClr val="tx1"/>
                          </a:solidFill>
                          <a:effectLst/>
                          <a:latin typeface="+mn-lt"/>
                          <a:ea typeface="+mn-ea"/>
                        </a:rPr>
                        <a:t>或</a:t>
                      </a:r>
                      <a:r>
                        <a:rPr lang="en-US" altLang="zh-CN" sz="2800" b="0" dirty="0">
                          <a:solidFill>
                            <a:schemeClr val="tx1"/>
                          </a:solidFill>
                          <a:effectLst/>
                          <a:latin typeface="+mn-lt"/>
                          <a:ea typeface="+mn-ea"/>
                        </a:rPr>
                        <a:t>              </a:t>
                      </a:r>
                      <a:r>
                        <a:rPr lang="en-US" sz="2800" b="0" dirty="0">
                          <a:solidFill>
                            <a:schemeClr val="tx1"/>
                          </a:solidFill>
                          <a:effectLst/>
                          <a:latin typeface="+mn-lt"/>
                          <a:ea typeface="+mn-ea"/>
                        </a:rPr>
                        <a:t> )</a:t>
                      </a:r>
                      <a:endParaRPr lang="zh-CN" sz="2800" b="0" dirty="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zh-CN" sz="2800" b="0" dirty="0">
                          <a:solidFill>
                            <a:schemeClr val="tx1"/>
                          </a:solidFill>
                          <a:effectLst/>
                          <a:latin typeface="+mn-lt"/>
                          <a:ea typeface="+mn-ea"/>
                        </a:rPr>
                        <a:t>羧基</a:t>
                      </a:r>
                      <a:r>
                        <a:rPr lang="en-US" sz="2800" b="0" dirty="0">
                          <a:solidFill>
                            <a:schemeClr val="tx1"/>
                          </a:solidFill>
                          <a:effectLst/>
                          <a:latin typeface="+mn-lt"/>
                          <a:ea typeface="+mn-ea"/>
                        </a:rPr>
                        <a:t>(—COOH</a:t>
                      </a:r>
                      <a:endParaRPr lang="zh-CN" sz="2800" b="0" dirty="0">
                        <a:solidFill>
                          <a:schemeClr val="tx1"/>
                        </a:solidFill>
                        <a:effectLst/>
                        <a:latin typeface="+mn-lt"/>
                        <a:ea typeface="+mn-ea"/>
                      </a:endParaRPr>
                    </a:p>
                    <a:p>
                      <a:pPr algn="ctr">
                        <a:lnSpc>
                          <a:spcPct val="150000"/>
                        </a:lnSpc>
                        <a:spcAft>
                          <a:spcPts val="0"/>
                        </a:spcAft>
                      </a:pPr>
                      <a:r>
                        <a:rPr lang="zh-CN" sz="2800" b="0" dirty="0">
                          <a:solidFill>
                            <a:schemeClr val="tx1"/>
                          </a:solidFill>
                          <a:effectLst/>
                          <a:latin typeface="+mn-lt"/>
                          <a:ea typeface="+mn-ea"/>
                        </a:rPr>
                        <a:t>或</a:t>
                      </a:r>
                      <a:r>
                        <a:rPr lang="en-US" altLang="zh-CN" sz="2800" b="0" dirty="0">
                          <a:solidFill>
                            <a:schemeClr val="tx1"/>
                          </a:solidFill>
                          <a:effectLst/>
                          <a:latin typeface="+mn-lt"/>
                          <a:ea typeface="+mn-ea"/>
                        </a:rPr>
                        <a:t>                    </a:t>
                      </a:r>
                      <a:r>
                        <a:rPr lang="en-US" sz="2800" b="0" dirty="0">
                          <a:solidFill>
                            <a:schemeClr val="tx1"/>
                          </a:solidFill>
                          <a:effectLst/>
                          <a:latin typeface="+mn-lt"/>
                          <a:ea typeface="+mn-ea"/>
                        </a:rPr>
                        <a:t> )</a:t>
                      </a:r>
                    </a:p>
                    <a:p>
                      <a:pPr algn="ctr">
                        <a:lnSpc>
                          <a:spcPct val="100000"/>
                        </a:lnSpc>
                        <a:spcAft>
                          <a:spcPts val="0"/>
                        </a:spcAft>
                      </a:pPr>
                      <a:endParaRPr lang="zh-CN" sz="2800" b="0" dirty="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022085033"/>
                  </a:ext>
                </a:extLst>
              </a:tr>
            </a:tbl>
          </a:graphicData>
        </a:graphic>
      </p:graphicFrame>
      <p:pic>
        <p:nvPicPr>
          <p:cNvPr id="1028" name="图片 682">
            <a:extLst>
              <a:ext uri="{FF2B5EF4-FFF2-40B4-BE49-F238E27FC236}">
                <a16:creationId xmlns="" xmlns:a16="http://schemas.microsoft.com/office/drawing/2014/main" id="{1461EF9B-A659-449C-8776-9179637743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7134" y="2324036"/>
            <a:ext cx="1898759" cy="1090776"/>
          </a:xfrm>
          <a:prstGeom prst="rect">
            <a:avLst/>
          </a:prstGeom>
          <a:noFill/>
          <a:extLst>
            <a:ext uri="{909E8E84-426E-40DD-AFC4-6F175D3DCCD1}">
              <a14:hiddenFill xmlns:a14="http://schemas.microsoft.com/office/drawing/2010/main">
                <a:solidFill>
                  <a:srgbClr val="FFFFFF"/>
                </a:solidFill>
              </a14:hiddenFill>
            </a:ext>
          </a:extLst>
        </p:spPr>
      </p:pic>
      <p:pic>
        <p:nvPicPr>
          <p:cNvPr id="1027" name="图片 683">
            <a:extLst>
              <a:ext uri="{FF2B5EF4-FFF2-40B4-BE49-F238E27FC236}">
                <a16:creationId xmlns="" xmlns:a16="http://schemas.microsoft.com/office/drawing/2014/main" id="{7F96A4DE-C94A-46D7-AFDB-AB46A999DA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7135" y="4018840"/>
            <a:ext cx="1898759" cy="1090776"/>
          </a:xfrm>
          <a:prstGeom prst="rect">
            <a:avLst/>
          </a:prstGeom>
          <a:noFill/>
          <a:extLst>
            <a:ext uri="{909E8E84-426E-40DD-AFC4-6F175D3DCCD1}">
              <a14:hiddenFill xmlns:a14="http://schemas.microsoft.com/office/drawing/2010/main">
                <a:solidFill>
                  <a:srgbClr val="FFFFFF"/>
                </a:solidFill>
              </a14:hiddenFill>
            </a:ext>
          </a:extLst>
        </p:spPr>
      </p:pic>
      <p:pic>
        <p:nvPicPr>
          <p:cNvPr id="1026" name="图片 684">
            <a:extLst>
              <a:ext uri="{FF2B5EF4-FFF2-40B4-BE49-F238E27FC236}">
                <a16:creationId xmlns="" xmlns:a16="http://schemas.microsoft.com/office/drawing/2014/main" id="{FB72456E-A8F8-49AC-98CC-35EFD63EE9B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72150" y="4403781"/>
            <a:ext cx="1555367" cy="686785"/>
          </a:xfrm>
          <a:prstGeom prst="rect">
            <a:avLst/>
          </a:prstGeom>
          <a:noFill/>
          <a:extLst>
            <a:ext uri="{909E8E84-426E-40DD-AFC4-6F175D3DCCD1}">
              <a14:hiddenFill xmlns:a14="http://schemas.microsoft.com/office/drawing/2010/main">
                <a:solidFill>
                  <a:srgbClr val="FFFFFF"/>
                </a:solidFill>
              </a14:hiddenFill>
            </a:ext>
          </a:extLst>
        </p:spPr>
      </p:pic>
      <p:pic>
        <p:nvPicPr>
          <p:cNvPr id="1025" name="图片 685">
            <a:extLst>
              <a:ext uri="{FF2B5EF4-FFF2-40B4-BE49-F238E27FC236}">
                <a16:creationId xmlns="" xmlns:a16="http://schemas.microsoft.com/office/drawing/2014/main" id="{18B4D528-7E30-4CF4-802C-37B6182B36E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88246" y="4230935"/>
            <a:ext cx="1171575" cy="6665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66837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 xmlns:a16="http://schemas.microsoft.com/office/drawing/2014/main" id="{E21ABC8D-1C46-4B5A-9C88-3EA50E8EBABA}"/>
              </a:ext>
            </a:extLst>
          </p:cNvPr>
          <p:cNvSpPr/>
          <p:nvPr/>
        </p:nvSpPr>
        <p:spPr>
          <a:xfrm>
            <a:off x="8153400" y="0"/>
            <a:ext cx="305955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专题二十一   生活中常见的有机物营养物质</a:t>
            </a:r>
          </a:p>
        </p:txBody>
      </p:sp>
      <p:sp>
        <p:nvSpPr>
          <p:cNvPr id="10" name="矩形 9">
            <a:extLst>
              <a:ext uri="{FF2B5EF4-FFF2-40B4-BE49-F238E27FC236}">
                <a16:creationId xmlns="" xmlns:a16="http://schemas.microsoft.com/office/drawing/2014/main" id="{624ADB48-4E96-4B52-B003-1986B52AF0A6}"/>
              </a:ext>
            </a:extLst>
          </p:cNvPr>
          <p:cNvSpPr/>
          <p:nvPr/>
        </p:nvSpPr>
        <p:spPr>
          <a:xfrm>
            <a:off x="234043" y="339165"/>
            <a:ext cx="11723913" cy="662297"/>
          </a:xfrm>
          <a:prstGeom prst="rect">
            <a:avLst/>
          </a:prstGeom>
        </p:spPr>
        <p:txBody>
          <a:bodyPr wrap="square">
            <a:spAutoFit/>
          </a:bodyPr>
          <a:lstStyle/>
          <a:p>
            <a:pPr>
              <a:lnSpc>
                <a:spcPct val="150000"/>
              </a:lnSpc>
            </a:pPr>
            <a:r>
              <a:rPr lang="en-US" altLang="zh-CN" sz="2800" b="1" dirty="0"/>
              <a:t>2.</a:t>
            </a:r>
            <a:r>
              <a:rPr lang="zh-CN" altLang="en-US" sz="2800" b="1" dirty="0"/>
              <a:t>物理性质</a:t>
            </a:r>
            <a:endParaRPr lang="zh-CN" altLang="zh-CN" sz="2800" b="1" dirty="0"/>
          </a:p>
        </p:txBody>
      </p:sp>
      <p:graphicFrame>
        <p:nvGraphicFramePr>
          <p:cNvPr id="3" name="表格 2">
            <a:extLst>
              <a:ext uri="{FF2B5EF4-FFF2-40B4-BE49-F238E27FC236}">
                <a16:creationId xmlns="" xmlns:a16="http://schemas.microsoft.com/office/drawing/2014/main" id="{1CC016CB-672C-4BEE-9A02-31B5BF65B4E1}"/>
              </a:ext>
            </a:extLst>
          </p:cNvPr>
          <p:cNvGraphicFramePr>
            <a:graphicFrameLocks noGrp="1"/>
          </p:cNvGraphicFramePr>
          <p:nvPr>
            <p:extLst>
              <p:ext uri="{D42A27DB-BD31-4B8C-83A1-F6EECF244321}">
                <p14:modId xmlns:p14="http://schemas.microsoft.com/office/powerpoint/2010/main" val="1276742711"/>
              </p:ext>
            </p:extLst>
          </p:nvPr>
        </p:nvGraphicFramePr>
        <p:xfrm>
          <a:off x="352425" y="1159304"/>
          <a:ext cx="11487151" cy="3200400"/>
        </p:xfrm>
        <a:graphic>
          <a:graphicData uri="http://schemas.openxmlformats.org/drawingml/2006/table">
            <a:tbl>
              <a:tblPr firstRow="1" firstCol="1" bandRow="1">
                <a:tableStyleId>{5C22544A-7EE6-4342-B048-85BDC9FD1C3A}</a:tableStyleId>
              </a:tblPr>
              <a:tblGrid>
                <a:gridCol w="847725">
                  <a:extLst>
                    <a:ext uri="{9D8B030D-6E8A-4147-A177-3AD203B41FA5}">
                      <a16:colId xmlns="" xmlns:a16="http://schemas.microsoft.com/office/drawing/2014/main" val="3406652388"/>
                    </a:ext>
                  </a:extLst>
                </a:gridCol>
                <a:gridCol w="1266825">
                  <a:extLst>
                    <a:ext uri="{9D8B030D-6E8A-4147-A177-3AD203B41FA5}">
                      <a16:colId xmlns="" xmlns:a16="http://schemas.microsoft.com/office/drawing/2014/main" val="562473757"/>
                    </a:ext>
                  </a:extLst>
                </a:gridCol>
                <a:gridCol w="1162050">
                  <a:extLst>
                    <a:ext uri="{9D8B030D-6E8A-4147-A177-3AD203B41FA5}">
                      <a16:colId xmlns="" xmlns:a16="http://schemas.microsoft.com/office/drawing/2014/main" val="1448323773"/>
                    </a:ext>
                  </a:extLst>
                </a:gridCol>
                <a:gridCol w="3810000">
                  <a:extLst>
                    <a:ext uri="{9D8B030D-6E8A-4147-A177-3AD203B41FA5}">
                      <a16:colId xmlns="" xmlns:a16="http://schemas.microsoft.com/office/drawing/2014/main" val="2267321477"/>
                    </a:ext>
                  </a:extLst>
                </a:gridCol>
                <a:gridCol w="1581150">
                  <a:extLst>
                    <a:ext uri="{9D8B030D-6E8A-4147-A177-3AD203B41FA5}">
                      <a16:colId xmlns="" xmlns:a16="http://schemas.microsoft.com/office/drawing/2014/main" val="954654171"/>
                    </a:ext>
                  </a:extLst>
                </a:gridCol>
                <a:gridCol w="2819401">
                  <a:extLst>
                    <a:ext uri="{9D8B030D-6E8A-4147-A177-3AD203B41FA5}">
                      <a16:colId xmlns="" xmlns:a16="http://schemas.microsoft.com/office/drawing/2014/main" val="3537106457"/>
                    </a:ext>
                  </a:extLst>
                </a:gridCol>
              </a:tblGrid>
              <a:tr h="0">
                <a:tc>
                  <a:txBody>
                    <a:bodyPr/>
                    <a:lstStyle/>
                    <a:p>
                      <a:pPr algn="ctr">
                        <a:lnSpc>
                          <a:spcPct val="150000"/>
                        </a:lnSpc>
                        <a:spcAft>
                          <a:spcPts val="0"/>
                        </a:spcAft>
                      </a:pPr>
                      <a:r>
                        <a:rPr lang="zh-CN" sz="2800" b="0">
                          <a:solidFill>
                            <a:schemeClr val="tx1"/>
                          </a:solidFill>
                          <a:effectLst/>
                        </a:rPr>
                        <a:t>名称</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zh-CN" sz="2800" b="0">
                          <a:solidFill>
                            <a:schemeClr val="tx1"/>
                          </a:solidFill>
                          <a:effectLst/>
                        </a:rPr>
                        <a:t>俗名</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zh-CN" sz="2800" b="0">
                          <a:solidFill>
                            <a:schemeClr val="tx1"/>
                          </a:solidFill>
                          <a:effectLst/>
                        </a:rPr>
                        <a:t>颜色</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zh-CN" sz="2800" b="0">
                          <a:solidFill>
                            <a:schemeClr val="tx1"/>
                          </a:solidFill>
                          <a:effectLst/>
                        </a:rPr>
                        <a:t>状态</a:t>
                      </a:r>
                      <a:r>
                        <a:rPr lang="en-US" sz="2800" b="0">
                          <a:solidFill>
                            <a:schemeClr val="tx1"/>
                          </a:solidFill>
                          <a:effectLst/>
                        </a:rPr>
                        <a:t>(</a:t>
                      </a:r>
                      <a:r>
                        <a:rPr lang="zh-CN" sz="2800" b="0">
                          <a:solidFill>
                            <a:schemeClr val="tx1"/>
                          </a:solidFill>
                          <a:effectLst/>
                        </a:rPr>
                        <a:t>常温下</a:t>
                      </a:r>
                      <a:r>
                        <a:rPr lang="en-US" sz="2800" b="0">
                          <a:solidFill>
                            <a:schemeClr val="tx1"/>
                          </a:solidFill>
                          <a:effectLst/>
                        </a:rPr>
                        <a:t>)</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zh-CN" sz="2800" b="0" dirty="0">
                          <a:solidFill>
                            <a:schemeClr val="tx1"/>
                          </a:solidFill>
                          <a:effectLst/>
                        </a:rPr>
                        <a:t>溶解性</a:t>
                      </a:r>
                      <a:endParaRPr lang="zh-CN" sz="2800" b="0" dirty="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zh-CN" sz="2800" b="0">
                          <a:solidFill>
                            <a:schemeClr val="tx1"/>
                          </a:solidFill>
                          <a:effectLst/>
                        </a:rPr>
                        <a:t>气味</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119888206"/>
                  </a:ext>
                </a:extLst>
              </a:tr>
              <a:tr h="0">
                <a:tc>
                  <a:txBody>
                    <a:bodyPr/>
                    <a:lstStyle/>
                    <a:p>
                      <a:pPr algn="ctr">
                        <a:lnSpc>
                          <a:spcPct val="150000"/>
                        </a:lnSpc>
                        <a:spcAft>
                          <a:spcPts val="0"/>
                        </a:spcAft>
                      </a:pPr>
                      <a:r>
                        <a:rPr lang="zh-CN" sz="2800" b="0">
                          <a:solidFill>
                            <a:schemeClr val="tx1"/>
                          </a:solidFill>
                          <a:effectLst/>
                        </a:rPr>
                        <a:t>乙醇</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zh-CN" sz="2800" b="0">
                          <a:solidFill>
                            <a:schemeClr val="tx1"/>
                          </a:solidFill>
                          <a:effectLst/>
                        </a:rPr>
                        <a:t>酒精</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zh-CN" sz="2800" b="0">
                          <a:solidFill>
                            <a:schemeClr val="tx1"/>
                          </a:solidFill>
                          <a:effectLst/>
                        </a:rPr>
                        <a:t>无色</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zh-CN" sz="2800" b="0">
                          <a:solidFill>
                            <a:schemeClr val="tx1"/>
                          </a:solidFill>
                          <a:effectLst/>
                        </a:rPr>
                        <a:t>液体</a:t>
                      </a:r>
                      <a:endParaRPr lang="zh-CN" sz="2800" b="0">
                        <a:solidFill>
                          <a:schemeClr val="tx1"/>
                        </a:solidFill>
                        <a:effectLst/>
                        <a:latin typeface="NEU-BZ-S92"/>
                        <a:ea typeface="方正书宋_GBK"/>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50000"/>
                        </a:lnSpc>
                        <a:spcAft>
                          <a:spcPts val="0"/>
                        </a:spcAft>
                      </a:pPr>
                      <a:r>
                        <a:rPr lang="zh-CN" sz="2800" b="0">
                          <a:solidFill>
                            <a:schemeClr val="tx1"/>
                          </a:solidFill>
                          <a:effectLst/>
                        </a:rPr>
                        <a:t>与水以任意比互溶</a:t>
                      </a:r>
                      <a:endParaRPr lang="zh-CN" sz="2800" b="0">
                        <a:solidFill>
                          <a:schemeClr val="tx1"/>
                        </a:solidFill>
                        <a:effectLst/>
                        <a:latin typeface="NEU-BZ-S92"/>
                        <a:ea typeface="方正书宋_GBK"/>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zh-CN" sz="2800" b="0">
                          <a:solidFill>
                            <a:schemeClr val="tx1"/>
                          </a:solidFill>
                          <a:effectLst/>
                        </a:rPr>
                        <a:t>特殊香味</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692135972"/>
                  </a:ext>
                </a:extLst>
              </a:tr>
              <a:tr h="0">
                <a:tc>
                  <a:txBody>
                    <a:bodyPr/>
                    <a:lstStyle/>
                    <a:p>
                      <a:pPr algn="ctr">
                        <a:lnSpc>
                          <a:spcPct val="150000"/>
                        </a:lnSpc>
                        <a:spcAft>
                          <a:spcPts val="0"/>
                        </a:spcAft>
                      </a:pPr>
                      <a:r>
                        <a:rPr lang="zh-CN" sz="2800" b="0">
                          <a:solidFill>
                            <a:schemeClr val="tx1"/>
                          </a:solidFill>
                          <a:effectLst/>
                        </a:rPr>
                        <a:t>乙酸</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zh-CN" sz="2800" b="0">
                          <a:solidFill>
                            <a:schemeClr val="tx1"/>
                          </a:solidFill>
                          <a:effectLst/>
                        </a:rPr>
                        <a:t>醋酸</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zh-CN" sz="2800" b="0">
                          <a:solidFill>
                            <a:schemeClr val="tx1"/>
                          </a:solidFill>
                          <a:effectLst/>
                        </a:rPr>
                        <a:t>无色</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50000"/>
                        </a:lnSpc>
                        <a:spcAft>
                          <a:spcPts val="0"/>
                        </a:spcAft>
                      </a:pPr>
                      <a:r>
                        <a:rPr lang="zh-CN" sz="2800" b="0">
                          <a:solidFill>
                            <a:schemeClr val="tx1"/>
                          </a:solidFill>
                          <a:effectLst/>
                        </a:rPr>
                        <a:t>液体</a:t>
                      </a:r>
                      <a:r>
                        <a:rPr lang="en-US" sz="2800" b="0">
                          <a:solidFill>
                            <a:schemeClr val="tx1"/>
                          </a:solidFill>
                          <a:effectLst/>
                        </a:rPr>
                        <a:t>,</a:t>
                      </a:r>
                      <a:r>
                        <a:rPr lang="zh-CN" sz="2800" b="0">
                          <a:solidFill>
                            <a:schemeClr val="tx1"/>
                          </a:solidFill>
                          <a:effectLst/>
                        </a:rPr>
                        <a:t>低于</a:t>
                      </a:r>
                      <a:r>
                        <a:rPr lang="en-US" sz="2800" b="0">
                          <a:solidFill>
                            <a:schemeClr val="tx1"/>
                          </a:solidFill>
                          <a:effectLst/>
                        </a:rPr>
                        <a:t>16.6 ℃</a:t>
                      </a:r>
                      <a:r>
                        <a:rPr lang="zh-CN" sz="2800" b="0">
                          <a:solidFill>
                            <a:schemeClr val="tx1"/>
                          </a:solidFill>
                          <a:effectLst/>
                        </a:rPr>
                        <a:t>时凝结成类似冰一样的晶体</a:t>
                      </a:r>
                      <a:endParaRPr lang="zh-CN" sz="2800" b="0">
                        <a:solidFill>
                          <a:schemeClr val="tx1"/>
                        </a:solidFill>
                        <a:effectLst/>
                        <a:latin typeface="NEU-BZ-S92"/>
                        <a:ea typeface="方正书宋_GBK"/>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zh-CN" sz="2800" b="0">
                          <a:solidFill>
                            <a:schemeClr val="tx1"/>
                          </a:solidFill>
                          <a:effectLst/>
                        </a:rPr>
                        <a:t>易溶于水</a:t>
                      </a:r>
                      <a:endParaRPr lang="zh-CN" sz="2800" b="0">
                        <a:solidFill>
                          <a:schemeClr val="tx1"/>
                        </a:solidFill>
                        <a:effectLst/>
                        <a:latin typeface="NEU-BZ-S92"/>
                        <a:ea typeface="方正书宋_GBK"/>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zh-CN" sz="2800" b="0" dirty="0">
                          <a:solidFill>
                            <a:schemeClr val="tx1"/>
                          </a:solidFill>
                          <a:effectLst/>
                        </a:rPr>
                        <a:t>刺激性气味</a:t>
                      </a:r>
                      <a:endParaRPr lang="zh-CN" sz="2800" b="0" dirty="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436106920"/>
                  </a:ext>
                </a:extLst>
              </a:tr>
            </a:tbl>
          </a:graphicData>
        </a:graphic>
      </p:graphicFrame>
    </p:spTree>
    <p:extLst>
      <p:ext uri="{BB962C8B-B14F-4D97-AF65-F5344CB8AC3E}">
        <p14:creationId xmlns:p14="http://schemas.microsoft.com/office/powerpoint/2010/main" val="3358681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 xmlns:a16="http://schemas.microsoft.com/office/drawing/2014/main" id="{E21ABC8D-1C46-4B5A-9C88-3EA50E8EBABA}"/>
              </a:ext>
            </a:extLst>
          </p:cNvPr>
          <p:cNvSpPr/>
          <p:nvPr/>
        </p:nvSpPr>
        <p:spPr>
          <a:xfrm>
            <a:off x="8153400" y="0"/>
            <a:ext cx="305955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专题二十一   生活中常见的有机物营养物质</a:t>
            </a:r>
          </a:p>
        </p:txBody>
      </p:sp>
      <p:sp>
        <p:nvSpPr>
          <p:cNvPr id="10" name="矩形 9">
            <a:extLst>
              <a:ext uri="{FF2B5EF4-FFF2-40B4-BE49-F238E27FC236}">
                <a16:creationId xmlns="" xmlns:a16="http://schemas.microsoft.com/office/drawing/2014/main" id="{624ADB48-4E96-4B52-B003-1986B52AF0A6}"/>
              </a:ext>
            </a:extLst>
          </p:cNvPr>
          <p:cNvSpPr/>
          <p:nvPr/>
        </p:nvSpPr>
        <p:spPr>
          <a:xfrm>
            <a:off x="234043" y="275665"/>
            <a:ext cx="11723913" cy="662297"/>
          </a:xfrm>
          <a:prstGeom prst="rect">
            <a:avLst/>
          </a:prstGeom>
        </p:spPr>
        <p:txBody>
          <a:bodyPr wrap="square">
            <a:spAutoFit/>
          </a:bodyPr>
          <a:lstStyle/>
          <a:p>
            <a:pPr>
              <a:lnSpc>
                <a:spcPct val="150000"/>
              </a:lnSpc>
            </a:pPr>
            <a:r>
              <a:rPr lang="en-US" altLang="zh-CN" sz="2800" b="1" dirty="0"/>
              <a:t>3.</a:t>
            </a:r>
            <a:r>
              <a:rPr lang="zh-CN" altLang="en-US" sz="2800" b="1" dirty="0"/>
              <a:t>化学性质</a:t>
            </a:r>
            <a:endParaRPr lang="zh-CN" altLang="zh-CN" sz="2800" b="1" dirty="0"/>
          </a:p>
        </p:txBody>
      </p:sp>
      <p:pic>
        <p:nvPicPr>
          <p:cNvPr id="6" name="ZT21ZT-1.EPS" descr="id:2147510864;FounderCES">
            <a:extLst>
              <a:ext uri="{FF2B5EF4-FFF2-40B4-BE49-F238E27FC236}">
                <a16:creationId xmlns="" xmlns:a16="http://schemas.microsoft.com/office/drawing/2014/main" id="{99A1E734-311C-40B4-AD5C-361A6483DF3A}"/>
              </a:ext>
            </a:extLst>
          </p:cNvPr>
          <p:cNvPicPr/>
          <p:nvPr/>
        </p:nvPicPr>
        <p:blipFill>
          <a:blip r:embed="rId2"/>
          <a:stretch>
            <a:fillRect/>
          </a:stretch>
        </p:blipFill>
        <p:spPr>
          <a:xfrm>
            <a:off x="915670" y="1032510"/>
            <a:ext cx="6613620" cy="2399128"/>
          </a:xfrm>
          <a:prstGeom prst="rect">
            <a:avLst/>
          </a:prstGeom>
        </p:spPr>
      </p:pic>
      <p:pic>
        <p:nvPicPr>
          <p:cNvPr id="7" name="ZT21ZT-2.EPS" descr="id:2147510871;FounderCES">
            <a:extLst>
              <a:ext uri="{FF2B5EF4-FFF2-40B4-BE49-F238E27FC236}">
                <a16:creationId xmlns="" xmlns:a16="http://schemas.microsoft.com/office/drawing/2014/main" id="{339219AB-0AB7-47CE-AF9F-0D5F98C0DB42}"/>
              </a:ext>
            </a:extLst>
          </p:cNvPr>
          <p:cNvPicPr/>
          <p:nvPr/>
        </p:nvPicPr>
        <p:blipFill>
          <a:blip r:embed="rId3"/>
          <a:stretch>
            <a:fillRect/>
          </a:stretch>
        </p:blipFill>
        <p:spPr>
          <a:xfrm>
            <a:off x="966470" y="3786114"/>
            <a:ext cx="7923530" cy="2747963"/>
          </a:xfrm>
          <a:prstGeom prst="rect">
            <a:avLst/>
          </a:prstGeom>
        </p:spPr>
      </p:pic>
    </p:spTree>
    <p:extLst>
      <p:ext uri="{BB962C8B-B14F-4D97-AF65-F5344CB8AC3E}">
        <p14:creationId xmlns:p14="http://schemas.microsoft.com/office/powerpoint/2010/main" val="26460035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 xmlns:a16="http://schemas.microsoft.com/office/drawing/2014/main" id="{E21ABC8D-1C46-4B5A-9C88-3EA50E8EBABA}"/>
              </a:ext>
            </a:extLst>
          </p:cNvPr>
          <p:cNvSpPr/>
          <p:nvPr/>
        </p:nvSpPr>
        <p:spPr>
          <a:xfrm>
            <a:off x="8153400" y="0"/>
            <a:ext cx="305955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专题二十一   生活中常见的有机物营养物质</a:t>
            </a:r>
          </a:p>
        </p:txBody>
      </p:sp>
      <p:sp>
        <p:nvSpPr>
          <p:cNvPr id="10" name="矩形 9">
            <a:extLst>
              <a:ext uri="{FF2B5EF4-FFF2-40B4-BE49-F238E27FC236}">
                <a16:creationId xmlns="" xmlns:a16="http://schemas.microsoft.com/office/drawing/2014/main" id="{624ADB48-4E96-4B52-B003-1986B52AF0A6}"/>
              </a:ext>
            </a:extLst>
          </p:cNvPr>
          <p:cNvSpPr/>
          <p:nvPr/>
        </p:nvSpPr>
        <p:spPr>
          <a:xfrm>
            <a:off x="234043" y="275665"/>
            <a:ext cx="11723913" cy="1384995"/>
          </a:xfrm>
          <a:prstGeom prst="rect">
            <a:avLst/>
          </a:prstGeom>
        </p:spPr>
        <p:txBody>
          <a:bodyPr wrap="square">
            <a:spAutoFit/>
          </a:bodyPr>
          <a:lstStyle/>
          <a:p>
            <a:pPr>
              <a:lnSpc>
                <a:spcPct val="150000"/>
              </a:lnSpc>
            </a:pPr>
            <a:r>
              <a:rPr lang="zh-CN" altLang="en-US" sz="2800" b="1" dirty="0" smtClean="0">
                <a:solidFill>
                  <a:srgbClr val="DA251C"/>
                </a:solidFill>
              </a:rPr>
              <a:t>特别提醒</a:t>
            </a:r>
            <a:endParaRPr lang="en-US" altLang="zh-CN" sz="2800" b="1" dirty="0">
              <a:solidFill>
                <a:srgbClr val="DA251C"/>
              </a:solidFill>
            </a:endParaRPr>
          </a:p>
          <a:p>
            <a:pPr>
              <a:lnSpc>
                <a:spcPct val="150000"/>
              </a:lnSpc>
            </a:pPr>
            <a:r>
              <a:rPr lang="zh-CN" altLang="en-US" sz="2800" dirty="0" smtClean="0"/>
              <a:t>酯化</a:t>
            </a:r>
            <a:r>
              <a:rPr lang="zh-CN" altLang="en-US" sz="2800" dirty="0"/>
              <a:t>反应</a:t>
            </a:r>
            <a:r>
              <a:rPr lang="en-US" altLang="zh-CN" sz="2800" dirty="0"/>
              <a:t>:</a:t>
            </a:r>
            <a:endParaRPr lang="zh-CN" altLang="zh-CN" sz="2800" dirty="0"/>
          </a:p>
        </p:txBody>
      </p:sp>
      <p:pic>
        <p:nvPicPr>
          <p:cNvPr id="8" name="ZT21ZT-3.EPS" descr="id:2147510885;FounderCES">
            <a:extLst>
              <a:ext uri="{FF2B5EF4-FFF2-40B4-BE49-F238E27FC236}">
                <a16:creationId xmlns="" xmlns:a16="http://schemas.microsoft.com/office/drawing/2014/main" id="{786D65BC-90F1-4369-8EA6-F9B8158A1FB9}"/>
              </a:ext>
            </a:extLst>
          </p:cNvPr>
          <p:cNvPicPr/>
          <p:nvPr/>
        </p:nvPicPr>
        <p:blipFill>
          <a:blip r:embed="rId2"/>
          <a:stretch>
            <a:fillRect/>
          </a:stretch>
        </p:blipFill>
        <p:spPr>
          <a:xfrm>
            <a:off x="744854" y="1797684"/>
            <a:ext cx="8578831" cy="1009015"/>
          </a:xfrm>
          <a:prstGeom prst="rect">
            <a:avLst/>
          </a:prstGeom>
        </p:spPr>
      </p:pic>
    </p:spTree>
    <p:extLst>
      <p:ext uri="{BB962C8B-B14F-4D97-AF65-F5344CB8AC3E}">
        <p14:creationId xmlns:p14="http://schemas.microsoft.com/office/powerpoint/2010/main" val="3857693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 xmlns:a16="http://schemas.microsoft.com/office/drawing/2014/main" id="{E21ABC8D-1C46-4B5A-9C88-3EA50E8EBABA}"/>
              </a:ext>
            </a:extLst>
          </p:cNvPr>
          <p:cNvSpPr/>
          <p:nvPr/>
        </p:nvSpPr>
        <p:spPr>
          <a:xfrm>
            <a:off x="8153400" y="0"/>
            <a:ext cx="305955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专题二十一   生活中常见的有机物营养物质</a:t>
            </a:r>
          </a:p>
        </p:txBody>
      </p:sp>
      <p:sp>
        <p:nvSpPr>
          <p:cNvPr id="10" name="矩形 9">
            <a:extLst>
              <a:ext uri="{FF2B5EF4-FFF2-40B4-BE49-F238E27FC236}">
                <a16:creationId xmlns="" xmlns:a16="http://schemas.microsoft.com/office/drawing/2014/main" id="{624ADB48-4E96-4B52-B003-1986B52AF0A6}"/>
              </a:ext>
            </a:extLst>
          </p:cNvPr>
          <p:cNvSpPr/>
          <p:nvPr/>
        </p:nvSpPr>
        <p:spPr>
          <a:xfrm>
            <a:off x="234043" y="444781"/>
            <a:ext cx="11723913" cy="662297"/>
          </a:xfrm>
          <a:prstGeom prst="rect">
            <a:avLst/>
          </a:prstGeom>
        </p:spPr>
        <p:txBody>
          <a:bodyPr wrap="square">
            <a:spAutoFit/>
          </a:bodyPr>
          <a:lstStyle/>
          <a:p>
            <a:pPr>
              <a:lnSpc>
                <a:spcPct val="150000"/>
              </a:lnSpc>
            </a:pPr>
            <a:r>
              <a:rPr lang="en-US" altLang="zh-CN" sz="2800" b="1" dirty="0"/>
              <a:t>4.</a:t>
            </a:r>
            <a:r>
              <a:rPr lang="zh-CN" altLang="en-US" sz="2800" b="1" dirty="0"/>
              <a:t>用途</a:t>
            </a:r>
            <a:endParaRPr lang="zh-CN" altLang="zh-CN" sz="2800" b="1" dirty="0"/>
          </a:p>
        </p:txBody>
      </p:sp>
      <p:graphicFrame>
        <p:nvGraphicFramePr>
          <p:cNvPr id="2" name="表格 1">
            <a:extLst>
              <a:ext uri="{FF2B5EF4-FFF2-40B4-BE49-F238E27FC236}">
                <a16:creationId xmlns="" xmlns:a16="http://schemas.microsoft.com/office/drawing/2014/main" id="{3A0D53BC-5755-453D-A44E-DA4060593A6C}"/>
              </a:ext>
            </a:extLst>
          </p:cNvPr>
          <p:cNvGraphicFramePr>
            <a:graphicFrameLocks noGrp="1"/>
          </p:cNvGraphicFramePr>
          <p:nvPr>
            <p:extLst>
              <p:ext uri="{D42A27DB-BD31-4B8C-83A1-F6EECF244321}">
                <p14:modId xmlns:p14="http://schemas.microsoft.com/office/powerpoint/2010/main" val="4094837095"/>
              </p:ext>
            </p:extLst>
          </p:nvPr>
        </p:nvGraphicFramePr>
        <p:xfrm>
          <a:off x="284842" y="1150620"/>
          <a:ext cx="11513457" cy="4716780"/>
        </p:xfrm>
        <a:graphic>
          <a:graphicData uri="http://schemas.openxmlformats.org/drawingml/2006/table">
            <a:tbl>
              <a:tblPr firstRow="1" firstCol="1" bandRow="1">
                <a:tableStyleId>{5C22544A-7EE6-4342-B048-85BDC9FD1C3A}</a:tableStyleId>
              </a:tblPr>
              <a:tblGrid>
                <a:gridCol w="985158">
                  <a:extLst>
                    <a:ext uri="{9D8B030D-6E8A-4147-A177-3AD203B41FA5}">
                      <a16:colId xmlns="" xmlns:a16="http://schemas.microsoft.com/office/drawing/2014/main" val="1045051675"/>
                    </a:ext>
                  </a:extLst>
                </a:gridCol>
                <a:gridCol w="10528299">
                  <a:extLst>
                    <a:ext uri="{9D8B030D-6E8A-4147-A177-3AD203B41FA5}">
                      <a16:colId xmlns="" xmlns:a16="http://schemas.microsoft.com/office/drawing/2014/main" val="2988960867"/>
                    </a:ext>
                  </a:extLst>
                </a:gridCol>
              </a:tblGrid>
              <a:tr h="673826">
                <a:tc>
                  <a:txBody>
                    <a:bodyPr/>
                    <a:lstStyle/>
                    <a:p>
                      <a:pPr algn="ctr">
                        <a:lnSpc>
                          <a:spcPct val="150000"/>
                        </a:lnSpc>
                        <a:spcAft>
                          <a:spcPts val="0"/>
                        </a:spcAft>
                      </a:pPr>
                      <a:r>
                        <a:rPr lang="zh-CN" sz="2800" b="0">
                          <a:solidFill>
                            <a:schemeClr val="tx1"/>
                          </a:solidFill>
                          <a:effectLst/>
                          <a:latin typeface="+mn-lt"/>
                          <a:ea typeface="+mn-ea"/>
                        </a:rPr>
                        <a:t>名称</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zh-CN" sz="2800" b="0" dirty="0">
                          <a:solidFill>
                            <a:schemeClr val="tx1"/>
                          </a:solidFill>
                          <a:effectLst/>
                          <a:latin typeface="+mn-lt"/>
                          <a:ea typeface="+mn-ea"/>
                        </a:rPr>
                        <a:t>用途</a:t>
                      </a:r>
                      <a:endParaRPr lang="zh-CN" sz="2800" b="0" dirty="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832176116"/>
                  </a:ext>
                </a:extLst>
              </a:tr>
              <a:tr h="2695303">
                <a:tc>
                  <a:txBody>
                    <a:bodyPr/>
                    <a:lstStyle/>
                    <a:p>
                      <a:pPr algn="ctr">
                        <a:lnSpc>
                          <a:spcPct val="150000"/>
                        </a:lnSpc>
                        <a:spcAft>
                          <a:spcPts val="0"/>
                        </a:spcAft>
                      </a:pPr>
                      <a:r>
                        <a:rPr lang="zh-CN" sz="2800" b="0">
                          <a:solidFill>
                            <a:schemeClr val="tx1"/>
                          </a:solidFill>
                          <a:effectLst/>
                          <a:latin typeface="+mn-lt"/>
                          <a:ea typeface="+mn-ea"/>
                        </a:rPr>
                        <a:t>乙醇</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50000"/>
                        </a:lnSpc>
                        <a:spcAft>
                          <a:spcPts val="0"/>
                        </a:spcAft>
                      </a:pPr>
                      <a:r>
                        <a:rPr lang="en-US" sz="2800" b="0" dirty="0">
                          <a:solidFill>
                            <a:schemeClr val="tx1"/>
                          </a:solidFill>
                          <a:effectLst/>
                          <a:latin typeface="+mn-lt"/>
                          <a:ea typeface="+mn-ea"/>
                        </a:rPr>
                        <a:t>(1)</a:t>
                      </a:r>
                      <a:r>
                        <a:rPr lang="zh-CN" sz="2800" b="0" dirty="0">
                          <a:solidFill>
                            <a:schemeClr val="tx1"/>
                          </a:solidFill>
                          <a:effectLst/>
                          <a:latin typeface="+mn-lt"/>
                          <a:ea typeface="+mn-ea"/>
                        </a:rPr>
                        <a:t>用作酒精灯、火锅、内燃机等的燃料。</a:t>
                      </a:r>
                    </a:p>
                    <a:p>
                      <a:pPr>
                        <a:lnSpc>
                          <a:spcPct val="150000"/>
                        </a:lnSpc>
                        <a:spcAft>
                          <a:spcPts val="0"/>
                        </a:spcAft>
                      </a:pPr>
                      <a:r>
                        <a:rPr lang="en-US" sz="2800" b="0" dirty="0">
                          <a:solidFill>
                            <a:schemeClr val="tx1"/>
                          </a:solidFill>
                          <a:effectLst/>
                          <a:latin typeface="+mn-lt"/>
                          <a:ea typeface="+mn-ea"/>
                        </a:rPr>
                        <a:t>(2)</a:t>
                      </a:r>
                      <a:r>
                        <a:rPr lang="zh-CN" sz="2800" b="0" dirty="0">
                          <a:solidFill>
                            <a:schemeClr val="tx1"/>
                          </a:solidFill>
                          <a:effectLst/>
                          <a:latin typeface="+mn-lt"/>
                          <a:ea typeface="+mn-ea"/>
                        </a:rPr>
                        <a:t>用作化工原料。以乙醇为原料可制取乙醛、醋酸、饮料、香精等。</a:t>
                      </a:r>
                    </a:p>
                    <a:p>
                      <a:pPr>
                        <a:lnSpc>
                          <a:spcPct val="150000"/>
                        </a:lnSpc>
                        <a:spcAft>
                          <a:spcPts val="0"/>
                        </a:spcAft>
                      </a:pPr>
                      <a:r>
                        <a:rPr lang="en-US" sz="2800" b="0" dirty="0">
                          <a:solidFill>
                            <a:schemeClr val="tx1"/>
                          </a:solidFill>
                          <a:effectLst/>
                          <a:latin typeface="+mn-lt"/>
                          <a:ea typeface="+mn-ea"/>
                        </a:rPr>
                        <a:t>(3)</a:t>
                      </a:r>
                      <a:r>
                        <a:rPr lang="zh-CN" sz="2800" b="0" dirty="0">
                          <a:solidFill>
                            <a:schemeClr val="tx1"/>
                          </a:solidFill>
                          <a:effectLst/>
                          <a:latin typeface="+mn-lt"/>
                          <a:ea typeface="+mn-ea"/>
                        </a:rPr>
                        <a:t>用作消毒剂。在医疗上广泛使用的酒精消毒剂是体积分数为</a:t>
                      </a:r>
                      <a:r>
                        <a:rPr lang="en-US" sz="2800" b="0" dirty="0">
                          <a:solidFill>
                            <a:schemeClr val="tx1"/>
                          </a:solidFill>
                          <a:effectLst/>
                          <a:latin typeface="+mn-lt"/>
                          <a:ea typeface="+mn-ea"/>
                        </a:rPr>
                        <a:t>75%</a:t>
                      </a:r>
                      <a:r>
                        <a:rPr lang="zh-CN" sz="2800" b="0" dirty="0">
                          <a:solidFill>
                            <a:schemeClr val="tx1"/>
                          </a:solidFill>
                          <a:effectLst/>
                          <a:latin typeface="+mn-lt"/>
                          <a:ea typeface="+mn-ea"/>
                        </a:rPr>
                        <a:t>的乙醇溶液</a:t>
                      </a:r>
                      <a:r>
                        <a:rPr lang="en-US" sz="2800" b="0" dirty="0">
                          <a:solidFill>
                            <a:schemeClr val="tx1"/>
                          </a:solidFill>
                          <a:effectLst/>
                          <a:latin typeface="+mn-lt"/>
                          <a:ea typeface="+mn-ea"/>
                        </a:rPr>
                        <a:t>,</a:t>
                      </a:r>
                      <a:r>
                        <a:rPr lang="zh-CN" sz="2800" b="0" dirty="0">
                          <a:solidFill>
                            <a:schemeClr val="tx1"/>
                          </a:solidFill>
                          <a:effectLst/>
                          <a:latin typeface="+mn-lt"/>
                          <a:ea typeface="+mn-ea"/>
                        </a:rPr>
                        <a:t>碘酒也是医疗上广泛使用的消毒剂</a:t>
                      </a:r>
                      <a:endParaRPr lang="zh-CN" sz="2800" b="0" dirty="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093368456"/>
                  </a:ext>
                </a:extLst>
              </a:tr>
              <a:tr h="1347651">
                <a:tc>
                  <a:txBody>
                    <a:bodyPr/>
                    <a:lstStyle/>
                    <a:p>
                      <a:pPr algn="ctr">
                        <a:lnSpc>
                          <a:spcPct val="150000"/>
                        </a:lnSpc>
                        <a:spcAft>
                          <a:spcPts val="0"/>
                        </a:spcAft>
                      </a:pPr>
                      <a:r>
                        <a:rPr lang="zh-CN" sz="2800" b="0">
                          <a:solidFill>
                            <a:schemeClr val="tx1"/>
                          </a:solidFill>
                          <a:effectLst/>
                          <a:latin typeface="+mn-lt"/>
                          <a:ea typeface="+mn-ea"/>
                        </a:rPr>
                        <a:t>乙酸</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50000"/>
                        </a:lnSpc>
                        <a:spcAft>
                          <a:spcPts val="0"/>
                        </a:spcAft>
                      </a:pPr>
                      <a:r>
                        <a:rPr lang="en-US" sz="2800" b="0" dirty="0">
                          <a:solidFill>
                            <a:schemeClr val="tx1"/>
                          </a:solidFill>
                          <a:effectLst/>
                          <a:latin typeface="+mn-lt"/>
                          <a:ea typeface="+mn-ea"/>
                        </a:rPr>
                        <a:t>(1)</a:t>
                      </a:r>
                      <a:r>
                        <a:rPr lang="zh-CN" sz="2800" b="0" dirty="0">
                          <a:solidFill>
                            <a:schemeClr val="tx1"/>
                          </a:solidFill>
                          <a:effectLst/>
                          <a:latin typeface="+mn-lt"/>
                          <a:ea typeface="+mn-ea"/>
                        </a:rPr>
                        <a:t>食醋的主要成分。</a:t>
                      </a:r>
                    </a:p>
                    <a:p>
                      <a:pPr>
                        <a:lnSpc>
                          <a:spcPct val="150000"/>
                        </a:lnSpc>
                        <a:spcAft>
                          <a:spcPts val="0"/>
                        </a:spcAft>
                      </a:pPr>
                      <a:r>
                        <a:rPr lang="en-US" sz="2800" b="0" dirty="0">
                          <a:solidFill>
                            <a:schemeClr val="tx1"/>
                          </a:solidFill>
                          <a:effectLst/>
                          <a:latin typeface="+mn-lt"/>
                          <a:ea typeface="+mn-ea"/>
                        </a:rPr>
                        <a:t>(2)</a:t>
                      </a:r>
                      <a:r>
                        <a:rPr lang="zh-CN" sz="2800" b="0" dirty="0">
                          <a:solidFill>
                            <a:schemeClr val="tx1"/>
                          </a:solidFill>
                          <a:effectLst/>
                          <a:latin typeface="+mn-lt"/>
                          <a:ea typeface="+mn-ea"/>
                        </a:rPr>
                        <a:t>用作化工原料</a:t>
                      </a:r>
                      <a:r>
                        <a:rPr lang="en-US" sz="2800" b="0" dirty="0">
                          <a:solidFill>
                            <a:schemeClr val="tx1"/>
                          </a:solidFill>
                          <a:effectLst/>
                          <a:latin typeface="+mn-lt"/>
                          <a:ea typeface="+mn-ea"/>
                        </a:rPr>
                        <a:t>,</a:t>
                      </a:r>
                      <a:r>
                        <a:rPr lang="zh-CN" sz="2800" b="0" dirty="0">
                          <a:solidFill>
                            <a:schemeClr val="tx1"/>
                          </a:solidFill>
                          <a:effectLst/>
                          <a:latin typeface="+mn-lt"/>
                          <a:ea typeface="+mn-ea"/>
                        </a:rPr>
                        <a:t>用于生产醋酸纤维、香料、燃料、医药和农药等</a:t>
                      </a:r>
                      <a:endParaRPr lang="zh-CN" sz="2800" b="0" dirty="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726614794"/>
                  </a:ext>
                </a:extLst>
              </a:tr>
            </a:tbl>
          </a:graphicData>
        </a:graphic>
      </p:graphicFrame>
    </p:spTree>
    <p:extLst>
      <p:ext uri="{BB962C8B-B14F-4D97-AF65-F5344CB8AC3E}">
        <p14:creationId xmlns:p14="http://schemas.microsoft.com/office/powerpoint/2010/main" val="15390609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 xmlns:a16="http://schemas.microsoft.com/office/drawing/2014/main" id="{E21ABC8D-1C46-4B5A-9C88-3EA50E8EBABA}"/>
              </a:ext>
            </a:extLst>
          </p:cNvPr>
          <p:cNvSpPr/>
          <p:nvPr/>
        </p:nvSpPr>
        <p:spPr>
          <a:xfrm>
            <a:off x="8153400" y="0"/>
            <a:ext cx="305955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专题二十一   生活中常见的有机物营养物质</a:t>
            </a:r>
          </a:p>
        </p:txBody>
      </p:sp>
      <p:sp>
        <p:nvSpPr>
          <p:cNvPr id="10" name="矩形 9">
            <a:extLst>
              <a:ext uri="{FF2B5EF4-FFF2-40B4-BE49-F238E27FC236}">
                <a16:creationId xmlns="" xmlns:a16="http://schemas.microsoft.com/office/drawing/2014/main" id="{624ADB48-4E96-4B52-B003-1986B52AF0A6}"/>
              </a:ext>
            </a:extLst>
          </p:cNvPr>
          <p:cNvSpPr/>
          <p:nvPr/>
        </p:nvSpPr>
        <p:spPr>
          <a:xfrm>
            <a:off x="234043" y="416292"/>
            <a:ext cx="11723913" cy="5478423"/>
          </a:xfrm>
          <a:prstGeom prst="rect">
            <a:avLst/>
          </a:prstGeom>
        </p:spPr>
        <p:txBody>
          <a:bodyPr wrap="square">
            <a:spAutoFit/>
          </a:bodyPr>
          <a:lstStyle/>
          <a:p>
            <a:pPr>
              <a:lnSpc>
                <a:spcPct val="150000"/>
              </a:lnSpc>
            </a:pPr>
            <a:r>
              <a:rPr lang="en-US" altLang="zh-CN" sz="2800" b="1" dirty="0"/>
              <a:t>5.</a:t>
            </a:r>
            <a:r>
              <a:rPr lang="zh-CN" altLang="en-US" sz="2800" b="1" dirty="0"/>
              <a:t>乙醇的工业制法</a:t>
            </a:r>
          </a:p>
          <a:p>
            <a:pPr>
              <a:lnSpc>
                <a:spcPct val="150000"/>
              </a:lnSpc>
            </a:pPr>
            <a:r>
              <a:rPr lang="en-US" altLang="zh-CN" sz="2800" dirty="0"/>
              <a:t>(1)</a:t>
            </a:r>
            <a:r>
              <a:rPr lang="zh-CN" altLang="en-US" sz="2800" dirty="0"/>
              <a:t>乙烯水化法</a:t>
            </a:r>
            <a:endParaRPr lang="en-US" altLang="zh-CN" sz="2800" dirty="0"/>
          </a:p>
          <a:p>
            <a:pPr>
              <a:lnSpc>
                <a:spcPct val="150000"/>
              </a:lnSpc>
            </a:pPr>
            <a:r>
              <a:rPr lang="en-US" altLang="zh-CN" sz="2800" dirty="0"/>
              <a:t>CH</a:t>
            </a:r>
            <a:r>
              <a:rPr lang="en-US" altLang="zh-CN" sz="2800" baseline="-25000" dirty="0"/>
              <a:t>2        </a:t>
            </a:r>
            <a:r>
              <a:rPr lang="en-US" altLang="zh-CN" sz="2800" dirty="0"/>
              <a:t>CH</a:t>
            </a:r>
            <a:r>
              <a:rPr lang="en-US" altLang="zh-CN" sz="2800" baseline="-25000" dirty="0"/>
              <a:t>2</a:t>
            </a:r>
            <a:r>
              <a:rPr lang="en-US" altLang="zh-CN" sz="2800" dirty="0"/>
              <a:t>+H</a:t>
            </a:r>
            <a:r>
              <a:rPr lang="en-US" altLang="zh-CN" sz="2800" baseline="-25000" dirty="0"/>
              <a:t>2</a:t>
            </a:r>
            <a:r>
              <a:rPr lang="en-US" altLang="zh-CN" sz="2800" dirty="0"/>
              <a:t>O                 CH</a:t>
            </a:r>
            <a:r>
              <a:rPr lang="en-US" altLang="zh-CN" sz="2800" baseline="-25000" dirty="0"/>
              <a:t>3</a:t>
            </a:r>
            <a:r>
              <a:rPr lang="en-US" altLang="zh-CN" sz="2800" dirty="0"/>
              <a:t>CH</a:t>
            </a:r>
            <a:r>
              <a:rPr lang="en-US" altLang="zh-CN" sz="2800" baseline="-25000" dirty="0"/>
              <a:t>2</a:t>
            </a:r>
            <a:r>
              <a:rPr lang="en-US" altLang="zh-CN" sz="2800" dirty="0"/>
              <a:t>OH(</a:t>
            </a:r>
            <a:r>
              <a:rPr lang="zh-CN" altLang="zh-CN" sz="2800" dirty="0"/>
              <a:t>工业乙醇</a:t>
            </a:r>
            <a:r>
              <a:rPr lang="en-US" altLang="zh-CN" sz="2800" dirty="0"/>
              <a:t>)</a:t>
            </a:r>
            <a:endParaRPr lang="zh-CN" altLang="zh-CN" sz="2800" dirty="0"/>
          </a:p>
          <a:p>
            <a:pPr>
              <a:lnSpc>
                <a:spcPct val="150000"/>
              </a:lnSpc>
            </a:pPr>
            <a:r>
              <a:rPr lang="en-US" altLang="zh-CN" sz="2800" dirty="0"/>
              <a:t>(2)</a:t>
            </a:r>
            <a:r>
              <a:rPr lang="zh-CN" altLang="zh-CN" sz="2800" dirty="0"/>
              <a:t>发酵法</a:t>
            </a:r>
            <a:endParaRPr lang="en-US" altLang="zh-CN" sz="2800" dirty="0"/>
          </a:p>
          <a:p>
            <a:endParaRPr lang="zh-CN" altLang="zh-CN" sz="2800" dirty="0"/>
          </a:p>
          <a:p>
            <a:pPr>
              <a:lnSpc>
                <a:spcPct val="150000"/>
              </a:lnSpc>
            </a:pPr>
            <a:r>
              <a:rPr lang="zh-CN" altLang="zh-CN" sz="2800" dirty="0"/>
              <a:t>淀粉</a:t>
            </a:r>
            <a:r>
              <a:rPr lang="en-US" altLang="zh-CN" sz="2800" dirty="0"/>
              <a:t>                   </a:t>
            </a:r>
            <a:r>
              <a:rPr lang="zh-CN" altLang="zh-CN" sz="2800" dirty="0"/>
              <a:t>葡萄糖</a:t>
            </a:r>
            <a:r>
              <a:rPr lang="en-US" altLang="zh-CN" sz="2800" dirty="0"/>
              <a:t>                   </a:t>
            </a:r>
            <a:r>
              <a:rPr lang="zh-CN" altLang="zh-CN" sz="2800" dirty="0"/>
              <a:t>乙醇</a:t>
            </a:r>
            <a:endParaRPr lang="en-US" altLang="zh-CN" sz="2800" dirty="0"/>
          </a:p>
          <a:p>
            <a:endParaRPr lang="zh-CN" altLang="zh-CN" sz="2800" dirty="0"/>
          </a:p>
          <a:p>
            <a:pPr>
              <a:lnSpc>
                <a:spcPct val="150000"/>
              </a:lnSpc>
            </a:pPr>
            <a:r>
              <a:rPr lang="en-US" altLang="zh-CN" sz="2800" dirty="0"/>
              <a:t>(C</a:t>
            </a:r>
            <a:r>
              <a:rPr lang="en-US" altLang="zh-CN" sz="2800" baseline="-25000" dirty="0"/>
              <a:t>6</a:t>
            </a:r>
            <a:r>
              <a:rPr lang="en-US" altLang="zh-CN" sz="2800" dirty="0"/>
              <a:t>H</a:t>
            </a:r>
            <a:r>
              <a:rPr lang="en-US" altLang="zh-CN" sz="2800" baseline="-25000" dirty="0"/>
              <a:t>10</a:t>
            </a:r>
            <a:r>
              <a:rPr lang="en-US" altLang="zh-CN" sz="2800" dirty="0"/>
              <a:t>O</a:t>
            </a:r>
            <a:r>
              <a:rPr lang="en-US" altLang="zh-CN" sz="2800" baseline="-25000" dirty="0"/>
              <a:t>5</a:t>
            </a:r>
            <a:r>
              <a:rPr lang="en-US" altLang="zh-CN" sz="2800" dirty="0"/>
              <a:t>)</a:t>
            </a:r>
            <a:r>
              <a:rPr lang="en-US" altLang="zh-CN" sz="2800" i="1" baseline="-25000" dirty="0"/>
              <a:t>n</a:t>
            </a:r>
            <a:r>
              <a:rPr lang="en-US" altLang="zh-CN" sz="2800" dirty="0"/>
              <a:t>+</a:t>
            </a:r>
            <a:r>
              <a:rPr lang="en-US" altLang="zh-CN" sz="2800" i="1" dirty="0"/>
              <a:t>n</a:t>
            </a:r>
            <a:r>
              <a:rPr lang="en-US" altLang="zh-CN" sz="2800" dirty="0"/>
              <a:t>H</a:t>
            </a:r>
            <a:r>
              <a:rPr lang="en-US" altLang="zh-CN" sz="2800" baseline="-25000" dirty="0"/>
              <a:t>2</a:t>
            </a:r>
            <a:r>
              <a:rPr lang="en-US" altLang="zh-CN" sz="2800" dirty="0"/>
              <a:t>O                    </a:t>
            </a:r>
            <a:r>
              <a:rPr lang="en-US" altLang="zh-CN" sz="2800" i="1" dirty="0"/>
              <a:t>n</a:t>
            </a:r>
            <a:r>
              <a:rPr lang="en-US" altLang="zh-CN" sz="2800" dirty="0"/>
              <a:t>C</a:t>
            </a:r>
            <a:r>
              <a:rPr lang="en-US" altLang="zh-CN" sz="2800" baseline="-25000" dirty="0"/>
              <a:t>6</a:t>
            </a:r>
            <a:r>
              <a:rPr lang="en-US" altLang="zh-CN" sz="2800" dirty="0"/>
              <a:t>H</a:t>
            </a:r>
            <a:r>
              <a:rPr lang="en-US" altLang="zh-CN" sz="2800" baseline="-25000" dirty="0"/>
              <a:t>12</a:t>
            </a:r>
            <a:r>
              <a:rPr lang="en-US" altLang="zh-CN" sz="2800" dirty="0"/>
              <a:t>O</a:t>
            </a:r>
            <a:r>
              <a:rPr lang="en-US" altLang="zh-CN" sz="2800" baseline="-25000" dirty="0"/>
              <a:t>6</a:t>
            </a:r>
            <a:endParaRPr lang="zh-CN" altLang="zh-CN" sz="2800" dirty="0"/>
          </a:p>
          <a:p>
            <a:pPr>
              <a:lnSpc>
                <a:spcPct val="150000"/>
              </a:lnSpc>
            </a:pPr>
            <a:r>
              <a:rPr lang="zh-CN" altLang="zh-CN" sz="2800" dirty="0"/>
              <a:t>　 淀粉</a:t>
            </a:r>
            <a:r>
              <a:rPr lang="en-US" altLang="zh-CN" sz="2800" dirty="0"/>
              <a:t>	                           </a:t>
            </a:r>
            <a:r>
              <a:rPr lang="zh-CN" altLang="zh-CN" sz="2800" dirty="0"/>
              <a:t>　葡萄糖</a:t>
            </a:r>
          </a:p>
        </p:txBody>
      </p:sp>
      <p:pic>
        <p:nvPicPr>
          <p:cNvPr id="8" name="图片 7">
            <a:extLst>
              <a:ext uri="{FF2B5EF4-FFF2-40B4-BE49-F238E27FC236}">
                <a16:creationId xmlns="" xmlns:a16="http://schemas.microsoft.com/office/drawing/2014/main" id="{E357978C-4E69-4165-996C-E2C89A4AC46E}"/>
              </a:ext>
            </a:extLst>
          </p:cNvPr>
          <p:cNvPicPr/>
          <p:nvPr/>
        </p:nvPicPr>
        <p:blipFill>
          <a:blip r:embed="rId2"/>
          <a:stretch>
            <a:fillRect/>
          </a:stretch>
        </p:blipFill>
        <p:spPr>
          <a:xfrm>
            <a:off x="969010" y="1899920"/>
            <a:ext cx="386080" cy="386080"/>
          </a:xfrm>
          <a:prstGeom prst="rect">
            <a:avLst/>
          </a:prstGeom>
        </p:spPr>
      </p:pic>
      <p:pic>
        <p:nvPicPr>
          <p:cNvPr id="9" name="图片 8">
            <a:extLst>
              <a:ext uri="{FF2B5EF4-FFF2-40B4-BE49-F238E27FC236}">
                <a16:creationId xmlns="" xmlns:a16="http://schemas.microsoft.com/office/drawing/2014/main" id="{5D89FB31-7934-43F0-886C-5F3CBF76F72A}"/>
              </a:ext>
            </a:extLst>
          </p:cNvPr>
          <p:cNvPicPr/>
          <p:nvPr/>
        </p:nvPicPr>
        <p:blipFill>
          <a:blip r:embed="rId3"/>
          <a:stretch>
            <a:fillRect/>
          </a:stretch>
        </p:blipFill>
        <p:spPr>
          <a:xfrm>
            <a:off x="2972752" y="1789395"/>
            <a:ext cx="1275398" cy="607129"/>
          </a:xfrm>
          <a:prstGeom prst="rect">
            <a:avLst/>
          </a:prstGeom>
        </p:spPr>
      </p:pic>
      <p:pic>
        <p:nvPicPr>
          <p:cNvPr id="11" name="图片 10">
            <a:extLst>
              <a:ext uri="{FF2B5EF4-FFF2-40B4-BE49-F238E27FC236}">
                <a16:creationId xmlns="" xmlns:a16="http://schemas.microsoft.com/office/drawing/2014/main" id="{E5FAF82C-A034-47AA-8124-CA62EA8FCB72}"/>
              </a:ext>
            </a:extLst>
          </p:cNvPr>
          <p:cNvPicPr/>
          <p:nvPr/>
        </p:nvPicPr>
        <p:blipFill>
          <a:blip r:embed="rId4"/>
          <a:stretch>
            <a:fillRect/>
          </a:stretch>
        </p:blipFill>
        <p:spPr>
          <a:xfrm>
            <a:off x="1200150" y="3342791"/>
            <a:ext cx="1313498" cy="853674"/>
          </a:xfrm>
          <a:prstGeom prst="rect">
            <a:avLst/>
          </a:prstGeom>
        </p:spPr>
      </p:pic>
      <p:pic>
        <p:nvPicPr>
          <p:cNvPr id="12" name="图片 11">
            <a:extLst>
              <a:ext uri="{FF2B5EF4-FFF2-40B4-BE49-F238E27FC236}">
                <a16:creationId xmlns="" xmlns:a16="http://schemas.microsoft.com/office/drawing/2014/main" id="{CCB9B90D-7C77-4F16-BF6D-A45442FD7AA4}"/>
              </a:ext>
            </a:extLst>
          </p:cNvPr>
          <p:cNvPicPr/>
          <p:nvPr/>
        </p:nvPicPr>
        <p:blipFill>
          <a:blip r:embed="rId5"/>
          <a:stretch>
            <a:fillRect/>
          </a:stretch>
        </p:blipFill>
        <p:spPr>
          <a:xfrm>
            <a:off x="3969700" y="3408825"/>
            <a:ext cx="1211896" cy="787640"/>
          </a:xfrm>
          <a:prstGeom prst="rect">
            <a:avLst/>
          </a:prstGeom>
        </p:spPr>
      </p:pic>
      <p:pic>
        <p:nvPicPr>
          <p:cNvPr id="13" name="图片 12">
            <a:extLst>
              <a:ext uri="{FF2B5EF4-FFF2-40B4-BE49-F238E27FC236}">
                <a16:creationId xmlns="" xmlns:a16="http://schemas.microsoft.com/office/drawing/2014/main" id="{4870C575-D76B-4384-BCC6-8AF182CF375E}"/>
              </a:ext>
            </a:extLst>
          </p:cNvPr>
          <p:cNvPicPr/>
          <p:nvPr/>
        </p:nvPicPr>
        <p:blipFill>
          <a:blip r:embed="rId6"/>
          <a:stretch>
            <a:fillRect/>
          </a:stretch>
        </p:blipFill>
        <p:spPr>
          <a:xfrm>
            <a:off x="3154201" y="4442538"/>
            <a:ext cx="1300798" cy="615751"/>
          </a:xfrm>
          <a:prstGeom prst="rect">
            <a:avLst/>
          </a:prstGeom>
        </p:spPr>
      </p:pic>
    </p:spTree>
    <p:extLst>
      <p:ext uri="{BB962C8B-B14F-4D97-AF65-F5344CB8AC3E}">
        <p14:creationId xmlns:p14="http://schemas.microsoft.com/office/powerpoint/2010/main" val="13698842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 xmlns:a16="http://schemas.microsoft.com/office/drawing/2014/main" id="{E21ABC8D-1C46-4B5A-9C88-3EA50E8EBABA}"/>
              </a:ext>
            </a:extLst>
          </p:cNvPr>
          <p:cNvSpPr/>
          <p:nvPr/>
        </p:nvSpPr>
        <p:spPr>
          <a:xfrm>
            <a:off x="8153400" y="0"/>
            <a:ext cx="305955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专题二十一   生活中常见的有机物营养物质</a:t>
            </a:r>
          </a:p>
        </p:txBody>
      </p:sp>
      <p:sp>
        <p:nvSpPr>
          <p:cNvPr id="10" name="矩形 9">
            <a:extLst>
              <a:ext uri="{FF2B5EF4-FFF2-40B4-BE49-F238E27FC236}">
                <a16:creationId xmlns="" xmlns:a16="http://schemas.microsoft.com/office/drawing/2014/main" id="{624ADB48-4E96-4B52-B003-1986B52AF0A6}"/>
              </a:ext>
            </a:extLst>
          </p:cNvPr>
          <p:cNvSpPr/>
          <p:nvPr/>
        </p:nvSpPr>
        <p:spPr>
          <a:xfrm>
            <a:off x="234043" y="871557"/>
            <a:ext cx="11723913" cy="2031325"/>
          </a:xfrm>
          <a:prstGeom prst="rect">
            <a:avLst/>
          </a:prstGeom>
        </p:spPr>
        <p:txBody>
          <a:bodyPr wrap="square">
            <a:spAutoFit/>
          </a:bodyPr>
          <a:lstStyle/>
          <a:p>
            <a:pPr>
              <a:lnSpc>
                <a:spcPct val="150000"/>
              </a:lnSpc>
            </a:pPr>
            <a:r>
              <a:rPr lang="en-US" altLang="zh-CN" sz="2800" dirty="0"/>
              <a:t>C</a:t>
            </a:r>
            <a:r>
              <a:rPr lang="en-US" altLang="zh-CN" sz="2800" baseline="-25000" dirty="0"/>
              <a:t>6</a:t>
            </a:r>
            <a:r>
              <a:rPr lang="en-US" altLang="zh-CN" sz="2800" dirty="0"/>
              <a:t>H</a:t>
            </a:r>
            <a:r>
              <a:rPr lang="en-US" altLang="zh-CN" sz="2800" baseline="-25000" dirty="0"/>
              <a:t>12</a:t>
            </a:r>
            <a:r>
              <a:rPr lang="en-US" altLang="zh-CN" sz="2800" dirty="0"/>
              <a:t>O</a:t>
            </a:r>
            <a:r>
              <a:rPr lang="en-US" altLang="zh-CN" sz="2800" baseline="-25000" dirty="0"/>
              <a:t>6                            </a:t>
            </a:r>
            <a:r>
              <a:rPr lang="en-US" altLang="zh-CN" sz="2800" dirty="0"/>
              <a:t>2CO</a:t>
            </a:r>
            <a:r>
              <a:rPr lang="en-US" altLang="zh-CN" sz="2800" baseline="-25000" dirty="0"/>
              <a:t>2</a:t>
            </a:r>
            <a:r>
              <a:rPr lang="en-US" altLang="zh-CN" sz="2800" dirty="0"/>
              <a:t>↑+2C</a:t>
            </a:r>
            <a:r>
              <a:rPr lang="en-US" altLang="zh-CN" sz="2800" baseline="-25000" dirty="0"/>
              <a:t>2</a:t>
            </a:r>
            <a:r>
              <a:rPr lang="en-US" altLang="zh-CN" sz="2800" dirty="0"/>
              <a:t>H</a:t>
            </a:r>
            <a:r>
              <a:rPr lang="en-US" altLang="zh-CN" sz="2800" baseline="-25000" dirty="0"/>
              <a:t>5</a:t>
            </a:r>
            <a:r>
              <a:rPr lang="en-US" altLang="zh-CN" sz="2800" dirty="0"/>
              <a:t>OH(</a:t>
            </a:r>
            <a:r>
              <a:rPr lang="zh-CN" altLang="zh-CN" sz="2800" dirty="0"/>
              <a:t>食用乙醇</a:t>
            </a:r>
            <a:r>
              <a:rPr lang="en-US" altLang="zh-CN" sz="2800" dirty="0"/>
              <a:t>)</a:t>
            </a:r>
            <a:endParaRPr lang="zh-CN" altLang="zh-CN" sz="2800" dirty="0"/>
          </a:p>
          <a:p>
            <a:pPr>
              <a:lnSpc>
                <a:spcPct val="150000"/>
              </a:lnSpc>
            </a:pPr>
            <a:r>
              <a:rPr lang="en-US" altLang="zh-CN" sz="2800" dirty="0"/>
              <a:t> </a:t>
            </a:r>
            <a:r>
              <a:rPr lang="zh-CN" altLang="zh-CN" sz="2800" dirty="0"/>
              <a:t>葡萄糖</a:t>
            </a:r>
          </a:p>
          <a:p>
            <a:pPr>
              <a:lnSpc>
                <a:spcPct val="150000"/>
              </a:lnSpc>
            </a:pPr>
            <a:r>
              <a:rPr lang="en-US" altLang="zh-CN" sz="2800" dirty="0"/>
              <a:t>(3)</a:t>
            </a:r>
            <a:r>
              <a:rPr lang="zh-CN" altLang="zh-CN" sz="2800" dirty="0"/>
              <a:t>利用特殊的生产工艺</a:t>
            </a:r>
            <a:r>
              <a:rPr lang="en-US" altLang="zh-CN" sz="2800" dirty="0"/>
              <a:t>,</a:t>
            </a:r>
            <a:r>
              <a:rPr lang="zh-CN" altLang="zh-CN" sz="2800" dirty="0"/>
              <a:t>将植物的秸秆、枝叶、杂草中的纤维素转化为乙醇。</a:t>
            </a:r>
          </a:p>
        </p:txBody>
      </p:sp>
      <p:pic>
        <p:nvPicPr>
          <p:cNvPr id="7" name="图片 6">
            <a:extLst>
              <a:ext uri="{FF2B5EF4-FFF2-40B4-BE49-F238E27FC236}">
                <a16:creationId xmlns="" xmlns:a16="http://schemas.microsoft.com/office/drawing/2014/main" id="{2D26E640-AE34-4A7B-BFC0-2F2B58C435CC}"/>
              </a:ext>
            </a:extLst>
          </p:cNvPr>
          <p:cNvPicPr/>
          <p:nvPr/>
        </p:nvPicPr>
        <p:blipFill>
          <a:blip r:embed="rId2"/>
          <a:stretch>
            <a:fillRect/>
          </a:stretch>
        </p:blipFill>
        <p:spPr>
          <a:xfrm>
            <a:off x="1696402" y="820757"/>
            <a:ext cx="1427795" cy="675867"/>
          </a:xfrm>
          <a:prstGeom prst="rect">
            <a:avLst/>
          </a:prstGeom>
        </p:spPr>
      </p:pic>
    </p:spTree>
    <p:extLst>
      <p:ext uri="{BB962C8B-B14F-4D97-AF65-F5344CB8AC3E}">
        <p14:creationId xmlns:p14="http://schemas.microsoft.com/office/powerpoint/2010/main" val="23971807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34043" y="830941"/>
            <a:ext cx="11723913" cy="662297"/>
          </a:xfrm>
          <a:prstGeom prst="rect">
            <a:avLst/>
          </a:prstGeom>
        </p:spPr>
        <p:txBody>
          <a:bodyPr wrap="square">
            <a:spAutoFit/>
          </a:bodyPr>
          <a:lstStyle/>
          <a:p>
            <a:pPr lvl="0">
              <a:lnSpc>
                <a:spcPct val="150000"/>
              </a:lnSpc>
            </a:pPr>
            <a:r>
              <a:rPr lang="en-US" altLang="zh-CN" sz="2800" b="1" dirty="0">
                <a:solidFill>
                  <a:prstClr val="black"/>
                </a:solidFill>
              </a:rPr>
              <a:t>1.</a:t>
            </a:r>
            <a:r>
              <a:rPr lang="zh-CN" altLang="en-US" sz="2800" b="1" dirty="0">
                <a:solidFill>
                  <a:prstClr val="black"/>
                </a:solidFill>
              </a:rPr>
              <a:t>乙酸乙酯的分子组成和结构</a:t>
            </a:r>
            <a:endParaRPr kumimoji="0" lang="zh-CN" altLang="zh-CN" sz="2800" b="1" i="0" u="none" strike="noStrike" kern="1200" cap="none" spc="0" normalizeH="0" baseline="0" noProof="0" dirty="0">
              <a:ln>
                <a:noFill/>
              </a:ln>
              <a:solidFill>
                <a:prstClr val="black"/>
              </a:solidFill>
              <a:effectLst/>
              <a:uLnTx/>
              <a:uFillTx/>
              <a:latin typeface="Times New Roman"/>
              <a:ea typeface="微软雅黑"/>
            </a:endParaRPr>
          </a:p>
        </p:txBody>
      </p:sp>
      <p:sp>
        <p:nvSpPr>
          <p:cNvPr id="6" name="矩形 5"/>
          <p:cNvSpPr/>
          <p:nvPr/>
        </p:nvSpPr>
        <p:spPr>
          <a:xfrm>
            <a:off x="0" y="0"/>
            <a:ext cx="12192000" cy="729343"/>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dirty="0">
              <a:ln>
                <a:noFill/>
              </a:ln>
              <a:solidFill>
                <a:prstClr val="white"/>
              </a:solidFill>
              <a:effectLst/>
              <a:uLnTx/>
              <a:uFillTx/>
              <a:latin typeface="Times New Roman"/>
              <a:ea typeface="微软雅黑"/>
              <a:cs typeface="+mn-cs"/>
            </a:endParaRPr>
          </a:p>
        </p:txBody>
      </p:sp>
      <p:sp>
        <p:nvSpPr>
          <p:cNvPr id="7" name="矩形 6"/>
          <p:cNvSpPr/>
          <p:nvPr/>
        </p:nvSpPr>
        <p:spPr>
          <a:xfrm>
            <a:off x="718457" y="-1"/>
            <a:ext cx="348343"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dirty="0">
              <a:ln>
                <a:noFill/>
              </a:ln>
              <a:solidFill>
                <a:srgbClr val="DA251C"/>
              </a:solidFill>
              <a:effectLst/>
              <a:uLnTx/>
              <a:uFillTx/>
              <a:latin typeface="Times New Roman"/>
              <a:ea typeface="微软雅黑"/>
              <a:cs typeface="+mn-cs"/>
            </a:endParaRPr>
          </a:p>
        </p:txBody>
      </p:sp>
      <p:sp>
        <p:nvSpPr>
          <p:cNvPr id="8" name="矩形 7"/>
          <p:cNvSpPr/>
          <p:nvPr/>
        </p:nvSpPr>
        <p:spPr>
          <a:xfrm>
            <a:off x="1066799" y="-2"/>
            <a:ext cx="3248025"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zh-CN" altLang="en-US" sz="2800" dirty="0">
                <a:solidFill>
                  <a:srgbClr val="DA251C"/>
                </a:solidFill>
              </a:rPr>
              <a:t>考点</a:t>
            </a:r>
            <a:r>
              <a:rPr lang="en-US" altLang="zh-CN" sz="2800" dirty="0">
                <a:solidFill>
                  <a:srgbClr val="DA251C"/>
                </a:solidFill>
              </a:rPr>
              <a:t>2</a:t>
            </a:r>
            <a:r>
              <a:rPr lang="zh-CN" altLang="en-US" sz="2800" dirty="0">
                <a:solidFill>
                  <a:srgbClr val="DA251C"/>
                </a:solidFill>
              </a:rPr>
              <a:t>   乙酸乙酯</a:t>
            </a:r>
            <a:endParaRPr kumimoji="0" lang="zh-CN" altLang="en-US" sz="2800" b="0" i="0" u="none" strike="noStrike" kern="1200" cap="none" spc="0" normalizeH="0" baseline="0" noProof="0" dirty="0">
              <a:ln>
                <a:noFill/>
              </a:ln>
              <a:solidFill>
                <a:srgbClr val="DA251C"/>
              </a:solidFill>
              <a:effectLst/>
              <a:uLnTx/>
              <a:uFillTx/>
              <a:latin typeface="Times New Roman"/>
              <a:ea typeface="微软雅黑"/>
              <a:cs typeface="+mn-cs"/>
            </a:endParaRPr>
          </a:p>
        </p:txBody>
      </p:sp>
      <p:graphicFrame>
        <p:nvGraphicFramePr>
          <p:cNvPr id="4" name="表格 3">
            <a:extLst>
              <a:ext uri="{FF2B5EF4-FFF2-40B4-BE49-F238E27FC236}">
                <a16:creationId xmlns="" xmlns:a16="http://schemas.microsoft.com/office/drawing/2014/main" id="{A3B112E1-3BAB-4686-AEBD-D00A77634008}"/>
              </a:ext>
            </a:extLst>
          </p:cNvPr>
          <p:cNvGraphicFramePr>
            <a:graphicFrameLocks noGrp="1"/>
          </p:cNvGraphicFramePr>
          <p:nvPr>
            <p:extLst>
              <p:ext uri="{D42A27DB-BD31-4B8C-83A1-F6EECF244321}">
                <p14:modId xmlns:p14="http://schemas.microsoft.com/office/powerpoint/2010/main" val="765809137"/>
              </p:ext>
            </p:extLst>
          </p:nvPr>
        </p:nvGraphicFramePr>
        <p:xfrm>
          <a:off x="399142" y="1576324"/>
          <a:ext cx="11386456" cy="2230210"/>
        </p:xfrm>
        <a:graphic>
          <a:graphicData uri="http://schemas.openxmlformats.org/drawingml/2006/table">
            <a:tbl>
              <a:tblPr firstRow="1" firstCol="1" bandRow="1">
                <a:tableStyleId>{5C22544A-7EE6-4342-B048-85BDC9FD1C3A}</a:tableStyleId>
              </a:tblPr>
              <a:tblGrid>
                <a:gridCol w="1891849">
                  <a:extLst>
                    <a:ext uri="{9D8B030D-6E8A-4147-A177-3AD203B41FA5}">
                      <a16:colId xmlns="" xmlns:a16="http://schemas.microsoft.com/office/drawing/2014/main" val="810587968"/>
                    </a:ext>
                  </a:extLst>
                </a:gridCol>
                <a:gridCol w="6380816">
                  <a:extLst>
                    <a:ext uri="{9D8B030D-6E8A-4147-A177-3AD203B41FA5}">
                      <a16:colId xmlns="" xmlns:a16="http://schemas.microsoft.com/office/drawing/2014/main" val="4026135141"/>
                    </a:ext>
                  </a:extLst>
                </a:gridCol>
                <a:gridCol w="3113791">
                  <a:extLst>
                    <a:ext uri="{9D8B030D-6E8A-4147-A177-3AD203B41FA5}">
                      <a16:colId xmlns="" xmlns:a16="http://schemas.microsoft.com/office/drawing/2014/main" val="714849570"/>
                    </a:ext>
                  </a:extLst>
                </a:gridCol>
              </a:tblGrid>
              <a:tr h="633476">
                <a:tc>
                  <a:txBody>
                    <a:bodyPr/>
                    <a:lstStyle/>
                    <a:p>
                      <a:pPr algn="ctr">
                        <a:lnSpc>
                          <a:spcPct val="150000"/>
                        </a:lnSpc>
                        <a:spcAft>
                          <a:spcPts val="0"/>
                        </a:spcAft>
                      </a:pPr>
                      <a:r>
                        <a:rPr lang="zh-CN" sz="2800" b="0">
                          <a:solidFill>
                            <a:schemeClr val="tx1"/>
                          </a:solidFill>
                          <a:effectLst/>
                          <a:latin typeface="+mn-lt"/>
                          <a:ea typeface="+mn-ea"/>
                        </a:rPr>
                        <a:t>分子式</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zh-CN" sz="2800" b="0">
                          <a:solidFill>
                            <a:schemeClr val="tx1"/>
                          </a:solidFill>
                          <a:effectLst/>
                          <a:latin typeface="+mn-lt"/>
                          <a:ea typeface="+mn-ea"/>
                        </a:rPr>
                        <a:t>结构简式</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zh-CN" sz="2800" b="0" dirty="0">
                          <a:solidFill>
                            <a:schemeClr val="tx1"/>
                          </a:solidFill>
                          <a:effectLst/>
                          <a:latin typeface="+mn-lt"/>
                          <a:ea typeface="+mn-ea"/>
                        </a:rPr>
                        <a:t>官能团</a:t>
                      </a:r>
                      <a:endParaRPr lang="zh-CN" sz="2800" b="0" dirty="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693741676"/>
                  </a:ext>
                </a:extLst>
              </a:tr>
              <a:tr h="1590130">
                <a:tc>
                  <a:txBody>
                    <a:bodyPr/>
                    <a:lstStyle/>
                    <a:p>
                      <a:pPr algn="ctr">
                        <a:lnSpc>
                          <a:spcPct val="150000"/>
                        </a:lnSpc>
                        <a:spcAft>
                          <a:spcPts val="0"/>
                        </a:spcAft>
                      </a:pPr>
                      <a:r>
                        <a:rPr lang="en-US" sz="2800" b="0" dirty="0">
                          <a:solidFill>
                            <a:schemeClr val="tx1"/>
                          </a:solidFill>
                          <a:effectLst/>
                          <a:latin typeface="+mn-lt"/>
                          <a:ea typeface="+mn-ea"/>
                        </a:rPr>
                        <a:t>C</a:t>
                      </a:r>
                      <a:r>
                        <a:rPr lang="en-US" sz="2800" b="0" baseline="-25000" dirty="0">
                          <a:solidFill>
                            <a:schemeClr val="tx1"/>
                          </a:solidFill>
                          <a:effectLst/>
                          <a:latin typeface="+mn-lt"/>
                          <a:ea typeface="+mn-ea"/>
                        </a:rPr>
                        <a:t>4</a:t>
                      </a:r>
                      <a:r>
                        <a:rPr lang="en-US" sz="2800" b="0" dirty="0">
                          <a:solidFill>
                            <a:schemeClr val="tx1"/>
                          </a:solidFill>
                          <a:effectLst/>
                          <a:latin typeface="+mn-lt"/>
                          <a:ea typeface="+mn-ea"/>
                        </a:rPr>
                        <a:t>H</a:t>
                      </a:r>
                      <a:r>
                        <a:rPr lang="en-US" sz="2800" b="0" baseline="-25000" dirty="0">
                          <a:solidFill>
                            <a:schemeClr val="tx1"/>
                          </a:solidFill>
                          <a:effectLst/>
                          <a:latin typeface="+mn-lt"/>
                          <a:ea typeface="+mn-ea"/>
                        </a:rPr>
                        <a:t>8</a:t>
                      </a:r>
                      <a:r>
                        <a:rPr lang="en-US" sz="2800" b="0" dirty="0">
                          <a:solidFill>
                            <a:schemeClr val="tx1"/>
                          </a:solidFill>
                          <a:effectLst/>
                          <a:latin typeface="+mn-lt"/>
                          <a:ea typeface="+mn-ea"/>
                        </a:rPr>
                        <a:t>O</a:t>
                      </a:r>
                      <a:r>
                        <a:rPr lang="en-US" sz="2800" b="0" baseline="-25000" dirty="0">
                          <a:solidFill>
                            <a:schemeClr val="tx1"/>
                          </a:solidFill>
                          <a:effectLst/>
                          <a:latin typeface="+mn-lt"/>
                          <a:ea typeface="+mn-ea"/>
                        </a:rPr>
                        <a:t>2</a:t>
                      </a:r>
                      <a:endParaRPr lang="zh-CN" sz="2800" b="0" dirty="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endParaRPr lang="en-US" sz="2800" b="0" dirty="0">
                        <a:solidFill>
                          <a:schemeClr val="tx1"/>
                        </a:solidFill>
                        <a:effectLst/>
                        <a:latin typeface="+mn-lt"/>
                        <a:ea typeface="+mn-ea"/>
                      </a:endParaRPr>
                    </a:p>
                    <a:p>
                      <a:pPr algn="l">
                        <a:lnSpc>
                          <a:spcPct val="150000"/>
                        </a:lnSpc>
                        <a:spcAft>
                          <a:spcPts val="0"/>
                        </a:spcAft>
                      </a:pPr>
                      <a:r>
                        <a:rPr lang="en-US" sz="2800" b="0" dirty="0">
                          <a:solidFill>
                            <a:schemeClr val="tx1"/>
                          </a:solidFill>
                          <a:effectLst/>
                          <a:latin typeface="+mn-lt"/>
                          <a:ea typeface="+mn-ea"/>
                        </a:rPr>
                        <a:t>                                        (或CH</a:t>
                      </a:r>
                      <a:r>
                        <a:rPr lang="en-US" sz="2800" b="0" baseline="-25000" dirty="0">
                          <a:solidFill>
                            <a:schemeClr val="tx1"/>
                          </a:solidFill>
                          <a:effectLst/>
                          <a:latin typeface="+mn-lt"/>
                          <a:ea typeface="+mn-ea"/>
                        </a:rPr>
                        <a:t>3</a:t>
                      </a:r>
                      <a:r>
                        <a:rPr lang="en-US" sz="2800" b="0" dirty="0">
                          <a:solidFill>
                            <a:schemeClr val="tx1"/>
                          </a:solidFill>
                          <a:effectLst/>
                          <a:latin typeface="+mn-lt"/>
                          <a:ea typeface="+mn-ea"/>
                        </a:rPr>
                        <a:t>COOC</a:t>
                      </a:r>
                      <a:r>
                        <a:rPr lang="en-US" sz="2800" b="0" baseline="-25000" dirty="0">
                          <a:solidFill>
                            <a:schemeClr val="tx1"/>
                          </a:solidFill>
                          <a:effectLst/>
                          <a:latin typeface="+mn-lt"/>
                          <a:ea typeface="+mn-ea"/>
                        </a:rPr>
                        <a:t>2</a:t>
                      </a:r>
                      <a:r>
                        <a:rPr lang="en-US" sz="2800" b="0" dirty="0">
                          <a:solidFill>
                            <a:schemeClr val="tx1"/>
                          </a:solidFill>
                          <a:effectLst/>
                          <a:latin typeface="+mn-lt"/>
                          <a:ea typeface="+mn-ea"/>
                        </a:rPr>
                        <a:t>H</a:t>
                      </a:r>
                      <a:r>
                        <a:rPr lang="en-US" sz="2800" b="0" baseline="-25000" dirty="0">
                          <a:solidFill>
                            <a:schemeClr val="tx1"/>
                          </a:solidFill>
                          <a:effectLst/>
                          <a:latin typeface="+mn-lt"/>
                          <a:ea typeface="+mn-ea"/>
                        </a:rPr>
                        <a:t>5</a:t>
                      </a:r>
                      <a:r>
                        <a:rPr lang="en-US" sz="2800" b="0" dirty="0">
                          <a:solidFill>
                            <a:schemeClr val="tx1"/>
                          </a:solidFill>
                          <a:effectLst/>
                          <a:latin typeface="+mn-lt"/>
                          <a:ea typeface="+mn-ea"/>
                        </a:rPr>
                        <a:t>)</a:t>
                      </a:r>
                      <a:endParaRPr lang="en-US" sz="2800" b="0" dirty="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endParaRPr lang="en-US" sz="2800" b="0" dirty="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602456649"/>
                  </a:ext>
                </a:extLst>
              </a:tr>
            </a:tbl>
          </a:graphicData>
        </a:graphic>
      </p:graphicFrame>
      <p:pic>
        <p:nvPicPr>
          <p:cNvPr id="7170" name="图片 709">
            <a:extLst>
              <a:ext uri="{FF2B5EF4-FFF2-40B4-BE49-F238E27FC236}">
                <a16:creationId xmlns="" xmlns:a16="http://schemas.microsoft.com/office/drawing/2014/main" id="{0708BB65-120C-46EB-8F3C-9E505283FE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2210" y="2578862"/>
            <a:ext cx="3333281" cy="960437"/>
          </a:xfrm>
          <a:prstGeom prst="rect">
            <a:avLst/>
          </a:prstGeom>
          <a:noFill/>
          <a:extLst>
            <a:ext uri="{909E8E84-426E-40DD-AFC4-6F175D3DCCD1}">
              <a14:hiddenFill xmlns:a14="http://schemas.microsoft.com/office/drawing/2010/main">
                <a:solidFill>
                  <a:srgbClr val="FFFFFF"/>
                </a:solidFill>
              </a14:hiddenFill>
            </a:ext>
          </a:extLst>
        </p:spPr>
      </p:pic>
      <p:pic>
        <p:nvPicPr>
          <p:cNvPr id="7169" name="图片 710">
            <a:extLst>
              <a:ext uri="{FF2B5EF4-FFF2-40B4-BE49-F238E27FC236}">
                <a16:creationId xmlns="" xmlns:a16="http://schemas.microsoft.com/office/drawing/2014/main" id="{C1225537-C965-452F-971C-CC5B6E072F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35142" y="2596180"/>
            <a:ext cx="2572143" cy="9431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01811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120400"/>
            <a:ext cx="12192000" cy="2617200"/>
          </a:xfrm>
          <a:prstGeom prst="rect">
            <a:avLst/>
          </a:prstGeom>
          <a:solidFill>
            <a:srgbClr val="DA251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zh-CN" altLang="en-US" sz="4000" b="1" dirty="0">
                <a:solidFill>
                  <a:schemeClr val="bg1"/>
                </a:solidFill>
              </a:rPr>
              <a:t>专题二十一   生活中常见的</a:t>
            </a:r>
            <a:r>
              <a:rPr lang="zh-CN" altLang="en-US" sz="4000" b="1" dirty="0" smtClean="0">
                <a:solidFill>
                  <a:schemeClr val="bg1"/>
                </a:solidFill>
              </a:rPr>
              <a:t>有机物    营养物质</a:t>
            </a:r>
            <a:endParaRPr lang="zh-CN" altLang="en-US" sz="4000" b="1" dirty="0">
              <a:solidFill>
                <a:schemeClr val="bg1"/>
              </a:solidFill>
            </a:endParaRPr>
          </a:p>
        </p:txBody>
      </p:sp>
      <p:sp>
        <p:nvSpPr>
          <p:cNvPr id="11" name="文本框 10"/>
          <p:cNvSpPr txBox="1"/>
          <p:nvPr/>
        </p:nvSpPr>
        <p:spPr>
          <a:xfrm>
            <a:off x="1874332" y="1546119"/>
            <a:ext cx="8443338" cy="461665"/>
          </a:xfrm>
          <a:prstGeom prst="rect">
            <a:avLst/>
          </a:prstGeom>
          <a:noFill/>
        </p:spPr>
        <p:txBody>
          <a:bodyPr wrap="none" rtlCol="0">
            <a:spAutoFit/>
          </a:bodyPr>
          <a:lstStyle/>
          <a:p>
            <a:pPr algn="ctr"/>
            <a:r>
              <a:rPr lang="en-US" altLang="zh-CN" sz="2400" dirty="0">
                <a:solidFill>
                  <a:srgbClr val="DA251C"/>
                </a:solidFill>
              </a:rPr>
              <a:t>【</a:t>
            </a:r>
            <a:r>
              <a:rPr lang="zh-CN" altLang="en-US" sz="2400" dirty="0">
                <a:solidFill>
                  <a:srgbClr val="DA251C"/>
                </a:solidFill>
              </a:rPr>
              <a:t>高考帮</a:t>
            </a:r>
            <a:r>
              <a:rPr lang="en-US" altLang="zh-CN" sz="2400" dirty="0">
                <a:solidFill>
                  <a:srgbClr val="DA251C"/>
                </a:solidFill>
              </a:rPr>
              <a:t>·</a:t>
            </a:r>
            <a:r>
              <a:rPr lang="zh-CN" altLang="en-US" sz="2400" dirty="0">
                <a:solidFill>
                  <a:srgbClr val="DA251C"/>
                </a:solidFill>
              </a:rPr>
              <a:t>化学</a:t>
            </a:r>
            <a:r>
              <a:rPr lang="en-US" altLang="zh-CN" sz="2400" dirty="0">
                <a:solidFill>
                  <a:srgbClr val="DA251C"/>
                </a:solidFill>
              </a:rPr>
              <a:t>】</a:t>
            </a:r>
            <a:r>
              <a:rPr lang="zh-CN" altLang="en-US" sz="2400" dirty="0">
                <a:solidFill>
                  <a:srgbClr val="DA251C"/>
                </a:solidFill>
              </a:rPr>
              <a:t>专题二十一：生活中常见的</a:t>
            </a:r>
            <a:r>
              <a:rPr lang="zh-CN" altLang="en-US" sz="2400" dirty="0" smtClean="0">
                <a:solidFill>
                  <a:srgbClr val="DA251C"/>
                </a:solidFill>
              </a:rPr>
              <a:t>有机物   营养物质</a:t>
            </a:r>
            <a:endParaRPr lang="zh-CN" altLang="en-US" sz="2400" dirty="0">
              <a:solidFill>
                <a:srgbClr val="DA251C"/>
              </a:solidFill>
            </a:endParaRPr>
          </a:p>
        </p:txBody>
      </p:sp>
    </p:spTree>
    <p:extLst>
      <p:ext uri="{BB962C8B-B14F-4D97-AF65-F5344CB8AC3E}">
        <p14:creationId xmlns:p14="http://schemas.microsoft.com/office/powerpoint/2010/main" val="36134758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 xmlns:a16="http://schemas.microsoft.com/office/drawing/2014/main" id="{E21ABC8D-1C46-4B5A-9C88-3EA50E8EBABA}"/>
              </a:ext>
            </a:extLst>
          </p:cNvPr>
          <p:cNvSpPr/>
          <p:nvPr/>
        </p:nvSpPr>
        <p:spPr>
          <a:xfrm>
            <a:off x="8153400" y="0"/>
            <a:ext cx="305955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专题二十一   生活中常见的有机物营养物质</a:t>
            </a:r>
          </a:p>
        </p:txBody>
      </p:sp>
      <p:sp>
        <p:nvSpPr>
          <p:cNvPr id="10" name="矩形 9">
            <a:extLst>
              <a:ext uri="{FF2B5EF4-FFF2-40B4-BE49-F238E27FC236}">
                <a16:creationId xmlns="" xmlns:a16="http://schemas.microsoft.com/office/drawing/2014/main" id="{624ADB48-4E96-4B52-B003-1986B52AF0A6}"/>
              </a:ext>
            </a:extLst>
          </p:cNvPr>
          <p:cNvSpPr/>
          <p:nvPr/>
        </p:nvSpPr>
        <p:spPr>
          <a:xfrm>
            <a:off x="234043" y="435323"/>
            <a:ext cx="11723913" cy="662297"/>
          </a:xfrm>
          <a:prstGeom prst="rect">
            <a:avLst/>
          </a:prstGeom>
        </p:spPr>
        <p:txBody>
          <a:bodyPr wrap="square">
            <a:spAutoFit/>
          </a:bodyPr>
          <a:lstStyle/>
          <a:p>
            <a:pPr>
              <a:lnSpc>
                <a:spcPct val="150000"/>
              </a:lnSpc>
            </a:pPr>
            <a:r>
              <a:rPr lang="en-US" altLang="zh-CN" sz="2800" b="1" dirty="0"/>
              <a:t>2.</a:t>
            </a:r>
            <a:r>
              <a:rPr lang="zh-CN" altLang="en-US" sz="2800" b="1" dirty="0"/>
              <a:t>乙酸乙酯的性质</a:t>
            </a:r>
            <a:endParaRPr lang="zh-CN" altLang="zh-CN" sz="2800" b="1" dirty="0"/>
          </a:p>
        </p:txBody>
      </p:sp>
      <p:graphicFrame>
        <p:nvGraphicFramePr>
          <p:cNvPr id="2" name="表格 1">
            <a:extLst>
              <a:ext uri="{FF2B5EF4-FFF2-40B4-BE49-F238E27FC236}">
                <a16:creationId xmlns="" xmlns:a16="http://schemas.microsoft.com/office/drawing/2014/main" id="{524B00EC-2E76-486C-84CB-91D58B68BAFA}"/>
              </a:ext>
            </a:extLst>
          </p:cNvPr>
          <p:cNvGraphicFramePr>
            <a:graphicFrameLocks noGrp="1"/>
          </p:cNvGraphicFramePr>
          <p:nvPr>
            <p:extLst>
              <p:ext uri="{D42A27DB-BD31-4B8C-83A1-F6EECF244321}">
                <p14:modId xmlns:p14="http://schemas.microsoft.com/office/powerpoint/2010/main" val="3123255558"/>
              </p:ext>
            </p:extLst>
          </p:nvPr>
        </p:nvGraphicFramePr>
        <p:xfrm>
          <a:off x="393700" y="1283494"/>
          <a:ext cx="11404600" cy="4399196"/>
        </p:xfrm>
        <a:graphic>
          <a:graphicData uri="http://schemas.openxmlformats.org/drawingml/2006/table">
            <a:tbl>
              <a:tblPr firstRow="1" firstCol="1" bandRow="1">
                <a:tableStyleId>{5C22544A-7EE6-4342-B048-85BDC9FD1C3A}</a:tableStyleId>
              </a:tblPr>
              <a:tblGrid>
                <a:gridCol w="919355">
                  <a:extLst>
                    <a:ext uri="{9D8B030D-6E8A-4147-A177-3AD203B41FA5}">
                      <a16:colId xmlns="" xmlns:a16="http://schemas.microsoft.com/office/drawing/2014/main" val="3368534161"/>
                    </a:ext>
                  </a:extLst>
                </a:gridCol>
                <a:gridCol w="10485245">
                  <a:extLst>
                    <a:ext uri="{9D8B030D-6E8A-4147-A177-3AD203B41FA5}">
                      <a16:colId xmlns="" xmlns:a16="http://schemas.microsoft.com/office/drawing/2014/main" val="1481654072"/>
                    </a:ext>
                  </a:extLst>
                </a:gridCol>
              </a:tblGrid>
              <a:tr h="1129506">
                <a:tc>
                  <a:txBody>
                    <a:bodyPr/>
                    <a:lstStyle/>
                    <a:p>
                      <a:pPr algn="ctr">
                        <a:lnSpc>
                          <a:spcPct val="150000"/>
                        </a:lnSpc>
                        <a:spcAft>
                          <a:spcPts val="0"/>
                        </a:spcAft>
                      </a:pPr>
                      <a:r>
                        <a:rPr lang="zh-CN" sz="2800" b="0" dirty="0">
                          <a:solidFill>
                            <a:schemeClr val="tx1"/>
                          </a:solidFill>
                          <a:effectLst/>
                        </a:rPr>
                        <a:t>物理性质</a:t>
                      </a:r>
                      <a:endParaRPr lang="zh-CN" sz="2800" b="0" dirty="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50000"/>
                        </a:lnSpc>
                        <a:spcAft>
                          <a:spcPts val="0"/>
                        </a:spcAft>
                      </a:pPr>
                      <a:r>
                        <a:rPr lang="zh-CN" sz="2800" b="0" dirty="0">
                          <a:solidFill>
                            <a:schemeClr val="tx1"/>
                          </a:solidFill>
                          <a:effectLst/>
                        </a:rPr>
                        <a:t>无色、有芳香气味的液体</a:t>
                      </a:r>
                      <a:r>
                        <a:rPr lang="en-US" sz="2800" b="0" dirty="0">
                          <a:solidFill>
                            <a:schemeClr val="tx1"/>
                          </a:solidFill>
                          <a:effectLst/>
                        </a:rPr>
                        <a:t>,</a:t>
                      </a:r>
                      <a:r>
                        <a:rPr lang="zh-CN" sz="2800" b="0" dirty="0">
                          <a:solidFill>
                            <a:schemeClr val="tx1"/>
                          </a:solidFill>
                          <a:effectLst/>
                        </a:rPr>
                        <a:t>密度比水的小</a:t>
                      </a:r>
                      <a:r>
                        <a:rPr lang="en-US" sz="2800" b="0" dirty="0">
                          <a:solidFill>
                            <a:schemeClr val="tx1"/>
                          </a:solidFill>
                          <a:effectLst/>
                        </a:rPr>
                        <a:t>,</a:t>
                      </a:r>
                      <a:r>
                        <a:rPr lang="zh-CN" sz="2800" b="0" dirty="0">
                          <a:solidFill>
                            <a:schemeClr val="tx1"/>
                          </a:solidFill>
                          <a:effectLst/>
                        </a:rPr>
                        <a:t>难溶于水</a:t>
                      </a:r>
                      <a:r>
                        <a:rPr lang="en-US" sz="2800" b="0" dirty="0">
                          <a:solidFill>
                            <a:schemeClr val="tx1"/>
                          </a:solidFill>
                          <a:effectLst/>
                        </a:rPr>
                        <a:t>,</a:t>
                      </a:r>
                      <a:r>
                        <a:rPr lang="zh-CN" sz="2800" b="0" dirty="0">
                          <a:solidFill>
                            <a:schemeClr val="tx1"/>
                          </a:solidFill>
                          <a:effectLst/>
                        </a:rPr>
                        <a:t>易溶于乙醇等有机溶剂</a:t>
                      </a:r>
                      <a:endParaRPr lang="zh-CN" sz="2800" b="0" dirty="0">
                        <a:solidFill>
                          <a:schemeClr val="tx1"/>
                        </a:solidFill>
                        <a:effectLst/>
                        <a:latin typeface="NEU-BZ-S92"/>
                        <a:ea typeface="方正书宋_GBK"/>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353546763"/>
                  </a:ext>
                </a:extLst>
              </a:tr>
              <a:tr h="3119036">
                <a:tc>
                  <a:txBody>
                    <a:bodyPr/>
                    <a:lstStyle/>
                    <a:p>
                      <a:pPr algn="ctr">
                        <a:lnSpc>
                          <a:spcPct val="150000"/>
                        </a:lnSpc>
                        <a:spcAft>
                          <a:spcPts val="0"/>
                        </a:spcAft>
                      </a:pPr>
                      <a:r>
                        <a:rPr lang="zh-CN" sz="2800" b="0">
                          <a:solidFill>
                            <a:schemeClr val="tx1"/>
                          </a:solidFill>
                          <a:effectLst/>
                        </a:rPr>
                        <a:t>化学性质</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50000"/>
                        </a:lnSpc>
                        <a:spcAft>
                          <a:spcPts val="0"/>
                        </a:spcAft>
                      </a:pPr>
                      <a:r>
                        <a:rPr lang="zh-CN" sz="2800" b="0" dirty="0">
                          <a:solidFill>
                            <a:schemeClr val="tx1"/>
                          </a:solidFill>
                          <a:effectLst/>
                        </a:rPr>
                        <a:t>在酸性或碱性条件下均可发生水解反应</a:t>
                      </a:r>
                      <a:r>
                        <a:rPr lang="en-US" sz="2800" b="0" dirty="0">
                          <a:solidFill>
                            <a:schemeClr val="tx1"/>
                          </a:solidFill>
                          <a:effectLst/>
                        </a:rPr>
                        <a:t>:</a:t>
                      </a:r>
                    </a:p>
                    <a:p>
                      <a:pPr>
                        <a:lnSpc>
                          <a:spcPct val="100000"/>
                        </a:lnSpc>
                        <a:spcAft>
                          <a:spcPts val="0"/>
                        </a:spcAft>
                      </a:pPr>
                      <a:endParaRPr lang="zh-CN" sz="2800" b="0" dirty="0">
                        <a:solidFill>
                          <a:schemeClr val="tx1"/>
                        </a:solidFill>
                        <a:effectLst/>
                      </a:endParaRPr>
                    </a:p>
                    <a:p>
                      <a:pPr>
                        <a:lnSpc>
                          <a:spcPct val="150000"/>
                        </a:lnSpc>
                        <a:spcAft>
                          <a:spcPts val="0"/>
                        </a:spcAft>
                      </a:pPr>
                      <a:r>
                        <a:rPr lang="en-US" sz="2800" b="0" dirty="0">
                          <a:solidFill>
                            <a:schemeClr val="tx1"/>
                          </a:solidFill>
                          <a:effectLst/>
                        </a:rPr>
                        <a:t>CH</a:t>
                      </a:r>
                      <a:r>
                        <a:rPr lang="en-US" sz="2800" b="0" baseline="-25000" dirty="0">
                          <a:solidFill>
                            <a:schemeClr val="tx1"/>
                          </a:solidFill>
                          <a:effectLst/>
                        </a:rPr>
                        <a:t>3</a:t>
                      </a:r>
                      <a:r>
                        <a:rPr lang="en-US" sz="2800" b="0" dirty="0">
                          <a:solidFill>
                            <a:schemeClr val="tx1"/>
                          </a:solidFill>
                          <a:effectLst/>
                        </a:rPr>
                        <a:t>COOC</a:t>
                      </a:r>
                      <a:r>
                        <a:rPr lang="en-US" sz="2800" b="0" baseline="-25000" dirty="0">
                          <a:solidFill>
                            <a:schemeClr val="tx1"/>
                          </a:solidFill>
                          <a:effectLst/>
                        </a:rPr>
                        <a:t>2</a:t>
                      </a:r>
                      <a:r>
                        <a:rPr lang="en-US" sz="2800" b="0" dirty="0">
                          <a:solidFill>
                            <a:schemeClr val="tx1"/>
                          </a:solidFill>
                          <a:effectLst/>
                        </a:rPr>
                        <a:t>H</a:t>
                      </a:r>
                      <a:r>
                        <a:rPr lang="en-US" sz="2800" b="0" baseline="-25000" dirty="0">
                          <a:solidFill>
                            <a:schemeClr val="tx1"/>
                          </a:solidFill>
                          <a:effectLst/>
                        </a:rPr>
                        <a:t>5</a:t>
                      </a:r>
                      <a:r>
                        <a:rPr lang="en-US" sz="2800" b="0" dirty="0">
                          <a:solidFill>
                            <a:schemeClr val="tx1"/>
                          </a:solidFill>
                          <a:effectLst/>
                        </a:rPr>
                        <a:t>+H</a:t>
                      </a:r>
                      <a:r>
                        <a:rPr lang="en-US" sz="2800" b="0" baseline="-25000" dirty="0">
                          <a:solidFill>
                            <a:schemeClr val="tx1"/>
                          </a:solidFill>
                          <a:effectLst/>
                        </a:rPr>
                        <a:t>2</a:t>
                      </a:r>
                      <a:r>
                        <a:rPr lang="en-US" sz="2800" b="0" dirty="0">
                          <a:solidFill>
                            <a:schemeClr val="tx1"/>
                          </a:solidFill>
                          <a:effectLst/>
                        </a:rPr>
                        <a:t>O           CH</a:t>
                      </a:r>
                      <a:r>
                        <a:rPr lang="en-US" sz="2800" b="0" baseline="-25000" dirty="0">
                          <a:solidFill>
                            <a:schemeClr val="tx1"/>
                          </a:solidFill>
                          <a:effectLst/>
                        </a:rPr>
                        <a:t>3</a:t>
                      </a:r>
                      <a:r>
                        <a:rPr lang="en-US" sz="2800" b="0" dirty="0">
                          <a:solidFill>
                            <a:schemeClr val="tx1"/>
                          </a:solidFill>
                          <a:effectLst/>
                        </a:rPr>
                        <a:t>COOH+C</a:t>
                      </a:r>
                      <a:r>
                        <a:rPr lang="en-US" sz="2800" b="0" baseline="-25000" dirty="0">
                          <a:solidFill>
                            <a:schemeClr val="tx1"/>
                          </a:solidFill>
                          <a:effectLst/>
                        </a:rPr>
                        <a:t>2</a:t>
                      </a:r>
                      <a:r>
                        <a:rPr lang="en-US" sz="2800" b="0" dirty="0">
                          <a:solidFill>
                            <a:schemeClr val="tx1"/>
                          </a:solidFill>
                          <a:effectLst/>
                        </a:rPr>
                        <a:t>H</a:t>
                      </a:r>
                      <a:r>
                        <a:rPr lang="en-US" sz="2800" b="0" baseline="-25000" dirty="0">
                          <a:solidFill>
                            <a:schemeClr val="tx1"/>
                          </a:solidFill>
                          <a:effectLst/>
                        </a:rPr>
                        <a:t>5</a:t>
                      </a:r>
                      <a:r>
                        <a:rPr lang="en-US" sz="2800" b="0" dirty="0">
                          <a:solidFill>
                            <a:schemeClr val="tx1"/>
                          </a:solidFill>
                          <a:effectLst/>
                        </a:rPr>
                        <a:t>OH(</a:t>
                      </a:r>
                      <a:r>
                        <a:rPr lang="zh-CN" sz="2800" b="0" dirty="0">
                          <a:solidFill>
                            <a:schemeClr val="tx1"/>
                          </a:solidFill>
                          <a:effectLst/>
                        </a:rPr>
                        <a:t>可逆</a:t>
                      </a:r>
                      <a:r>
                        <a:rPr lang="en-US" sz="2800" b="0" dirty="0">
                          <a:solidFill>
                            <a:schemeClr val="tx1"/>
                          </a:solidFill>
                          <a:effectLst/>
                        </a:rPr>
                        <a:t>)</a:t>
                      </a:r>
                    </a:p>
                    <a:p>
                      <a:pPr>
                        <a:lnSpc>
                          <a:spcPct val="100000"/>
                        </a:lnSpc>
                        <a:spcAft>
                          <a:spcPts val="0"/>
                        </a:spcAft>
                      </a:pPr>
                      <a:endParaRPr lang="zh-CN" sz="2800" b="0" dirty="0">
                        <a:solidFill>
                          <a:schemeClr val="tx1"/>
                        </a:solidFill>
                        <a:effectLst/>
                      </a:endParaRPr>
                    </a:p>
                    <a:p>
                      <a:pPr>
                        <a:lnSpc>
                          <a:spcPct val="150000"/>
                        </a:lnSpc>
                        <a:spcAft>
                          <a:spcPts val="0"/>
                        </a:spcAft>
                      </a:pPr>
                      <a:r>
                        <a:rPr lang="en-US" sz="2800" b="0" dirty="0">
                          <a:solidFill>
                            <a:schemeClr val="tx1"/>
                          </a:solidFill>
                          <a:effectLst/>
                        </a:rPr>
                        <a:t>CH</a:t>
                      </a:r>
                      <a:r>
                        <a:rPr lang="en-US" sz="2800" b="0" baseline="-25000" dirty="0">
                          <a:solidFill>
                            <a:schemeClr val="tx1"/>
                          </a:solidFill>
                          <a:effectLst/>
                        </a:rPr>
                        <a:t>3</a:t>
                      </a:r>
                      <a:r>
                        <a:rPr lang="en-US" sz="2800" b="0" dirty="0">
                          <a:solidFill>
                            <a:schemeClr val="tx1"/>
                          </a:solidFill>
                          <a:effectLst/>
                        </a:rPr>
                        <a:t>COOC</a:t>
                      </a:r>
                      <a:r>
                        <a:rPr lang="en-US" sz="2800" b="0" baseline="-25000" dirty="0">
                          <a:solidFill>
                            <a:schemeClr val="tx1"/>
                          </a:solidFill>
                          <a:effectLst/>
                        </a:rPr>
                        <a:t>2</a:t>
                      </a:r>
                      <a:r>
                        <a:rPr lang="en-US" sz="2800" b="0" dirty="0">
                          <a:solidFill>
                            <a:schemeClr val="tx1"/>
                          </a:solidFill>
                          <a:effectLst/>
                        </a:rPr>
                        <a:t>H</a:t>
                      </a:r>
                      <a:r>
                        <a:rPr lang="en-US" sz="2800" b="0" baseline="-25000" dirty="0">
                          <a:solidFill>
                            <a:schemeClr val="tx1"/>
                          </a:solidFill>
                          <a:effectLst/>
                        </a:rPr>
                        <a:t>5</a:t>
                      </a:r>
                      <a:r>
                        <a:rPr lang="en-US" sz="2800" b="0" dirty="0">
                          <a:solidFill>
                            <a:schemeClr val="tx1"/>
                          </a:solidFill>
                          <a:effectLst/>
                        </a:rPr>
                        <a:t>+NaOH           CH</a:t>
                      </a:r>
                      <a:r>
                        <a:rPr lang="en-US" sz="2800" b="0" baseline="-25000" dirty="0">
                          <a:solidFill>
                            <a:schemeClr val="tx1"/>
                          </a:solidFill>
                          <a:effectLst/>
                        </a:rPr>
                        <a:t>3</a:t>
                      </a:r>
                      <a:r>
                        <a:rPr lang="en-US" sz="2800" b="0" dirty="0">
                          <a:solidFill>
                            <a:schemeClr val="tx1"/>
                          </a:solidFill>
                          <a:effectLst/>
                        </a:rPr>
                        <a:t>COONa+C</a:t>
                      </a:r>
                      <a:r>
                        <a:rPr lang="en-US" sz="2800" b="0" baseline="-25000" dirty="0">
                          <a:solidFill>
                            <a:schemeClr val="tx1"/>
                          </a:solidFill>
                          <a:effectLst/>
                        </a:rPr>
                        <a:t>2</a:t>
                      </a:r>
                      <a:r>
                        <a:rPr lang="en-US" sz="2800" b="0" dirty="0">
                          <a:solidFill>
                            <a:schemeClr val="tx1"/>
                          </a:solidFill>
                          <a:effectLst/>
                        </a:rPr>
                        <a:t>H</a:t>
                      </a:r>
                      <a:r>
                        <a:rPr lang="en-US" sz="2800" b="0" baseline="-25000" dirty="0">
                          <a:solidFill>
                            <a:schemeClr val="tx1"/>
                          </a:solidFill>
                          <a:effectLst/>
                        </a:rPr>
                        <a:t>5</a:t>
                      </a:r>
                      <a:r>
                        <a:rPr lang="en-US" sz="2800" b="0" dirty="0">
                          <a:solidFill>
                            <a:schemeClr val="tx1"/>
                          </a:solidFill>
                          <a:effectLst/>
                        </a:rPr>
                        <a:t>OH(</a:t>
                      </a:r>
                      <a:r>
                        <a:rPr lang="zh-CN" sz="2800" b="0" dirty="0">
                          <a:solidFill>
                            <a:schemeClr val="tx1"/>
                          </a:solidFill>
                          <a:effectLst/>
                        </a:rPr>
                        <a:t>完全</a:t>
                      </a:r>
                      <a:r>
                        <a:rPr lang="en-US" sz="2800" b="0" dirty="0">
                          <a:solidFill>
                            <a:schemeClr val="tx1"/>
                          </a:solidFill>
                          <a:effectLst/>
                        </a:rPr>
                        <a:t>)</a:t>
                      </a:r>
                      <a:endParaRPr lang="zh-CN" sz="2800" b="0" dirty="0">
                        <a:solidFill>
                          <a:schemeClr val="tx1"/>
                        </a:solidFill>
                        <a:effectLst/>
                        <a:latin typeface="NEU-BZ-S92"/>
                        <a:ea typeface="方正书宋_GBK"/>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274113444"/>
                  </a:ext>
                </a:extLst>
              </a:tr>
            </a:tbl>
          </a:graphicData>
        </a:graphic>
      </p:graphicFrame>
      <p:pic>
        <p:nvPicPr>
          <p:cNvPr id="9218" name="图片 711">
            <a:extLst>
              <a:ext uri="{FF2B5EF4-FFF2-40B4-BE49-F238E27FC236}">
                <a16:creationId xmlns="" xmlns:a16="http://schemas.microsoft.com/office/drawing/2014/main" id="{3C7A8246-BB61-4A16-83EE-552E45CAE8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3100" y="3705009"/>
            <a:ext cx="654050" cy="817563"/>
          </a:xfrm>
          <a:prstGeom prst="rect">
            <a:avLst/>
          </a:prstGeom>
          <a:noFill/>
          <a:extLst>
            <a:ext uri="{909E8E84-426E-40DD-AFC4-6F175D3DCCD1}">
              <a14:hiddenFill xmlns:a14="http://schemas.microsoft.com/office/drawing/2010/main">
                <a:solidFill>
                  <a:srgbClr val="FFFFFF"/>
                </a:solidFill>
              </a14:hiddenFill>
            </a:ext>
          </a:extLst>
        </p:spPr>
      </p:pic>
      <p:pic>
        <p:nvPicPr>
          <p:cNvPr id="9217" name="图片 712">
            <a:extLst>
              <a:ext uri="{FF2B5EF4-FFF2-40B4-BE49-F238E27FC236}">
                <a16:creationId xmlns="" xmlns:a16="http://schemas.microsoft.com/office/drawing/2014/main" id="{7122CDB9-4A06-4AD2-89F7-C31E8FC9B3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4771347"/>
            <a:ext cx="654050" cy="6213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93792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 xmlns:a16="http://schemas.microsoft.com/office/drawing/2014/main" id="{E21ABC8D-1C46-4B5A-9C88-3EA50E8EBABA}"/>
              </a:ext>
            </a:extLst>
          </p:cNvPr>
          <p:cNvSpPr/>
          <p:nvPr/>
        </p:nvSpPr>
        <p:spPr>
          <a:xfrm>
            <a:off x="8153400" y="0"/>
            <a:ext cx="305955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专题二十一   生活中常见的有机物营养物质</a:t>
            </a:r>
          </a:p>
        </p:txBody>
      </p:sp>
      <p:sp>
        <p:nvSpPr>
          <p:cNvPr id="10" name="矩形 9">
            <a:extLst>
              <a:ext uri="{FF2B5EF4-FFF2-40B4-BE49-F238E27FC236}">
                <a16:creationId xmlns="" xmlns:a16="http://schemas.microsoft.com/office/drawing/2014/main" id="{624ADB48-4E96-4B52-B003-1986B52AF0A6}"/>
              </a:ext>
            </a:extLst>
          </p:cNvPr>
          <p:cNvSpPr/>
          <p:nvPr/>
        </p:nvSpPr>
        <p:spPr>
          <a:xfrm>
            <a:off x="234043" y="282923"/>
            <a:ext cx="11723913" cy="3754874"/>
          </a:xfrm>
          <a:prstGeom prst="rect">
            <a:avLst/>
          </a:prstGeom>
        </p:spPr>
        <p:txBody>
          <a:bodyPr wrap="square">
            <a:spAutoFit/>
          </a:bodyPr>
          <a:lstStyle/>
          <a:p>
            <a:pPr>
              <a:lnSpc>
                <a:spcPct val="150000"/>
              </a:lnSpc>
            </a:pPr>
            <a:r>
              <a:rPr lang="en-US" altLang="zh-CN" sz="2800" b="1" dirty="0"/>
              <a:t>3.</a:t>
            </a:r>
            <a:r>
              <a:rPr lang="zh-CN" altLang="en-US" sz="2800" b="1" dirty="0"/>
              <a:t>乙酸乙酯的制取</a:t>
            </a:r>
          </a:p>
          <a:p>
            <a:pPr>
              <a:lnSpc>
                <a:spcPct val="150000"/>
              </a:lnSpc>
            </a:pPr>
            <a:r>
              <a:rPr lang="en-US" altLang="zh-CN" sz="2800" dirty="0"/>
              <a:t>(1)</a:t>
            </a:r>
            <a:r>
              <a:rPr lang="zh-CN" altLang="en-US" sz="2800" dirty="0"/>
              <a:t>反应原理</a:t>
            </a:r>
            <a:r>
              <a:rPr lang="en-US" altLang="zh-CN" sz="2800" dirty="0"/>
              <a:t>:</a:t>
            </a:r>
            <a:r>
              <a:rPr lang="zh-CN" altLang="en-US" sz="2800" dirty="0"/>
              <a:t>酸脱羟基醇脱氢</a:t>
            </a:r>
            <a:endParaRPr lang="en-US" altLang="zh-CN" sz="2800" dirty="0"/>
          </a:p>
          <a:p>
            <a:endParaRPr lang="en-US" altLang="zh-CN" sz="2800" dirty="0"/>
          </a:p>
          <a:p>
            <a:r>
              <a:rPr lang="zh-CN" altLang="en-US" sz="2800" dirty="0"/>
              <a:t>　　　　　</a:t>
            </a:r>
            <a:r>
              <a:rPr lang="en-US" altLang="zh-CN" sz="2800" dirty="0"/>
              <a:t>OH+H—O—C</a:t>
            </a:r>
            <a:r>
              <a:rPr lang="en-US" altLang="zh-CN" sz="2800" baseline="-25000" dirty="0"/>
              <a:t>2</a:t>
            </a:r>
            <a:r>
              <a:rPr lang="en-US" altLang="zh-CN" sz="2800" dirty="0"/>
              <a:t>H</a:t>
            </a:r>
            <a:r>
              <a:rPr lang="en-US" altLang="zh-CN" sz="2800" baseline="-25000" dirty="0"/>
              <a:t>5</a:t>
            </a:r>
            <a:r>
              <a:rPr lang="zh-CN" altLang="en-US" sz="2800" baseline="-25000" dirty="0"/>
              <a:t>　　　　　　　　　　　　　　　 </a:t>
            </a:r>
            <a:r>
              <a:rPr lang="en-US" altLang="zh-CN" sz="2800" dirty="0"/>
              <a:t>+H</a:t>
            </a:r>
            <a:r>
              <a:rPr lang="en-US" altLang="zh-CN" sz="2800" baseline="-25000" dirty="0"/>
              <a:t>2</a:t>
            </a:r>
            <a:r>
              <a:rPr lang="en-US" altLang="zh-CN" sz="2800" dirty="0"/>
              <a:t>O</a:t>
            </a:r>
          </a:p>
          <a:p>
            <a:endParaRPr lang="zh-CN" altLang="zh-CN" sz="2800" dirty="0"/>
          </a:p>
          <a:p>
            <a:r>
              <a:rPr lang="en-US" altLang="zh-CN" sz="2800" dirty="0"/>
              <a:t>(2)</a:t>
            </a:r>
            <a:r>
              <a:rPr lang="zh-CN" altLang="zh-CN" sz="2800" dirty="0"/>
              <a:t>实验装置</a:t>
            </a:r>
          </a:p>
          <a:p>
            <a:pPr>
              <a:lnSpc>
                <a:spcPct val="150000"/>
              </a:lnSpc>
            </a:pPr>
            <a:endParaRPr lang="zh-CN" altLang="en-US" sz="2800" dirty="0"/>
          </a:p>
        </p:txBody>
      </p:sp>
      <p:pic>
        <p:nvPicPr>
          <p:cNvPr id="7" name="图片 6">
            <a:extLst>
              <a:ext uri="{FF2B5EF4-FFF2-40B4-BE49-F238E27FC236}">
                <a16:creationId xmlns="" xmlns:a16="http://schemas.microsoft.com/office/drawing/2014/main" id="{0E8950B1-3E6B-4B7B-8EB3-4248A908E894}"/>
              </a:ext>
            </a:extLst>
          </p:cNvPr>
          <p:cNvPicPr/>
          <p:nvPr/>
        </p:nvPicPr>
        <p:blipFill>
          <a:blip r:embed="rId2"/>
          <a:stretch>
            <a:fillRect/>
          </a:stretch>
        </p:blipFill>
        <p:spPr>
          <a:xfrm>
            <a:off x="558323" y="1600925"/>
            <a:ext cx="1497304" cy="837475"/>
          </a:xfrm>
          <a:prstGeom prst="rect">
            <a:avLst/>
          </a:prstGeom>
        </p:spPr>
      </p:pic>
      <p:pic>
        <p:nvPicPr>
          <p:cNvPr id="8" name="图片 7">
            <a:extLst>
              <a:ext uri="{FF2B5EF4-FFF2-40B4-BE49-F238E27FC236}">
                <a16:creationId xmlns="" xmlns:a16="http://schemas.microsoft.com/office/drawing/2014/main" id="{8271CECE-2809-400D-AD4B-13066031FA6B}"/>
              </a:ext>
            </a:extLst>
          </p:cNvPr>
          <p:cNvPicPr/>
          <p:nvPr/>
        </p:nvPicPr>
        <p:blipFill>
          <a:blip r:embed="rId3"/>
          <a:stretch>
            <a:fillRect/>
          </a:stretch>
        </p:blipFill>
        <p:spPr>
          <a:xfrm>
            <a:off x="4908549" y="1956162"/>
            <a:ext cx="928597" cy="606790"/>
          </a:xfrm>
          <a:prstGeom prst="rect">
            <a:avLst/>
          </a:prstGeom>
        </p:spPr>
      </p:pic>
      <p:pic>
        <p:nvPicPr>
          <p:cNvPr id="9" name="图片 8">
            <a:extLst>
              <a:ext uri="{FF2B5EF4-FFF2-40B4-BE49-F238E27FC236}">
                <a16:creationId xmlns="" xmlns:a16="http://schemas.microsoft.com/office/drawing/2014/main" id="{7B1B376B-7A5D-47C7-B446-97E04DFBA88F}"/>
              </a:ext>
            </a:extLst>
          </p:cNvPr>
          <p:cNvPicPr/>
          <p:nvPr/>
        </p:nvPicPr>
        <p:blipFill>
          <a:blip r:embed="rId4"/>
          <a:stretch>
            <a:fillRect/>
          </a:stretch>
        </p:blipFill>
        <p:spPr>
          <a:xfrm>
            <a:off x="5837145" y="1565402"/>
            <a:ext cx="2409403" cy="872997"/>
          </a:xfrm>
          <a:prstGeom prst="rect">
            <a:avLst/>
          </a:prstGeom>
        </p:spPr>
      </p:pic>
      <p:pic>
        <p:nvPicPr>
          <p:cNvPr id="11" name="ZT21ZT-4.EPS" descr="id:2147510951;FounderCES">
            <a:extLst>
              <a:ext uri="{FF2B5EF4-FFF2-40B4-BE49-F238E27FC236}">
                <a16:creationId xmlns="" xmlns:a16="http://schemas.microsoft.com/office/drawing/2014/main" id="{EB041E89-581C-4EC2-A2A8-D8028AE8DEA5}"/>
              </a:ext>
            </a:extLst>
          </p:cNvPr>
          <p:cNvPicPr/>
          <p:nvPr/>
        </p:nvPicPr>
        <p:blipFill>
          <a:blip r:embed="rId5"/>
          <a:stretch>
            <a:fillRect/>
          </a:stretch>
        </p:blipFill>
        <p:spPr>
          <a:xfrm>
            <a:off x="1884997" y="3648392"/>
            <a:ext cx="3620387" cy="2701608"/>
          </a:xfrm>
          <a:prstGeom prst="rect">
            <a:avLst/>
          </a:prstGeom>
        </p:spPr>
      </p:pic>
    </p:spTree>
    <p:extLst>
      <p:ext uri="{BB962C8B-B14F-4D97-AF65-F5344CB8AC3E}">
        <p14:creationId xmlns:p14="http://schemas.microsoft.com/office/powerpoint/2010/main" val="21024602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 xmlns:a16="http://schemas.microsoft.com/office/drawing/2014/main" id="{E21ABC8D-1C46-4B5A-9C88-3EA50E8EBABA}"/>
              </a:ext>
            </a:extLst>
          </p:cNvPr>
          <p:cNvSpPr/>
          <p:nvPr/>
        </p:nvSpPr>
        <p:spPr>
          <a:xfrm>
            <a:off x="8153400" y="0"/>
            <a:ext cx="305955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专题二十一   生活中常见的有机物营养物质</a:t>
            </a:r>
          </a:p>
        </p:txBody>
      </p:sp>
      <p:sp>
        <p:nvSpPr>
          <p:cNvPr id="10" name="矩形 9">
            <a:extLst>
              <a:ext uri="{FF2B5EF4-FFF2-40B4-BE49-F238E27FC236}">
                <a16:creationId xmlns="" xmlns:a16="http://schemas.microsoft.com/office/drawing/2014/main" id="{624ADB48-4E96-4B52-B003-1986B52AF0A6}"/>
              </a:ext>
            </a:extLst>
          </p:cNvPr>
          <p:cNvSpPr/>
          <p:nvPr/>
        </p:nvSpPr>
        <p:spPr>
          <a:xfrm>
            <a:off x="234043" y="282923"/>
            <a:ext cx="11723913" cy="6555641"/>
          </a:xfrm>
          <a:prstGeom prst="rect">
            <a:avLst/>
          </a:prstGeom>
        </p:spPr>
        <p:txBody>
          <a:bodyPr wrap="square">
            <a:spAutoFit/>
          </a:bodyPr>
          <a:lstStyle/>
          <a:p>
            <a:pPr>
              <a:lnSpc>
                <a:spcPct val="150000"/>
              </a:lnSpc>
            </a:pPr>
            <a:r>
              <a:rPr lang="en-US" altLang="zh-CN" sz="2800" dirty="0"/>
              <a:t>(3)</a:t>
            </a:r>
            <a:r>
              <a:rPr lang="zh-CN" altLang="en-US" sz="2800" dirty="0"/>
              <a:t>反应特点</a:t>
            </a:r>
            <a:endParaRPr lang="en-US" altLang="zh-CN" sz="2800" dirty="0"/>
          </a:p>
          <a:p>
            <a:pPr>
              <a:lnSpc>
                <a:spcPct val="150000"/>
              </a:lnSpc>
            </a:pPr>
            <a:endParaRPr lang="en-US" altLang="zh-CN" sz="2800" dirty="0"/>
          </a:p>
          <a:p>
            <a:pPr>
              <a:lnSpc>
                <a:spcPct val="150000"/>
              </a:lnSpc>
            </a:pPr>
            <a:endParaRPr lang="en-US" altLang="zh-CN" sz="2800" dirty="0"/>
          </a:p>
          <a:p>
            <a:pPr>
              <a:lnSpc>
                <a:spcPct val="150000"/>
              </a:lnSpc>
            </a:pPr>
            <a:endParaRPr lang="en-US" altLang="zh-CN" sz="2800" dirty="0"/>
          </a:p>
          <a:p>
            <a:endParaRPr lang="en-US" altLang="zh-CN" sz="2800" dirty="0"/>
          </a:p>
          <a:p>
            <a:pPr>
              <a:lnSpc>
                <a:spcPct val="150000"/>
              </a:lnSpc>
            </a:pPr>
            <a:r>
              <a:rPr lang="en-US" altLang="zh-CN" sz="2800" dirty="0"/>
              <a:t>(4)</a:t>
            </a:r>
            <a:r>
              <a:rPr lang="zh-CN" altLang="en-US" sz="2800" dirty="0"/>
              <a:t>反应条件及其意义</a:t>
            </a:r>
          </a:p>
          <a:p>
            <a:pPr>
              <a:lnSpc>
                <a:spcPct val="150000"/>
              </a:lnSpc>
            </a:pPr>
            <a:r>
              <a:rPr lang="zh-CN" altLang="en-US" sz="2800" dirty="0"/>
              <a:t>①加热的目的是提高反应速率</a:t>
            </a:r>
            <a:r>
              <a:rPr lang="en-US" altLang="zh-CN" sz="2800" dirty="0"/>
              <a:t>,</a:t>
            </a:r>
            <a:r>
              <a:rPr lang="zh-CN" altLang="en-US" sz="2800" dirty="0"/>
              <a:t>并使生成的乙酸乙酯挥发而易于收集</a:t>
            </a:r>
            <a:r>
              <a:rPr lang="en-US" altLang="zh-CN" sz="2800" dirty="0"/>
              <a:t>,</a:t>
            </a:r>
            <a:r>
              <a:rPr lang="zh-CN" altLang="en-US" sz="2800" dirty="0"/>
              <a:t>同时促使平衡向正反应方向移动</a:t>
            </a:r>
            <a:r>
              <a:rPr lang="en-US" altLang="zh-CN" sz="2800" dirty="0"/>
              <a:t>,</a:t>
            </a:r>
            <a:r>
              <a:rPr lang="zh-CN" altLang="en-US" sz="2800" dirty="0"/>
              <a:t>提高乙醇、乙酸的转化率。</a:t>
            </a:r>
          </a:p>
          <a:p>
            <a:pPr>
              <a:lnSpc>
                <a:spcPct val="150000"/>
              </a:lnSpc>
            </a:pPr>
            <a:r>
              <a:rPr lang="zh-CN" altLang="en-US" sz="2800" dirty="0"/>
              <a:t>②浓硫酸作催化剂和吸水剂</a:t>
            </a:r>
            <a:r>
              <a:rPr lang="en-US" altLang="zh-CN" sz="2800" dirty="0"/>
              <a:t>,</a:t>
            </a:r>
            <a:r>
              <a:rPr lang="zh-CN" altLang="en-US" sz="2800" dirty="0"/>
              <a:t>在提高反应速率的同时</a:t>
            </a:r>
            <a:r>
              <a:rPr lang="en-US" altLang="zh-CN" sz="2800" dirty="0"/>
              <a:t>,</a:t>
            </a:r>
            <a:r>
              <a:rPr lang="zh-CN" altLang="en-US" sz="2800" dirty="0"/>
              <a:t>提高乙醇、乙酸的转化率。</a:t>
            </a:r>
          </a:p>
        </p:txBody>
      </p:sp>
      <p:pic>
        <p:nvPicPr>
          <p:cNvPr id="12" name="GAOFUQQ-17.jpg" descr="id:2147510958;FounderCES">
            <a:extLst>
              <a:ext uri="{FF2B5EF4-FFF2-40B4-BE49-F238E27FC236}">
                <a16:creationId xmlns="" xmlns:a16="http://schemas.microsoft.com/office/drawing/2014/main" id="{01864C96-9F40-4696-B5CE-2C176AC3A106}"/>
              </a:ext>
            </a:extLst>
          </p:cNvPr>
          <p:cNvPicPr/>
          <p:nvPr/>
        </p:nvPicPr>
        <p:blipFill>
          <a:blip r:embed="rId2"/>
          <a:stretch>
            <a:fillRect/>
          </a:stretch>
        </p:blipFill>
        <p:spPr>
          <a:xfrm>
            <a:off x="519747" y="1215072"/>
            <a:ext cx="8090853" cy="1812079"/>
          </a:xfrm>
          <a:prstGeom prst="rect">
            <a:avLst/>
          </a:prstGeom>
        </p:spPr>
      </p:pic>
    </p:spTree>
    <p:extLst>
      <p:ext uri="{BB962C8B-B14F-4D97-AF65-F5344CB8AC3E}">
        <p14:creationId xmlns:p14="http://schemas.microsoft.com/office/powerpoint/2010/main" val="7586887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 xmlns:a16="http://schemas.microsoft.com/office/drawing/2014/main" id="{E21ABC8D-1C46-4B5A-9C88-3EA50E8EBABA}"/>
              </a:ext>
            </a:extLst>
          </p:cNvPr>
          <p:cNvSpPr/>
          <p:nvPr/>
        </p:nvSpPr>
        <p:spPr>
          <a:xfrm>
            <a:off x="8153400" y="0"/>
            <a:ext cx="305955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专题二十一   生活中常见的有机物营养物质</a:t>
            </a:r>
          </a:p>
        </p:txBody>
      </p:sp>
      <p:sp>
        <p:nvSpPr>
          <p:cNvPr id="10" name="矩形 9">
            <a:extLst>
              <a:ext uri="{FF2B5EF4-FFF2-40B4-BE49-F238E27FC236}">
                <a16:creationId xmlns="" xmlns:a16="http://schemas.microsoft.com/office/drawing/2014/main" id="{624ADB48-4E96-4B52-B003-1986B52AF0A6}"/>
              </a:ext>
            </a:extLst>
          </p:cNvPr>
          <p:cNvSpPr/>
          <p:nvPr/>
        </p:nvSpPr>
        <p:spPr>
          <a:xfrm>
            <a:off x="234043" y="435323"/>
            <a:ext cx="11723913" cy="5909310"/>
          </a:xfrm>
          <a:prstGeom prst="rect">
            <a:avLst/>
          </a:prstGeom>
        </p:spPr>
        <p:txBody>
          <a:bodyPr wrap="square">
            <a:spAutoFit/>
          </a:bodyPr>
          <a:lstStyle/>
          <a:p>
            <a:pPr>
              <a:lnSpc>
                <a:spcPct val="150000"/>
              </a:lnSpc>
            </a:pPr>
            <a:r>
              <a:rPr lang="en-US" altLang="zh-CN" sz="2800" dirty="0"/>
              <a:t>③</a:t>
            </a:r>
            <a:r>
              <a:rPr lang="zh-CN" altLang="zh-CN" sz="2800" dirty="0"/>
              <a:t>饱和</a:t>
            </a:r>
            <a:r>
              <a:rPr lang="en-US" altLang="zh-CN" sz="2800" dirty="0"/>
              <a:t>Na</a:t>
            </a:r>
            <a:r>
              <a:rPr lang="en-US" altLang="zh-CN" sz="2800" baseline="-25000" dirty="0"/>
              <a:t>2</a:t>
            </a:r>
            <a:r>
              <a:rPr lang="en-US" altLang="zh-CN" sz="2800" dirty="0"/>
              <a:t>CO</a:t>
            </a:r>
            <a:r>
              <a:rPr lang="en-US" altLang="zh-CN" sz="2800" baseline="-25000" dirty="0"/>
              <a:t>3</a:t>
            </a:r>
            <a:r>
              <a:rPr lang="zh-CN" altLang="zh-CN" sz="2800" dirty="0"/>
              <a:t>溶液的作用</a:t>
            </a:r>
          </a:p>
          <a:p>
            <a:pPr>
              <a:lnSpc>
                <a:spcPct val="150000"/>
              </a:lnSpc>
            </a:pPr>
            <a:r>
              <a:rPr lang="en-US" altLang="zh-CN" sz="2800" dirty="0"/>
              <a:t>a.</a:t>
            </a:r>
            <a:r>
              <a:rPr lang="zh-CN" altLang="zh-CN" sz="2800" dirty="0"/>
              <a:t>挥发出的乙酸与</a:t>
            </a:r>
            <a:r>
              <a:rPr lang="en-US" altLang="zh-CN" sz="2800" dirty="0"/>
              <a:t>Na</a:t>
            </a:r>
            <a:r>
              <a:rPr lang="en-US" altLang="zh-CN" sz="2800" baseline="-25000" dirty="0"/>
              <a:t>2</a:t>
            </a:r>
            <a:r>
              <a:rPr lang="en-US" altLang="zh-CN" sz="2800" dirty="0"/>
              <a:t>CO</a:t>
            </a:r>
            <a:r>
              <a:rPr lang="en-US" altLang="zh-CN" sz="2800" baseline="-25000" dirty="0"/>
              <a:t>3</a:t>
            </a:r>
            <a:r>
              <a:rPr lang="zh-CN" altLang="zh-CN" sz="2800" dirty="0"/>
              <a:t>反应生成易溶于水的盐</a:t>
            </a:r>
            <a:r>
              <a:rPr lang="en-US" altLang="zh-CN" sz="2800" dirty="0"/>
              <a:t>,</a:t>
            </a:r>
            <a:r>
              <a:rPr lang="zh-CN" altLang="zh-CN" sz="2800" dirty="0"/>
              <a:t>挥发出的乙醇易溶于</a:t>
            </a:r>
            <a:r>
              <a:rPr lang="en-US" altLang="zh-CN" sz="2800" dirty="0"/>
              <a:t>Na</a:t>
            </a:r>
            <a:r>
              <a:rPr lang="en-US" altLang="zh-CN" sz="2800" baseline="-25000" dirty="0"/>
              <a:t>2</a:t>
            </a:r>
            <a:r>
              <a:rPr lang="en-US" altLang="zh-CN" sz="2800" dirty="0"/>
              <a:t>CO</a:t>
            </a:r>
            <a:r>
              <a:rPr lang="en-US" altLang="zh-CN" sz="2800" baseline="-25000" dirty="0"/>
              <a:t>3</a:t>
            </a:r>
            <a:r>
              <a:rPr lang="zh-CN" altLang="zh-CN" sz="2800" dirty="0"/>
              <a:t>溶液</a:t>
            </a:r>
            <a:r>
              <a:rPr lang="en-US" altLang="zh-CN" sz="2800" dirty="0"/>
              <a:t>,</a:t>
            </a:r>
            <a:r>
              <a:rPr lang="zh-CN" altLang="zh-CN" sz="2800" dirty="0"/>
              <a:t>故饱和</a:t>
            </a:r>
            <a:r>
              <a:rPr lang="en-US" altLang="zh-CN" sz="2800" dirty="0"/>
              <a:t>Na</a:t>
            </a:r>
            <a:r>
              <a:rPr lang="en-US" altLang="zh-CN" sz="2800" baseline="-25000" dirty="0"/>
              <a:t>2</a:t>
            </a:r>
            <a:r>
              <a:rPr lang="en-US" altLang="zh-CN" sz="2800" dirty="0"/>
              <a:t>CO</a:t>
            </a:r>
            <a:r>
              <a:rPr lang="en-US" altLang="zh-CN" sz="2800" baseline="-25000" dirty="0"/>
              <a:t>3</a:t>
            </a:r>
            <a:r>
              <a:rPr lang="zh-CN" altLang="zh-CN" sz="2800" dirty="0"/>
              <a:t>溶液有利于乙酸乙酯与乙酸、乙醇的分离。</a:t>
            </a:r>
          </a:p>
          <a:p>
            <a:pPr>
              <a:lnSpc>
                <a:spcPct val="150000"/>
              </a:lnSpc>
            </a:pPr>
            <a:r>
              <a:rPr lang="en-US" altLang="zh-CN" sz="2800" dirty="0"/>
              <a:t>b.</a:t>
            </a:r>
            <a:r>
              <a:rPr lang="zh-CN" altLang="zh-CN" sz="2800" dirty="0"/>
              <a:t>乙酸乙酯在饱和</a:t>
            </a:r>
            <a:r>
              <a:rPr lang="en-US" altLang="zh-CN" sz="2800" dirty="0"/>
              <a:t>Na</a:t>
            </a:r>
            <a:r>
              <a:rPr lang="en-US" altLang="zh-CN" sz="2800" baseline="-25000" dirty="0"/>
              <a:t>2</a:t>
            </a:r>
            <a:r>
              <a:rPr lang="en-US" altLang="zh-CN" sz="2800" dirty="0"/>
              <a:t>CO</a:t>
            </a:r>
            <a:r>
              <a:rPr lang="en-US" altLang="zh-CN" sz="2800" baseline="-25000" dirty="0"/>
              <a:t>3</a:t>
            </a:r>
            <a:r>
              <a:rPr lang="zh-CN" altLang="zh-CN" sz="2800" dirty="0"/>
              <a:t>溶液中的溶解度较小</a:t>
            </a:r>
            <a:r>
              <a:rPr lang="en-US" altLang="zh-CN" sz="2800" dirty="0"/>
              <a:t>,</a:t>
            </a:r>
            <a:r>
              <a:rPr lang="zh-CN" altLang="zh-CN" sz="2800" dirty="0"/>
              <a:t>与饱和</a:t>
            </a:r>
            <a:r>
              <a:rPr lang="en-US" altLang="zh-CN" sz="2800" dirty="0"/>
              <a:t>Na</a:t>
            </a:r>
            <a:r>
              <a:rPr lang="en-US" altLang="zh-CN" sz="2800" baseline="-25000" dirty="0"/>
              <a:t>2</a:t>
            </a:r>
            <a:r>
              <a:rPr lang="en-US" altLang="zh-CN" sz="2800" dirty="0"/>
              <a:t>CO</a:t>
            </a:r>
            <a:r>
              <a:rPr lang="en-US" altLang="zh-CN" sz="2800" baseline="-25000" dirty="0"/>
              <a:t>3</a:t>
            </a:r>
            <a:r>
              <a:rPr lang="zh-CN" altLang="zh-CN" sz="2800" dirty="0"/>
              <a:t>溶液混合时易分层</a:t>
            </a:r>
            <a:r>
              <a:rPr lang="en-US" altLang="zh-CN" sz="2800" dirty="0"/>
              <a:t>,</a:t>
            </a:r>
            <a:r>
              <a:rPr lang="zh-CN" altLang="zh-CN" sz="2800" dirty="0"/>
              <a:t>可用分液法分离。</a:t>
            </a:r>
          </a:p>
          <a:p>
            <a:pPr>
              <a:lnSpc>
                <a:spcPct val="150000"/>
              </a:lnSpc>
            </a:pPr>
            <a:r>
              <a:rPr lang="en-US" altLang="zh-CN" sz="2800" dirty="0"/>
              <a:t>(5)</a:t>
            </a:r>
            <a:r>
              <a:rPr lang="zh-CN" altLang="zh-CN" sz="2800" dirty="0"/>
              <a:t>实验步骤</a:t>
            </a:r>
          </a:p>
          <a:p>
            <a:pPr>
              <a:lnSpc>
                <a:spcPct val="150000"/>
              </a:lnSpc>
            </a:pPr>
            <a:r>
              <a:rPr lang="zh-CN" altLang="zh-CN" sz="2800" dirty="0"/>
              <a:t>在试管中加</a:t>
            </a:r>
            <a:r>
              <a:rPr lang="en-US" altLang="zh-CN" sz="2800" dirty="0"/>
              <a:t>3 mL</a:t>
            </a:r>
            <a:r>
              <a:rPr lang="zh-CN" altLang="zh-CN" sz="2800" dirty="0"/>
              <a:t>乙醇</a:t>
            </a:r>
            <a:r>
              <a:rPr lang="en-US" altLang="zh-CN" sz="2800" dirty="0"/>
              <a:t>,</a:t>
            </a:r>
            <a:r>
              <a:rPr lang="zh-CN" altLang="zh-CN" sz="2800" dirty="0"/>
              <a:t>然后边摇动试管边慢慢加入</a:t>
            </a:r>
            <a:r>
              <a:rPr lang="en-US" altLang="zh-CN" sz="2800" dirty="0"/>
              <a:t>2 mL</a:t>
            </a:r>
            <a:r>
              <a:rPr lang="zh-CN" altLang="zh-CN" sz="2800" dirty="0"/>
              <a:t>浓硫酸和</a:t>
            </a:r>
            <a:r>
              <a:rPr lang="en-US" altLang="zh-CN" sz="2800" dirty="0"/>
              <a:t>2 mL </a:t>
            </a:r>
            <a:r>
              <a:rPr lang="zh-CN" altLang="zh-CN" sz="2800" dirty="0"/>
              <a:t>冰醋酸。按</a:t>
            </a:r>
            <a:r>
              <a:rPr lang="en-US" altLang="zh-CN" sz="2800" dirty="0"/>
              <a:t>(2)</a:t>
            </a:r>
            <a:r>
              <a:rPr lang="zh-CN" altLang="zh-CN" sz="2800" dirty="0"/>
              <a:t>中图示连接实验装置。用酒精灯小心均匀地加热试管</a:t>
            </a:r>
            <a:r>
              <a:rPr lang="en-US" altLang="zh-CN" sz="2800" dirty="0"/>
              <a:t>3~5 min,</a:t>
            </a:r>
            <a:r>
              <a:rPr lang="zh-CN" altLang="zh-CN" sz="2800" dirty="0"/>
              <a:t>产生的蒸气经导管通到饱和碳酸钠溶液的液面上。</a:t>
            </a:r>
          </a:p>
        </p:txBody>
      </p:sp>
    </p:spTree>
    <p:extLst>
      <p:ext uri="{BB962C8B-B14F-4D97-AF65-F5344CB8AC3E}">
        <p14:creationId xmlns:p14="http://schemas.microsoft.com/office/powerpoint/2010/main" val="41034607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 xmlns:a16="http://schemas.microsoft.com/office/drawing/2014/main" id="{E21ABC8D-1C46-4B5A-9C88-3EA50E8EBABA}"/>
              </a:ext>
            </a:extLst>
          </p:cNvPr>
          <p:cNvSpPr/>
          <p:nvPr/>
        </p:nvSpPr>
        <p:spPr>
          <a:xfrm>
            <a:off x="8153400" y="0"/>
            <a:ext cx="305955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专题二十一   生活中常见的有机物营养物质</a:t>
            </a:r>
          </a:p>
        </p:txBody>
      </p:sp>
      <p:sp>
        <p:nvSpPr>
          <p:cNvPr id="10" name="矩形 9">
            <a:extLst>
              <a:ext uri="{FF2B5EF4-FFF2-40B4-BE49-F238E27FC236}">
                <a16:creationId xmlns="" xmlns:a16="http://schemas.microsoft.com/office/drawing/2014/main" id="{624ADB48-4E96-4B52-B003-1986B52AF0A6}"/>
              </a:ext>
            </a:extLst>
          </p:cNvPr>
          <p:cNvSpPr/>
          <p:nvPr/>
        </p:nvSpPr>
        <p:spPr>
          <a:xfrm>
            <a:off x="234043" y="153203"/>
            <a:ext cx="11723913" cy="6555641"/>
          </a:xfrm>
          <a:prstGeom prst="rect">
            <a:avLst/>
          </a:prstGeom>
        </p:spPr>
        <p:txBody>
          <a:bodyPr wrap="square">
            <a:spAutoFit/>
          </a:bodyPr>
          <a:lstStyle/>
          <a:p>
            <a:pPr>
              <a:lnSpc>
                <a:spcPct val="150000"/>
              </a:lnSpc>
            </a:pPr>
            <a:r>
              <a:rPr lang="en-US" altLang="zh-CN" sz="2800" dirty="0"/>
              <a:t>(6)</a:t>
            </a:r>
            <a:r>
              <a:rPr lang="zh-CN" altLang="zh-CN" sz="2800" dirty="0"/>
              <a:t>实验现象</a:t>
            </a:r>
          </a:p>
          <a:p>
            <a:pPr>
              <a:lnSpc>
                <a:spcPct val="150000"/>
              </a:lnSpc>
            </a:pPr>
            <a:r>
              <a:rPr lang="zh-CN" altLang="zh-CN" sz="2800" dirty="0"/>
              <a:t>饱和碳酸钠溶液的液面上有无色透明的油状液体产生</a:t>
            </a:r>
            <a:r>
              <a:rPr lang="en-US" altLang="zh-CN" sz="2800" dirty="0"/>
              <a:t>,</a:t>
            </a:r>
            <a:r>
              <a:rPr lang="zh-CN" altLang="zh-CN" sz="2800" dirty="0"/>
              <a:t>并可闻到香味。</a:t>
            </a:r>
          </a:p>
          <a:p>
            <a:pPr>
              <a:lnSpc>
                <a:spcPct val="150000"/>
              </a:lnSpc>
            </a:pPr>
            <a:r>
              <a:rPr lang="en-US" altLang="zh-CN" sz="2800" dirty="0"/>
              <a:t>(7)</a:t>
            </a:r>
            <a:r>
              <a:rPr lang="zh-CN" altLang="zh-CN" sz="2800" dirty="0"/>
              <a:t>实验结论</a:t>
            </a:r>
          </a:p>
          <a:p>
            <a:pPr>
              <a:lnSpc>
                <a:spcPct val="150000"/>
              </a:lnSpc>
            </a:pPr>
            <a:r>
              <a:rPr lang="zh-CN" altLang="zh-CN" sz="2800" dirty="0"/>
              <a:t>在有浓硫酸存在、加热的条件下</a:t>
            </a:r>
            <a:r>
              <a:rPr lang="en-US" altLang="zh-CN" sz="2800" dirty="0"/>
              <a:t>,</a:t>
            </a:r>
            <a:r>
              <a:rPr lang="zh-CN" altLang="zh-CN" sz="2800" dirty="0"/>
              <a:t>乙酸与乙醇发生反应</a:t>
            </a:r>
            <a:r>
              <a:rPr lang="en-US" altLang="zh-CN" sz="2800" dirty="0"/>
              <a:t>,</a:t>
            </a:r>
            <a:r>
              <a:rPr lang="zh-CN" altLang="zh-CN" sz="2800" dirty="0"/>
              <a:t>生成无色、透明、难溶于水、有香味的油状液体。</a:t>
            </a:r>
          </a:p>
          <a:p>
            <a:pPr>
              <a:lnSpc>
                <a:spcPct val="150000"/>
              </a:lnSpc>
            </a:pPr>
            <a:r>
              <a:rPr lang="en-US" altLang="zh-CN" sz="2800" dirty="0"/>
              <a:t>(8)</a:t>
            </a:r>
            <a:r>
              <a:rPr lang="zh-CN" altLang="zh-CN" sz="2800" dirty="0"/>
              <a:t>注意事项</a:t>
            </a:r>
          </a:p>
          <a:p>
            <a:pPr>
              <a:lnSpc>
                <a:spcPct val="150000"/>
              </a:lnSpc>
            </a:pPr>
            <a:r>
              <a:rPr lang="en-US" altLang="zh-CN" sz="2800" dirty="0"/>
              <a:t>①</a:t>
            </a:r>
            <a:r>
              <a:rPr lang="zh-CN" altLang="zh-CN" sz="2800" dirty="0"/>
              <a:t>将浓硫酸加入到乙醇或乙酸中时会放出大量的热</a:t>
            </a:r>
            <a:r>
              <a:rPr lang="en-US" altLang="zh-CN" sz="2800" dirty="0"/>
              <a:t>,</a:t>
            </a:r>
            <a:r>
              <a:rPr lang="zh-CN" altLang="zh-CN" sz="2800" dirty="0"/>
              <a:t>因此</a:t>
            </a:r>
            <a:r>
              <a:rPr lang="en-US" altLang="zh-CN" sz="2800" dirty="0"/>
              <a:t>,</a:t>
            </a:r>
            <a:r>
              <a:rPr lang="zh-CN" altLang="zh-CN" sz="2800" dirty="0"/>
              <a:t>将乙醇、乙酸、浓硫酸混合时</a:t>
            </a:r>
            <a:r>
              <a:rPr lang="en-US" altLang="zh-CN" sz="2800" dirty="0"/>
              <a:t>,</a:t>
            </a:r>
            <a:r>
              <a:rPr lang="zh-CN" altLang="zh-CN" sz="2800" dirty="0"/>
              <a:t>一般先加入乙醇</a:t>
            </a:r>
            <a:r>
              <a:rPr lang="en-US" altLang="zh-CN" sz="2800" dirty="0"/>
              <a:t>,</a:t>
            </a:r>
            <a:r>
              <a:rPr lang="zh-CN" altLang="zh-CN" sz="2800" dirty="0"/>
              <a:t>然后边摇动试管边慢慢加入浓硫酸</a:t>
            </a:r>
            <a:r>
              <a:rPr lang="en-US" altLang="zh-CN" sz="2800" dirty="0"/>
              <a:t>,</a:t>
            </a:r>
            <a:r>
              <a:rPr lang="zh-CN" altLang="zh-CN" sz="2800" dirty="0"/>
              <a:t>最后加入冰醋酸。</a:t>
            </a:r>
            <a:endParaRPr lang="en-US" altLang="zh-CN" sz="2800" dirty="0"/>
          </a:p>
          <a:p>
            <a:pPr>
              <a:lnSpc>
                <a:spcPct val="150000"/>
              </a:lnSpc>
            </a:pPr>
            <a:r>
              <a:rPr lang="en-US" altLang="zh-CN" sz="2800" dirty="0"/>
              <a:t>②</a:t>
            </a:r>
            <a:r>
              <a:rPr lang="zh-CN" altLang="zh-CN" sz="2800" dirty="0"/>
              <a:t>浓硫酸的作用</a:t>
            </a:r>
            <a:r>
              <a:rPr lang="en-US" altLang="zh-CN" sz="2800" dirty="0"/>
              <a:t>:</a:t>
            </a:r>
            <a:r>
              <a:rPr lang="zh-CN" altLang="zh-CN" sz="2800" dirty="0"/>
              <a:t>催化剂、吸水剂。</a:t>
            </a:r>
          </a:p>
        </p:txBody>
      </p:sp>
    </p:spTree>
    <p:extLst>
      <p:ext uri="{BB962C8B-B14F-4D97-AF65-F5344CB8AC3E}">
        <p14:creationId xmlns:p14="http://schemas.microsoft.com/office/powerpoint/2010/main" val="188840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 xmlns:a16="http://schemas.microsoft.com/office/drawing/2014/main" id="{E21ABC8D-1C46-4B5A-9C88-3EA50E8EBABA}"/>
              </a:ext>
            </a:extLst>
          </p:cNvPr>
          <p:cNvSpPr/>
          <p:nvPr/>
        </p:nvSpPr>
        <p:spPr>
          <a:xfrm>
            <a:off x="8153400" y="0"/>
            <a:ext cx="305955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专题二十一   生活中常见的有机物营养物质</a:t>
            </a:r>
          </a:p>
        </p:txBody>
      </p:sp>
      <p:sp>
        <p:nvSpPr>
          <p:cNvPr id="10" name="矩形 9">
            <a:extLst>
              <a:ext uri="{FF2B5EF4-FFF2-40B4-BE49-F238E27FC236}">
                <a16:creationId xmlns="" xmlns:a16="http://schemas.microsoft.com/office/drawing/2014/main" id="{624ADB48-4E96-4B52-B003-1986B52AF0A6}"/>
              </a:ext>
            </a:extLst>
          </p:cNvPr>
          <p:cNvSpPr/>
          <p:nvPr/>
        </p:nvSpPr>
        <p:spPr>
          <a:xfrm>
            <a:off x="234043" y="206723"/>
            <a:ext cx="11723913" cy="6555641"/>
          </a:xfrm>
          <a:prstGeom prst="rect">
            <a:avLst/>
          </a:prstGeom>
        </p:spPr>
        <p:txBody>
          <a:bodyPr wrap="square">
            <a:spAutoFit/>
          </a:bodyPr>
          <a:lstStyle/>
          <a:p>
            <a:pPr>
              <a:lnSpc>
                <a:spcPct val="150000"/>
              </a:lnSpc>
            </a:pPr>
            <a:r>
              <a:rPr lang="en-US" altLang="zh-CN" sz="2800" dirty="0"/>
              <a:t>③</a:t>
            </a:r>
            <a:r>
              <a:rPr lang="zh-CN" altLang="zh-CN" sz="2800" dirty="0"/>
              <a:t>为防止试管中液体在受热时暴沸</a:t>
            </a:r>
            <a:r>
              <a:rPr lang="en-US" altLang="zh-CN" sz="2800" dirty="0"/>
              <a:t>,</a:t>
            </a:r>
            <a:r>
              <a:rPr lang="zh-CN" altLang="zh-CN" sz="2800" dirty="0"/>
              <a:t>盛反应液的试管要倾斜约</a:t>
            </a:r>
            <a:r>
              <a:rPr lang="en-US" altLang="zh-CN" sz="2800" dirty="0"/>
              <a:t>45°,</a:t>
            </a:r>
            <a:r>
              <a:rPr lang="zh-CN" altLang="zh-CN" sz="2800" dirty="0"/>
              <a:t>加热前在试管中加入几块碎瓷片或沸石。</a:t>
            </a:r>
          </a:p>
          <a:p>
            <a:pPr>
              <a:lnSpc>
                <a:spcPct val="150000"/>
              </a:lnSpc>
            </a:pPr>
            <a:r>
              <a:rPr lang="en-US" altLang="zh-CN" sz="2800" dirty="0"/>
              <a:t>④</a:t>
            </a:r>
            <a:r>
              <a:rPr lang="zh-CN" altLang="zh-CN" sz="2800" dirty="0"/>
              <a:t>玻璃导管的末端不要插入饱和</a:t>
            </a:r>
            <a:r>
              <a:rPr lang="en-US" altLang="zh-CN" sz="2800" dirty="0"/>
              <a:t>Na</a:t>
            </a:r>
            <a:r>
              <a:rPr lang="en-US" altLang="zh-CN" sz="2800" baseline="-25000" dirty="0"/>
              <a:t>2</a:t>
            </a:r>
            <a:r>
              <a:rPr lang="en-US" altLang="zh-CN" sz="2800" dirty="0"/>
              <a:t>CO</a:t>
            </a:r>
            <a:r>
              <a:rPr lang="en-US" altLang="zh-CN" sz="2800" baseline="-25000" dirty="0"/>
              <a:t>3</a:t>
            </a:r>
            <a:r>
              <a:rPr lang="zh-CN" altLang="zh-CN" sz="2800" dirty="0"/>
              <a:t>溶液中</a:t>
            </a:r>
            <a:r>
              <a:rPr lang="en-US" altLang="zh-CN" sz="2800" dirty="0"/>
              <a:t>,</a:t>
            </a:r>
            <a:r>
              <a:rPr lang="zh-CN" altLang="zh-CN" sz="2800" dirty="0"/>
              <a:t>以防液体倒吸。</a:t>
            </a:r>
          </a:p>
          <a:p>
            <a:pPr>
              <a:lnSpc>
                <a:spcPct val="150000"/>
              </a:lnSpc>
            </a:pPr>
            <a:r>
              <a:rPr lang="en-US" altLang="zh-CN" sz="2800" dirty="0"/>
              <a:t>⑤</a:t>
            </a:r>
            <a:r>
              <a:rPr lang="zh-CN" altLang="zh-CN" sz="2800" dirty="0"/>
              <a:t>开始时要用小火均匀加热</a:t>
            </a:r>
            <a:r>
              <a:rPr lang="en-US" altLang="zh-CN" sz="2800" dirty="0"/>
              <a:t>,</a:t>
            </a:r>
            <a:r>
              <a:rPr lang="zh-CN" altLang="zh-CN" sz="2800" dirty="0"/>
              <a:t>加快反应速率</a:t>
            </a:r>
            <a:r>
              <a:rPr lang="en-US" altLang="zh-CN" sz="2800" dirty="0"/>
              <a:t>,</a:t>
            </a:r>
            <a:r>
              <a:rPr lang="zh-CN" altLang="zh-CN" sz="2800" dirty="0"/>
              <a:t>减少乙醇和乙酸的挥发</a:t>
            </a:r>
            <a:r>
              <a:rPr lang="en-US" altLang="zh-CN" sz="2800" dirty="0"/>
              <a:t>;</a:t>
            </a:r>
            <a:r>
              <a:rPr lang="zh-CN" altLang="zh-CN" sz="2800" dirty="0"/>
              <a:t>待有大量产物生成时</a:t>
            </a:r>
            <a:r>
              <a:rPr lang="en-US" altLang="zh-CN" sz="2800" dirty="0"/>
              <a:t>,</a:t>
            </a:r>
            <a:r>
              <a:rPr lang="zh-CN" altLang="zh-CN" sz="2800" dirty="0"/>
              <a:t>可大火加热</a:t>
            </a:r>
            <a:r>
              <a:rPr lang="en-US" altLang="zh-CN" sz="2800" dirty="0"/>
              <a:t>,</a:t>
            </a:r>
            <a:r>
              <a:rPr lang="zh-CN" altLang="zh-CN" sz="2800" dirty="0"/>
              <a:t>以便将产物蒸出。</a:t>
            </a:r>
          </a:p>
          <a:p>
            <a:pPr>
              <a:lnSpc>
                <a:spcPct val="150000"/>
              </a:lnSpc>
            </a:pPr>
            <a:r>
              <a:rPr lang="en-US" altLang="zh-CN" sz="2800" dirty="0"/>
              <a:t>⑥</a:t>
            </a:r>
            <a:r>
              <a:rPr lang="zh-CN" altLang="zh-CN" sz="2800" dirty="0"/>
              <a:t>装置中的长导管起导气兼冷凝的作用。</a:t>
            </a:r>
          </a:p>
          <a:p>
            <a:pPr>
              <a:lnSpc>
                <a:spcPct val="150000"/>
              </a:lnSpc>
            </a:pPr>
            <a:r>
              <a:rPr lang="en-US" altLang="zh-CN" sz="2800" dirty="0"/>
              <a:t>⑦</a:t>
            </a:r>
            <a:r>
              <a:rPr lang="zh-CN" altLang="zh-CN" sz="2800" dirty="0"/>
              <a:t>不能用</a:t>
            </a:r>
            <a:r>
              <a:rPr lang="en-US" altLang="zh-CN" sz="2800" dirty="0" err="1"/>
              <a:t>NaOH</a:t>
            </a:r>
            <a:r>
              <a:rPr lang="zh-CN" altLang="zh-CN" sz="2800" dirty="0"/>
              <a:t>溶液代替饱和</a:t>
            </a:r>
            <a:r>
              <a:rPr lang="en-US" altLang="zh-CN" sz="2800" dirty="0"/>
              <a:t>Na</a:t>
            </a:r>
            <a:r>
              <a:rPr lang="en-US" altLang="zh-CN" sz="2800" baseline="-25000" dirty="0"/>
              <a:t>2</a:t>
            </a:r>
            <a:r>
              <a:rPr lang="en-US" altLang="zh-CN" sz="2800" dirty="0"/>
              <a:t>CO</a:t>
            </a:r>
            <a:r>
              <a:rPr lang="en-US" altLang="zh-CN" sz="2800" baseline="-25000" dirty="0"/>
              <a:t>3</a:t>
            </a:r>
            <a:r>
              <a:rPr lang="zh-CN" altLang="zh-CN" sz="2800" dirty="0"/>
              <a:t>溶液</a:t>
            </a:r>
            <a:r>
              <a:rPr lang="en-US" altLang="zh-CN" sz="2800" dirty="0"/>
              <a:t>,</a:t>
            </a:r>
            <a:r>
              <a:rPr lang="zh-CN" altLang="zh-CN" sz="2800" dirty="0"/>
              <a:t>因为</a:t>
            </a:r>
            <a:r>
              <a:rPr lang="en-US" altLang="zh-CN" sz="2800" dirty="0" err="1"/>
              <a:t>NaOH</a:t>
            </a:r>
            <a:r>
              <a:rPr lang="zh-CN" altLang="zh-CN" sz="2800" dirty="0"/>
              <a:t>溶液碱性很强</a:t>
            </a:r>
            <a:r>
              <a:rPr lang="en-US" altLang="zh-CN" sz="2800" dirty="0"/>
              <a:t>,</a:t>
            </a:r>
            <a:r>
              <a:rPr lang="zh-CN" altLang="zh-CN" sz="2800" dirty="0"/>
              <a:t>会使乙酸乙酯水解。</a:t>
            </a:r>
          </a:p>
          <a:p>
            <a:pPr>
              <a:lnSpc>
                <a:spcPct val="150000"/>
              </a:lnSpc>
            </a:pPr>
            <a:r>
              <a:rPr lang="en-US" altLang="zh-CN" sz="2800" dirty="0"/>
              <a:t>⑧</a:t>
            </a:r>
            <a:r>
              <a:rPr lang="zh-CN" altLang="zh-CN" sz="2800" dirty="0"/>
              <a:t>欲提高乙酸的转化率</a:t>
            </a:r>
            <a:r>
              <a:rPr lang="en-US" altLang="zh-CN" sz="2800" dirty="0"/>
              <a:t>,</a:t>
            </a:r>
            <a:r>
              <a:rPr lang="zh-CN" altLang="zh-CN" sz="2800" dirty="0"/>
              <a:t>可采取的措施</a:t>
            </a:r>
            <a:r>
              <a:rPr lang="en-US" altLang="zh-CN" sz="2800" dirty="0"/>
              <a:t>:a.</a:t>
            </a:r>
            <a:r>
              <a:rPr lang="zh-CN" altLang="zh-CN" sz="2800" dirty="0"/>
              <a:t>用浓</a:t>
            </a:r>
            <a:r>
              <a:rPr lang="en-US" altLang="zh-CN" sz="2800" dirty="0"/>
              <a:t>H</a:t>
            </a:r>
            <a:r>
              <a:rPr lang="en-US" altLang="zh-CN" sz="2800" baseline="-25000" dirty="0"/>
              <a:t>2</a:t>
            </a:r>
            <a:r>
              <a:rPr lang="en-US" altLang="zh-CN" sz="2800" dirty="0"/>
              <a:t>SO</a:t>
            </a:r>
            <a:r>
              <a:rPr lang="en-US" altLang="zh-CN" sz="2800" baseline="-25000" dirty="0"/>
              <a:t>4</a:t>
            </a:r>
            <a:r>
              <a:rPr lang="zh-CN" altLang="zh-CN" sz="2800" dirty="0"/>
              <a:t>吸水</a:t>
            </a:r>
            <a:r>
              <a:rPr lang="en-US" altLang="zh-CN" sz="2800" dirty="0"/>
              <a:t>,</a:t>
            </a:r>
            <a:r>
              <a:rPr lang="zh-CN" altLang="zh-CN" sz="2800" dirty="0"/>
              <a:t>使平衡向正反应方向移动</a:t>
            </a:r>
            <a:r>
              <a:rPr lang="en-US" altLang="zh-CN" sz="2800" dirty="0"/>
              <a:t>;b.</a:t>
            </a:r>
            <a:r>
              <a:rPr lang="zh-CN" altLang="zh-CN" sz="2800" dirty="0"/>
              <a:t>加热将酯蒸出</a:t>
            </a:r>
            <a:r>
              <a:rPr lang="en-US" altLang="zh-CN" sz="2800" dirty="0"/>
              <a:t>;c.</a:t>
            </a:r>
            <a:r>
              <a:rPr lang="zh-CN" altLang="zh-CN" sz="2800" dirty="0"/>
              <a:t>可适当增加乙醇的量</a:t>
            </a:r>
            <a:r>
              <a:rPr lang="en-US" altLang="zh-CN" sz="2800" dirty="0"/>
              <a:t>,</a:t>
            </a:r>
            <a:r>
              <a:rPr lang="zh-CN" altLang="zh-CN" sz="2800" dirty="0"/>
              <a:t>并加装冷凝回流装置。</a:t>
            </a:r>
          </a:p>
        </p:txBody>
      </p:sp>
    </p:spTree>
    <p:extLst>
      <p:ext uri="{BB962C8B-B14F-4D97-AF65-F5344CB8AC3E}">
        <p14:creationId xmlns:p14="http://schemas.microsoft.com/office/powerpoint/2010/main" val="12835742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34043" y="830941"/>
            <a:ext cx="11723913" cy="662297"/>
          </a:xfrm>
          <a:prstGeom prst="rect">
            <a:avLst/>
          </a:prstGeom>
        </p:spPr>
        <p:txBody>
          <a:bodyPr wrap="square">
            <a:spAutoFit/>
          </a:bodyPr>
          <a:lstStyle/>
          <a:p>
            <a:pPr lvl="0">
              <a:lnSpc>
                <a:spcPct val="150000"/>
              </a:lnSpc>
            </a:pPr>
            <a:r>
              <a:rPr lang="en-US" altLang="zh-CN" sz="2800" b="1" dirty="0">
                <a:solidFill>
                  <a:prstClr val="black"/>
                </a:solidFill>
              </a:rPr>
              <a:t>1.</a:t>
            </a:r>
            <a:r>
              <a:rPr lang="zh-CN" altLang="en-US" sz="2800" b="1" dirty="0">
                <a:solidFill>
                  <a:prstClr val="black"/>
                </a:solidFill>
              </a:rPr>
              <a:t>糖类、油脂、蛋白质的组成</a:t>
            </a:r>
            <a:endParaRPr kumimoji="0" lang="zh-CN" altLang="zh-CN" sz="2800" b="1" i="0" u="none" strike="noStrike" kern="1200" cap="none" spc="0" normalizeH="0" baseline="0" noProof="0" dirty="0">
              <a:ln>
                <a:noFill/>
              </a:ln>
              <a:solidFill>
                <a:prstClr val="black"/>
              </a:solidFill>
              <a:effectLst/>
              <a:uLnTx/>
              <a:uFillTx/>
              <a:latin typeface="Times New Roman"/>
              <a:ea typeface="微软雅黑"/>
            </a:endParaRPr>
          </a:p>
        </p:txBody>
      </p:sp>
      <p:sp>
        <p:nvSpPr>
          <p:cNvPr id="6" name="矩形 5"/>
          <p:cNvSpPr/>
          <p:nvPr/>
        </p:nvSpPr>
        <p:spPr>
          <a:xfrm>
            <a:off x="0" y="0"/>
            <a:ext cx="12192000" cy="729343"/>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dirty="0">
              <a:ln>
                <a:noFill/>
              </a:ln>
              <a:solidFill>
                <a:prstClr val="white"/>
              </a:solidFill>
              <a:effectLst/>
              <a:uLnTx/>
              <a:uFillTx/>
              <a:latin typeface="Times New Roman"/>
              <a:ea typeface="微软雅黑"/>
              <a:cs typeface="+mn-cs"/>
            </a:endParaRPr>
          </a:p>
        </p:txBody>
      </p:sp>
      <p:sp>
        <p:nvSpPr>
          <p:cNvPr id="7" name="矩形 6"/>
          <p:cNvSpPr/>
          <p:nvPr/>
        </p:nvSpPr>
        <p:spPr>
          <a:xfrm>
            <a:off x="718457" y="-1"/>
            <a:ext cx="348343"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dirty="0">
              <a:ln>
                <a:noFill/>
              </a:ln>
              <a:solidFill>
                <a:srgbClr val="DA251C"/>
              </a:solidFill>
              <a:effectLst/>
              <a:uLnTx/>
              <a:uFillTx/>
              <a:latin typeface="Times New Roman"/>
              <a:ea typeface="微软雅黑"/>
              <a:cs typeface="+mn-cs"/>
            </a:endParaRPr>
          </a:p>
        </p:txBody>
      </p:sp>
      <p:sp>
        <p:nvSpPr>
          <p:cNvPr id="8" name="矩形 7"/>
          <p:cNvSpPr/>
          <p:nvPr/>
        </p:nvSpPr>
        <p:spPr>
          <a:xfrm>
            <a:off x="1066799" y="-2"/>
            <a:ext cx="4118811"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zh-CN" altLang="en-US" sz="2800" dirty="0">
                <a:solidFill>
                  <a:srgbClr val="DA251C"/>
                </a:solidFill>
              </a:rPr>
              <a:t>考点</a:t>
            </a:r>
            <a:r>
              <a:rPr lang="en-US" altLang="zh-CN" sz="2800" dirty="0">
                <a:solidFill>
                  <a:srgbClr val="DA251C"/>
                </a:solidFill>
              </a:rPr>
              <a:t>3</a:t>
            </a:r>
            <a:r>
              <a:rPr lang="zh-CN" altLang="en-US" sz="2800" dirty="0">
                <a:solidFill>
                  <a:srgbClr val="DA251C"/>
                </a:solidFill>
              </a:rPr>
              <a:t>   </a:t>
            </a:r>
            <a:r>
              <a:rPr lang="zh-CN" altLang="en-US" sz="2800" dirty="0" smtClean="0">
                <a:solidFill>
                  <a:srgbClr val="DA251C"/>
                </a:solidFill>
              </a:rPr>
              <a:t>营养物质（重点）</a:t>
            </a:r>
            <a:endParaRPr kumimoji="0" lang="zh-CN" altLang="en-US" sz="2800" b="0" i="0" u="none" strike="noStrike" kern="1200" cap="none" spc="0" normalizeH="0" baseline="0" noProof="0" dirty="0">
              <a:ln>
                <a:noFill/>
              </a:ln>
              <a:solidFill>
                <a:srgbClr val="DA251C"/>
              </a:solidFill>
              <a:effectLst/>
              <a:uLnTx/>
              <a:uFillTx/>
              <a:latin typeface="Times New Roman"/>
              <a:ea typeface="微软雅黑"/>
              <a:cs typeface="+mn-cs"/>
            </a:endParaRPr>
          </a:p>
        </p:txBody>
      </p:sp>
      <p:graphicFrame>
        <p:nvGraphicFramePr>
          <p:cNvPr id="3" name="表格 2">
            <a:extLst>
              <a:ext uri="{FF2B5EF4-FFF2-40B4-BE49-F238E27FC236}">
                <a16:creationId xmlns="" xmlns:a16="http://schemas.microsoft.com/office/drawing/2014/main" id="{1381D5A7-9AD0-48F7-8A7C-9F98E97CB7A5}"/>
              </a:ext>
            </a:extLst>
          </p:cNvPr>
          <p:cNvGraphicFramePr>
            <a:graphicFrameLocks noGrp="1"/>
          </p:cNvGraphicFramePr>
          <p:nvPr>
            <p:extLst>
              <p:ext uri="{D42A27DB-BD31-4B8C-83A1-F6EECF244321}">
                <p14:modId xmlns:p14="http://schemas.microsoft.com/office/powerpoint/2010/main" val="3031747921"/>
              </p:ext>
            </p:extLst>
          </p:nvPr>
        </p:nvGraphicFramePr>
        <p:xfrm>
          <a:off x="352425" y="1551294"/>
          <a:ext cx="11429999" cy="4936595"/>
        </p:xfrm>
        <a:graphic>
          <a:graphicData uri="http://schemas.openxmlformats.org/drawingml/2006/table">
            <a:tbl>
              <a:tblPr firstRow="1" firstCol="1" bandRow="1">
                <a:tableStyleId>{5C22544A-7EE6-4342-B048-85BDC9FD1C3A}</a:tableStyleId>
              </a:tblPr>
              <a:tblGrid>
                <a:gridCol w="503918">
                  <a:extLst>
                    <a:ext uri="{9D8B030D-6E8A-4147-A177-3AD203B41FA5}">
                      <a16:colId xmlns="" xmlns:a16="http://schemas.microsoft.com/office/drawing/2014/main" val="3049318567"/>
                    </a:ext>
                  </a:extLst>
                </a:gridCol>
                <a:gridCol w="928914">
                  <a:extLst>
                    <a:ext uri="{9D8B030D-6E8A-4147-A177-3AD203B41FA5}">
                      <a16:colId xmlns="" xmlns:a16="http://schemas.microsoft.com/office/drawing/2014/main" val="3435760019"/>
                    </a:ext>
                  </a:extLst>
                </a:gridCol>
                <a:gridCol w="1828800">
                  <a:extLst>
                    <a:ext uri="{9D8B030D-6E8A-4147-A177-3AD203B41FA5}">
                      <a16:colId xmlns="" xmlns:a16="http://schemas.microsoft.com/office/drawing/2014/main" val="2589183130"/>
                    </a:ext>
                  </a:extLst>
                </a:gridCol>
                <a:gridCol w="3091543">
                  <a:extLst>
                    <a:ext uri="{9D8B030D-6E8A-4147-A177-3AD203B41FA5}">
                      <a16:colId xmlns="" xmlns:a16="http://schemas.microsoft.com/office/drawing/2014/main" val="3654572499"/>
                    </a:ext>
                  </a:extLst>
                </a:gridCol>
                <a:gridCol w="3439886">
                  <a:extLst>
                    <a:ext uri="{9D8B030D-6E8A-4147-A177-3AD203B41FA5}">
                      <a16:colId xmlns="" xmlns:a16="http://schemas.microsoft.com/office/drawing/2014/main" val="2331044619"/>
                    </a:ext>
                  </a:extLst>
                </a:gridCol>
                <a:gridCol w="1636938">
                  <a:extLst>
                    <a:ext uri="{9D8B030D-6E8A-4147-A177-3AD203B41FA5}">
                      <a16:colId xmlns="" xmlns:a16="http://schemas.microsoft.com/office/drawing/2014/main" val="670097929"/>
                    </a:ext>
                  </a:extLst>
                </a:gridCol>
              </a:tblGrid>
              <a:tr h="485309">
                <a:tc gridSpan="2">
                  <a:txBody>
                    <a:bodyPr/>
                    <a:lstStyle/>
                    <a:p>
                      <a:pPr algn="ctr">
                        <a:lnSpc>
                          <a:spcPct val="110000"/>
                        </a:lnSpc>
                        <a:spcAft>
                          <a:spcPts val="0"/>
                        </a:spcAft>
                      </a:pPr>
                      <a:r>
                        <a:rPr lang="zh-CN" sz="2800" b="0" dirty="0">
                          <a:solidFill>
                            <a:schemeClr val="tx1"/>
                          </a:solidFill>
                          <a:effectLst/>
                        </a:rPr>
                        <a:t>有机物</a:t>
                      </a:r>
                      <a:endParaRPr lang="zh-CN" sz="2800" b="0" dirty="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zh-CN" altLang="en-US"/>
                    </a:p>
                  </a:txBody>
                  <a:tcPr/>
                </a:tc>
                <a:tc>
                  <a:txBody>
                    <a:bodyPr/>
                    <a:lstStyle/>
                    <a:p>
                      <a:pPr algn="ctr">
                        <a:lnSpc>
                          <a:spcPct val="110000"/>
                        </a:lnSpc>
                        <a:spcAft>
                          <a:spcPts val="0"/>
                        </a:spcAft>
                      </a:pPr>
                      <a:r>
                        <a:rPr lang="zh-CN" sz="2800" b="0" dirty="0">
                          <a:solidFill>
                            <a:schemeClr val="tx1"/>
                          </a:solidFill>
                          <a:effectLst/>
                        </a:rPr>
                        <a:t>元素组成</a:t>
                      </a:r>
                      <a:endParaRPr lang="zh-CN" sz="2800" b="0" dirty="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10000"/>
                        </a:lnSpc>
                        <a:spcAft>
                          <a:spcPts val="0"/>
                        </a:spcAft>
                      </a:pPr>
                      <a:r>
                        <a:rPr lang="zh-CN" sz="2800" b="0">
                          <a:solidFill>
                            <a:schemeClr val="tx1"/>
                          </a:solidFill>
                          <a:effectLst/>
                        </a:rPr>
                        <a:t>代表物</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10000"/>
                        </a:lnSpc>
                        <a:spcAft>
                          <a:spcPts val="0"/>
                        </a:spcAft>
                      </a:pPr>
                      <a:r>
                        <a:rPr lang="zh-CN" sz="2800" b="0">
                          <a:solidFill>
                            <a:schemeClr val="tx1"/>
                          </a:solidFill>
                          <a:effectLst/>
                        </a:rPr>
                        <a:t>代表物分子</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10000"/>
                        </a:lnSpc>
                        <a:spcAft>
                          <a:spcPts val="0"/>
                        </a:spcAft>
                      </a:pPr>
                      <a:r>
                        <a:rPr lang="zh-CN" sz="2800" b="0" dirty="0">
                          <a:solidFill>
                            <a:schemeClr val="tx1"/>
                          </a:solidFill>
                          <a:effectLst/>
                        </a:rPr>
                        <a:t>水溶性</a:t>
                      </a:r>
                      <a:endParaRPr lang="zh-CN" sz="2800" b="0" dirty="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2453558714"/>
                  </a:ext>
                </a:extLst>
              </a:tr>
              <a:tr h="485309">
                <a:tc rowSpan="3">
                  <a:txBody>
                    <a:bodyPr/>
                    <a:lstStyle/>
                    <a:p>
                      <a:pPr algn="ctr">
                        <a:lnSpc>
                          <a:spcPct val="110000"/>
                        </a:lnSpc>
                        <a:spcAft>
                          <a:spcPts val="0"/>
                        </a:spcAft>
                      </a:pPr>
                      <a:r>
                        <a:rPr lang="zh-CN" sz="2800" b="0">
                          <a:solidFill>
                            <a:schemeClr val="tx1"/>
                          </a:solidFill>
                          <a:effectLst/>
                        </a:rPr>
                        <a:t>糖</a:t>
                      </a:r>
                    </a:p>
                    <a:p>
                      <a:pPr algn="ctr">
                        <a:lnSpc>
                          <a:spcPct val="110000"/>
                        </a:lnSpc>
                        <a:spcAft>
                          <a:spcPts val="0"/>
                        </a:spcAft>
                      </a:pPr>
                      <a:r>
                        <a:rPr lang="zh-CN" sz="2800" b="0">
                          <a:solidFill>
                            <a:schemeClr val="tx1"/>
                          </a:solidFill>
                          <a:effectLst/>
                        </a:rPr>
                        <a:t>类</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10000"/>
                        </a:lnSpc>
                        <a:spcAft>
                          <a:spcPts val="0"/>
                        </a:spcAft>
                      </a:pPr>
                      <a:r>
                        <a:rPr lang="zh-CN" sz="2800" b="0">
                          <a:solidFill>
                            <a:schemeClr val="tx1"/>
                          </a:solidFill>
                          <a:effectLst/>
                        </a:rPr>
                        <a:t>单糖</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3">
                  <a:txBody>
                    <a:bodyPr/>
                    <a:lstStyle/>
                    <a:p>
                      <a:pPr algn="ctr">
                        <a:lnSpc>
                          <a:spcPct val="110000"/>
                        </a:lnSpc>
                        <a:spcAft>
                          <a:spcPts val="0"/>
                        </a:spcAft>
                      </a:pPr>
                      <a:r>
                        <a:rPr lang="en-US" sz="2800" b="0">
                          <a:solidFill>
                            <a:schemeClr val="tx1"/>
                          </a:solidFill>
                          <a:effectLst/>
                        </a:rPr>
                        <a:t>C</a:t>
                      </a:r>
                      <a:r>
                        <a:rPr lang="zh-CN" sz="2800" b="0">
                          <a:solidFill>
                            <a:schemeClr val="tx1"/>
                          </a:solidFill>
                          <a:effectLst/>
                        </a:rPr>
                        <a:t>、</a:t>
                      </a:r>
                      <a:r>
                        <a:rPr lang="en-US" sz="2800" b="0">
                          <a:solidFill>
                            <a:schemeClr val="tx1"/>
                          </a:solidFill>
                          <a:effectLst/>
                        </a:rPr>
                        <a:t>H</a:t>
                      </a:r>
                      <a:r>
                        <a:rPr lang="zh-CN" sz="2800" b="0">
                          <a:solidFill>
                            <a:schemeClr val="tx1"/>
                          </a:solidFill>
                          <a:effectLst/>
                        </a:rPr>
                        <a:t>、</a:t>
                      </a:r>
                      <a:r>
                        <a:rPr lang="en-US" sz="2800" b="0">
                          <a:solidFill>
                            <a:schemeClr val="tx1"/>
                          </a:solidFill>
                          <a:effectLst/>
                        </a:rPr>
                        <a:t>O</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10000"/>
                        </a:lnSpc>
                        <a:spcAft>
                          <a:spcPts val="0"/>
                        </a:spcAft>
                      </a:pPr>
                      <a:r>
                        <a:rPr lang="zh-CN" sz="2800" b="0">
                          <a:solidFill>
                            <a:schemeClr val="tx1"/>
                          </a:solidFill>
                          <a:effectLst/>
                        </a:rPr>
                        <a:t>葡萄糖、果糖</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10000"/>
                        </a:lnSpc>
                        <a:spcAft>
                          <a:spcPts val="0"/>
                        </a:spcAft>
                      </a:pPr>
                      <a:r>
                        <a:rPr lang="en-US" sz="2800" b="0">
                          <a:solidFill>
                            <a:schemeClr val="tx1"/>
                          </a:solidFill>
                          <a:effectLst/>
                        </a:rPr>
                        <a:t>C</a:t>
                      </a:r>
                      <a:r>
                        <a:rPr lang="en-US" sz="2800" b="0" baseline="-25000">
                          <a:solidFill>
                            <a:schemeClr val="tx1"/>
                          </a:solidFill>
                          <a:effectLst/>
                        </a:rPr>
                        <a:t>6</a:t>
                      </a:r>
                      <a:r>
                        <a:rPr lang="en-US" sz="2800" b="0">
                          <a:solidFill>
                            <a:schemeClr val="tx1"/>
                          </a:solidFill>
                          <a:effectLst/>
                        </a:rPr>
                        <a:t>H</a:t>
                      </a:r>
                      <a:r>
                        <a:rPr lang="en-US" sz="2800" b="0" baseline="-25000">
                          <a:solidFill>
                            <a:schemeClr val="tx1"/>
                          </a:solidFill>
                          <a:effectLst/>
                        </a:rPr>
                        <a:t>12</a:t>
                      </a:r>
                      <a:r>
                        <a:rPr lang="en-US" sz="2800" b="0">
                          <a:solidFill>
                            <a:schemeClr val="tx1"/>
                          </a:solidFill>
                          <a:effectLst/>
                        </a:rPr>
                        <a:t>O</a:t>
                      </a:r>
                      <a:r>
                        <a:rPr lang="en-US" sz="2800" b="0" baseline="-25000">
                          <a:solidFill>
                            <a:schemeClr val="tx1"/>
                          </a:solidFill>
                          <a:effectLst/>
                        </a:rPr>
                        <a:t>6</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ctr">
                        <a:lnSpc>
                          <a:spcPct val="110000"/>
                        </a:lnSpc>
                        <a:spcAft>
                          <a:spcPts val="0"/>
                        </a:spcAft>
                      </a:pPr>
                      <a:r>
                        <a:rPr lang="zh-CN" sz="2800" b="0">
                          <a:solidFill>
                            <a:schemeClr val="tx1"/>
                          </a:solidFill>
                          <a:effectLst/>
                        </a:rPr>
                        <a:t>易溶</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3202631801"/>
                  </a:ext>
                </a:extLst>
              </a:tr>
              <a:tr h="485309">
                <a:tc vMerge="1">
                  <a:txBody>
                    <a:bodyPr/>
                    <a:lstStyle/>
                    <a:p>
                      <a:endParaRPr lang="zh-CN" altLang="en-US"/>
                    </a:p>
                  </a:txBody>
                  <a:tcPr/>
                </a:tc>
                <a:tc>
                  <a:txBody>
                    <a:bodyPr/>
                    <a:lstStyle/>
                    <a:p>
                      <a:pPr algn="ctr">
                        <a:lnSpc>
                          <a:spcPct val="110000"/>
                        </a:lnSpc>
                        <a:spcAft>
                          <a:spcPts val="0"/>
                        </a:spcAft>
                      </a:pPr>
                      <a:r>
                        <a:rPr lang="zh-CN" sz="2800" b="0">
                          <a:solidFill>
                            <a:schemeClr val="tx1"/>
                          </a:solidFill>
                          <a:effectLst/>
                        </a:rPr>
                        <a:t>二糖</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zh-CN" altLang="en-US"/>
                    </a:p>
                  </a:txBody>
                  <a:tcPr/>
                </a:tc>
                <a:tc>
                  <a:txBody>
                    <a:bodyPr/>
                    <a:lstStyle/>
                    <a:p>
                      <a:pPr algn="ctr">
                        <a:lnSpc>
                          <a:spcPct val="110000"/>
                        </a:lnSpc>
                        <a:spcAft>
                          <a:spcPts val="0"/>
                        </a:spcAft>
                      </a:pPr>
                      <a:r>
                        <a:rPr lang="zh-CN" sz="2800" b="0" dirty="0">
                          <a:solidFill>
                            <a:schemeClr val="tx1"/>
                          </a:solidFill>
                          <a:effectLst/>
                        </a:rPr>
                        <a:t>麦芽糖、蔗糖</a:t>
                      </a:r>
                      <a:endParaRPr lang="zh-CN" sz="2800" b="0" dirty="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10000"/>
                        </a:lnSpc>
                        <a:spcAft>
                          <a:spcPts val="0"/>
                        </a:spcAft>
                      </a:pPr>
                      <a:r>
                        <a:rPr lang="en-US" sz="2800" b="0">
                          <a:solidFill>
                            <a:schemeClr val="tx1"/>
                          </a:solidFill>
                          <a:effectLst/>
                        </a:rPr>
                        <a:t>C</a:t>
                      </a:r>
                      <a:r>
                        <a:rPr lang="en-US" sz="2800" b="0" baseline="-25000">
                          <a:solidFill>
                            <a:schemeClr val="tx1"/>
                          </a:solidFill>
                          <a:effectLst/>
                        </a:rPr>
                        <a:t>12</a:t>
                      </a:r>
                      <a:r>
                        <a:rPr lang="en-US" sz="2800" b="0">
                          <a:solidFill>
                            <a:schemeClr val="tx1"/>
                          </a:solidFill>
                          <a:effectLst/>
                        </a:rPr>
                        <a:t>H</a:t>
                      </a:r>
                      <a:r>
                        <a:rPr lang="en-US" sz="2800" b="0" baseline="-25000">
                          <a:solidFill>
                            <a:schemeClr val="tx1"/>
                          </a:solidFill>
                          <a:effectLst/>
                        </a:rPr>
                        <a:t>22</a:t>
                      </a:r>
                      <a:r>
                        <a:rPr lang="en-US" sz="2800" b="0">
                          <a:solidFill>
                            <a:schemeClr val="tx1"/>
                          </a:solidFill>
                          <a:effectLst/>
                        </a:rPr>
                        <a:t>O</a:t>
                      </a:r>
                      <a:r>
                        <a:rPr lang="en-US" sz="2800" b="0" baseline="-25000">
                          <a:solidFill>
                            <a:schemeClr val="tx1"/>
                          </a:solidFill>
                          <a:effectLst/>
                        </a:rPr>
                        <a:t>11</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zh-CN" altLang="en-US"/>
                    </a:p>
                  </a:txBody>
                  <a:tcPr/>
                </a:tc>
                <a:extLst>
                  <a:ext uri="{0D108BD9-81ED-4DB2-BD59-A6C34878D82A}">
                    <a16:rowId xmlns="" xmlns:a16="http://schemas.microsoft.com/office/drawing/2014/main" val="1534483492"/>
                  </a:ext>
                </a:extLst>
              </a:tr>
              <a:tr h="485309">
                <a:tc vMerge="1">
                  <a:txBody>
                    <a:bodyPr/>
                    <a:lstStyle/>
                    <a:p>
                      <a:endParaRPr lang="zh-CN" altLang="en-US"/>
                    </a:p>
                  </a:txBody>
                  <a:tcPr/>
                </a:tc>
                <a:tc>
                  <a:txBody>
                    <a:bodyPr/>
                    <a:lstStyle/>
                    <a:p>
                      <a:pPr algn="ctr">
                        <a:lnSpc>
                          <a:spcPct val="110000"/>
                        </a:lnSpc>
                        <a:spcAft>
                          <a:spcPts val="0"/>
                        </a:spcAft>
                      </a:pPr>
                      <a:r>
                        <a:rPr lang="zh-CN" sz="2800" b="0">
                          <a:solidFill>
                            <a:schemeClr val="tx1"/>
                          </a:solidFill>
                          <a:effectLst/>
                        </a:rPr>
                        <a:t>多糖</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zh-CN" altLang="en-US"/>
                    </a:p>
                  </a:txBody>
                  <a:tcPr/>
                </a:tc>
                <a:tc>
                  <a:txBody>
                    <a:bodyPr/>
                    <a:lstStyle/>
                    <a:p>
                      <a:pPr algn="ctr">
                        <a:lnSpc>
                          <a:spcPct val="110000"/>
                        </a:lnSpc>
                        <a:spcAft>
                          <a:spcPts val="0"/>
                        </a:spcAft>
                      </a:pPr>
                      <a:r>
                        <a:rPr lang="zh-CN" sz="2800" b="0">
                          <a:solidFill>
                            <a:schemeClr val="tx1"/>
                          </a:solidFill>
                          <a:effectLst/>
                        </a:rPr>
                        <a:t>淀粉、纤维素</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10000"/>
                        </a:lnSpc>
                        <a:spcAft>
                          <a:spcPts val="0"/>
                        </a:spcAft>
                      </a:pPr>
                      <a:r>
                        <a:rPr lang="en-US" sz="2800" b="0" dirty="0">
                          <a:solidFill>
                            <a:schemeClr val="tx1"/>
                          </a:solidFill>
                          <a:effectLst/>
                        </a:rPr>
                        <a:t>(C</a:t>
                      </a:r>
                      <a:r>
                        <a:rPr lang="en-US" sz="2800" b="0" baseline="-25000" dirty="0">
                          <a:solidFill>
                            <a:schemeClr val="tx1"/>
                          </a:solidFill>
                          <a:effectLst/>
                        </a:rPr>
                        <a:t>6</a:t>
                      </a:r>
                      <a:r>
                        <a:rPr lang="en-US" sz="2800" b="0" dirty="0">
                          <a:solidFill>
                            <a:schemeClr val="tx1"/>
                          </a:solidFill>
                          <a:effectLst/>
                        </a:rPr>
                        <a:t>H</a:t>
                      </a:r>
                      <a:r>
                        <a:rPr lang="en-US" sz="2800" b="0" baseline="-25000" dirty="0">
                          <a:solidFill>
                            <a:schemeClr val="tx1"/>
                          </a:solidFill>
                          <a:effectLst/>
                        </a:rPr>
                        <a:t>10</a:t>
                      </a:r>
                      <a:r>
                        <a:rPr lang="en-US" sz="2800" b="0" dirty="0">
                          <a:solidFill>
                            <a:schemeClr val="tx1"/>
                          </a:solidFill>
                          <a:effectLst/>
                        </a:rPr>
                        <a:t>O</a:t>
                      </a:r>
                      <a:r>
                        <a:rPr lang="en-US" sz="2800" b="0" baseline="-25000" dirty="0">
                          <a:solidFill>
                            <a:schemeClr val="tx1"/>
                          </a:solidFill>
                          <a:effectLst/>
                        </a:rPr>
                        <a:t>5</a:t>
                      </a:r>
                      <a:r>
                        <a:rPr lang="en-US" sz="2800" b="0" dirty="0">
                          <a:solidFill>
                            <a:schemeClr val="tx1"/>
                          </a:solidFill>
                          <a:effectLst/>
                        </a:rPr>
                        <a:t>)</a:t>
                      </a:r>
                      <a:r>
                        <a:rPr lang="en-US" sz="2800" b="0" i="1" baseline="-25000" dirty="0">
                          <a:solidFill>
                            <a:schemeClr val="tx1"/>
                          </a:solidFill>
                          <a:effectLst/>
                        </a:rPr>
                        <a:t>n</a:t>
                      </a:r>
                      <a:endParaRPr lang="zh-CN" sz="2800" b="0" i="1" dirty="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10000"/>
                        </a:lnSpc>
                        <a:spcAft>
                          <a:spcPts val="0"/>
                        </a:spcAft>
                      </a:pPr>
                      <a:r>
                        <a:rPr lang="en-US" sz="2800" b="0">
                          <a:solidFill>
                            <a:schemeClr val="tx1"/>
                          </a:solidFill>
                          <a:effectLst/>
                        </a:rPr>
                        <a:t> </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96640792"/>
                  </a:ext>
                </a:extLst>
              </a:tr>
              <a:tr h="998453">
                <a:tc rowSpan="2">
                  <a:txBody>
                    <a:bodyPr/>
                    <a:lstStyle/>
                    <a:p>
                      <a:pPr algn="ctr">
                        <a:lnSpc>
                          <a:spcPct val="110000"/>
                        </a:lnSpc>
                        <a:spcAft>
                          <a:spcPts val="0"/>
                        </a:spcAft>
                      </a:pPr>
                      <a:r>
                        <a:rPr lang="zh-CN" sz="2800" b="0">
                          <a:solidFill>
                            <a:schemeClr val="tx1"/>
                          </a:solidFill>
                          <a:effectLst/>
                        </a:rPr>
                        <a:t>油</a:t>
                      </a:r>
                    </a:p>
                    <a:p>
                      <a:pPr algn="ctr">
                        <a:lnSpc>
                          <a:spcPct val="110000"/>
                        </a:lnSpc>
                        <a:spcAft>
                          <a:spcPts val="0"/>
                        </a:spcAft>
                      </a:pPr>
                      <a:r>
                        <a:rPr lang="zh-CN" sz="2800" b="0">
                          <a:solidFill>
                            <a:schemeClr val="tx1"/>
                          </a:solidFill>
                          <a:effectLst/>
                        </a:rPr>
                        <a:t>脂</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10000"/>
                        </a:lnSpc>
                        <a:spcAft>
                          <a:spcPts val="0"/>
                        </a:spcAft>
                      </a:pPr>
                      <a:r>
                        <a:rPr lang="zh-CN" sz="2800" b="0">
                          <a:solidFill>
                            <a:schemeClr val="tx1"/>
                          </a:solidFill>
                          <a:effectLst/>
                        </a:rPr>
                        <a:t>油</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ctr">
                        <a:lnSpc>
                          <a:spcPct val="110000"/>
                        </a:lnSpc>
                        <a:spcAft>
                          <a:spcPts val="0"/>
                        </a:spcAft>
                      </a:pPr>
                      <a:r>
                        <a:rPr lang="en-US" sz="2800" b="0" dirty="0">
                          <a:solidFill>
                            <a:schemeClr val="tx1"/>
                          </a:solidFill>
                          <a:effectLst/>
                        </a:rPr>
                        <a:t>C</a:t>
                      </a:r>
                      <a:r>
                        <a:rPr lang="zh-CN" sz="2800" b="0" dirty="0">
                          <a:solidFill>
                            <a:schemeClr val="tx1"/>
                          </a:solidFill>
                          <a:effectLst/>
                        </a:rPr>
                        <a:t>、</a:t>
                      </a:r>
                      <a:r>
                        <a:rPr lang="en-US" sz="2800" b="0" dirty="0">
                          <a:solidFill>
                            <a:schemeClr val="tx1"/>
                          </a:solidFill>
                          <a:effectLst/>
                        </a:rPr>
                        <a:t>H</a:t>
                      </a:r>
                      <a:r>
                        <a:rPr lang="zh-CN" sz="2800" b="0" dirty="0">
                          <a:solidFill>
                            <a:schemeClr val="tx1"/>
                          </a:solidFill>
                          <a:effectLst/>
                        </a:rPr>
                        <a:t>、</a:t>
                      </a:r>
                      <a:r>
                        <a:rPr lang="en-US" sz="2800" b="0" dirty="0">
                          <a:solidFill>
                            <a:schemeClr val="tx1"/>
                          </a:solidFill>
                          <a:effectLst/>
                        </a:rPr>
                        <a:t>O</a:t>
                      </a:r>
                      <a:endParaRPr lang="zh-CN" sz="2800" b="0" dirty="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10000"/>
                        </a:lnSpc>
                        <a:spcAft>
                          <a:spcPts val="0"/>
                        </a:spcAft>
                      </a:pPr>
                      <a:r>
                        <a:rPr lang="zh-CN" sz="2800" b="0" dirty="0">
                          <a:solidFill>
                            <a:schemeClr val="tx1"/>
                          </a:solidFill>
                          <a:effectLst/>
                        </a:rPr>
                        <a:t>植物油</a:t>
                      </a:r>
                      <a:endParaRPr lang="zh-CN" sz="2800" b="0" dirty="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10000"/>
                        </a:lnSpc>
                        <a:spcAft>
                          <a:spcPts val="0"/>
                        </a:spcAft>
                      </a:pPr>
                      <a:r>
                        <a:rPr lang="zh-CN" sz="2800" b="0">
                          <a:solidFill>
                            <a:schemeClr val="tx1"/>
                          </a:solidFill>
                          <a:effectLst/>
                        </a:rPr>
                        <a:t>不饱和高级脂肪酸甘油酯</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ctr">
                        <a:lnSpc>
                          <a:spcPct val="110000"/>
                        </a:lnSpc>
                        <a:spcAft>
                          <a:spcPts val="0"/>
                        </a:spcAft>
                      </a:pPr>
                      <a:r>
                        <a:rPr lang="zh-CN" sz="2800" b="0">
                          <a:solidFill>
                            <a:schemeClr val="tx1"/>
                          </a:solidFill>
                          <a:effectLst/>
                        </a:rPr>
                        <a:t>不溶</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504774493"/>
                  </a:ext>
                </a:extLst>
              </a:tr>
              <a:tr h="998453">
                <a:tc vMerge="1">
                  <a:txBody>
                    <a:bodyPr/>
                    <a:lstStyle/>
                    <a:p>
                      <a:endParaRPr lang="zh-CN" altLang="en-US"/>
                    </a:p>
                  </a:txBody>
                  <a:tcPr/>
                </a:tc>
                <a:tc>
                  <a:txBody>
                    <a:bodyPr/>
                    <a:lstStyle/>
                    <a:p>
                      <a:pPr algn="ctr">
                        <a:lnSpc>
                          <a:spcPct val="110000"/>
                        </a:lnSpc>
                        <a:spcAft>
                          <a:spcPts val="0"/>
                        </a:spcAft>
                      </a:pPr>
                      <a:r>
                        <a:rPr lang="zh-CN" sz="2800" b="0">
                          <a:solidFill>
                            <a:schemeClr val="tx1"/>
                          </a:solidFill>
                          <a:effectLst/>
                        </a:rPr>
                        <a:t>脂肪</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zh-CN" altLang="en-US"/>
                    </a:p>
                  </a:txBody>
                  <a:tcPr/>
                </a:tc>
                <a:tc>
                  <a:txBody>
                    <a:bodyPr/>
                    <a:lstStyle/>
                    <a:p>
                      <a:pPr algn="ctr">
                        <a:lnSpc>
                          <a:spcPct val="110000"/>
                        </a:lnSpc>
                        <a:spcAft>
                          <a:spcPts val="0"/>
                        </a:spcAft>
                      </a:pPr>
                      <a:r>
                        <a:rPr lang="zh-CN" sz="2800" b="0" dirty="0">
                          <a:solidFill>
                            <a:schemeClr val="tx1"/>
                          </a:solidFill>
                          <a:effectLst/>
                        </a:rPr>
                        <a:t>动物脂肪</a:t>
                      </a:r>
                      <a:endParaRPr lang="zh-CN" sz="2800" b="0" dirty="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10000"/>
                        </a:lnSpc>
                        <a:spcAft>
                          <a:spcPts val="0"/>
                        </a:spcAft>
                      </a:pPr>
                      <a:r>
                        <a:rPr lang="zh-CN" sz="2800" b="0">
                          <a:solidFill>
                            <a:schemeClr val="tx1"/>
                          </a:solidFill>
                          <a:effectLst/>
                        </a:rPr>
                        <a:t>饱和高级脂肪酸甘油酯</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zh-CN" altLang="en-US"/>
                    </a:p>
                  </a:txBody>
                  <a:tcPr/>
                </a:tc>
                <a:extLst>
                  <a:ext uri="{0D108BD9-81ED-4DB2-BD59-A6C34878D82A}">
                    <a16:rowId xmlns="" xmlns:a16="http://schemas.microsoft.com/office/drawing/2014/main" val="2387520281"/>
                  </a:ext>
                </a:extLst>
              </a:tr>
              <a:tr h="998453">
                <a:tc gridSpan="2">
                  <a:txBody>
                    <a:bodyPr/>
                    <a:lstStyle/>
                    <a:p>
                      <a:pPr algn="ctr">
                        <a:lnSpc>
                          <a:spcPct val="110000"/>
                        </a:lnSpc>
                        <a:spcAft>
                          <a:spcPts val="0"/>
                        </a:spcAft>
                      </a:pPr>
                      <a:r>
                        <a:rPr lang="zh-CN" sz="2800" b="0">
                          <a:solidFill>
                            <a:schemeClr val="tx1"/>
                          </a:solidFill>
                          <a:effectLst/>
                        </a:rPr>
                        <a:t>蛋白质</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zh-CN" altLang="en-US"/>
                    </a:p>
                  </a:txBody>
                  <a:tcPr/>
                </a:tc>
                <a:tc>
                  <a:txBody>
                    <a:bodyPr/>
                    <a:lstStyle/>
                    <a:p>
                      <a:pPr>
                        <a:lnSpc>
                          <a:spcPct val="110000"/>
                        </a:lnSpc>
                        <a:spcAft>
                          <a:spcPts val="0"/>
                        </a:spcAft>
                      </a:pPr>
                      <a:r>
                        <a:rPr lang="en-US" sz="2800" b="0">
                          <a:solidFill>
                            <a:schemeClr val="tx1"/>
                          </a:solidFill>
                          <a:effectLst/>
                        </a:rPr>
                        <a:t>C</a:t>
                      </a:r>
                      <a:r>
                        <a:rPr lang="zh-CN" sz="2800" b="0">
                          <a:solidFill>
                            <a:schemeClr val="tx1"/>
                          </a:solidFill>
                          <a:effectLst/>
                        </a:rPr>
                        <a:t>、</a:t>
                      </a:r>
                      <a:r>
                        <a:rPr lang="en-US" sz="2800" b="0">
                          <a:solidFill>
                            <a:schemeClr val="tx1"/>
                          </a:solidFill>
                          <a:effectLst/>
                        </a:rPr>
                        <a:t>H</a:t>
                      </a:r>
                      <a:r>
                        <a:rPr lang="zh-CN" sz="2800" b="0">
                          <a:solidFill>
                            <a:schemeClr val="tx1"/>
                          </a:solidFill>
                          <a:effectLst/>
                        </a:rPr>
                        <a:t>、</a:t>
                      </a:r>
                      <a:r>
                        <a:rPr lang="en-US" sz="2800" b="0">
                          <a:solidFill>
                            <a:schemeClr val="tx1"/>
                          </a:solidFill>
                          <a:effectLst/>
                        </a:rPr>
                        <a:t>O</a:t>
                      </a:r>
                      <a:r>
                        <a:rPr lang="zh-CN" sz="2800" b="0">
                          <a:solidFill>
                            <a:schemeClr val="tx1"/>
                          </a:solidFill>
                          <a:effectLst/>
                        </a:rPr>
                        <a:t>、</a:t>
                      </a:r>
                      <a:r>
                        <a:rPr lang="en-US" sz="2800" b="0">
                          <a:solidFill>
                            <a:schemeClr val="tx1"/>
                          </a:solidFill>
                          <a:effectLst/>
                        </a:rPr>
                        <a:t>N</a:t>
                      </a:r>
                      <a:r>
                        <a:rPr lang="zh-CN" sz="2800" b="0">
                          <a:solidFill>
                            <a:schemeClr val="tx1"/>
                          </a:solidFill>
                          <a:effectLst/>
                        </a:rPr>
                        <a:t>、</a:t>
                      </a:r>
                      <a:r>
                        <a:rPr lang="en-US" sz="2800" b="0">
                          <a:solidFill>
                            <a:schemeClr val="tx1"/>
                          </a:solidFill>
                          <a:effectLst/>
                        </a:rPr>
                        <a:t>S</a:t>
                      </a:r>
                      <a:r>
                        <a:rPr lang="zh-CN" sz="2800" b="0">
                          <a:solidFill>
                            <a:schemeClr val="tx1"/>
                          </a:solidFill>
                          <a:effectLst/>
                        </a:rPr>
                        <a:t>等</a:t>
                      </a:r>
                      <a:endParaRPr lang="zh-CN" sz="2800" b="0">
                        <a:solidFill>
                          <a:schemeClr val="tx1"/>
                        </a:solidFill>
                        <a:effectLst/>
                        <a:latin typeface="NEU-BZ-S92"/>
                        <a:ea typeface="方正书宋_GBK"/>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10000"/>
                        </a:lnSpc>
                        <a:spcAft>
                          <a:spcPts val="0"/>
                        </a:spcAft>
                      </a:pPr>
                      <a:r>
                        <a:rPr lang="zh-CN" sz="2800" b="0" dirty="0">
                          <a:solidFill>
                            <a:schemeClr val="tx1"/>
                          </a:solidFill>
                          <a:effectLst/>
                        </a:rPr>
                        <a:t>酶、肌肉、毛发等</a:t>
                      </a:r>
                      <a:endParaRPr lang="zh-CN" sz="2800" b="0" dirty="0">
                        <a:solidFill>
                          <a:schemeClr val="tx1"/>
                        </a:solidFill>
                        <a:effectLst/>
                        <a:latin typeface="NEU-BZ-S92"/>
                        <a:ea typeface="方正书宋_GBK"/>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10000"/>
                        </a:lnSpc>
                        <a:spcAft>
                          <a:spcPts val="0"/>
                        </a:spcAft>
                      </a:pPr>
                      <a:r>
                        <a:rPr lang="zh-CN" sz="2800" b="0">
                          <a:solidFill>
                            <a:schemeClr val="tx1"/>
                          </a:solidFill>
                          <a:effectLst/>
                        </a:rPr>
                        <a:t>以氨基酸为基本单位组成的高分子</a:t>
                      </a:r>
                      <a:endParaRPr lang="zh-CN" sz="2800" b="0">
                        <a:solidFill>
                          <a:schemeClr val="tx1"/>
                        </a:solidFill>
                        <a:effectLst/>
                        <a:latin typeface="NEU-BZ-S92"/>
                        <a:ea typeface="方正书宋_GBK"/>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10000"/>
                        </a:lnSpc>
                        <a:spcAft>
                          <a:spcPts val="0"/>
                        </a:spcAft>
                      </a:pPr>
                      <a:r>
                        <a:rPr lang="en-US" sz="2800" b="0" dirty="0">
                          <a:solidFill>
                            <a:schemeClr val="tx1"/>
                          </a:solidFill>
                          <a:effectLst/>
                        </a:rPr>
                        <a:t> </a:t>
                      </a:r>
                      <a:endParaRPr lang="zh-CN" sz="2800" b="0" dirty="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859263562"/>
                  </a:ext>
                </a:extLst>
              </a:tr>
            </a:tbl>
          </a:graphicData>
        </a:graphic>
      </p:graphicFrame>
    </p:spTree>
    <p:extLst>
      <p:ext uri="{BB962C8B-B14F-4D97-AF65-F5344CB8AC3E}">
        <p14:creationId xmlns:p14="http://schemas.microsoft.com/office/powerpoint/2010/main" val="3252200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 xmlns:a16="http://schemas.microsoft.com/office/drawing/2014/main" id="{E21ABC8D-1C46-4B5A-9C88-3EA50E8EBABA}"/>
              </a:ext>
            </a:extLst>
          </p:cNvPr>
          <p:cNvSpPr/>
          <p:nvPr/>
        </p:nvSpPr>
        <p:spPr>
          <a:xfrm>
            <a:off x="8153400" y="0"/>
            <a:ext cx="305955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专题二十一   生活中常见的有机物营养物质</a:t>
            </a:r>
          </a:p>
        </p:txBody>
      </p:sp>
      <p:sp>
        <p:nvSpPr>
          <p:cNvPr id="10" name="矩形 9">
            <a:extLst>
              <a:ext uri="{FF2B5EF4-FFF2-40B4-BE49-F238E27FC236}">
                <a16:creationId xmlns="" xmlns:a16="http://schemas.microsoft.com/office/drawing/2014/main" id="{624ADB48-4E96-4B52-B003-1986B52AF0A6}"/>
              </a:ext>
            </a:extLst>
          </p:cNvPr>
          <p:cNvSpPr/>
          <p:nvPr/>
        </p:nvSpPr>
        <p:spPr>
          <a:xfrm>
            <a:off x="234043" y="252079"/>
            <a:ext cx="11723913" cy="662297"/>
          </a:xfrm>
          <a:prstGeom prst="rect">
            <a:avLst/>
          </a:prstGeom>
        </p:spPr>
        <p:txBody>
          <a:bodyPr wrap="square">
            <a:spAutoFit/>
          </a:bodyPr>
          <a:lstStyle/>
          <a:p>
            <a:pPr>
              <a:lnSpc>
                <a:spcPct val="150000"/>
              </a:lnSpc>
            </a:pPr>
            <a:r>
              <a:rPr lang="en-US" altLang="zh-CN" sz="2800" b="1" dirty="0"/>
              <a:t>2.</a:t>
            </a:r>
            <a:r>
              <a:rPr lang="zh-CN" altLang="en-US" sz="2800" b="1" dirty="0"/>
              <a:t>糖类、油脂、蛋白质的性质比较</a:t>
            </a:r>
            <a:endParaRPr lang="zh-CN" altLang="zh-CN" sz="2800" b="1" dirty="0"/>
          </a:p>
        </p:txBody>
      </p:sp>
      <p:graphicFrame>
        <p:nvGraphicFramePr>
          <p:cNvPr id="2" name="表格 1">
            <a:extLst>
              <a:ext uri="{FF2B5EF4-FFF2-40B4-BE49-F238E27FC236}">
                <a16:creationId xmlns="" xmlns:a16="http://schemas.microsoft.com/office/drawing/2014/main" id="{BE864266-793F-410D-88EE-1C080D752504}"/>
              </a:ext>
            </a:extLst>
          </p:cNvPr>
          <p:cNvGraphicFramePr>
            <a:graphicFrameLocks noGrp="1"/>
          </p:cNvGraphicFramePr>
          <p:nvPr>
            <p:extLst>
              <p:ext uri="{D42A27DB-BD31-4B8C-83A1-F6EECF244321}">
                <p14:modId xmlns:p14="http://schemas.microsoft.com/office/powerpoint/2010/main" val="916669869"/>
              </p:ext>
            </p:extLst>
          </p:nvPr>
        </p:nvGraphicFramePr>
        <p:xfrm>
          <a:off x="373743" y="934332"/>
          <a:ext cx="11444514" cy="5555368"/>
        </p:xfrm>
        <a:graphic>
          <a:graphicData uri="http://schemas.openxmlformats.org/drawingml/2006/table">
            <a:tbl>
              <a:tblPr firstRow="1" firstCol="1" bandRow="1">
                <a:tableStyleId>{5C22544A-7EE6-4342-B048-85BDC9FD1C3A}</a:tableStyleId>
              </a:tblPr>
              <a:tblGrid>
                <a:gridCol w="540657">
                  <a:extLst>
                    <a:ext uri="{9D8B030D-6E8A-4147-A177-3AD203B41FA5}">
                      <a16:colId xmlns="" xmlns:a16="http://schemas.microsoft.com/office/drawing/2014/main" val="1095710475"/>
                    </a:ext>
                  </a:extLst>
                </a:gridCol>
                <a:gridCol w="622300">
                  <a:extLst>
                    <a:ext uri="{9D8B030D-6E8A-4147-A177-3AD203B41FA5}">
                      <a16:colId xmlns="" xmlns:a16="http://schemas.microsoft.com/office/drawing/2014/main" val="3215866680"/>
                    </a:ext>
                  </a:extLst>
                </a:gridCol>
                <a:gridCol w="10281557">
                  <a:extLst>
                    <a:ext uri="{9D8B030D-6E8A-4147-A177-3AD203B41FA5}">
                      <a16:colId xmlns="" xmlns:a16="http://schemas.microsoft.com/office/drawing/2014/main" val="341381990"/>
                    </a:ext>
                  </a:extLst>
                </a:gridCol>
              </a:tblGrid>
              <a:tr h="582889">
                <a:tc gridSpan="2">
                  <a:txBody>
                    <a:bodyPr/>
                    <a:lstStyle/>
                    <a:p>
                      <a:pPr algn="ctr">
                        <a:lnSpc>
                          <a:spcPct val="120000"/>
                        </a:lnSpc>
                        <a:spcAft>
                          <a:spcPts val="0"/>
                        </a:spcAft>
                      </a:pPr>
                      <a:r>
                        <a:rPr lang="zh-CN" sz="2700" b="0" dirty="0">
                          <a:solidFill>
                            <a:schemeClr val="tx1"/>
                          </a:solidFill>
                          <a:effectLst/>
                        </a:rPr>
                        <a:t>有机物</a:t>
                      </a:r>
                      <a:endParaRPr lang="zh-CN" sz="2700" b="0" dirty="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CN" altLang="en-US"/>
                    </a:p>
                  </a:txBody>
                  <a:tcPr/>
                </a:tc>
                <a:tc>
                  <a:txBody>
                    <a:bodyPr/>
                    <a:lstStyle/>
                    <a:p>
                      <a:pPr algn="ctr">
                        <a:lnSpc>
                          <a:spcPct val="120000"/>
                        </a:lnSpc>
                        <a:spcAft>
                          <a:spcPts val="0"/>
                        </a:spcAft>
                      </a:pPr>
                      <a:r>
                        <a:rPr lang="zh-CN" sz="2700" b="0">
                          <a:solidFill>
                            <a:schemeClr val="tx1"/>
                          </a:solidFill>
                          <a:effectLst/>
                        </a:rPr>
                        <a:t>特征现象及常见反应</a:t>
                      </a:r>
                      <a:endParaRPr lang="zh-CN" sz="27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919672518"/>
                  </a:ext>
                </a:extLst>
              </a:tr>
              <a:tr h="4972479">
                <a:tc>
                  <a:txBody>
                    <a:bodyPr/>
                    <a:lstStyle/>
                    <a:p>
                      <a:pPr algn="ctr">
                        <a:lnSpc>
                          <a:spcPct val="120000"/>
                        </a:lnSpc>
                        <a:spcAft>
                          <a:spcPts val="0"/>
                        </a:spcAft>
                      </a:pPr>
                      <a:r>
                        <a:rPr lang="zh-CN" sz="2700" b="0">
                          <a:solidFill>
                            <a:schemeClr val="tx1"/>
                          </a:solidFill>
                          <a:effectLst/>
                        </a:rPr>
                        <a:t>糖</a:t>
                      </a:r>
                    </a:p>
                    <a:p>
                      <a:pPr algn="ctr">
                        <a:lnSpc>
                          <a:spcPct val="120000"/>
                        </a:lnSpc>
                        <a:spcAft>
                          <a:spcPts val="0"/>
                        </a:spcAft>
                      </a:pPr>
                      <a:r>
                        <a:rPr lang="zh-CN" sz="2700" b="0">
                          <a:solidFill>
                            <a:schemeClr val="tx1"/>
                          </a:solidFill>
                          <a:effectLst/>
                        </a:rPr>
                        <a:t>类</a:t>
                      </a:r>
                      <a:endParaRPr lang="zh-CN" sz="27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20000"/>
                        </a:lnSpc>
                        <a:spcAft>
                          <a:spcPts val="0"/>
                        </a:spcAft>
                      </a:pPr>
                      <a:r>
                        <a:rPr lang="zh-CN" sz="2700" b="0" dirty="0">
                          <a:solidFill>
                            <a:schemeClr val="tx1"/>
                          </a:solidFill>
                          <a:effectLst/>
                        </a:rPr>
                        <a:t>葡</a:t>
                      </a:r>
                    </a:p>
                    <a:p>
                      <a:pPr algn="ctr">
                        <a:lnSpc>
                          <a:spcPct val="120000"/>
                        </a:lnSpc>
                        <a:spcAft>
                          <a:spcPts val="0"/>
                        </a:spcAft>
                      </a:pPr>
                      <a:r>
                        <a:rPr lang="zh-CN" sz="2700" b="0" dirty="0">
                          <a:solidFill>
                            <a:schemeClr val="tx1"/>
                          </a:solidFill>
                          <a:effectLst/>
                        </a:rPr>
                        <a:t>萄</a:t>
                      </a:r>
                    </a:p>
                    <a:p>
                      <a:pPr algn="ctr">
                        <a:lnSpc>
                          <a:spcPct val="120000"/>
                        </a:lnSpc>
                        <a:spcAft>
                          <a:spcPts val="0"/>
                        </a:spcAft>
                      </a:pPr>
                      <a:r>
                        <a:rPr lang="zh-CN" sz="2700" b="0" dirty="0">
                          <a:solidFill>
                            <a:schemeClr val="tx1"/>
                          </a:solidFill>
                          <a:effectLst/>
                        </a:rPr>
                        <a:t>糖</a:t>
                      </a:r>
                      <a:endParaRPr lang="zh-CN" sz="2700" b="0" dirty="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50000"/>
                        </a:lnSpc>
                        <a:spcAft>
                          <a:spcPts val="0"/>
                        </a:spcAft>
                      </a:pPr>
                      <a:r>
                        <a:rPr lang="en-US" sz="2700" b="0" dirty="0">
                          <a:solidFill>
                            <a:schemeClr val="tx1"/>
                          </a:solidFill>
                          <a:effectLst/>
                        </a:rPr>
                        <a:t>(1)</a:t>
                      </a:r>
                      <a:r>
                        <a:rPr lang="zh-CN" sz="2700" b="0" dirty="0">
                          <a:solidFill>
                            <a:schemeClr val="tx1"/>
                          </a:solidFill>
                          <a:effectLst/>
                        </a:rPr>
                        <a:t>与新制</a:t>
                      </a:r>
                      <a:r>
                        <a:rPr lang="en-US" sz="2700" b="0" dirty="0">
                          <a:solidFill>
                            <a:schemeClr val="tx1"/>
                          </a:solidFill>
                          <a:effectLst/>
                        </a:rPr>
                        <a:t>Cu(OH)</a:t>
                      </a:r>
                      <a:r>
                        <a:rPr lang="en-US" sz="2700" b="0" baseline="-25000" dirty="0">
                          <a:solidFill>
                            <a:schemeClr val="tx1"/>
                          </a:solidFill>
                          <a:effectLst/>
                        </a:rPr>
                        <a:t>2</a:t>
                      </a:r>
                      <a:r>
                        <a:rPr lang="zh-CN" sz="2700" b="0" dirty="0">
                          <a:solidFill>
                            <a:schemeClr val="tx1"/>
                          </a:solidFill>
                          <a:effectLst/>
                        </a:rPr>
                        <a:t>悬浊液反应</a:t>
                      </a:r>
                      <a:r>
                        <a:rPr lang="en-US" sz="2700" b="0" dirty="0">
                          <a:solidFill>
                            <a:schemeClr val="tx1"/>
                          </a:solidFill>
                          <a:effectLst/>
                        </a:rPr>
                        <a:t>:</a:t>
                      </a:r>
                    </a:p>
                    <a:p>
                      <a:pPr>
                        <a:lnSpc>
                          <a:spcPct val="150000"/>
                        </a:lnSpc>
                        <a:spcAft>
                          <a:spcPts val="0"/>
                        </a:spcAft>
                      </a:pPr>
                      <a:r>
                        <a:rPr lang="en-US" sz="2700" b="0" dirty="0">
                          <a:solidFill>
                            <a:schemeClr val="tx1"/>
                          </a:solidFill>
                          <a:effectLst/>
                        </a:rPr>
                        <a:t>CH</a:t>
                      </a:r>
                      <a:r>
                        <a:rPr lang="en-US" sz="2700" b="0" baseline="-25000" dirty="0">
                          <a:solidFill>
                            <a:schemeClr val="tx1"/>
                          </a:solidFill>
                          <a:effectLst/>
                        </a:rPr>
                        <a:t>2</a:t>
                      </a:r>
                      <a:r>
                        <a:rPr lang="en-US" sz="2700" b="0" dirty="0">
                          <a:solidFill>
                            <a:schemeClr val="tx1"/>
                          </a:solidFill>
                          <a:effectLst/>
                        </a:rPr>
                        <a:t>OH(CHOH)</a:t>
                      </a:r>
                      <a:r>
                        <a:rPr lang="en-US" sz="2700" b="0" baseline="-25000" dirty="0">
                          <a:solidFill>
                            <a:schemeClr val="tx1"/>
                          </a:solidFill>
                          <a:effectLst/>
                        </a:rPr>
                        <a:t>4</a:t>
                      </a:r>
                      <a:r>
                        <a:rPr lang="en-US" sz="2700" b="0" dirty="0">
                          <a:solidFill>
                            <a:schemeClr val="tx1"/>
                          </a:solidFill>
                          <a:effectLst/>
                        </a:rPr>
                        <a:t>CHO+2Cu(OH)</a:t>
                      </a:r>
                      <a:r>
                        <a:rPr lang="en-US" sz="2700" b="0" baseline="-25000" dirty="0">
                          <a:solidFill>
                            <a:schemeClr val="tx1"/>
                          </a:solidFill>
                          <a:effectLst/>
                        </a:rPr>
                        <a:t>2</a:t>
                      </a:r>
                      <a:r>
                        <a:rPr lang="en-US" sz="2700" b="0" dirty="0">
                          <a:solidFill>
                            <a:schemeClr val="tx1"/>
                          </a:solidFill>
                          <a:effectLst/>
                        </a:rPr>
                        <a:t>+NaOH</a:t>
                      </a:r>
                    </a:p>
                    <a:p>
                      <a:pPr>
                        <a:lnSpc>
                          <a:spcPct val="150000"/>
                        </a:lnSpc>
                        <a:spcAft>
                          <a:spcPts val="0"/>
                        </a:spcAft>
                      </a:pPr>
                      <a:r>
                        <a:rPr lang="en-US" sz="2700" b="0" dirty="0">
                          <a:solidFill>
                            <a:schemeClr val="tx1"/>
                          </a:solidFill>
                          <a:effectLst/>
                        </a:rPr>
                        <a:t> CH</a:t>
                      </a:r>
                      <a:r>
                        <a:rPr lang="en-US" sz="2700" b="0" baseline="-25000" dirty="0">
                          <a:solidFill>
                            <a:schemeClr val="tx1"/>
                          </a:solidFill>
                          <a:effectLst/>
                        </a:rPr>
                        <a:t>2</a:t>
                      </a:r>
                      <a:r>
                        <a:rPr lang="en-US" sz="2700" b="0" dirty="0">
                          <a:solidFill>
                            <a:schemeClr val="tx1"/>
                          </a:solidFill>
                          <a:effectLst/>
                        </a:rPr>
                        <a:t>OH(CHOH)</a:t>
                      </a:r>
                      <a:r>
                        <a:rPr lang="en-US" sz="2700" b="0" baseline="-25000" dirty="0">
                          <a:solidFill>
                            <a:schemeClr val="tx1"/>
                          </a:solidFill>
                          <a:effectLst/>
                        </a:rPr>
                        <a:t>4</a:t>
                      </a:r>
                      <a:r>
                        <a:rPr lang="en-US" sz="2700" b="0" dirty="0">
                          <a:solidFill>
                            <a:schemeClr val="tx1"/>
                          </a:solidFill>
                          <a:effectLst/>
                        </a:rPr>
                        <a:t>COONa+Cu</a:t>
                      </a:r>
                      <a:r>
                        <a:rPr lang="en-US" sz="2700" b="0" baseline="-25000" dirty="0">
                          <a:solidFill>
                            <a:schemeClr val="tx1"/>
                          </a:solidFill>
                          <a:effectLst/>
                        </a:rPr>
                        <a:t>2</a:t>
                      </a:r>
                      <a:r>
                        <a:rPr lang="en-US" sz="2700" b="0" dirty="0">
                          <a:solidFill>
                            <a:schemeClr val="tx1"/>
                          </a:solidFill>
                          <a:effectLst/>
                        </a:rPr>
                        <a:t>O↓(</a:t>
                      </a:r>
                      <a:r>
                        <a:rPr lang="zh-CN" sz="2700" b="0" dirty="0">
                          <a:solidFill>
                            <a:schemeClr val="tx1"/>
                          </a:solidFill>
                          <a:effectLst/>
                        </a:rPr>
                        <a:t>红色沉淀</a:t>
                      </a:r>
                      <a:r>
                        <a:rPr lang="en-US" sz="2700" b="0" dirty="0">
                          <a:solidFill>
                            <a:schemeClr val="tx1"/>
                          </a:solidFill>
                          <a:effectLst/>
                        </a:rPr>
                        <a:t>)+3H</a:t>
                      </a:r>
                      <a:r>
                        <a:rPr lang="en-US" sz="2700" b="0" baseline="-25000" dirty="0">
                          <a:solidFill>
                            <a:schemeClr val="tx1"/>
                          </a:solidFill>
                          <a:effectLst/>
                        </a:rPr>
                        <a:t>2</a:t>
                      </a:r>
                      <a:r>
                        <a:rPr lang="en-US" sz="2700" b="0" dirty="0">
                          <a:solidFill>
                            <a:schemeClr val="tx1"/>
                          </a:solidFill>
                          <a:effectLst/>
                        </a:rPr>
                        <a:t>O;</a:t>
                      </a:r>
                      <a:endParaRPr lang="zh-CN" sz="2700" b="0" dirty="0">
                        <a:solidFill>
                          <a:schemeClr val="tx1"/>
                        </a:solidFill>
                        <a:effectLst/>
                      </a:endParaRPr>
                    </a:p>
                    <a:p>
                      <a:pPr>
                        <a:lnSpc>
                          <a:spcPct val="150000"/>
                        </a:lnSpc>
                        <a:spcAft>
                          <a:spcPts val="0"/>
                        </a:spcAft>
                      </a:pPr>
                      <a:r>
                        <a:rPr lang="en-US" sz="2700" b="0" dirty="0">
                          <a:solidFill>
                            <a:schemeClr val="tx1"/>
                          </a:solidFill>
                          <a:effectLst/>
                        </a:rPr>
                        <a:t>(2)</a:t>
                      </a:r>
                      <a:r>
                        <a:rPr lang="zh-CN" sz="2700" b="0" dirty="0">
                          <a:solidFill>
                            <a:schemeClr val="tx1"/>
                          </a:solidFill>
                          <a:effectLst/>
                        </a:rPr>
                        <a:t>与银氨溶液反应</a:t>
                      </a:r>
                      <a:r>
                        <a:rPr lang="en-US" sz="2700" b="0" dirty="0">
                          <a:solidFill>
                            <a:schemeClr val="tx1"/>
                          </a:solidFill>
                          <a:effectLst/>
                        </a:rPr>
                        <a:t>:CH</a:t>
                      </a:r>
                      <a:r>
                        <a:rPr lang="en-US" sz="2700" b="0" baseline="-25000" dirty="0">
                          <a:solidFill>
                            <a:schemeClr val="tx1"/>
                          </a:solidFill>
                          <a:effectLst/>
                        </a:rPr>
                        <a:t>2</a:t>
                      </a:r>
                      <a:r>
                        <a:rPr lang="en-US" sz="2700" b="0" dirty="0">
                          <a:solidFill>
                            <a:schemeClr val="tx1"/>
                          </a:solidFill>
                          <a:effectLst/>
                        </a:rPr>
                        <a:t>OH(CHOH)</a:t>
                      </a:r>
                      <a:r>
                        <a:rPr lang="en-US" sz="2700" b="0" baseline="-25000" dirty="0">
                          <a:solidFill>
                            <a:schemeClr val="tx1"/>
                          </a:solidFill>
                          <a:effectLst/>
                        </a:rPr>
                        <a:t>4</a:t>
                      </a:r>
                      <a:r>
                        <a:rPr lang="en-US" sz="2700" b="0" dirty="0">
                          <a:solidFill>
                            <a:schemeClr val="tx1"/>
                          </a:solidFill>
                          <a:effectLst/>
                        </a:rPr>
                        <a:t>CHO+2Ag(NH</a:t>
                      </a:r>
                      <a:r>
                        <a:rPr lang="en-US" sz="2700" b="0" baseline="-25000" dirty="0">
                          <a:solidFill>
                            <a:schemeClr val="tx1"/>
                          </a:solidFill>
                          <a:effectLst/>
                        </a:rPr>
                        <a:t>3</a:t>
                      </a:r>
                      <a:r>
                        <a:rPr lang="en-US" sz="2700" b="0" dirty="0">
                          <a:solidFill>
                            <a:schemeClr val="tx1"/>
                          </a:solidFill>
                          <a:effectLst/>
                        </a:rPr>
                        <a:t>)</a:t>
                      </a:r>
                      <a:r>
                        <a:rPr lang="en-US" sz="2700" b="0" baseline="-25000" dirty="0">
                          <a:solidFill>
                            <a:schemeClr val="tx1"/>
                          </a:solidFill>
                          <a:effectLst/>
                        </a:rPr>
                        <a:t>2</a:t>
                      </a:r>
                      <a:r>
                        <a:rPr lang="en-US" sz="2700" b="0" dirty="0">
                          <a:solidFill>
                            <a:schemeClr val="tx1"/>
                          </a:solidFill>
                          <a:effectLst/>
                        </a:rPr>
                        <a:t>OH CH</a:t>
                      </a:r>
                      <a:r>
                        <a:rPr lang="en-US" sz="2700" b="0" baseline="-25000" dirty="0">
                          <a:solidFill>
                            <a:schemeClr val="tx1"/>
                          </a:solidFill>
                          <a:effectLst/>
                        </a:rPr>
                        <a:t>2</a:t>
                      </a:r>
                      <a:r>
                        <a:rPr lang="en-US" sz="2700" b="0" dirty="0">
                          <a:solidFill>
                            <a:schemeClr val="tx1"/>
                          </a:solidFill>
                          <a:effectLst/>
                        </a:rPr>
                        <a:t>OH(CHOH)</a:t>
                      </a:r>
                      <a:r>
                        <a:rPr lang="en-US" sz="2700" b="0" baseline="-25000" dirty="0">
                          <a:solidFill>
                            <a:schemeClr val="tx1"/>
                          </a:solidFill>
                          <a:effectLst/>
                        </a:rPr>
                        <a:t>4</a:t>
                      </a:r>
                      <a:r>
                        <a:rPr lang="en-US" sz="2700" b="0" dirty="0">
                          <a:solidFill>
                            <a:schemeClr val="tx1"/>
                          </a:solidFill>
                          <a:effectLst/>
                        </a:rPr>
                        <a:t>COONH</a:t>
                      </a:r>
                      <a:r>
                        <a:rPr lang="en-US" sz="2700" b="0" baseline="-25000" dirty="0">
                          <a:solidFill>
                            <a:schemeClr val="tx1"/>
                          </a:solidFill>
                          <a:effectLst/>
                        </a:rPr>
                        <a:t>4</a:t>
                      </a:r>
                      <a:r>
                        <a:rPr lang="en-US" sz="2700" b="0" dirty="0">
                          <a:solidFill>
                            <a:schemeClr val="tx1"/>
                          </a:solidFill>
                          <a:effectLst/>
                        </a:rPr>
                        <a:t>+3NH</a:t>
                      </a:r>
                      <a:r>
                        <a:rPr lang="en-US" sz="2700" b="0" baseline="-25000" dirty="0">
                          <a:solidFill>
                            <a:schemeClr val="tx1"/>
                          </a:solidFill>
                          <a:effectLst/>
                        </a:rPr>
                        <a:t>3</a:t>
                      </a:r>
                      <a:r>
                        <a:rPr lang="en-US" sz="2700" b="0" dirty="0">
                          <a:solidFill>
                            <a:schemeClr val="tx1"/>
                          </a:solidFill>
                          <a:effectLst/>
                        </a:rPr>
                        <a:t>+2Ag↓+H</a:t>
                      </a:r>
                      <a:r>
                        <a:rPr lang="en-US" sz="2700" b="0" baseline="-25000" dirty="0">
                          <a:solidFill>
                            <a:schemeClr val="tx1"/>
                          </a:solidFill>
                          <a:effectLst/>
                        </a:rPr>
                        <a:t>2</a:t>
                      </a:r>
                      <a:r>
                        <a:rPr lang="en-US" sz="2700" b="0" dirty="0">
                          <a:solidFill>
                            <a:schemeClr val="tx1"/>
                          </a:solidFill>
                          <a:effectLst/>
                        </a:rPr>
                        <a:t>O;</a:t>
                      </a:r>
                      <a:endParaRPr lang="zh-CN" sz="2700" b="0" dirty="0">
                        <a:solidFill>
                          <a:schemeClr val="tx1"/>
                        </a:solidFill>
                        <a:effectLst/>
                      </a:endParaRPr>
                    </a:p>
                    <a:p>
                      <a:pPr>
                        <a:lnSpc>
                          <a:spcPct val="150000"/>
                        </a:lnSpc>
                        <a:spcAft>
                          <a:spcPts val="0"/>
                        </a:spcAft>
                      </a:pPr>
                      <a:r>
                        <a:rPr lang="en-US" sz="2700" b="0" dirty="0">
                          <a:solidFill>
                            <a:schemeClr val="tx1"/>
                          </a:solidFill>
                          <a:effectLst/>
                        </a:rPr>
                        <a:t>(1)(2)</a:t>
                      </a:r>
                      <a:r>
                        <a:rPr lang="zh-CN" sz="2700" b="0" dirty="0">
                          <a:solidFill>
                            <a:schemeClr val="tx1"/>
                          </a:solidFill>
                          <a:effectLst/>
                        </a:rPr>
                        <a:t>可检验葡萄糖或其他含醛基的有机化合物</a:t>
                      </a:r>
                      <a:r>
                        <a:rPr lang="en-US" sz="2700" b="0" dirty="0">
                          <a:solidFill>
                            <a:schemeClr val="tx1"/>
                          </a:solidFill>
                          <a:effectLst/>
                        </a:rPr>
                        <a:t>;</a:t>
                      </a:r>
                      <a:endParaRPr lang="zh-CN" sz="2700" b="0" dirty="0">
                        <a:solidFill>
                          <a:schemeClr val="tx1"/>
                        </a:solidFill>
                        <a:effectLst/>
                      </a:endParaRPr>
                    </a:p>
                    <a:p>
                      <a:pPr>
                        <a:lnSpc>
                          <a:spcPct val="150000"/>
                        </a:lnSpc>
                        <a:spcAft>
                          <a:spcPts val="0"/>
                        </a:spcAft>
                      </a:pPr>
                      <a:r>
                        <a:rPr lang="en-US" sz="2700" b="0" dirty="0">
                          <a:solidFill>
                            <a:schemeClr val="tx1"/>
                          </a:solidFill>
                          <a:effectLst/>
                        </a:rPr>
                        <a:t>(3)</a:t>
                      </a:r>
                      <a:r>
                        <a:rPr lang="zh-CN" sz="2700" b="0" dirty="0">
                          <a:solidFill>
                            <a:schemeClr val="tx1"/>
                          </a:solidFill>
                          <a:effectLst/>
                        </a:rPr>
                        <a:t>与氧气的反应</a:t>
                      </a:r>
                      <a:r>
                        <a:rPr lang="en-US" sz="2700" b="0" dirty="0">
                          <a:solidFill>
                            <a:schemeClr val="tx1"/>
                          </a:solidFill>
                          <a:effectLst/>
                        </a:rPr>
                        <a:t>:C</a:t>
                      </a:r>
                      <a:r>
                        <a:rPr lang="en-US" sz="2700" b="0" baseline="-25000" dirty="0">
                          <a:solidFill>
                            <a:schemeClr val="tx1"/>
                          </a:solidFill>
                          <a:effectLst/>
                        </a:rPr>
                        <a:t>6</a:t>
                      </a:r>
                      <a:r>
                        <a:rPr lang="en-US" sz="2700" b="0" dirty="0">
                          <a:solidFill>
                            <a:schemeClr val="tx1"/>
                          </a:solidFill>
                          <a:effectLst/>
                        </a:rPr>
                        <a:t>H</a:t>
                      </a:r>
                      <a:r>
                        <a:rPr lang="en-US" sz="2700" b="0" baseline="-25000" dirty="0">
                          <a:solidFill>
                            <a:schemeClr val="tx1"/>
                          </a:solidFill>
                          <a:effectLst/>
                        </a:rPr>
                        <a:t>12</a:t>
                      </a:r>
                      <a:r>
                        <a:rPr lang="en-US" sz="2700" b="0" dirty="0">
                          <a:solidFill>
                            <a:schemeClr val="tx1"/>
                          </a:solidFill>
                          <a:effectLst/>
                        </a:rPr>
                        <a:t>O</a:t>
                      </a:r>
                      <a:r>
                        <a:rPr lang="en-US" sz="2700" b="0" baseline="-25000" dirty="0">
                          <a:solidFill>
                            <a:schemeClr val="tx1"/>
                          </a:solidFill>
                          <a:effectLst/>
                        </a:rPr>
                        <a:t>6</a:t>
                      </a:r>
                      <a:r>
                        <a:rPr lang="en-US" sz="2700" b="0" dirty="0">
                          <a:solidFill>
                            <a:schemeClr val="tx1"/>
                          </a:solidFill>
                          <a:effectLst/>
                        </a:rPr>
                        <a:t> +6O</a:t>
                      </a:r>
                      <a:r>
                        <a:rPr lang="en-US" sz="2700" b="0" baseline="-25000" dirty="0">
                          <a:solidFill>
                            <a:schemeClr val="tx1"/>
                          </a:solidFill>
                          <a:effectLst/>
                        </a:rPr>
                        <a:t>2              </a:t>
                      </a:r>
                      <a:r>
                        <a:rPr lang="en-US" sz="2700" b="0" dirty="0">
                          <a:solidFill>
                            <a:schemeClr val="tx1"/>
                          </a:solidFill>
                          <a:effectLst/>
                        </a:rPr>
                        <a:t>6CO</a:t>
                      </a:r>
                      <a:r>
                        <a:rPr lang="en-US" sz="2700" b="0" baseline="-25000" dirty="0">
                          <a:solidFill>
                            <a:schemeClr val="tx1"/>
                          </a:solidFill>
                          <a:effectLst/>
                        </a:rPr>
                        <a:t>2</a:t>
                      </a:r>
                      <a:r>
                        <a:rPr lang="en-US" sz="2700" b="0" dirty="0">
                          <a:solidFill>
                            <a:schemeClr val="tx1"/>
                          </a:solidFill>
                          <a:effectLst/>
                        </a:rPr>
                        <a:t> +6H</a:t>
                      </a:r>
                      <a:r>
                        <a:rPr lang="en-US" sz="2700" b="0" baseline="-25000" dirty="0">
                          <a:solidFill>
                            <a:schemeClr val="tx1"/>
                          </a:solidFill>
                          <a:effectLst/>
                        </a:rPr>
                        <a:t>2</a:t>
                      </a:r>
                      <a:r>
                        <a:rPr lang="en-US" sz="2700" b="0" dirty="0">
                          <a:solidFill>
                            <a:schemeClr val="tx1"/>
                          </a:solidFill>
                          <a:effectLst/>
                        </a:rPr>
                        <a:t>O;</a:t>
                      </a:r>
                      <a:endParaRPr lang="zh-CN" sz="2700" b="0" dirty="0">
                        <a:solidFill>
                          <a:schemeClr val="tx1"/>
                        </a:solidFill>
                        <a:effectLst/>
                      </a:endParaRPr>
                    </a:p>
                    <a:p>
                      <a:pPr>
                        <a:lnSpc>
                          <a:spcPct val="150000"/>
                        </a:lnSpc>
                        <a:spcAft>
                          <a:spcPts val="0"/>
                        </a:spcAft>
                      </a:pPr>
                      <a:r>
                        <a:rPr lang="en-US" sz="2700" b="0" dirty="0">
                          <a:solidFill>
                            <a:schemeClr val="tx1"/>
                          </a:solidFill>
                          <a:effectLst/>
                        </a:rPr>
                        <a:t>(4)</a:t>
                      </a:r>
                      <a:r>
                        <a:rPr lang="zh-CN" sz="2700" b="0" dirty="0">
                          <a:solidFill>
                            <a:schemeClr val="tx1"/>
                          </a:solidFill>
                          <a:effectLst/>
                        </a:rPr>
                        <a:t>在酒化酶的作用下转化成乙醇</a:t>
                      </a:r>
                      <a:r>
                        <a:rPr lang="en-US" sz="2700" b="0" dirty="0">
                          <a:solidFill>
                            <a:schemeClr val="tx1"/>
                          </a:solidFill>
                          <a:effectLst/>
                        </a:rPr>
                        <a:t>:C</a:t>
                      </a:r>
                      <a:r>
                        <a:rPr lang="en-US" sz="2700" b="0" baseline="-25000" dirty="0">
                          <a:solidFill>
                            <a:schemeClr val="tx1"/>
                          </a:solidFill>
                          <a:effectLst/>
                        </a:rPr>
                        <a:t>6</a:t>
                      </a:r>
                      <a:r>
                        <a:rPr lang="en-US" sz="2700" b="0" dirty="0">
                          <a:solidFill>
                            <a:schemeClr val="tx1"/>
                          </a:solidFill>
                          <a:effectLst/>
                        </a:rPr>
                        <a:t>H</a:t>
                      </a:r>
                      <a:r>
                        <a:rPr lang="en-US" sz="2700" b="0" baseline="-25000" dirty="0">
                          <a:solidFill>
                            <a:schemeClr val="tx1"/>
                          </a:solidFill>
                          <a:effectLst/>
                        </a:rPr>
                        <a:t>12</a:t>
                      </a:r>
                      <a:r>
                        <a:rPr lang="en-US" sz="2700" b="0" dirty="0">
                          <a:solidFill>
                            <a:schemeClr val="tx1"/>
                          </a:solidFill>
                          <a:effectLst/>
                        </a:rPr>
                        <a:t>O</a:t>
                      </a:r>
                      <a:r>
                        <a:rPr lang="en-US" sz="2700" b="0" baseline="-25000" dirty="0">
                          <a:solidFill>
                            <a:schemeClr val="tx1"/>
                          </a:solidFill>
                          <a:effectLst/>
                        </a:rPr>
                        <a:t>6</a:t>
                      </a:r>
                      <a:r>
                        <a:rPr lang="en-US" sz="2700" b="0" dirty="0">
                          <a:solidFill>
                            <a:schemeClr val="tx1"/>
                          </a:solidFill>
                          <a:effectLst/>
                        </a:rPr>
                        <a:t>            2CH</a:t>
                      </a:r>
                      <a:r>
                        <a:rPr lang="en-US" sz="2700" b="0" baseline="-25000" dirty="0">
                          <a:solidFill>
                            <a:schemeClr val="tx1"/>
                          </a:solidFill>
                          <a:effectLst/>
                        </a:rPr>
                        <a:t>3</a:t>
                      </a:r>
                      <a:r>
                        <a:rPr lang="en-US" sz="2700" b="0" dirty="0">
                          <a:solidFill>
                            <a:schemeClr val="tx1"/>
                          </a:solidFill>
                          <a:effectLst/>
                        </a:rPr>
                        <a:t>CH</a:t>
                      </a:r>
                      <a:r>
                        <a:rPr lang="en-US" sz="2700" b="0" baseline="-25000" dirty="0">
                          <a:solidFill>
                            <a:schemeClr val="tx1"/>
                          </a:solidFill>
                          <a:effectLst/>
                        </a:rPr>
                        <a:t>2</a:t>
                      </a:r>
                      <a:r>
                        <a:rPr lang="en-US" sz="2700" b="0" dirty="0">
                          <a:solidFill>
                            <a:schemeClr val="tx1"/>
                          </a:solidFill>
                          <a:effectLst/>
                        </a:rPr>
                        <a:t>OH+2CO</a:t>
                      </a:r>
                      <a:r>
                        <a:rPr lang="en-US" sz="2700" b="0" baseline="-25000" dirty="0">
                          <a:solidFill>
                            <a:schemeClr val="tx1"/>
                          </a:solidFill>
                          <a:effectLst/>
                        </a:rPr>
                        <a:t>2</a:t>
                      </a:r>
                      <a:r>
                        <a:rPr lang="en-US" sz="2700" b="0" dirty="0">
                          <a:solidFill>
                            <a:schemeClr val="tx1"/>
                          </a:solidFill>
                          <a:effectLst/>
                        </a:rPr>
                        <a:t>↑</a:t>
                      </a:r>
                      <a:endParaRPr lang="zh-CN" sz="2700" b="0" dirty="0">
                        <a:solidFill>
                          <a:schemeClr val="tx1"/>
                        </a:solidFill>
                        <a:effectLst/>
                        <a:latin typeface="NEU-BZ-S92"/>
                        <a:ea typeface="方正书宋_GBK"/>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13904780"/>
                  </a:ext>
                </a:extLst>
              </a:tr>
            </a:tbl>
          </a:graphicData>
        </a:graphic>
      </p:graphicFrame>
      <p:pic>
        <p:nvPicPr>
          <p:cNvPr id="11" name="图片 10">
            <a:extLst>
              <a:ext uri="{FF2B5EF4-FFF2-40B4-BE49-F238E27FC236}">
                <a16:creationId xmlns="" xmlns:a16="http://schemas.microsoft.com/office/drawing/2014/main" id="{8AFAAA56-CB22-4415-991D-A69395676FE8}"/>
              </a:ext>
            </a:extLst>
          </p:cNvPr>
          <p:cNvPicPr/>
          <p:nvPr/>
        </p:nvPicPr>
        <p:blipFill>
          <a:blip r:embed="rId2"/>
          <a:stretch>
            <a:fillRect/>
          </a:stretch>
        </p:blipFill>
        <p:spPr>
          <a:xfrm>
            <a:off x="7470249" y="2151380"/>
            <a:ext cx="650984" cy="589490"/>
          </a:xfrm>
          <a:prstGeom prst="rect">
            <a:avLst/>
          </a:prstGeom>
        </p:spPr>
      </p:pic>
      <p:pic>
        <p:nvPicPr>
          <p:cNvPr id="12" name="图片 11">
            <a:extLst>
              <a:ext uri="{FF2B5EF4-FFF2-40B4-BE49-F238E27FC236}">
                <a16:creationId xmlns="" xmlns:a16="http://schemas.microsoft.com/office/drawing/2014/main" id="{BA8C294B-8512-44C1-8171-916FC315C1AD}"/>
              </a:ext>
            </a:extLst>
          </p:cNvPr>
          <p:cNvPicPr/>
          <p:nvPr/>
        </p:nvPicPr>
        <p:blipFill>
          <a:blip r:embed="rId2"/>
          <a:stretch>
            <a:fillRect/>
          </a:stretch>
        </p:blipFill>
        <p:spPr>
          <a:xfrm>
            <a:off x="9931718" y="3404571"/>
            <a:ext cx="650984" cy="589490"/>
          </a:xfrm>
          <a:prstGeom prst="rect">
            <a:avLst/>
          </a:prstGeom>
        </p:spPr>
      </p:pic>
      <p:pic>
        <p:nvPicPr>
          <p:cNvPr id="13" name="图片 12">
            <a:extLst>
              <a:ext uri="{FF2B5EF4-FFF2-40B4-BE49-F238E27FC236}">
                <a16:creationId xmlns="" xmlns:a16="http://schemas.microsoft.com/office/drawing/2014/main" id="{E1E40740-59FB-445C-9304-5348965DBF4D}"/>
              </a:ext>
            </a:extLst>
          </p:cNvPr>
          <p:cNvPicPr/>
          <p:nvPr/>
        </p:nvPicPr>
        <p:blipFill>
          <a:blip r:embed="rId3"/>
          <a:stretch>
            <a:fillRect/>
          </a:stretch>
        </p:blipFill>
        <p:spPr>
          <a:xfrm>
            <a:off x="6220778" y="5465271"/>
            <a:ext cx="576262" cy="332242"/>
          </a:xfrm>
          <a:prstGeom prst="rect">
            <a:avLst/>
          </a:prstGeom>
        </p:spPr>
      </p:pic>
      <p:pic>
        <p:nvPicPr>
          <p:cNvPr id="14" name="图片 13">
            <a:extLst>
              <a:ext uri="{FF2B5EF4-FFF2-40B4-BE49-F238E27FC236}">
                <a16:creationId xmlns="" xmlns:a16="http://schemas.microsoft.com/office/drawing/2014/main" id="{49DEDFFC-ABDB-4250-B47A-5098989E3DD6}"/>
              </a:ext>
            </a:extLst>
          </p:cNvPr>
          <p:cNvPicPr/>
          <p:nvPr/>
        </p:nvPicPr>
        <p:blipFill>
          <a:blip r:embed="rId4"/>
          <a:stretch>
            <a:fillRect/>
          </a:stretch>
        </p:blipFill>
        <p:spPr>
          <a:xfrm>
            <a:off x="7795741" y="5959877"/>
            <a:ext cx="920433" cy="448127"/>
          </a:xfrm>
          <a:prstGeom prst="rect">
            <a:avLst/>
          </a:prstGeom>
        </p:spPr>
      </p:pic>
    </p:spTree>
    <p:extLst>
      <p:ext uri="{BB962C8B-B14F-4D97-AF65-F5344CB8AC3E}">
        <p14:creationId xmlns:p14="http://schemas.microsoft.com/office/powerpoint/2010/main" val="38589656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 xmlns:a16="http://schemas.microsoft.com/office/drawing/2014/main" id="{E21ABC8D-1C46-4B5A-9C88-3EA50E8EBABA}"/>
              </a:ext>
            </a:extLst>
          </p:cNvPr>
          <p:cNvSpPr/>
          <p:nvPr/>
        </p:nvSpPr>
        <p:spPr>
          <a:xfrm>
            <a:off x="8153400" y="0"/>
            <a:ext cx="305955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专题二十一   生活中常见的有机物营养物质</a:t>
            </a:r>
          </a:p>
        </p:txBody>
      </p:sp>
      <p:sp>
        <p:nvSpPr>
          <p:cNvPr id="10" name="矩形 9">
            <a:extLst>
              <a:ext uri="{FF2B5EF4-FFF2-40B4-BE49-F238E27FC236}">
                <a16:creationId xmlns="" xmlns:a16="http://schemas.microsoft.com/office/drawing/2014/main" id="{624ADB48-4E96-4B52-B003-1986B52AF0A6}"/>
              </a:ext>
            </a:extLst>
          </p:cNvPr>
          <p:cNvSpPr/>
          <p:nvPr/>
        </p:nvSpPr>
        <p:spPr>
          <a:xfrm>
            <a:off x="234043" y="264779"/>
            <a:ext cx="11723913" cy="662297"/>
          </a:xfrm>
          <a:prstGeom prst="rect">
            <a:avLst/>
          </a:prstGeom>
        </p:spPr>
        <p:txBody>
          <a:bodyPr wrap="square">
            <a:spAutoFit/>
          </a:bodyPr>
          <a:lstStyle/>
          <a:p>
            <a:pPr algn="r">
              <a:lnSpc>
                <a:spcPct val="150000"/>
              </a:lnSpc>
            </a:pPr>
            <a:r>
              <a:rPr lang="en-US" altLang="zh-CN" sz="2800" dirty="0"/>
              <a:t>(</a:t>
            </a:r>
            <a:r>
              <a:rPr lang="zh-CN" altLang="en-US" sz="2800" dirty="0"/>
              <a:t>续表</a:t>
            </a:r>
            <a:r>
              <a:rPr lang="en-US" altLang="zh-CN" sz="2800" dirty="0"/>
              <a:t>)</a:t>
            </a:r>
            <a:endParaRPr lang="zh-CN" altLang="zh-CN" sz="2800" dirty="0"/>
          </a:p>
        </p:txBody>
      </p:sp>
      <mc:AlternateContent xmlns:mc="http://schemas.openxmlformats.org/markup-compatibility/2006" xmlns:a14="http://schemas.microsoft.com/office/drawing/2010/main">
        <mc:Choice Requires="a14">
          <p:graphicFrame>
            <p:nvGraphicFramePr>
              <p:cNvPr id="2" name="表格 1">
                <a:extLst>
                  <a:ext uri="{FF2B5EF4-FFF2-40B4-BE49-F238E27FC236}">
                    <a16:creationId xmlns="" xmlns:a16="http://schemas.microsoft.com/office/drawing/2014/main" id="{BE864266-793F-410D-88EE-1C080D752504}"/>
                  </a:ext>
                </a:extLst>
              </p:cNvPr>
              <p:cNvGraphicFramePr>
                <a:graphicFrameLocks noGrp="1"/>
              </p:cNvGraphicFramePr>
              <p:nvPr>
                <p:extLst>
                  <p:ext uri="{D42A27DB-BD31-4B8C-83A1-F6EECF244321}">
                    <p14:modId xmlns:p14="http://schemas.microsoft.com/office/powerpoint/2010/main" val="3205614062"/>
                  </p:ext>
                </p:extLst>
              </p:nvPr>
            </p:nvGraphicFramePr>
            <p:xfrm>
              <a:off x="373743" y="947032"/>
              <a:ext cx="11444514" cy="5615686"/>
            </p:xfrm>
            <a:graphic>
              <a:graphicData uri="http://schemas.openxmlformats.org/drawingml/2006/table">
                <a:tbl>
                  <a:tblPr firstRow="1" firstCol="1" bandRow="1">
                    <a:tableStyleId>{5C22544A-7EE6-4342-B048-85BDC9FD1C3A}</a:tableStyleId>
                  </a:tblPr>
                  <a:tblGrid>
                    <a:gridCol w="540657">
                      <a:extLst>
                        <a:ext uri="{9D8B030D-6E8A-4147-A177-3AD203B41FA5}">
                          <a16:colId xmlns="" xmlns:a16="http://schemas.microsoft.com/office/drawing/2014/main" val="1095710475"/>
                        </a:ext>
                      </a:extLst>
                    </a:gridCol>
                    <a:gridCol w="682171">
                      <a:extLst>
                        <a:ext uri="{9D8B030D-6E8A-4147-A177-3AD203B41FA5}">
                          <a16:colId xmlns="" xmlns:a16="http://schemas.microsoft.com/office/drawing/2014/main" val="3215866680"/>
                        </a:ext>
                      </a:extLst>
                    </a:gridCol>
                    <a:gridCol w="10221686">
                      <a:extLst>
                        <a:ext uri="{9D8B030D-6E8A-4147-A177-3AD203B41FA5}">
                          <a16:colId xmlns="" xmlns:a16="http://schemas.microsoft.com/office/drawing/2014/main" val="341381990"/>
                        </a:ext>
                      </a:extLst>
                    </a:gridCol>
                  </a:tblGrid>
                  <a:tr h="0">
                    <a:tc gridSpan="2">
                      <a:txBody>
                        <a:bodyPr/>
                        <a:lstStyle/>
                        <a:p>
                          <a:pPr algn="ctr">
                            <a:lnSpc>
                              <a:spcPct val="120000"/>
                            </a:lnSpc>
                            <a:spcAft>
                              <a:spcPts val="0"/>
                            </a:spcAft>
                          </a:pPr>
                          <a:r>
                            <a:rPr lang="zh-CN" sz="2800" b="0">
                              <a:solidFill>
                                <a:schemeClr val="tx1"/>
                              </a:solidFill>
                              <a:effectLst/>
                              <a:latin typeface="+mn-lt"/>
                              <a:ea typeface="+mn-ea"/>
                            </a:rPr>
                            <a:t>有机物</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CN" altLang="en-US"/>
                        </a:p>
                      </a:txBody>
                      <a:tcPr/>
                    </a:tc>
                    <a:tc>
                      <a:txBody>
                        <a:bodyPr/>
                        <a:lstStyle/>
                        <a:p>
                          <a:pPr algn="ctr">
                            <a:lnSpc>
                              <a:spcPct val="120000"/>
                            </a:lnSpc>
                            <a:spcAft>
                              <a:spcPts val="0"/>
                            </a:spcAft>
                          </a:pPr>
                          <a:r>
                            <a:rPr lang="zh-CN" sz="2800" b="0">
                              <a:solidFill>
                                <a:schemeClr val="tx1"/>
                              </a:solidFill>
                              <a:effectLst/>
                              <a:latin typeface="+mn-lt"/>
                              <a:ea typeface="+mn-ea"/>
                            </a:rPr>
                            <a:t>特征现象及常见反应</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919672518"/>
                      </a:ext>
                    </a:extLst>
                  </a:tr>
                  <a:tr h="138754">
                    <a:tc rowSpan="2">
                      <a:txBody>
                        <a:bodyPr/>
                        <a:lstStyle/>
                        <a:p>
                          <a:pPr algn="ctr">
                            <a:lnSpc>
                              <a:spcPct val="120000"/>
                            </a:lnSpc>
                            <a:spcAft>
                              <a:spcPts val="0"/>
                            </a:spcAft>
                          </a:pPr>
                          <a:r>
                            <a:rPr lang="zh-CN" sz="2800" b="0" dirty="0">
                              <a:solidFill>
                                <a:schemeClr val="tx1"/>
                              </a:solidFill>
                              <a:effectLst/>
                              <a:latin typeface="+mn-lt"/>
                              <a:ea typeface="+mn-ea"/>
                              <a:cs typeface="Times New Roman" panose="02020603050405020304" pitchFamily="18" charset="0"/>
                            </a:rPr>
                            <a:t>糖</a:t>
                          </a:r>
                        </a:p>
                        <a:p>
                          <a:pPr algn="ctr">
                            <a:lnSpc>
                              <a:spcPct val="120000"/>
                            </a:lnSpc>
                            <a:spcAft>
                              <a:spcPts val="0"/>
                            </a:spcAft>
                          </a:pPr>
                          <a:r>
                            <a:rPr lang="zh-CN" sz="2800" b="0" dirty="0">
                              <a:solidFill>
                                <a:schemeClr val="tx1"/>
                              </a:solidFill>
                              <a:effectLst/>
                              <a:latin typeface="+mn-lt"/>
                              <a:ea typeface="+mn-ea"/>
                              <a:cs typeface="Times New Roman" panose="02020603050405020304" pitchFamily="18" charset="0"/>
                            </a:rPr>
                            <a:t>类</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20000"/>
                            </a:lnSpc>
                            <a:spcAft>
                              <a:spcPts val="0"/>
                            </a:spcAft>
                          </a:pPr>
                          <a:r>
                            <a:rPr lang="zh-CN" sz="2800" b="0">
                              <a:solidFill>
                                <a:schemeClr val="tx1"/>
                              </a:solidFill>
                              <a:effectLst/>
                              <a:latin typeface="+mn-lt"/>
                              <a:ea typeface="+mn-ea"/>
                              <a:cs typeface="Times New Roman" panose="02020603050405020304" pitchFamily="18" charset="0"/>
                            </a:rPr>
                            <a:t>蔗</a:t>
                          </a:r>
                        </a:p>
                        <a:p>
                          <a:pPr algn="ctr">
                            <a:lnSpc>
                              <a:spcPct val="120000"/>
                            </a:lnSpc>
                            <a:spcAft>
                              <a:spcPts val="0"/>
                            </a:spcAft>
                          </a:pPr>
                          <a:r>
                            <a:rPr lang="zh-CN" sz="2800" b="0">
                              <a:solidFill>
                                <a:schemeClr val="tx1"/>
                              </a:solidFill>
                              <a:effectLst/>
                              <a:latin typeface="+mn-lt"/>
                              <a:ea typeface="+mn-ea"/>
                              <a:cs typeface="Times New Roman" panose="02020603050405020304" pitchFamily="18" charset="0"/>
                            </a:rPr>
                            <a:t>糖</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20000"/>
                            </a:lnSpc>
                            <a:spcAft>
                              <a:spcPts val="0"/>
                            </a:spcAft>
                          </a:pPr>
                          <a:r>
                            <a:rPr lang="en-US" sz="2800" b="0" dirty="0">
                              <a:solidFill>
                                <a:schemeClr val="tx1"/>
                              </a:solidFill>
                              <a:effectLst/>
                              <a:latin typeface="+mn-lt"/>
                              <a:ea typeface="+mn-ea"/>
                              <a:cs typeface="Times New Roman" panose="02020603050405020304" pitchFamily="18" charset="0"/>
                            </a:rPr>
                            <a:t>(1)</a:t>
                          </a:r>
                          <a:r>
                            <a:rPr lang="zh-CN" sz="2800" b="0" dirty="0">
                              <a:solidFill>
                                <a:schemeClr val="tx1"/>
                              </a:solidFill>
                              <a:effectLst/>
                              <a:latin typeface="+mn-lt"/>
                              <a:ea typeface="+mn-ea"/>
                              <a:cs typeface="Times New Roman" panose="02020603050405020304" pitchFamily="18" charset="0"/>
                            </a:rPr>
                            <a:t>不含醛基</a:t>
                          </a:r>
                          <a:r>
                            <a:rPr lang="en-US" sz="2800" b="0" dirty="0">
                              <a:solidFill>
                                <a:schemeClr val="tx1"/>
                              </a:solidFill>
                              <a:effectLst/>
                              <a:latin typeface="+mn-lt"/>
                              <a:ea typeface="+mn-ea"/>
                              <a:cs typeface="Times New Roman" panose="02020603050405020304" pitchFamily="18" charset="0"/>
                            </a:rPr>
                            <a:t>,</a:t>
                          </a:r>
                          <a:r>
                            <a:rPr lang="zh-CN" sz="2800" b="0" dirty="0">
                              <a:solidFill>
                                <a:schemeClr val="tx1"/>
                              </a:solidFill>
                              <a:effectLst/>
                              <a:latin typeface="+mn-lt"/>
                              <a:ea typeface="+mn-ea"/>
                              <a:cs typeface="Times New Roman" panose="02020603050405020304" pitchFamily="18" charset="0"/>
                            </a:rPr>
                            <a:t>是非还原性糖</a:t>
                          </a:r>
                          <a:r>
                            <a:rPr lang="en-US" sz="2800" b="0" dirty="0">
                              <a:solidFill>
                                <a:schemeClr val="tx1"/>
                              </a:solidFill>
                              <a:effectLst/>
                              <a:latin typeface="+mn-lt"/>
                              <a:ea typeface="+mn-ea"/>
                              <a:cs typeface="Times New Roman" panose="02020603050405020304" pitchFamily="18" charset="0"/>
                            </a:rPr>
                            <a:t>,</a:t>
                          </a:r>
                          <a:r>
                            <a:rPr lang="zh-CN" sz="2800" b="0" dirty="0">
                              <a:solidFill>
                                <a:schemeClr val="tx1"/>
                              </a:solidFill>
                              <a:effectLst/>
                              <a:latin typeface="+mn-lt"/>
                              <a:ea typeface="+mn-ea"/>
                              <a:cs typeface="Times New Roman" panose="02020603050405020304" pitchFamily="18" charset="0"/>
                            </a:rPr>
                            <a:t>不发生银镜反应</a:t>
                          </a:r>
                          <a:r>
                            <a:rPr lang="en-US" sz="2800" b="0" dirty="0">
                              <a:solidFill>
                                <a:schemeClr val="tx1"/>
                              </a:solidFill>
                              <a:effectLst/>
                              <a:latin typeface="+mn-lt"/>
                              <a:ea typeface="+mn-ea"/>
                              <a:cs typeface="Times New Roman" panose="02020603050405020304" pitchFamily="18" charset="0"/>
                            </a:rPr>
                            <a:t>;</a:t>
                          </a:r>
                          <a:endParaRPr lang="zh-CN" sz="2800" b="0" dirty="0">
                            <a:solidFill>
                              <a:schemeClr val="tx1"/>
                            </a:solidFill>
                            <a:effectLst/>
                            <a:latin typeface="+mn-lt"/>
                            <a:ea typeface="+mn-ea"/>
                            <a:cs typeface="Times New Roman" panose="02020603050405020304" pitchFamily="18" charset="0"/>
                          </a:endParaRPr>
                        </a:p>
                        <a:p>
                          <a:pPr>
                            <a:lnSpc>
                              <a:spcPct val="120000"/>
                            </a:lnSpc>
                            <a:spcAft>
                              <a:spcPts val="0"/>
                            </a:spcAft>
                          </a:pPr>
                          <a:r>
                            <a:rPr lang="en-US" sz="2800" b="0" dirty="0">
                              <a:solidFill>
                                <a:schemeClr val="tx1"/>
                              </a:solidFill>
                              <a:effectLst/>
                              <a:latin typeface="+mn-lt"/>
                              <a:ea typeface="+mn-ea"/>
                              <a:cs typeface="Times New Roman" panose="02020603050405020304" pitchFamily="18" charset="0"/>
                            </a:rPr>
                            <a:t>(2)1 </a:t>
                          </a:r>
                          <a:r>
                            <a:rPr lang="en-US" sz="2800" b="0" dirty="0" err="1">
                              <a:solidFill>
                                <a:schemeClr val="tx1"/>
                              </a:solidFill>
                              <a:effectLst/>
                              <a:latin typeface="+mn-lt"/>
                              <a:ea typeface="+mn-ea"/>
                              <a:cs typeface="Times New Roman" panose="02020603050405020304" pitchFamily="18" charset="0"/>
                            </a:rPr>
                            <a:t>mol</a:t>
                          </a:r>
                          <a:r>
                            <a:rPr lang="zh-CN" sz="2800" b="0" dirty="0">
                              <a:solidFill>
                                <a:schemeClr val="tx1"/>
                              </a:solidFill>
                              <a:effectLst/>
                              <a:latin typeface="+mn-lt"/>
                              <a:ea typeface="+mn-ea"/>
                              <a:cs typeface="Times New Roman" panose="02020603050405020304" pitchFamily="18" charset="0"/>
                            </a:rPr>
                            <a:t>蔗糖可水解生成</a:t>
                          </a:r>
                          <a:r>
                            <a:rPr lang="en-US" sz="2800" b="0" dirty="0">
                              <a:solidFill>
                                <a:schemeClr val="tx1"/>
                              </a:solidFill>
                              <a:effectLst/>
                              <a:latin typeface="+mn-lt"/>
                              <a:ea typeface="+mn-ea"/>
                              <a:cs typeface="Times New Roman" panose="02020603050405020304" pitchFamily="18" charset="0"/>
                            </a:rPr>
                            <a:t>1 </a:t>
                          </a:r>
                          <a:r>
                            <a:rPr lang="en-US" sz="2800" b="0" dirty="0" err="1">
                              <a:solidFill>
                                <a:schemeClr val="tx1"/>
                              </a:solidFill>
                              <a:effectLst/>
                              <a:latin typeface="+mn-lt"/>
                              <a:ea typeface="+mn-ea"/>
                              <a:cs typeface="Times New Roman" panose="02020603050405020304" pitchFamily="18" charset="0"/>
                            </a:rPr>
                            <a:t>mol</a:t>
                          </a:r>
                          <a:r>
                            <a:rPr lang="zh-CN" sz="2800" b="0" dirty="0">
                              <a:solidFill>
                                <a:schemeClr val="tx1"/>
                              </a:solidFill>
                              <a:effectLst/>
                              <a:latin typeface="+mn-lt"/>
                              <a:ea typeface="+mn-ea"/>
                              <a:cs typeface="Times New Roman" panose="02020603050405020304" pitchFamily="18" charset="0"/>
                            </a:rPr>
                            <a:t>果糖和</a:t>
                          </a:r>
                          <a:r>
                            <a:rPr lang="en-US" sz="2800" b="0" dirty="0">
                              <a:solidFill>
                                <a:schemeClr val="tx1"/>
                              </a:solidFill>
                              <a:effectLst/>
                              <a:latin typeface="+mn-lt"/>
                              <a:ea typeface="+mn-ea"/>
                              <a:cs typeface="Times New Roman" panose="02020603050405020304" pitchFamily="18" charset="0"/>
                            </a:rPr>
                            <a:t>1 </a:t>
                          </a:r>
                          <a:r>
                            <a:rPr lang="en-US" sz="2800" b="0" dirty="0" err="1">
                              <a:solidFill>
                                <a:schemeClr val="tx1"/>
                              </a:solidFill>
                              <a:effectLst/>
                              <a:latin typeface="+mn-lt"/>
                              <a:ea typeface="+mn-ea"/>
                              <a:cs typeface="Times New Roman" panose="02020603050405020304" pitchFamily="18" charset="0"/>
                            </a:rPr>
                            <a:t>mol</a:t>
                          </a:r>
                          <a:r>
                            <a:rPr lang="zh-CN" sz="2800" b="0" dirty="0">
                              <a:solidFill>
                                <a:schemeClr val="tx1"/>
                              </a:solidFill>
                              <a:effectLst/>
                              <a:latin typeface="+mn-lt"/>
                              <a:ea typeface="+mn-ea"/>
                              <a:cs typeface="Times New Roman" panose="02020603050405020304" pitchFamily="18" charset="0"/>
                            </a:rPr>
                            <a:t>葡萄糖</a:t>
                          </a:r>
                          <a:r>
                            <a:rPr lang="en-US" sz="2800" b="0" dirty="0">
                              <a:solidFill>
                                <a:schemeClr val="tx1"/>
                              </a:solidFill>
                              <a:effectLst/>
                              <a:latin typeface="+mn-lt"/>
                              <a:ea typeface="+mn-ea"/>
                              <a:cs typeface="Times New Roman" panose="02020603050405020304" pitchFamily="18" charset="0"/>
                            </a:rPr>
                            <a:t>:</a:t>
                          </a:r>
                        </a:p>
                        <a:p>
                          <a:pPr>
                            <a:lnSpc>
                              <a:spcPct val="70000"/>
                            </a:lnSpc>
                            <a:spcAft>
                              <a:spcPts val="0"/>
                            </a:spcAft>
                          </a:pPr>
                          <a:endParaRPr lang="zh-CN" sz="2800" b="0" dirty="0">
                            <a:solidFill>
                              <a:schemeClr val="tx1"/>
                            </a:solidFill>
                            <a:effectLst/>
                            <a:latin typeface="+mn-lt"/>
                            <a:ea typeface="+mn-ea"/>
                            <a:cs typeface="Times New Roman" panose="02020603050405020304" pitchFamily="18" charset="0"/>
                          </a:endParaRPr>
                        </a:p>
                        <a:p>
                          <a:pPr>
                            <a:lnSpc>
                              <a:spcPct val="120000"/>
                            </a:lnSpc>
                            <a:spcAft>
                              <a:spcPts val="0"/>
                            </a:spcAft>
                          </a:pPr>
                          <a14:m>
                            <m:oMath xmlns:m="http://schemas.openxmlformats.org/officeDocument/2006/math">
                              <m:limLow>
                                <m:limLowPr>
                                  <m:ctrlPr>
                                    <a:rPr lang="zh-CN" sz="2800" b="0" i="1">
                                      <a:solidFill>
                                        <a:schemeClr val="tx1"/>
                                      </a:solidFill>
                                      <a:effectLst/>
                                      <a:latin typeface="Cambria Math" panose="02040503050406030204" pitchFamily="18" charset="0"/>
                                      <a:ea typeface="+mn-ea"/>
                                      <a:cs typeface="Times New Roman" panose="02020603050405020304" pitchFamily="18" charset="0"/>
                                    </a:rPr>
                                  </m:ctrlPr>
                                </m:limLowPr>
                                <m:e>
                                  <m:sSub>
                                    <m:sSubPr>
                                      <m:ctrlPr>
                                        <a:rPr lang="zh-CN" sz="2800" b="0" i="1">
                                          <a:solidFill>
                                            <a:schemeClr val="tx1"/>
                                          </a:solidFill>
                                          <a:effectLst/>
                                          <a:latin typeface="Cambria Math" panose="02040503050406030204" pitchFamily="18" charset="0"/>
                                          <a:ea typeface="+mn-ea"/>
                                          <a:cs typeface="Times New Roman" panose="02020603050405020304" pitchFamily="18" charset="0"/>
                                        </a:rPr>
                                      </m:ctrlPr>
                                    </m:sSubPr>
                                    <m:e>
                                      <m:r>
                                        <m:rPr>
                                          <m:sty m:val="p"/>
                                        </m:rPr>
                                        <a:rPr lang="en-US" sz="2800" b="0" i="0" smtClean="0">
                                          <a:solidFill>
                                            <a:schemeClr val="tx1"/>
                                          </a:solidFill>
                                          <a:effectLst/>
                                          <a:latin typeface="Cambria Math" panose="02040503050406030204" pitchFamily="18" charset="0"/>
                                          <a:ea typeface="+mn-ea"/>
                                          <a:cs typeface="Times New Roman" panose="02020603050405020304" pitchFamily="18" charset="0"/>
                                        </a:rPr>
                                        <m:t>C</m:t>
                                      </m:r>
                                    </m:e>
                                    <m:sub>
                                      <m:r>
                                        <a:rPr lang="en-US" sz="2800" b="0" i="0" smtClean="0">
                                          <a:solidFill>
                                            <a:schemeClr val="tx1"/>
                                          </a:solidFill>
                                          <a:effectLst/>
                                          <a:latin typeface="Cambria Math" panose="02040503050406030204" pitchFamily="18" charset="0"/>
                                          <a:ea typeface="+mn-ea"/>
                                          <a:cs typeface="Times New Roman" panose="02020603050405020304" pitchFamily="18" charset="0"/>
                                        </a:rPr>
                                        <m:t>12</m:t>
                                      </m:r>
                                    </m:sub>
                                  </m:sSub>
                                  <m:sSub>
                                    <m:sSubPr>
                                      <m:ctrlPr>
                                        <a:rPr lang="zh-CN" sz="2800" b="0" i="1">
                                          <a:solidFill>
                                            <a:schemeClr val="tx1"/>
                                          </a:solidFill>
                                          <a:effectLst/>
                                          <a:latin typeface="Cambria Math" panose="02040503050406030204" pitchFamily="18" charset="0"/>
                                          <a:ea typeface="+mn-ea"/>
                                          <a:cs typeface="Times New Roman" panose="02020603050405020304" pitchFamily="18" charset="0"/>
                                        </a:rPr>
                                      </m:ctrlPr>
                                    </m:sSubPr>
                                    <m:e>
                                      <m:r>
                                        <m:rPr>
                                          <m:sty m:val="p"/>
                                        </m:rPr>
                                        <a:rPr lang="en-US" sz="2800" b="0" i="0" smtClean="0">
                                          <a:solidFill>
                                            <a:schemeClr val="tx1"/>
                                          </a:solidFill>
                                          <a:effectLst/>
                                          <a:latin typeface="Cambria Math" panose="02040503050406030204" pitchFamily="18" charset="0"/>
                                          <a:ea typeface="+mn-ea"/>
                                          <a:cs typeface="Times New Roman" panose="02020603050405020304" pitchFamily="18" charset="0"/>
                                        </a:rPr>
                                        <m:t>H</m:t>
                                      </m:r>
                                    </m:e>
                                    <m:sub>
                                      <m:r>
                                        <a:rPr lang="en-US" sz="2800" b="0" i="0" smtClean="0">
                                          <a:solidFill>
                                            <a:schemeClr val="tx1"/>
                                          </a:solidFill>
                                          <a:effectLst/>
                                          <a:latin typeface="Cambria Math" panose="02040503050406030204" pitchFamily="18" charset="0"/>
                                          <a:ea typeface="+mn-ea"/>
                                          <a:cs typeface="Times New Roman" panose="02020603050405020304" pitchFamily="18" charset="0"/>
                                        </a:rPr>
                                        <m:t>22</m:t>
                                      </m:r>
                                    </m:sub>
                                  </m:sSub>
                                  <m:sSub>
                                    <m:sSubPr>
                                      <m:ctrlPr>
                                        <a:rPr lang="zh-CN" sz="2800" b="0" i="1">
                                          <a:solidFill>
                                            <a:schemeClr val="tx1"/>
                                          </a:solidFill>
                                          <a:effectLst/>
                                          <a:latin typeface="Cambria Math" panose="02040503050406030204" pitchFamily="18" charset="0"/>
                                          <a:ea typeface="+mn-ea"/>
                                          <a:cs typeface="Times New Roman" panose="02020603050405020304" pitchFamily="18" charset="0"/>
                                        </a:rPr>
                                      </m:ctrlPr>
                                    </m:sSubPr>
                                    <m:e>
                                      <m:r>
                                        <m:rPr>
                                          <m:sty m:val="p"/>
                                        </m:rPr>
                                        <a:rPr lang="en-US" sz="2800" b="0" i="0" smtClean="0">
                                          <a:solidFill>
                                            <a:schemeClr val="tx1"/>
                                          </a:solidFill>
                                          <a:effectLst/>
                                          <a:latin typeface="Cambria Math" panose="02040503050406030204" pitchFamily="18" charset="0"/>
                                          <a:ea typeface="+mn-ea"/>
                                          <a:cs typeface="Times New Roman" panose="02020603050405020304" pitchFamily="18" charset="0"/>
                                        </a:rPr>
                                        <m:t>O</m:t>
                                      </m:r>
                                    </m:e>
                                    <m:sub>
                                      <m:r>
                                        <a:rPr lang="en-US" sz="2800" b="0" i="0" smtClean="0">
                                          <a:solidFill>
                                            <a:schemeClr val="tx1"/>
                                          </a:solidFill>
                                          <a:effectLst/>
                                          <a:latin typeface="Cambria Math" panose="02040503050406030204" pitchFamily="18" charset="0"/>
                                          <a:ea typeface="+mn-ea"/>
                                          <a:cs typeface="Times New Roman" panose="02020603050405020304" pitchFamily="18" charset="0"/>
                                        </a:rPr>
                                        <m:t>11</m:t>
                                      </m:r>
                                    </m:sub>
                                  </m:sSub>
                                </m:e>
                                <m:lim>
                                  <m:r>
                                    <a:rPr lang="en-US" sz="2800" b="0" i="1" smtClean="0">
                                      <a:solidFill>
                                        <a:schemeClr val="tx1"/>
                                      </a:solidFill>
                                      <a:effectLst/>
                                      <a:latin typeface="Cambria Math" panose="02040503050406030204" pitchFamily="18" charset="0"/>
                                      <a:ea typeface="+mn-ea"/>
                                      <a:cs typeface="Times New Roman" panose="02020603050405020304" pitchFamily="18" charset="0"/>
                                    </a:rPr>
                                    <m:t> </m:t>
                                  </m:r>
                                </m:lim>
                              </m:limLow>
                            </m:oMath>
                          </a14:m>
                          <a:r>
                            <a:rPr lang="en-US" sz="2800" b="0" dirty="0">
                              <a:solidFill>
                                <a:schemeClr val="tx1"/>
                              </a:solidFill>
                              <a:effectLst/>
                              <a:latin typeface="+mn-lt"/>
                              <a:ea typeface="+mn-ea"/>
                              <a:cs typeface="Times New Roman" panose="02020603050405020304" pitchFamily="18" charset="0"/>
                            </a:rPr>
                            <a:t>+H</a:t>
                          </a:r>
                          <a:r>
                            <a:rPr lang="en-US" sz="2800" b="0" baseline="-25000" dirty="0">
                              <a:solidFill>
                                <a:schemeClr val="tx1"/>
                              </a:solidFill>
                              <a:effectLst/>
                              <a:latin typeface="+mn-lt"/>
                              <a:ea typeface="+mn-ea"/>
                              <a:cs typeface="Times New Roman" panose="02020603050405020304" pitchFamily="18" charset="0"/>
                            </a:rPr>
                            <a:t>2</a:t>
                          </a:r>
                          <a:r>
                            <a:rPr lang="en-US" sz="2800" b="0" dirty="0">
                              <a:solidFill>
                                <a:schemeClr val="tx1"/>
                              </a:solidFill>
                              <a:effectLst/>
                              <a:latin typeface="+mn-lt"/>
                              <a:ea typeface="+mn-ea"/>
                              <a:cs typeface="Times New Roman" panose="02020603050405020304" pitchFamily="18" charset="0"/>
                            </a:rPr>
                            <a:t>O                </a:t>
                          </a:r>
                          <a14:m>
                            <m:oMath xmlns:m="http://schemas.openxmlformats.org/officeDocument/2006/math">
                              <m:sSub>
                                <m:sSubPr>
                                  <m:ctrlPr>
                                    <a:rPr lang="zh-CN" sz="2800" b="0" i="1">
                                      <a:solidFill>
                                        <a:schemeClr val="tx1"/>
                                      </a:solidFill>
                                      <a:effectLst/>
                                      <a:latin typeface="Cambria Math" panose="02040503050406030204" pitchFamily="18" charset="0"/>
                                      <a:ea typeface="+mn-ea"/>
                                      <a:cs typeface="Times New Roman" panose="02020603050405020304" pitchFamily="18" charset="0"/>
                                    </a:rPr>
                                  </m:ctrlPr>
                                </m:sSubPr>
                                <m:e>
                                  <m:sSub>
                                    <m:sSubPr>
                                      <m:ctrlPr>
                                        <a:rPr lang="zh-CN" sz="2800" b="0" i="1">
                                          <a:solidFill>
                                            <a:schemeClr val="tx1"/>
                                          </a:solidFill>
                                          <a:effectLst/>
                                          <a:latin typeface="Cambria Math" panose="02040503050406030204" pitchFamily="18" charset="0"/>
                                          <a:ea typeface="+mn-ea"/>
                                          <a:cs typeface="Times New Roman" panose="02020603050405020304" pitchFamily="18" charset="0"/>
                                        </a:rPr>
                                      </m:ctrlPr>
                                    </m:sSubPr>
                                    <m:e>
                                      <m:r>
                                        <m:rPr>
                                          <m:sty m:val="p"/>
                                        </m:rPr>
                                        <a:rPr lang="en-US" sz="2800" b="0" i="0" smtClean="0">
                                          <a:solidFill>
                                            <a:schemeClr val="tx1"/>
                                          </a:solidFill>
                                          <a:effectLst/>
                                          <a:latin typeface="Cambria Math" panose="02040503050406030204" pitchFamily="18" charset="0"/>
                                          <a:ea typeface="+mn-ea"/>
                                          <a:cs typeface="Times New Roman" panose="02020603050405020304" pitchFamily="18" charset="0"/>
                                        </a:rPr>
                                        <m:t>C</m:t>
                                      </m:r>
                                    </m:e>
                                    <m:sub>
                                      <m:r>
                                        <a:rPr lang="en-US" sz="2800" b="0" i="0" smtClean="0">
                                          <a:solidFill>
                                            <a:schemeClr val="tx1"/>
                                          </a:solidFill>
                                          <a:effectLst/>
                                          <a:latin typeface="Cambria Math" panose="02040503050406030204" pitchFamily="18" charset="0"/>
                                          <a:ea typeface="+mn-ea"/>
                                          <a:cs typeface="Times New Roman" panose="02020603050405020304" pitchFamily="18" charset="0"/>
                                        </a:rPr>
                                        <m:t>6</m:t>
                                      </m:r>
                                    </m:sub>
                                  </m:sSub>
                                  <m:r>
                                    <m:rPr>
                                      <m:sty m:val="p"/>
                                    </m:rPr>
                                    <a:rPr lang="en-US" sz="2800" b="0" i="0" smtClean="0">
                                      <a:solidFill>
                                        <a:schemeClr val="tx1"/>
                                      </a:solidFill>
                                      <a:effectLst/>
                                      <a:latin typeface="Cambria Math" panose="02040503050406030204" pitchFamily="18" charset="0"/>
                                      <a:ea typeface="+mn-ea"/>
                                      <a:cs typeface="Times New Roman" panose="02020603050405020304" pitchFamily="18" charset="0"/>
                                    </a:rPr>
                                    <m:t>H</m:t>
                                  </m:r>
                                </m:e>
                                <m:sub>
                                  <m:r>
                                    <a:rPr lang="en-US" sz="2800" b="0" i="0" smtClean="0">
                                      <a:solidFill>
                                        <a:schemeClr val="tx1"/>
                                      </a:solidFill>
                                      <a:effectLst/>
                                      <a:latin typeface="Cambria Math" panose="02040503050406030204" pitchFamily="18" charset="0"/>
                                      <a:ea typeface="+mn-ea"/>
                                      <a:cs typeface="Times New Roman" panose="02020603050405020304" pitchFamily="18" charset="0"/>
                                    </a:rPr>
                                    <m:t>12</m:t>
                                  </m:r>
                                </m:sub>
                              </m:sSub>
                            </m:oMath>
                          </a14:m>
                          <a:r>
                            <a:rPr lang="en-US" sz="2800" b="0" i="0" dirty="0">
                              <a:solidFill>
                                <a:schemeClr val="tx1"/>
                              </a:solidFill>
                              <a:effectLst/>
                              <a:latin typeface="+mn-lt"/>
                              <a:ea typeface="+mn-ea"/>
                              <a:cs typeface="Times New Roman" panose="02020603050405020304" pitchFamily="18" charset="0"/>
                            </a:rPr>
                            <a:t>O</a:t>
                          </a:r>
                          <a:r>
                            <a:rPr lang="en-US" sz="2800" b="0" i="0" baseline="-25000" dirty="0">
                              <a:solidFill>
                                <a:schemeClr val="tx1"/>
                              </a:solidFill>
                              <a:effectLst/>
                              <a:latin typeface="+mn-lt"/>
                              <a:ea typeface="+mn-ea"/>
                              <a:cs typeface="Times New Roman" panose="02020603050405020304" pitchFamily="18" charset="0"/>
                            </a:rPr>
                            <a:t>6</a:t>
                          </a:r>
                          <a:r>
                            <a:rPr lang="en-US" sz="2800" b="0" dirty="0">
                              <a:solidFill>
                                <a:schemeClr val="tx1"/>
                              </a:solidFill>
                              <a:effectLst/>
                              <a:latin typeface="+mn-lt"/>
                              <a:ea typeface="+mn-ea"/>
                              <a:cs typeface="Times New Roman" panose="02020603050405020304" pitchFamily="18" charset="0"/>
                            </a:rPr>
                            <a:t>+C</a:t>
                          </a:r>
                          <a:r>
                            <a:rPr lang="en-US" sz="2800" b="0" baseline="-25000" dirty="0">
                              <a:solidFill>
                                <a:schemeClr val="tx1"/>
                              </a:solidFill>
                              <a:effectLst/>
                              <a:latin typeface="+mn-lt"/>
                              <a:ea typeface="+mn-ea"/>
                              <a:cs typeface="Times New Roman" panose="02020603050405020304" pitchFamily="18" charset="0"/>
                            </a:rPr>
                            <a:t>6</a:t>
                          </a:r>
                          <a:r>
                            <a:rPr lang="en-US" sz="2800" b="0" dirty="0">
                              <a:solidFill>
                                <a:schemeClr val="tx1"/>
                              </a:solidFill>
                              <a:effectLst/>
                              <a:latin typeface="+mn-lt"/>
                              <a:ea typeface="+mn-ea"/>
                              <a:cs typeface="Times New Roman" panose="02020603050405020304" pitchFamily="18" charset="0"/>
                            </a:rPr>
                            <a:t>H</a:t>
                          </a:r>
                          <a:r>
                            <a:rPr lang="en-US" sz="2800" b="0" baseline="-25000" dirty="0">
                              <a:solidFill>
                                <a:schemeClr val="tx1"/>
                              </a:solidFill>
                              <a:effectLst/>
                              <a:latin typeface="+mn-lt"/>
                              <a:ea typeface="+mn-ea"/>
                              <a:cs typeface="Times New Roman" panose="02020603050405020304" pitchFamily="18" charset="0"/>
                            </a:rPr>
                            <a:t>12</a:t>
                          </a:r>
                          <a:r>
                            <a:rPr lang="en-US" sz="2800" b="0" dirty="0">
                              <a:solidFill>
                                <a:schemeClr val="tx1"/>
                              </a:solidFill>
                              <a:effectLst/>
                              <a:latin typeface="+mn-lt"/>
                              <a:ea typeface="+mn-ea"/>
                              <a:cs typeface="Times New Roman" panose="02020603050405020304" pitchFamily="18" charset="0"/>
                            </a:rPr>
                            <a:t>O</a:t>
                          </a:r>
                          <a:r>
                            <a:rPr lang="en-US" sz="2800" b="0" baseline="-25000" dirty="0">
                              <a:solidFill>
                                <a:schemeClr val="tx1"/>
                              </a:solidFill>
                              <a:effectLst/>
                              <a:latin typeface="+mn-lt"/>
                              <a:ea typeface="+mn-ea"/>
                              <a:cs typeface="Times New Roman" panose="02020603050405020304" pitchFamily="18" charset="0"/>
                            </a:rPr>
                            <a:t>6</a:t>
                          </a:r>
                          <a:endParaRPr lang="zh-CN" sz="2800" b="0" dirty="0">
                            <a:solidFill>
                              <a:schemeClr val="tx1"/>
                            </a:solidFill>
                            <a:effectLst/>
                            <a:latin typeface="+mn-lt"/>
                            <a:ea typeface="+mn-ea"/>
                            <a:cs typeface="Times New Roman" panose="02020603050405020304" pitchFamily="18" charset="0"/>
                          </a:endParaRPr>
                        </a:p>
                        <a:p>
                          <a:pPr>
                            <a:lnSpc>
                              <a:spcPct val="120000"/>
                            </a:lnSpc>
                            <a:spcAft>
                              <a:spcPts val="0"/>
                            </a:spcAft>
                          </a:pPr>
                          <a:r>
                            <a:rPr lang="zh-CN" sz="2800" b="0" dirty="0">
                              <a:solidFill>
                                <a:schemeClr val="tx1"/>
                              </a:solidFill>
                              <a:effectLst/>
                              <a:latin typeface="+mn-lt"/>
                              <a:ea typeface="+mn-ea"/>
                              <a:cs typeface="Times New Roman" panose="02020603050405020304" pitchFamily="18" charset="0"/>
                            </a:rPr>
                            <a:t>　蔗糖　　　　　　　　</a:t>
                          </a:r>
                          <a:r>
                            <a:rPr lang="en-US" altLang="zh-CN" sz="2800" b="0" dirty="0">
                              <a:solidFill>
                                <a:schemeClr val="tx1"/>
                              </a:solidFill>
                              <a:effectLst/>
                              <a:latin typeface="+mn-lt"/>
                              <a:ea typeface="+mn-ea"/>
                              <a:cs typeface="Times New Roman" panose="02020603050405020304" pitchFamily="18" charset="0"/>
                            </a:rPr>
                            <a:t>  </a:t>
                          </a:r>
                          <a:r>
                            <a:rPr lang="zh-CN" sz="2800" b="0" dirty="0">
                              <a:solidFill>
                                <a:schemeClr val="tx1"/>
                              </a:solidFill>
                              <a:effectLst/>
                              <a:latin typeface="+mn-lt"/>
                              <a:ea typeface="+mn-ea"/>
                              <a:cs typeface="Times New Roman" panose="02020603050405020304" pitchFamily="18" charset="0"/>
                            </a:rPr>
                            <a:t>果糖　　葡萄糖</a:t>
                          </a: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835946904"/>
                      </a:ext>
                    </a:extLst>
                  </a:tr>
                  <a:tr h="0">
                    <a:tc vMerge="1">
                      <a:txBody>
                        <a:bodyPr/>
                        <a:lstStyle/>
                        <a:p>
                          <a:endParaRPr lang="zh-CN" altLang="en-US"/>
                        </a:p>
                      </a:txBody>
                      <a:tcPr/>
                    </a:tc>
                    <a:tc>
                      <a:txBody>
                        <a:bodyPr/>
                        <a:lstStyle/>
                        <a:p>
                          <a:pPr algn="ctr">
                            <a:lnSpc>
                              <a:spcPct val="120000"/>
                            </a:lnSpc>
                            <a:spcAft>
                              <a:spcPts val="0"/>
                            </a:spcAft>
                          </a:pPr>
                          <a:r>
                            <a:rPr lang="zh-CN" sz="2800" b="0" dirty="0">
                              <a:solidFill>
                                <a:schemeClr val="tx1"/>
                              </a:solidFill>
                              <a:effectLst/>
                              <a:latin typeface="+mn-lt"/>
                              <a:ea typeface="+mn-ea"/>
                              <a:cs typeface="Times New Roman" panose="02020603050405020304" pitchFamily="18" charset="0"/>
                            </a:rPr>
                            <a:t>麦</a:t>
                          </a:r>
                        </a:p>
                        <a:p>
                          <a:pPr algn="ctr">
                            <a:lnSpc>
                              <a:spcPct val="120000"/>
                            </a:lnSpc>
                            <a:spcAft>
                              <a:spcPts val="0"/>
                            </a:spcAft>
                          </a:pPr>
                          <a:r>
                            <a:rPr lang="zh-CN" sz="2800" b="0" dirty="0">
                              <a:solidFill>
                                <a:schemeClr val="tx1"/>
                              </a:solidFill>
                              <a:effectLst/>
                              <a:latin typeface="+mn-lt"/>
                              <a:ea typeface="+mn-ea"/>
                              <a:cs typeface="Times New Roman" panose="02020603050405020304" pitchFamily="18" charset="0"/>
                            </a:rPr>
                            <a:t>芽</a:t>
                          </a:r>
                        </a:p>
                        <a:p>
                          <a:pPr algn="ctr">
                            <a:lnSpc>
                              <a:spcPct val="120000"/>
                            </a:lnSpc>
                            <a:spcAft>
                              <a:spcPts val="0"/>
                            </a:spcAft>
                          </a:pPr>
                          <a:r>
                            <a:rPr lang="zh-CN" sz="2800" b="0" dirty="0">
                              <a:solidFill>
                                <a:schemeClr val="tx1"/>
                              </a:solidFill>
                              <a:effectLst/>
                              <a:latin typeface="+mn-lt"/>
                              <a:ea typeface="+mn-ea"/>
                              <a:cs typeface="Times New Roman" panose="02020603050405020304" pitchFamily="18" charset="0"/>
                            </a:rPr>
                            <a:t>糖</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20000"/>
                            </a:lnSpc>
                            <a:spcAft>
                              <a:spcPts val="0"/>
                            </a:spcAft>
                          </a:pPr>
                          <a:r>
                            <a:rPr lang="en-US" sz="2800" b="0" dirty="0">
                              <a:solidFill>
                                <a:schemeClr val="tx1"/>
                              </a:solidFill>
                              <a:effectLst/>
                              <a:latin typeface="+mn-lt"/>
                              <a:ea typeface="+mn-ea"/>
                              <a:cs typeface="Times New Roman" panose="02020603050405020304" pitchFamily="18" charset="0"/>
                            </a:rPr>
                            <a:t>(1)</a:t>
                          </a:r>
                          <a:r>
                            <a:rPr lang="zh-CN" sz="2800" b="0" dirty="0">
                              <a:solidFill>
                                <a:schemeClr val="tx1"/>
                              </a:solidFill>
                              <a:effectLst/>
                              <a:latin typeface="+mn-lt"/>
                              <a:ea typeface="+mn-ea"/>
                              <a:cs typeface="Times New Roman" panose="02020603050405020304" pitchFamily="18" charset="0"/>
                            </a:rPr>
                            <a:t>含有醛基</a:t>
                          </a:r>
                          <a:r>
                            <a:rPr lang="en-US" sz="2800" b="0" dirty="0">
                              <a:solidFill>
                                <a:schemeClr val="tx1"/>
                              </a:solidFill>
                              <a:effectLst/>
                              <a:latin typeface="+mn-lt"/>
                              <a:ea typeface="+mn-ea"/>
                              <a:cs typeface="Times New Roman" panose="02020603050405020304" pitchFamily="18" charset="0"/>
                            </a:rPr>
                            <a:t>,</a:t>
                          </a:r>
                          <a:r>
                            <a:rPr lang="zh-CN" sz="2800" b="0" dirty="0">
                              <a:solidFill>
                                <a:schemeClr val="tx1"/>
                              </a:solidFill>
                              <a:effectLst/>
                              <a:latin typeface="+mn-lt"/>
                              <a:ea typeface="+mn-ea"/>
                              <a:cs typeface="Times New Roman" panose="02020603050405020304" pitchFamily="18" charset="0"/>
                            </a:rPr>
                            <a:t>是还原性糖</a:t>
                          </a:r>
                          <a:r>
                            <a:rPr lang="en-US" sz="2800" b="0" dirty="0">
                              <a:solidFill>
                                <a:schemeClr val="tx1"/>
                              </a:solidFill>
                              <a:effectLst/>
                              <a:latin typeface="+mn-lt"/>
                              <a:ea typeface="+mn-ea"/>
                              <a:cs typeface="Times New Roman" panose="02020603050405020304" pitchFamily="18" charset="0"/>
                            </a:rPr>
                            <a:t>,</a:t>
                          </a:r>
                          <a:r>
                            <a:rPr lang="zh-CN" sz="2800" b="0" dirty="0">
                              <a:solidFill>
                                <a:schemeClr val="tx1"/>
                              </a:solidFill>
                              <a:effectLst/>
                              <a:latin typeface="+mn-lt"/>
                              <a:ea typeface="+mn-ea"/>
                              <a:cs typeface="Times New Roman" panose="02020603050405020304" pitchFamily="18" charset="0"/>
                            </a:rPr>
                            <a:t>能发生银镜反应</a:t>
                          </a:r>
                          <a:r>
                            <a:rPr lang="en-US" sz="2800" b="0" dirty="0">
                              <a:solidFill>
                                <a:schemeClr val="tx1"/>
                              </a:solidFill>
                              <a:effectLst/>
                              <a:latin typeface="+mn-lt"/>
                              <a:ea typeface="+mn-ea"/>
                              <a:cs typeface="Times New Roman" panose="02020603050405020304" pitchFamily="18" charset="0"/>
                            </a:rPr>
                            <a:t>;</a:t>
                          </a:r>
                          <a:endParaRPr lang="zh-CN" sz="2800" b="0" dirty="0">
                            <a:solidFill>
                              <a:schemeClr val="tx1"/>
                            </a:solidFill>
                            <a:effectLst/>
                            <a:latin typeface="+mn-lt"/>
                            <a:ea typeface="+mn-ea"/>
                            <a:cs typeface="Times New Roman" panose="02020603050405020304" pitchFamily="18" charset="0"/>
                          </a:endParaRPr>
                        </a:p>
                        <a:p>
                          <a:pPr>
                            <a:lnSpc>
                              <a:spcPct val="120000"/>
                            </a:lnSpc>
                            <a:spcAft>
                              <a:spcPts val="0"/>
                            </a:spcAft>
                          </a:pPr>
                          <a:r>
                            <a:rPr lang="en-US" sz="2800" b="0" dirty="0">
                              <a:solidFill>
                                <a:schemeClr val="tx1"/>
                              </a:solidFill>
                              <a:effectLst/>
                              <a:latin typeface="+mn-lt"/>
                              <a:ea typeface="+mn-ea"/>
                              <a:cs typeface="Times New Roman" panose="02020603050405020304" pitchFamily="18" charset="0"/>
                            </a:rPr>
                            <a:t>(2)1 </a:t>
                          </a:r>
                          <a:r>
                            <a:rPr lang="en-US" sz="2800" b="0" dirty="0" err="1">
                              <a:solidFill>
                                <a:schemeClr val="tx1"/>
                              </a:solidFill>
                              <a:effectLst/>
                              <a:latin typeface="+mn-lt"/>
                              <a:ea typeface="+mn-ea"/>
                              <a:cs typeface="Times New Roman" panose="02020603050405020304" pitchFamily="18" charset="0"/>
                            </a:rPr>
                            <a:t>mol</a:t>
                          </a:r>
                          <a:r>
                            <a:rPr lang="zh-CN" sz="2800" b="0" dirty="0">
                              <a:solidFill>
                                <a:schemeClr val="tx1"/>
                              </a:solidFill>
                              <a:effectLst/>
                              <a:latin typeface="+mn-lt"/>
                              <a:ea typeface="+mn-ea"/>
                              <a:cs typeface="Times New Roman" panose="02020603050405020304" pitchFamily="18" charset="0"/>
                            </a:rPr>
                            <a:t>麦芽糖可水解生成</a:t>
                          </a:r>
                          <a:r>
                            <a:rPr lang="en-US" sz="2800" b="0" dirty="0">
                              <a:solidFill>
                                <a:schemeClr val="tx1"/>
                              </a:solidFill>
                              <a:effectLst/>
                              <a:latin typeface="+mn-lt"/>
                              <a:ea typeface="+mn-ea"/>
                              <a:cs typeface="Times New Roman" panose="02020603050405020304" pitchFamily="18" charset="0"/>
                            </a:rPr>
                            <a:t>2 </a:t>
                          </a:r>
                          <a:r>
                            <a:rPr lang="en-US" sz="2800" b="0" dirty="0" err="1">
                              <a:solidFill>
                                <a:schemeClr val="tx1"/>
                              </a:solidFill>
                              <a:effectLst/>
                              <a:latin typeface="+mn-lt"/>
                              <a:ea typeface="+mn-ea"/>
                              <a:cs typeface="Times New Roman" panose="02020603050405020304" pitchFamily="18" charset="0"/>
                            </a:rPr>
                            <a:t>mol</a:t>
                          </a:r>
                          <a:r>
                            <a:rPr lang="zh-CN" sz="2800" b="0" dirty="0">
                              <a:solidFill>
                                <a:schemeClr val="tx1"/>
                              </a:solidFill>
                              <a:effectLst/>
                              <a:latin typeface="+mn-lt"/>
                              <a:ea typeface="+mn-ea"/>
                              <a:cs typeface="Times New Roman" panose="02020603050405020304" pitchFamily="18" charset="0"/>
                            </a:rPr>
                            <a:t>葡萄糖</a:t>
                          </a:r>
                          <a:r>
                            <a:rPr lang="en-US" sz="2800" b="0" dirty="0">
                              <a:solidFill>
                                <a:schemeClr val="tx1"/>
                              </a:solidFill>
                              <a:effectLst/>
                              <a:latin typeface="+mn-lt"/>
                              <a:ea typeface="+mn-ea"/>
                              <a:cs typeface="Times New Roman" panose="02020603050405020304" pitchFamily="18" charset="0"/>
                            </a:rPr>
                            <a:t>:</a:t>
                          </a:r>
                        </a:p>
                        <a:p>
                          <a:pPr>
                            <a:lnSpc>
                              <a:spcPct val="60000"/>
                            </a:lnSpc>
                            <a:spcAft>
                              <a:spcPts val="0"/>
                            </a:spcAft>
                          </a:pPr>
                          <a:endParaRPr lang="zh-CN" sz="2800" b="0" dirty="0">
                            <a:solidFill>
                              <a:schemeClr val="tx1"/>
                            </a:solidFill>
                            <a:effectLst/>
                            <a:latin typeface="+mn-lt"/>
                            <a:ea typeface="+mn-ea"/>
                            <a:cs typeface="Times New Roman" panose="02020603050405020304" pitchFamily="18" charset="0"/>
                          </a:endParaRPr>
                        </a:p>
                        <a:p>
                          <a:pPr>
                            <a:lnSpc>
                              <a:spcPct val="120000"/>
                            </a:lnSpc>
                            <a:spcAft>
                              <a:spcPts val="0"/>
                            </a:spcAft>
                          </a:pPr>
                          <a:r>
                            <a:rPr lang="en-US" sz="2800" b="0" dirty="0">
                              <a:solidFill>
                                <a:schemeClr val="tx1"/>
                              </a:solidFill>
                              <a:effectLst/>
                              <a:latin typeface="+mn-lt"/>
                              <a:ea typeface="+mn-ea"/>
                              <a:cs typeface="Times New Roman" panose="02020603050405020304" pitchFamily="18" charset="0"/>
                            </a:rPr>
                            <a:t>C</a:t>
                          </a:r>
                          <a:r>
                            <a:rPr lang="en-US" sz="2800" b="0" baseline="-25000" dirty="0">
                              <a:solidFill>
                                <a:schemeClr val="tx1"/>
                              </a:solidFill>
                              <a:effectLst/>
                              <a:latin typeface="+mn-lt"/>
                              <a:ea typeface="+mn-ea"/>
                              <a:cs typeface="Times New Roman" panose="02020603050405020304" pitchFamily="18" charset="0"/>
                            </a:rPr>
                            <a:t>12</a:t>
                          </a:r>
                          <a:r>
                            <a:rPr lang="en-US" sz="2800" b="0" dirty="0">
                              <a:solidFill>
                                <a:schemeClr val="tx1"/>
                              </a:solidFill>
                              <a:effectLst/>
                              <a:latin typeface="+mn-lt"/>
                              <a:ea typeface="+mn-ea"/>
                              <a:cs typeface="Times New Roman" panose="02020603050405020304" pitchFamily="18" charset="0"/>
                            </a:rPr>
                            <a:t>H</a:t>
                          </a:r>
                          <a:r>
                            <a:rPr lang="en-US" sz="2800" b="0" baseline="-25000" dirty="0">
                              <a:solidFill>
                                <a:schemeClr val="tx1"/>
                              </a:solidFill>
                              <a:effectLst/>
                              <a:latin typeface="+mn-lt"/>
                              <a:ea typeface="+mn-ea"/>
                              <a:cs typeface="Times New Roman" panose="02020603050405020304" pitchFamily="18" charset="0"/>
                            </a:rPr>
                            <a:t>22</a:t>
                          </a:r>
                          <a:r>
                            <a:rPr lang="en-US" sz="2800" b="0" dirty="0">
                              <a:solidFill>
                                <a:schemeClr val="tx1"/>
                              </a:solidFill>
                              <a:effectLst/>
                              <a:latin typeface="+mn-lt"/>
                              <a:ea typeface="+mn-ea"/>
                              <a:cs typeface="Times New Roman" panose="02020603050405020304" pitchFamily="18" charset="0"/>
                            </a:rPr>
                            <a:t>O</a:t>
                          </a:r>
                          <a:r>
                            <a:rPr lang="en-US" sz="2800" b="0" baseline="-25000" dirty="0">
                              <a:solidFill>
                                <a:schemeClr val="tx1"/>
                              </a:solidFill>
                              <a:effectLst/>
                              <a:latin typeface="+mn-lt"/>
                              <a:ea typeface="+mn-ea"/>
                              <a:cs typeface="Times New Roman" panose="02020603050405020304" pitchFamily="18" charset="0"/>
                            </a:rPr>
                            <a:t>11</a:t>
                          </a:r>
                          <a:r>
                            <a:rPr lang="en-US" sz="2800" b="0" dirty="0">
                              <a:solidFill>
                                <a:schemeClr val="tx1"/>
                              </a:solidFill>
                              <a:effectLst/>
                              <a:latin typeface="+mn-lt"/>
                              <a:ea typeface="+mn-ea"/>
                              <a:cs typeface="Times New Roman" panose="02020603050405020304" pitchFamily="18" charset="0"/>
                            </a:rPr>
                            <a:t>+H</a:t>
                          </a:r>
                          <a:r>
                            <a:rPr lang="en-US" sz="2800" b="0" baseline="-25000" dirty="0">
                              <a:solidFill>
                                <a:schemeClr val="tx1"/>
                              </a:solidFill>
                              <a:effectLst/>
                              <a:latin typeface="+mn-lt"/>
                              <a:ea typeface="+mn-ea"/>
                              <a:cs typeface="Times New Roman" panose="02020603050405020304" pitchFamily="18" charset="0"/>
                            </a:rPr>
                            <a:t>2</a:t>
                          </a:r>
                          <a:r>
                            <a:rPr lang="en-US" sz="2800" b="0" dirty="0">
                              <a:solidFill>
                                <a:schemeClr val="tx1"/>
                              </a:solidFill>
                              <a:effectLst/>
                              <a:latin typeface="+mn-lt"/>
                              <a:ea typeface="+mn-ea"/>
                              <a:cs typeface="Times New Roman" panose="02020603050405020304" pitchFamily="18" charset="0"/>
                            </a:rPr>
                            <a:t>O                  2C</a:t>
                          </a:r>
                          <a:r>
                            <a:rPr lang="en-US" sz="2800" b="0" baseline="-25000" dirty="0">
                              <a:solidFill>
                                <a:schemeClr val="tx1"/>
                              </a:solidFill>
                              <a:effectLst/>
                              <a:latin typeface="+mn-lt"/>
                              <a:ea typeface="+mn-ea"/>
                              <a:cs typeface="Times New Roman" panose="02020603050405020304" pitchFamily="18" charset="0"/>
                            </a:rPr>
                            <a:t>6</a:t>
                          </a:r>
                          <a:r>
                            <a:rPr lang="en-US" sz="2800" b="0" dirty="0">
                              <a:solidFill>
                                <a:schemeClr val="tx1"/>
                              </a:solidFill>
                              <a:effectLst/>
                              <a:latin typeface="+mn-lt"/>
                              <a:ea typeface="+mn-ea"/>
                              <a:cs typeface="Times New Roman" panose="02020603050405020304" pitchFamily="18" charset="0"/>
                            </a:rPr>
                            <a:t>H</a:t>
                          </a:r>
                          <a:r>
                            <a:rPr lang="en-US" sz="2800" b="0" baseline="-25000" dirty="0">
                              <a:solidFill>
                                <a:schemeClr val="tx1"/>
                              </a:solidFill>
                              <a:effectLst/>
                              <a:latin typeface="+mn-lt"/>
                              <a:ea typeface="+mn-ea"/>
                              <a:cs typeface="Times New Roman" panose="02020603050405020304" pitchFamily="18" charset="0"/>
                            </a:rPr>
                            <a:t>12</a:t>
                          </a:r>
                          <a:r>
                            <a:rPr lang="en-US" sz="2800" b="0" dirty="0">
                              <a:solidFill>
                                <a:schemeClr val="tx1"/>
                              </a:solidFill>
                              <a:effectLst/>
                              <a:latin typeface="+mn-lt"/>
                              <a:ea typeface="+mn-ea"/>
                              <a:cs typeface="Times New Roman" panose="02020603050405020304" pitchFamily="18" charset="0"/>
                            </a:rPr>
                            <a:t>O</a:t>
                          </a:r>
                          <a:r>
                            <a:rPr lang="en-US" sz="2800" b="0" baseline="-25000" dirty="0">
                              <a:solidFill>
                                <a:schemeClr val="tx1"/>
                              </a:solidFill>
                              <a:effectLst/>
                              <a:latin typeface="+mn-lt"/>
                              <a:ea typeface="+mn-ea"/>
                              <a:cs typeface="Times New Roman" panose="02020603050405020304" pitchFamily="18" charset="0"/>
                            </a:rPr>
                            <a:t>6</a:t>
                          </a:r>
                        </a:p>
                        <a:p>
                          <a:pPr>
                            <a:lnSpc>
                              <a:spcPct val="50000"/>
                            </a:lnSpc>
                            <a:spcAft>
                              <a:spcPts val="0"/>
                            </a:spcAft>
                          </a:pPr>
                          <a:endParaRPr lang="zh-CN" sz="2800" b="0" dirty="0">
                            <a:solidFill>
                              <a:schemeClr val="tx1"/>
                            </a:solidFill>
                            <a:effectLst/>
                            <a:latin typeface="+mn-lt"/>
                            <a:ea typeface="+mn-ea"/>
                            <a:cs typeface="Times New Roman" panose="02020603050405020304" pitchFamily="18" charset="0"/>
                          </a:endParaRPr>
                        </a:p>
                        <a:p>
                          <a:pPr>
                            <a:lnSpc>
                              <a:spcPct val="120000"/>
                            </a:lnSpc>
                            <a:spcAft>
                              <a:spcPts val="0"/>
                            </a:spcAft>
                          </a:pPr>
                          <a:r>
                            <a:rPr lang="zh-CN" sz="2800" b="0" dirty="0">
                              <a:solidFill>
                                <a:schemeClr val="tx1"/>
                              </a:solidFill>
                              <a:effectLst/>
                              <a:latin typeface="+mn-lt"/>
                              <a:ea typeface="+mn-ea"/>
                              <a:cs typeface="Times New Roman" panose="02020603050405020304" pitchFamily="18" charset="0"/>
                            </a:rPr>
                            <a:t>麦芽糖　　　　　　</a:t>
                          </a:r>
                          <a:r>
                            <a:rPr lang="en-US" altLang="zh-CN" sz="2800" b="0" dirty="0">
                              <a:solidFill>
                                <a:schemeClr val="tx1"/>
                              </a:solidFill>
                              <a:effectLst/>
                              <a:latin typeface="+mn-lt"/>
                              <a:ea typeface="+mn-ea"/>
                              <a:cs typeface="Times New Roman" panose="02020603050405020304" pitchFamily="18" charset="0"/>
                            </a:rPr>
                            <a:t>         </a:t>
                          </a:r>
                          <a:r>
                            <a:rPr lang="zh-CN" sz="2800" b="0" dirty="0">
                              <a:solidFill>
                                <a:schemeClr val="tx1"/>
                              </a:solidFill>
                              <a:effectLst/>
                              <a:latin typeface="+mn-lt"/>
                              <a:ea typeface="+mn-ea"/>
                              <a:cs typeface="Times New Roman" panose="02020603050405020304" pitchFamily="18" charset="0"/>
                            </a:rPr>
                            <a:t>葡萄糖</a:t>
                          </a: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914876912"/>
                      </a:ext>
                    </a:extLst>
                  </a:tr>
                </a:tbl>
              </a:graphicData>
            </a:graphic>
          </p:graphicFrame>
        </mc:Choice>
        <mc:Fallback xmlns="">
          <p:graphicFrame>
            <p:nvGraphicFramePr>
              <p:cNvPr id="2" name="表格 1">
                <a:extLst>
                  <a:ext uri="{FF2B5EF4-FFF2-40B4-BE49-F238E27FC236}">
                    <a16:creationId xmlns:a16="http://schemas.microsoft.com/office/drawing/2014/main" id="{BE864266-793F-410D-88EE-1C080D752504}"/>
                  </a:ext>
                </a:extLst>
              </p:cNvPr>
              <p:cNvGraphicFramePr>
                <a:graphicFrameLocks noGrp="1"/>
              </p:cNvGraphicFramePr>
              <p:nvPr>
                <p:extLst>
                  <p:ext uri="{D42A27DB-BD31-4B8C-83A1-F6EECF244321}">
                    <p14:modId xmlns:p14="http://schemas.microsoft.com/office/powerpoint/2010/main" val="3205614062"/>
                  </p:ext>
                </p:extLst>
              </p:nvPr>
            </p:nvGraphicFramePr>
            <p:xfrm>
              <a:off x="373743" y="947032"/>
              <a:ext cx="11444514" cy="5528438"/>
            </p:xfrm>
            <a:graphic>
              <a:graphicData uri="http://schemas.openxmlformats.org/drawingml/2006/table">
                <a:tbl>
                  <a:tblPr firstRow="1" firstCol="1" bandRow="1">
                    <a:tableStyleId>{5C22544A-7EE6-4342-B048-85BDC9FD1C3A}</a:tableStyleId>
                  </a:tblPr>
                  <a:tblGrid>
                    <a:gridCol w="540657">
                      <a:extLst>
                        <a:ext uri="{9D8B030D-6E8A-4147-A177-3AD203B41FA5}">
                          <a16:colId xmlns:a16="http://schemas.microsoft.com/office/drawing/2014/main" val="1095710475"/>
                        </a:ext>
                      </a:extLst>
                    </a:gridCol>
                    <a:gridCol w="682171">
                      <a:extLst>
                        <a:ext uri="{9D8B030D-6E8A-4147-A177-3AD203B41FA5}">
                          <a16:colId xmlns:a16="http://schemas.microsoft.com/office/drawing/2014/main" val="3215866680"/>
                        </a:ext>
                      </a:extLst>
                    </a:gridCol>
                    <a:gridCol w="10221686">
                      <a:extLst>
                        <a:ext uri="{9D8B030D-6E8A-4147-A177-3AD203B41FA5}">
                          <a16:colId xmlns:a16="http://schemas.microsoft.com/office/drawing/2014/main" val="341381990"/>
                        </a:ext>
                      </a:extLst>
                    </a:gridCol>
                  </a:tblGrid>
                  <a:tr h="512064">
                    <a:tc gridSpan="2">
                      <a:txBody>
                        <a:bodyPr/>
                        <a:lstStyle/>
                        <a:p>
                          <a:pPr algn="ctr">
                            <a:lnSpc>
                              <a:spcPct val="120000"/>
                            </a:lnSpc>
                            <a:spcAft>
                              <a:spcPts val="0"/>
                            </a:spcAft>
                          </a:pPr>
                          <a:r>
                            <a:rPr lang="zh-CN" sz="2800" b="0">
                              <a:solidFill>
                                <a:schemeClr val="tx1"/>
                              </a:solidFill>
                              <a:effectLst/>
                              <a:latin typeface="+mn-lt"/>
                              <a:ea typeface="+mn-ea"/>
                            </a:rPr>
                            <a:t>有机物</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CN" altLang="en-US"/>
                        </a:p>
                      </a:txBody>
                      <a:tcPr/>
                    </a:tc>
                    <a:tc>
                      <a:txBody>
                        <a:bodyPr/>
                        <a:lstStyle/>
                        <a:p>
                          <a:pPr algn="ctr">
                            <a:lnSpc>
                              <a:spcPct val="120000"/>
                            </a:lnSpc>
                            <a:spcAft>
                              <a:spcPts val="0"/>
                            </a:spcAft>
                          </a:pPr>
                          <a:r>
                            <a:rPr lang="zh-CN" sz="2800" b="0">
                              <a:solidFill>
                                <a:schemeClr val="tx1"/>
                              </a:solidFill>
                              <a:effectLst/>
                              <a:latin typeface="+mn-lt"/>
                              <a:ea typeface="+mn-ea"/>
                            </a:rPr>
                            <a:t>特征现象及常见反应</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19672518"/>
                      </a:ext>
                    </a:extLst>
                  </a:tr>
                  <a:tr h="2542350">
                    <a:tc rowSpan="2">
                      <a:txBody>
                        <a:bodyPr/>
                        <a:lstStyle/>
                        <a:p>
                          <a:pPr algn="ctr">
                            <a:lnSpc>
                              <a:spcPct val="120000"/>
                            </a:lnSpc>
                            <a:spcAft>
                              <a:spcPts val="0"/>
                            </a:spcAft>
                          </a:pPr>
                          <a:r>
                            <a:rPr lang="zh-CN" sz="2800" b="0" dirty="0">
                              <a:solidFill>
                                <a:schemeClr val="tx1"/>
                              </a:solidFill>
                              <a:effectLst/>
                              <a:latin typeface="+mn-lt"/>
                              <a:ea typeface="+mn-ea"/>
                              <a:cs typeface="Times New Roman" panose="02020603050405020304" pitchFamily="18" charset="0"/>
                            </a:rPr>
                            <a:t>糖</a:t>
                          </a:r>
                        </a:p>
                        <a:p>
                          <a:pPr algn="ctr">
                            <a:lnSpc>
                              <a:spcPct val="120000"/>
                            </a:lnSpc>
                            <a:spcAft>
                              <a:spcPts val="0"/>
                            </a:spcAft>
                          </a:pPr>
                          <a:r>
                            <a:rPr lang="zh-CN" sz="2800" b="0" dirty="0">
                              <a:solidFill>
                                <a:schemeClr val="tx1"/>
                              </a:solidFill>
                              <a:effectLst/>
                              <a:latin typeface="+mn-lt"/>
                              <a:ea typeface="+mn-ea"/>
                              <a:cs typeface="Times New Roman" panose="02020603050405020304" pitchFamily="18" charset="0"/>
                            </a:rPr>
                            <a:t>类</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20000"/>
                            </a:lnSpc>
                            <a:spcAft>
                              <a:spcPts val="0"/>
                            </a:spcAft>
                          </a:pPr>
                          <a:r>
                            <a:rPr lang="zh-CN" sz="2800" b="0">
                              <a:solidFill>
                                <a:schemeClr val="tx1"/>
                              </a:solidFill>
                              <a:effectLst/>
                              <a:latin typeface="+mn-lt"/>
                              <a:ea typeface="+mn-ea"/>
                              <a:cs typeface="Times New Roman" panose="02020603050405020304" pitchFamily="18" charset="0"/>
                            </a:rPr>
                            <a:t>蔗</a:t>
                          </a:r>
                        </a:p>
                        <a:p>
                          <a:pPr algn="ctr">
                            <a:lnSpc>
                              <a:spcPct val="120000"/>
                            </a:lnSpc>
                            <a:spcAft>
                              <a:spcPts val="0"/>
                            </a:spcAft>
                          </a:pPr>
                          <a:r>
                            <a:rPr lang="zh-CN" sz="2800" b="0">
                              <a:solidFill>
                                <a:schemeClr val="tx1"/>
                              </a:solidFill>
                              <a:effectLst/>
                              <a:latin typeface="+mn-lt"/>
                              <a:ea typeface="+mn-ea"/>
                              <a:cs typeface="Times New Roman" panose="02020603050405020304" pitchFamily="18" charset="0"/>
                            </a:rPr>
                            <a:t>糖</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12045" t="-22727" r="-119" b="-105502"/>
                          </a:stretch>
                        </a:blipFill>
                      </a:tcPr>
                    </a:tc>
                    <a:extLst>
                      <a:ext uri="{0D108BD9-81ED-4DB2-BD59-A6C34878D82A}">
                        <a16:rowId xmlns:a16="http://schemas.microsoft.com/office/drawing/2014/main" val="3835946904"/>
                      </a:ext>
                    </a:extLst>
                  </a:tr>
                  <a:tr h="2474024">
                    <a:tc vMerge="1">
                      <a:txBody>
                        <a:bodyPr/>
                        <a:lstStyle/>
                        <a:p>
                          <a:endParaRPr lang="zh-CN" altLang="en-US"/>
                        </a:p>
                      </a:txBody>
                      <a:tcPr/>
                    </a:tc>
                    <a:tc>
                      <a:txBody>
                        <a:bodyPr/>
                        <a:lstStyle/>
                        <a:p>
                          <a:pPr algn="ctr">
                            <a:lnSpc>
                              <a:spcPct val="120000"/>
                            </a:lnSpc>
                            <a:spcAft>
                              <a:spcPts val="0"/>
                            </a:spcAft>
                          </a:pPr>
                          <a:r>
                            <a:rPr lang="zh-CN" sz="2800" b="0" dirty="0">
                              <a:solidFill>
                                <a:schemeClr val="tx1"/>
                              </a:solidFill>
                              <a:effectLst/>
                              <a:latin typeface="+mn-lt"/>
                              <a:ea typeface="+mn-ea"/>
                              <a:cs typeface="Times New Roman" panose="02020603050405020304" pitchFamily="18" charset="0"/>
                            </a:rPr>
                            <a:t>麦</a:t>
                          </a:r>
                        </a:p>
                        <a:p>
                          <a:pPr algn="ctr">
                            <a:lnSpc>
                              <a:spcPct val="120000"/>
                            </a:lnSpc>
                            <a:spcAft>
                              <a:spcPts val="0"/>
                            </a:spcAft>
                          </a:pPr>
                          <a:r>
                            <a:rPr lang="zh-CN" sz="2800" b="0" dirty="0">
                              <a:solidFill>
                                <a:schemeClr val="tx1"/>
                              </a:solidFill>
                              <a:effectLst/>
                              <a:latin typeface="+mn-lt"/>
                              <a:ea typeface="+mn-ea"/>
                              <a:cs typeface="Times New Roman" panose="02020603050405020304" pitchFamily="18" charset="0"/>
                            </a:rPr>
                            <a:t>芽</a:t>
                          </a:r>
                        </a:p>
                        <a:p>
                          <a:pPr algn="ctr">
                            <a:lnSpc>
                              <a:spcPct val="120000"/>
                            </a:lnSpc>
                            <a:spcAft>
                              <a:spcPts val="0"/>
                            </a:spcAft>
                          </a:pPr>
                          <a:r>
                            <a:rPr lang="zh-CN" sz="2800" b="0" dirty="0">
                              <a:solidFill>
                                <a:schemeClr val="tx1"/>
                              </a:solidFill>
                              <a:effectLst/>
                              <a:latin typeface="+mn-lt"/>
                              <a:ea typeface="+mn-ea"/>
                              <a:cs typeface="Times New Roman" panose="02020603050405020304" pitchFamily="18" charset="0"/>
                            </a:rPr>
                            <a:t>糖</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20000"/>
                            </a:lnSpc>
                            <a:spcAft>
                              <a:spcPts val="0"/>
                            </a:spcAft>
                          </a:pPr>
                          <a:r>
                            <a:rPr lang="en-US" sz="2800" b="0" dirty="0">
                              <a:solidFill>
                                <a:schemeClr val="tx1"/>
                              </a:solidFill>
                              <a:effectLst/>
                              <a:latin typeface="+mn-lt"/>
                              <a:ea typeface="+mn-ea"/>
                              <a:cs typeface="Times New Roman" panose="02020603050405020304" pitchFamily="18" charset="0"/>
                            </a:rPr>
                            <a:t>(1)</a:t>
                          </a:r>
                          <a:r>
                            <a:rPr lang="zh-CN" sz="2800" b="0" dirty="0">
                              <a:solidFill>
                                <a:schemeClr val="tx1"/>
                              </a:solidFill>
                              <a:effectLst/>
                              <a:latin typeface="+mn-lt"/>
                              <a:ea typeface="+mn-ea"/>
                              <a:cs typeface="Times New Roman" panose="02020603050405020304" pitchFamily="18" charset="0"/>
                            </a:rPr>
                            <a:t>含有醛基</a:t>
                          </a:r>
                          <a:r>
                            <a:rPr lang="en-US" sz="2800" b="0" dirty="0">
                              <a:solidFill>
                                <a:schemeClr val="tx1"/>
                              </a:solidFill>
                              <a:effectLst/>
                              <a:latin typeface="+mn-lt"/>
                              <a:ea typeface="+mn-ea"/>
                              <a:cs typeface="Times New Roman" panose="02020603050405020304" pitchFamily="18" charset="0"/>
                            </a:rPr>
                            <a:t>,</a:t>
                          </a:r>
                          <a:r>
                            <a:rPr lang="zh-CN" sz="2800" b="0" dirty="0">
                              <a:solidFill>
                                <a:schemeClr val="tx1"/>
                              </a:solidFill>
                              <a:effectLst/>
                              <a:latin typeface="+mn-lt"/>
                              <a:ea typeface="+mn-ea"/>
                              <a:cs typeface="Times New Roman" panose="02020603050405020304" pitchFamily="18" charset="0"/>
                            </a:rPr>
                            <a:t>是还原性糖</a:t>
                          </a:r>
                          <a:r>
                            <a:rPr lang="en-US" sz="2800" b="0" dirty="0">
                              <a:solidFill>
                                <a:schemeClr val="tx1"/>
                              </a:solidFill>
                              <a:effectLst/>
                              <a:latin typeface="+mn-lt"/>
                              <a:ea typeface="+mn-ea"/>
                              <a:cs typeface="Times New Roman" panose="02020603050405020304" pitchFamily="18" charset="0"/>
                            </a:rPr>
                            <a:t>,</a:t>
                          </a:r>
                          <a:r>
                            <a:rPr lang="zh-CN" sz="2800" b="0" dirty="0">
                              <a:solidFill>
                                <a:schemeClr val="tx1"/>
                              </a:solidFill>
                              <a:effectLst/>
                              <a:latin typeface="+mn-lt"/>
                              <a:ea typeface="+mn-ea"/>
                              <a:cs typeface="Times New Roman" panose="02020603050405020304" pitchFamily="18" charset="0"/>
                            </a:rPr>
                            <a:t>能发生银镜反应</a:t>
                          </a:r>
                          <a:r>
                            <a:rPr lang="en-US" sz="2800" b="0" dirty="0">
                              <a:solidFill>
                                <a:schemeClr val="tx1"/>
                              </a:solidFill>
                              <a:effectLst/>
                              <a:latin typeface="+mn-lt"/>
                              <a:ea typeface="+mn-ea"/>
                              <a:cs typeface="Times New Roman" panose="02020603050405020304" pitchFamily="18" charset="0"/>
                            </a:rPr>
                            <a:t>;</a:t>
                          </a:r>
                          <a:endParaRPr lang="zh-CN" sz="2800" b="0" dirty="0">
                            <a:solidFill>
                              <a:schemeClr val="tx1"/>
                            </a:solidFill>
                            <a:effectLst/>
                            <a:latin typeface="+mn-lt"/>
                            <a:ea typeface="+mn-ea"/>
                            <a:cs typeface="Times New Roman" panose="02020603050405020304" pitchFamily="18" charset="0"/>
                          </a:endParaRPr>
                        </a:p>
                        <a:p>
                          <a:pPr>
                            <a:lnSpc>
                              <a:spcPct val="120000"/>
                            </a:lnSpc>
                            <a:spcAft>
                              <a:spcPts val="0"/>
                            </a:spcAft>
                          </a:pPr>
                          <a:r>
                            <a:rPr lang="en-US" sz="2800" b="0" dirty="0">
                              <a:solidFill>
                                <a:schemeClr val="tx1"/>
                              </a:solidFill>
                              <a:effectLst/>
                              <a:latin typeface="+mn-lt"/>
                              <a:ea typeface="+mn-ea"/>
                              <a:cs typeface="Times New Roman" panose="02020603050405020304" pitchFamily="18" charset="0"/>
                            </a:rPr>
                            <a:t>(2)1 </a:t>
                          </a:r>
                          <a:r>
                            <a:rPr lang="en-US" sz="2800" b="0" dirty="0" err="1">
                              <a:solidFill>
                                <a:schemeClr val="tx1"/>
                              </a:solidFill>
                              <a:effectLst/>
                              <a:latin typeface="+mn-lt"/>
                              <a:ea typeface="+mn-ea"/>
                              <a:cs typeface="Times New Roman" panose="02020603050405020304" pitchFamily="18" charset="0"/>
                            </a:rPr>
                            <a:t>mol</a:t>
                          </a:r>
                          <a:r>
                            <a:rPr lang="zh-CN" sz="2800" b="0" dirty="0">
                              <a:solidFill>
                                <a:schemeClr val="tx1"/>
                              </a:solidFill>
                              <a:effectLst/>
                              <a:latin typeface="+mn-lt"/>
                              <a:ea typeface="+mn-ea"/>
                              <a:cs typeface="Times New Roman" panose="02020603050405020304" pitchFamily="18" charset="0"/>
                            </a:rPr>
                            <a:t>麦芽糖可水解生成</a:t>
                          </a:r>
                          <a:r>
                            <a:rPr lang="en-US" sz="2800" b="0" dirty="0">
                              <a:solidFill>
                                <a:schemeClr val="tx1"/>
                              </a:solidFill>
                              <a:effectLst/>
                              <a:latin typeface="+mn-lt"/>
                              <a:ea typeface="+mn-ea"/>
                              <a:cs typeface="Times New Roman" panose="02020603050405020304" pitchFamily="18" charset="0"/>
                            </a:rPr>
                            <a:t>2 </a:t>
                          </a:r>
                          <a:r>
                            <a:rPr lang="en-US" sz="2800" b="0" dirty="0" err="1">
                              <a:solidFill>
                                <a:schemeClr val="tx1"/>
                              </a:solidFill>
                              <a:effectLst/>
                              <a:latin typeface="+mn-lt"/>
                              <a:ea typeface="+mn-ea"/>
                              <a:cs typeface="Times New Roman" panose="02020603050405020304" pitchFamily="18" charset="0"/>
                            </a:rPr>
                            <a:t>mol</a:t>
                          </a:r>
                          <a:r>
                            <a:rPr lang="zh-CN" sz="2800" b="0" dirty="0">
                              <a:solidFill>
                                <a:schemeClr val="tx1"/>
                              </a:solidFill>
                              <a:effectLst/>
                              <a:latin typeface="+mn-lt"/>
                              <a:ea typeface="+mn-ea"/>
                              <a:cs typeface="Times New Roman" panose="02020603050405020304" pitchFamily="18" charset="0"/>
                            </a:rPr>
                            <a:t>葡萄糖</a:t>
                          </a:r>
                          <a:r>
                            <a:rPr lang="en-US" sz="2800" b="0" dirty="0">
                              <a:solidFill>
                                <a:schemeClr val="tx1"/>
                              </a:solidFill>
                              <a:effectLst/>
                              <a:latin typeface="+mn-lt"/>
                              <a:ea typeface="+mn-ea"/>
                              <a:cs typeface="Times New Roman" panose="02020603050405020304" pitchFamily="18" charset="0"/>
                            </a:rPr>
                            <a:t>:</a:t>
                          </a:r>
                        </a:p>
                        <a:p>
                          <a:pPr>
                            <a:lnSpc>
                              <a:spcPct val="60000"/>
                            </a:lnSpc>
                            <a:spcAft>
                              <a:spcPts val="0"/>
                            </a:spcAft>
                          </a:pPr>
                          <a:endParaRPr lang="zh-CN" sz="2800" b="0" dirty="0">
                            <a:solidFill>
                              <a:schemeClr val="tx1"/>
                            </a:solidFill>
                            <a:effectLst/>
                            <a:latin typeface="+mn-lt"/>
                            <a:ea typeface="+mn-ea"/>
                            <a:cs typeface="Times New Roman" panose="02020603050405020304" pitchFamily="18" charset="0"/>
                          </a:endParaRPr>
                        </a:p>
                        <a:p>
                          <a:pPr>
                            <a:lnSpc>
                              <a:spcPct val="120000"/>
                            </a:lnSpc>
                            <a:spcAft>
                              <a:spcPts val="0"/>
                            </a:spcAft>
                          </a:pPr>
                          <a:r>
                            <a:rPr lang="en-US" sz="2800" b="0" dirty="0">
                              <a:solidFill>
                                <a:schemeClr val="tx1"/>
                              </a:solidFill>
                              <a:effectLst/>
                              <a:latin typeface="+mn-lt"/>
                              <a:ea typeface="+mn-ea"/>
                              <a:cs typeface="Times New Roman" panose="02020603050405020304" pitchFamily="18" charset="0"/>
                            </a:rPr>
                            <a:t>C</a:t>
                          </a:r>
                          <a:r>
                            <a:rPr lang="en-US" sz="2800" b="0" baseline="-25000" dirty="0">
                              <a:solidFill>
                                <a:schemeClr val="tx1"/>
                              </a:solidFill>
                              <a:effectLst/>
                              <a:latin typeface="+mn-lt"/>
                              <a:ea typeface="+mn-ea"/>
                              <a:cs typeface="Times New Roman" panose="02020603050405020304" pitchFamily="18" charset="0"/>
                            </a:rPr>
                            <a:t>12</a:t>
                          </a:r>
                          <a:r>
                            <a:rPr lang="en-US" sz="2800" b="0" dirty="0">
                              <a:solidFill>
                                <a:schemeClr val="tx1"/>
                              </a:solidFill>
                              <a:effectLst/>
                              <a:latin typeface="+mn-lt"/>
                              <a:ea typeface="+mn-ea"/>
                              <a:cs typeface="Times New Roman" panose="02020603050405020304" pitchFamily="18" charset="0"/>
                            </a:rPr>
                            <a:t>H</a:t>
                          </a:r>
                          <a:r>
                            <a:rPr lang="en-US" sz="2800" b="0" baseline="-25000" dirty="0">
                              <a:solidFill>
                                <a:schemeClr val="tx1"/>
                              </a:solidFill>
                              <a:effectLst/>
                              <a:latin typeface="+mn-lt"/>
                              <a:ea typeface="+mn-ea"/>
                              <a:cs typeface="Times New Roman" panose="02020603050405020304" pitchFamily="18" charset="0"/>
                            </a:rPr>
                            <a:t>22</a:t>
                          </a:r>
                          <a:r>
                            <a:rPr lang="en-US" sz="2800" b="0" dirty="0">
                              <a:solidFill>
                                <a:schemeClr val="tx1"/>
                              </a:solidFill>
                              <a:effectLst/>
                              <a:latin typeface="+mn-lt"/>
                              <a:ea typeface="+mn-ea"/>
                              <a:cs typeface="Times New Roman" panose="02020603050405020304" pitchFamily="18" charset="0"/>
                            </a:rPr>
                            <a:t>O</a:t>
                          </a:r>
                          <a:r>
                            <a:rPr lang="en-US" sz="2800" b="0" baseline="-25000" dirty="0">
                              <a:solidFill>
                                <a:schemeClr val="tx1"/>
                              </a:solidFill>
                              <a:effectLst/>
                              <a:latin typeface="+mn-lt"/>
                              <a:ea typeface="+mn-ea"/>
                              <a:cs typeface="Times New Roman" panose="02020603050405020304" pitchFamily="18" charset="0"/>
                            </a:rPr>
                            <a:t>11</a:t>
                          </a:r>
                          <a:r>
                            <a:rPr lang="en-US" sz="2800" b="0" dirty="0">
                              <a:solidFill>
                                <a:schemeClr val="tx1"/>
                              </a:solidFill>
                              <a:effectLst/>
                              <a:latin typeface="+mn-lt"/>
                              <a:ea typeface="+mn-ea"/>
                              <a:cs typeface="Times New Roman" panose="02020603050405020304" pitchFamily="18" charset="0"/>
                            </a:rPr>
                            <a:t>+H</a:t>
                          </a:r>
                          <a:r>
                            <a:rPr lang="en-US" sz="2800" b="0" baseline="-25000" dirty="0">
                              <a:solidFill>
                                <a:schemeClr val="tx1"/>
                              </a:solidFill>
                              <a:effectLst/>
                              <a:latin typeface="+mn-lt"/>
                              <a:ea typeface="+mn-ea"/>
                              <a:cs typeface="Times New Roman" panose="02020603050405020304" pitchFamily="18" charset="0"/>
                            </a:rPr>
                            <a:t>2</a:t>
                          </a:r>
                          <a:r>
                            <a:rPr lang="en-US" sz="2800" b="0" dirty="0">
                              <a:solidFill>
                                <a:schemeClr val="tx1"/>
                              </a:solidFill>
                              <a:effectLst/>
                              <a:latin typeface="+mn-lt"/>
                              <a:ea typeface="+mn-ea"/>
                              <a:cs typeface="Times New Roman" panose="02020603050405020304" pitchFamily="18" charset="0"/>
                            </a:rPr>
                            <a:t>O                  2C</a:t>
                          </a:r>
                          <a:r>
                            <a:rPr lang="en-US" sz="2800" b="0" baseline="-25000" dirty="0">
                              <a:solidFill>
                                <a:schemeClr val="tx1"/>
                              </a:solidFill>
                              <a:effectLst/>
                              <a:latin typeface="+mn-lt"/>
                              <a:ea typeface="+mn-ea"/>
                              <a:cs typeface="Times New Roman" panose="02020603050405020304" pitchFamily="18" charset="0"/>
                            </a:rPr>
                            <a:t>6</a:t>
                          </a:r>
                          <a:r>
                            <a:rPr lang="en-US" sz="2800" b="0" dirty="0">
                              <a:solidFill>
                                <a:schemeClr val="tx1"/>
                              </a:solidFill>
                              <a:effectLst/>
                              <a:latin typeface="+mn-lt"/>
                              <a:ea typeface="+mn-ea"/>
                              <a:cs typeface="Times New Roman" panose="02020603050405020304" pitchFamily="18" charset="0"/>
                            </a:rPr>
                            <a:t>H</a:t>
                          </a:r>
                          <a:r>
                            <a:rPr lang="en-US" sz="2800" b="0" baseline="-25000" dirty="0">
                              <a:solidFill>
                                <a:schemeClr val="tx1"/>
                              </a:solidFill>
                              <a:effectLst/>
                              <a:latin typeface="+mn-lt"/>
                              <a:ea typeface="+mn-ea"/>
                              <a:cs typeface="Times New Roman" panose="02020603050405020304" pitchFamily="18" charset="0"/>
                            </a:rPr>
                            <a:t>12</a:t>
                          </a:r>
                          <a:r>
                            <a:rPr lang="en-US" sz="2800" b="0" dirty="0">
                              <a:solidFill>
                                <a:schemeClr val="tx1"/>
                              </a:solidFill>
                              <a:effectLst/>
                              <a:latin typeface="+mn-lt"/>
                              <a:ea typeface="+mn-ea"/>
                              <a:cs typeface="Times New Roman" panose="02020603050405020304" pitchFamily="18" charset="0"/>
                            </a:rPr>
                            <a:t>O</a:t>
                          </a:r>
                          <a:r>
                            <a:rPr lang="en-US" sz="2800" b="0" baseline="-25000" dirty="0">
                              <a:solidFill>
                                <a:schemeClr val="tx1"/>
                              </a:solidFill>
                              <a:effectLst/>
                              <a:latin typeface="+mn-lt"/>
                              <a:ea typeface="+mn-ea"/>
                              <a:cs typeface="Times New Roman" panose="02020603050405020304" pitchFamily="18" charset="0"/>
                            </a:rPr>
                            <a:t>6</a:t>
                          </a:r>
                        </a:p>
                        <a:p>
                          <a:pPr>
                            <a:lnSpc>
                              <a:spcPct val="50000"/>
                            </a:lnSpc>
                            <a:spcAft>
                              <a:spcPts val="0"/>
                            </a:spcAft>
                          </a:pPr>
                          <a:endParaRPr lang="zh-CN" sz="2800" b="0" dirty="0">
                            <a:solidFill>
                              <a:schemeClr val="tx1"/>
                            </a:solidFill>
                            <a:effectLst/>
                            <a:latin typeface="+mn-lt"/>
                            <a:ea typeface="+mn-ea"/>
                            <a:cs typeface="Times New Roman" panose="02020603050405020304" pitchFamily="18" charset="0"/>
                          </a:endParaRPr>
                        </a:p>
                        <a:p>
                          <a:pPr>
                            <a:lnSpc>
                              <a:spcPct val="120000"/>
                            </a:lnSpc>
                            <a:spcAft>
                              <a:spcPts val="0"/>
                            </a:spcAft>
                          </a:pPr>
                          <a:r>
                            <a:rPr lang="zh-CN" sz="2800" b="0" dirty="0">
                              <a:solidFill>
                                <a:schemeClr val="tx1"/>
                              </a:solidFill>
                              <a:effectLst/>
                              <a:latin typeface="+mn-lt"/>
                              <a:ea typeface="+mn-ea"/>
                              <a:cs typeface="Times New Roman" panose="02020603050405020304" pitchFamily="18" charset="0"/>
                            </a:rPr>
                            <a:t>麦芽糖　　　　　　</a:t>
                          </a:r>
                          <a:r>
                            <a:rPr lang="en-US" altLang="zh-CN" sz="2800" b="0" dirty="0">
                              <a:solidFill>
                                <a:schemeClr val="tx1"/>
                              </a:solidFill>
                              <a:effectLst/>
                              <a:latin typeface="+mn-lt"/>
                              <a:ea typeface="+mn-ea"/>
                              <a:cs typeface="Times New Roman" panose="02020603050405020304" pitchFamily="18" charset="0"/>
                            </a:rPr>
                            <a:t>         </a:t>
                          </a:r>
                          <a:r>
                            <a:rPr lang="zh-CN" sz="2800" b="0" dirty="0">
                              <a:solidFill>
                                <a:schemeClr val="tx1"/>
                              </a:solidFill>
                              <a:effectLst/>
                              <a:latin typeface="+mn-lt"/>
                              <a:ea typeface="+mn-ea"/>
                              <a:cs typeface="Times New Roman" panose="02020603050405020304" pitchFamily="18" charset="0"/>
                            </a:rPr>
                            <a:t>葡萄糖</a:t>
                          </a: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4876912"/>
                      </a:ext>
                    </a:extLst>
                  </a:tr>
                </a:tbl>
              </a:graphicData>
            </a:graphic>
          </p:graphicFrame>
        </mc:Fallback>
      </mc:AlternateContent>
      <p:pic>
        <p:nvPicPr>
          <p:cNvPr id="9" name="图片 8">
            <a:extLst>
              <a:ext uri="{FF2B5EF4-FFF2-40B4-BE49-F238E27FC236}">
                <a16:creationId xmlns="" xmlns:a16="http://schemas.microsoft.com/office/drawing/2014/main" id="{F162DAFF-8199-4381-95B9-4E79DF2857E3}"/>
              </a:ext>
            </a:extLst>
          </p:cNvPr>
          <p:cNvPicPr/>
          <p:nvPr/>
        </p:nvPicPr>
        <p:blipFill>
          <a:blip r:embed="rId3"/>
          <a:stretch>
            <a:fillRect/>
          </a:stretch>
        </p:blipFill>
        <p:spPr>
          <a:xfrm>
            <a:off x="4159250" y="2780348"/>
            <a:ext cx="1296999" cy="621665"/>
          </a:xfrm>
          <a:prstGeom prst="rect">
            <a:avLst/>
          </a:prstGeom>
        </p:spPr>
      </p:pic>
      <p:pic>
        <p:nvPicPr>
          <p:cNvPr id="11" name="图片 10">
            <a:extLst>
              <a:ext uri="{FF2B5EF4-FFF2-40B4-BE49-F238E27FC236}">
                <a16:creationId xmlns="" xmlns:a16="http://schemas.microsoft.com/office/drawing/2014/main" id="{32D3DE12-4F51-4E24-B589-A2725B386798}"/>
              </a:ext>
            </a:extLst>
          </p:cNvPr>
          <p:cNvPicPr/>
          <p:nvPr/>
        </p:nvPicPr>
        <p:blipFill>
          <a:blip r:embed="rId3"/>
          <a:stretch>
            <a:fillRect/>
          </a:stretch>
        </p:blipFill>
        <p:spPr>
          <a:xfrm>
            <a:off x="4032250" y="5117148"/>
            <a:ext cx="1296999" cy="621665"/>
          </a:xfrm>
          <a:prstGeom prst="rect">
            <a:avLst/>
          </a:prstGeom>
        </p:spPr>
      </p:pic>
    </p:spTree>
    <p:extLst>
      <p:ext uri="{BB962C8B-B14F-4D97-AF65-F5344CB8AC3E}">
        <p14:creationId xmlns:p14="http://schemas.microsoft.com/office/powerpoint/2010/main" val="32110752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 xmlns:a16="http://schemas.microsoft.com/office/drawing/2014/main" id="{E21ABC8D-1C46-4B5A-9C88-3EA50E8EBABA}"/>
              </a:ext>
            </a:extLst>
          </p:cNvPr>
          <p:cNvSpPr/>
          <p:nvPr/>
        </p:nvSpPr>
        <p:spPr>
          <a:xfrm>
            <a:off x="8153400" y="0"/>
            <a:ext cx="305955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专题二十一   生活中常见的有机物营养物质</a:t>
            </a:r>
          </a:p>
        </p:txBody>
      </p:sp>
      <p:sp>
        <p:nvSpPr>
          <p:cNvPr id="10" name="矩形 9">
            <a:extLst>
              <a:ext uri="{FF2B5EF4-FFF2-40B4-BE49-F238E27FC236}">
                <a16:creationId xmlns="" xmlns:a16="http://schemas.microsoft.com/office/drawing/2014/main" id="{624ADB48-4E96-4B52-B003-1986B52AF0A6}"/>
              </a:ext>
            </a:extLst>
          </p:cNvPr>
          <p:cNvSpPr/>
          <p:nvPr/>
        </p:nvSpPr>
        <p:spPr>
          <a:xfrm>
            <a:off x="234043" y="264779"/>
            <a:ext cx="11723913" cy="662297"/>
          </a:xfrm>
          <a:prstGeom prst="rect">
            <a:avLst/>
          </a:prstGeom>
        </p:spPr>
        <p:txBody>
          <a:bodyPr wrap="square">
            <a:spAutoFit/>
          </a:bodyPr>
          <a:lstStyle/>
          <a:p>
            <a:pPr algn="r">
              <a:lnSpc>
                <a:spcPct val="150000"/>
              </a:lnSpc>
            </a:pPr>
            <a:r>
              <a:rPr lang="en-US" altLang="zh-CN" sz="2800" dirty="0"/>
              <a:t>(</a:t>
            </a:r>
            <a:r>
              <a:rPr lang="zh-CN" altLang="en-US" sz="2800" dirty="0"/>
              <a:t>续表</a:t>
            </a:r>
            <a:r>
              <a:rPr lang="en-US" altLang="zh-CN" sz="2800" dirty="0"/>
              <a:t>)</a:t>
            </a:r>
            <a:endParaRPr lang="zh-CN" altLang="zh-CN" sz="2800" dirty="0"/>
          </a:p>
        </p:txBody>
      </p:sp>
      <p:graphicFrame>
        <p:nvGraphicFramePr>
          <p:cNvPr id="2" name="表格 1">
            <a:extLst>
              <a:ext uri="{FF2B5EF4-FFF2-40B4-BE49-F238E27FC236}">
                <a16:creationId xmlns="" xmlns:a16="http://schemas.microsoft.com/office/drawing/2014/main" id="{BE864266-793F-410D-88EE-1C080D752504}"/>
              </a:ext>
            </a:extLst>
          </p:cNvPr>
          <p:cNvGraphicFramePr>
            <a:graphicFrameLocks noGrp="1"/>
          </p:cNvGraphicFramePr>
          <p:nvPr>
            <p:extLst>
              <p:ext uri="{D42A27DB-BD31-4B8C-83A1-F6EECF244321}">
                <p14:modId xmlns:p14="http://schemas.microsoft.com/office/powerpoint/2010/main" val="2818136845"/>
              </p:ext>
            </p:extLst>
          </p:nvPr>
        </p:nvGraphicFramePr>
        <p:xfrm>
          <a:off x="373743" y="947032"/>
          <a:ext cx="11444514" cy="5517268"/>
        </p:xfrm>
        <a:graphic>
          <a:graphicData uri="http://schemas.openxmlformats.org/drawingml/2006/table">
            <a:tbl>
              <a:tblPr firstRow="1" firstCol="1" bandRow="1">
                <a:tableStyleId>{5C22544A-7EE6-4342-B048-85BDC9FD1C3A}</a:tableStyleId>
              </a:tblPr>
              <a:tblGrid>
                <a:gridCol w="540657">
                  <a:extLst>
                    <a:ext uri="{9D8B030D-6E8A-4147-A177-3AD203B41FA5}">
                      <a16:colId xmlns="" xmlns:a16="http://schemas.microsoft.com/office/drawing/2014/main" val="1095710475"/>
                    </a:ext>
                  </a:extLst>
                </a:gridCol>
                <a:gridCol w="682171">
                  <a:extLst>
                    <a:ext uri="{9D8B030D-6E8A-4147-A177-3AD203B41FA5}">
                      <a16:colId xmlns="" xmlns:a16="http://schemas.microsoft.com/office/drawing/2014/main" val="3215866680"/>
                    </a:ext>
                  </a:extLst>
                </a:gridCol>
                <a:gridCol w="10221686">
                  <a:extLst>
                    <a:ext uri="{9D8B030D-6E8A-4147-A177-3AD203B41FA5}">
                      <a16:colId xmlns="" xmlns:a16="http://schemas.microsoft.com/office/drawing/2014/main" val="341381990"/>
                    </a:ext>
                  </a:extLst>
                </a:gridCol>
              </a:tblGrid>
              <a:tr h="591004">
                <a:tc gridSpan="2">
                  <a:txBody>
                    <a:bodyPr/>
                    <a:lstStyle/>
                    <a:p>
                      <a:pPr algn="ctr">
                        <a:lnSpc>
                          <a:spcPct val="120000"/>
                        </a:lnSpc>
                        <a:spcAft>
                          <a:spcPts val="0"/>
                        </a:spcAft>
                      </a:pPr>
                      <a:r>
                        <a:rPr lang="zh-CN" sz="2800" b="0">
                          <a:solidFill>
                            <a:schemeClr val="tx1"/>
                          </a:solidFill>
                          <a:effectLst/>
                          <a:latin typeface="+mn-lt"/>
                          <a:ea typeface="+mn-ea"/>
                        </a:rPr>
                        <a:t>有机物</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CN" altLang="en-US"/>
                    </a:p>
                  </a:txBody>
                  <a:tcPr/>
                </a:tc>
                <a:tc>
                  <a:txBody>
                    <a:bodyPr/>
                    <a:lstStyle/>
                    <a:p>
                      <a:pPr algn="ctr">
                        <a:lnSpc>
                          <a:spcPct val="120000"/>
                        </a:lnSpc>
                        <a:spcAft>
                          <a:spcPts val="0"/>
                        </a:spcAft>
                      </a:pPr>
                      <a:r>
                        <a:rPr lang="zh-CN" sz="2800" b="0">
                          <a:solidFill>
                            <a:schemeClr val="tx1"/>
                          </a:solidFill>
                          <a:effectLst/>
                          <a:latin typeface="+mn-lt"/>
                          <a:ea typeface="+mn-ea"/>
                        </a:rPr>
                        <a:t>特征现象及常见反应</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919672518"/>
                  </a:ext>
                </a:extLst>
              </a:tr>
              <a:tr h="2911691">
                <a:tc>
                  <a:txBody>
                    <a:bodyPr/>
                    <a:lstStyle/>
                    <a:p>
                      <a:pPr marL="0" algn="ctr" defTabSz="914400" rtl="0" eaLnBrk="1" latinLnBrk="0" hangingPunct="1">
                        <a:lnSpc>
                          <a:spcPct val="120000"/>
                        </a:lnSpc>
                        <a:spcAft>
                          <a:spcPts val="0"/>
                        </a:spcAft>
                      </a:pPr>
                      <a:r>
                        <a:rPr lang="zh-CN" altLang="zh-CN" sz="2800" b="0" kern="1200" dirty="0">
                          <a:solidFill>
                            <a:schemeClr val="tx1"/>
                          </a:solidFill>
                          <a:effectLst/>
                          <a:latin typeface="+mn-lt"/>
                          <a:ea typeface="+mn-ea"/>
                          <a:cs typeface="Times New Roman" panose="02020603050405020304" pitchFamily="18" charset="0"/>
                        </a:rPr>
                        <a:t>麦</a:t>
                      </a:r>
                    </a:p>
                    <a:p>
                      <a:pPr marL="0" algn="ctr" defTabSz="914400" rtl="0" eaLnBrk="1" latinLnBrk="0" hangingPunct="1">
                        <a:lnSpc>
                          <a:spcPct val="120000"/>
                        </a:lnSpc>
                        <a:spcAft>
                          <a:spcPts val="0"/>
                        </a:spcAft>
                      </a:pPr>
                      <a:r>
                        <a:rPr lang="zh-CN" altLang="zh-CN" sz="2800" b="0" kern="1200" dirty="0">
                          <a:solidFill>
                            <a:schemeClr val="tx1"/>
                          </a:solidFill>
                          <a:effectLst/>
                          <a:latin typeface="+mn-lt"/>
                          <a:ea typeface="+mn-ea"/>
                          <a:cs typeface="Times New Roman" panose="02020603050405020304" pitchFamily="18" charset="0"/>
                        </a:rPr>
                        <a:t>芽</a:t>
                      </a:r>
                    </a:p>
                    <a:p>
                      <a:pPr marL="0" algn="ctr" defTabSz="914400" rtl="0" eaLnBrk="1" latinLnBrk="0" hangingPunct="1">
                        <a:lnSpc>
                          <a:spcPct val="120000"/>
                        </a:lnSpc>
                        <a:spcAft>
                          <a:spcPts val="0"/>
                        </a:spcAft>
                      </a:pPr>
                      <a:r>
                        <a:rPr lang="zh-CN" altLang="zh-CN" sz="2800" b="0" kern="1200" dirty="0">
                          <a:solidFill>
                            <a:schemeClr val="tx1"/>
                          </a:solidFill>
                          <a:effectLst/>
                          <a:latin typeface="+mn-lt"/>
                          <a:ea typeface="+mn-ea"/>
                          <a:cs typeface="Times New Roman" panose="02020603050405020304" pitchFamily="18" charset="0"/>
                        </a:rPr>
                        <a:t>糖</a:t>
                      </a:r>
                      <a:endParaRPr lang="zh-CN" altLang="en-US" sz="2800" b="0" kern="1200" dirty="0">
                        <a:solidFill>
                          <a:schemeClr val="tx1"/>
                        </a:solidFill>
                        <a:effectLst/>
                        <a:latin typeface="+mn-lt"/>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lnSpc>
                          <a:spcPct val="120000"/>
                        </a:lnSpc>
                        <a:spcAft>
                          <a:spcPts val="0"/>
                        </a:spcAft>
                      </a:pPr>
                      <a:r>
                        <a:rPr lang="zh-CN" altLang="en-US" sz="2800" b="0" kern="1200" dirty="0">
                          <a:solidFill>
                            <a:schemeClr val="tx1"/>
                          </a:solidFill>
                          <a:effectLst/>
                          <a:latin typeface="+mn-lt"/>
                          <a:ea typeface="+mn-ea"/>
                          <a:cs typeface="Times New Roman" panose="02020603050405020304" pitchFamily="18" charset="0"/>
                        </a:rPr>
                        <a:t>淀</a:t>
                      </a:r>
                    </a:p>
                    <a:p>
                      <a:pPr marL="0" algn="ctr" defTabSz="914400" rtl="0" eaLnBrk="1" latinLnBrk="0" hangingPunct="1">
                        <a:lnSpc>
                          <a:spcPct val="120000"/>
                        </a:lnSpc>
                        <a:spcAft>
                          <a:spcPts val="0"/>
                        </a:spcAft>
                      </a:pPr>
                      <a:r>
                        <a:rPr lang="zh-CN" altLang="en-US" sz="2800" b="0" kern="1200" dirty="0">
                          <a:solidFill>
                            <a:schemeClr val="tx1"/>
                          </a:solidFill>
                          <a:effectLst/>
                          <a:latin typeface="+mn-lt"/>
                          <a:ea typeface="+mn-ea"/>
                          <a:cs typeface="Times New Roman" panose="02020603050405020304" pitchFamily="18" charset="0"/>
                        </a:rPr>
                        <a:t>粉</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20000"/>
                        </a:lnSpc>
                        <a:spcAft>
                          <a:spcPts val="0"/>
                        </a:spcAft>
                      </a:pPr>
                      <a:r>
                        <a:rPr lang="en-US" sz="2800" b="0" dirty="0">
                          <a:solidFill>
                            <a:schemeClr val="tx1"/>
                          </a:solidFill>
                          <a:effectLst/>
                          <a:latin typeface="+mn-lt"/>
                          <a:ea typeface="+mn-ea"/>
                          <a:cs typeface="Times New Roman" panose="02020603050405020304" pitchFamily="18" charset="0"/>
                        </a:rPr>
                        <a:t>(1)</a:t>
                      </a:r>
                      <a:r>
                        <a:rPr lang="zh-CN" sz="2800" b="0" dirty="0">
                          <a:solidFill>
                            <a:schemeClr val="tx1"/>
                          </a:solidFill>
                          <a:effectLst/>
                          <a:latin typeface="+mn-lt"/>
                          <a:ea typeface="+mn-ea"/>
                          <a:cs typeface="Times New Roman" panose="02020603050405020304" pitchFamily="18" charset="0"/>
                        </a:rPr>
                        <a:t>遇碘单质</a:t>
                      </a:r>
                      <a:r>
                        <a:rPr lang="en-US" sz="2800" b="0" dirty="0">
                          <a:solidFill>
                            <a:schemeClr val="tx1"/>
                          </a:solidFill>
                          <a:effectLst/>
                          <a:latin typeface="+mn-lt"/>
                          <a:ea typeface="+mn-ea"/>
                          <a:cs typeface="Times New Roman" panose="02020603050405020304" pitchFamily="18" charset="0"/>
                        </a:rPr>
                        <a:t>(I</a:t>
                      </a:r>
                      <a:r>
                        <a:rPr lang="en-US" sz="2800" b="0" baseline="-25000" dirty="0">
                          <a:solidFill>
                            <a:schemeClr val="tx1"/>
                          </a:solidFill>
                          <a:effectLst/>
                          <a:latin typeface="+mn-lt"/>
                          <a:ea typeface="+mn-ea"/>
                          <a:cs typeface="Times New Roman" panose="02020603050405020304" pitchFamily="18" charset="0"/>
                        </a:rPr>
                        <a:t>2</a:t>
                      </a:r>
                      <a:r>
                        <a:rPr lang="en-US" sz="2800" b="0" dirty="0">
                          <a:solidFill>
                            <a:schemeClr val="tx1"/>
                          </a:solidFill>
                          <a:effectLst/>
                          <a:latin typeface="+mn-lt"/>
                          <a:ea typeface="+mn-ea"/>
                          <a:cs typeface="Times New Roman" panose="02020603050405020304" pitchFamily="18" charset="0"/>
                        </a:rPr>
                        <a:t>)</a:t>
                      </a:r>
                      <a:r>
                        <a:rPr lang="zh-CN" sz="2800" b="0" dirty="0">
                          <a:solidFill>
                            <a:schemeClr val="tx1"/>
                          </a:solidFill>
                          <a:effectLst/>
                          <a:latin typeface="+mn-lt"/>
                          <a:ea typeface="+mn-ea"/>
                          <a:cs typeface="Times New Roman" panose="02020603050405020304" pitchFamily="18" charset="0"/>
                        </a:rPr>
                        <a:t>变蓝色</a:t>
                      </a:r>
                      <a:r>
                        <a:rPr lang="en-US" sz="2800" b="0" dirty="0">
                          <a:solidFill>
                            <a:schemeClr val="tx1"/>
                          </a:solidFill>
                          <a:effectLst/>
                          <a:latin typeface="+mn-lt"/>
                          <a:ea typeface="+mn-ea"/>
                          <a:cs typeface="Times New Roman" panose="02020603050405020304" pitchFamily="18" charset="0"/>
                        </a:rPr>
                        <a:t>;</a:t>
                      </a:r>
                      <a:endParaRPr lang="zh-CN" sz="2800" b="0" dirty="0">
                        <a:solidFill>
                          <a:schemeClr val="tx1"/>
                        </a:solidFill>
                        <a:effectLst/>
                        <a:latin typeface="+mn-lt"/>
                        <a:ea typeface="+mn-ea"/>
                        <a:cs typeface="Times New Roman" panose="02020603050405020304" pitchFamily="18" charset="0"/>
                      </a:endParaRPr>
                    </a:p>
                    <a:p>
                      <a:pPr>
                        <a:lnSpc>
                          <a:spcPct val="120000"/>
                        </a:lnSpc>
                        <a:spcAft>
                          <a:spcPts val="0"/>
                        </a:spcAft>
                      </a:pPr>
                      <a:r>
                        <a:rPr lang="en-US" sz="2800" b="0" dirty="0">
                          <a:solidFill>
                            <a:schemeClr val="tx1"/>
                          </a:solidFill>
                          <a:effectLst/>
                          <a:latin typeface="+mn-lt"/>
                          <a:ea typeface="+mn-ea"/>
                          <a:cs typeface="Times New Roman" panose="02020603050405020304" pitchFamily="18" charset="0"/>
                        </a:rPr>
                        <a:t>(2)</a:t>
                      </a:r>
                      <a:r>
                        <a:rPr lang="zh-CN" sz="2800" b="0" dirty="0">
                          <a:solidFill>
                            <a:schemeClr val="tx1"/>
                          </a:solidFill>
                          <a:effectLst/>
                          <a:latin typeface="+mn-lt"/>
                          <a:ea typeface="+mn-ea"/>
                          <a:cs typeface="Times New Roman" panose="02020603050405020304" pitchFamily="18" charset="0"/>
                        </a:rPr>
                        <a:t>淀粉和纤维素均可水解生成葡萄糖</a:t>
                      </a:r>
                      <a:r>
                        <a:rPr lang="en-US" sz="2800" b="0" dirty="0">
                          <a:solidFill>
                            <a:schemeClr val="tx1"/>
                          </a:solidFill>
                          <a:effectLst/>
                          <a:latin typeface="+mn-lt"/>
                          <a:ea typeface="+mn-ea"/>
                          <a:cs typeface="Times New Roman" panose="02020603050405020304" pitchFamily="18" charset="0"/>
                        </a:rPr>
                        <a:t>:</a:t>
                      </a:r>
                    </a:p>
                    <a:p>
                      <a:pPr>
                        <a:lnSpc>
                          <a:spcPct val="100000"/>
                        </a:lnSpc>
                        <a:spcAft>
                          <a:spcPts val="0"/>
                        </a:spcAft>
                      </a:pPr>
                      <a:endParaRPr lang="zh-CN" sz="2800" b="0" dirty="0">
                        <a:solidFill>
                          <a:schemeClr val="tx1"/>
                        </a:solidFill>
                        <a:effectLst/>
                        <a:latin typeface="+mn-lt"/>
                        <a:ea typeface="+mn-ea"/>
                        <a:cs typeface="Times New Roman" panose="02020603050405020304" pitchFamily="18" charset="0"/>
                      </a:endParaRPr>
                    </a:p>
                    <a:p>
                      <a:pPr>
                        <a:lnSpc>
                          <a:spcPct val="120000"/>
                        </a:lnSpc>
                        <a:spcAft>
                          <a:spcPts val="0"/>
                        </a:spcAft>
                      </a:pPr>
                      <a:r>
                        <a:rPr lang="en-US" sz="2800" b="0" dirty="0">
                          <a:solidFill>
                            <a:schemeClr val="tx1"/>
                          </a:solidFill>
                          <a:effectLst/>
                          <a:latin typeface="+mn-lt"/>
                          <a:ea typeface="+mn-ea"/>
                          <a:cs typeface="Times New Roman" panose="02020603050405020304" pitchFamily="18" charset="0"/>
                        </a:rPr>
                        <a:t> (C</a:t>
                      </a:r>
                      <a:r>
                        <a:rPr lang="en-US" sz="2800" b="0" baseline="-25000" dirty="0">
                          <a:solidFill>
                            <a:schemeClr val="tx1"/>
                          </a:solidFill>
                          <a:effectLst/>
                          <a:latin typeface="+mn-lt"/>
                          <a:ea typeface="+mn-ea"/>
                          <a:cs typeface="Times New Roman" panose="02020603050405020304" pitchFamily="18" charset="0"/>
                        </a:rPr>
                        <a:t>6</a:t>
                      </a:r>
                      <a:r>
                        <a:rPr lang="en-US" sz="2800" b="0" dirty="0">
                          <a:solidFill>
                            <a:schemeClr val="tx1"/>
                          </a:solidFill>
                          <a:effectLst/>
                          <a:latin typeface="+mn-lt"/>
                          <a:ea typeface="+mn-ea"/>
                          <a:cs typeface="Times New Roman" panose="02020603050405020304" pitchFamily="18" charset="0"/>
                        </a:rPr>
                        <a:t>H</a:t>
                      </a:r>
                      <a:r>
                        <a:rPr lang="en-US" sz="2800" b="0" baseline="-25000" dirty="0">
                          <a:solidFill>
                            <a:schemeClr val="tx1"/>
                          </a:solidFill>
                          <a:effectLst/>
                          <a:latin typeface="+mn-lt"/>
                          <a:ea typeface="+mn-ea"/>
                          <a:cs typeface="Times New Roman" panose="02020603050405020304" pitchFamily="18" charset="0"/>
                        </a:rPr>
                        <a:t>10</a:t>
                      </a:r>
                      <a:r>
                        <a:rPr lang="en-US" sz="2800" b="0" dirty="0">
                          <a:solidFill>
                            <a:schemeClr val="tx1"/>
                          </a:solidFill>
                          <a:effectLst/>
                          <a:latin typeface="+mn-lt"/>
                          <a:ea typeface="+mn-ea"/>
                          <a:cs typeface="Times New Roman" panose="02020603050405020304" pitchFamily="18" charset="0"/>
                        </a:rPr>
                        <a:t>O</a:t>
                      </a:r>
                      <a:r>
                        <a:rPr lang="en-US" sz="2800" b="0" baseline="-25000" dirty="0">
                          <a:solidFill>
                            <a:schemeClr val="tx1"/>
                          </a:solidFill>
                          <a:effectLst/>
                          <a:latin typeface="+mn-lt"/>
                          <a:ea typeface="+mn-ea"/>
                          <a:cs typeface="Times New Roman" panose="02020603050405020304" pitchFamily="18" charset="0"/>
                        </a:rPr>
                        <a:t>5</a:t>
                      </a:r>
                      <a:r>
                        <a:rPr lang="en-US" sz="2800" b="0" dirty="0">
                          <a:solidFill>
                            <a:schemeClr val="tx1"/>
                          </a:solidFill>
                          <a:effectLst/>
                          <a:latin typeface="+mn-lt"/>
                          <a:ea typeface="+mn-ea"/>
                          <a:cs typeface="Times New Roman" panose="02020603050405020304" pitchFamily="18" charset="0"/>
                        </a:rPr>
                        <a:t>)</a:t>
                      </a:r>
                      <a:r>
                        <a:rPr lang="en-US" sz="2800" b="0" baseline="-25000" dirty="0">
                          <a:solidFill>
                            <a:schemeClr val="tx1"/>
                          </a:solidFill>
                          <a:effectLst/>
                          <a:latin typeface="+mn-lt"/>
                          <a:ea typeface="+mn-ea"/>
                          <a:cs typeface="Times New Roman" panose="02020603050405020304" pitchFamily="18" charset="0"/>
                        </a:rPr>
                        <a:t> </a:t>
                      </a:r>
                      <a:r>
                        <a:rPr lang="en-US" sz="2800" b="0" i="1" baseline="-25000" dirty="0">
                          <a:solidFill>
                            <a:schemeClr val="tx1"/>
                          </a:solidFill>
                          <a:effectLst/>
                          <a:latin typeface="+mn-lt"/>
                          <a:ea typeface="+mn-ea"/>
                          <a:cs typeface="Times New Roman" panose="02020603050405020304" pitchFamily="18" charset="0"/>
                        </a:rPr>
                        <a:t>n</a:t>
                      </a:r>
                      <a:r>
                        <a:rPr lang="en-US" sz="2800" b="0" dirty="0">
                          <a:solidFill>
                            <a:schemeClr val="tx1"/>
                          </a:solidFill>
                          <a:effectLst/>
                          <a:latin typeface="+mn-lt"/>
                          <a:ea typeface="+mn-ea"/>
                          <a:cs typeface="Times New Roman" panose="02020603050405020304" pitchFamily="18" charset="0"/>
                        </a:rPr>
                        <a:t>+</a:t>
                      </a:r>
                      <a:r>
                        <a:rPr lang="en-US" sz="2800" b="0" i="1" dirty="0">
                          <a:solidFill>
                            <a:schemeClr val="tx1"/>
                          </a:solidFill>
                          <a:effectLst/>
                          <a:latin typeface="+mn-lt"/>
                          <a:ea typeface="+mn-ea"/>
                          <a:cs typeface="Times New Roman" panose="02020603050405020304" pitchFamily="18" charset="0"/>
                        </a:rPr>
                        <a:t>n</a:t>
                      </a:r>
                      <a:r>
                        <a:rPr lang="en-US" sz="2800" b="0" dirty="0">
                          <a:solidFill>
                            <a:schemeClr val="tx1"/>
                          </a:solidFill>
                          <a:effectLst/>
                          <a:latin typeface="+mn-lt"/>
                          <a:ea typeface="+mn-ea"/>
                          <a:cs typeface="Times New Roman" panose="02020603050405020304" pitchFamily="18" charset="0"/>
                        </a:rPr>
                        <a:t>H</a:t>
                      </a:r>
                      <a:r>
                        <a:rPr lang="en-US" sz="2800" b="0" baseline="-25000" dirty="0">
                          <a:solidFill>
                            <a:schemeClr val="tx1"/>
                          </a:solidFill>
                          <a:effectLst/>
                          <a:latin typeface="+mn-lt"/>
                          <a:ea typeface="+mn-ea"/>
                          <a:cs typeface="Times New Roman" panose="02020603050405020304" pitchFamily="18" charset="0"/>
                        </a:rPr>
                        <a:t>2</a:t>
                      </a:r>
                      <a:r>
                        <a:rPr lang="en-US" sz="2800" b="0" dirty="0">
                          <a:solidFill>
                            <a:schemeClr val="tx1"/>
                          </a:solidFill>
                          <a:effectLst/>
                          <a:latin typeface="+mn-lt"/>
                          <a:ea typeface="+mn-ea"/>
                          <a:cs typeface="Times New Roman" panose="02020603050405020304" pitchFamily="18" charset="0"/>
                        </a:rPr>
                        <a:t>O                 </a:t>
                      </a:r>
                      <a:r>
                        <a:rPr lang="en-US" sz="2800" b="0" i="1" dirty="0">
                          <a:solidFill>
                            <a:schemeClr val="tx1"/>
                          </a:solidFill>
                          <a:effectLst/>
                          <a:latin typeface="+mn-lt"/>
                          <a:ea typeface="+mn-ea"/>
                          <a:cs typeface="Times New Roman" panose="02020603050405020304" pitchFamily="18" charset="0"/>
                        </a:rPr>
                        <a:t>n</a:t>
                      </a:r>
                      <a:r>
                        <a:rPr lang="en-US" sz="2800" b="0" dirty="0">
                          <a:solidFill>
                            <a:schemeClr val="tx1"/>
                          </a:solidFill>
                          <a:effectLst/>
                          <a:latin typeface="+mn-lt"/>
                          <a:ea typeface="+mn-ea"/>
                          <a:cs typeface="Times New Roman" panose="02020603050405020304" pitchFamily="18" charset="0"/>
                        </a:rPr>
                        <a:t>C</a:t>
                      </a:r>
                      <a:r>
                        <a:rPr lang="en-US" sz="2800" b="0" baseline="-25000" dirty="0">
                          <a:solidFill>
                            <a:schemeClr val="tx1"/>
                          </a:solidFill>
                          <a:effectLst/>
                          <a:latin typeface="+mn-lt"/>
                          <a:ea typeface="+mn-ea"/>
                          <a:cs typeface="Times New Roman" panose="02020603050405020304" pitchFamily="18" charset="0"/>
                        </a:rPr>
                        <a:t>6</a:t>
                      </a:r>
                      <a:r>
                        <a:rPr lang="en-US" sz="2800" b="0" dirty="0">
                          <a:solidFill>
                            <a:schemeClr val="tx1"/>
                          </a:solidFill>
                          <a:effectLst/>
                          <a:latin typeface="+mn-lt"/>
                          <a:ea typeface="+mn-ea"/>
                          <a:cs typeface="Times New Roman" panose="02020603050405020304" pitchFamily="18" charset="0"/>
                        </a:rPr>
                        <a:t>H</a:t>
                      </a:r>
                      <a:r>
                        <a:rPr lang="en-US" sz="2800" b="0" baseline="-25000" dirty="0">
                          <a:solidFill>
                            <a:schemeClr val="tx1"/>
                          </a:solidFill>
                          <a:effectLst/>
                          <a:latin typeface="+mn-lt"/>
                          <a:ea typeface="+mn-ea"/>
                          <a:cs typeface="Times New Roman" panose="02020603050405020304" pitchFamily="18" charset="0"/>
                        </a:rPr>
                        <a:t>12</a:t>
                      </a:r>
                      <a:r>
                        <a:rPr lang="en-US" sz="2800" b="0" dirty="0">
                          <a:solidFill>
                            <a:schemeClr val="tx1"/>
                          </a:solidFill>
                          <a:effectLst/>
                          <a:latin typeface="+mn-lt"/>
                          <a:ea typeface="+mn-ea"/>
                          <a:cs typeface="Times New Roman" panose="02020603050405020304" pitchFamily="18" charset="0"/>
                        </a:rPr>
                        <a:t>O</a:t>
                      </a:r>
                      <a:r>
                        <a:rPr lang="en-US" sz="2800" b="0" baseline="-25000" dirty="0">
                          <a:solidFill>
                            <a:schemeClr val="tx1"/>
                          </a:solidFill>
                          <a:effectLst/>
                          <a:latin typeface="+mn-lt"/>
                          <a:ea typeface="+mn-ea"/>
                          <a:cs typeface="Times New Roman" panose="02020603050405020304" pitchFamily="18" charset="0"/>
                        </a:rPr>
                        <a:t>6</a:t>
                      </a:r>
                    </a:p>
                    <a:p>
                      <a:pPr>
                        <a:lnSpc>
                          <a:spcPct val="100000"/>
                        </a:lnSpc>
                        <a:spcAft>
                          <a:spcPts val="0"/>
                        </a:spcAft>
                      </a:pPr>
                      <a:endParaRPr lang="zh-CN" sz="2800" b="0" dirty="0">
                        <a:solidFill>
                          <a:schemeClr val="tx1"/>
                        </a:solidFill>
                        <a:effectLst/>
                        <a:latin typeface="+mn-lt"/>
                        <a:ea typeface="+mn-ea"/>
                        <a:cs typeface="Times New Roman" panose="02020603050405020304" pitchFamily="18" charset="0"/>
                      </a:endParaRPr>
                    </a:p>
                    <a:p>
                      <a:pPr>
                        <a:lnSpc>
                          <a:spcPct val="120000"/>
                        </a:lnSpc>
                        <a:spcAft>
                          <a:spcPts val="0"/>
                        </a:spcAft>
                      </a:pPr>
                      <a:r>
                        <a:rPr lang="zh-CN" sz="2800" b="0" dirty="0">
                          <a:solidFill>
                            <a:schemeClr val="tx1"/>
                          </a:solidFill>
                          <a:effectLst/>
                          <a:latin typeface="+mn-lt"/>
                          <a:ea typeface="+mn-ea"/>
                          <a:cs typeface="Times New Roman" panose="02020603050405020304" pitchFamily="18" charset="0"/>
                        </a:rPr>
                        <a:t>淀粉</a:t>
                      </a:r>
                      <a:r>
                        <a:rPr lang="en-US" sz="2800" b="0" dirty="0">
                          <a:solidFill>
                            <a:schemeClr val="tx1"/>
                          </a:solidFill>
                          <a:effectLst/>
                          <a:latin typeface="+mn-lt"/>
                          <a:ea typeface="+mn-ea"/>
                          <a:cs typeface="Times New Roman" panose="02020603050405020304" pitchFamily="18" charset="0"/>
                        </a:rPr>
                        <a:t>(</a:t>
                      </a:r>
                      <a:r>
                        <a:rPr lang="zh-CN" sz="2800" b="0" dirty="0">
                          <a:solidFill>
                            <a:schemeClr val="tx1"/>
                          </a:solidFill>
                          <a:effectLst/>
                          <a:latin typeface="+mn-lt"/>
                          <a:ea typeface="+mn-ea"/>
                          <a:cs typeface="Times New Roman" panose="02020603050405020304" pitchFamily="18" charset="0"/>
                        </a:rPr>
                        <a:t>或纤维素</a:t>
                      </a:r>
                      <a:r>
                        <a:rPr lang="en-US" sz="2800" b="0" dirty="0">
                          <a:solidFill>
                            <a:schemeClr val="tx1"/>
                          </a:solidFill>
                          <a:effectLst/>
                          <a:latin typeface="+mn-lt"/>
                          <a:ea typeface="+mn-ea"/>
                          <a:cs typeface="Times New Roman" panose="02020603050405020304" pitchFamily="18" charset="0"/>
                        </a:rPr>
                        <a:t>)</a:t>
                      </a:r>
                      <a:r>
                        <a:rPr lang="zh-CN" sz="2800" b="0" dirty="0">
                          <a:solidFill>
                            <a:schemeClr val="tx1"/>
                          </a:solidFill>
                          <a:effectLst/>
                          <a:latin typeface="+mn-lt"/>
                          <a:ea typeface="+mn-ea"/>
                          <a:cs typeface="Times New Roman" panose="02020603050405020304" pitchFamily="18" charset="0"/>
                        </a:rPr>
                        <a:t>　　　　　　葡萄糖</a:t>
                      </a: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985362899"/>
                  </a:ext>
                </a:extLst>
              </a:tr>
              <a:tr h="2014573">
                <a:tc gridSpan="2">
                  <a:txBody>
                    <a:bodyPr/>
                    <a:lstStyle/>
                    <a:p>
                      <a:pPr algn="ctr">
                        <a:lnSpc>
                          <a:spcPct val="120000"/>
                        </a:lnSpc>
                        <a:spcAft>
                          <a:spcPts val="0"/>
                        </a:spcAft>
                      </a:pPr>
                      <a:r>
                        <a:rPr lang="zh-CN" sz="2800" b="0">
                          <a:solidFill>
                            <a:schemeClr val="tx1"/>
                          </a:solidFill>
                          <a:effectLst/>
                          <a:latin typeface="+mn-lt"/>
                          <a:ea typeface="+mn-ea"/>
                          <a:cs typeface="Times New Roman" panose="02020603050405020304" pitchFamily="18" charset="0"/>
                        </a:rPr>
                        <a:t>油脂</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CN" altLang="en-US"/>
                    </a:p>
                  </a:txBody>
                  <a:tcPr/>
                </a:tc>
                <a:tc>
                  <a:txBody>
                    <a:bodyPr/>
                    <a:lstStyle/>
                    <a:p>
                      <a:pPr>
                        <a:lnSpc>
                          <a:spcPct val="120000"/>
                        </a:lnSpc>
                        <a:spcAft>
                          <a:spcPts val="0"/>
                        </a:spcAft>
                      </a:pPr>
                      <a:r>
                        <a:rPr lang="en-US" sz="2800" b="0" dirty="0">
                          <a:solidFill>
                            <a:schemeClr val="tx1"/>
                          </a:solidFill>
                          <a:effectLst/>
                          <a:latin typeface="+mn-lt"/>
                          <a:ea typeface="+mn-ea"/>
                          <a:cs typeface="Times New Roman" panose="02020603050405020304" pitchFamily="18" charset="0"/>
                        </a:rPr>
                        <a:t>(1)</a:t>
                      </a:r>
                      <a:r>
                        <a:rPr lang="zh-CN" sz="2800" b="0" dirty="0">
                          <a:solidFill>
                            <a:schemeClr val="tx1"/>
                          </a:solidFill>
                          <a:effectLst/>
                          <a:latin typeface="+mn-lt"/>
                          <a:ea typeface="+mn-ea"/>
                          <a:cs typeface="Times New Roman" panose="02020603050405020304" pitchFamily="18" charset="0"/>
                        </a:rPr>
                        <a:t>不饱和程度较高、熔点较低的液态油可发生氢化反应</a:t>
                      </a:r>
                      <a:r>
                        <a:rPr lang="en-US" sz="2800" b="0" dirty="0">
                          <a:solidFill>
                            <a:schemeClr val="tx1"/>
                          </a:solidFill>
                          <a:effectLst/>
                          <a:latin typeface="+mn-lt"/>
                          <a:ea typeface="+mn-ea"/>
                          <a:cs typeface="Times New Roman" panose="02020603050405020304" pitchFamily="18" charset="0"/>
                        </a:rPr>
                        <a:t>;</a:t>
                      </a:r>
                      <a:endParaRPr lang="zh-CN" sz="2800" b="0" dirty="0">
                        <a:solidFill>
                          <a:schemeClr val="tx1"/>
                        </a:solidFill>
                        <a:effectLst/>
                        <a:latin typeface="+mn-lt"/>
                        <a:ea typeface="+mn-ea"/>
                        <a:cs typeface="Times New Roman" panose="02020603050405020304" pitchFamily="18" charset="0"/>
                      </a:endParaRPr>
                    </a:p>
                    <a:p>
                      <a:pPr>
                        <a:lnSpc>
                          <a:spcPct val="120000"/>
                        </a:lnSpc>
                        <a:spcAft>
                          <a:spcPts val="0"/>
                        </a:spcAft>
                      </a:pPr>
                      <a:r>
                        <a:rPr lang="en-US" sz="2800" b="0" dirty="0">
                          <a:solidFill>
                            <a:schemeClr val="tx1"/>
                          </a:solidFill>
                          <a:effectLst/>
                          <a:latin typeface="+mn-lt"/>
                          <a:ea typeface="+mn-ea"/>
                          <a:cs typeface="Times New Roman" panose="02020603050405020304" pitchFamily="18" charset="0"/>
                        </a:rPr>
                        <a:t>(2)</a:t>
                      </a:r>
                      <a:r>
                        <a:rPr lang="zh-CN" sz="2800" b="0" dirty="0">
                          <a:solidFill>
                            <a:schemeClr val="tx1"/>
                          </a:solidFill>
                          <a:effectLst/>
                          <a:latin typeface="+mn-lt"/>
                          <a:ea typeface="+mn-ea"/>
                          <a:cs typeface="Times New Roman" panose="02020603050405020304" pitchFamily="18" charset="0"/>
                        </a:rPr>
                        <a:t>酸性条件下水解</a:t>
                      </a:r>
                      <a:r>
                        <a:rPr lang="en-US" sz="2800" b="0" dirty="0">
                          <a:solidFill>
                            <a:schemeClr val="tx1"/>
                          </a:solidFill>
                          <a:effectLst/>
                          <a:latin typeface="+mn-lt"/>
                          <a:ea typeface="+mn-ea"/>
                          <a:cs typeface="Times New Roman" panose="02020603050405020304" pitchFamily="18" charset="0"/>
                        </a:rPr>
                        <a:t>:</a:t>
                      </a:r>
                      <a:r>
                        <a:rPr lang="zh-CN" sz="2800" b="0" dirty="0">
                          <a:solidFill>
                            <a:schemeClr val="tx1"/>
                          </a:solidFill>
                          <a:effectLst/>
                          <a:latin typeface="+mn-lt"/>
                          <a:ea typeface="+mn-ea"/>
                          <a:cs typeface="Times New Roman" panose="02020603050405020304" pitchFamily="18" charset="0"/>
                        </a:rPr>
                        <a:t>产物为甘油、高级脂肪酸</a:t>
                      </a:r>
                      <a:r>
                        <a:rPr lang="en-US" sz="2800" b="0" dirty="0">
                          <a:solidFill>
                            <a:schemeClr val="tx1"/>
                          </a:solidFill>
                          <a:effectLst/>
                          <a:latin typeface="+mn-lt"/>
                          <a:ea typeface="+mn-ea"/>
                          <a:cs typeface="Times New Roman" panose="02020603050405020304" pitchFamily="18" charset="0"/>
                        </a:rPr>
                        <a:t>;</a:t>
                      </a:r>
                      <a:r>
                        <a:rPr lang="zh-CN" sz="2800" b="0" dirty="0">
                          <a:solidFill>
                            <a:schemeClr val="tx1"/>
                          </a:solidFill>
                          <a:effectLst/>
                          <a:latin typeface="+mn-lt"/>
                          <a:ea typeface="+mn-ea"/>
                          <a:cs typeface="Times New Roman" panose="02020603050405020304" pitchFamily="18" charset="0"/>
                        </a:rPr>
                        <a:t>碱性条件下水解</a:t>
                      </a:r>
                      <a:r>
                        <a:rPr lang="en-US" sz="2800" b="0" dirty="0">
                          <a:solidFill>
                            <a:schemeClr val="tx1"/>
                          </a:solidFill>
                          <a:effectLst/>
                          <a:latin typeface="+mn-lt"/>
                          <a:ea typeface="+mn-ea"/>
                          <a:cs typeface="Times New Roman" panose="02020603050405020304" pitchFamily="18" charset="0"/>
                        </a:rPr>
                        <a:t>(</a:t>
                      </a:r>
                      <a:r>
                        <a:rPr lang="zh-CN" sz="2800" b="0" dirty="0">
                          <a:solidFill>
                            <a:schemeClr val="tx1"/>
                          </a:solidFill>
                          <a:effectLst/>
                          <a:latin typeface="+mn-lt"/>
                          <a:ea typeface="+mn-ea"/>
                          <a:cs typeface="Times New Roman" panose="02020603050405020304" pitchFamily="18" charset="0"/>
                        </a:rPr>
                        <a:t>皂化反应</a:t>
                      </a:r>
                      <a:r>
                        <a:rPr lang="en-US" sz="2800" b="0" dirty="0">
                          <a:solidFill>
                            <a:schemeClr val="tx1"/>
                          </a:solidFill>
                          <a:effectLst/>
                          <a:latin typeface="+mn-lt"/>
                          <a:ea typeface="+mn-ea"/>
                          <a:cs typeface="Times New Roman" panose="02020603050405020304" pitchFamily="18" charset="0"/>
                        </a:rPr>
                        <a:t>):</a:t>
                      </a:r>
                      <a:r>
                        <a:rPr lang="zh-CN" sz="2800" b="0" dirty="0">
                          <a:solidFill>
                            <a:schemeClr val="tx1"/>
                          </a:solidFill>
                          <a:effectLst/>
                          <a:latin typeface="+mn-lt"/>
                          <a:ea typeface="+mn-ea"/>
                          <a:cs typeface="Times New Roman" panose="02020603050405020304" pitchFamily="18" charset="0"/>
                        </a:rPr>
                        <a:t>产物为甘油和高级脂肪酸盐</a:t>
                      </a:r>
                      <a:r>
                        <a:rPr lang="en-US" sz="2800" b="0" dirty="0">
                          <a:solidFill>
                            <a:schemeClr val="tx1"/>
                          </a:solidFill>
                          <a:effectLst/>
                          <a:latin typeface="+mn-lt"/>
                          <a:ea typeface="+mn-ea"/>
                          <a:cs typeface="Times New Roman" panose="02020603050405020304" pitchFamily="18" charset="0"/>
                        </a:rPr>
                        <a:t>(</a:t>
                      </a:r>
                      <a:r>
                        <a:rPr lang="zh-CN" sz="2800" b="0" dirty="0">
                          <a:solidFill>
                            <a:schemeClr val="tx1"/>
                          </a:solidFill>
                          <a:effectLst/>
                          <a:latin typeface="+mn-lt"/>
                          <a:ea typeface="+mn-ea"/>
                          <a:cs typeface="Times New Roman" panose="02020603050405020304" pitchFamily="18" charset="0"/>
                        </a:rPr>
                        <a:t>制肥皂</a:t>
                      </a:r>
                      <a:r>
                        <a:rPr lang="en-US" sz="2800" b="0" dirty="0">
                          <a:solidFill>
                            <a:schemeClr val="tx1"/>
                          </a:solidFill>
                          <a:effectLst/>
                          <a:latin typeface="+mn-lt"/>
                          <a:ea typeface="+mn-ea"/>
                          <a:cs typeface="Times New Roman" panose="02020603050405020304" pitchFamily="18" charset="0"/>
                        </a:rPr>
                        <a:t>)</a:t>
                      </a:r>
                      <a:endParaRPr lang="zh-CN" sz="2800" b="0" dirty="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4053781675"/>
                  </a:ext>
                </a:extLst>
              </a:tr>
            </a:tbl>
          </a:graphicData>
        </a:graphic>
      </p:graphicFrame>
      <p:pic>
        <p:nvPicPr>
          <p:cNvPr id="6" name="图片 5">
            <a:extLst>
              <a:ext uri="{FF2B5EF4-FFF2-40B4-BE49-F238E27FC236}">
                <a16:creationId xmlns="" xmlns:a16="http://schemas.microsoft.com/office/drawing/2014/main" id="{40A3D9EE-91CA-4424-A2B1-B6E72FC4E662}"/>
              </a:ext>
            </a:extLst>
          </p:cNvPr>
          <p:cNvPicPr/>
          <p:nvPr/>
        </p:nvPicPr>
        <p:blipFill>
          <a:blip r:embed="rId2"/>
          <a:stretch>
            <a:fillRect/>
          </a:stretch>
        </p:blipFill>
        <p:spPr>
          <a:xfrm>
            <a:off x="4514850" y="2820035"/>
            <a:ext cx="1296999" cy="621665"/>
          </a:xfrm>
          <a:prstGeom prst="rect">
            <a:avLst/>
          </a:prstGeom>
        </p:spPr>
      </p:pic>
    </p:spTree>
    <p:extLst>
      <p:ext uri="{BB962C8B-B14F-4D97-AF65-F5344CB8AC3E}">
        <p14:creationId xmlns:p14="http://schemas.microsoft.com/office/powerpoint/2010/main" val="34532723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hlinkClick r:id="rId2" action="ppaction://hlinksldjump"/>
          </p:cNvPr>
          <p:cNvSpPr/>
          <p:nvPr/>
        </p:nvSpPr>
        <p:spPr>
          <a:xfrm>
            <a:off x="1070450" y="1447799"/>
            <a:ext cx="10065636" cy="538284"/>
          </a:xfrm>
          <a:prstGeom prst="rect">
            <a:avLst/>
          </a:prstGeom>
          <a:noFill/>
          <a:ln>
            <a:noFill/>
          </a:ln>
        </p:spPr>
        <p:style>
          <a:lnRef idx="3">
            <a:schemeClr val="lt1"/>
          </a:lnRef>
          <a:fillRef idx="1">
            <a:schemeClr val="accent6"/>
          </a:fillRef>
          <a:effectRef idx="1">
            <a:schemeClr val="accent6"/>
          </a:effectRef>
          <a:fontRef idx="minor">
            <a:schemeClr val="lt1"/>
          </a:fontRef>
        </p:style>
        <p:txBody>
          <a:bodyPr rtlCol="0" anchor="ctr"/>
          <a:lstStyle/>
          <a:p>
            <a:r>
              <a:rPr lang="zh-CN" altLang="en-US" sz="2800" b="1" dirty="0">
                <a:solidFill>
                  <a:srgbClr val="DA251C"/>
                </a:solidFill>
                <a:latin typeface="微软雅黑" panose="020B0503020204020204" pitchFamily="34" charset="-122"/>
                <a:ea typeface="微软雅黑" panose="020B0503020204020204" pitchFamily="34" charset="-122"/>
              </a:rPr>
              <a:t>考情精解读</a:t>
            </a:r>
          </a:p>
        </p:txBody>
      </p:sp>
      <p:sp>
        <p:nvSpPr>
          <p:cNvPr id="6" name="矩形 5">
            <a:hlinkClick r:id="rId2" action="ppaction://hlinksldjump"/>
          </p:cNvPr>
          <p:cNvSpPr/>
          <p:nvPr/>
        </p:nvSpPr>
        <p:spPr>
          <a:xfrm>
            <a:off x="1063182" y="0"/>
            <a:ext cx="10065636" cy="1304263"/>
          </a:xfrm>
          <a:prstGeom prst="rect">
            <a:avLst/>
          </a:prstGeom>
          <a:solidFill>
            <a:srgbClr val="DA251C"/>
          </a:solidFill>
          <a:ln>
            <a:no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4000" b="1" dirty="0">
                <a:solidFill>
                  <a:schemeClr val="bg1"/>
                </a:solidFill>
                <a:latin typeface="微软雅黑" panose="020B0503020204020204" pitchFamily="34" charset="-122"/>
                <a:ea typeface="微软雅黑" panose="020B0503020204020204" pitchFamily="34" charset="-122"/>
              </a:rPr>
              <a:t>目录</a:t>
            </a:r>
            <a:endParaRPr lang="en-US" altLang="zh-CN" sz="4000" b="1" dirty="0">
              <a:solidFill>
                <a:schemeClr val="bg1"/>
              </a:solidFill>
              <a:latin typeface="微软雅黑" panose="020B0503020204020204" pitchFamily="34" charset="-122"/>
              <a:ea typeface="微软雅黑" panose="020B0503020204020204" pitchFamily="34" charset="-122"/>
            </a:endParaRPr>
          </a:p>
          <a:p>
            <a:pPr algn="ctr"/>
            <a:r>
              <a:rPr lang="en-US" altLang="zh-CN" sz="2000" dirty="0">
                <a:solidFill>
                  <a:schemeClr val="bg1"/>
                </a:solidFill>
                <a:latin typeface="微软雅黑" panose="020B0503020204020204" pitchFamily="34" charset="-122"/>
                <a:ea typeface="微软雅黑" panose="020B0503020204020204" pitchFamily="34" charset="-122"/>
              </a:rPr>
              <a:t>CONTENTS</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16" name="矩形 15">
            <a:hlinkClick r:id="rId2" action="ppaction://hlinksldjump"/>
          </p:cNvPr>
          <p:cNvSpPr/>
          <p:nvPr/>
        </p:nvSpPr>
        <p:spPr>
          <a:xfrm>
            <a:off x="1070450" y="3610880"/>
            <a:ext cx="6244750" cy="2887177"/>
          </a:xfrm>
          <a:prstGeom prst="rect">
            <a:avLst/>
          </a:prstGeom>
          <a:noFill/>
          <a:ln>
            <a:noFill/>
          </a:ln>
        </p:spPr>
        <p:style>
          <a:lnRef idx="3">
            <a:schemeClr val="lt1"/>
          </a:lnRef>
          <a:fillRef idx="1">
            <a:schemeClr val="accent6"/>
          </a:fillRef>
          <a:effectRef idx="1">
            <a:schemeClr val="accent6"/>
          </a:effectRef>
          <a:fontRef idx="minor">
            <a:schemeClr val="lt1"/>
          </a:fontRef>
        </p:style>
        <p:txBody>
          <a:bodyPr rtlCol="0" anchor="ctr"/>
          <a:lstStyle/>
          <a:p>
            <a:pPr>
              <a:lnSpc>
                <a:spcPct val="150000"/>
              </a:lnSpc>
            </a:pPr>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考点</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1</a:t>
            </a:r>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  乙醇和乙酸</a:t>
            </a:r>
            <a:endPar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考点</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2</a:t>
            </a:r>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  乙酸乙酯</a:t>
            </a:r>
            <a:endPar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考点</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3</a:t>
            </a:r>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  营养物质</a:t>
            </a:r>
            <a:endPar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endPar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21" name="矩形 20">
            <a:hlinkClick r:id="rId2" action="ppaction://hlinksldjump"/>
          </p:cNvPr>
          <p:cNvSpPr/>
          <p:nvPr/>
        </p:nvSpPr>
        <p:spPr>
          <a:xfrm>
            <a:off x="1070450" y="5930745"/>
            <a:ext cx="10065636" cy="538284"/>
          </a:xfrm>
          <a:prstGeom prst="rect">
            <a:avLst/>
          </a:prstGeom>
          <a:noFill/>
          <a:ln>
            <a:noFill/>
          </a:ln>
        </p:spPr>
        <p:style>
          <a:lnRef idx="3">
            <a:schemeClr val="lt1"/>
          </a:lnRef>
          <a:fillRef idx="1">
            <a:schemeClr val="accent6"/>
          </a:fillRef>
          <a:effectRef idx="1">
            <a:schemeClr val="accent6"/>
          </a:effectRef>
          <a:fontRef idx="minor">
            <a:schemeClr val="lt1"/>
          </a:fontRef>
        </p:style>
        <p:txBody>
          <a:bodyPr rtlCol="0" anchor="ctr"/>
          <a:lstStyle/>
          <a:p>
            <a:endPar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0" name="矩形 9">
            <a:hlinkClick r:id="rId3" action="ppaction://hlinksldjump"/>
            <a:extLst>
              <a:ext uri="{FF2B5EF4-FFF2-40B4-BE49-F238E27FC236}">
                <a16:creationId xmlns="" xmlns:a16="http://schemas.microsoft.com/office/drawing/2014/main" id="{9FF6546F-7603-46D9-A1BC-5F37D0B99239}"/>
              </a:ext>
            </a:extLst>
          </p:cNvPr>
          <p:cNvSpPr/>
          <p:nvPr/>
        </p:nvSpPr>
        <p:spPr>
          <a:xfrm>
            <a:off x="1069975" y="3137359"/>
            <a:ext cx="10066655" cy="547370"/>
          </a:xfrm>
          <a:prstGeom prst="rect">
            <a:avLst/>
          </a:prstGeom>
          <a:noFill/>
          <a:ln>
            <a:noFill/>
          </a:ln>
        </p:spPr>
        <p:style>
          <a:lnRef idx="3">
            <a:schemeClr val="lt1"/>
          </a:lnRef>
          <a:fillRef idx="1">
            <a:schemeClr val="accent6"/>
          </a:fillRef>
          <a:effectRef idx="1">
            <a:schemeClr val="accent6"/>
          </a:effectRef>
          <a:fontRef idx="minor">
            <a:schemeClr val="lt1"/>
          </a:fontRef>
        </p:style>
        <p:txBody>
          <a:bodyPr anchor="ctr"/>
          <a:lstStyle/>
          <a:p>
            <a:pPr fontAlgn="auto">
              <a:spcBef>
                <a:spcPts val="0"/>
              </a:spcBef>
              <a:spcAft>
                <a:spcPts val="0"/>
              </a:spcAft>
              <a:defRPr/>
            </a:pPr>
            <a:r>
              <a:rPr lang="en-US" altLang="zh-CN" sz="2800" b="1" dirty="0">
                <a:solidFill>
                  <a:srgbClr val="DA251C"/>
                </a:solidFill>
                <a:latin typeface="微软雅黑" panose="020B0503020204020204" charset="-122"/>
              </a:rPr>
              <a:t>A</a:t>
            </a:r>
            <a:r>
              <a:rPr lang="zh-CN" altLang="en-US" sz="2800" b="1" dirty="0">
                <a:solidFill>
                  <a:srgbClr val="DA251C"/>
                </a:solidFill>
                <a:latin typeface="微软雅黑" panose="020B0503020204020204" charset="-122"/>
              </a:rPr>
              <a:t>考点帮</a:t>
            </a:r>
            <a:r>
              <a:rPr lang="en-US" altLang="zh-CN" sz="2800" b="1" dirty="0">
                <a:solidFill>
                  <a:srgbClr val="DA251C"/>
                </a:solidFill>
                <a:latin typeface="微软雅黑" panose="020B0503020204020204" charset="-122"/>
              </a:rPr>
              <a:t>·</a:t>
            </a:r>
            <a:r>
              <a:rPr lang="zh-CN" altLang="en-US" sz="2800" b="1" dirty="0">
                <a:solidFill>
                  <a:srgbClr val="DA251C"/>
                </a:solidFill>
                <a:latin typeface="微软雅黑" panose="020B0503020204020204" charset="-122"/>
              </a:rPr>
              <a:t>知识全通关</a:t>
            </a:r>
          </a:p>
        </p:txBody>
      </p:sp>
      <p:sp>
        <p:nvSpPr>
          <p:cNvPr id="11" name="矩形 10">
            <a:hlinkClick r:id="rId2" action="ppaction://hlinksldjump"/>
            <a:extLst>
              <a:ext uri="{FF2B5EF4-FFF2-40B4-BE49-F238E27FC236}">
                <a16:creationId xmlns="" xmlns:a16="http://schemas.microsoft.com/office/drawing/2014/main" id="{76C65D05-E9EA-4A1F-AE92-474F9FF70D30}"/>
              </a:ext>
            </a:extLst>
          </p:cNvPr>
          <p:cNvSpPr/>
          <p:nvPr/>
        </p:nvSpPr>
        <p:spPr>
          <a:xfrm>
            <a:off x="1070450" y="1995713"/>
            <a:ext cx="2881064" cy="538284"/>
          </a:xfrm>
          <a:prstGeom prst="rect">
            <a:avLst/>
          </a:prstGeom>
          <a:noFill/>
          <a:ln>
            <a:noFill/>
          </a:ln>
        </p:spPr>
        <p:style>
          <a:lnRef idx="3">
            <a:schemeClr val="lt1"/>
          </a:lnRef>
          <a:fillRef idx="1">
            <a:schemeClr val="accent6"/>
          </a:fillRef>
          <a:effectRef idx="1">
            <a:schemeClr val="accent6"/>
          </a:effectRef>
          <a:fontRef idx="minor">
            <a:schemeClr val="lt1"/>
          </a:fontRef>
        </p:style>
        <p:txBody>
          <a:bodyPr rtlCol="0" anchor="ctr"/>
          <a:lstStyle/>
          <a:p>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考纲要求</a:t>
            </a:r>
          </a:p>
        </p:txBody>
      </p:sp>
      <p:sp>
        <p:nvSpPr>
          <p:cNvPr id="12" name="矩形 11">
            <a:hlinkClick r:id="rId2" action="ppaction://hlinksldjump"/>
            <a:extLst>
              <a:ext uri="{FF2B5EF4-FFF2-40B4-BE49-F238E27FC236}">
                <a16:creationId xmlns="" xmlns:a16="http://schemas.microsoft.com/office/drawing/2014/main" id="{8CFB6676-2775-44F3-8A52-7924120ACD46}"/>
              </a:ext>
            </a:extLst>
          </p:cNvPr>
          <p:cNvSpPr/>
          <p:nvPr/>
        </p:nvSpPr>
        <p:spPr>
          <a:xfrm>
            <a:off x="3418114" y="1997597"/>
            <a:ext cx="2881065" cy="534517"/>
          </a:xfrm>
          <a:prstGeom prst="rect">
            <a:avLst/>
          </a:prstGeom>
          <a:noFill/>
          <a:ln>
            <a:noFill/>
          </a:ln>
        </p:spPr>
        <p:style>
          <a:lnRef idx="3">
            <a:schemeClr val="lt1"/>
          </a:lnRef>
          <a:fillRef idx="1">
            <a:schemeClr val="accent6"/>
          </a:fillRef>
          <a:effectRef idx="1">
            <a:schemeClr val="accent6"/>
          </a:effectRef>
          <a:fontRef idx="minor">
            <a:schemeClr val="lt1"/>
          </a:fontRef>
        </p:style>
        <p:txBody>
          <a:bodyPr rtlCol="0" anchor="ctr"/>
          <a:lstStyle/>
          <a:p>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命题规律</a:t>
            </a:r>
          </a:p>
        </p:txBody>
      </p:sp>
      <p:sp>
        <p:nvSpPr>
          <p:cNvPr id="17" name="矩形 16">
            <a:hlinkClick r:id="rId2" action="ppaction://hlinksldjump"/>
            <a:extLst>
              <a:ext uri="{FF2B5EF4-FFF2-40B4-BE49-F238E27FC236}">
                <a16:creationId xmlns="" xmlns:a16="http://schemas.microsoft.com/office/drawing/2014/main" id="{BD4B9252-357E-4B3C-9F56-0DCC5F1E0143}"/>
              </a:ext>
            </a:extLst>
          </p:cNvPr>
          <p:cNvSpPr/>
          <p:nvPr/>
        </p:nvSpPr>
        <p:spPr>
          <a:xfrm>
            <a:off x="5816578" y="1997597"/>
            <a:ext cx="2881065" cy="534517"/>
          </a:xfrm>
          <a:prstGeom prst="rect">
            <a:avLst/>
          </a:prstGeom>
          <a:noFill/>
          <a:ln>
            <a:noFill/>
          </a:ln>
        </p:spPr>
        <p:style>
          <a:lnRef idx="3">
            <a:schemeClr val="lt1"/>
          </a:lnRef>
          <a:fillRef idx="1">
            <a:schemeClr val="accent6"/>
          </a:fillRef>
          <a:effectRef idx="1">
            <a:schemeClr val="accent6"/>
          </a:effectRef>
          <a:fontRef idx="minor">
            <a:schemeClr val="lt1"/>
          </a:fontRef>
        </p:style>
        <p:txBody>
          <a:bodyPr rtlCol="0" anchor="ctr"/>
          <a:lstStyle/>
          <a:p>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命题分析预测</a:t>
            </a:r>
          </a:p>
        </p:txBody>
      </p:sp>
      <p:sp>
        <p:nvSpPr>
          <p:cNvPr id="18" name="矩形 17">
            <a:hlinkClick r:id="rId2" action="ppaction://hlinksldjump"/>
            <a:extLst>
              <a:ext uri="{FF2B5EF4-FFF2-40B4-BE49-F238E27FC236}">
                <a16:creationId xmlns="" xmlns:a16="http://schemas.microsoft.com/office/drawing/2014/main" id="{DA57939E-316A-4BF2-96EC-F054B1F70F8F}"/>
              </a:ext>
            </a:extLst>
          </p:cNvPr>
          <p:cNvSpPr/>
          <p:nvPr/>
        </p:nvSpPr>
        <p:spPr>
          <a:xfrm>
            <a:off x="8969817" y="1997597"/>
            <a:ext cx="2881065" cy="534517"/>
          </a:xfrm>
          <a:prstGeom prst="rect">
            <a:avLst/>
          </a:prstGeom>
          <a:noFill/>
          <a:ln>
            <a:noFill/>
          </a:ln>
        </p:spPr>
        <p:style>
          <a:lnRef idx="3">
            <a:schemeClr val="lt1"/>
          </a:lnRef>
          <a:fillRef idx="1">
            <a:schemeClr val="accent6"/>
          </a:fillRef>
          <a:effectRef idx="1">
            <a:schemeClr val="accent6"/>
          </a:effectRef>
          <a:fontRef idx="minor">
            <a:schemeClr val="lt1"/>
          </a:fontRef>
        </p:style>
        <p:txBody>
          <a:bodyPr rtlCol="0" anchor="ctr"/>
          <a:lstStyle/>
          <a:p>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知识体系构建</a:t>
            </a:r>
          </a:p>
        </p:txBody>
      </p:sp>
    </p:spTree>
    <p:extLst>
      <p:ext uri="{BB962C8B-B14F-4D97-AF65-F5344CB8AC3E}">
        <p14:creationId xmlns:p14="http://schemas.microsoft.com/office/powerpoint/2010/main" val="6624666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 xmlns:a16="http://schemas.microsoft.com/office/drawing/2014/main" id="{E21ABC8D-1C46-4B5A-9C88-3EA50E8EBABA}"/>
              </a:ext>
            </a:extLst>
          </p:cNvPr>
          <p:cNvSpPr/>
          <p:nvPr/>
        </p:nvSpPr>
        <p:spPr>
          <a:xfrm>
            <a:off x="8153400" y="0"/>
            <a:ext cx="305955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专题二十一   生活中常见的有机物营养物质</a:t>
            </a:r>
          </a:p>
        </p:txBody>
      </p:sp>
      <p:sp>
        <p:nvSpPr>
          <p:cNvPr id="10" name="矩形 9">
            <a:extLst>
              <a:ext uri="{FF2B5EF4-FFF2-40B4-BE49-F238E27FC236}">
                <a16:creationId xmlns="" xmlns:a16="http://schemas.microsoft.com/office/drawing/2014/main" id="{624ADB48-4E96-4B52-B003-1986B52AF0A6}"/>
              </a:ext>
            </a:extLst>
          </p:cNvPr>
          <p:cNvSpPr/>
          <p:nvPr/>
        </p:nvSpPr>
        <p:spPr>
          <a:xfrm>
            <a:off x="234043" y="264779"/>
            <a:ext cx="11723913" cy="662297"/>
          </a:xfrm>
          <a:prstGeom prst="rect">
            <a:avLst/>
          </a:prstGeom>
        </p:spPr>
        <p:txBody>
          <a:bodyPr wrap="square">
            <a:spAutoFit/>
          </a:bodyPr>
          <a:lstStyle/>
          <a:p>
            <a:pPr algn="r">
              <a:lnSpc>
                <a:spcPct val="150000"/>
              </a:lnSpc>
            </a:pPr>
            <a:r>
              <a:rPr lang="en-US" altLang="zh-CN" sz="2800" dirty="0"/>
              <a:t>(</a:t>
            </a:r>
            <a:r>
              <a:rPr lang="zh-CN" altLang="en-US" sz="2800" dirty="0"/>
              <a:t>续表</a:t>
            </a:r>
            <a:r>
              <a:rPr lang="en-US" altLang="zh-CN" sz="2800" dirty="0"/>
              <a:t>)</a:t>
            </a:r>
            <a:endParaRPr lang="zh-CN" altLang="zh-CN" sz="2800" dirty="0"/>
          </a:p>
        </p:txBody>
      </p:sp>
      <p:graphicFrame>
        <p:nvGraphicFramePr>
          <p:cNvPr id="2" name="表格 1">
            <a:extLst>
              <a:ext uri="{FF2B5EF4-FFF2-40B4-BE49-F238E27FC236}">
                <a16:creationId xmlns="" xmlns:a16="http://schemas.microsoft.com/office/drawing/2014/main" id="{BE864266-793F-410D-88EE-1C080D752504}"/>
              </a:ext>
            </a:extLst>
          </p:cNvPr>
          <p:cNvGraphicFramePr>
            <a:graphicFrameLocks noGrp="1"/>
          </p:cNvGraphicFramePr>
          <p:nvPr>
            <p:extLst>
              <p:ext uri="{D42A27DB-BD31-4B8C-83A1-F6EECF244321}">
                <p14:modId xmlns:p14="http://schemas.microsoft.com/office/powerpoint/2010/main" val="3560751487"/>
              </p:ext>
            </p:extLst>
          </p:nvPr>
        </p:nvGraphicFramePr>
        <p:xfrm>
          <a:off x="373743" y="947032"/>
          <a:ext cx="11444514" cy="2837568"/>
        </p:xfrm>
        <a:graphic>
          <a:graphicData uri="http://schemas.openxmlformats.org/drawingml/2006/table">
            <a:tbl>
              <a:tblPr firstRow="1" firstCol="1" bandRow="1">
                <a:tableStyleId>{5C22544A-7EE6-4342-B048-85BDC9FD1C3A}</a:tableStyleId>
              </a:tblPr>
              <a:tblGrid>
                <a:gridCol w="1222828">
                  <a:extLst>
                    <a:ext uri="{9D8B030D-6E8A-4147-A177-3AD203B41FA5}">
                      <a16:colId xmlns="" xmlns:a16="http://schemas.microsoft.com/office/drawing/2014/main" val="1095710475"/>
                    </a:ext>
                  </a:extLst>
                </a:gridCol>
                <a:gridCol w="10221686">
                  <a:extLst>
                    <a:ext uri="{9D8B030D-6E8A-4147-A177-3AD203B41FA5}">
                      <a16:colId xmlns="" xmlns:a16="http://schemas.microsoft.com/office/drawing/2014/main" val="341381990"/>
                    </a:ext>
                  </a:extLst>
                </a:gridCol>
              </a:tblGrid>
              <a:tr h="567514">
                <a:tc>
                  <a:txBody>
                    <a:bodyPr/>
                    <a:lstStyle/>
                    <a:p>
                      <a:pPr algn="ctr">
                        <a:lnSpc>
                          <a:spcPct val="120000"/>
                        </a:lnSpc>
                        <a:spcAft>
                          <a:spcPts val="0"/>
                        </a:spcAft>
                      </a:pPr>
                      <a:r>
                        <a:rPr lang="zh-CN" sz="2800" b="0">
                          <a:solidFill>
                            <a:schemeClr val="tx1"/>
                          </a:solidFill>
                          <a:effectLst/>
                          <a:latin typeface="+mn-lt"/>
                          <a:ea typeface="+mn-ea"/>
                        </a:rPr>
                        <a:t>有机物</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20000"/>
                        </a:lnSpc>
                        <a:spcAft>
                          <a:spcPts val="0"/>
                        </a:spcAft>
                      </a:pPr>
                      <a:r>
                        <a:rPr lang="zh-CN" sz="2800" b="0">
                          <a:solidFill>
                            <a:schemeClr val="tx1"/>
                          </a:solidFill>
                          <a:effectLst/>
                          <a:latin typeface="+mn-lt"/>
                          <a:ea typeface="+mn-ea"/>
                        </a:rPr>
                        <a:t>特征现象及常见反应</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919672518"/>
                  </a:ext>
                </a:extLst>
              </a:tr>
              <a:tr h="2270054">
                <a:tc>
                  <a:txBody>
                    <a:bodyPr/>
                    <a:lstStyle/>
                    <a:p>
                      <a:pPr algn="ctr">
                        <a:lnSpc>
                          <a:spcPct val="120000"/>
                        </a:lnSpc>
                        <a:spcAft>
                          <a:spcPts val="0"/>
                        </a:spcAft>
                      </a:pPr>
                      <a:r>
                        <a:rPr lang="zh-CN" sz="2800" b="0">
                          <a:solidFill>
                            <a:schemeClr val="tx1"/>
                          </a:solidFill>
                          <a:effectLst/>
                          <a:latin typeface="+mn-lt"/>
                          <a:ea typeface="+mn-ea"/>
                          <a:cs typeface="Times New Roman" panose="02020603050405020304" pitchFamily="18" charset="0"/>
                        </a:rPr>
                        <a:t>蛋白质</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20000"/>
                        </a:lnSpc>
                        <a:spcAft>
                          <a:spcPts val="0"/>
                        </a:spcAft>
                      </a:pPr>
                      <a:r>
                        <a:rPr lang="en-US" sz="2800" b="0" dirty="0">
                          <a:solidFill>
                            <a:schemeClr val="tx1"/>
                          </a:solidFill>
                          <a:effectLst/>
                          <a:latin typeface="+mn-lt"/>
                          <a:ea typeface="+mn-ea"/>
                          <a:cs typeface="Times New Roman" panose="02020603050405020304" pitchFamily="18" charset="0"/>
                        </a:rPr>
                        <a:t>(1)</a:t>
                      </a:r>
                      <a:r>
                        <a:rPr lang="zh-CN" sz="2800" b="0" dirty="0">
                          <a:solidFill>
                            <a:schemeClr val="tx1"/>
                          </a:solidFill>
                          <a:effectLst/>
                          <a:latin typeface="+mn-lt"/>
                          <a:ea typeface="+mn-ea"/>
                          <a:cs typeface="Times New Roman" panose="02020603050405020304" pitchFamily="18" charset="0"/>
                        </a:rPr>
                        <a:t>含有苯基的蛋白质在加热条件下遇浓硝酸变黄色</a:t>
                      </a:r>
                      <a:r>
                        <a:rPr lang="en-US" sz="2800" b="0" dirty="0">
                          <a:solidFill>
                            <a:schemeClr val="tx1"/>
                          </a:solidFill>
                          <a:effectLst/>
                          <a:latin typeface="+mn-lt"/>
                          <a:ea typeface="+mn-ea"/>
                          <a:cs typeface="Times New Roman" panose="02020603050405020304" pitchFamily="18" charset="0"/>
                        </a:rPr>
                        <a:t>(</a:t>
                      </a:r>
                      <a:r>
                        <a:rPr lang="zh-CN" sz="2800" b="0" dirty="0">
                          <a:solidFill>
                            <a:schemeClr val="tx1"/>
                          </a:solidFill>
                          <a:effectLst/>
                          <a:latin typeface="+mn-lt"/>
                          <a:ea typeface="+mn-ea"/>
                          <a:cs typeface="Times New Roman" panose="02020603050405020304" pitchFamily="18" charset="0"/>
                        </a:rPr>
                        <a:t>颜色反应</a:t>
                      </a:r>
                      <a:r>
                        <a:rPr lang="en-US" sz="2800" b="0" dirty="0">
                          <a:solidFill>
                            <a:schemeClr val="tx1"/>
                          </a:solidFill>
                          <a:effectLst/>
                          <a:latin typeface="+mn-lt"/>
                          <a:ea typeface="+mn-ea"/>
                          <a:cs typeface="Times New Roman" panose="02020603050405020304" pitchFamily="18" charset="0"/>
                        </a:rPr>
                        <a:t>);</a:t>
                      </a:r>
                      <a:endParaRPr lang="zh-CN" sz="2800" b="0" dirty="0">
                        <a:solidFill>
                          <a:schemeClr val="tx1"/>
                        </a:solidFill>
                        <a:effectLst/>
                        <a:latin typeface="+mn-lt"/>
                        <a:ea typeface="+mn-ea"/>
                        <a:cs typeface="Times New Roman" panose="02020603050405020304" pitchFamily="18" charset="0"/>
                      </a:endParaRPr>
                    </a:p>
                    <a:p>
                      <a:pPr>
                        <a:lnSpc>
                          <a:spcPct val="120000"/>
                        </a:lnSpc>
                        <a:spcAft>
                          <a:spcPts val="0"/>
                        </a:spcAft>
                      </a:pPr>
                      <a:r>
                        <a:rPr lang="en-US" sz="2800" b="0" dirty="0">
                          <a:solidFill>
                            <a:schemeClr val="tx1"/>
                          </a:solidFill>
                          <a:effectLst/>
                          <a:latin typeface="+mn-lt"/>
                          <a:ea typeface="+mn-ea"/>
                          <a:cs typeface="Times New Roman" panose="02020603050405020304" pitchFamily="18" charset="0"/>
                        </a:rPr>
                        <a:t>(2)</a:t>
                      </a:r>
                      <a:r>
                        <a:rPr lang="zh-CN" sz="2800" b="0" dirty="0">
                          <a:solidFill>
                            <a:schemeClr val="tx1"/>
                          </a:solidFill>
                          <a:effectLst/>
                          <a:latin typeface="+mn-lt"/>
                          <a:ea typeface="+mn-ea"/>
                          <a:cs typeface="Times New Roman" panose="02020603050405020304" pitchFamily="18" charset="0"/>
                        </a:rPr>
                        <a:t>灼烧有烧焦羽毛气味</a:t>
                      </a:r>
                      <a:r>
                        <a:rPr lang="en-US" sz="2800" b="0" dirty="0">
                          <a:solidFill>
                            <a:schemeClr val="tx1"/>
                          </a:solidFill>
                          <a:effectLst/>
                          <a:latin typeface="+mn-lt"/>
                          <a:ea typeface="+mn-ea"/>
                          <a:cs typeface="Times New Roman" panose="02020603050405020304" pitchFamily="18" charset="0"/>
                        </a:rPr>
                        <a:t>(</a:t>
                      </a:r>
                      <a:r>
                        <a:rPr lang="zh-CN" sz="2800" b="0" dirty="0">
                          <a:solidFill>
                            <a:schemeClr val="tx1"/>
                          </a:solidFill>
                          <a:effectLst/>
                          <a:latin typeface="+mn-lt"/>
                          <a:ea typeface="+mn-ea"/>
                          <a:cs typeface="Times New Roman" panose="02020603050405020304" pitchFamily="18" charset="0"/>
                        </a:rPr>
                        <a:t>鉴别合成纤维与蚕丝</a:t>
                      </a:r>
                      <a:r>
                        <a:rPr lang="en-US" sz="2800" b="0" dirty="0">
                          <a:solidFill>
                            <a:schemeClr val="tx1"/>
                          </a:solidFill>
                          <a:effectLst/>
                          <a:latin typeface="+mn-lt"/>
                          <a:ea typeface="+mn-ea"/>
                          <a:cs typeface="Times New Roman" panose="02020603050405020304" pitchFamily="18" charset="0"/>
                        </a:rPr>
                        <a:t>);</a:t>
                      </a:r>
                      <a:endParaRPr lang="zh-CN" sz="2800" b="0" dirty="0">
                        <a:solidFill>
                          <a:schemeClr val="tx1"/>
                        </a:solidFill>
                        <a:effectLst/>
                        <a:latin typeface="+mn-lt"/>
                        <a:ea typeface="+mn-ea"/>
                        <a:cs typeface="Times New Roman" panose="02020603050405020304" pitchFamily="18" charset="0"/>
                      </a:endParaRPr>
                    </a:p>
                    <a:p>
                      <a:pPr>
                        <a:lnSpc>
                          <a:spcPct val="120000"/>
                        </a:lnSpc>
                        <a:spcAft>
                          <a:spcPts val="0"/>
                        </a:spcAft>
                      </a:pPr>
                      <a:r>
                        <a:rPr lang="en-US" sz="2800" b="0" dirty="0">
                          <a:solidFill>
                            <a:schemeClr val="tx1"/>
                          </a:solidFill>
                          <a:effectLst/>
                          <a:latin typeface="+mn-lt"/>
                          <a:ea typeface="+mn-ea"/>
                          <a:cs typeface="Times New Roman" panose="02020603050405020304" pitchFamily="18" charset="0"/>
                        </a:rPr>
                        <a:t>(3)</a:t>
                      </a:r>
                      <a:r>
                        <a:rPr lang="zh-CN" sz="2800" b="0" dirty="0">
                          <a:solidFill>
                            <a:schemeClr val="tx1"/>
                          </a:solidFill>
                          <a:effectLst/>
                          <a:latin typeface="+mn-lt"/>
                          <a:ea typeface="+mn-ea"/>
                          <a:cs typeface="Times New Roman" panose="02020603050405020304" pitchFamily="18" charset="0"/>
                        </a:rPr>
                        <a:t>在酸、碱或酶的催化作用下可水解</a:t>
                      </a:r>
                      <a:r>
                        <a:rPr lang="en-US" sz="2800" b="0" dirty="0">
                          <a:solidFill>
                            <a:schemeClr val="tx1"/>
                          </a:solidFill>
                          <a:effectLst/>
                          <a:latin typeface="+mn-lt"/>
                          <a:ea typeface="+mn-ea"/>
                          <a:cs typeface="Times New Roman" panose="02020603050405020304" pitchFamily="18" charset="0"/>
                        </a:rPr>
                        <a:t>,</a:t>
                      </a:r>
                      <a:r>
                        <a:rPr lang="zh-CN" sz="2800" b="0" dirty="0">
                          <a:solidFill>
                            <a:schemeClr val="tx1"/>
                          </a:solidFill>
                          <a:effectLst/>
                          <a:latin typeface="+mn-lt"/>
                          <a:ea typeface="+mn-ea"/>
                          <a:cs typeface="Times New Roman" panose="02020603050405020304" pitchFamily="18" charset="0"/>
                        </a:rPr>
                        <a:t>最终生成氨基酸</a:t>
                      </a:r>
                      <a:r>
                        <a:rPr lang="en-US" sz="2800" b="0" dirty="0">
                          <a:solidFill>
                            <a:schemeClr val="tx1"/>
                          </a:solidFill>
                          <a:effectLst/>
                          <a:latin typeface="+mn-lt"/>
                          <a:ea typeface="+mn-ea"/>
                          <a:cs typeface="Times New Roman" panose="02020603050405020304" pitchFamily="18" charset="0"/>
                        </a:rPr>
                        <a:t>(</a:t>
                      </a:r>
                      <a:r>
                        <a:rPr lang="zh-CN" sz="2800" b="0" dirty="0">
                          <a:solidFill>
                            <a:schemeClr val="tx1"/>
                          </a:solidFill>
                          <a:effectLst/>
                          <a:latin typeface="+mn-lt"/>
                          <a:ea typeface="+mn-ea"/>
                          <a:cs typeface="Times New Roman" panose="02020603050405020304" pitchFamily="18" charset="0"/>
                        </a:rPr>
                        <a:t>天然蛋白质水解生成</a:t>
                      </a:r>
                      <a:r>
                        <a:rPr lang="en-US" sz="2800" b="0" dirty="0">
                          <a:solidFill>
                            <a:schemeClr val="tx1"/>
                          </a:solidFill>
                          <a:effectLst/>
                          <a:latin typeface="+mn-lt"/>
                          <a:ea typeface="+mn-ea"/>
                          <a:cs typeface="Times New Roman" panose="02020603050405020304" pitchFamily="18" charset="0"/>
                        </a:rPr>
                        <a:t>α-</a:t>
                      </a:r>
                      <a:r>
                        <a:rPr lang="zh-CN" sz="2800" b="0" dirty="0">
                          <a:solidFill>
                            <a:schemeClr val="tx1"/>
                          </a:solidFill>
                          <a:effectLst/>
                          <a:latin typeface="+mn-lt"/>
                          <a:ea typeface="+mn-ea"/>
                          <a:cs typeface="Times New Roman" panose="02020603050405020304" pitchFamily="18" charset="0"/>
                        </a:rPr>
                        <a:t>氨基酸</a:t>
                      </a:r>
                      <a:r>
                        <a:rPr lang="en-US" sz="2800" b="0" dirty="0">
                          <a:solidFill>
                            <a:schemeClr val="tx1"/>
                          </a:solidFill>
                          <a:effectLst/>
                          <a:latin typeface="+mn-lt"/>
                          <a:ea typeface="+mn-ea"/>
                          <a:cs typeface="Times New Roman" panose="02020603050405020304" pitchFamily="18" charset="0"/>
                        </a:rPr>
                        <a:t>)</a:t>
                      </a:r>
                      <a:endParaRPr lang="zh-CN" sz="2800" b="0" dirty="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503906216"/>
                  </a:ext>
                </a:extLst>
              </a:tr>
            </a:tbl>
          </a:graphicData>
        </a:graphic>
      </p:graphicFrame>
    </p:spTree>
    <p:extLst>
      <p:ext uri="{BB962C8B-B14F-4D97-AF65-F5344CB8AC3E}">
        <p14:creationId xmlns:p14="http://schemas.microsoft.com/office/powerpoint/2010/main" val="25982048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 xmlns:a16="http://schemas.microsoft.com/office/drawing/2014/main" id="{E21ABC8D-1C46-4B5A-9C88-3EA50E8EBABA}"/>
              </a:ext>
            </a:extLst>
          </p:cNvPr>
          <p:cNvSpPr/>
          <p:nvPr/>
        </p:nvSpPr>
        <p:spPr>
          <a:xfrm>
            <a:off x="8153400" y="0"/>
            <a:ext cx="305955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专题二十一   生活中常见的有机物营养物质</a:t>
            </a:r>
          </a:p>
        </p:txBody>
      </p:sp>
      <p:sp>
        <p:nvSpPr>
          <p:cNvPr id="6" name="矩形 5">
            <a:extLst>
              <a:ext uri="{FF2B5EF4-FFF2-40B4-BE49-F238E27FC236}">
                <a16:creationId xmlns="" xmlns:a16="http://schemas.microsoft.com/office/drawing/2014/main" id="{AD86E7D7-1045-461C-B7D9-1CDDE5519B3B}"/>
              </a:ext>
            </a:extLst>
          </p:cNvPr>
          <p:cNvSpPr/>
          <p:nvPr/>
        </p:nvSpPr>
        <p:spPr>
          <a:xfrm>
            <a:off x="270556" y="244823"/>
            <a:ext cx="11723913" cy="6196568"/>
          </a:xfrm>
          <a:prstGeom prst="rect">
            <a:avLst/>
          </a:prstGeom>
        </p:spPr>
        <p:txBody>
          <a:bodyPr wrap="square">
            <a:spAutoFit/>
          </a:bodyPr>
          <a:lstStyle/>
          <a:p>
            <a:pPr>
              <a:lnSpc>
                <a:spcPct val="150000"/>
              </a:lnSpc>
            </a:pPr>
            <a:r>
              <a:rPr lang="zh-CN" altLang="en-US" sz="2800" b="1" dirty="0">
                <a:solidFill>
                  <a:srgbClr val="DA251C"/>
                </a:solidFill>
              </a:rPr>
              <a:t>注意：</a:t>
            </a:r>
            <a:r>
              <a:rPr lang="en-US" altLang="zh-CN" sz="2800" dirty="0"/>
              <a:t>1.</a:t>
            </a:r>
            <a:r>
              <a:rPr lang="zh-CN" altLang="en-US" sz="2800" dirty="0"/>
              <a:t>油脂的皂化反应</a:t>
            </a:r>
            <a:r>
              <a:rPr lang="en-US" altLang="zh-CN" sz="2800" dirty="0"/>
              <a:t>:</a:t>
            </a:r>
          </a:p>
          <a:p>
            <a:pPr>
              <a:lnSpc>
                <a:spcPct val="150000"/>
              </a:lnSpc>
            </a:pPr>
            <a:endParaRPr lang="en-US" altLang="zh-CN" sz="2800" dirty="0"/>
          </a:p>
          <a:p>
            <a:pPr>
              <a:lnSpc>
                <a:spcPct val="150000"/>
              </a:lnSpc>
            </a:pPr>
            <a:endParaRPr lang="en-US" altLang="zh-CN" sz="2800" dirty="0"/>
          </a:p>
          <a:p>
            <a:pPr>
              <a:lnSpc>
                <a:spcPct val="150000"/>
              </a:lnSpc>
            </a:pPr>
            <a:r>
              <a:rPr lang="en-US" altLang="zh-CN" sz="2800" dirty="0"/>
              <a:t>                                     +3NaOH           3C</a:t>
            </a:r>
            <a:r>
              <a:rPr lang="en-US" altLang="zh-CN" sz="2800" baseline="-25000" dirty="0"/>
              <a:t>17</a:t>
            </a:r>
            <a:r>
              <a:rPr lang="en-US" altLang="zh-CN" sz="2800" dirty="0"/>
              <a:t>H</a:t>
            </a:r>
            <a:r>
              <a:rPr lang="en-US" altLang="zh-CN" sz="2800" baseline="-25000" dirty="0"/>
              <a:t>35</a:t>
            </a:r>
            <a:r>
              <a:rPr lang="en-US" altLang="zh-CN" sz="2800" dirty="0"/>
              <a:t>COONa+</a:t>
            </a:r>
          </a:p>
          <a:p>
            <a:pPr>
              <a:lnSpc>
                <a:spcPct val="50000"/>
              </a:lnSpc>
            </a:pPr>
            <a:endParaRPr lang="en-US" altLang="zh-CN" sz="2800" dirty="0"/>
          </a:p>
          <a:p>
            <a:pPr>
              <a:lnSpc>
                <a:spcPct val="150000"/>
              </a:lnSpc>
            </a:pPr>
            <a:r>
              <a:rPr lang="en-US" altLang="zh-CN" sz="2800" dirty="0"/>
              <a:t>2.</a:t>
            </a:r>
            <a:r>
              <a:rPr lang="zh-CN" altLang="zh-CN" sz="2800" dirty="0"/>
              <a:t>油脂的氢化</a:t>
            </a:r>
            <a:r>
              <a:rPr lang="en-US" altLang="zh-CN" sz="2800" dirty="0"/>
              <a:t>(</a:t>
            </a:r>
            <a:r>
              <a:rPr lang="zh-CN" altLang="zh-CN" sz="2800" dirty="0"/>
              <a:t>硬化</a:t>
            </a:r>
            <a:r>
              <a:rPr lang="en-US" altLang="zh-CN" sz="2800" dirty="0"/>
              <a:t>)</a:t>
            </a:r>
            <a:r>
              <a:rPr lang="zh-CN" altLang="zh-CN" sz="2800" dirty="0"/>
              <a:t>反应</a:t>
            </a:r>
            <a:r>
              <a:rPr lang="en-US" altLang="zh-CN" sz="2800" dirty="0"/>
              <a:t>:</a:t>
            </a:r>
          </a:p>
          <a:p>
            <a:pPr>
              <a:lnSpc>
                <a:spcPct val="150000"/>
              </a:lnSpc>
            </a:pPr>
            <a:endParaRPr lang="en-US" altLang="zh-CN" sz="2800" dirty="0"/>
          </a:p>
          <a:p>
            <a:pPr>
              <a:lnSpc>
                <a:spcPct val="150000"/>
              </a:lnSpc>
            </a:pPr>
            <a:endParaRPr lang="en-US" altLang="zh-CN" sz="2800" dirty="0"/>
          </a:p>
          <a:p>
            <a:r>
              <a:rPr lang="en-US" altLang="zh-CN" sz="2800" dirty="0"/>
              <a:t>                                 +3H</a:t>
            </a:r>
            <a:r>
              <a:rPr lang="en-US" altLang="zh-CN" sz="2800" baseline="-25000" dirty="0"/>
              <a:t>2</a:t>
            </a:r>
          </a:p>
          <a:p>
            <a:endParaRPr lang="en-US" altLang="zh-CN" sz="2800" baseline="-25000" dirty="0"/>
          </a:p>
          <a:p>
            <a:pPr>
              <a:lnSpc>
                <a:spcPct val="150000"/>
              </a:lnSpc>
            </a:pPr>
            <a:r>
              <a:rPr lang="zh-CN" altLang="en-US" sz="2800" dirty="0"/>
              <a:t>       油酸甘油酯　　　　　　    硬脂酸甘油酯</a:t>
            </a:r>
            <a:endParaRPr lang="zh-CN" altLang="zh-CN" sz="2800" dirty="0"/>
          </a:p>
        </p:txBody>
      </p:sp>
      <p:pic>
        <p:nvPicPr>
          <p:cNvPr id="7" name="图片 6">
            <a:extLst>
              <a:ext uri="{FF2B5EF4-FFF2-40B4-BE49-F238E27FC236}">
                <a16:creationId xmlns="" xmlns:a16="http://schemas.microsoft.com/office/drawing/2014/main" id="{69DFC8AF-7A22-456C-8779-EF397603895C}"/>
              </a:ext>
            </a:extLst>
          </p:cNvPr>
          <p:cNvPicPr/>
          <p:nvPr/>
        </p:nvPicPr>
        <p:blipFill>
          <a:blip r:embed="rId2"/>
          <a:stretch>
            <a:fillRect/>
          </a:stretch>
        </p:blipFill>
        <p:spPr>
          <a:xfrm>
            <a:off x="515301" y="1062749"/>
            <a:ext cx="2921517" cy="1664018"/>
          </a:xfrm>
          <a:prstGeom prst="rect">
            <a:avLst/>
          </a:prstGeom>
        </p:spPr>
      </p:pic>
      <p:pic>
        <p:nvPicPr>
          <p:cNvPr id="8" name="图片 7">
            <a:extLst>
              <a:ext uri="{FF2B5EF4-FFF2-40B4-BE49-F238E27FC236}">
                <a16:creationId xmlns="" xmlns:a16="http://schemas.microsoft.com/office/drawing/2014/main" id="{2DA37CBE-F732-409C-98AC-E7C018C3F3FE}"/>
              </a:ext>
            </a:extLst>
          </p:cNvPr>
          <p:cNvPicPr/>
          <p:nvPr/>
        </p:nvPicPr>
        <p:blipFill>
          <a:blip r:embed="rId3"/>
          <a:stretch>
            <a:fillRect/>
          </a:stretch>
        </p:blipFill>
        <p:spPr>
          <a:xfrm>
            <a:off x="5110162" y="2389335"/>
            <a:ext cx="668338" cy="379693"/>
          </a:xfrm>
          <a:prstGeom prst="rect">
            <a:avLst/>
          </a:prstGeom>
        </p:spPr>
      </p:pic>
      <p:pic>
        <p:nvPicPr>
          <p:cNvPr id="9" name="图片 8">
            <a:extLst>
              <a:ext uri="{FF2B5EF4-FFF2-40B4-BE49-F238E27FC236}">
                <a16:creationId xmlns="" xmlns:a16="http://schemas.microsoft.com/office/drawing/2014/main" id="{2CB3795B-F9B3-40E2-8F31-A45B397E41CF}"/>
              </a:ext>
            </a:extLst>
          </p:cNvPr>
          <p:cNvPicPr/>
          <p:nvPr/>
        </p:nvPicPr>
        <p:blipFill>
          <a:blip r:embed="rId4"/>
          <a:stretch>
            <a:fillRect/>
          </a:stretch>
        </p:blipFill>
        <p:spPr>
          <a:xfrm>
            <a:off x="8442187" y="1156861"/>
            <a:ext cx="1828432" cy="1664018"/>
          </a:xfrm>
          <a:prstGeom prst="rect">
            <a:avLst/>
          </a:prstGeom>
        </p:spPr>
      </p:pic>
      <p:pic>
        <p:nvPicPr>
          <p:cNvPr id="11" name="图片 10">
            <a:extLst>
              <a:ext uri="{FF2B5EF4-FFF2-40B4-BE49-F238E27FC236}">
                <a16:creationId xmlns="" xmlns:a16="http://schemas.microsoft.com/office/drawing/2014/main" id="{AF7B4F22-3904-4AC3-841D-1E675EF2507B}"/>
              </a:ext>
            </a:extLst>
          </p:cNvPr>
          <p:cNvPicPr/>
          <p:nvPr/>
        </p:nvPicPr>
        <p:blipFill>
          <a:blip r:embed="rId5"/>
          <a:stretch>
            <a:fillRect/>
          </a:stretch>
        </p:blipFill>
        <p:spPr>
          <a:xfrm>
            <a:off x="481057" y="3951153"/>
            <a:ext cx="2764744" cy="1574724"/>
          </a:xfrm>
          <a:prstGeom prst="rect">
            <a:avLst/>
          </a:prstGeom>
        </p:spPr>
      </p:pic>
      <p:pic>
        <p:nvPicPr>
          <p:cNvPr id="12" name="图片 11">
            <a:extLst>
              <a:ext uri="{FF2B5EF4-FFF2-40B4-BE49-F238E27FC236}">
                <a16:creationId xmlns="" xmlns:a16="http://schemas.microsoft.com/office/drawing/2014/main" id="{8EA1E94F-B368-472D-9684-74F331132E75}"/>
              </a:ext>
            </a:extLst>
          </p:cNvPr>
          <p:cNvPicPr/>
          <p:nvPr/>
        </p:nvPicPr>
        <p:blipFill>
          <a:blip r:embed="rId6"/>
          <a:stretch>
            <a:fillRect/>
          </a:stretch>
        </p:blipFill>
        <p:spPr>
          <a:xfrm>
            <a:off x="4163828" y="4866504"/>
            <a:ext cx="668338" cy="827189"/>
          </a:xfrm>
          <a:prstGeom prst="rect">
            <a:avLst/>
          </a:prstGeom>
        </p:spPr>
      </p:pic>
      <p:pic>
        <p:nvPicPr>
          <p:cNvPr id="13" name="图片 12">
            <a:extLst>
              <a:ext uri="{FF2B5EF4-FFF2-40B4-BE49-F238E27FC236}">
                <a16:creationId xmlns="" xmlns:a16="http://schemas.microsoft.com/office/drawing/2014/main" id="{6F9D0159-6782-44E6-BFD2-DAA29B7ABEC3}"/>
              </a:ext>
            </a:extLst>
          </p:cNvPr>
          <p:cNvPicPr/>
          <p:nvPr/>
        </p:nvPicPr>
        <p:blipFill>
          <a:blip r:embed="rId2"/>
          <a:stretch>
            <a:fillRect/>
          </a:stretch>
        </p:blipFill>
        <p:spPr>
          <a:xfrm>
            <a:off x="4832166" y="3951153"/>
            <a:ext cx="2859585" cy="1628743"/>
          </a:xfrm>
          <a:prstGeom prst="rect">
            <a:avLst/>
          </a:prstGeom>
        </p:spPr>
      </p:pic>
    </p:spTree>
    <p:extLst>
      <p:ext uri="{BB962C8B-B14F-4D97-AF65-F5344CB8AC3E}">
        <p14:creationId xmlns:p14="http://schemas.microsoft.com/office/powerpoint/2010/main" val="37955273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 xmlns:a16="http://schemas.microsoft.com/office/drawing/2014/main" id="{E21ABC8D-1C46-4B5A-9C88-3EA50E8EBABA}"/>
              </a:ext>
            </a:extLst>
          </p:cNvPr>
          <p:cNvSpPr/>
          <p:nvPr/>
        </p:nvSpPr>
        <p:spPr>
          <a:xfrm>
            <a:off x="8153400" y="0"/>
            <a:ext cx="305955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专题二十一   生活中常见的有机物营养物质</a:t>
            </a:r>
          </a:p>
        </p:txBody>
      </p:sp>
      <p:sp>
        <p:nvSpPr>
          <p:cNvPr id="6" name="矩形 5">
            <a:extLst>
              <a:ext uri="{FF2B5EF4-FFF2-40B4-BE49-F238E27FC236}">
                <a16:creationId xmlns="" xmlns:a16="http://schemas.microsoft.com/office/drawing/2014/main" id="{AD86E7D7-1045-461C-B7D9-1CDDE5519B3B}"/>
              </a:ext>
            </a:extLst>
          </p:cNvPr>
          <p:cNvSpPr/>
          <p:nvPr/>
        </p:nvSpPr>
        <p:spPr>
          <a:xfrm>
            <a:off x="270556" y="244823"/>
            <a:ext cx="11723913" cy="1384995"/>
          </a:xfrm>
          <a:prstGeom prst="rect">
            <a:avLst/>
          </a:prstGeom>
        </p:spPr>
        <p:txBody>
          <a:bodyPr wrap="square">
            <a:spAutoFit/>
          </a:bodyPr>
          <a:lstStyle/>
          <a:p>
            <a:pPr>
              <a:lnSpc>
                <a:spcPct val="150000"/>
              </a:lnSpc>
            </a:pPr>
            <a:r>
              <a:rPr lang="zh-CN" altLang="en-US" sz="2800" b="1" dirty="0">
                <a:solidFill>
                  <a:srgbClr val="DA251C"/>
                </a:solidFill>
              </a:rPr>
              <a:t>辨析比较</a:t>
            </a:r>
            <a:endParaRPr lang="en-US" altLang="zh-CN" sz="2800" b="1" dirty="0">
              <a:solidFill>
                <a:srgbClr val="DA251C"/>
              </a:solidFill>
            </a:endParaRPr>
          </a:p>
          <a:p>
            <a:pPr algn="ctr">
              <a:lnSpc>
                <a:spcPct val="150000"/>
              </a:lnSpc>
            </a:pPr>
            <a:r>
              <a:rPr lang="zh-CN" altLang="en-US" sz="2800" b="1" dirty="0"/>
              <a:t>酯、油脂和矿物油的区别和联系 </a:t>
            </a:r>
            <a:endParaRPr lang="zh-CN" altLang="zh-CN" sz="2800" b="1" dirty="0"/>
          </a:p>
        </p:txBody>
      </p:sp>
      <p:graphicFrame>
        <p:nvGraphicFramePr>
          <p:cNvPr id="2" name="表格 1">
            <a:extLst>
              <a:ext uri="{FF2B5EF4-FFF2-40B4-BE49-F238E27FC236}">
                <a16:creationId xmlns="" xmlns:a16="http://schemas.microsoft.com/office/drawing/2014/main" id="{F7D8D900-586E-4BA4-B5CF-1A8F630B7A05}"/>
              </a:ext>
            </a:extLst>
          </p:cNvPr>
          <p:cNvGraphicFramePr>
            <a:graphicFrameLocks noGrp="1"/>
          </p:cNvGraphicFramePr>
          <p:nvPr>
            <p:extLst>
              <p:ext uri="{D42A27DB-BD31-4B8C-83A1-F6EECF244321}">
                <p14:modId xmlns:p14="http://schemas.microsoft.com/office/powerpoint/2010/main" val="443290770"/>
              </p:ext>
            </p:extLst>
          </p:nvPr>
        </p:nvGraphicFramePr>
        <p:xfrm>
          <a:off x="308656" y="1629818"/>
          <a:ext cx="11553144" cy="4660918"/>
        </p:xfrm>
        <a:graphic>
          <a:graphicData uri="http://schemas.openxmlformats.org/drawingml/2006/table">
            <a:tbl>
              <a:tblPr firstRow="1" firstCol="1" bandRow="1">
                <a:tableStyleId>{5C22544A-7EE6-4342-B048-85BDC9FD1C3A}</a:tableStyleId>
              </a:tblPr>
              <a:tblGrid>
                <a:gridCol w="838196">
                  <a:extLst>
                    <a:ext uri="{9D8B030D-6E8A-4147-A177-3AD203B41FA5}">
                      <a16:colId xmlns="" xmlns:a16="http://schemas.microsoft.com/office/drawing/2014/main" val="4213771311"/>
                    </a:ext>
                  </a:extLst>
                </a:gridCol>
                <a:gridCol w="3044148">
                  <a:extLst>
                    <a:ext uri="{9D8B030D-6E8A-4147-A177-3AD203B41FA5}">
                      <a16:colId xmlns="" xmlns:a16="http://schemas.microsoft.com/office/drawing/2014/main" val="1493289065"/>
                    </a:ext>
                  </a:extLst>
                </a:gridCol>
                <a:gridCol w="5702300">
                  <a:extLst>
                    <a:ext uri="{9D8B030D-6E8A-4147-A177-3AD203B41FA5}">
                      <a16:colId xmlns="" xmlns:a16="http://schemas.microsoft.com/office/drawing/2014/main" val="1152742362"/>
                    </a:ext>
                  </a:extLst>
                </a:gridCol>
                <a:gridCol w="1968500">
                  <a:extLst>
                    <a:ext uri="{9D8B030D-6E8A-4147-A177-3AD203B41FA5}">
                      <a16:colId xmlns="" xmlns:a16="http://schemas.microsoft.com/office/drawing/2014/main" val="1642886599"/>
                    </a:ext>
                  </a:extLst>
                </a:gridCol>
              </a:tblGrid>
              <a:tr h="484718">
                <a:tc>
                  <a:txBody>
                    <a:bodyPr/>
                    <a:lstStyle/>
                    <a:p>
                      <a:pPr algn="ctr">
                        <a:lnSpc>
                          <a:spcPct val="100000"/>
                        </a:lnSpc>
                        <a:spcAft>
                          <a:spcPts val="0"/>
                        </a:spcAft>
                      </a:pPr>
                      <a:r>
                        <a:rPr lang="zh-CN" sz="2800" b="0">
                          <a:solidFill>
                            <a:schemeClr val="tx1"/>
                          </a:solidFill>
                          <a:effectLst/>
                        </a:rPr>
                        <a:t>类别</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zh-CN" sz="2800" b="0">
                          <a:solidFill>
                            <a:schemeClr val="tx1"/>
                          </a:solidFill>
                          <a:effectLst/>
                        </a:rPr>
                        <a:t>酯</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zh-CN" sz="2800" b="0">
                          <a:solidFill>
                            <a:schemeClr val="tx1"/>
                          </a:solidFill>
                          <a:effectLst/>
                        </a:rPr>
                        <a:t>油脂</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zh-CN" sz="2800" b="0">
                          <a:solidFill>
                            <a:schemeClr val="tx1"/>
                          </a:solidFill>
                          <a:effectLst/>
                        </a:rPr>
                        <a:t>矿物油</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623146653"/>
                  </a:ext>
                </a:extLst>
              </a:tr>
              <a:tr h="3206764">
                <a:tc>
                  <a:txBody>
                    <a:bodyPr/>
                    <a:lstStyle/>
                    <a:p>
                      <a:pPr algn="ctr">
                        <a:lnSpc>
                          <a:spcPct val="100000"/>
                        </a:lnSpc>
                        <a:spcAft>
                          <a:spcPts val="0"/>
                        </a:spcAft>
                      </a:pPr>
                      <a:r>
                        <a:rPr lang="zh-CN" sz="2800" b="0">
                          <a:solidFill>
                            <a:schemeClr val="tx1"/>
                          </a:solidFill>
                          <a:effectLst/>
                        </a:rPr>
                        <a:t>结构</a:t>
                      </a:r>
                    </a:p>
                    <a:p>
                      <a:pPr algn="ctr">
                        <a:lnSpc>
                          <a:spcPct val="100000"/>
                        </a:lnSpc>
                        <a:spcAft>
                          <a:spcPts val="0"/>
                        </a:spcAft>
                      </a:pPr>
                      <a:r>
                        <a:rPr lang="zh-CN" sz="2800" b="0">
                          <a:solidFill>
                            <a:schemeClr val="tx1"/>
                          </a:solidFill>
                          <a:effectLst/>
                        </a:rPr>
                        <a:t>特点</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0000"/>
                        </a:lnSpc>
                        <a:spcAft>
                          <a:spcPts val="0"/>
                        </a:spcAft>
                      </a:pPr>
                      <a:r>
                        <a:rPr lang="zh-CN" sz="2800" b="0" dirty="0">
                          <a:solidFill>
                            <a:schemeClr val="tx1"/>
                          </a:solidFill>
                          <a:effectLst/>
                        </a:rPr>
                        <a:t>由酸和醇反应生成的一类有机物</a:t>
                      </a:r>
                      <a:r>
                        <a:rPr lang="en-US" sz="2800" b="0" dirty="0">
                          <a:solidFill>
                            <a:schemeClr val="tx1"/>
                          </a:solidFill>
                          <a:effectLst/>
                        </a:rPr>
                        <a:t>,</a:t>
                      </a:r>
                      <a:r>
                        <a:rPr lang="zh-CN" sz="2800" b="0" dirty="0">
                          <a:solidFill>
                            <a:schemeClr val="tx1"/>
                          </a:solidFill>
                          <a:effectLst/>
                        </a:rPr>
                        <a:t>如</a:t>
                      </a:r>
                      <a:r>
                        <a:rPr lang="en-US" sz="2800" b="0" dirty="0">
                          <a:solidFill>
                            <a:schemeClr val="tx1"/>
                          </a:solidFill>
                          <a:effectLst/>
                        </a:rPr>
                        <a:t> </a:t>
                      </a:r>
                    </a:p>
                    <a:p>
                      <a:pPr>
                        <a:lnSpc>
                          <a:spcPct val="100000"/>
                        </a:lnSpc>
                        <a:spcAft>
                          <a:spcPts val="0"/>
                        </a:spcAft>
                      </a:pPr>
                      <a:endParaRPr lang="en-US" altLang="zh-CN" sz="2800" b="0" dirty="0">
                        <a:solidFill>
                          <a:schemeClr val="tx1"/>
                        </a:solidFill>
                        <a:effectLst/>
                        <a:latin typeface="NEU-BZ-S92"/>
                        <a:ea typeface="方正书宋_GBK"/>
                        <a:cs typeface="Times New Roman" panose="02020603050405020304" pitchFamily="18" charset="0"/>
                      </a:endParaRPr>
                    </a:p>
                    <a:p>
                      <a:pPr>
                        <a:lnSpc>
                          <a:spcPct val="100000"/>
                        </a:lnSpc>
                        <a:spcAft>
                          <a:spcPts val="0"/>
                        </a:spcAft>
                      </a:pPr>
                      <a:endParaRPr lang="en-US" altLang="zh-CN" sz="2800" b="0" dirty="0">
                        <a:solidFill>
                          <a:schemeClr val="tx1"/>
                        </a:solidFill>
                        <a:effectLst/>
                        <a:latin typeface="NEU-BZ-S92"/>
                        <a:ea typeface="方正书宋_GBK"/>
                        <a:cs typeface="Times New Roman" panose="02020603050405020304" pitchFamily="18" charset="0"/>
                      </a:endParaRPr>
                    </a:p>
                    <a:p>
                      <a:pPr>
                        <a:lnSpc>
                          <a:spcPct val="100000"/>
                        </a:lnSpc>
                        <a:spcAft>
                          <a:spcPts val="0"/>
                        </a:spcAft>
                      </a:pPr>
                      <a:endParaRPr lang="zh-CN" sz="2800" b="0" dirty="0">
                        <a:solidFill>
                          <a:schemeClr val="tx1"/>
                        </a:solidFill>
                        <a:effectLst/>
                        <a:latin typeface="NEU-BZ-S92"/>
                        <a:ea typeface="方正书宋_GBK"/>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0000"/>
                        </a:lnSpc>
                        <a:spcAft>
                          <a:spcPts val="0"/>
                        </a:spcAft>
                      </a:pPr>
                      <a:r>
                        <a:rPr lang="zh-CN" sz="2800" b="0" dirty="0">
                          <a:solidFill>
                            <a:schemeClr val="tx1"/>
                          </a:solidFill>
                          <a:effectLst/>
                        </a:rPr>
                        <a:t>由高级脂肪酸和甘油反应生成的酯</a:t>
                      </a:r>
                      <a:r>
                        <a:rPr lang="en-US" sz="2800" b="0" dirty="0">
                          <a:solidFill>
                            <a:schemeClr val="tx1"/>
                          </a:solidFill>
                          <a:effectLst/>
                        </a:rPr>
                        <a:t>,</a:t>
                      </a:r>
                      <a:r>
                        <a:rPr lang="zh-CN" sz="2800" b="0" dirty="0">
                          <a:solidFill>
                            <a:schemeClr val="tx1"/>
                          </a:solidFill>
                          <a:effectLst/>
                        </a:rPr>
                        <a:t>如油酸甘油酯</a:t>
                      </a:r>
                      <a:r>
                        <a:rPr lang="en-US" sz="2800" b="0" dirty="0">
                          <a:solidFill>
                            <a:schemeClr val="tx1"/>
                          </a:solidFill>
                          <a:effectLst/>
                        </a:rPr>
                        <a:t> </a:t>
                      </a:r>
                    </a:p>
                    <a:p>
                      <a:pPr>
                        <a:lnSpc>
                          <a:spcPct val="100000"/>
                        </a:lnSpc>
                        <a:spcAft>
                          <a:spcPts val="0"/>
                        </a:spcAft>
                      </a:pPr>
                      <a:endParaRPr lang="en-US" altLang="zh-CN" sz="2800" b="0" dirty="0">
                        <a:solidFill>
                          <a:schemeClr val="tx1"/>
                        </a:solidFill>
                        <a:effectLst/>
                        <a:latin typeface="NEU-BZ-S92"/>
                        <a:ea typeface="方正书宋_GBK"/>
                        <a:cs typeface="Times New Roman" panose="02020603050405020304" pitchFamily="18" charset="0"/>
                      </a:endParaRPr>
                    </a:p>
                    <a:p>
                      <a:pPr>
                        <a:lnSpc>
                          <a:spcPct val="100000"/>
                        </a:lnSpc>
                        <a:spcAft>
                          <a:spcPts val="0"/>
                        </a:spcAft>
                      </a:pPr>
                      <a:endParaRPr lang="en-US" altLang="zh-CN" sz="2800" b="0" dirty="0">
                        <a:solidFill>
                          <a:schemeClr val="tx1"/>
                        </a:solidFill>
                        <a:effectLst/>
                        <a:latin typeface="NEU-BZ-S92"/>
                        <a:ea typeface="方正书宋_GBK"/>
                        <a:cs typeface="Times New Roman" panose="02020603050405020304" pitchFamily="18" charset="0"/>
                      </a:endParaRPr>
                    </a:p>
                    <a:p>
                      <a:pPr>
                        <a:lnSpc>
                          <a:spcPct val="100000"/>
                        </a:lnSpc>
                        <a:spcAft>
                          <a:spcPts val="0"/>
                        </a:spcAft>
                      </a:pPr>
                      <a:endParaRPr lang="en-US" altLang="zh-CN" sz="2800" b="0" dirty="0">
                        <a:solidFill>
                          <a:schemeClr val="tx1"/>
                        </a:solidFill>
                        <a:effectLst/>
                        <a:latin typeface="NEU-BZ-S92"/>
                        <a:ea typeface="方正书宋_GBK"/>
                        <a:cs typeface="Times New Roman" panose="02020603050405020304" pitchFamily="18" charset="0"/>
                      </a:endParaRPr>
                    </a:p>
                    <a:p>
                      <a:pPr>
                        <a:lnSpc>
                          <a:spcPct val="100000"/>
                        </a:lnSpc>
                        <a:spcAft>
                          <a:spcPts val="0"/>
                        </a:spcAft>
                      </a:pPr>
                      <a:endParaRPr lang="en-US" altLang="zh-CN" sz="2800" b="0" dirty="0">
                        <a:solidFill>
                          <a:schemeClr val="tx1"/>
                        </a:solidFill>
                        <a:effectLst/>
                        <a:latin typeface="NEU-BZ-S92"/>
                        <a:ea typeface="方正书宋_GBK"/>
                        <a:cs typeface="Times New Roman" panose="02020603050405020304" pitchFamily="18" charset="0"/>
                      </a:endParaRPr>
                    </a:p>
                    <a:p>
                      <a:pPr>
                        <a:lnSpc>
                          <a:spcPct val="100000"/>
                        </a:lnSpc>
                        <a:spcAft>
                          <a:spcPts val="0"/>
                        </a:spcAft>
                      </a:pPr>
                      <a:endParaRPr lang="zh-CN" sz="2800" b="0" dirty="0">
                        <a:solidFill>
                          <a:schemeClr val="tx1"/>
                        </a:solidFill>
                        <a:effectLst/>
                        <a:latin typeface="NEU-BZ-S92"/>
                        <a:ea typeface="方正书宋_GBK"/>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zh-CN" sz="2800" b="0" dirty="0">
                          <a:solidFill>
                            <a:schemeClr val="tx1"/>
                          </a:solidFill>
                          <a:effectLst/>
                        </a:rPr>
                        <a:t>烃类</a:t>
                      </a:r>
                    </a:p>
                    <a:p>
                      <a:pPr algn="ctr">
                        <a:lnSpc>
                          <a:spcPct val="100000"/>
                        </a:lnSpc>
                        <a:spcAft>
                          <a:spcPts val="0"/>
                        </a:spcAft>
                      </a:pPr>
                      <a:r>
                        <a:rPr lang="zh-CN" sz="2800" b="0" dirty="0">
                          <a:solidFill>
                            <a:schemeClr val="tx1"/>
                          </a:solidFill>
                          <a:effectLst/>
                        </a:rPr>
                        <a:t>物质</a:t>
                      </a:r>
                      <a:endParaRPr lang="zh-CN" sz="2800" b="0" dirty="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762018913"/>
                  </a:ext>
                </a:extLst>
              </a:tr>
              <a:tr h="969436">
                <a:tc>
                  <a:txBody>
                    <a:bodyPr/>
                    <a:lstStyle/>
                    <a:p>
                      <a:pPr algn="ctr">
                        <a:lnSpc>
                          <a:spcPct val="100000"/>
                        </a:lnSpc>
                        <a:spcAft>
                          <a:spcPts val="0"/>
                        </a:spcAft>
                      </a:pPr>
                      <a:r>
                        <a:rPr lang="en-US" sz="2800" b="0">
                          <a:solidFill>
                            <a:schemeClr val="tx1"/>
                          </a:solidFill>
                          <a:effectLst/>
                        </a:rPr>
                        <a:t> </a:t>
                      </a:r>
                      <a:r>
                        <a:rPr lang="zh-CN" sz="2800" b="0">
                          <a:solidFill>
                            <a:schemeClr val="tx1"/>
                          </a:solidFill>
                          <a:effectLst/>
                        </a:rPr>
                        <a:t>物理性质</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3">
                  <a:txBody>
                    <a:bodyPr/>
                    <a:lstStyle/>
                    <a:p>
                      <a:pPr algn="ctr">
                        <a:lnSpc>
                          <a:spcPct val="100000"/>
                        </a:lnSpc>
                        <a:spcAft>
                          <a:spcPts val="0"/>
                        </a:spcAft>
                      </a:pPr>
                      <a:r>
                        <a:rPr lang="zh-CN" sz="2800" b="0" dirty="0">
                          <a:solidFill>
                            <a:schemeClr val="tx1"/>
                          </a:solidFill>
                          <a:effectLst/>
                        </a:rPr>
                        <a:t>密度都比水小</a:t>
                      </a:r>
                      <a:r>
                        <a:rPr lang="en-US" sz="2800" b="0" dirty="0">
                          <a:solidFill>
                            <a:schemeClr val="tx1"/>
                          </a:solidFill>
                          <a:effectLst/>
                        </a:rPr>
                        <a:t>,</a:t>
                      </a:r>
                      <a:r>
                        <a:rPr lang="zh-CN" sz="2800" b="0" dirty="0">
                          <a:solidFill>
                            <a:schemeClr val="tx1"/>
                          </a:solidFill>
                          <a:effectLst/>
                        </a:rPr>
                        <a:t>都不溶于水</a:t>
                      </a:r>
                      <a:r>
                        <a:rPr lang="en-US" sz="2800" b="0" dirty="0">
                          <a:solidFill>
                            <a:schemeClr val="tx1"/>
                          </a:solidFill>
                          <a:effectLst/>
                        </a:rPr>
                        <a:t>,</a:t>
                      </a:r>
                      <a:r>
                        <a:rPr lang="zh-CN" sz="2800" b="0" dirty="0">
                          <a:solidFill>
                            <a:schemeClr val="tx1"/>
                          </a:solidFill>
                          <a:effectLst/>
                        </a:rPr>
                        <a:t>常见酯、油脂有香味而矿物油没有</a:t>
                      </a:r>
                      <a:endParaRPr lang="zh-CN" sz="2800" b="0" dirty="0">
                        <a:solidFill>
                          <a:schemeClr val="tx1"/>
                        </a:solidFill>
                        <a:effectLst/>
                        <a:latin typeface="NEU-BZ-S92"/>
                        <a:ea typeface="方正书宋_GBK"/>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CN" altLang="en-US"/>
                    </a:p>
                  </a:txBody>
                  <a:tcPr/>
                </a:tc>
                <a:tc hMerge="1">
                  <a:txBody>
                    <a:bodyPr/>
                    <a:lstStyle/>
                    <a:p>
                      <a:pPr algn="ctr">
                        <a:lnSpc>
                          <a:spcPct val="100000"/>
                        </a:lnSpc>
                        <a:spcAft>
                          <a:spcPts val="0"/>
                        </a:spcAft>
                      </a:pPr>
                      <a:endParaRPr lang="zh-CN" sz="2800" b="0">
                        <a:solidFill>
                          <a:schemeClr val="tx1"/>
                        </a:solidFill>
                        <a:effectLst/>
                        <a:latin typeface="NEU-BZ-S92"/>
                        <a:ea typeface="方正书宋_GBK"/>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341536935"/>
                  </a:ext>
                </a:extLst>
              </a:tr>
            </a:tbl>
          </a:graphicData>
        </a:graphic>
      </p:graphicFrame>
      <p:pic>
        <p:nvPicPr>
          <p:cNvPr id="3074" name="图片 744">
            <a:extLst>
              <a:ext uri="{FF2B5EF4-FFF2-40B4-BE49-F238E27FC236}">
                <a16:creationId xmlns="" xmlns:a16="http://schemas.microsoft.com/office/drawing/2014/main" id="{FD7D691A-B75A-4493-8359-165F725278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1938" y="3672478"/>
            <a:ext cx="2158151" cy="924922"/>
          </a:xfrm>
          <a:prstGeom prst="rect">
            <a:avLst/>
          </a:prstGeom>
          <a:noFill/>
          <a:extLst>
            <a:ext uri="{909E8E84-426E-40DD-AFC4-6F175D3DCCD1}">
              <a14:hiddenFill xmlns:a14="http://schemas.microsoft.com/office/drawing/2010/main">
                <a:solidFill>
                  <a:srgbClr val="FFFFFF"/>
                </a:solidFill>
              </a14:hiddenFill>
            </a:ext>
          </a:extLst>
        </p:spPr>
      </p:pic>
      <p:pic>
        <p:nvPicPr>
          <p:cNvPr id="3073" name="图片 745">
            <a:extLst>
              <a:ext uri="{FF2B5EF4-FFF2-40B4-BE49-F238E27FC236}">
                <a16:creationId xmlns="" xmlns:a16="http://schemas.microsoft.com/office/drawing/2014/main" id="{84E8D752-C9F7-4ED3-BE8C-01DDB1A50A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3370" y="3334951"/>
            <a:ext cx="2792685" cy="1599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60324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 xmlns:a16="http://schemas.microsoft.com/office/drawing/2014/main" id="{E21ABC8D-1C46-4B5A-9C88-3EA50E8EBABA}"/>
              </a:ext>
            </a:extLst>
          </p:cNvPr>
          <p:cNvSpPr/>
          <p:nvPr/>
        </p:nvSpPr>
        <p:spPr>
          <a:xfrm>
            <a:off x="8153400" y="0"/>
            <a:ext cx="305955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专题二十一   生活中常见的有机物营养物质</a:t>
            </a:r>
          </a:p>
        </p:txBody>
      </p:sp>
      <p:sp>
        <p:nvSpPr>
          <p:cNvPr id="10" name="矩形 9">
            <a:extLst>
              <a:ext uri="{FF2B5EF4-FFF2-40B4-BE49-F238E27FC236}">
                <a16:creationId xmlns="" xmlns:a16="http://schemas.microsoft.com/office/drawing/2014/main" id="{624ADB48-4E96-4B52-B003-1986B52AF0A6}"/>
              </a:ext>
            </a:extLst>
          </p:cNvPr>
          <p:cNvSpPr/>
          <p:nvPr/>
        </p:nvSpPr>
        <p:spPr>
          <a:xfrm>
            <a:off x="234043" y="264779"/>
            <a:ext cx="11723913" cy="662297"/>
          </a:xfrm>
          <a:prstGeom prst="rect">
            <a:avLst/>
          </a:prstGeom>
        </p:spPr>
        <p:txBody>
          <a:bodyPr wrap="square">
            <a:spAutoFit/>
          </a:bodyPr>
          <a:lstStyle/>
          <a:p>
            <a:pPr algn="r">
              <a:lnSpc>
                <a:spcPct val="150000"/>
              </a:lnSpc>
            </a:pPr>
            <a:r>
              <a:rPr lang="en-US" altLang="zh-CN" sz="2800" dirty="0"/>
              <a:t>(</a:t>
            </a:r>
            <a:r>
              <a:rPr lang="zh-CN" altLang="en-US" sz="2800" dirty="0"/>
              <a:t>续表</a:t>
            </a:r>
            <a:r>
              <a:rPr lang="en-US" altLang="zh-CN" sz="2800" dirty="0"/>
              <a:t>)</a:t>
            </a:r>
            <a:endParaRPr lang="zh-CN" altLang="zh-CN" sz="2800" dirty="0"/>
          </a:p>
        </p:txBody>
      </p:sp>
      <p:graphicFrame>
        <p:nvGraphicFramePr>
          <p:cNvPr id="7" name="表格 6">
            <a:extLst>
              <a:ext uri="{FF2B5EF4-FFF2-40B4-BE49-F238E27FC236}">
                <a16:creationId xmlns="" xmlns:a16="http://schemas.microsoft.com/office/drawing/2014/main" id="{5316B0C6-2DB7-4C06-8CD8-E745B155BF0E}"/>
              </a:ext>
            </a:extLst>
          </p:cNvPr>
          <p:cNvGraphicFramePr>
            <a:graphicFrameLocks noGrp="1"/>
          </p:cNvGraphicFramePr>
          <p:nvPr>
            <p:extLst>
              <p:ext uri="{D42A27DB-BD31-4B8C-83A1-F6EECF244321}">
                <p14:modId xmlns:p14="http://schemas.microsoft.com/office/powerpoint/2010/main" val="207161916"/>
              </p:ext>
            </p:extLst>
          </p:nvPr>
        </p:nvGraphicFramePr>
        <p:xfrm>
          <a:off x="321356" y="1069340"/>
          <a:ext cx="11553144" cy="4455160"/>
        </p:xfrm>
        <a:graphic>
          <a:graphicData uri="http://schemas.openxmlformats.org/drawingml/2006/table">
            <a:tbl>
              <a:tblPr firstRow="1" firstCol="1" bandRow="1">
                <a:tableStyleId>{5C22544A-7EE6-4342-B048-85BDC9FD1C3A}</a:tableStyleId>
              </a:tblPr>
              <a:tblGrid>
                <a:gridCol w="1069294">
                  <a:extLst>
                    <a:ext uri="{9D8B030D-6E8A-4147-A177-3AD203B41FA5}">
                      <a16:colId xmlns="" xmlns:a16="http://schemas.microsoft.com/office/drawing/2014/main" val="4213771311"/>
                    </a:ext>
                  </a:extLst>
                </a:gridCol>
                <a:gridCol w="2283492">
                  <a:extLst>
                    <a:ext uri="{9D8B030D-6E8A-4147-A177-3AD203B41FA5}">
                      <a16:colId xmlns="" xmlns:a16="http://schemas.microsoft.com/office/drawing/2014/main" val="1493289065"/>
                    </a:ext>
                  </a:extLst>
                </a:gridCol>
                <a:gridCol w="4974558">
                  <a:extLst>
                    <a:ext uri="{9D8B030D-6E8A-4147-A177-3AD203B41FA5}">
                      <a16:colId xmlns="" xmlns:a16="http://schemas.microsoft.com/office/drawing/2014/main" val="1152742362"/>
                    </a:ext>
                  </a:extLst>
                </a:gridCol>
                <a:gridCol w="3225800">
                  <a:extLst>
                    <a:ext uri="{9D8B030D-6E8A-4147-A177-3AD203B41FA5}">
                      <a16:colId xmlns="" xmlns:a16="http://schemas.microsoft.com/office/drawing/2014/main" val="1642886599"/>
                    </a:ext>
                  </a:extLst>
                </a:gridCol>
              </a:tblGrid>
              <a:tr h="714231">
                <a:tc>
                  <a:txBody>
                    <a:bodyPr/>
                    <a:lstStyle/>
                    <a:p>
                      <a:pPr algn="ctr">
                        <a:lnSpc>
                          <a:spcPct val="150000"/>
                        </a:lnSpc>
                        <a:spcAft>
                          <a:spcPts val="0"/>
                        </a:spcAft>
                      </a:pPr>
                      <a:r>
                        <a:rPr lang="zh-CN" sz="2800" b="0">
                          <a:solidFill>
                            <a:schemeClr val="tx1"/>
                          </a:solidFill>
                          <a:effectLst/>
                        </a:rPr>
                        <a:t>类别</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zh-CN" sz="2800" b="0" dirty="0">
                          <a:solidFill>
                            <a:schemeClr val="tx1"/>
                          </a:solidFill>
                          <a:effectLst/>
                        </a:rPr>
                        <a:t>酯</a:t>
                      </a:r>
                      <a:endParaRPr lang="zh-CN" sz="2800" b="0" dirty="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zh-CN" sz="2800" b="0">
                          <a:solidFill>
                            <a:schemeClr val="tx1"/>
                          </a:solidFill>
                          <a:effectLst/>
                        </a:rPr>
                        <a:t>油脂</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zh-CN" sz="2800" b="0">
                          <a:solidFill>
                            <a:schemeClr val="tx1"/>
                          </a:solidFill>
                          <a:effectLst/>
                        </a:rPr>
                        <a:t>矿物油</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623146653"/>
                  </a:ext>
                </a:extLst>
              </a:tr>
              <a:tr h="2312467">
                <a:tc>
                  <a:txBody>
                    <a:bodyPr/>
                    <a:lstStyle/>
                    <a:p>
                      <a:pPr algn="ctr">
                        <a:lnSpc>
                          <a:spcPct val="150000"/>
                        </a:lnSpc>
                        <a:spcAft>
                          <a:spcPts val="0"/>
                        </a:spcAft>
                      </a:pPr>
                      <a:r>
                        <a:rPr lang="zh-CN" sz="2800" b="0">
                          <a:solidFill>
                            <a:schemeClr val="tx1"/>
                          </a:solidFill>
                          <a:effectLst/>
                        </a:rPr>
                        <a:t>化学</a:t>
                      </a:r>
                    </a:p>
                    <a:p>
                      <a:pPr algn="ctr">
                        <a:lnSpc>
                          <a:spcPct val="150000"/>
                        </a:lnSpc>
                        <a:spcAft>
                          <a:spcPts val="0"/>
                        </a:spcAft>
                      </a:pPr>
                      <a:r>
                        <a:rPr lang="zh-CN" sz="2800" b="0">
                          <a:solidFill>
                            <a:schemeClr val="tx1"/>
                          </a:solidFill>
                          <a:effectLst/>
                        </a:rPr>
                        <a:t>性质</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50000"/>
                        </a:lnSpc>
                        <a:spcAft>
                          <a:spcPts val="0"/>
                        </a:spcAft>
                      </a:pPr>
                      <a:r>
                        <a:rPr lang="zh-CN" sz="2800" b="0">
                          <a:solidFill>
                            <a:schemeClr val="tx1"/>
                          </a:solidFill>
                          <a:effectLst/>
                        </a:rPr>
                        <a:t>可发生水解反应</a:t>
                      </a:r>
                      <a:r>
                        <a:rPr lang="en-US" sz="2800" b="0">
                          <a:solidFill>
                            <a:schemeClr val="tx1"/>
                          </a:solidFill>
                          <a:effectLst/>
                        </a:rPr>
                        <a:t>(</a:t>
                      </a:r>
                      <a:r>
                        <a:rPr lang="zh-CN" sz="2800" b="0">
                          <a:solidFill>
                            <a:schemeClr val="tx1"/>
                          </a:solidFill>
                          <a:effectLst/>
                        </a:rPr>
                        <a:t>取代反应</a:t>
                      </a:r>
                      <a:r>
                        <a:rPr lang="en-US" sz="2800" b="0">
                          <a:solidFill>
                            <a:schemeClr val="tx1"/>
                          </a:solidFill>
                          <a:effectLst/>
                        </a:rPr>
                        <a:t>)</a:t>
                      </a:r>
                      <a:endParaRPr lang="zh-CN" sz="2800" b="0">
                        <a:solidFill>
                          <a:schemeClr val="tx1"/>
                        </a:solidFill>
                        <a:effectLst/>
                        <a:latin typeface="NEU-BZ-S92"/>
                        <a:ea typeface="方正书宋_GBK"/>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50000"/>
                        </a:lnSpc>
                        <a:spcAft>
                          <a:spcPts val="0"/>
                        </a:spcAft>
                      </a:pPr>
                      <a:r>
                        <a:rPr lang="zh-CN" sz="2800" b="0">
                          <a:solidFill>
                            <a:schemeClr val="tx1"/>
                          </a:solidFill>
                          <a:effectLst/>
                        </a:rPr>
                        <a:t>可发生氢化反应</a:t>
                      </a:r>
                      <a:r>
                        <a:rPr lang="en-US" sz="2800" b="0">
                          <a:solidFill>
                            <a:schemeClr val="tx1"/>
                          </a:solidFill>
                          <a:effectLst/>
                        </a:rPr>
                        <a:t>(</a:t>
                      </a:r>
                      <a:r>
                        <a:rPr lang="zh-CN" sz="2800" b="0">
                          <a:solidFill>
                            <a:schemeClr val="tx1"/>
                          </a:solidFill>
                          <a:effectLst/>
                        </a:rPr>
                        <a:t>加成反应</a:t>
                      </a:r>
                      <a:r>
                        <a:rPr lang="en-US" sz="2800" b="0">
                          <a:solidFill>
                            <a:schemeClr val="tx1"/>
                          </a:solidFill>
                          <a:effectLst/>
                        </a:rPr>
                        <a:t>)</a:t>
                      </a:r>
                      <a:r>
                        <a:rPr lang="zh-CN" sz="2800" b="0">
                          <a:solidFill>
                            <a:schemeClr val="tx1"/>
                          </a:solidFill>
                          <a:effectLst/>
                        </a:rPr>
                        <a:t>、皂化反应</a:t>
                      </a:r>
                      <a:r>
                        <a:rPr lang="en-US" sz="2800" b="0">
                          <a:solidFill>
                            <a:schemeClr val="tx1"/>
                          </a:solidFill>
                          <a:effectLst/>
                        </a:rPr>
                        <a:t>(</a:t>
                      </a:r>
                      <a:r>
                        <a:rPr lang="zh-CN" sz="2800" b="0">
                          <a:solidFill>
                            <a:schemeClr val="tx1"/>
                          </a:solidFill>
                          <a:effectLst/>
                        </a:rPr>
                        <a:t>油脂在碱性条件下的水解反应</a:t>
                      </a:r>
                      <a:r>
                        <a:rPr lang="en-US" sz="2800" b="0">
                          <a:solidFill>
                            <a:schemeClr val="tx1"/>
                          </a:solidFill>
                          <a:effectLst/>
                        </a:rPr>
                        <a:t>)</a:t>
                      </a:r>
                      <a:endParaRPr lang="zh-CN" sz="2800" b="0">
                        <a:solidFill>
                          <a:schemeClr val="tx1"/>
                        </a:solidFill>
                        <a:effectLst/>
                        <a:latin typeface="NEU-BZ-S92"/>
                        <a:ea typeface="方正书宋_GBK"/>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zh-CN" sz="2800" b="0" dirty="0">
                          <a:solidFill>
                            <a:schemeClr val="tx1"/>
                          </a:solidFill>
                          <a:effectLst/>
                        </a:rPr>
                        <a:t>不能</a:t>
                      </a:r>
                    </a:p>
                    <a:p>
                      <a:pPr algn="ctr">
                        <a:lnSpc>
                          <a:spcPct val="150000"/>
                        </a:lnSpc>
                        <a:spcAft>
                          <a:spcPts val="0"/>
                        </a:spcAft>
                      </a:pPr>
                      <a:r>
                        <a:rPr lang="zh-CN" sz="2800" b="0" dirty="0">
                          <a:solidFill>
                            <a:schemeClr val="tx1"/>
                          </a:solidFill>
                          <a:effectLst/>
                        </a:rPr>
                        <a:t>水解</a:t>
                      </a:r>
                      <a:endParaRPr lang="zh-CN" sz="2800" b="0" dirty="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391262870"/>
                  </a:ext>
                </a:extLst>
              </a:tr>
              <a:tr h="714231">
                <a:tc>
                  <a:txBody>
                    <a:bodyPr/>
                    <a:lstStyle/>
                    <a:p>
                      <a:pPr algn="ctr">
                        <a:lnSpc>
                          <a:spcPct val="150000"/>
                        </a:lnSpc>
                        <a:spcAft>
                          <a:spcPts val="0"/>
                        </a:spcAft>
                      </a:pPr>
                      <a:r>
                        <a:rPr lang="zh-CN" sz="2800" b="0">
                          <a:solidFill>
                            <a:schemeClr val="tx1"/>
                          </a:solidFill>
                          <a:effectLst/>
                        </a:rPr>
                        <a:t>联系</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3">
                  <a:txBody>
                    <a:bodyPr/>
                    <a:lstStyle/>
                    <a:p>
                      <a:pPr algn="ctr">
                        <a:lnSpc>
                          <a:spcPct val="150000"/>
                        </a:lnSpc>
                        <a:spcAft>
                          <a:spcPts val="0"/>
                        </a:spcAft>
                      </a:pPr>
                      <a:r>
                        <a:rPr lang="zh-CN" sz="2800" b="0" dirty="0">
                          <a:solidFill>
                            <a:schemeClr val="tx1"/>
                          </a:solidFill>
                          <a:effectLst/>
                        </a:rPr>
                        <a:t>油脂是一类特殊的酯</a:t>
                      </a:r>
                      <a:endParaRPr lang="zh-CN" sz="2800" b="0" dirty="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CN" altLang="en-US"/>
                    </a:p>
                  </a:txBody>
                  <a:tcPr/>
                </a:tc>
                <a:tc hMerge="1">
                  <a:txBody>
                    <a:bodyPr/>
                    <a:lstStyle/>
                    <a:p>
                      <a:pPr algn="ctr">
                        <a:lnSpc>
                          <a:spcPct val="100000"/>
                        </a:lnSpc>
                        <a:spcAft>
                          <a:spcPts val="0"/>
                        </a:spcAft>
                      </a:pP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669407876"/>
                  </a:ext>
                </a:extLst>
              </a:tr>
              <a:tr h="714231">
                <a:tc>
                  <a:txBody>
                    <a:bodyPr/>
                    <a:lstStyle/>
                    <a:p>
                      <a:pPr algn="ctr">
                        <a:lnSpc>
                          <a:spcPct val="150000"/>
                        </a:lnSpc>
                        <a:spcAft>
                          <a:spcPts val="0"/>
                        </a:spcAft>
                      </a:pPr>
                      <a:r>
                        <a:rPr lang="zh-CN" sz="2800" b="0">
                          <a:solidFill>
                            <a:schemeClr val="tx1"/>
                          </a:solidFill>
                          <a:effectLst/>
                        </a:rPr>
                        <a:t>鉴别</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3">
                  <a:txBody>
                    <a:bodyPr/>
                    <a:lstStyle/>
                    <a:p>
                      <a:pPr algn="ctr">
                        <a:lnSpc>
                          <a:spcPct val="150000"/>
                        </a:lnSpc>
                        <a:spcAft>
                          <a:spcPts val="0"/>
                        </a:spcAft>
                      </a:pPr>
                      <a:r>
                        <a:rPr lang="zh-CN" sz="2800" b="0" dirty="0">
                          <a:solidFill>
                            <a:schemeClr val="tx1"/>
                          </a:solidFill>
                          <a:effectLst/>
                        </a:rPr>
                        <a:t>可用</a:t>
                      </a:r>
                      <a:r>
                        <a:rPr lang="en-US" sz="2800" b="0" dirty="0" err="1">
                          <a:solidFill>
                            <a:schemeClr val="tx1"/>
                          </a:solidFill>
                          <a:effectLst/>
                        </a:rPr>
                        <a:t>NaOH</a:t>
                      </a:r>
                      <a:r>
                        <a:rPr lang="zh-CN" sz="2800" b="0" dirty="0">
                          <a:solidFill>
                            <a:schemeClr val="tx1"/>
                          </a:solidFill>
                          <a:effectLst/>
                        </a:rPr>
                        <a:t>溶液鉴别油脂和矿物油</a:t>
                      </a:r>
                      <a:endParaRPr lang="zh-CN" sz="2800" b="0" dirty="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CN" altLang="en-US"/>
                    </a:p>
                  </a:txBody>
                  <a:tcPr/>
                </a:tc>
                <a:tc hMerge="1">
                  <a:txBody>
                    <a:bodyPr/>
                    <a:lstStyle/>
                    <a:p>
                      <a:pPr algn="ctr">
                        <a:lnSpc>
                          <a:spcPct val="100000"/>
                        </a:lnSpc>
                        <a:spcAft>
                          <a:spcPts val="0"/>
                        </a:spcAft>
                      </a:pPr>
                      <a:endParaRPr lang="zh-CN" sz="2800" b="0" dirty="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383576144"/>
                  </a:ext>
                </a:extLst>
              </a:tr>
            </a:tbl>
          </a:graphicData>
        </a:graphic>
      </p:graphicFrame>
    </p:spTree>
    <p:extLst>
      <p:ext uri="{BB962C8B-B14F-4D97-AF65-F5344CB8AC3E}">
        <p14:creationId xmlns:p14="http://schemas.microsoft.com/office/powerpoint/2010/main" val="93091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 xmlns:a16="http://schemas.microsoft.com/office/drawing/2014/main" id="{E21ABC8D-1C46-4B5A-9C88-3EA50E8EBABA}"/>
              </a:ext>
            </a:extLst>
          </p:cNvPr>
          <p:cNvSpPr/>
          <p:nvPr/>
        </p:nvSpPr>
        <p:spPr>
          <a:xfrm>
            <a:off x="8153400" y="0"/>
            <a:ext cx="305955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专题二十一   生活中常见的有机物营养物质</a:t>
            </a:r>
          </a:p>
        </p:txBody>
      </p:sp>
      <p:sp>
        <p:nvSpPr>
          <p:cNvPr id="6" name="矩形 5">
            <a:extLst>
              <a:ext uri="{FF2B5EF4-FFF2-40B4-BE49-F238E27FC236}">
                <a16:creationId xmlns="" xmlns:a16="http://schemas.microsoft.com/office/drawing/2014/main" id="{AD86E7D7-1045-461C-B7D9-1CDDE5519B3B}"/>
              </a:ext>
            </a:extLst>
          </p:cNvPr>
          <p:cNvSpPr/>
          <p:nvPr/>
        </p:nvSpPr>
        <p:spPr>
          <a:xfrm>
            <a:off x="270556" y="270223"/>
            <a:ext cx="11723913" cy="662297"/>
          </a:xfrm>
          <a:prstGeom prst="rect">
            <a:avLst/>
          </a:prstGeom>
        </p:spPr>
        <p:txBody>
          <a:bodyPr wrap="square">
            <a:spAutoFit/>
          </a:bodyPr>
          <a:lstStyle/>
          <a:p>
            <a:pPr>
              <a:lnSpc>
                <a:spcPct val="150000"/>
              </a:lnSpc>
            </a:pPr>
            <a:r>
              <a:rPr lang="en-US" altLang="zh-CN" sz="2800" b="1" dirty="0"/>
              <a:t>3.</a:t>
            </a:r>
            <a:r>
              <a:rPr lang="zh-CN" altLang="en-US" sz="2800" b="1" dirty="0"/>
              <a:t>蛋白质的盐析和变性的比较</a:t>
            </a:r>
            <a:endParaRPr lang="zh-CN" altLang="zh-CN" sz="2800" b="1" dirty="0"/>
          </a:p>
        </p:txBody>
      </p:sp>
      <p:graphicFrame>
        <p:nvGraphicFramePr>
          <p:cNvPr id="2" name="表格 1">
            <a:extLst>
              <a:ext uri="{FF2B5EF4-FFF2-40B4-BE49-F238E27FC236}">
                <a16:creationId xmlns="" xmlns:a16="http://schemas.microsoft.com/office/drawing/2014/main" id="{6FE44856-A737-462F-A45D-3F98FD9C6E7C}"/>
              </a:ext>
            </a:extLst>
          </p:cNvPr>
          <p:cNvGraphicFramePr>
            <a:graphicFrameLocks noGrp="1"/>
          </p:cNvGraphicFramePr>
          <p:nvPr>
            <p:extLst>
              <p:ext uri="{D42A27DB-BD31-4B8C-83A1-F6EECF244321}">
                <p14:modId xmlns:p14="http://schemas.microsoft.com/office/powerpoint/2010/main" val="2490788523"/>
              </p:ext>
            </p:extLst>
          </p:nvPr>
        </p:nvGraphicFramePr>
        <p:xfrm>
          <a:off x="368300" y="970620"/>
          <a:ext cx="11430000" cy="5263514"/>
        </p:xfrm>
        <a:graphic>
          <a:graphicData uri="http://schemas.openxmlformats.org/drawingml/2006/table">
            <a:tbl>
              <a:tblPr firstRow="1" firstCol="1" bandRow="1">
                <a:tableStyleId>{5C22544A-7EE6-4342-B048-85BDC9FD1C3A}</a:tableStyleId>
              </a:tblPr>
              <a:tblGrid>
                <a:gridCol w="1460500">
                  <a:extLst>
                    <a:ext uri="{9D8B030D-6E8A-4147-A177-3AD203B41FA5}">
                      <a16:colId xmlns="" xmlns:a16="http://schemas.microsoft.com/office/drawing/2014/main" val="1812997646"/>
                    </a:ext>
                  </a:extLst>
                </a:gridCol>
                <a:gridCol w="4635500">
                  <a:extLst>
                    <a:ext uri="{9D8B030D-6E8A-4147-A177-3AD203B41FA5}">
                      <a16:colId xmlns="" xmlns:a16="http://schemas.microsoft.com/office/drawing/2014/main" val="1146553068"/>
                    </a:ext>
                  </a:extLst>
                </a:gridCol>
                <a:gridCol w="5334000">
                  <a:extLst>
                    <a:ext uri="{9D8B030D-6E8A-4147-A177-3AD203B41FA5}">
                      <a16:colId xmlns="" xmlns:a16="http://schemas.microsoft.com/office/drawing/2014/main" val="1648543381"/>
                    </a:ext>
                  </a:extLst>
                </a:gridCol>
              </a:tblGrid>
              <a:tr h="578780">
                <a:tc>
                  <a:txBody>
                    <a:bodyPr/>
                    <a:lstStyle/>
                    <a:p>
                      <a:pPr algn="ctr">
                        <a:lnSpc>
                          <a:spcPct val="100000"/>
                        </a:lnSpc>
                        <a:spcAft>
                          <a:spcPts val="0"/>
                        </a:spcAft>
                      </a:pPr>
                      <a:r>
                        <a:rPr lang="zh-CN" sz="2800" b="0" dirty="0">
                          <a:solidFill>
                            <a:schemeClr val="tx1"/>
                          </a:solidFill>
                          <a:effectLst/>
                        </a:rPr>
                        <a:t>性质</a:t>
                      </a:r>
                      <a:endParaRPr lang="zh-CN" sz="2800" b="0" dirty="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zh-CN" sz="2800" b="0" dirty="0">
                          <a:solidFill>
                            <a:schemeClr val="tx1"/>
                          </a:solidFill>
                          <a:effectLst/>
                        </a:rPr>
                        <a:t>盐析</a:t>
                      </a:r>
                      <a:endParaRPr lang="zh-CN" sz="2800" b="0" dirty="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zh-CN" sz="2800" b="0" dirty="0">
                          <a:solidFill>
                            <a:schemeClr val="tx1"/>
                          </a:solidFill>
                          <a:effectLst/>
                        </a:rPr>
                        <a:t>变性</a:t>
                      </a:r>
                      <a:endParaRPr lang="zh-CN" sz="2800" b="0" dirty="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791992376"/>
                  </a:ext>
                </a:extLst>
              </a:tr>
              <a:tr h="2007743">
                <a:tc>
                  <a:txBody>
                    <a:bodyPr/>
                    <a:lstStyle/>
                    <a:p>
                      <a:pPr algn="ctr">
                        <a:lnSpc>
                          <a:spcPct val="150000"/>
                        </a:lnSpc>
                        <a:spcAft>
                          <a:spcPts val="0"/>
                        </a:spcAft>
                      </a:pPr>
                      <a:r>
                        <a:rPr lang="zh-CN" sz="2800" b="0">
                          <a:solidFill>
                            <a:schemeClr val="tx1"/>
                          </a:solidFill>
                          <a:effectLst/>
                        </a:rPr>
                        <a:t>条件</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50000"/>
                        </a:lnSpc>
                        <a:spcAft>
                          <a:spcPts val="0"/>
                        </a:spcAft>
                      </a:pPr>
                      <a:r>
                        <a:rPr lang="zh-CN" sz="2800" b="0">
                          <a:solidFill>
                            <a:schemeClr val="tx1"/>
                          </a:solidFill>
                          <a:effectLst/>
                        </a:rPr>
                        <a:t>向蛋白质溶液中加入某些浓的无机盐溶液</a:t>
                      </a:r>
                      <a:r>
                        <a:rPr lang="en-US" sz="2800" b="0">
                          <a:solidFill>
                            <a:schemeClr val="tx1"/>
                          </a:solidFill>
                          <a:effectLst/>
                        </a:rPr>
                        <a:t>,</a:t>
                      </a:r>
                      <a:r>
                        <a:rPr lang="zh-CN" sz="2800" b="0">
                          <a:solidFill>
                            <a:schemeClr val="tx1"/>
                          </a:solidFill>
                          <a:effectLst/>
                        </a:rPr>
                        <a:t>如氯化钠、硫酸铵、硫酸钠等</a:t>
                      </a:r>
                      <a:endParaRPr lang="zh-CN" sz="2800" b="0">
                        <a:solidFill>
                          <a:schemeClr val="tx1"/>
                        </a:solidFill>
                        <a:effectLst/>
                        <a:latin typeface="NEU-BZ-S92"/>
                        <a:ea typeface="方正书宋_GBK"/>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50000"/>
                        </a:lnSpc>
                        <a:spcAft>
                          <a:spcPts val="0"/>
                        </a:spcAft>
                      </a:pPr>
                      <a:r>
                        <a:rPr lang="zh-CN" sz="2800" b="0">
                          <a:solidFill>
                            <a:schemeClr val="tx1"/>
                          </a:solidFill>
                          <a:effectLst/>
                        </a:rPr>
                        <a:t>受热、酸、碱、重金属盐、某些有机物</a:t>
                      </a:r>
                      <a:r>
                        <a:rPr lang="en-US" sz="2800" b="0">
                          <a:solidFill>
                            <a:schemeClr val="tx1"/>
                          </a:solidFill>
                          <a:effectLst/>
                        </a:rPr>
                        <a:t>(</a:t>
                      </a:r>
                      <a:r>
                        <a:rPr lang="zh-CN" sz="2800" b="0">
                          <a:solidFill>
                            <a:schemeClr val="tx1"/>
                          </a:solidFill>
                          <a:effectLst/>
                        </a:rPr>
                        <a:t>乙醇等</a:t>
                      </a:r>
                      <a:r>
                        <a:rPr lang="en-US" sz="2800" b="0">
                          <a:solidFill>
                            <a:schemeClr val="tx1"/>
                          </a:solidFill>
                          <a:effectLst/>
                        </a:rPr>
                        <a:t>)</a:t>
                      </a:r>
                      <a:r>
                        <a:rPr lang="zh-CN" sz="2800" b="0">
                          <a:solidFill>
                            <a:schemeClr val="tx1"/>
                          </a:solidFill>
                          <a:effectLst/>
                        </a:rPr>
                        <a:t>、紫外线等作用</a:t>
                      </a:r>
                      <a:endParaRPr lang="zh-CN" sz="2800" b="0">
                        <a:solidFill>
                          <a:schemeClr val="tx1"/>
                        </a:solidFill>
                        <a:effectLst/>
                        <a:latin typeface="NEU-BZ-S92"/>
                        <a:ea typeface="方正书宋_GBK"/>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040153787"/>
                  </a:ext>
                </a:extLst>
              </a:tr>
              <a:tr h="1338495">
                <a:tc>
                  <a:txBody>
                    <a:bodyPr/>
                    <a:lstStyle/>
                    <a:p>
                      <a:pPr algn="ctr">
                        <a:lnSpc>
                          <a:spcPct val="150000"/>
                        </a:lnSpc>
                        <a:spcAft>
                          <a:spcPts val="0"/>
                        </a:spcAft>
                      </a:pPr>
                      <a:r>
                        <a:rPr lang="zh-CN" sz="2800" b="0">
                          <a:solidFill>
                            <a:schemeClr val="tx1"/>
                          </a:solidFill>
                          <a:effectLst/>
                        </a:rPr>
                        <a:t>原理</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50000"/>
                        </a:lnSpc>
                        <a:spcAft>
                          <a:spcPts val="0"/>
                        </a:spcAft>
                      </a:pPr>
                      <a:r>
                        <a:rPr lang="zh-CN" sz="2800" b="0" dirty="0">
                          <a:solidFill>
                            <a:schemeClr val="tx1"/>
                          </a:solidFill>
                          <a:effectLst/>
                        </a:rPr>
                        <a:t>蛋白质的溶解度降低而从溶液中析出</a:t>
                      </a:r>
                      <a:r>
                        <a:rPr lang="en-US" sz="2800" b="0" dirty="0">
                          <a:solidFill>
                            <a:schemeClr val="tx1"/>
                          </a:solidFill>
                          <a:effectLst/>
                        </a:rPr>
                        <a:t>,</a:t>
                      </a:r>
                      <a:r>
                        <a:rPr lang="zh-CN" sz="2800" b="0" dirty="0">
                          <a:solidFill>
                            <a:schemeClr val="tx1"/>
                          </a:solidFill>
                          <a:effectLst/>
                        </a:rPr>
                        <a:t>不影响生理活性</a:t>
                      </a:r>
                      <a:endParaRPr lang="zh-CN" sz="2800" b="0" dirty="0">
                        <a:solidFill>
                          <a:schemeClr val="tx1"/>
                        </a:solidFill>
                        <a:effectLst/>
                        <a:latin typeface="NEU-BZ-S92"/>
                        <a:ea typeface="方正书宋_GBK"/>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zh-CN" sz="2800" b="0">
                          <a:solidFill>
                            <a:schemeClr val="tx1"/>
                          </a:solidFill>
                          <a:effectLst/>
                        </a:rPr>
                        <a:t>蛋白质失去生理活性而聚沉</a:t>
                      </a:r>
                      <a:endParaRPr lang="zh-CN" sz="2800" b="0">
                        <a:solidFill>
                          <a:schemeClr val="tx1"/>
                        </a:solidFill>
                        <a:effectLst/>
                        <a:latin typeface="NEU-BZ-S92"/>
                        <a:ea typeface="方正书宋_GBK"/>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900977369"/>
                  </a:ext>
                </a:extLst>
              </a:tr>
              <a:tr h="669248">
                <a:tc>
                  <a:txBody>
                    <a:bodyPr/>
                    <a:lstStyle/>
                    <a:p>
                      <a:pPr algn="ctr">
                        <a:lnSpc>
                          <a:spcPct val="150000"/>
                        </a:lnSpc>
                        <a:spcAft>
                          <a:spcPts val="0"/>
                        </a:spcAft>
                      </a:pPr>
                      <a:r>
                        <a:rPr lang="zh-CN" sz="2800" b="0">
                          <a:solidFill>
                            <a:schemeClr val="tx1"/>
                          </a:solidFill>
                          <a:effectLst/>
                        </a:rPr>
                        <a:t>是否可逆</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zh-CN" sz="2800" b="0" dirty="0">
                          <a:solidFill>
                            <a:schemeClr val="tx1"/>
                          </a:solidFill>
                          <a:effectLst/>
                        </a:rPr>
                        <a:t>可逆</a:t>
                      </a:r>
                      <a:endParaRPr lang="zh-CN" sz="2800" b="0" dirty="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zh-CN" sz="2800" b="0">
                          <a:solidFill>
                            <a:schemeClr val="tx1"/>
                          </a:solidFill>
                          <a:effectLst/>
                        </a:rPr>
                        <a:t>不可逆</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4267893066"/>
                  </a:ext>
                </a:extLst>
              </a:tr>
              <a:tr h="669248">
                <a:tc>
                  <a:txBody>
                    <a:bodyPr/>
                    <a:lstStyle/>
                    <a:p>
                      <a:pPr algn="ctr">
                        <a:lnSpc>
                          <a:spcPct val="150000"/>
                        </a:lnSpc>
                        <a:spcAft>
                          <a:spcPts val="0"/>
                        </a:spcAft>
                      </a:pPr>
                      <a:r>
                        <a:rPr lang="zh-CN" sz="2800" b="0">
                          <a:solidFill>
                            <a:schemeClr val="tx1"/>
                          </a:solidFill>
                          <a:effectLst/>
                        </a:rPr>
                        <a:t>变化类型</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zh-CN" sz="2800" b="0">
                          <a:solidFill>
                            <a:schemeClr val="tx1"/>
                          </a:solidFill>
                          <a:effectLst/>
                        </a:rPr>
                        <a:t>物理变化</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zh-CN" sz="2800" b="0" dirty="0">
                          <a:solidFill>
                            <a:schemeClr val="tx1"/>
                          </a:solidFill>
                          <a:effectLst/>
                        </a:rPr>
                        <a:t>化学变化</a:t>
                      </a:r>
                      <a:endParaRPr lang="zh-CN" sz="2800" b="0" dirty="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727443105"/>
                  </a:ext>
                </a:extLst>
              </a:tr>
            </a:tbl>
          </a:graphicData>
        </a:graphic>
      </p:graphicFrame>
    </p:spTree>
    <p:extLst>
      <p:ext uri="{BB962C8B-B14F-4D97-AF65-F5344CB8AC3E}">
        <p14:creationId xmlns:p14="http://schemas.microsoft.com/office/powerpoint/2010/main" val="33806317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 xmlns:a16="http://schemas.microsoft.com/office/drawing/2014/main" id="{E21ABC8D-1C46-4B5A-9C88-3EA50E8EBABA}"/>
              </a:ext>
            </a:extLst>
          </p:cNvPr>
          <p:cNvSpPr/>
          <p:nvPr/>
        </p:nvSpPr>
        <p:spPr>
          <a:xfrm>
            <a:off x="8153400" y="0"/>
            <a:ext cx="305955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专题二十一   生活中常见的有机物营养物质</a:t>
            </a:r>
          </a:p>
        </p:txBody>
      </p:sp>
      <p:sp>
        <p:nvSpPr>
          <p:cNvPr id="6" name="矩形 5">
            <a:extLst>
              <a:ext uri="{FF2B5EF4-FFF2-40B4-BE49-F238E27FC236}">
                <a16:creationId xmlns="" xmlns:a16="http://schemas.microsoft.com/office/drawing/2014/main" id="{AD86E7D7-1045-461C-B7D9-1CDDE5519B3B}"/>
              </a:ext>
            </a:extLst>
          </p:cNvPr>
          <p:cNvSpPr/>
          <p:nvPr/>
        </p:nvSpPr>
        <p:spPr>
          <a:xfrm>
            <a:off x="270556" y="270223"/>
            <a:ext cx="11723913" cy="662297"/>
          </a:xfrm>
          <a:prstGeom prst="rect">
            <a:avLst/>
          </a:prstGeom>
        </p:spPr>
        <p:txBody>
          <a:bodyPr wrap="square">
            <a:spAutoFit/>
          </a:bodyPr>
          <a:lstStyle/>
          <a:p>
            <a:pPr>
              <a:lnSpc>
                <a:spcPct val="150000"/>
              </a:lnSpc>
            </a:pPr>
            <a:r>
              <a:rPr lang="en-US" altLang="zh-CN" sz="2800" b="1" dirty="0"/>
              <a:t>4.</a:t>
            </a:r>
            <a:r>
              <a:rPr lang="zh-CN" altLang="en-US" sz="2800" b="1" dirty="0"/>
              <a:t>糖类、油脂、蛋白质的用途</a:t>
            </a:r>
            <a:endParaRPr lang="zh-CN" altLang="zh-CN" sz="2800" b="1" dirty="0"/>
          </a:p>
        </p:txBody>
      </p:sp>
      <p:graphicFrame>
        <p:nvGraphicFramePr>
          <p:cNvPr id="3" name="表格 2">
            <a:extLst>
              <a:ext uri="{FF2B5EF4-FFF2-40B4-BE49-F238E27FC236}">
                <a16:creationId xmlns="" xmlns:a16="http://schemas.microsoft.com/office/drawing/2014/main" id="{C34FC97B-27EA-4FBD-A7FD-98D12F657CF7}"/>
              </a:ext>
            </a:extLst>
          </p:cNvPr>
          <p:cNvGraphicFramePr>
            <a:graphicFrameLocks noGrp="1"/>
          </p:cNvGraphicFramePr>
          <p:nvPr>
            <p:extLst>
              <p:ext uri="{D42A27DB-BD31-4B8C-83A1-F6EECF244321}">
                <p14:modId xmlns:p14="http://schemas.microsoft.com/office/powerpoint/2010/main" val="376633347"/>
              </p:ext>
            </p:extLst>
          </p:nvPr>
        </p:nvGraphicFramePr>
        <p:xfrm>
          <a:off x="342900" y="983320"/>
          <a:ext cx="11480800" cy="4160180"/>
        </p:xfrm>
        <a:graphic>
          <a:graphicData uri="http://schemas.openxmlformats.org/drawingml/2006/table">
            <a:tbl>
              <a:tblPr firstRow="1" firstCol="1" bandRow="1">
                <a:tableStyleId>{5C22544A-7EE6-4342-B048-85BDC9FD1C3A}</a:tableStyleId>
              </a:tblPr>
              <a:tblGrid>
                <a:gridCol w="1155700">
                  <a:extLst>
                    <a:ext uri="{9D8B030D-6E8A-4147-A177-3AD203B41FA5}">
                      <a16:colId xmlns="" xmlns:a16="http://schemas.microsoft.com/office/drawing/2014/main" val="1264789478"/>
                    </a:ext>
                  </a:extLst>
                </a:gridCol>
                <a:gridCol w="10325100">
                  <a:extLst>
                    <a:ext uri="{9D8B030D-6E8A-4147-A177-3AD203B41FA5}">
                      <a16:colId xmlns="" xmlns:a16="http://schemas.microsoft.com/office/drawing/2014/main" val="1469358565"/>
                    </a:ext>
                  </a:extLst>
                </a:gridCol>
              </a:tblGrid>
              <a:tr h="693363">
                <a:tc>
                  <a:txBody>
                    <a:bodyPr/>
                    <a:lstStyle/>
                    <a:p>
                      <a:pPr algn="ctr">
                        <a:lnSpc>
                          <a:spcPct val="150000"/>
                        </a:lnSpc>
                        <a:spcAft>
                          <a:spcPts val="0"/>
                        </a:spcAft>
                      </a:pPr>
                      <a:r>
                        <a:rPr lang="zh-CN" sz="2800" b="0">
                          <a:solidFill>
                            <a:schemeClr val="tx1"/>
                          </a:solidFill>
                          <a:effectLst/>
                        </a:rPr>
                        <a:t>有机物</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zh-CN" sz="2800" b="0">
                          <a:solidFill>
                            <a:schemeClr val="tx1"/>
                          </a:solidFill>
                          <a:effectLst/>
                        </a:rPr>
                        <a:t>用途</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693342110"/>
                  </a:ext>
                </a:extLst>
              </a:tr>
              <a:tr h="1386727">
                <a:tc>
                  <a:txBody>
                    <a:bodyPr/>
                    <a:lstStyle/>
                    <a:p>
                      <a:pPr algn="ctr">
                        <a:lnSpc>
                          <a:spcPct val="150000"/>
                        </a:lnSpc>
                        <a:spcAft>
                          <a:spcPts val="0"/>
                        </a:spcAft>
                      </a:pPr>
                      <a:r>
                        <a:rPr lang="zh-CN" sz="2800" b="0">
                          <a:solidFill>
                            <a:schemeClr val="tx1"/>
                          </a:solidFill>
                          <a:effectLst/>
                        </a:rPr>
                        <a:t>糖类</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50000"/>
                        </a:lnSpc>
                        <a:spcAft>
                          <a:spcPts val="0"/>
                        </a:spcAft>
                      </a:pPr>
                      <a:r>
                        <a:rPr lang="zh-CN" sz="2800" b="0">
                          <a:solidFill>
                            <a:schemeClr val="tx1"/>
                          </a:solidFill>
                          <a:effectLst/>
                        </a:rPr>
                        <a:t>葡萄糖</a:t>
                      </a:r>
                      <a:r>
                        <a:rPr lang="en-US" sz="2800" b="0">
                          <a:solidFill>
                            <a:schemeClr val="tx1"/>
                          </a:solidFill>
                          <a:effectLst/>
                        </a:rPr>
                        <a:t>:</a:t>
                      </a:r>
                      <a:r>
                        <a:rPr lang="zh-CN" sz="2800" b="0">
                          <a:solidFill>
                            <a:schemeClr val="tx1"/>
                          </a:solidFill>
                          <a:effectLst/>
                        </a:rPr>
                        <a:t>用于食品加工、医疗输液、合成药物等</a:t>
                      </a:r>
                      <a:r>
                        <a:rPr lang="en-US" sz="2800" b="0">
                          <a:solidFill>
                            <a:schemeClr val="tx1"/>
                          </a:solidFill>
                          <a:effectLst/>
                        </a:rPr>
                        <a:t>;</a:t>
                      </a:r>
                      <a:r>
                        <a:rPr lang="zh-CN" sz="2800" b="0">
                          <a:solidFill>
                            <a:schemeClr val="tx1"/>
                          </a:solidFill>
                          <a:effectLst/>
                        </a:rPr>
                        <a:t>淀粉</a:t>
                      </a:r>
                      <a:r>
                        <a:rPr lang="en-US" sz="2800" b="0">
                          <a:solidFill>
                            <a:schemeClr val="tx1"/>
                          </a:solidFill>
                          <a:effectLst/>
                        </a:rPr>
                        <a:t>:</a:t>
                      </a:r>
                      <a:r>
                        <a:rPr lang="zh-CN" sz="2800" b="0">
                          <a:solidFill>
                            <a:schemeClr val="tx1"/>
                          </a:solidFill>
                          <a:effectLst/>
                        </a:rPr>
                        <a:t>用于制葡萄糖、酒精等</a:t>
                      </a:r>
                      <a:r>
                        <a:rPr lang="en-US" sz="2800" b="0">
                          <a:solidFill>
                            <a:schemeClr val="tx1"/>
                          </a:solidFill>
                          <a:effectLst/>
                        </a:rPr>
                        <a:t>;</a:t>
                      </a:r>
                      <a:r>
                        <a:rPr lang="zh-CN" sz="2800" b="0">
                          <a:solidFill>
                            <a:schemeClr val="tx1"/>
                          </a:solidFill>
                          <a:effectLst/>
                        </a:rPr>
                        <a:t>纤维素</a:t>
                      </a:r>
                      <a:r>
                        <a:rPr lang="en-US" sz="2800" b="0">
                          <a:solidFill>
                            <a:schemeClr val="tx1"/>
                          </a:solidFill>
                          <a:effectLst/>
                        </a:rPr>
                        <a:t>:</a:t>
                      </a:r>
                      <a:r>
                        <a:rPr lang="zh-CN" sz="2800" b="0">
                          <a:solidFill>
                            <a:schemeClr val="tx1"/>
                          </a:solidFill>
                          <a:effectLst/>
                        </a:rPr>
                        <a:t>用于造纸、制造无烟火药、电影胶片的片基等</a:t>
                      </a:r>
                      <a:endParaRPr lang="zh-CN" sz="2800" b="0">
                        <a:solidFill>
                          <a:schemeClr val="tx1"/>
                        </a:solidFill>
                        <a:effectLst/>
                        <a:latin typeface="NEU-BZ-S92"/>
                        <a:ea typeface="方正书宋_GBK"/>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979616332"/>
                  </a:ext>
                </a:extLst>
              </a:tr>
              <a:tr h="693363">
                <a:tc>
                  <a:txBody>
                    <a:bodyPr/>
                    <a:lstStyle/>
                    <a:p>
                      <a:pPr algn="ctr">
                        <a:lnSpc>
                          <a:spcPct val="150000"/>
                        </a:lnSpc>
                        <a:spcAft>
                          <a:spcPts val="0"/>
                        </a:spcAft>
                      </a:pPr>
                      <a:r>
                        <a:rPr lang="zh-CN" sz="2800" b="0">
                          <a:solidFill>
                            <a:schemeClr val="tx1"/>
                          </a:solidFill>
                          <a:effectLst/>
                        </a:rPr>
                        <a:t>油脂</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zh-CN" sz="2800" b="0">
                          <a:solidFill>
                            <a:schemeClr val="tx1"/>
                          </a:solidFill>
                          <a:effectLst/>
                        </a:rPr>
                        <a:t>提供人体必需的能量</a:t>
                      </a:r>
                      <a:r>
                        <a:rPr lang="en-US" sz="2800" b="0">
                          <a:solidFill>
                            <a:schemeClr val="tx1"/>
                          </a:solidFill>
                          <a:effectLst/>
                        </a:rPr>
                        <a:t>;</a:t>
                      </a:r>
                      <a:r>
                        <a:rPr lang="zh-CN" sz="2800" b="0">
                          <a:solidFill>
                            <a:schemeClr val="tx1"/>
                          </a:solidFill>
                          <a:effectLst/>
                        </a:rPr>
                        <a:t>增加食物风味</a:t>
                      </a:r>
                      <a:r>
                        <a:rPr lang="en-US" sz="2800" b="0">
                          <a:solidFill>
                            <a:schemeClr val="tx1"/>
                          </a:solidFill>
                          <a:effectLst/>
                        </a:rPr>
                        <a:t>;</a:t>
                      </a:r>
                      <a:r>
                        <a:rPr lang="zh-CN" sz="2800" b="0">
                          <a:solidFill>
                            <a:schemeClr val="tx1"/>
                          </a:solidFill>
                          <a:effectLst/>
                        </a:rPr>
                        <a:t>制肥皂</a:t>
                      </a:r>
                      <a:endParaRPr lang="zh-CN" sz="2800" b="0">
                        <a:solidFill>
                          <a:schemeClr val="tx1"/>
                        </a:solidFill>
                        <a:effectLst/>
                        <a:latin typeface="NEU-BZ-S92"/>
                        <a:ea typeface="方正书宋_GBK"/>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665466280"/>
                  </a:ext>
                </a:extLst>
              </a:tr>
              <a:tr h="1386727">
                <a:tc>
                  <a:txBody>
                    <a:bodyPr/>
                    <a:lstStyle/>
                    <a:p>
                      <a:pPr algn="ctr">
                        <a:lnSpc>
                          <a:spcPct val="150000"/>
                        </a:lnSpc>
                        <a:spcAft>
                          <a:spcPts val="0"/>
                        </a:spcAft>
                      </a:pPr>
                      <a:r>
                        <a:rPr lang="zh-CN" sz="2800" b="0">
                          <a:solidFill>
                            <a:schemeClr val="tx1"/>
                          </a:solidFill>
                          <a:effectLst/>
                        </a:rPr>
                        <a:t>蛋白质</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50000"/>
                        </a:lnSpc>
                        <a:spcAft>
                          <a:spcPts val="0"/>
                        </a:spcAft>
                      </a:pPr>
                      <a:r>
                        <a:rPr lang="zh-CN" sz="2800" b="0" dirty="0">
                          <a:solidFill>
                            <a:schemeClr val="tx1"/>
                          </a:solidFill>
                          <a:effectLst/>
                        </a:rPr>
                        <a:t>人类所需重要的营养物质</a:t>
                      </a:r>
                      <a:r>
                        <a:rPr lang="en-US" sz="2800" b="0" dirty="0">
                          <a:solidFill>
                            <a:schemeClr val="tx1"/>
                          </a:solidFill>
                          <a:effectLst/>
                        </a:rPr>
                        <a:t>;</a:t>
                      </a:r>
                      <a:r>
                        <a:rPr lang="zh-CN" sz="2800" b="0" dirty="0">
                          <a:solidFill>
                            <a:schemeClr val="tx1"/>
                          </a:solidFill>
                          <a:effectLst/>
                        </a:rPr>
                        <a:t>在工业上也有多种用途</a:t>
                      </a:r>
                      <a:r>
                        <a:rPr lang="en-US" sz="2800" b="0" dirty="0">
                          <a:solidFill>
                            <a:schemeClr val="tx1"/>
                          </a:solidFill>
                          <a:effectLst/>
                        </a:rPr>
                        <a:t>,</a:t>
                      </a:r>
                      <a:r>
                        <a:rPr lang="zh-CN" sz="2800" b="0" dirty="0">
                          <a:solidFill>
                            <a:schemeClr val="tx1"/>
                          </a:solidFill>
                          <a:effectLst/>
                        </a:rPr>
                        <a:t>如纺织工业、制皮等</a:t>
                      </a:r>
                      <a:endParaRPr lang="zh-CN" sz="2800" b="0" dirty="0">
                        <a:solidFill>
                          <a:schemeClr val="tx1"/>
                        </a:solidFill>
                        <a:effectLst/>
                        <a:latin typeface="NEU-BZ-S92"/>
                        <a:ea typeface="方正书宋_GBK"/>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079347282"/>
                  </a:ext>
                </a:extLst>
              </a:tr>
            </a:tbl>
          </a:graphicData>
        </a:graphic>
      </p:graphicFrame>
    </p:spTree>
    <p:extLst>
      <p:ext uri="{BB962C8B-B14F-4D97-AF65-F5344CB8AC3E}">
        <p14:creationId xmlns:p14="http://schemas.microsoft.com/office/powerpoint/2010/main" val="17450264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 y="1273629"/>
            <a:ext cx="3951514" cy="4354285"/>
          </a:xfrm>
          <a:prstGeom prst="rect">
            <a:avLst/>
          </a:prstGeom>
          <a:solidFill>
            <a:srgbClr val="DA251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solidFill>
                  <a:schemeClr val="bg1"/>
                </a:solidFill>
                <a:latin typeface="微软雅黑" panose="020B0503020204020204" pitchFamily="34" charset="-122"/>
                <a:ea typeface="微软雅黑" panose="020B0503020204020204" pitchFamily="34" charset="-122"/>
              </a:rPr>
              <a:t>B</a:t>
            </a:r>
            <a:r>
              <a:rPr lang="zh-CN" altLang="en-US" sz="2800" b="1" dirty="0">
                <a:solidFill>
                  <a:schemeClr val="bg1"/>
                </a:solidFill>
                <a:latin typeface="微软雅黑" panose="020B0503020204020204" pitchFamily="34" charset="-122"/>
                <a:ea typeface="微软雅黑" panose="020B0503020204020204" pitchFamily="34" charset="-122"/>
              </a:rPr>
              <a:t>方法帮</a:t>
            </a:r>
            <a:r>
              <a:rPr lang="en-US" altLang="zh-CN" sz="2800" b="1" dirty="0">
                <a:solidFill>
                  <a:schemeClr val="bg1"/>
                </a:solidFill>
                <a:latin typeface="微软雅黑" panose="020B0503020204020204" pitchFamily="34" charset="-122"/>
                <a:ea typeface="微软雅黑" panose="020B0503020204020204" pitchFamily="34" charset="-122"/>
              </a:rPr>
              <a:t>·</a:t>
            </a:r>
            <a:r>
              <a:rPr lang="zh-CN" altLang="en-US" sz="2800" b="1" dirty="0">
                <a:solidFill>
                  <a:schemeClr val="bg1"/>
                </a:solidFill>
                <a:latin typeface="微软雅黑" panose="020B0503020204020204" pitchFamily="34" charset="-122"/>
                <a:ea typeface="微软雅黑" panose="020B0503020204020204" pitchFamily="34" charset="-122"/>
              </a:rPr>
              <a:t>素养大提升</a:t>
            </a:r>
          </a:p>
        </p:txBody>
      </p:sp>
      <p:sp>
        <p:nvSpPr>
          <p:cNvPr id="3" name="矩形 2">
            <a:hlinkClick r:id="rId2" action="ppaction://hlinksldjump"/>
          </p:cNvPr>
          <p:cNvSpPr/>
          <p:nvPr/>
        </p:nvSpPr>
        <p:spPr>
          <a:xfrm>
            <a:off x="4630058" y="1302658"/>
            <a:ext cx="7228114" cy="4354285"/>
          </a:xfrm>
          <a:prstGeom prst="rect">
            <a:avLst/>
          </a:prstGeom>
          <a:noFill/>
          <a:ln>
            <a:noFill/>
          </a:ln>
        </p:spPr>
        <p:style>
          <a:lnRef idx="3">
            <a:schemeClr val="lt1"/>
          </a:lnRef>
          <a:fillRef idx="1">
            <a:schemeClr val="accent6"/>
          </a:fillRef>
          <a:effectRef idx="1">
            <a:schemeClr val="accent6"/>
          </a:effectRef>
          <a:fontRef idx="minor">
            <a:schemeClr val="lt1"/>
          </a:fontRef>
        </p:style>
        <p:txBody>
          <a:bodyPr rtlCol="0" anchor="ctr"/>
          <a:lstStyle/>
          <a:p>
            <a:pPr>
              <a:lnSpc>
                <a:spcPct val="150000"/>
              </a:lnSpc>
            </a:pPr>
            <a:r>
              <a:rPr lang="zh-CN" altLang="en-US" sz="2800" dirty="0">
                <a:solidFill>
                  <a:schemeClr val="tx1"/>
                </a:solidFill>
              </a:rPr>
              <a:t>方法</a:t>
            </a:r>
            <a:r>
              <a:rPr lang="en-US" altLang="zh-CN" sz="2800" dirty="0">
                <a:solidFill>
                  <a:schemeClr val="tx1"/>
                </a:solidFill>
              </a:rPr>
              <a:t>1  </a:t>
            </a:r>
            <a:r>
              <a:rPr lang="zh-CN" altLang="en-US" sz="2800" dirty="0">
                <a:solidFill>
                  <a:schemeClr val="tx1"/>
                </a:solidFill>
              </a:rPr>
              <a:t>比较乙醇、水、乙酸、碳酸分子中羟基氢的活泼性</a:t>
            </a:r>
          </a:p>
          <a:p>
            <a:pPr>
              <a:lnSpc>
                <a:spcPct val="150000"/>
              </a:lnSpc>
            </a:pPr>
            <a:r>
              <a:rPr lang="zh-CN" altLang="en-US" sz="2800" dirty="0">
                <a:solidFill>
                  <a:schemeClr val="tx1"/>
                </a:solidFill>
              </a:rPr>
              <a:t>方法</a:t>
            </a:r>
            <a:r>
              <a:rPr lang="en-US" altLang="zh-CN" sz="2800" dirty="0">
                <a:solidFill>
                  <a:schemeClr val="tx1"/>
                </a:solidFill>
              </a:rPr>
              <a:t>2  </a:t>
            </a:r>
            <a:r>
              <a:rPr lang="zh-CN" altLang="en-US" sz="2800" dirty="0">
                <a:solidFill>
                  <a:schemeClr val="tx1"/>
                </a:solidFill>
              </a:rPr>
              <a:t>乙醇、乙酸发生反应的断键位置</a:t>
            </a:r>
          </a:p>
          <a:p>
            <a:pPr>
              <a:lnSpc>
                <a:spcPct val="150000"/>
              </a:lnSpc>
            </a:pPr>
            <a:r>
              <a:rPr lang="zh-CN" altLang="en-US" sz="2800" dirty="0">
                <a:solidFill>
                  <a:schemeClr val="tx1"/>
                </a:solidFill>
              </a:rPr>
              <a:t>方法</a:t>
            </a:r>
            <a:r>
              <a:rPr lang="en-US" altLang="zh-CN" sz="2800" dirty="0">
                <a:solidFill>
                  <a:schemeClr val="tx1"/>
                </a:solidFill>
              </a:rPr>
              <a:t>3  </a:t>
            </a:r>
            <a:r>
              <a:rPr lang="zh-CN" altLang="en-US" sz="2800" dirty="0">
                <a:solidFill>
                  <a:schemeClr val="tx1"/>
                </a:solidFill>
              </a:rPr>
              <a:t>糖类的水解程度及产物判断</a:t>
            </a:r>
          </a:p>
          <a:p>
            <a:pPr>
              <a:lnSpc>
                <a:spcPct val="150000"/>
              </a:lnSpc>
            </a:pPr>
            <a:r>
              <a:rPr lang="zh-CN" altLang="en-US" sz="2800" dirty="0">
                <a:solidFill>
                  <a:schemeClr val="tx1"/>
                </a:solidFill>
              </a:rPr>
              <a:t>微课</a:t>
            </a:r>
            <a:r>
              <a:rPr lang="en-US" altLang="zh-CN" sz="2800" dirty="0">
                <a:solidFill>
                  <a:schemeClr val="tx1"/>
                </a:solidFill>
              </a:rPr>
              <a:t>15  </a:t>
            </a:r>
            <a:r>
              <a:rPr lang="zh-CN" altLang="en-US" sz="2800" dirty="0">
                <a:solidFill>
                  <a:schemeClr val="tx1"/>
                </a:solidFill>
              </a:rPr>
              <a:t>典型有机物的官能团和化学性质</a:t>
            </a:r>
          </a:p>
          <a:p>
            <a:pPr>
              <a:lnSpc>
                <a:spcPct val="150000"/>
              </a:lnSpc>
            </a:pPr>
            <a:r>
              <a:rPr lang="zh-CN" altLang="en-US" sz="2800" dirty="0">
                <a:solidFill>
                  <a:schemeClr val="tx1"/>
                </a:solidFill>
              </a:rPr>
              <a:t>易错  有关营养物质的概念</a:t>
            </a:r>
          </a:p>
        </p:txBody>
      </p:sp>
    </p:spTree>
    <p:extLst>
      <p:ext uri="{BB962C8B-B14F-4D97-AF65-F5344CB8AC3E}">
        <p14:creationId xmlns:p14="http://schemas.microsoft.com/office/powerpoint/2010/main" val="39999592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192000" cy="729343"/>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sp>
        <p:nvSpPr>
          <p:cNvPr id="6" name="矩形 5"/>
          <p:cNvSpPr/>
          <p:nvPr/>
        </p:nvSpPr>
        <p:spPr>
          <a:xfrm>
            <a:off x="718457" y="-1"/>
            <a:ext cx="348343"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rgbClr val="DA251C"/>
              </a:solidFill>
            </a:endParaRPr>
          </a:p>
        </p:txBody>
      </p:sp>
      <p:sp>
        <p:nvSpPr>
          <p:cNvPr id="7" name="矩形 6"/>
          <p:cNvSpPr/>
          <p:nvPr/>
        </p:nvSpPr>
        <p:spPr>
          <a:xfrm>
            <a:off x="990600" y="-2"/>
            <a:ext cx="9461500"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dirty="0">
                <a:solidFill>
                  <a:srgbClr val="DA251C"/>
                </a:solidFill>
                <a:ea typeface="微软雅黑" panose="020B0503020204020204" pitchFamily="34" charset="-122"/>
              </a:rPr>
              <a:t>方法</a:t>
            </a:r>
            <a:r>
              <a:rPr lang="en-US" altLang="zh-CN" sz="2800" dirty="0">
                <a:solidFill>
                  <a:srgbClr val="DA251C"/>
                </a:solidFill>
                <a:ea typeface="微软雅黑" panose="020B0503020204020204" pitchFamily="34" charset="-122"/>
              </a:rPr>
              <a:t>1   </a:t>
            </a:r>
            <a:r>
              <a:rPr lang="zh-CN" altLang="en-US" sz="2800" dirty="0">
                <a:solidFill>
                  <a:srgbClr val="DA251C"/>
                </a:solidFill>
                <a:ea typeface="微软雅黑" panose="020B0503020204020204" pitchFamily="34" charset="-122"/>
              </a:rPr>
              <a:t>比较乙醇、水、乙酸、碳酸分子中羟基氢的活泼性</a:t>
            </a:r>
          </a:p>
        </p:txBody>
      </p:sp>
      <p:sp>
        <p:nvSpPr>
          <p:cNvPr id="2" name="矩形 1"/>
          <p:cNvSpPr/>
          <p:nvPr/>
        </p:nvSpPr>
        <p:spPr>
          <a:xfrm>
            <a:off x="234043" y="775736"/>
            <a:ext cx="11723913" cy="662297"/>
          </a:xfrm>
          <a:prstGeom prst="rect">
            <a:avLst/>
          </a:prstGeom>
        </p:spPr>
        <p:txBody>
          <a:bodyPr wrap="square">
            <a:spAutoFit/>
          </a:bodyPr>
          <a:lstStyle/>
          <a:p>
            <a:pPr>
              <a:lnSpc>
                <a:spcPct val="150000"/>
              </a:lnSpc>
              <a:spcAft>
                <a:spcPts val="0"/>
              </a:spcAft>
            </a:pPr>
            <a:r>
              <a:rPr lang="zh-CN" altLang="en-US" sz="2800" b="1" dirty="0">
                <a:solidFill>
                  <a:srgbClr val="DA251C"/>
                </a:solidFill>
                <a:latin typeface="微软雅黑" panose="020B0503020204020204" pitchFamily="34" charset="-122"/>
                <a:ea typeface="微软雅黑" panose="020B0503020204020204" pitchFamily="34" charset="-122"/>
                <a:cs typeface="Times New Roman" panose="02020603050405020304" pitchFamily="18" charset="0"/>
              </a:rPr>
              <a:t>方法解读：</a:t>
            </a:r>
            <a:endParaRPr lang="zh-CN" altLang="zh-CN" sz="1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graphicFrame>
        <p:nvGraphicFramePr>
          <p:cNvPr id="4" name="表格 3">
            <a:extLst>
              <a:ext uri="{FF2B5EF4-FFF2-40B4-BE49-F238E27FC236}">
                <a16:creationId xmlns="" xmlns:a16="http://schemas.microsoft.com/office/drawing/2014/main" id="{FB797BBB-D034-4802-94BE-F51937C342AE}"/>
              </a:ext>
            </a:extLst>
          </p:cNvPr>
          <p:cNvGraphicFramePr>
            <a:graphicFrameLocks noGrp="1"/>
          </p:cNvGraphicFramePr>
          <p:nvPr>
            <p:extLst>
              <p:ext uri="{D42A27DB-BD31-4B8C-83A1-F6EECF244321}">
                <p14:modId xmlns:p14="http://schemas.microsoft.com/office/powerpoint/2010/main" val="2362770457"/>
              </p:ext>
            </p:extLst>
          </p:nvPr>
        </p:nvGraphicFramePr>
        <p:xfrm>
          <a:off x="342900" y="1484425"/>
          <a:ext cx="11506200" cy="4650514"/>
        </p:xfrm>
        <a:graphic>
          <a:graphicData uri="http://schemas.openxmlformats.org/drawingml/2006/table">
            <a:tbl>
              <a:tblPr firstRow="1" firstCol="1" bandRow="1">
                <a:tableStyleId>{5C22544A-7EE6-4342-B048-85BDC9FD1C3A}</a:tableStyleId>
              </a:tblPr>
              <a:tblGrid>
                <a:gridCol w="2647950">
                  <a:extLst>
                    <a:ext uri="{9D8B030D-6E8A-4147-A177-3AD203B41FA5}">
                      <a16:colId xmlns="" xmlns:a16="http://schemas.microsoft.com/office/drawing/2014/main" val="3945924266"/>
                    </a:ext>
                  </a:extLst>
                </a:gridCol>
                <a:gridCol w="1838325">
                  <a:extLst>
                    <a:ext uri="{9D8B030D-6E8A-4147-A177-3AD203B41FA5}">
                      <a16:colId xmlns="" xmlns:a16="http://schemas.microsoft.com/office/drawing/2014/main" val="2782157036"/>
                    </a:ext>
                  </a:extLst>
                </a:gridCol>
                <a:gridCol w="1866900">
                  <a:extLst>
                    <a:ext uri="{9D8B030D-6E8A-4147-A177-3AD203B41FA5}">
                      <a16:colId xmlns="" xmlns:a16="http://schemas.microsoft.com/office/drawing/2014/main" val="3368871113"/>
                    </a:ext>
                  </a:extLst>
                </a:gridCol>
                <a:gridCol w="2740025">
                  <a:extLst>
                    <a:ext uri="{9D8B030D-6E8A-4147-A177-3AD203B41FA5}">
                      <a16:colId xmlns="" xmlns:a16="http://schemas.microsoft.com/office/drawing/2014/main" val="1781419022"/>
                    </a:ext>
                  </a:extLst>
                </a:gridCol>
                <a:gridCol w="2413000">
                  <a:extLst>
                    <a:ext uri="{9D8B030D-6E8A-4147-A177-3AD203B41FA5}">
                      <a16:colId xmlns="" xmlns:a16="http://schemas.microsoft.com/office/drawing/2014/main" val="3952380433"/>
                    </a:ext>
                  </a:extLst>
                </a:gridCol>
              </a:tblGrid>
              <a:tr h="896189">
                <a:tc>
                  <a:txBody>
                    <a:bodyPr/>
                    <a:lstStyle/>
                    <a:p>
                      <a:pPr algn="ctr">
                        <a:lnSpc>
                          <a:spcPct val="120000"/>
                        </a:lnSpc>
                        <a:spcAft>
                          <a:spcPts val="0"/>
                        </a:spcAft>
                      </a:pPr>
                      <a:r>
                        <a:rPr lang="zh-CN" sz="2800" b="0">
                          <a:solidFill>
                            <a:schemeClr val="tx1"/>
                          </a:solidFill>
                          <a:effectLst/>
                        </a:rPr>
                        <a:t>物质</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20000"/>
                        </a:lnSpc>
                        <a:spcAft>
                          <a:spcPts val="0"/>
                        </a:spcAft>
                      </a:pPr>
                      <a:r>
                        <a:rPr lang="zh-CN" sz="2800" b="0" dirty="0">
                          <a:solidFill>
                            <a:schemeClr val="tx1"/>
                          </a:solidFill>
                          <a:effectLst/>
                        </a:rPr>
                        <a:t>乙醇</a:t>
                      </a:r>
                      <a:endParaRPr lang="zh-CN" sz="2800" b="0" dirty="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20000"/>
                        </a:lnSpc>
                        <a:spcAft>
                          <a:spcPts val="0"/>
                        </a:spcAft>
                      </a:pPr>
                      <a:r>
                        <a:rPr lang="zh-CN" sz="2800" b="0">
                          <a:solidFill>
                            <a:schemeClr val="tx1"/>
                          </a:solidFill>
                          <a:effectLst/>
                        </a:rPr>
                        <a:t>水</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20000"/>
                        </a:lnSpc>
                        <a:spcAft>
                          <a:spcPts val="0"/>
                        </a:spcAft>
                      </a:pPr>
                      <a:r>
                        <a:rPr lang="zh-CN" sz="2800" b="0">
                          <a:solidFill>
                            <a:schemeClr val="tx1"/>
                          </a:solidFill>
                          <a:effectLst/>
                        </a:rPr>
                        <a:t>碳酸</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20000"/>
                        </a:lnSpc>
                        <a:spcAft>
                          <a:spcPts val="0"/>
                        </a:spcAft>
                      </a:pPr>
                      <a:r>
                        <a:rPr lang="zh-CN" sz="2800" b="0">
                          <a:solidFill>
                            <a:schemeClr val="tx1"/>
                          </a:solidFill>
                          <a:effectLst/>
                        </a:rPr>
                        <a:t>乙酸</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502350848"/>
                  </a:ext>
                </a:extLst>
              </a:tr>
              <a:tr h="896189">
                <a:tc>
                  <a:txBody>
                    <a:bodyPr/>
                    <a:lstStyle/>
                    <a:p>
                      <a:pPr algn="ctr">
                        <a:lnSpc>
                          <a:spcPct val="120000"/>
                        </a:lnSpc>
                        <a:spcAft>
                          <a:spcPts val="0"/>
                        </a:spcAft>
                      </a:pPr>
                      <a:r>
                        <a:rPr lang="zh-CN" sz="2800" b="0">
                          <a:solidFill>
                            <a:schemeClr val="tx1"/>
                          </a:solidFill>
                          <a:effectLst/>
                        </a:rPr>
                        <a:t>结构简式</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20000"/>
                        </a:lnSpc>
                        <a:spcAft>
                          <a:spcPts val="0"/>
                        </a:spcAft>
                      </a:pPr>
                      <a:r>
                        <a:rPr lang="en-US" sz="2800" b="0">
                          <a:solidFill>
                            <a:schemeClr val="tx1"/>
                          </a:solidFill>
                          <a:effectLst/>
                        </a:rPr>
                        <a:t>C</a:t>
                      </a:r>
                      <a:r>
                        <a:rPr lang="en-US" sz="2800" b="0" baseline="-25000">
                          <a:solidFill>
                            <a:schemeClr val="tx1"/>
                          </a:solidFill>
                          <a:effectLst/>
                        </a:rPr>
                        <a:t>2</a:t>
                      </a:r>
                      <a:r>
                        <a:rPr lang="en-US" sz="2800" b="0">
                          <a:solidFill>
                            <a:schemeClr val="tx1"/>
                          </a:solidFill>
                          <a:effectLst/>
                        </a:rPr>
                        <a:t>H</a:t>
                      </a:r>
                      <a:r>
                        <a:rPr lang="en-US" sz="2800" b="0" baseline="-25000">
                          <a:solidFill>
                            <a:schemeClr val="tx1"/>
                          </a:solidFill>
                          <a:effectLst/>
                        </a:rPr>
                        <a:t>5</a:t>
                      </a:r>
                      <a:r>
                        <a:rPr lang="en-US" sz="2800" b="0">
                          <a:solidFill>
                            <a:schemeClr val="tx1"/>
                          </a:solidFill>
                          <a:effectLst/>
                        </a:rPr>
                        <a:t>OH</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20000"/>
                        </a:lnSpc>
                        <a:spcAft>
                          <a:spcPts val="0"/>
                        </a:spcAft>
                      </a:pPr>
                      <a:r>
                        <a:rPr lang="en-US" sz="2800" b="0">
                          <a:solidFill>
                            <a:schemeClr val="tx1"/>
                          </a:solidFill>
                          <a:effectLst/>
                        </a:rPr>
                        <a:t>H—OH</a:t>
                      </a:r>
                      <a:endParaRPr lang="zh-CN" sz="2800" b="0" dirty="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20000"/>
                        </a:lnSpc>
                        <a:spcAft>
                          <a:spcPts val="0"/>
                        </a:spcAft>
                      </a:pPr>
                      <a:endParaRPr lang="en-US" sz="2800" b="0" dirty="0">
                        <a:solidFill>
                          <a:schemeClr val="tx1"/>
                        </a:solidFill>
                        <a:effectLst/>
                        <a:latin typeface="NEU-BZ-S92"/>
                        <a:ea typeface="方正书宋_GBK"/>
                        <a:cs typeface="Times New Roman" panose="02020603050405020304" pitchFamily="18" charset="0"/>
                      </a:endParaRPr>
                    </a:p>
                    <a:p>
                      <a:pPr algn="ctr">
                        <a:lnSpc>
                          <a:spcPct val="120000"/>
                        </a:lnSpc>
                        <a:spcAft>
                          <a:spcPts val="0"/>
                        </a:spcAft>
                      </a:pPr>
                      <a:endParaRPr lang="en-US" sz="2800" b="0" dirty="0">
                        <a:solidFill>
                          <a:schemeClr val="tx1"/>
                        </a:solidFill>
                        <a:effectLst/>
                        <a:latin typeface="NEU-BZ-S92"/>
                        <a:ea typeface="方正书宋_GBK"/>
                        <a:cs typeface="Times New Roman" panose="02020603050405020304" pitchFamily="18" charset="0"/>
                      </a:endParaRPr>
                    </a:p>
                    <a:p>
                      <a:pPr algn="ctr">
                        <a:lnSpc>
                          <a:spcPct val="100000"/>
                        </a:lnSpc>
                        <a:spcAft>
                          <a:spcPts val="0"/>
                        </a:spcAft>
                      </a:pPr>
                      <a:endParaRPr lang="en-US" sz="2800" b="0" dirty="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20000"/>
                        </a:lnSpc>
                        <a:spcAft>
                          <a:spcPts val="0"/>
                        </a:spcAft>
                      </a:pPr>
                      <a:r>
                        <a:rPr lang="en-US" sz="2800" b="0">
                          <a:solidFill>
                            <a:schemeClr val="tx1"/>
                          </a:solidFill>
                          <a:effectLst/>
                        </a:rPr>
                        <a:t>CH</a:t>
                      </a:r>
                      <a:r>
                        <a:rPr lang="en-US" sz="2800" b="0" baseline="-25000">
                          <a:solidFill>
                            <a:schemeClr val="tx1"/>
                          </a:solidFill>
                          <a:effectLst/>
                        </a:rPr>
                        <a:t>3</a:t>
                      </a:r>
                      <a:r>
                        <a:rPr lang="en-US" sz="2800" b="0">
                          <a:solidFill>
                            <a:schemeClr val="tx1"/>
                          </a:solidFill>
                          <a:effectLst/>
                        </a:rPr>
                        <a:t>COOH</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508737573"/>
                  </a:ext>
                </a:extLst>
              </a:tr>
              <a:tr h="1407288">
                <a:tc>
                  <a:txBody>
                    <a:bodyPr/>
                    <a:lstStyle/>
                    <a:p>
                      <a:pPr algn="ctr">
                        <a:lnSpc>
                          <a:spcPct val="120000"/>
                        </a:lnSpc>
                        <a:spcAft>
                          <a:spcPts val="0"/>
                        </a:spcAft>
                      </a:pPr>
                      <a:r>
                        <a:rPr lang="zh-CN" sz="2800" b="0" dirty="0">
                          <a:solidFill>
                            <a:schemeClr val="tx1"/>
                          </a:solidFill>
                          <a:effectLst/>
                        </a:rPr>
                        <a:t>与羟基直接相连</a:t>
                      </a:r>
                    </a:p>
                    <a:p>
                      <a:pPr algn="ctr">
                        <a:lnSpc>
                          <a:spcPct val="120000"/>
                        </a:lnSpc>
                        <a:spcAft>
                          <a:spcPts val="0"/>
                        </a:spcAft>
                      </a:pPr>
                      <a:r>
                        <a:rPr lang="zh-CN" sz="2800" b="0" dirty="0">
                          <a:solidFill>
                            <a:schemeClr val="tx1"/>
                          </a:solidFill>
                          <a:effectLst/>
                        </a:rPr>
                        <a:t>的原子或原子团</a:t>
                      </a:r>
                      <a:endParaRPr lang="zh-CN" sz="2800" b="0" dirty="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20000"/>
                        </a:lnSpc>
                        <a:spcAft>
                          <a:spcPts val="0"/>
                        </a:spcAft>
                      </a:pPr>
                      <a:r>
                        <a:rPr lang="en-US" sz="2800" b="0">
                          <a:solidFill>
                            <a:schemeClr val="tx1"/>
                          </a:solidFill>
                          <a:effectLst/>
                        </a:rPr>
                        <a:t>C</a:t>
                      </a:r>
                      <a:r>
                        <a:rPr lang="en-US" sz="2800" b="0" baseline="-25000">
                          <a:solidFill>
                            <a:schemeClr val="tx1"/>
                          </a:solidFill>
                          <a:effectLst/>
                        </a:rPr>
                        <a:t>2</a:t>
                      </a:r>
                      <a:r>
                        <a:rPr lang="en-US" sz="2800" b="0">
                          <a:solidFill>
                            <a:schemeClr val="tx1"/>
                          </a:solidFill>
                          <a:effectLst/>
                        </a:rPr>
                        <a:t>H</a:t>
                      </a:r>
                      <a:r>
                        <a:rPr lang="en-US" sz="2800" b="0" baseline="-25000">
                          <a:solidFill>
                            <a:schemeClr val="tx1"/>
                          </a:solidFill>
                          <a:effectLst/>
                        </a:rPr>
                        <a:t>5</a:t>
                      </a:r>
                      <a:r>
                        <a:rPr lang="en-US" sz="2800" b="0">
                          <a:solidFill>
                            <a:schemeClr val="tx1"/>
                          </a:solidFill>
                          <a:effectLst/>
                        </a:rPr>
                        <a:t>—</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20000"/>
                        </a:lnSpc>
                        <a:spcAft>
                          <a:spcPts val="0"/>
                        </a:spcAft>
                      </a:pPr>
                      <a:r>
                        <a:rPr lang="en-US" sz="2800" b="0" dirty="0">
                          <a:solidFill>
                            <a:schemeClr val="tx1"/>
                          </a:solidFill>
                          <a:effectLst/>
                        </a:rPr>
                        <a:t>—H</a:t>
                      </a:r>
                      <a:endParaRPr lang="zh-CN" sz="2800" b="0" dirty="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20000"/>
                        </a:lnSpc>
                        <a:spcAft>
                          <a:spcPts val="0"/>
                        </a:spcAft>
                      </a:pPr>
                      <a:endParaRPr lang="en-US" sz="2800" b="0" dirty="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20000"/>
                        </a:lnSpc>
                        <a:spcAft>
                          <a:spcPts val="0"/>
                        </a:spcAft>
                      </a:pPr>
                      <a:endParaRPr lang="en-US" sz="2800" b="0" dirty="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4230509189"/>
                  </a:ext>
                </a:extLst>
              </a:tr>
              <a:tr h="896189">
                <a:tc>
                  <a:txBody>
                    <a:bodyPr/>
                    <a:lstStyle/>
                    <a:p>
                      <a:pPr algn="ctr">
                        <a:lnSpc>
                          <a:spcPct val="120000"/>
                        </a:lnSpc>
                        <a:spcAft>
                          <a:spcPts val="0"/>
                        </a:spcAft>
                      </a:pPr>
                      <a:r>
                        <a:rPr lang="zh-CN" sz="2800" b="0">
                          <a:solidFill>
                            <a:schemeClr val="tx1"/>
                          </a:solidFill>
                          <a:effectLst/>
                        </a:rPr>
                        <a:t>羟基氢原子活性</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4">
                  <a:txBody>
                    <a:bodyPr/>
                    <a:lstStyle/>
                    <a:p>
                      <a:pPr algn="ctr">
                        <a:lnSpc>
                          <a:spcPct val="120000"/>
                        </a:lnSpc>
                        <a:spcAft>
                          <a:spcPts val="0"/>
                        </a:spcAft>
                      </a:pPr>
                      <a:r>
                        <a:rPr lang="zh-CN" sz="2800" b="0" dirty="0">
                          <a:solidFill>
                            <a:schemeClr val="tx1"/>
                          </a:solidFill>
                          <a:effectLst/>
                        </a:rPr>
                        <a:t>逐渐增强</a:t>
                      </a:r>
                      <a:endParaRPr lang="zh-CN" sz="2800" b="0" dirty="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CN" alt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zh-CN" altLang="en-US"/>
                    </a:p>
                  </a:txBody>
                  <a:tcPr/>
                </a:tc>
                <a:tc hMerge="1">
                  <a:txBody>
                    <a:bodyPr/>
                    <a:lstStyle/>
                    <a:p>
                      <a:pPr algn="ctr">
                        <a:lnSpc>
                          <a:spcPct val="120000"/>
                        </a:lnSpc>
                        <a:spcAft>
                          <a:spcPts val="0"/>
                        </a:spcAft>
                      </a:pP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465451576"/>
                  </a:ext>
                </a:extLst>
              </a:tr>
            </a:tbl>
          </a:graphicData>
        </a:graphic>
      </p:graphicFrame>
      <p:pic>
        <p:nvPicPr>
          <p:cNvPr id="11" name="图片 10">
            <a:extLst>
              <a:ext uri="{FF2B5EF4-FFF2-40B4-BE49-F238E27FC236}">
                <a16:creationId xmlns="" xmlns:a16="http://schemas.microsoft.com/office/drawing/2014/main" id="{492C2DDC-66C8-48F3-A66E-4CC7471B5AB6}"/>
              </a:ext>
            </a:extLst>
          </p:cNvPr>
          <p:cNvPicPr/>
          <p:nvPr/>
        </p:nvPicPr>
        <p:blipFill>
          <a:blip r:embed="rId2"/>
          <a:stretch>
            <a:fillRect/>
          </a:stretch>
        </p:blipFill>
        <p:spPr>
          <a:xfrm>
            <a:off x="7002145" y="2564611"/>
            <a:ext cx="2189934" cy="1034252"/>
          </a:xfrm>
          <a:prstGeom prst="rect">
            <a:avLst/>
          </a:prstGeom>
        </p:spPr>
      </p:pic>
      <p:pic>
        <p:nvPicPr>
          <p:cNvPr id="12" name="图片 11">
            <a:extLst>
              <a:ext uri="{FF2B5EF4-FFF2-40B4-BE49-F238E27FC236}">
                <a16:creationId xmlns="" xmlns:a16="http://schemas.microsoft.com/office/drawing/2014/main" id="{A1B3B004-93CF-46CC-ADD5-CCD29A5BF781}"/>
              </a:ext>
            </a:extLst>
          </p:cNvPr>
          <p:cNvPicPr/>
          <p:nvPr/>
        </p:nvPicPr>
        <p:blipFill>
          <a:blip r:embed="rId3"/>
          <a:stretch>
            <a:fillRect/>
          </a:stretch>
        </p:blipFill>
        <p:spPr>
          <a:xfrm>
            <a:off x="7511165" y="4002065"/>
            <a:ext cx="1171893" cy="972967"/>
          </a:xfrm>
          <a:prstGeom prst="rect">
            <a:avLst/>
          </a:prstGeom>
        </p:spPr>
      </p:pic>
      <p:pic>
        <p:nvPicPr>
          <p:cNvPr id="13" name="图片 12">
            <a:extLst>
              <a:ext uri="{FF2B5EF4-FFF2-40B4-BE49-F238E27FC236}">
                <a16:creationId xmlns="" xmlns:a16="http://schemas.microsoft.com/office/drawing/2014/main" id="{DFFDCE4F-5B9C-4810-9883-DA780B69EBD0}"/>
              </a:ext>
            </a:extLst>
          </p:cNvPr>
          <p:cNvPicPr/>
          <p:nvPr/>
        </p:nvPicPr>
        <p:blipFill>
          <a:blip r:embed="rId4"/>
          <a:stretch>
            <a:fillRect/>
          </a:stretch>
        </p:blipFill>
        <p:spPr>
          <a:xfrm>
            <a:off x="10023792" y="4002065"/>
            <a:ext cx="1463358" cy="998014"/>
          </a:xfrm>
          <a:prstGeom prst="rect">
            <a:avLst/>
          </a:prstGeom>
        </p:spPr>
      </p:pic>
    </p:spTree>
    <p:extLst>
      <p:ext uri="{BB962C8B-B14F-4D97-AF65-F5344CB8AC3E}">
        <p14:creationId xmlns:p14="http://schemas.microsoft.com/office/powerpoint/2010/main" val="24595438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 xmlns:a16="http://schemas.microsoft.com/office/drawing/2014/main" id="{E21ABC8D-1C46-4B5A-9C88-3EA50E8EBABA}"/>
              </a:ext>
            </a:extLst>
          </p:cNvPr>
          <p:cNvSpPr/>
          <p:nvPr/>
        </p:nvSpPr>
        <p:spPr>
          <a:xfrm>
            <a:off x="8153400" y="0"/>
            <a:ext cx="305955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专题二十一   生活中常见的有机物营养物质</a:t>
            </a:r>
          </a:p>
        </p:txBody>
      </p:sp>
      <p:sp>
        <p:nvSpPr>
          <p:cNvPr id="10" name="矩形 9">
            <a:extLst>
              <a:ext uri="{FF2B5EF4-FFF2-40B4-BE49-F238E27FC236}">
                <a16:creationId xmlns="" xmlns:a16="http://schemas.microsoft.com/office/drawing/2014/main" id="{624ADB48-4E96-4B52-B003-1986B52AF0A6}"/>
              </a:ext>
            </a:extLst>
          </p:cNvPr>
          <p:cNvSpPr/>
          <p:nvPr/>
        </p:nvSpPr>
        <p:spPr>
          <a:xfrm>
            <a:off x="234043" y="264779"/>
            <a:ext cx="11723913" cy="662297"/>
          </a:xfrm>
          <a:prstGeom prst="rect">
            <a:avLst/>
          </a:prstGeom>
        </p:spPr>
        <p:txBody>
          <a:bodyPr wrap="square">
            <a:spAutoFit/>
          </a:bodyPr>
          <a:lstStyle/>
          <a:p>
            <a:pPr algn="r">
              <a:lnSpc>
                <a:spcPct val="150000"/>
              </a:lnSpc>
            </a:pPr>
            <a:r>
              <a:rPr lang="en-US" altLang="zh-CN" sz="2800" dirty="0"/>
              <a:t>(</a:t>
            </a:r>
            <a:r>
              <a:rPr lang="zh-CN" altLang="en-US" sz="2800" dirty="0"/>
              <a:t>续表</a:t>
            </a:r>
            <a:r>
              <a:rPr lang="en-US" altLang="zh-CN" sz="2800" dirty="0"/>
              <a:t>)</a:t>
            </a:r>
            <a:endParaRPr lang="zh-CN" altLang="zh-CN" sz="2800" dirty="0"/>
          </a:p>
        </p:txBody>
      </p:sp>
      <p:graphicFrame>
        <p:nvGraphicFramePr>
          <p:cNvPr id="6" name="表格 5">
            <a:extLst>
              <a:ext uri="{FF2B5EF4-FFF2-40B4-BE49-F238E27FC236}">
                <a16:creationId xmlns="" xmlns:a16="http://schemas.microsoft.com/office/drawing/2014/main" id="{98C0E052-A430-4691-B290-C32328C2C999}"/>
              </a:ext>
            </a:extLst>
          </p:cNvPr>
          <p:cNvGraphicFramePr>
            <a:graphicFrameLocks noGrp="1"/>
          </p:cNvGraphicFramePr>
          <p:nvPr>
            <p:extLst>
              <p:ext uri="{D42A27DB-BD31-4B8C-83A1-F6EECF244321}">
                <p14:modId xmlns:p14="http://schemas.microsoft.com/office/powerpoint/2010/main" val="2930227486"/>
              </p:ext>
            </p:extLst>
          </p:nvPr>
        </p:nvGraphicFramePr>
        <p:xfrm>
          <a:off x="342900" y="947398"/>
          <a:ext cx="11506200" cy="5226194"/>
        </p:xfrm>
        <a:graphic>
          <a:graphicData uri="http://schemas.openxmlformats.org/drawingml/2006/table">
            <a:tbl>
              <a:tblPr firstRow="1" firstCol="1" bandRow="1">
                <a:tableStyleId>{5C22544A-7EE6-4342-B048-85BDC9FD1C3A}</a:tableStyleId>
              </a:tblPr>
              <a:tblGrid>
                <a:gridCol w="2647950">
                  <a:extLst>
                    <a:ext uri="{9D8B030D-6E8A-4147-A177-3AD203B41FA5}">
                      <a16:colId xmlns="" xmlns:a16="http://schemas.microsoft.com/office/drawing/2014/main" val="3945924266"/>
                    </a:ext>
                  </a:extLst>
                </a:gridCol>
                <a:gridCol w="2101850">
                  <a:extLst>
                    <a:ext uri="{9D8B030D-6E8A-4147-A177-3AD203B41FA5}">
                      <a16:colId xmlns="" xmlns:a16="http://schemas.microsoft.com/office/drawing/2014/main" val="2782157036"/>
                    </a:ext>
                  </a:extLst>
                </a:gridCol>
                <a:gridCol w="2159000">
                  <a:extLst>
                    <a:ext uri="{9D8B030D-6E8A-4147-A177-3AD203B41FA5}">
                      <a16:colId xmlns="" xmlns:a16="http://schemas.microsoft.com/office/drawing/2014/main" val="3368871113"/>
                    </a:ext>
                  </a:extLst>
                </a:gridCol>
                <a:gridCol w="2184400">
                  <a:extLst>
                    <a:ext uri="{9D8B030D-6E8A-4147-A177-3AD203B41FA5}">
                      <a16:colId xmlns="" xmlns:a16="http://schemas.microsoft.com/office/drawing/2014/main" val="1781419022"/>
                    </a:ext>
                  </a:extLst>
                </a:gridCol>
                <a:gridCol w="2413000">
                  <a:extLst>
                    <a:ext uri="{9D8B030D-6E8A-4147-A177-3AD203B41FA5}">
                      <a16:colId xmlns="" xmlns:a16="http://schemas.microsoft.com/office/drawing/2014/main" val="3952380433"/>
                    </a:ext>
                  </a:extLst>
                </a:gridCol>
              </a:tblGrid>
              <a:tr h="629912">
                <a:tc>
                  <a:txBody>
                    <a:bodyPr/>
                    <a:lstStyle/>
                    <a:p>
                      <a:pPr algn="ctr">
                        <a:lnSpc>
                          <a:spcPct val="150000"/>
                        </a:lnSpc>
                        <a:spcAft>
                          <a:spcPts val="0"/>
                        </a:spcAft>
                      </a:pPr>
                      <a:r>
                        <a:rPr lang="zh-CN" sz="2800" b="0">
                          <a:solidFill>
                            <a:schemeClr val="tx1"/>
                          </a:solidFill>
                          <a:effectLst/>
                        </a:rPr>
                        <a:t>物质</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zh-CN" sz="2800" b="0" dirty="0">
                          <a:solidFill>
                            <a:schemeClr val="tx1"/>
                          </a:solidFill>
                          <a:effectLst/>
                        </a:rPr>
                        <a:t>乙醇</a:t>
                      </a:r>
                      <a:endParaRPr lang="zh-CN" sz="2800" b="0" dirty="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zh-CN" sz="2800" b="0">
                          <a:solidFill>
                            <a:schemeClr val="tx1"/>
                          </a:solidFill>
                          <a:effectLst/>
                        </a:rPr>
                        <a:t>水</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zh-CN" sz="2800" b="0">
                          <a:solidFill>
                            <a:schemeClr val="tx1"/>
                          </a:solidFill>
                          <a:effectLst/>
                        </a:rPr>
                        <a:t>碳酸</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zh-CN" sz="2800" b="0">
                          <a:solidFill>
                            <a:schemeClr val="tx1"/>
                          </a:solidFill>
                          <a:effectLst/>
                        </a:rPr>
                        <a:t>乙酸</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502350848"/>
                  </a:ext>
                </a:extLst>
              </a:tr>
              <a:tr h="623454">
                <a:tc>
                  <a:txBody>
                    <a:bodyPr/>
                    <a:lstStyle/>
                    <a:p>
                      <a:pPr algn="ctr">
                        <a:lnSpc>
                          <a:spcPct val="150000"/>
                        </a:lnSpc>
                        <a:spcAft>
                          <a:spcPts val="0"/>
                        </a:spcAft>
                      </a:pPr>
                      <a:r>
                        <a:rPr lang="zh-CN" sz="2800" b="0">
                          <a:solidFill>
                            <a:schemeClr val="tx1"/>
                          </a:solidFill>
                          <a:effectLst/>
                        </a:rPr>
                        <a:t>电离程度</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zh-CN" sz="2800" b="0">
                          <a:solidFill>
                            <a:schemeClr val="tx1"/>
                          </a:solidFill>
                          <a:effectLst/>
                        </a:rPr>
                        <a:t>极难电离</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pPr>
                      <a:r>
                        <a:rPr lang="zh-CN" sz="2800" b="0">
                          <a:solidFill>
                            <a:schemeClr val="tx1"/>
                          </a:solidFill>
                          <a:effectLst/>
                        </a:rPr>
                        <a:t>微弱电离</a:t>
                      </a:r>
                      <a:endParaRPr lang="zh-CN" altLang="en-US"/>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pPr>
                      <a:r>
                        <a:rPr lang="zh-CN" sz="2800" b="0">
                          <a:solidFill>
                            <a:schemeClr val="tx1"/>
                          </a:solidFill>
                          <a:effectLst/>
                        </a:rPr>
                        <a:t>部分电离</a:t>
                      </a:r>
                      <a:endParaRPr lang="zh-CN" altLang="en-US"/>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zh-CN" sz="2800" b="0" dirty="0">
                          <a:solidFill>
                            <a:schemeClr val="tx1"/>
                          </a:solidFill>
                          <a:effectLst/>
                        </a:rPr>
                        <a:t>部分电离</a:t>
                      </a:r>
                      <a:endParaRPr lang="zh-CN" sz="2800" b="0" dirty="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503263387"/>
                  </a:ext>
                </a:extLst>
              </a:tr>
              <a:tr h="677730">
                <a:tc>
                  <a:txBody>
                    <a:bodyPr/>
                    <a:lstStyle/>
                    <a:p>
                      <a:pPr algn="ctr">
                        <a:lnSpc>
                          <a:spcPct val="150000"/>
                        </a:lnSpc>
                        <a:spcAft>
                          <a:spcPts val="0"/>
                        </a:spcAft>
                      </a:pPr>
                      <a:r>
                        <a:rPr lang="zh-CN" sz="2800" b="0">
                          <a:solidFill>
                            <a:schemeClr val="tx1"/>
                          </a:solidFill>
                          <a:effectLst/>
                        </a:rPr>
                        <a:t>酸碱性</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en-US" sz="2800" b="0">
                          <a:solidFill>
                            <a:schemeClr val="tx1"/>
                          </a:solidFill>
                          <a:effectLst/>
                        </a:rPr>
                        <a:t> </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pPr>
                      <a:r>
                        <a:rPr lang="zh-CN" sz="2800" b="0">
                          <a:solidFill>
                            <a:schemeClr val="tx1"/>
                          </a:solidFill>
                          <a:effectLst/>
                        </a:rPr>
                        <a:t>中性</a:t>
                      </a:r>
                      <a:endParaRPr lang="zh-CN" altLang="en-US"/>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pPr>
                      <a:r>
                        <a:rPr lang="zh-CN" sz="2800" b="0">
                          <a:solidFill>
                            <a:schemeClr val="tx1"/>
                          </a:solidFill>
                          <a:effectLst/>
                        </a:rPr>
                        <a:t>弱酸性</a:t>
                      </a:r>
                      <a:endParaRPr lang="zh-CN" altLang="en-US"/>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zh-CN" sz="2800" b="0">
                          <a:solidFill>
                            <a:schemeClr val="tx1"/>
                          </a:solidFill>
                          <a:effectLst/>
                        </a:rPr>
                        <a:t>弱酸性</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831295653"/>
                  </a:ext>
                </a:extLst>
              </a:tr>
              <a:tr h="817076">
                <a:tc>
                  <a:txBody>
                    <a:bodyPr/>
                    <a:lstStyle/>
                    <a:p>
                      <a:pPr algn="ctr">
                        <a:lnSpc>
                          <a:spcPct val="150000"/>
                        </a:lnSpc>
                        <a:spcAft>
                          <a:spcPts val="0"/>
                        </a:spcAft>
                      </a:pPr>
                      <a:r>
                        <a:rPr lang="zh-CN" sz="2800" b="0">
                          <a:solidFill>
                            <a:schemeClr val="tx1"/>
                          </a:solidFill>
                          <a:effectLst/>
                        </a:rPr>
                        <a:t>遇紫色石蕊溶液</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zh-CN" sz="2800" b="0">
                          <a:solidFill>
                            <a:schemeClr val="tx1"/>
                          </a:solidFill>
                          <a:effectLst/>
                        </a:rPr>
                        <a:t>不变色</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pPr>
                      <a:r>
                        <a:rPr lang="zh-CN" sz="2800" b="0">
                          <a:solidFill>
                            <a:schemeClr val="tx1"/>
                          </a:solidFill>
                          <a:effectLst/>
                        </a:rPr>
                        <a:t>不变色</a:t>
                      </a:r>
                      <a:endParaRPr lang="zh-CN" altLang="en-US"/>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pPr>
                      <a:r>
                        <a:rPr lang="zh-CN" sz="2800" b="0" dirty="0">
                          <a:solidFill>
                            <a:schemeClr val="tx1"/>
                          </a:solidFill>
                          <a:effectLst/>
                        </a:rPr>
                        <a:t>变红色</a:t>
                      </a:r>
                      <a:endParaRPr lang="zh-CN" altLang="en-US"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zh-CN" sz="2800" b="0" dirty="0">
                          <a:solidFill>
                            <a:schemeClr val="tx1"/>
                          </a:solidFill>
                          <a:effectLst/>
                        </a:rPr>
                        <a:t>变红色</a:t>
                      </a:r>
                      <a:endParaRPr lang="zh-CN" sz="2800" b="0" dirty="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816817338"/>
                  </a:ext>
                </a:extLst>
              </a:tr>
              <a:tr h="817076">
                <a:tc>
                  <a:txBody>
                    <a:bodyPr/>
                    <a:lstStyle/>
                    <a:p>
                      <a:pPr algn="ctr">
                        <a:lnSpc>
                          <a:spcPct val="150000"/>
                        </a:lnSpc>
                        <a:spcAft>
                          <a:spcPts val="0"/>
                        </a:spcAft>
                      </a:pPr>
                      <a:r>
                        <a:rPr lang="zh-CN" sz="2800" b="0" dirty="0">
                          <a:solidFill>
                            <a:schemeClr val="tx1"/>
                          </a:solidFill>
                          <a:effectLst/>
                        </a:rPr>
                        <a:t>与钠反应</a:t>
                      </a:r>
                      <a:endParaRPr lang="zh-CN" sz="2800" b="0" dirty="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zh-CN" sz="2800" b="0">
                          <a:solidFill>
                            <a:schemeClr val="tx1"/>
                          </a:solidFill>
                          <a:effectLst/>
                        </a:rPr>
                        <a:t>反应</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pPr>
                      <a:r>
                        <a:rPr lang="zh-CN" sz="2800" b="0">
                          <a:solidFill>
                            <a:schemeClr val="tx1"/>
                          </a:solidFill>
                          <a:effectLst/>
                        </a:rPr>
                        <a:t>反应</a:t>
                      </a:r>
                      <a:endParaRPr lang="zh-CN" altLang="en-US"/>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pPr>
                      <a:r>
                        <a:rPr lang="zh-CN" sz="2800" b="0">
                          <a:solidFill>
                            <a:schemeClr val="tx1"/>
                          </a:solidFill>
                          <a:effectLst/>
                        </a:rPr>
                        <a:t>反应</a:t>
                      </a:r>
                      <a:endParaRPr lang="zh-CN" altLang="en-US"/>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zh-CN" sz="2800" b="0">
                          <a:solidFill>
                            <a:schemeClr val="tx1"/>
                          </a:solidFill>
                          <a:effectLst/>
                        </a:rPr>
                        <a:t>反应</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631615707"/>
                  </a:ext>
                </a:extLst>
              </a:tr>
              <a:tr h="817076">
                <a:tc>
                  <a:txBody>
                    <a:bodyPr/>
                    <a:lstStyle/>
                    <a:p>
                      <a:pPr algn="ctr">
                        <a:lnSpc>
                          <a:spcPct val="150000"/>
                        </a:lnSpc>
                        <a:spcAft>
                          <a:spcPts val="0"/>
                        </a:spcAft>
                      </a:pPr>
                      <a:r>
                        <a:rPr lang="zh-CN" sz="2800" b="0">
                          <a:solidFill>
                            <a:schemeClr val="tx1"/>
                          </a:solidFill>
                          <a:effectLst/>
                        </a:rPr>
                        <a:t>与</a:t>
                      </a:r>
                      <a:r>
                        <a:rPr lang="en-US" sz="2800" b="0">
                          <a:solidFill>
                            <a:schemeClr val="tx1"/>
                          </a:solidFill>
                          <a:effectLst/>
                        </a:rPr>
                        <a:t>NaOH</a:t>
                      </a:r>
                      <a:r>
                        <a:rPr lang="zh-CN" sz="2800" b="0">
                          <a:solidFill>
                            <a:schemeClr val="tx1"/>
                          </a:solidFill>
                          <a:effectLst/>
                        </a:rPr>
                        <a:t>反应</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zh-CN" sz="2800" b="0">
                          <a:solidFill>
                            <a:schemeClr val="tx1"/>
                          </a:solidFill>
                          <a:effectLst/>
                        </a:rPr>
                        <a:t>不反应</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pPr>
                      <a:r>
                        <a:rPr lang="zh-CN" sz="2800" b="0" dirty="0">
                          <a:solidFill>
                            <a:schemeClr val="tx1"/>
                          </a:solidFill>
                          <a:effectLst/>
                        </a:rPr>
                        <a:t>不反应</a:t>
                      </a:r>
                      <a:endParaRPr lang="zh-CN" altLang="en-US"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pPr>
                      <a:r>
                        <a:rPr lang="zh-CN" sz="2800" b="0">
                          <a:solidFill>
                            <a:schemeClr val="tx1"/>
                          </a:solidFill>
                          <a:effectLst/>
                        </a:rPr>
                        <a:t>反应</a:t>
                      </a:r>
                      <a:endParaRPr lang="zh-CN" altLang="en-US"/>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zh-CN" sz="2800" b="0">
                          <a:solidFill>
                            <a:schemeClr val="tx1"/>
                          </a:solidFill>
                          <a:effectLst/>
                        </a:rPr>
                        <a:t>反应</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735066069"/>
                  </a:ext>
                </a:extLst>
              </a:tr>
              <a:tr h="817076">
                <a:tc>
                  <a:txBody>
                    <a:bodyPr/>
                    <a:lstStyle/>
                    <a:p>
                      <a:pPr algn="ctr">
                        <a:lnSpc>
                          <a:spcPct val="150000"/>
                        </a:lnSpc>
                        <a:spcAft>
                          <a:spcPts val="0"/>
                        </a:spcAft>
                      </a:pPr>
                      <a:r>
                        <a:rPr lang="zh-CN" sz="2800" b="0">
                          <a:solidFill>
                            <a:schemeClr val="tx1"/>
                          </a:solidFill>
                          <a:effectLst/>
                        </a:rPr>
                        <a:t>与</a:t>
                      </a:r>
                      <a:r>
                        <a:rPr lang="en-US" sz="2800" b="0">
                          <a:solidFill>
                            <a:schemeClr val="tx1"/>
                          </a:solidFill>
                          <a:effectLst/>
                        </a:rPr>
                        <a:t>NaHCO</a:t>
                      </a:r>
                      <a:r>
                        <a:rPr lang="en-US" sz="2800" b="0" baseline="-25000">
                          <a:solidFill>
                            <a:schemeClr val="tx1"/>
                          </a:solidFill>
                          <a:effectLst/>
                        </a:rPr>
                        <a:t>3</a:t>
                      </a:r>
                      <a:r>
                        <a:rPr lang="zh-CN" sz="2800" b="0">
                          <a:solidFill>
                            <a:schemeClr val="tx1"/>
                          </a:solidFill>
                          <a:effectLst/>
                        </a:rPr>
                        <a:t>反应</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zh-CN" sz="2800" b="0">
                          <a:solidFill>
                            <a:schemeClr val="tx1"/>
                          </a:solidFill>
                          <a:effectLst/>
                        </a:rPr>
                        <a:t>不反应</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pPr>
                      <a:r>
                        <a:rPr lang="zh-CN" sz="2800" b="0" dirty="0">
                          <a:solidFill>
                            <a:schemeClr val="tx1"/>
                          </a:solidFill>
                          <a:effectLst/>
                        </a:rPr>
                        <a:t>不反应</a:t>
                      </a:r>
                      <a:endParaRPr lang="zh-CN" altLang="en-US"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pPr>
                      <a:r>
                        <a:rPr lang="zh-CN" sz="2800" b="0" dirty="0">
                          <a:solidFill>
                            <a:schemeClr val="tx1"/>
                          </a:solidFill>
                          <a:effectLst/>
                        </a:rPr>
                        <a:t>不反应</a:t>
                      </a:r>
                      <a:endParaRPr lang="zh-CN" altLang="en-US"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zh-CN" sz="2800" b="0" dirty="0">
                          <a:solidFill>
                            <a:schemeClr val="tx1"/>
                          </a:solidFill>
                          <a:effectLst/>
                        </a:rPr>
                        <a:t>反应</a:t>
                      </a:r>
                      <a:endParaRPr lang="zh-CN" sz="2800" b="0" dirty="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86082909"/>
                  </a:ext>
                </a:extLst>
              </a:tr>
            </a:tbl>
          </a:graphicData>
        </a:graphic>
      </p:graphicFrame>
    </p:spTree>
    <p:extLst>
      <p:ext uri="{BB962C8B-B14F-4D97-AF65-F5344CB8AC3E}">
        <p14:creationId xmlns:p14="http://schemas.microsoft.com/office/powerpoint/2010/main" val="38857972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2" name="矩形 21">
            <a:extLst>
              <a:ext uri="{FF2B5EF4-FFF2-40B4-BE49-F238E27FC236}">
                <a16:creationId xmlns="" xmlns:a16="http://schemas.microsoft.com/office/drawing/2014/main" id="{C8AB1F9B-C3F9-4109-9CDC-DB707CDBDEB8}"/>
              </a:ext>
            </a:extLst>
          </p:cNvPr>
          <p:cNvSpPr/>
          <p:nvPr/>
        </p:nvSpPr>
        <p:spPr>
          <a:xfrm>
            <a:off x="234042" y="305322"/>
            <a:ext cx="11723913" cy="7201972"/>
          </a:xfrm>
          <a:prstGeom prst="rect">
            <a:avLst/>
          </a:prstGeom>
        </p:spPr>
        <p:txBody>
          <a:bodyPr wrap="square">
            <a:spAutoFit/>
          </a:bodyPr>
          <a:lstStyle/>
          <a:p>
            <a:pPr>
              <a:lnSpc>
                <a:spcPct val="150000"/>
              </a:lnSpc>
            </a:pPr>
            <a:r>
              <a:rPr lang="zh-CN" altLang="zh-CN" sz="2800" b="1" dirty="0">
                <a:solidFill>
                  <a:srgbClr val="DA251C"/>
                </a:solidFill>
              </a:rPr>
              <a:t>示例</a:t>
            </a:r>
            <a:r>
              <a:rPr lang="en-US" altLang="zh-CN" sz="2800" b="1" dirty="0">
                <a:solidFill>
                  <a:srgbClr val="DA251C"/>
                </a:solidFill>
              </a:rPr>
              <a:t>1</a:t>
            </a:r>
            <a:r>
              <a:rPr lang="zh-CN" altLang="zh-CN" sz="2800" dirty="0"/>
              <a:t>　同温同压下</a:t>
            </a:r>
            <a:r>
              <a:rPr lang="en-US" altLang="zh-CN" sz="2800" dirty="0"/>
              <a:t>,</a:t>
            </a:r>
            <a:r>
              <a:rPr lang="zh-CN" altLang="zh-CN" sz="2800" dirty="0"/>
              <a:t>某有机物与足量金属钠反应</a:t>
            </a:r>
            <a:r>
              <a:rPr lang="en-US" altLang="zh-CN" sz="2800" dirty="0"/>
              <a:t>,</a:t>
            </a:r>
            <a:r>
              <a:rPr lang="zh-CN" altLang="zh-CN" sz="2800" dirty="0"/>
              <a:t>得到</a:t>
            </a:r>
            <a:r>
              <a:rPr lang="en-US" altLang="zh-CN" sz="2800" i="1" dirty="0"/>
              <a:t>V</a:t>
            </a:r>
            <a:r>
              <a:rPr lang="en-US" altLang="zh-CN" sz="2800" baseline="-25000" dirty="0"/>
              <a:t>1</a:t>
            </a:r>
            <a:r>
              <a:rPr lang="en-US" altLang="zh-CN" sz="2800" dirty="0"/>
              <a:t> L H</a:t>
            </a:r>
            <a:r>
              <a:rPr lang="en-US" altLang="zh-CN" sz="2800" baseline="-25000" dirty="0"/>
              <a:t>2</a:t>
            </a:r>
            <a:r>
              <a:rPr lang="en-US" altLang="zh-CN" sz="2800" dirty="0"/>
              <a:t>,</a:t>
            </a:r>
            <a:r>
              <a:rPr lang="zh-CN" altLang="zh-CN" sz="2800" dirty="0"/>
              <a:t>取另一份等物质的量的该有机物与足量</a:t>
            </a:r>
            <a:r>
              <a:rPr lang="en-US" altLang="zh-CN" sz="2800" dirty="0"/>
              <a:t>NaHCO</a:t>
            </a:r>
            <a:r>
              <a:rPr lang="en-US" altLang="zh-CN" sz="2800" baseline="-25000" dirty="0"/>
              <a:t>3</a:t>
            </a:r>
            <a:r>
              <a:rPr lang="zh-CN" altLang="zh-CN" sz="2800" dirty="0"/>
              <a:t>溶液反应</a:t>
            </a:r>
            <a:r>
              <a:rPr lang="en-US" altLang="zh-CN" sz="2800" dirty="0"/>
              <a:t>,</a:t>
            </a:r>
            <a:r>
              <a:rPr lang="zh-CN" altLang="zh-CN" sz="2800" dirty="0"/>
              <a:t>得到</a:t>
            </a:r>
            <a:r>
              <a:rPr lang="en-US" altLang="zh-CN" sz="2800" i="1" dirty="0"/>
              <a:t>V</a:t>
            </a:r>
            <a:r>
              <a:rPr lang="en-US" altLang="zh-CN" sz="2800" baseline="-25000" dirty="0"/>
              <a:t>2</a:t>
            </a:r>
            <a:r>
              <a:rPr lang="en-US" altLang="zh-CN" sz="2800" dirty="0"/>
              <a:t> L CO</a:t>
            </a:r>
            <a:r>
              <a:rPr lang="en-US" altLang="zh-CN" sz="2800" baseline="-25000" dirty="0"/>
              <a:t>2</a:t>
            </a:r>
            <a:r>
              <a:rPr lang="en-US" altLang="zh-CN" sz="2800" dirty="0"/>
              <a:t>,</a:t>
            </a:r>
            <a:r>
              <a:rPr lang="zh-CN" altLang="zh-CN" sz="2800" dirty="0"/>
              <a:t>若</a:t>
            </a:r>
            <a:r>
              <a:rPr lang="en-US" altLang="zh-CN" sz="2800" i="1" dirty="0"/>
              <a:t>V</a:t>
            </a:r>
            <a:r>
              <a:rPr lang="en-US" altLang="zh-CN" sz="2800" baseline="-25000" dirty="0"/>
              <a:t>1</a:t>
            </a:r>
            <a:r>
              <a:rPr lang="en-US" altLang="zh-CN" sz="2800" dirty="0"/>
              <a:t>=</a:t>
            </a:r>
            <a:r>
              <a:rPr lang="en-US" altLang="zh-CN" sz="2800" i="1" dirty="0"/>
              <a:t>V</a:t>
            </a:r>
            <a:r>
              <a:rPr lang="en-US" altLang="zh-CN" sz="2800" baseline="-25000" dirty="0"/>
              <a:t>2</a:t>
            </a:r>
            <a:r>
              <a:rPr lang="en-US" altLang="zh-CN" sz="2800" dirty="0"/>
              <a:t>≠0,</a:t>
            </a:r>
            <a:r>
              <a:rPr lang="zh-CN" altLang="zh-CN" sz="2800" dirty="0"/>
              <a:t>则该有机物可能是</a:t>
            </a:r>
          </a:p>
          <a:p>
            <a:pPr>
              <a:lnSpc>
                <a:spcPct val="150000"/>
              </a:lnSpc>
            </a:pPr>
            <a:r>
              <a:rPr lang="en-US" altLang="zh-CN" sz="2800" dirty="0"/>
              <a:t> A.CH</a:t>
            </a:r>
            <a:r>
              <a:rPr lang="en-US" altLang="zh-CN" sz="2800" baseline="-25000" dirty="0"/>
              <a:t>3</a:t>
            </a:r>
            <a:r>
              <a:rPr lang="en-US" altLang="zh-CN" sz="2800" dirty="0"/>
              <a:t>CH(OH)COOH</a:t>
            </a:r>
            <a:r>
              <a:rPr lang="zh-CN" altLang="zh-CN" sz="2800" dirty="0"/>
              <a:t>　　　　</a:t>
            </a:r>
            <a:endParaRPr lang="en-US" altLang="zh-CN" sz="2800" dirty="0"/>
          </a:p>
          <a:p>
            <a:pPr>
              <a:lnSpc>
                <a:spcPct val="150000"/>
              </a:lnSpc>
            </a:pPr>
            <a:r>
              <a:rPr lang="zh-CN" altLang="zh-CN" sz="2800" dirty="0"/>
              <a:t> </a:t>
            </a:r>
            <a:r>
              <a:rPr lang="en-US" altLang="zh-CN" sz="2800" dirty="0"/>
              <a:t>B.HOOC—COOH</a:t>
            </a:r>
            <a:endParaRPr lang="zh-CN" altLang="zh-CN" sz="2800" dirty="0"/>
          </a:p>
          <a:p>
            <a:pPr>
              <a:lnSpc>
                <a:spcPct val="150000"/>
              </a:lnSpc>
            </a:pPr>
            <a:r>
              <a:rPr lang="en-US" altLang="zh-CN" sz="2800" dirty="0"/>
              <a:t> C.HOCH</a:t>
            </a:r>
            <a:r>
              <a:rPr lang="en-US" altLang="zh-CN" sz="2800" baseline="-25000" dirty="0"/>
              <a:t>2</a:t>
            </a:r>
            <a:r>
              <a:rPr lang="en-US" altLang="zh-CN" sz="2800" dirty="0"/>
              <a:t>CH</a:t>
            </a:r>
            <a:r>
              <a:rPr lang="en-US" altLang="zh-CN" sz="2800" baseline="-25000" dirty="0"/>
              <a:t>2</a:t>
            </a:r>
            <a:r>
              <a:rPr lang="en-US" altLang="zh-CN" sz="2800" dirty="0"/>
              <a:t>OH	                      </a:t>
            </a:r>
          </a:p>
          <a:p>
            <a:pPr>
              <a:lnSpc>
                <a:spcPct val="150000"/>
              </a:lnSpc>
            </a:pPr>
            <a:r>
              <a:rPr lang="en-US" altLang="zh-CN" sz="2800" dirty="0"/>
              <a:t> D.CH</a:t>
            </a:r>
            <a:r>
              <a:rPr lang="en-US" altLang="zh-CN" sz="2800" baseline="-25000" dirty="0"/>
              <a:t>3</a:t>
            </a:r>
            <a:r>
              <a:rPr lang="en-US" altLang="zh-CN" sz="2800" dirty="0"/>
              <a:t>COOH</a:t>
            </a:r>
          </a:p>
          <a:p>
            <a:pPr>
              <a:lnSpc>
                <a:spcPct val="150000"/>
              </a:lnSpc>
            </a:pPr>
            <a:endParaRPr lang="en-US" altLang="zh-CN" sz="2800" dirty="0"/>
          </a:p>
          <a:p>
            <a:pPr>
              <a:lnSpc>
                <a:spcPct val="150000"/>
              </a:lnSpc>
            </a:pPr>
            <a:endParaRPr lang="en-US" altLang="zh-CN" sz="2800" dirty="0"/>
          </a:p>
          <a:p>
            <a:pPr>
              <a:lnSpc>
                <a:spcPct val="150000"/>
              </a:lnSpc>
            </a:pPr>
            <a:endParaRPr lang="en-US" altLang="zh-CN" sz="2800" dirty="0"/>
          </a:p>
          <a:p>
            <a:pPr>
              <a:lnSpc>
                <a:spcPct val="150000"/>
              </a:lnSpc>
            </a:pPr>
            <a:endParaRPr lang="zh-CN" altLang="zh-CN" sz="2800" dirty="0"/>
          </a:p>
        </p:txBody>
      </p:sp>
      <p:sp>
        <p:nvSpPr>
          <p:cNvPr id="13" name="矩形 12">
            <a:extLst>
              <a:ext uri="{FF2B5EF4-FFF2-40B4-BE49-F238E27FC236}">
                <a16:creationId xmlns="" xmlns:a16="http://schemas.microsoft.com/office/drawing/2014/main" id="{3F1FA5E7-B33A-4DB0-8B97-94B894C4865F}"/>
              </a:ext>
            </a:extLst>
          </p:cNvPr>
          <p:cNvSpPr/>
          <p:nvPr/>
        </p:nvSpPr>
        <p:spPr>
          <a:xfrm>
            <a:off x="8153400" y="0"/>
            <a:ext cx="305955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专题二十一   生活中常见的有机物营养物质</a:t>
            </a:r>
          </a:p>
        </p:txBody>
      </p:sp>
    </p:spTree>
    <p:extLst>
      <p:ext uri="{BB962C8B-B14F-4D97-AF65-F5344CB8AC3E}">
        <p14:creationId xmlns:p14="http://schemas.microsoft.com/office/powerpoint/2010/main" val="13197233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hlinkClick r:id="rId2" action="ppaction://hlinksldjump"/>
          </p:cNvPr>
          <p:cNvSpPr/>
          <p:nvPr/>
        </p:nvSpPr>
        <p:spPr>
          <a:xfrm>
            <a:off x="1052445" y="889000"/>
            <a:ext cx="10996362" cy="4216400"/>
          </a:xfrm>
          <a:prstGeom prst="rect">
            <a:avLst/>
          </a:prstGeom>
          <a:noFill/>
          <a:ln>
            <a:noFill/>
          </a:ln>
        </p:spPr>
        <p:style>
          <a:lnRef idx="3">
            <a:schemeClr val="lt1"/>
          </a:lnRef>
          <a:fillRef idx="1">
            <a:schemeClr val="accent6"/>
          </a:fillRef>
          <a:effectRef idx="1">
            <a:schemeClr val="accent6"/>
          </a:effectRef>
          <a:fontRef idx="minor">
            <a:schemeClr val="lt1"/>
          </a:fontRef>
        </p:style>
        <p:txBody>
          <a:bodyPr rtlCol="0" anchor="ctr"/>
          <a:lstStyle/>
          <a:p>
            <a:pPr>
              <a:lnSpc>
                <a:spcPct val="150000"/>
              </a:lnSpc>
            </a:pPr>
            <a:r>
              <a:rPr lang="zh-CN" altLang="en-US" sz="2800" dirty="0">
                <a:solidFill>
                  <a:schemeClr val="tx1"/>
                </a:solidFill>
              </a:rPr>
              <a:t>方法</a:t>
            </a:r>
            <a:r>
              <a:rPr lang="en-US" altLang="zh-CN" sz="2800" dirty="0">
                <a:solidFill>
                  <a:schemeClr val="tx1"/>
                </a:solidFill>
              </a:rPr>
              <a:t>1  </a:t>
            </a:r>
            <a:r>
              <a:rPr lang="zh-CN" altLang="en-US" sz="2800" dirty="0">
                <a:solidFill>
                  <a:schemeClr val="tx1"/>
                </a:solidFill>
              </a:rPr>
              <a:t>比较乙醇、水、乙酸、碳酸分子中羟基氢的活泼性</a:t>
            </a:r>
            <a:endParaRPr lang="en-US" altLang="zh-CN" sz="2800" dirty="0">
              <a:solidFill>
                <a:schemeClr val="tx1"/>
              </a:solidFill>
            </a:endParaRPr>
          </a:p>
          <a:p>
            <a:pPr>
              <a:lnSpc>
                <a:spcPct val="150000"/>
              </a:lnSpc>
            </a:pPr>
            <a:r>
              <a:rPr lang="zh-CN" altLang="en-US" sz="2800" dirty="0">
                <a:solidFill>
                  <a:schemeClr val="tx1"/>
                </a:solidFill>
              </a:rPr>
              <a:t>方法</a:t>
            </a:r>
            <a:r>
              <a:rPr lang="en-US" altLang="zh-CN" sz="2800" dirty="0">
                <a:solidFill>
                  <a:schemeClr val="tx1"/>
                </a:solidFill>
              </a:rPr>
              <a:t>2  </a:t>
            </a:r>
            <a:r>
              <a:rPr lang="zh-CN" altLang="en-US" sz="2800" dirty="0">
                <a:solidFill>
                  <a:schemeClr val="tx1"/>
                </a:solidFill>
              </a:rPr>
              <a:t>乙醇、乙酸发生反应的断键位置</a:t>
            </a:r>
            <a:endParaRPr lang="en-US" altLang="zh-CN" sz="2800" dirty="0">
              <a:solidFill>
                <a:schemeClr val="tx1"/>
              </a:solidFill>
            </a:endParaRPr>
          </a:p>
          <a:p>
            <a:pPr>
              <a:lnSpc>
                <a:spcPct val="150000"/>
              </a:lnSpc>
            </a:pPr>
            <a:r>
              <a:rPr lang="zh-CN" altLang="en-US" sz="2800" dirty="0">
                <a:solidFill>
                  <a:schemeClr val="tx1"/>
                </a:solidFill>
              </a:rPr>
              <a:t>方法</a:t>
            </a:r>
            <a:r>
              <a:rPr lang="en-US" altLang="zh-CN" sz="2800" dirty="0">
                <a:solidFill>
                  <a:schemeClr val="tx1"/>
                </a:solidFill>
              </a:rPr>
              <a:t>3  </a:t>
            </a:r>
            <a:r>
              <a:rPr lang="zh-CN" altLang="en-US" sz="2800" dirty="0">
                <a:solidFill>
                  <a:schemeClr val="tx1"/>
                </a:solidFill>
              </a:rPr>
              <a:t>糖类的水解程度及产物判断</a:t>
            </a:r>
            <a:endParaRPr lang="en-US" altLang="zh-CN" sz="2800" dirty="0">
              <a:solidFill>
                <a:schemeClr val="tx1"/>
              </a:solidFill>
            </a:endParaRPr>
          </a:p>
          <a:p>
            <a:pPr>
              <a:lnSpc>
                <a:spcPct val="150000"/>
              </a:lnSpc>
            </a:pPr>
            <a:r>
              <a:rPr lang="zh-CN" altLang="en-US" sz="2800" dirty="0">
                <a:solidFill>
                  <a:schemeClr val="tx1"/>
                </a:solidFill>
              </a:rPr>
              <a:t>微课</a:t>
            </a:r>
            <a:r>
              <a:rPr lang="en-US" altLang="zh-CN" sz="2800" dirty="0">
                <a:solidFill>
                  <a:schemeClr val="tx1"/>
                </a:solidFill>
              </a:rPr>
              <a:t>15  </a:t>
            </a:r>
            <a:r>
              <a:rPr lang="zh-CN" altLang="en-US" sz="2800" dirty="0">
                <a:solidFill>
                  <a:schemeClr val="tx1"/>
                </a:solidFill>
              </a:rPr>
              <a:t>典型有机物的官能团和化学性质</a:t>
            </a:r>
            <a:endParaRPr lang="en-US" altLang="zh-CN" sz="2800" dirty="0">
              <a:solidFill>
                <a:schemeClr val="tx1"/>
              </a:solidFill>
            </a:endParaRPr>
          </a:p>
          <a:p>
            <a:pPr>
              <a:lnSpc>
                <a:spcPct val="150000"/>
              </a:lnSpc>
            </a:pPr>
            <a:r>
              <a:rPr lang="zh-CN" altLang="en-US" sz="2800" dirty="0">
                <a:solidFill>
                  <a:schemeClr val="tx1"/>
                </a:solidFill>
              </a:rPr>
              <a:t>易错  有关营养物质的概念</a:t>
            </a:r>
            <a:endParaRPr lang="en-US" altLang="zh-CN" sz="2800" dirty="0">
              <a:solidFill>
                <a:schemeClr val="tx1"/>
              </a:solidFill>
            </a:endParaRPr>
          </a:p>
          <a:p>
            <a:pPr>
              <a:lnSpc>
                <a:spcPct val="150000"/>
              </a:lnSpc>
            </a:pPr>
            <a:endParaRPr lang="zh-CN" altLang="en-US" sz="2800" dirty="0">
              <a:solidFill>
                <a:schemeClr val="tx1"/>
              </a:solidFill>
            </a:endParaRPr>
          </a:p>
        </p:txBody>
      </p:sp>
      <p:sp>
        <p:nvSpPr>
          <p:cNvPr id="7" name="矩形 6">
            <a:extLst>
              <a:ext uri="{FF2B5EF4-FFF2-40B4-BE49-F238E27FC236}">
                <a16:creationId xmlns="" xmlns:a16="http://schemas.microsoft.com/office/drawing/2014/main" id="{68C1755D-3F0B-4C86-9674-F7CBDF82AAF6}"/>
              </a:ext>
            </a:extLst>
          </p:cNvPr>
          <p:cNvSpPr/>
          <p:nvPr/>
        </p:nvSpPr>
        <p:spPr>
          <a:xfrm>
            <a:off x="1052512" y="533127"/>
            <a:ext cx="10086975" cy="537845"/>
          </a:xfrm>
          <a:prstGeom prst="rect">
            <a:avLst/>
          </a:prstGeom>
          <a:noFill/>
          <a:ln>
            <a:noFill/>
          </a:ln>
        </p:spPr>
        <p:style>
          <a:lnRef idx="3">
            <a:schemeClr val="lt1"/>
          </a:lnRef>
          <a:fillRef idx="1">
            <a:schemeClr val="accent6"/>
          </a:fillRef>
          <a:effectRef idx="1">
            <a:schemeClr val="accent6"/>
          </a:effectRef>
          <a:fontRef idx="minor">
            <a:schemeClr val="lt1"/>
          </a:fontRef>
        </p:style>
        <p:txBody>
          <a:bodyPr anchor="ctr"/>
          <a:lstStyle/>
          <a:p>
            <a:r>
              <a:rPr lang="en-US" altLang="zh-CN" sz="2800" b="1" dirty="0">
                <a:solidFill>
                  <a:srgbClr val="DA251C"/>
                </a:solidFill>
                <a:cs typeface="微软雅黑" panose="020B0503020204020204" charset="-122"/>
              </a:rPr>
              <a:t>B</a:t>
            </a:r>
            <a:r>
              <a:rPr lang="zh-CN" altLang="en-US" sz="2800" b="1" dirty="0">
                <a:solidFill>
                  <a:srgbClr val="DA251C"/>
                </a:solidFill>
                <a:latin typeface="Calibri" panose="020F0502020204030204" pitchFamily="34" charset="0"/>
                <a:cs typeface="微软雅黑" panose="020B0503020204020204" charset="-122"/>
              </a:rPr>
              <a:t>方法帮</a:t>
            </a:r>
            <a:r>
              <a:rPr lang="en-US" altLang="zh-CN" sz="2800" b="1" dirty="0">
                <a:solidFill>
                  <a:srgbClr val="DA251C"/>
                </a:solidFill>
                <a:latin typeface="Calibri" panose="020F0502020204030204" pitchFamily="34" charset="0"/>
                <a:cs typeface="微软雅黑" panose="020B0503020204020204" charset="-122"/>
              </a:rPr>
              <a:t>·</a:t>
            </a:r>
            <a:r>
              <a:rPr lang="zh-CN" altLang="en-US" sz="2800" b="1" dirty="0">
                <a:solidFill>
                  <a:srgbClr val="DA251C"/>
                </a:solidFill>
                <a:latin typeface="Calibri" panose="020F0502020204030204" pitchFamily="34" charset="0"/>
                <a:cs typeface="微软雅黑" panose="020B0503020204020204" charset="-122"/>
              </a:rPr>
              <a:t>素养大提升</a:t>
            </a:r>
          </a:p>
        </p:txBody>
      </p:sp>
      <p:sp>
        <p:nvSpPr>
          <p:cNvPr id="4" name="矩形 3">
            <a:hlinkClick r:id="rId2" action="ppaction://hlinksldjump"/>
            <a:extLst>
              <a:ext uri="{FF2B5EF4-FFF2-40B4-BE49-F238E27FC236}">
                <a16:creationId xmlns="" xmlns:a16="http://schemas.microsoft.com/office/drawing/2014/main" id="{61560872-F1EC-40BC-AF98-E9D9F381619A}"/>
              </a:ext>
            </a:extLst>
          </p:cNvPr>
          <p:cNvSpPr/>
          <p:nvPr/>
        </p:nvSpPr>
        <p:spPr>
          <a:xfrm>
            <a:off x="1070792" y="5187586"/>
            <a:ext cx="10751887" cy="1860914"/>
          </a:xfrm>
          <a:prstGeom prst="rect">
            <a:avLst/>
          </a:prstGeom>
          <a:noFill/>
          <a:ln>
            <a:noFill/>
          </a:ln>
        </p:spPr>
        <p:style>
          <a:lnRef idx="3">
            <a:schemeClr val="lt1"/>
          </a:lnRef>
          <a:fillRef idx="1">
            <a:schemeClr val="accent6"/>
          </a:fillRef>
          <a:effectRef idx="1">
            <a:schemeClr val="accent6"/>
          </a:effectRef>
          <a:fontRef idx="minor">
            <a:schemeClr val="lt1"/>
          </a:fontRef>
        </p:style>
        <p:txBody>
          <a:bodyPr rtlCol="0" anchor="ctr"/>
          <a:lstStyle/>
          <a:p>
            <a:pPr>
              <a:lnSpc>
                <a:spcPct val="150000"/>
              </a:lnSpc>
            </a:pPr>
            <a:r>
              <a:rPr lang="zh-CN" altLang="en-US" sz="2800" dirty="0">
                <a:solidFill>
                  <a:schemeClr val="tx1"/>
                </a:solidFill>
              </a:rPr>
              <a:t>考向</a:t>
            </a:r>
            <a:r>
              <a:rPr lang="en-US" altLang="zh-CN" sz="2800" dirty="0">
                <a:solidFill>
                  <a:schemeClr val="tx1"/>
                </a:solidFill>
              </a:rPr>
              <a:t>1  </a:t>
            </a:r>
            <a:r>
              <a:rPr lang="zh-CN" altLang="en-US" sz="2800" dirty="0">
                <a:solidFill>
                  <a:schemeClr val="tx1"/>
                </a:solidFill>
              </a:rPr>
              <a:t>乙醇、乙酸的结构与性质</a:t>
            </a:r>
            <a:endParaRPr lang="en-US" altLang="zh-CN" sz="2800" dirty="0">
              <a:solidFill>
                <a:schemeClr val="tx1"/>
              </a:solidFill>
            </a:endParaRPr>
          </a:p>
          <a:p>
            <a:pPr>
              <a:lnSpc>
                <a:spcPct val="150000"/>
              </a:lnSpc>
            </a:pPr>
            <a:r>
              <a:rPr lang="zh-CN" altLang="en-US" sz="2800" dirty="0">
                <a:solidFill>
                  <a:schemeClr val="tx1"/>
                </a:solidFill>
              </a:rPr>
              <a:t>考向</a:t>
            </a:r>
            <a:r>
              <a:rPr lang="en-US" altLang="zh-CN" sz="2800" dirty="0">
                <a:solidFill>
                  <a:schemeClr val="tx1"/>
                </a:solidFill>
              </a:rPr>
              <a:t>2  </a:t>
            </a:r>
            <a:r>
              <a:rPr lang="zh-CN" altLang="en-US" sz="2800" dirty="0">
                <a:solidFill>
                  <a:schemeClr val="tx1"/>
                </a:solidFill>
              </a:rPr>
              <a:t>糖类、油脂和蛋白质的性质</a:t>
            </a:r>
            <a:endParaRPr lang="en-US" altLang="zh-CN" sz="2800" dirty="0">
              <a:solidFill>
                <a:schemeClr val="tx1"/>
              </a:solidFill>
            </a:endParaRPr>
          </a:p>
          <a:p>
            <a:pPr>
              <a:lnSpc>
                <a:spcPct val="150000"/>
              </a:lnSpc>
            </a:pPr>
            <a:endParaRPr lang="zh-CN" altLang="zh-CN" sz="2800" dirty="0">
              <a:solidFill>
                <a:schemeClr val="tx1"/>
              </a:solidFill>
            </a:endParaRPr>
          </a:p>
        </p:txBody>
      </p:sp>
      <p:sp>
        <p:nvSpPr>
          <p:cNvPr id="5" name="矩形 4">
            <a:hlinkClick r:id="rId2" action="ppaction://hlinksldjump"/>
            <a:extLst>
              <a:ext uri="{FF2B5EF4-FFF2-40B4-BE49-F238E27FC236}">
                <a16:creationId xmlns="" xmlns:a16="http://schemas.microsoft.com/office/drawing/2014/main" id="{5AE461B9-F06B-4661-8ECA-CEC0C5974C98}"/>
              </a:ext>
            </a:extLst>
          </p:cNvPr>
          <p:cNvSpPr/>
          <p:nvPr/>
        </p:nvSpPr>
        <p:spPr>
          <a:xfrm>
            <a:off x="1052445" y="4620531"/>
            <a:ext cx="10066020" cy="538480"/>
          </a:xfrm>
          <a:prstGeom prst="rect">
            <a:avLst/>
          </a:prstGeom>
          <a:noFill/>
          <a:ln>
            <a:noFill/>
          </a:ln>
        </p:spPr>
        <p:style>
          <a:lnRef idx="3">
            <a:schemeClr val="lt1"/>
          </a:lnRef>
          <a:fillRef idx="1">
            <a:schemeClr val="accent6"/>
          </a:fillRef>
          <a:effectRef idx="1">
            <a:schemeClr val="accent6"/>
          </a:effectRef>
          <a:fontRef idx="minor">
            <a:schemeClr val="lt1"/>
          </a:fontRef>
        </p:style>
        <p:txBody>
          <a:bodyPr anchor="ctr"/>
          <a:lstStyle/>
          <a:p>
            <a:r>
              <a:rPr lang="en-US" altLang="zh-CN" sz="2800" b="1" dirty="0">
                <a:solidFill>
                  <a:srgbClr val="DA251C"/>
                </a:solidFill>
                <a:cs typeface="微软雅黑" panose="020B0503020204020204" charset="-122"/>
              </a:rPr>
              <a:t>C</a:t>
            </a:r>
            <a:r>
              <a:rPr lang="zh-CN" altLang="en-US" sz="2800" b="1" dirty="0">
                <a:solidFill>
                  <a:srgbClr val="DA251C"/>
                </a:solidFill>
                <a:cs typeface="微软雅黑" panose="020B0503020204020204" charset="-122"/>
              </a:rPr>
              <a:t>考法帮</a:t>
            </a:r>
            <a:r>
              <a:rPr lang="en-US" altLang="zh-CN" sz="2800" b="1" dirty="0">
                <a:solidFill>
                  <a:srgbClr val="DA251C"/>
                </a:solidFill>
                <a:cs typeface="微软雅黑" panose="020B0503020204020204" charset="-122"/>
              </a:rPr>
              <a:t>·</a:t>
            </a:r>
            <a:r>
              <a:rPr lang="zh-CN" altLang="en-US" sz="2800" b="1" dirty="0">
                <a:solidFill>
                  <a:srgbClr val="DA251C"/>
                </a:solidFill>
                <a:cs typeface="微软雅黑" panose="020B0503020204020204" charset="-122"/>
              </a:rPr>
              <a:t>考向全扫描</a:t>
            </a:r>
          </a:p>
        </p:txBody>
      </p:sp>
    </p:spTree>
    <p:extLst>
      <p:ext uri="{BB962C8B-B14F-4D97-AF65-F5344CB8AC3E}">
        <p14:creationId xmlns:p14="http://schemas.microsoft.com/office/powerpoint/2010/main" val="16602393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2" name="矩形 21">
            <a:extLst>
              <a:ext uri="{FF2B5EF4-FFF2-40B4-BE49-F238E27FC236}">
                <a16:creationId xmlns="" xmlns:a16="http://schemas.microsoft.com/office/drawing/2014/main" id="{C8AB1F9B-C3F9-4109-9CDC-DB707CDBDEB8}"/>
              </a:ext>
            </a:extLst>
          </p:cNvPr>
          <p:cNvSpPr/>
          <p:nvPr/>
        </p:nvSpPr>
        <p:spPr>
          <a:xfrm>
            <a:off x="234042" y="305322"/>
            <a:ext cx="11723913" cy="5909310"/>
          </a:xfrm>
          <a:prstGeom prst="rect">
            <a:avLst/>
          </a:prstGeom>
        </p:spPr>
        <p:txBody>
          <a:bodyPr wrap="square">
            <a:spAutoFit/>
          </a:bodyPr>
          <a:lstStyle/>
          <a:p>
            <a:pPr>
              <a:lnSpc>
                <a:spcPct val="150000"/>
              </a:lnSpc>
            </a:pPr>
            <a:r>
              <a:rPr lang="zh-CN" altLang="zh-CN" sz="2800" b="1" dirty="0">
                <a:solidFill>
                  <a:srgbClr val="DA251C"/>
                </a:solidFill>
              </a:rPr>
              <a:t>解析</a:t>
            </a:r>
            <a:endParaRPr lang="en-US" altLang="zh-CN" sz="2800" b="1" dirty="0">
              <a:solidFill>
                <a:srgbClr val="DA251C"/>
              </a:solidFill>
            </a:endParaRPr>
          </a:p>
          <a:p>
            <a:pPr>
              <a:lnSpc>
                <a:spcPct val="150000"/>
              </a:lnSpc>
            </a:pPr>
            <a:endParaRPr lang="en-US" altLang="zh-CN" sz="2800" b="1" dirty="0">
              <a:solidFill>
                <a:srgbClr val="DA251C"/>
              </a:solidFill>
            </a:endParaRPr>
          </a:p>
          <a:p>
            <a:pPr>
              <a:lnSpc>
                <a:spcPct val="150000"/>
              </a:lnSpc>
            </a:pPr>
            <a:endParaRPr lang="en-US" altLang="zh-CN" sz="2800" dirty="0"/>
          </a:p>
          <a:p>
            <a:pPr>
              <a:lnSpc>
                <a:spcPct val="150000"/>
              </a:lnSpc>
            </a:pPr>
            <a:endParaRPr lang="en-US" altLang="zh-CN" sz="2800" dirty="0"/>
          </a:p>
          <a:p>
            <a:pPr>
              <a:lnSpc>
                <a:spcPct val="150000"/>
              </a:lnSpc>
            </a:pPr>
            <a:endParaRPr lang="en-US" altLang="zh-CN" sz="2800" dirty="0"/>
          </a:p>
          <a:p>
            <a:pPr>
              <a:lnSpc>
                <a:spcPct val="150000"/>
              </a:lnSpc>
            </a:pPr>
            <a:endParaRPr lang="en-US" altLang="zh-CN" sz="2800" dirty="0"/>
          </a:p>
          <a:p>
            <a:pPr>
              <a:lnSpc>
                <a:spcPct val="150000"/>
              </a:lnSpc>
            </a:pPr>
            <a:endParaRPr lang="en-US" altLang="zh-CN" sz="2800" dirty="0"/>
          </a:p>
          <a:p>
            <a:pPr>
              <a:lnSpc>
                <a:spcPct val="150000"/>
              </a:lnSpc>
            </a:pPr>
            <a:r>
              <a:rPr lang="zh-CN" altLang="zh-CN" sz="2800" b="1" dirty="0">
                <a:solidFill>
                  <a:srgbClr val="DA251C"/>
                </a:solidFill>
              </a:rPr>
              <a:t>答案</a:t>
            </a:r>
            <a:r>
              <a:rPr lang="zh-CN" altLang="zh-CN" sz="2800" dirty="0"/>
              <a:t>　</a:t>
            </a:r>
            <a:r>
              <a:rPr lang="en-US" altLang="zh-CN" sz="2800" dirty="0"/>
              <a:t>A</a:t>
            </a:r>
            <a:endParaRPr lang="zh-CN" altLang="zh-CN" sz="2800" dirty="0"/>
          </a:p>
          <a:p>
            <a:pPr>
              <a:lnSpc>
                <a:spcPct val="150000"/>
              </a:lnSpc>
            </a:pPr>
            <a:endParaRPr lang="zh-CN" altLang="zh-CN" sz="2800" dirty="0"/>
          </a:p>
        </p:txBody>
      </p:sp>
      <p:sp>
        <p:nvSpPr>
          <p:cNvPr id="13" name="矩形 12">
            <a:extLst>
              <a:ext uri="{FF2B5EF4-FFF2-40B4-BE49-F238E27FC236}">
                <a16:creationId xmlns="" xmlns:a16="http://schemas.microsoft.com/office/drawing/2014/main" id="{3F1FA5E7-B33A-4DB0-8B97-94B894C4865F}"/>
              </a:ext>
            </a:extLst>
          </p:cNvPr>
          <p:cNvSpPr/>
          <p:nvPr/>
        </p:nvSpPr>
        <p:spPr>
          <a:xfrm>
            <a:off x="8153400" y="0"/>
            <a:ext cx="305955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专题二十一   生活中常见的有机物营养物质</a:t>
            </a:r>
          </a:p>
        </p:txBody>
      </p:sp>
      <p:graphicFrame>
        <p:nvGraphicFramePr>
          <p:cNvPr id="14" name="表格 13">
            <a:extLst>
              <a:ext uri="{FF2B5EF4-FFF2-40B4-BE49-F238E27FC236}">
                <a16:creationId xmlns="" xmlns:a16="http://schemas.microsoft.com/office/drawing/2014/main" id="{EAB53EE5-9021-4046-9BCB-73E1BDFA9072}"/>
              </a:ext>
            </a:extLst>
          </p:cNvPr>
          <p:cNvGraphicFramePr>
            <a:graphicFrameLocks noGrp="1"/>
          </p:cNvGraphicFramePr>
          <p:nvPr>
            <p:extLst>
              <p:ext uri="{D42A27DB-BD31-4B8C-83A1-F6EECF244321}">
                <p14:modId xmlns:p14="http://schemas.microsoft.com/office/powerpoint/2010/main" val="2683098272"/>
              </p:ext>
            </p:extLst>
          </p:nvPr>
        </p:nvGraphicFramePr>
        <p:xfrm>
          <a:off x="387637" y="1080294"/>
          <a:ext cx="11418156" cy="3174205"/>
        </p:xfrm>
        <a:graphic>
          <a:graphicData uri="http://schemas.openxmlformats.org/drawingml/2006/table">
            <a:tbl>
              <a:tblPr firstRow="1" firstCol="1" bandRow="1">
                <a:tableStyleId>{5C22544A-7EE6-4342-B048-85BDC9FD1C3A}</a:tableStyleId>
              </a:tblPr>
              <a:tblGrid>
                <a:gridCol w="3142963">
                  <a:extLst>
                    <a:ext uri="{9D8B030D-6E8A-4147-A177-3AD203B41FA5}">
                      <a16:colId xmlns="" xmlns:a16="http://schemas.microsoft.com/office/drawing/2014/main" val="2858640896"/>
                    </a:ext>
                  </a:extLst>
                </a:gridCol>
                <a:gridCol w="4337898">
                  <a:extLst>
                    <a:ext uri="{9D8B030D-6E8A-4147-A177-3AD203B41FA5}">
                      <a16:colId xmlns="" xmlns:a16="http://schemas.microsoft.com/office/drawing/2014/main" val="2831947420"/>
                    </a:ext>
                  </a:extLst>
                </a:gridCol>
                <a:gridCol w="3937295">
                  <a:extLst>
                    <a:ext uri="{9D8B030D-6E8A-4147-A177-3AD203B41FA5}">
                      <a16:colId xmlns="" xmlns:a16="http://schemas.microsoft.com/office/drawing/2014/main" val="3087122260"/>
                    </a:ext>
                  </a:extLst>
                </a:gridCol>
              </a:tblGrid>
              <a:tr h="1058069">
                <a:tc>
                  <a:txBody>
                    <a:bodyPr/>
                    <a:lstStyle/>
                    <a:p>
                      <a:pPr algn="ctr">
                        <a:lnSpc>
                          <a:spcPct val="100000"/>
                        </a:lnSpc>
                        <a:spcAft>
                          <a:spcPts val="0"/>
                        </a:spcAft>
                      </a:pPr>
                      <a:r>
                        <a:rPr lang="en-US" sz="2800" b="0" dirty="0">
                          <a:solidFill>
                            <a:schemeClr val="tx1"/>
                          </a:solidFill>
                          <a:effectLst/>
                        </a:rPr>
                        <a:t>1 </a:t>
                      </a:r>
                      <a:r>
                        <a:rPr lang="en-US" sz="2800" b="0" dirty="0" err="1">
                          <a:solidFill>
                            <a:schemeClr val="tx1"/>
                          </a:solidFill>
                          <a:effectLst/>
                        </a:rPr>
                        <a:t>mol</a:t>
                      </a:r>
                      <a:r>
                        <a:rPr lang="zh-CN" sz="2800" b="0" dirty="0">
                          <a:solidFill>
                            <a:schemeClr val="tx1"/>
                          </a:solidFill>
                          <a:effectLst/>
                        </a:rPr>
                        <a:t>有机物</a:t>
                      </a:r>
                      <a:endParaRPr lang="zh-CN" sz="2800" b="0" dirty="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0000"/>
                        </a:lnSpc>
                        <a:spcAft>
                          <a:spcPts val="0"/>
                        </a:spcAft>
                      </a:pPr>
                      <a:r>
                        <a:rPr lang="en-US" sz="2800" b="0" i="1" dirty="0">
                          <a:solidFill>
                            <a:schemeClr val="tx1"/>
                          </a:solidFill>
                          <a:effectLst/>
                        </a:rPr>
                        <a:t>n</a:t>
                      </a:r>
                      <a:r>
                        <a:rPr lang="en-US" sz="2800" b="0" baseline="-25000" dirty="0">
                          <a:solidFill>
                            <a:schemeClr val="tx1"/>
                          </a:solidFill>
                          <a:effectLst/>
                        </a:rPr>
                        <a:t>1</a:t>
                      </a:r>
                      <a:r>
                        <a:rPr lang="en-US" sz="2800" b="0" dirty="0">
                          <a:solidFill>
                            <a:schemeClr val="tx1"/>
                          </a:solidFill>
                          <a:effectLst/>
                        </a:rPr>
                        <a:t>(</a:t>
                      </a:r>
                      <a:r>
                        <a:rPr lang="zh-CN" sz="2800" b="0" dirty="0">
                          <a:solidFill>
                            <a:schemeClr val="tx1"/>
                          </a:solidFill>
                          <a:effectLst/>
                        </a:rPr>
                        <a:t>与钠反应生成</a:t>
                      </a:r>
                      <a:r>
                        <a:rPr lang="en-US" sz="2800" b="0" dirty="0">
                          <a:solidFill>
                            <a:schemeClr val="tx1"/>
                          </a:solidFill>
                          <a:effectLst/>
                        </a:rPr>
                        <a:t>H</a:t>
                      </a:r>
                      <a:r>
                        <a:rPr lang="en-US" sz="2800" b="0" baseline="-25000" dirty="0">
                          <a:solidFill>
                            <a:schemeClr val="tx1"/>
                          </a:solidFill>
                          <a:effectLst/>
                        </a:rPr>
                        <a:t>2</a:t>
                      </a:r>
                      <a:r>
                        <a:rPr lang="zh-CN" sz="2800" b="0" dirty="0">
                          <a:solidFill>
                            <a:schemeClr val="tx1"/>
                          </a:solidFill>
                          <a:effectLst/>
                        </a:rPr>
                        <a:t>的物质的量</a:t>
                      </a:r>
                      <a:r>
                        <a:rPr lang="en-US" sz="2800" b="0" dirty="0">
                          <a:solidFill>
                            <a:schemeClr val="tx1"/>
                          </a:solidFill>
                          <a:effectLst/>
                        </a:rPr>
                        <a:t>)</a:t>
                      </a:r>
                      <a:endParaRPr lang="zh-CN" sz="2800" b="0" dirty="0">
                        <a:solidFill>
                          <a:schemeClr val="tx1"/>
                        </a:solidFill>
                        <a:effectLst/>
                        <a:latin typeface="NEU-BZ-S92"/>
                        <a:ea typeface="方正书宋_GBK"/>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0000"/>
                        </a:lnSpc>
                        <a:spcAft>
                          <a:spcPts val="0"/>
                        </a:spcAft>
                      </a:pPr>
                      <a:r>
                        <a:rPr lang="en-US" sz="2800" b="0" i="1" dirty="0">
                          <a:solidFill>
                            <a:schemeClr val="tx1"/>
                          </a:solidFill>
                          <a:effectLst/>
                        </a:rPr>
                        <a:t>n</a:t>
                      </a:r>
                      <a:r>
                        <a:rPr lang="en-US" sz="2800" b="0" baseline="-25000" dirty="0">
                          <a:solidFill>
                            <a:schemeClr val="tx1"/>
                          </a:solidFill>
                          <a:effectLst/>
                        </a:rPr>
                        <a:t>2</a:t>
                      </a:r>
                      <a:r>
                        <a:rPr lang="en-US" sz="2800" b="0" dirty="0">
                          <a:solidFill>
                            <a:schemeClr val="tx1"/>
                          </a:solidFill>
                          <a:effectLst/>
                        </a:rPr>
                        <a:t>(</a:t>
                      </a:r>
                      <a:r>
                        <a:rPr lang="zh-CN" sz="2800" b="0" dirty="0">
                          <a:solidFill>
                            <a:schemeClr val="tx1"/>
                          </a:solidFill>
                          <a:effectLst/>
                        </a:rPr>
                        <a:t>与</a:t>
                      </a:r>
                      <a:r>
                        <a:rPr lang="en-US" sz="2800" b="0" dirty="0">
                          <a:solidFill>
                            <a:schemeClr val="tx1"/>
                          </a:solidFill>
                          <a:effectLst/>
                        </a:rPr>
                        <a:t>NaHCO</a:t>
                      </a:r>
                      <a:r>
                        <a:rPr lang="en-US" sz="2800" b="0" baseline="-25000" dirty="0">
                          <a:solidFill>
                            <a:schemeClr val="tx1"/>
                          </a:solidFill>
                          <a:effectLst/>
                        </a:rPr>
                        <a:t>3</a:t>
                      </a:r>
                      <a:r>
                        <a:rPr lang="zh-CN" sz="2800" b="0" dirty="0">
                          <a:solidFill>
                            <a:schemeClr val="tx1"/>
                          </a:solidFill>
                          <a:effectLst/>
                        </a:rPr>
                        <a:t>反应生成</a:t>
                      </a:r>
                      <a:r>
                        <a:rPr lang="en-US" sz="2800" b="0" dirty="0">
                          <a:solidFill>
                            <a:schemeClr val="tx1"/>
                          </a:solidFill>
                          <a:effectLst/>
                        </a:rPr>
                        <a:t>CO</a:t>
                      </a:r>
                      <a:r>
                        <a:rPr lang="en-US" sz="2800" b="0" baseline="-25000" dirty="0">
                          <a:solidFill>
                            <a:schemeClr val="tx1"/>
                          </a:solidFill>
                          <a:effectLst/>
                        </a:rPr>
                        <a:t>2</a:t>
                      </a:r>
                      <a:r>
                        <a:rPr lang="zh-CN" sz="2800" b="0" dirty="0">
                          <a:solidFill>
                            <a:schemeClr val="tx1"/>
                          </a:solidFill>
                          <a:effectLst/>
                        </a:rPr>
                        <a:t>的物质的量</a:t>
                      </a:r>
                      <a:r>
                        <a:rPr lang="en-US" sz="2800" b="0" dirty="0">
                          <a:solidFill>
                            <a:schemeClr val="tx1"/>
                          </a:solidFill>
                          <a:effectLst/>
                        </a:rPr>
                        <a:t>)</a:t>
                      </a:r>
                      <a:endParaRPr lang="zh-CN" sz="2800" b="0" dirty="0">
                        <a:solidFill>
                          <a:schemeClr val="tx1"/>
                        </a:solidFill>
                        <a:effectLst/>
                        <a:latin typeface="NEU-BZ-S92"/>
                        <a:ea typeface="方正书宋_GBK"/>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68165750"/>
                  </a:ext>
                </a:extLst>
              </a:tr>
              <a:tr h="529034">
                <a:tc>
                  <a:txBody>
                    <a:bodyPr/>
                    <a:lstStyle/>
                    <a:p>
                      <a:pPr algn="ctr">
                        <a:lnSpc>
                          <a:spcPct val="100000"/>
                        </a:lnSpc>
                        <a:spcAft>
                          <a:spcPts val="0"/>
                        </a:spcAft>
                      </a:pPr>
                      <a:r>
                        <a:rPr lang="en-US" sz="2800" b="0">
                          <a:solidFill>
                            <a:schemeClr val="tx1"/>
                          </a:solidFill>
                          <a:effectLst/>
                        </a:rPr>
                        <a:t>CH</a:t>
                      </a:r>
                      <a:r>
                        <a:rPr lang="en-US" sz="2800" b="0" baseline="-25000">
                          <a:solidFill>
                            <a:schemeClr val="tx1"/>
                          </a:solidFill>
                          <a:effectLst/>
                        </a:rPr>
                        <a:t>3</a:t>
                      </a:r>
                      <a:r>
                        <a:rPr lang="en-US" sz="2800" b="0">
                          <a:solidFill>
                            <a:schemeClr val="tx1"/>
                          </a:solidFill>
                          <a:effectLst/>
                        </a:rPr>
                        <a:t>CH(OH)COOH</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800" b="0">
                          <a:solidFill>
                            <a:schemeClr val="tx1"/>
                          </a:solidFill>
                          <a:effectLst/>
                        </a:rPr>
                        <a:t>1 mol</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800" b="0">
                          <a:solidFill>
                            <a:schemeClr val="tx1"/>
                          </a:solidFill>
                          <a:effectLst/>
                        </a:rPr>
                        <a:t>1 mol</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59702016"/>
                  </a:ext>
                </a:extLst>
              </a:tr>
              <a:tr h="529034">
                <a:tc>
                  <a:txBody>
                    <a:bodyPr/>
                    <a:lstStyle/>
                    <a:p>
                      <a:pPr algn="ctr">
                        <a:lnSpc>
                          <a:spcPct val="100000"/>
                        </a:lnSpc>
                        <a:spcAft>
                          <a:spcPts val="0"/>
                        </a:spcAft>
                      </a:pPr>
                      <a:r>
                        <a:rPr lang="en-US" sz="2800" b="0">
                          <a:solidFill>
                            <a:schemeClr val="tx1"/>
                          </a:solidFill>
                          <a:effectLst/>
                        </a:rPr>
                        <a:t>HOOC—COOH</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800" b="0">
                          <a:solidFill>
                            <a:schemeClr val="tx1"/>
                          </a:solidFill>
                          <a:effectLst/>
                        </a:rPr>
                        <a:t>1 mol</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800" b="0">
                          <a:solidFill>
                            <a:schemeClr val="tx1"/>
                          </a:solidFill>
                          <a:effectLst/>
                        </a:rPr>
                        <a:t>2 mol</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918303589"/>
                  </a:ext>
                </a:extLst>
              </a:tr>
              <a:tr h="529034">
                <a:tc>
                  <a:txBody>
                    <a:bodyPr/>
                    <a:lstStyle/>
                    <a:p>
                      <a:pPr algn="ctr">
                        <a:lnSpc>
                          <a:spcPct val="100000"/>
                        </a:lnSpc>
                        <a:spcAft>
                          <a:spcPts val="0"/>
                        </a:spcAft>
                      </a:pPr>
                      <a:r>
                        <a:rPr lang="en-US" sz="2800" b="0">
                          <a:solidFill>
                            <a:schemeClr val="tx1"/>
                          </a:solidFill>
                          <a:effectLst/>
                        </a:rPr>
                        <a:t>HOCH</a:t>
                      </a:r>
                      <a:r>
                        <a:rPr lang="en-US" sz="2800" b="0" baseline="-25000">
                          <a:solidFill>
                            <a:schemeClr val="tx1"/>
                          </a:solidFill>
                          <a:effectLst/>
                        </a:rPr>
                        <a:t>2</a:t>
                      </a:r>
                      <a:r>
                        <a:rPr lang="en-US" sz="2800" b="0">
                          <a:solidFill>
                            <a:schemeClr val="tx1"/>
                          </a:solidFill>
                          <a:effectLst/>
                        </a:rPr>
                        <a:t>CH</a:t>
                      </a:r>
                      <a:r>
                        <a:rPr lang="en-US" sz="2800" b="0" baseline="-25000">
                          <a:solidFill>
                            <a:schemeClr val="tx1"/>
                          </a:solidFill>
                          <a:effectLst/>
                        </a:rPr>
                        <a:t>2</a:t>
                      </a:r>
                      <a:r>
                        <a:rPr lang="en-US" sz="2800" b="0">
                          <a:solidFill>
                            <a:schemeClr val="tx1"/>
                          </a:solidFill>
                          <a:effectLst/>
                        </a:rPr>
                        <a:t>OH</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800" b="0" dirty="0">
                          <a:solidFill>
                            <a:schemeClr val="tx1"/>
                          </a:solidFill>
                          <a:effectLst/>
                        </a:rPr>
                        <a:t>1 </a:t>
                      </a:r>
                      <a:r>
                        <a:rPr lang="en-US" sz="2800" b="0" dirty="0" err="1">
                          <a:solidFill>
                            <a:schemeClr val="tx1"/>
                          </a:solidFill>
                          <a:effectLst/>
                        </a:rPr>
                        <a:t>mol</a:t>
                      </a:r>
                      <a:endParaRPr lang="zh-CN" sz="2800" b="0" dirty="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800" b="0">
                          <a:solidFill>
                            <a:schemeClr val="tx1"/>
                          </a:solidFill>
                          <a:effectLst/>
                        </a:rPr>
                        <a:t>0 mol</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25974766"/>
                  </a:ext>
                </a:extLst>
              </a:tr>
              <a:tr h="529034">
                <a:tc>
                  <a:txBody>
                    <a:bodyPr/>
                    <a:lstStyle/>
                    <a:p>
                      <a:pPr algn="ctr">
                        <a:lnSpc>
                          <a:spcPct val="100000"/>
                        </a:lnSpc>
                        <a:spcAft>
                          <a:spcPts val="0"/>
                        </a:spcAft>
                      </a:pPr>
                      <a:r>
                        <a:rPr lang="en-US" sz="2800" b="0" dirty="0">
                          <a:solidFill>
                            <a:schemeClr val="tx1"/>
                          </a:solidFill>
                          <a:effectLst/>
                        </a:rPr>
                        <a:t>CH</a:t>
                      </a:r>
                      <a:r>
                        <a:rPr lang="en-US" sz="2800" b="0" baseline="-25000" dirty="0">
                          <a:solidFill>
                            <a:schemeClr val="tx1"/>
                          </a:solidFill>
                          <a:effectLst/>
                        </a:rPr>
                        <a:t>3</a:t>
                      </a:r>
                      <a:r>
                        <a:rPr lang="en-US" sz="2800" b="0" dirty="0">
                          <a:solidFill>
                            <a:schemeClr val="tx1"/>
                          </a:solidFill>
                          <a:effectLst/>
                        </a:rPr>
                        <a:t>COOH</a:t>
                      </a:r>
                      <a:endParaRPr lang="zh-CN" sz="2800" b="0" dirty="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800" b="0">
                          <a:solidFill>
                            <a:schemeClr val="tx1"/>
                          </a:solidFill>
                          <a:effectLst/>
                        </a:rPr>
                        <a:t>0.5 mol</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800" b="0" dirty="0">
                          <a:solidFill>
                            <a:schemeClr val="tx1"/>
                          </a:solidFill>
                          <a:effectLst/>
                        </a:rPr>
                        <a:t>1 </a:t>
                      </a:r>
                      <a:r>
                        <a:rPr lang="en-US" sz="2800" b="0" dirty="0" err="1">
                          <a:solidFill>
                            <a:schemeClr val="tx1"/>
                          </a:solidFill>
                          <a:effectLst/>
                        </a:rPr>
                        <a:t>mol</a:t>
                      </a:r>
                      <a:endParaRPr lang="zh-CN" sz="2800" b="0" dirty="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911710225"/>
                  </a:ext>
                </a:extLst>
              </a:tr>
            </a:tbl>
          </a:graphicData>
        </a:graphic>
      </p:graphicFrame>
    </p:spTree>
    <p:extLst>
      <p:ext uri="{BB962C8B-B14F-4D97-AF65-F5344CB8AC3E}">
        <p14:creationId xmlns:p14="http://schemas.microsoft.com/office/powerpoint/2010/main" val="39232449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2" name="矩形 21">
            <a:extLst>
              <a:ext uri="{FF2B5EF4-FFF2-40B4-BE49-F238E27FC236}">
                <a16:creationId xmlns="" xmlns:a16="http://schemas.microsoft.com/office/drawing/2014/main" id="{C8AB1F9B-C3F9-4109-9CDC-DB707CDBDEB8}"/>
              </a:ext>
            </a:extLst>
          </p:cNvPr>
          <p:cNvSpPr/>
          <p:nvPr/>
        </p:nvSpPr>
        <p:spPr>
          <a:xfrm>
            <a:off x="234042" y="343422"/>
            <a:ext cx="11723913" cy="3323987"/>
          </a:xfrm>
          <a:prstGeom prst="rect">
            <a:avLst/>
          </a:prstGeom>
        </p:spPr>
        <p:txBody>
          <a:bodyPr wrap="square">
            <a:spAutoFit/>
          </a:bodyPr>
          <a:lstStyle/>
          <a:p>
            <a:pPr>
              <a:lnSpc>
                <a:spcPct val="150000"/>
              </a:lnSpc>
            </a:pPr>
            <a:r>
              <a:rPr lang="zh-CN" altLang="en-US" sz="2800" b="1" dirty="0">
                <a:solidFill>
                  <a:srgbClr val="DA251C"/>
                </a:solidFill>
              </a:rPr>
              <a:t>突破攻略</a:t>
            </a:r>
            <a:endParaRPr lang="en-US" altLang="zh-CN" sz="2800" b="1" dirty="0">
              <a:solidFill>
                <a:srgbClr val="DA251C"/>
              </a:solidFill>
            </a:endParaRPr>
          </a:p>
          <a:p>
            <a:pPr>
              <a:lnSpc>
                <a:spcPct val="150000"/>
              </a:lnSpc>
            </a:pPr>
            <a:r>
              <a:rPr lang="en-US" altLang="zh-CN" sz="2800" dirty="0"/>
              <a:t>1.</a:t>
            </a:r>
            <a:r>
              <a:rPr lang="zh-CN" altLang="en-US" sz="2800" dirty="0"/>
              <a:t>能与金属钠反应生成</a:t>
            </a:r>
            <a:r>
              <a:rPr lang="en-US" altLang="zh-CN" sz="2800" dirty="0"/>
              <a:t>H</a:t>
            </a:r>
            <a:r>
              <a:rPr lang="en-US" altLang="zh-CN" sz="2800" baseline="-25000" dirty="0"/>
              <a:t>2</a:t>
            </a:r>
            <a:r>
              <a:rPr lang="zh-CN" altLang="en-US" sz="2800" dirty="0"/>
              <a:t>的有机物分子中含有</a:t>
            </a:r>
            <a:r>
              <a:rPr lang="en-US" altLang="zh-CN" sz="2800" dirty="0"/>
              <a:t>—OH</a:t>
            </a:r>
            <a:r>
              <a:rPr lang="zh-CN" altLang="en-US" sz="2800" dirty="0"/>
              <a:t>或</a:t>
            </a:r>
            <a:r>
              <a:rPr lang="en-US" altLang="zh-CN" sz="2800" dirty="0"/>
              <a:t>—COOH,</a:t>
            </a:r>
            <a:r>
              <a:rPr lang="zh-CN" altLang="en-US" sz="2800" dirty="0"/>
              <a:t>反应关系为</a:t>
            </a:r>
            <a:r>
              <a:rPr lang="en-US" altLang="zh-CN" sz="2800" dirty="0"/>
              <a:t>2Na~2—OH~H</a:t>
            </a:r>
            <a:r>
              <a:rPr lang="en-US" altLang="zh-CN" sz="2800" baseline="-25000" dirty="0"/>
              <a:t>2</a:t>
            </a:r>
            <a:r>
              <a:rPr lang="en-US" altLang="zh-CN" sz="2800" dirty="0"/>
              <a:t>↑</a:t>
            </a:r>
            <a:r>
              <a:rPr lang="zh-CN" altLang="en-US" sz="2800" dirty="0"/>
              <a:t>或</a:t>
            </a:r>
            <a:r>
              <a:rPr lang="en-US" altLang="zh-CN" sz="2800" dirty="0"/>
              <a:t>2Na~2—COOH~H</a:t>
            </a:r>
            <a:r>
              <a:rPr lang="en-US" altLang="zh-CN" sz="2800" baseline="-25000" dirty="0"/>
              <a:t>2</a:t>
            </a:r>
            <a:r>
              <a:rPr lang="en-US" altLang="zh-CN" sz="2800" dirty="0"/>
              <a:t>↑</a:t>
            </a:r>
            <a:r>
              <a:rPr lang="zh-CN" altLang="en-US" sz="2800" dirty="0"/>
              <a:t>。</a:t>
            </a:r>
          </a:p>
          <a:p>
            <a:pPr>
              <a:lnSpc>
                <a:spcPct val="150000"/>
              </a:lnSpc>
            </a:pPr>
            <a:r>
              <a:rPr lang="en-US" altLang="zh-CN" sz="2800" dirty="0"/>
              <a:t>2.</a:t>
            </a:r>
            <a:r>
              <a:rPr lang="zh-CN" altLang="en-US" sz="2800" dirty="0"/>
              <a:t>能与</a:t>
            </a:r>
            <a:r>
              <a:rPr lang="en-US" altLang="zh-CN" sz="2800" dirty="0"/>
              <a:t>NaHCO</a:t>
            </a:r>
            <a:r>
              <a:rPr lang="en-US" altLang="zh-CN" sz="2800" baseline="-25000" dirty="0"/>
              <a:t>3</a:t>
            </a:r>
            <a:r>
              <a:rPr lang="zh-CN" altLang="en-US" sz="2800" dirty="0"/>
              <a:t>或</a:t>
            </a:r>
            <a:r>
              <a:rPr lang="en-US" altLang="zh-CN" sz="2800" dirty="0"/>
              <a:t>Na</a:t>
            </a:r>
            <a:r>
              <a:rPr lang="en-US" altLang="zh-CN" sz="2800" baseline="-25000" dirty="0"/>
              <a:t>2</a:t>
            </a:r>
            <a:r>
              <a:rPr lang="en-US" altLang="zh-CN" sz="2800" dirty="0"/>
              <a:t>CO</a:t>
            </a:r>
            <a:r>
              <a:rPr lang="en-US" altLang="zh-CN" sz="2800" baseline="-25000" dirty="0"/>
              <a:t>3</a:t>
            </a:r>
            <a:r>
              <a:rPr lang="zh-CN" altLang="en-US" sz="2800" dirty="0"/>
              <a:t>反应生成</a:t>
            </a:r>
            <a:r>
              <a:rPr lang="en-US" altLang="zh-CN" sz="2800" dirty="0"/>
              <a:t>CO</a:t>
            </a:r>
            <a:r>
              <a:rPr lang="en-US" altLang="zh-CN" sz="2800" baseline="-25000" dirty="0"/>
              <a:t>2</a:t>
            </a:r>
            <a:r>
              <a:rPr lang="zh-CN" altLang="en-US" sz="2800" dirty="0"/>
              <a:t>的有机物分子中一定含有</a:t>
            </a:r>
            <a:r>
              <a:rPr lang="en-US" altLang="zh-CN" sz="2800" dirty="0"/>
              <a:t>—COOH,</a:t>
            </a:r>
            <a:r>
              <a:rPr lang="zh-CN" altLang="en-US" sz="2800" dirty="0"/>
              <a:t>反应关系为</a:t>
            </a:r>
            <a:r>
              <a:rPr lang="en-US" altLang="zh-CN" sz="2800" dirty="0"/>
              <a:t>NaHCO</a:t>
            </a:r>
            <a:r>
              <a:rPr lang="en-US" altLang="zh-CN" sz="2800" baseline="-25000" dirty="0"/>
              <a:t>3</a:t>
            </a:r>
            <a:r>
              <a:rPr lang="en-US" altLang="zh-CN" sz="2800" dirty="0"/>
              <a:t>~—COOH~CO</a:t>
            </a:r>
            <a:r>
              <a:rPr lang="en-US" altLang="zh-CN" sz="2800" baseline="-25000" dirty="0"/>
              <a:t>2</a:t>
            </a:r>
            <a:r>
              <a:rPr lang="en-US" altLang="zh-CN" sz="2800" dirty="0"/>
              <a:t>↑</a:t>
            </a:r>
            <a:r>
              <a:rPr lang="zh-CN" altLang="en-US" sz="2800" dirty="0"/>
              <a:t>或</a:t>
            </a:r>
            <a:r>
              <a:rPr lang="en-US" altLang="zh-CN" sz="2800" dirty="0"/>
              <a:t>Na</a:t>
            </a:r>
            <a:r>
              <a:rPr lang="en-US" altLang="zh-CN" sz="2800" baseline="-25000" dirty="0"/>
              <a:t>2</a:t>
            </a:r>
            <a:r>
              <a:rPr lang="en-US" altLang="zh-CN" sz="2800" dirty="0"/>
              <a:t>CO</a:t>
            </a:r>
            <a:r>
              <a:rPr lang="en-US" altLang="zh-CN" sz="2800" baseline="-25000" dirty="0"/>
              <a:t>3</a:t>
            </a:r>
            <a:r>
              <a:rPr lang="en-US" altLang="zh-CN" sz="2800" dirty="0"/>
              <a:t>~2—COOH~CO</a:t>
            </a:r>
            <a:r>
              <a:rPr lang="en-US" altLang="zh-CN" sz="2800" baseline="-25000" dirty="0"/>
              <a:t>2</a:t>
            </a:r>
            <a:r>
              <a:rPr lang="en-US" altLang="zh-CN" sz="2800" dirty="0"/>
              <a:t>↑</a:t>
            </a:r>
            <a:r>
              <a:rPr lang="zh-CN" altLang="en-US" sz="2800" dirty="0"/>
              <a:t>。</a:t>
            </a:r>
          </a:p>
        </p:txBody>
      </p:sp>
      <p:sp>
        <p:nvSpPr>
          <p:cNvPr id="13" name="矩形 12">
            <a:extLst>
              <a:ext uri="{FF2B5EF4-FFF2-40B4-BE49-F238E27FC236}">
                <a16:creationId xmlns="" xmlns:a16="http://schemas.microsoft.com/office/drawing/2014/main" id="{3F1FA5E7-B33A-4DB0-8B97-94B894C4865F}"/>
              </a:ext>
            </a:extLst>
          </p:cNvPr>
          <p:cNvSpPr/>
          <p:nvPr/>
        </p:nvSpPr>
        <p:spPr>
          <a:xfrm>
            <a:off x="8153400" y="0"/>
            <a:ext cx="305955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专题二十一   生活中常见的有机物营养物质</a:t>
            </a:r>
          </a:p>
        </p:txBody>
      </p:sp>
    </p:spTree>
    <p:extLst>
      <p:ext uri="{BB962C8B-B14F-4D97-AF65-F5344CB8AC3E}">
        <p14:creationId xmlns:p14="http://schemas.microsoft.com/office/powerpoint/2010/main" val="41541029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192000" cy="729343"/>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sp>
        <p:nvSpPr>
          <p:cNvPr id="6" name="矩形 5"/>
          <p:cNvSpPr/>
          <p:nvPr/>
        </p:nvSpPr>
        <p:spPr>
          <a:xfrm>
            <a:off x="718457" y="-1"/>
            <a:ext cx="348343"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rgbClr val="DA251C"/>
              </a:solidFill>
            </a:endParaRPr>
          </a:p>
        </p:txBody>
      </p:sp>
      <p:sp>
        <p:nvSpPr>
          <p:cNvPr id="7" name="矩形 6"/>
          <p:cNvSpPr/>
          <p:nvPr/>
        </p:nvSpPr>
        <p:spPr>
          <a:xfrm>
            <a:off x="990600" y="-2"/>
            <a:ext cx="6642100"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dirty="0">
                <a:solidFill>
                  <a:srgbClr val="DA251C"/>
                </a:solidFill>
                <a:ea typeface="微软雅黑" panose="020B0503020204020204" pitchFamily="34" charset="-122"/>
              </a:rPr>
              <a:t>方法</a:t>
            </a:r>
            <a:r>
              <a:rPr lang="en-US" altLang="zh-CN" sz="2800" dirty="0">
                <a:solidFill>
                  <a:srgbClr val="DA251C"/>
                </a:solidFill>
                <a:ea typeface="微软雅黑" panose="020B0503020204020204" pitchFamily="34" charset="-122"/>
              </a:rPr>
              <a:t>2   </a:t>
            </a:r>
            <a:r>
              <a:rPr lang="zh-CN" altLang="en-US" sz="2800" dirty="0">
                <a:solidFill>
                  <a:srgbClr val="DA251C"/>
                </a:solidFill>
                <a:ea typeface="微软雅黑" panose="020B0503020204020204" pitchFamily="34" charset="-122"/>
              </a:rPr>
              <a:t>乙醇、乙酸发生反应的断键位置</a:t>
            </a:r>
          </a:p>
        </p:txBody>
      </p:sp>
      <p:sp>
        <p:nvSpPr>
          <p:cNvPr id="2" name="矩形 1"/>
          <p:cNvSpPr/>
          <p:nvPr/>
        </p:nvSpPr>
        <p:spPr>
          <a:xfrm>
            <a:off x="234043" y="775736"/>
            <a:ext cx="11723913" cy="662297"/>
          </a:xfrm>
          <a:prstGeom prst="rect">
            <a:avLst/>
          </a:prstGeom>
        </p:spPr>
        <p:txBody>
          <a:bodyPr wrap="square">
            <a:spAutoFit/>
          </a:bodyPr>
          <a:lstStyle/>
          <a:p>
            <a:pPr>
              <a:lnSpc>
                <a:spcPct val="150000"/>
              </a:lnSpc>
              <a:spcAft>
                <a:spcPts val="0"/>
              </a:spcAft>
            </a:pPr>
            <a:r>
              <a:rPr lang="zh-CN" altLang="en-US" sz="2800" b="1" dirty="0">
                <a:solidFill>
                  <a:srgbClr val="DA251C"/>
                </a:solidFill>
                <a:latin typeface="微软雅黑" panose="020B0503020204020204" pitchFamily="34" charset="-122"/>
                <a:ea typeface="微软雅黑" panose="020B0503020204020204" pitchFamily="34" charset="-122"/>
                <a:cs typeface="Times New Roman" panose="02020603050405020304" pitchFamily="18" charset="0"/>
              </a:rPr>
              <a:t>方法解读：</a:t>
            </a:r>
            <a:endParaRPr lang="zh-CN" altLang="zh-CN" sz="1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graphicFrame>
        <p:nvGraphicFramePr>
          <p:cNvPr id="3" name="表格 2">
            <a:extLst>
              <a:ext uri="{FF2B5EF4-FFF2-40B4-BE49-F238E27FC236}">
                <a16:creationId xmlns="" xmlns:a16="http://schemas.microsoft.com/office/drawing/2014/main" id="{180D98EE-6525-426C-9F3E-D19BDED1B681}"/>
              </a:ext>
            </a:extLst>
          </p:cNvPr>
          <p:cNvGraphicFramePr>
            <a:graphicFrameLocks noGrp="1"/>
          </p:cNvGraphicFramePr>
          <p:nvPr>
            <p:extLst>
              <p:ext uri="{D42A27DB-BD31-4B8C-83A1-F6EECF244321}">
                <p14:modId xmlns:p14="http://schemas.microsoft.com/office/powerpoint/2010/main" val="2480409022"/>
              </p:ext>
            </p:extLst>
          </p:nvPr>
        </p:nvGraphicFramePr>
        <p:xfrm>
          <a:off x="342900" y="1484426"/>
          <a:ext cx="11506200" cy="5120640"/>
        </p:xfrm>
        <a:graphic>
          <a:graphicData uri="http://schemas.openxmlformats.org/drawingml/2006/table">
            <a:tbl>
              <a:tblPr firstRow="1" firstCol="1" bandRow="1">
                <a:tableStyleId>{5C22544A-7EE6-4342-B048-85BDC9FD1C3A}</a:tableStyleId>
              </a:tblPr>
              <a:tblGrid>
                <a:gridCol w="929325">
                  <a:extLst>
                    <a:ext uri="{9D8B030D-6E8A-4147-A177-3AD203B41FA5}">
                      <a16:colId xmlns="" xmlns:a16="http://schemas.microsoft.com/office/drawing/2014/main" val="1856324570"/>
                    </a:ext>
                  </a:extLst>
                </a:gridCol>
                <a:gridCol w="3223575">
                  <a:extLst>
                    <a:ext uri="{9D8B030D-6E8A-4147-A177-3AD203B41FA5}">
                      <a16:colId xmlns="" xmlns:a16="http://schemas.microsoft.com/office/drawing/2014/main" val="4068817058"/>
                    </a:ext>
                  </a:extLst>
                </a:gridCol>
                <a:gridCol w="3835400">
                  <a:extLst>
                    <a:ext uri="{9D8B030D-6E8A-4147-A177-3AD203B41FA5}">
                      <a16:colId xmlns="" xmlns:a16="http://schemas.microsoft.com/office/drawing/2014/main" val="848476966"/>
                    </a:ext>
                  </a:extLst>
                </a:gridCol>
                <a:gridCol w="3517900">
                  <a:extLst>
                    <a:ext uri="{9D8B030D-6E8A-4147-A177-3AD203B41FA5}">
                      <a16:colId xmlns="" xmlns:a16="http://schemas.microsoft.com/office/drawing/2014/main" val="1811356532"/>
                    </a:ext>
                  </a:extLst>
                </a:gridCol>
              </a:tblGrid>
              <a:tr h="165100">
                <a:tc>
                  <a:txBody>
                    <a:bodyPr/>
                    <a:lstStyle/>
                    <a:p>
                      <a:pPr algn="ctr">
                        <a:lnSpc>
                          <a:spcPct val="120000"/>
                        </a:lnSpc>
                        <a:spcAft>
                          <a:spcPts val="0"/>
                        </a:spcAft>
                      </a:pPr>
                      <a:r>
                        <a:rPr lang="zh-CN" sz="2800" b="0">
                          <a:solidFill>
                            <a:schemeClr val="tx1"/>
                          </a:solidFill>
                          <a:effectLst/>
                        </a:rPr>
                        <a:t>物质</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20000"/>
                        </a:lnSpc>
                        <a:spcAft>
                          <a:spcPts val="0"/>
                        </a:spcAft>
                      </a:pPr>
                      <a:r>
                        <a:rPr lang="zh-CN" sz="2800" b="0">
                          <a:solidFill>
                            <a:schemeClr val="tx1"/>
                          </a:solidFill>
                          <a:effectLst/>
                        </a:rPr>
                        <a:t>分子结构</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20000"/>
                        </a:lnSpc>
                        <a:spcAft>
                          <a:spcPts val="0"/>
                        </a:spcAft>
                      </a:pPr>
                      <a:r>
                        <a:rPr lang="zh-CN" sz="2800" b="0">
                          <a:solidFill>
                            <a:schemeClr val="tx1"/>
                          </a:solidFill>
                          <a:effectLst/>
                        </a:rPr>
                        <a:t>化学性质</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20000"/>
                        </a:lnSpc>
                        <a:spcAft>
                          <a:spcPts val="0"/>
                        </a:spcAft>
                      </a:pPr>
                      <a:r>
                        <a:rPr lang="zh-CN" sz="2800" b="0">
                          <a:solidFill>
                            <a:schemeClr val="tx1"/>
                          </a:solidFill>
                          <a:effectLst/>
                        </a:rPr>
                        <a:t>断键位置</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354188427"/>
                  </a:ext>
                </a:extLst>
              </a:tr>
              <a:tr h="165100">
                <a:tc rowSpan="5">
                  <a:txBody>
                    <a:bodyPr/>
                    <a:lstStyle/>
                    <a:p>
                      <a:pPr algn="ctr">
                        <a:lnSpc>
                          <a:spcPct val="120000"/>
                        </a:lnSpc>
                        <a:spcAft>
                          <a:spcPts val="0"/>
                        </a:spcAft>
                      </a:pPr>
                      <a:r>
                        <a:rPr lang="zh-CN" sz="2800" b="0">
                          <a:solidFill>
                            <a:schemeClr val="tx1"/>
                          </a:solidFill>
                          <a:effectLst/>
                        </a:rPr>
                        <a:t>乙醇</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5">
                  <a:txBody>
                    <a:bodyPr/>
                    <a:lstStyle/>
                    <a:p>
                      <a:pPr algn="ctr">
                        <a:lnSpc>
                          <a:spcPct val="120000"/>
                        </a:lnSpc>
                        <a:spcAft>
                          <a:spcPts val="0"/>
                        </a:spcAft>
                      </a:pPr>
                      <a:endParaRPr lang="en-US"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20000"/>
                        </a:lnSpc>
                        <a:spcAft>
                          <a:spcPts val="0"/>
                        </a:spcAft>
                      </a:pPr>
                      <a:r>
                        <a:rPr lang="zh-CN" sz="2800" b="0">
                          <a:solidFill>
                            <a:schemeClr val="tx1"/>
                          </a:solidFill>
                          <a:effectLst/>
                        </a:rPr>
                        <a:t>与活泼金属反应</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20000"/>
                        </a:lnSpc>
                        <a:spcAft>
                          <a:spcPts val="0"/>
                        </a:spcAft>
                      </a:pPr>
                      <a:r>
                        <a:rPr lang="en-US" sz="2800" b="0">
                          <a:solidFill>
                            <a:schemeClr val="tx1"/>
                          </a:solidFill>
                          <a:effectLst/>
                        </a:rPr>
                        <a:t>①</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629632040"/>
                  </a:ext>
                </a:extLst>
              </a:tr>
              <a:tr h="165100">
                <a:tc vMerge="1">
                  <a:txBody>
                    <a:bodyPr/>
                    <a:lstStyle/>
                    <a:p>
                      <a:endParaRPr lang="zh-CN" altLang="en-US"/>
                    </a:p>
                  </a:txBody>
                  <a:tcPr/>
                </a:tc>
                <a:tc vMerge="1">
                  <a:txBody>
                    <a:bodyPr/>
                    <a:lstStyle/>
                    <a:p>
                      <a:endParaRPr lang="zh-CN" altLang="en-US"/>
                    </a:p>
                  </a:txBody>
                  <a:tcPr/>
                </a:tc>
                <a:tc>
                  <a:txBody>
                    <a:bodyPr/>
                    <a:lstStyle/>
                    <a:p>
                      <a:pPr algn="ctr">
                        <a:lnSpc>
                          <a:spcPct val="120000"/>
                        </a:lnSpc>
                        <a:spcAft>
                          <a:spcPts val="0"/>
                        </a:spcAft>
                      </a:pPr>
                      <a:r>
                        <a:rPr lang="zh-CN" sz="2800" b="0">
                          <a:solidFill>
                            <a:schemeClr val="tx1"/>
                          </a:solidFill>
                          <a:effectLst/>
                        </a:rPr>
                        <a:t>燃烧</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20000"/>
                        </a:lnSpc>
                        <a:spcAft>
                          <a:spcPts val="0"/>
                        </a:spcAft>
                      </a:pPr>
                      <a:r>
                        <a:rPr lang="zh-CN" sz="2800" b="0" dirty="0">
                          <a:solidFill>
                            <a:schemeClr val="tx1"/>
                          </a:solidFill>
                          <a:effectLst/>
                        </a:rPr>
                        <a:t>全部断裂</a:t>
                      </a:r>
                      <a:endParaRPr lang="zh-CN" sz="2800" b="0" dirty="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320513830"/>
                  </a:ext>
                </a:extLst>
              </a:tr>
              <a:tr h="165100">
                <a:tc vMerge="1">
                  <a:txBody>
                    <a:bodyPr/>
                    <a:lstStyle/>
                    <a:p>
                      <a:endParaRPr lang="zh-CN" altLang="en-US"/>
                    </a:p>
                  </a:txBody>
                  <a:tcPr/>
                </a:tc>
                <a:tc vMerge="1">
                  <a:txBody>
                    <a:bodyPr/>
                    <a:lstStyle/>
                    <a:p>
                      <a:endParaRPr lang="zh-CN" altLang="en-US"/>
                    </a:p>
                  </a:txBody>
                  <a:tcPr/>
                </a:tc>
                <a:tc>
                  <a:txBody>
                    <a:bodyPr/>
                    <a:lstStyle/>
                    <a:p>
                      <a:pPr algn="ctr">
                        <a:lnSpc>
                          <a:spcPct val="120000"/>
                        </a:lnSpc>
                        <a:spcAft>
                          <a:spcPts val="0"/>
                        </a:spcAft>
                      </a:pPr>
                      <a:r>
                        <a:rPr lang="zh-CN" sz="2800" b="0">
                          <a:solidFill>
                            <a:schemeClr val="tx1"/>
                          </a:solidFill>
                          <a:effectLst/>
                        </a:rPr>
                        <a:t>催化氧化</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20000"/>
                        </a:lnSpc>
                        <a:spcAft>
                          <a:spcPts val="0"/>
                        </a:spcAft>
                      </a:pPr>
                      <a:r>
                        <a:rPr lang="en-US" sz="2800" b="0">
                          <a:solidFill>
                            <a:schemeClr val="tx1"/>
                          </a:solidFill>
                          <a:effectLst/>
                        </a:rPr>
                        <a:t>①③</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85192608"/>
                  </a:ext>
                </a:extLst>
              </a:tr>
              <a:tr h="165100">
                <a:tc vMerge="1">
                  <a:txBody>
                    <a:bodyPr/>
                    <a:lstStyle/>
                    <a:p>
                      <a:endParaRPr lang="zh-CN" altLang="en-US"/>
                    </a:p>
                  </a:txBody>
                  <a:tcPr/>
                </a:tc>
                <a:tc vMerge="1">
                  <a:txBody>
                    <a:bodyPr/>
                    <a:lstStyle/>
                    <a:p>
                      <a:endParaRPr lang="zh-CN" altLang="en-US"/>
                    </a:p>
                  </a:txBody>
                  <a:tcPr/>
                </a:tc>
                <a:tc>
                  <a:txBody>
                    <a:bodyPr/>
                    <a:lstStyle/>
                    <a:p>
                      <a:pPr algn="ctr">
                        <a:lnSpc>
                          <a:spcPct val="120000"/>
                        </a:lnSpc>
                        <a:spcAft>
                          <a:spcPts val="0"/>
                        </a:spcAft>
                      </a:pPr>
                      <a:r>
                        <a:rPr lang="zh-CN" sz="2800" b="0">
                          <a:solidFill>
                            <a:schemeClr val="tx1"/>
                          </a:solidFill>
                          <a:effectLst/>
                        </a:rPr>
                        <a:t>酯化反应</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20000"/>
                        </a:lnSpc>
                        <a:spcAft>
                          <a:spcPts val="0"/>
                        </a:spcAft>
                      </a:pPr>
                      <a:r>
                        <a:rPr lang="en-US" sz="2800" b="0">
                          <a:solidFill>
                            <a:schemeClr val="tx1"/>
                          </a:solidFill>
                          <a:effectLst/>
                        </a:rPr>
                        <a:t>①</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66811136"/>
                  </a:ext>
                </a:extLst>
              </a:tr>
              <a:tr h="165100">
                <a:tc vMerge="1">
                  <a:txBody>
                    <a:bodyPr/>
                    <a:lstStyle/>
                    <a:p>
                      <a:endParaRPr lang="zh-CN" altLang="en-US"/>
                    </a:p>
                  </a:txBody>
                  <a:tcPr/>
                </a:tc>
                <a:tc vMerge="1">
                  <a:txBody>
                    <a:bodyPr/>
                    <a:lstStyle/>
                    <a:p>
                      <a:endParaRPr lang="zh-CN" altLang="en-US"/>
                    </a:p>
                  </a:txBody>
                  <a:tcPr/>
                </a:tc>
                <a:tc>
                  <a:txBody>
                    <a:bodyPr/>
                    <a:lstStyle/>
                    <a:p>
                      <a:pPr algn="ctr">
                        <a:lnSpc>
                          <a:spcPct val="120000"/>
                        </a:lnSpc>
                        <a:spcAft>
                          <a:spcPts val="0"/>
                        </a:spcAft>
                      </a:pPr>
                      <a:r>
                        <a:rPr lang="zh-CN" sz="2800" b="0">
                          <a:solidFill>
                            <a:schemeClr val="tx1"/>
                          </a:solidFill>
                          <a:effectLst/>
                        </a:rPr>
                        <a:t>消去反应</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20000"/>
                        </a:lnSpc>
                        <a:spcAft>
                          <a:spcPts val="0"/>
                        </a:spcAft>
                      </a:pPr>
                      <a:r>
                        <a:rPr lang="en-US" sz="2800" b="0">
                          <a:solidFill>
                            <a:schemeClr val="tx1"/>
                          </a:solidFill>
                          <a:effectLst/>
                        </a:rPr>
                        <a:t>②④</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419039603"/>
                  </a:ext>
                </a:extLst>
              </a:tr>
              <a:tr h="955876">
                <a:tc rowSpan="2">
                  <a:txBody>
                    <a:bodyPr/>
                    <a:lstStyle/>
                    <a:p>
                      <a:pPr algn="ctr">
                        <a:lnSpc>
                          <a:spcPct val="120000"/>
                        </a:lnSpc>
                        <a:spcAft>
                          <a:spcPts val="0"/>
                        </a:spcAft>
                      </a:pPr>
                      <a:r>
                        <a:rPr lang="zh-CN" sz="2800" b="0">
                          <a:solidFill>
                            <a:schemeClr val="tx1"/>
                          </a:solidFill>
                          <a:effectLst/>
                        </a:rPr>
                        <a:t>乙酸</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lnSpc>
                          <a:spcPct val="120000"/>
                        </a:lnSpc>
                        <a:spcAft>
                          <a:spcPts val="0"/>
                        </a:spcAft>
                      </a:pPr>
                      <a:endParaRPr lang="en-US" sz="2800" b="0" dirty="0">
                        <a:solidFill>
                          <a:schemeClr val="tx1"/>
                        </a:solidFill>
                        <a:effectLst/>
                        <a:latin typeface="NEU-BZ-S92"/>
                        <a:ea typeface="方正书宋_GBK"/>
                        <a:cs typeface="Times New Roman" panose="02020603050405020304" pitchFamily="18" charset="0"/>
                      </a:endParaRPr>
                    </a:p>
                    <a:p>
                      <a:pPr algn="ctr">
                        <a:lnSpc>
                          <a:spcPct val="120000"/>
                        </a:lnSpc>
                        <a:spcAft>
                          <a:spcPts val="0"/>
                        </a:spcAft>
                      </a:pPr>
                      <a:endParaRPr lang="en-US" sz="2800" b="0" dirty="0">
                        <a:solidFill>
                          <a:schemeClr val="tx1"/>
                        </a:solidFill>
                        <a:effectLst/>
                        <a:latin typeface="NEU-BZ-S92"/>
                        <a:ea typeface="方正书宋_GBK"/>
                        <a:cs typeface="Times New Roman" panose="02020603050405020304" pitchFamily="18" charset="0"/>
                      </a:endParaRPr>
                    </a:p>
                    <a:p>
                      <a:pPr algn="ctr">
                        <a:lnSpc>
                          <a:spcPct val="120000"/>
                        </a:lnSpc>
                        <a:spcAft>
                          <a:spcPts val="0"/>
                        </a:spcAft>
                      </a:pPr>
                      <a:endParaRPr lang="en-US" sz="2800" b="0" dirty="0">
                        <a:solidFill>
                          <a:schemeClr val="tx1"/>
                        </a:solidFill>
                        <a:effectLst/>
                        <a:latin typeface="NEU-BZ-S92"/>
                        <a:ea typeface="方正书宋_GBK"/>
                        <a:cs typeface="Times New Roman" panose="02020603050405020304" pitchFamily="18" charset="0"/>
                      </a:endParaRPr>
                    </a:p>
                    <a:p>
                      <a:pPr algn="ctr">
                        <a:lnSpc>
                          <a:spcPct val="120000"/>
                        </a:lnSpc>
                        <a:spcAft>
                          <a:spcPts val="0"/>
                        </a:spcAft>
                      </a:pPr>
                      <a:endParaRPr lang="en-US" sz="2800" b="0" dirty="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20000"/>
                        </a:lnSpc>
                        <a:spcAft>
                          <a:spcPts val="0"/>
                        </a:spcAft>
                      </a:pPr>
                      <a:r>
                        <a:rPr lang="zh-CN" sz="2800" b="0">
                          <a:solidFill>
                            <a:schemeClr val="tx1"/>
                          </a:solidFill>
                          <a:effectLst/>
                        </a:rPr>
                        <a:t>体现酸的通性</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20000"/>
                        </a:lnSpc>
                        <a:spcAft>
                          <a:spcPts val="0"/>
                        </a:spcAft>
                      </a:pPr>
                      <a:r>
                        <a:rPr lang="en-US" sz="2800" b="0">
                          <a:solidFill>
                            <a:schemeClr val="tx1"/>
                          </a:solidFill>
                          <a:effectLst/>
                        </a:rPr>
                        <a:t>①</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4291183830"/>
                  </a:ext>
                </a:extLst>
              </a:tr>
              <a:tr h="165100">
                <a:tc vMerge="1">
                  <a:txBody>
                    <a:bodyPr/>
                    <a:lstStyle/>
                    <a:p>
                      <a:endParaRPr lang="zh-CN" altLang="en-US"/>
                    </a:p>
                  </a:txBody>
                  <a:tcPr/>
                </a:tc>
                <a:tc vMerge="1">
                  <a:txBody>
                    <a:bodyPr/>
                    <a:lstStyle/>
                    <a:p>
                      <a:endParaRPr lang="zh-CN" altLang="en-US"/>
                    </a:p>
                  </a:txBody>
                  <a:tcPr/>
                </a:tc>
                <a:tc>
                  <a:txBody>
                    <a:bodyPr/>
                    <a:lstStyle/>
                    <a:p>
                      <a:pPr algn="ctr">
                        <a:lnSpc>
                          <a:spcPct val="120000"/>
                        </a:lnSpc>
                        <a:spcAft>
                          <a:spcPts val="0"/>
                        </a:spcAft>
                      </a:pPr>
                      <a:r>
                        <a:rPr lang="zh-CN" sz="2800" b="0" dirty="0">
                          <a:solidFill>
                            <a:schemeClr val="tx1"/>
                          </a:solidFill>
                          <a:effectLst/>
                        </a:rPr>
                        <a:t>酯化反应</a:t>
                      </a:r>
                      <a:endParaRPr lang="zh-CN" sz="2800" b="0" dirty="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20000"/>
                        </a:lnSpc>
                        <a:spcAft>
                          <a:spcPts val="0"/>
                        </a:spcAft>
                      </a:pPr>
                      <a:r>
                        <a:rPr lang="en-US" sz="2800" b="0" dirty="0">
                          <a:solidFill>
                            <a:schemeClr val="tx1"/>
                          </a:solidFill>
                          <a:effectLst/>
                        </a:rPr>
                        <a:t>②</a:t>
                      </a:r>
                      <a:endParaRPr lang="zh-CN" sz="2800" b="0" dirty="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4008408484"/>
                  </a:ext>
                </a:extLst>
              </a:tr>
            </a:tbl>
          </a:graphicData>
        </a:graphic>
      </p:graphicFrame>
      <p:pic>
        <p:nvPicPr>
          <p:cNvPr id="14338" name="ZT21ZT-5-1.EPS">
            <a:extLst>
              <a:ext uri="{FF2B5EF4-FFF2-40B4-BE49-F238E27FC236}">
                <a16:creationId xmlns="" xmlns:a16="http://schemas.microsoft.com/office/drawing/2014/main" id="{C650E3E3-D3DB-4C8A-981F-243A5228CF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2783" y="2428865"/>
            <a:ext cx="2447370" cy="1473685"/>
          </a:xfrm>
          <a:prstGeom prst="rect">
            <a:avLst/>
          </a:prstGeom>
          <a:noFill/>
          <a:extLst>
            <a:ext uri="{909E8E84-426E-40DD-AFC4-6F175D3DCCD1}">
              <a14:hiddenFill xmlns:a14="http://schemas.microsoft.com/office/drawing/2010/main">
                <a:solidFill>
                  <a:srgbClr val="FFFFFF"/>
                </a:solidFill>
              </a14:hiddenFill>
            </a:ext>
          </a:extLst>
        </p:spPr>
      </p:pic>
      <p:pic>
        <p:nvPicPr>
          <p:cNvPr id="14337" name="ZT21ZT-5-2.EPS">
            <a:extLst>
              <a:ext uri="{FF2B5EF4-FFF2-40B4-BE49-F238E27FC236}">
                <a16:creationId xmlns="" xmlns:a16="http://schemas.microsoft.com/office/drawing/2014/main" id="{545F2204-5725-43DD-B779-91EC9C96EE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2784" y="4649889"/>
            <a:ext cx="2447369" cy="14473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33497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2" name="矩形 21">
            <a:extLst>
              <a:ext uri="{FF2B5EF4-FFF2-40B4-BE49-F238E27FC236}">
                <a16:creationId xmlns="" xmlns:a16="http://schemas.microsoft.com/office/drawing/2014/main" id="{C8AB1F9B-C3F9-4109-9CDC-DB707CDBDEB8}"/>
              </a:ext>
            </a:extLst>
          </p:cNvPr>
          <p:cNvSpPr/>
          <p:nvPr/>
        </p:nvSpPr>
        <p:spPr>
          <a:xfrm>
            <a:off x="234042" y="216422"/>
            <a:ext cx="11723913" cy="6555641"/>
          </a:xfrm>
          <a:prstGeom prst="rect">
            <a:avLst/>
          </a:prstGeom>
        </p:spPr>
        <p:txBody>
          <a:bodyPr wrap="square">
            <a:spAutoFit/>
          </a:bodyPr>
          <a:lstStyle/>
          <a:p>
            <a:pPr>
              <a:lnSpc>
                <a:spcPct val="150000"/>
              </a:lnSpc>
            </a:pPr>
            <a:r>
              <a:rPr lang="zh-CN" altLang="zh-CN" sz="2800" b="1" dirty="0">
                <a:solidFill>
                  <a:srgbClr val="DA251C"/>
                </a:solidFill>
              </a:rPr>
              <a:t>示例</a:t>
            </a:r>
            <a:r>
              <a:rPr lang="en-US" altLang="zh-CN" sz="2800" b="1" dirty="0">
                <a:solidFill>
                  <a:srgbClr val="DA251C"/>
                </a:solidFill>
              </a:rPr>
              <a:t>2</a:t>
            </a:r>
            <a:r>
              <a:rPr lang="zh-CN" altLang="zh-CN" sz="2800" b="1" dirty="0">
                <a:solidFill>
                  <a:srgbClr val="DA251C"/>
                </a:solidFill>
              </a:rPr>
              <a:t>　</a:t>
            </a:r>
            <a:r>
              <a:rPr lang="zh-CN" altLang="zh-CN" sz="2800" dirty="0"/>
              <a:t>乙醇分子中的化学键如图所示</a:t>
            </a:r>
            <a:r>
              <a:rPr lang="en-US" altLang="zh-CN" sz="2800" dirty="0"/>
              <a:t>,</a:t>
            </a:r>
            <a:r>
              <a:rPr lang="zh-CN" altLang="zh-CN" sz="2800" dirty="0"/>
              <a:t>对乙醇在各种反应中应断裂的键的说明不正确的是</a:t>
            </a:r>
            <a:endParaRPr lang="en-US" altLang="zh-CN" sz="2800" dirty="0"/>
          </a:p>
          <a:p>
            <a:pPr>
              <a:lnSpc>
                <a:spcPct val="150000"/>
              </a:lnSpc>
            </a:pPr>
            <a:r>
              <a:rPr lang="en-US" altLang="zh-CN" sz="2800" dirty="0"/>
              <a:t>A.</a:t>
            </a:r>
            <a:r>
              <a:rPr lang="zh-CN" altLang="zh-CN" sz="2800" dirty="0"/>
              <a:t>和金属钠作用时</a:t>
            </a:r>
            <a:r>
              <a:rPr lang="en-US" altLang="zh-CN" sz="2800" dirty="0"/>
              <a:t>,</a:t>
            </a:r>
            <a:r>
              <a:rPr lang="zh-CN" altLang="zh-CN" sz="2800" dirty="0"/>
              <a:t>键</a:t>
            </a:r>
            <a:r>
              <a:rPr lang="en-US" altLang="zh-CN" sz="2800" dirty="0"/>
              <a:t>①</a:t>
            </a:r>
            <a:r>
              <a:rPr lang="zh-CN" altLang="zh-CN" sz="2800" dirty="0"/>
              <a:t>断裂</a:t>
            </a:r>
          </a:p>
          <a:p>
            <a:pPr>
              <a:lnSpc>
                <a:spcPct val="150000"/>
              </a:lnSpc>
            </a:pPr>
            <a:r>
              <a:rPr lang="en-US" altLang="zh-CN" sz="2800" dirty="0"/>
              <a:t>B.</a:t>
            </a:r>
            <a:r>
              <a:rPr lang="zh-CN" altLang="zh-CN" sz="2800" dirty="0"/>
              <a:t>和浓硫酸共热至</a:t>
            </a:r>
            <a:r>
              <a:rPr lang="en-US" altLang="zh-CN" sz="2800" dirty="0"/>
              <a:t>170 ℃</a:t>
            </a:r>
            <a:r>
              <a:rPr lang="zh-CN" altLang="zh-CN" sz="2800" dirty="0"/>
              <a:t>时</a:t>
            </a:r>
            <a:r>
              <a:rPr lang="en-US" altLang="zh-CN" sz="2800" dirty="0"/>
              <a:t>,</a:t>
            </a:r>
            <a:r>
              <a:rPr lang="zh-CN" altLang="zh-CN" sz="2800" dirty="0"/>
              <a:t>键</a:t>
            </a:r>
            <a:r>
              <a:rPr lang="en-US" altLang="zh-CN" sz="2800" dirty="0"/>
              <a:t>②</a:t>
            </a:r>
            <a:r>
              <a:rPr lang="zh-CN" altLang="zh-CN" sz="2800" dirty="0"/>
              <a:t>和</a:t>
            </a:r>
            <a:r>
              <a:rPr lang="en-US" altLang="zh-CN" sz="2800" dirty="0"/>
              <a:t>⑤</a:t>
            </a:r>
            <a:r>
              <a:rPr lang="zh-CN" altLang="zh-CN" sz="2800" dirty="0"/>
              <a:t>断裂</a:t>
            </a:r>
          </a:p>
          <a:p>
            <a:pPr>
              <a:lnSpc>
                <a:spcPct val="150000"/>
              </a:lnSpc>
            </a:pPr>
            <a:r>
              <a:rPr lang="en-US" altLang="zh-CN" sz="2800" dirty="0"/>
              <a:t>C.</a:t>
            </a:r>
            <a:r>
              <a:rPr lang="zh-CN" altLang="zh-CN" sz="2800" dirty="0"/>
              <a:t>和乙酸、浓硫酸共热时</a:t>
            </a:r>
            <a:r>
              <a:rPr lang="en-US" altLang="zh-CN" sz="2800" dirty="0"/>
              <a:t>,</a:t>
            </a:r>
            <a:r>
              <a:rPr lang="zh-CN" altLang="zh-CN" sz="2800" dirty="0"/>
              <a:t>键</a:t>
            </a:r>
            <a:r>
              <a:rPr lang="en-US" altLang="zh-CN" sz="2800" dirty="0"/>
              <a:t>②</a:t>
            </a:r>
            <a:r>
              <a:rPr lang="zh-CN" altLang="zh-CN" sz="2800" dirty="0"/>
              <a:t>断裂</a:t>
            </a:r>
          </a:p>
          <a:p>
            <a:pPr>
              <a:lnSpc>
                <a:spcPct val="150000"/>
              </a:lnSpc>
            </a:pPr>
            <a:r>
              <a:rPr lang="en-US" altLang="zh-CN" sz="2800" dirty="0"/>
              <a:t>D.</a:t>
            </a:r>
            <a:r>
              <a:rPr lang="zh-CN" altLang="zh-CN" sz="2800" dirty="0"/>
              <a:t>在铜催化下和氧气反应时</a:t>
            </a:r>
            <a:r>
              <a:rPr lang="en-US" altLang="zh-CN" sz="2800" dirty="0"/>
              <a:t>,</a:t>
            </a:r>
            <a:r>
              <a:rPr lang="zh-CN" altLang="zh-CN" sz="2800" dirty="0"/>
              <a:t>键</a:t>
            </a:r>
            <a:r>
              <a:rPr lang="en-US" altLang="zh-CN" sz="2800" dirty="0"/>
              <a:t>①</a:t>
            </a:r>
            <a:r>
              <a:rPr lang="zh-CN" altLang="zh-CN" sz="2800" dirty="0"/>
              <a:t>和</a:t>
            </a:r>
            <a:r>
              <a:rPr lang="en-US" altLang="zh-CN" sz="2800" dirty="0"/>
              <a:t>③</a:t>
            </a:r>
            <a:r>
              <a:rPr lang="zh-CN" altLang="zh-CN" sz="2800" dirty="0"/>
              <a:t>断裂</a:t>
            </a:r>
          </a:p>
          <a:p>
            <a:pPr>
              <a:lnSpc>
                <a:spcPct val="150000"/>
              </a:lnSpc>
            </a:pPr>
            <a:r>
              <a:rPr lang="zh-CN" altLang="zh-CN" sz="2800" b="1" dirty="0">
                <a:solidFill>
                  <a:srgbClr val="DA251C"/>
                </a:solidFill>
              </a:rPr>
              <a:t>解析</a:t>
            </a:r>
            <a:r>
              <a:rPr lang="zh-CN" altLang="zh-CN" sz="2800" dirty="0"/>
              <a:t>　乙醇与金属钠反应或发生酯化反应时</a:t>
            </a:r>
            <a:r>
              <a:rPr lang="en-US" altLang="zh-CN" sz="2800" dirty="0"/>
              <a:t>,</a:t>
            </a:r>
            <a:r>
              <a:rPr lang="zh-CN" altLang="zh-CN" sz="2800" dirty="0"/>
              <a:t>断键</a:t>
            </a:r>
            <a:r>
              <a:rPr lang="en-US" altLang="zh-CN" sz="2800" dirty="0"/>
              <a:t>①,A</a:t>
            </a:r>
            <a:r>
              <a:rPr lang="zh-CN" altLang="zh-CN" sz="2800" dirty="0"/>
              <a:t>项正确、</a:t>
            </a:r>
            <a:r>
              <a:rPr lang="en-US" altLang="zh-CN" sz="2800" dirty="0"/>
              <a:t>C</a:t>
            </a:r>
            <a:r>
              <a:rPr lang="zh-CN" altLang="zh-CN" sz="2800" dirty="0"/>
              <a:t>项错误</a:t>
            </a:r>
            <a:r>
              <a:rPr lang="en-US" altLang="zh-CN" sz="2800" dirty="0"/>
              <a:t>;</a:t>
            </a:r>
            <a:r>
              <a:rPr lang="zh-CN" altLang="zh-CN" sz="2800" dirty="0"/>
              <a:t>和浓硫酸共热至</a:t>
            </a:r>
            <a:r>
              <a:rPr lang="en-US" altLang="zh-CN" sz="2800" dirty="0"/>
              <a:t>170 ℃</a:t>
            </a:r>
            <a:r>
              <a:rPr lang="zh-CN" altLang="zh-CN" sz="2800" dirty="0"/>
              <a:t>时</a:t>
            </a:r>
            <a:r>
              <a:rPr lang="en-US" altLang="zh-CN" sz="2800" dirty="0"/>
              <a:t>,</a:t>
            </a:r>
            <a:r>
              <a:rPr lang="zh-CN" altLang="zh-CN" sz="2800" dirty="0"/>
              <a:t>断键</a:t>
            </a:r>
            <a:r>
              <a:rPr lang="en-US" altLang="zh-CN" sz="2800" dirty="0"/>
              <a:t>②</a:t>
            </a:r>
            <a:r>
              <a:rPr lang="zh-CN" altLang="zh-CN" sz="2800" dirty="0"/>
              <a:t>和</a:t>
            </a:r>
            <a:r>
              <a:rPr lang="en-US" altLang="zh-CN" sz="2800" dirty="0"/>
              <a:t>⑤</a:t>
            </a:r>
            <a:r>
              <a:rPr lang="zh-CN" altLang="zh-CN" sz="2800" dirty="0"/>
              <a:t>生成乙烯</a:t>
            </a:r>
            <a:r>
              <a:rPr lang="en-US" altLang="zh-CN" sz="2800" dirty="0"/>
              <a:t>,B</a:t>
            </a:r>
            <a:r>
              <a:rPr lang="zh-CN" altLang="zh-CN" sz="2800" dirty="0"/>
              <a:t>项正确</a:t>
            </a:r>
            <a:r>
              <a:rPr lang="en-US" altLang="zh-CN" sz="2800" dirty="0"/>
              <a:t>;</a:t>
            </a:r>
            <a:r>
              <a:rPr lang="zh-CN" altLang="zh-CN" sz="2800" dirty="0"/>
              <a:t>在铜催化下和氧气反应时</a:t>
            </a:r>
            <a:r>
              <a:rPr lang="en-US" altLang="zh-CN" sz="2800" dirty="0"/>
              <a:t>,</a:t>
            </a:r>
            <a:r>
              <a:rPr lang="zh-CN" altLang="zh-CN" sz="2800" dirty="0"/>
              <a:t>断键</a:t>
            </a:r>
            <a:r>
              <a:rPr lang="en-US" altLang="zh-CN" sz="2800" dirty="0"/>
              <a:t>①</a:t>
            </a:r>
            <a:r>
              <a:rPr lang="zh-CN" altLang="zh-CN" sz="2800" dirty="0"/>
              <a:t>和</a:t>
            </a:r>
            <a:r>
              <a:rPr lang="en-US" altLang="zh-CN" sz="2800" dirty="0"/>
              <a:t>③,</a:t>
            </a:r>
            <a:r>
              <a:rPr lang="zh-CN" altLang="zh-CN" sz="2800" dirty="0"/>
              <a:t>发生脱氢氧化反应生成乙醛</a:t>
            </a:r>
            <a:r>
              <a:rPr lang="en-US" altLang="zh-CN" sz="2800" dirty="0"/>
              <a:t>,D</a:t>
            </a:r>
            <a:r>
              <a:rPr lang="zh-CN" altLang="zh-CN" sz="2800" dirty="0"/>
              <a:t>项正确。</a:t>
            </a:r>
          </a:p>
          <a:p>
            <a:pPr>
              <a:lnSpc>
                <a:spcPct val="150000"/>
              </a:lnSpc>
            </a:pPr>
            <a:r>
              <a:rPr lang="zh-CN" altLang="zh-CN" sz="2800" b="1" dirty="0">
                <a:solidFill>
                  <a:srgbClr val="DA251C"/>
                </a:solidFill>
              </a:rPr>
              <a:t>答案</a:t>
            </a:r>
            <a:r>
              <a:rPr lang="zh-CN" altLang="zh-CN" sz="2800" dirty="0"/>
              <a:t>　</a:t>
            </a:r>
            <a:r>
              <a:rPr lang="en-US" altLang="zh-CN" sz="2800" dirty="0"/>
              <a:t>C</a:t>
            </a:r>
            <a:endParaRPr lang="zh-CN" altLang="zh-CN" sz="2800" dirty="0"/>
          </a:p>
        </p:txBody>
      </p:sp>
      <p:sp>
        <p:nvSpPr>
          <p:cNvPr id="13" name="矩形 12">
            <a:extLst>
              <a:ext uri="{FF2B5EF4-FFF2-40B4-BE49-F238E27FC236}">
                <a16:creationId xmlns="" xmlns:a16="http://schemas.microsoft.com/office/drawing/2014/main" id="{3F1FA5E7-B33A-4DB0-8B97-94B894C4865F}"/>
              </a:ext>
            </a:extLst>
          </p:cNvPr>
          <p:cNvSpPr/>
          <p:nvPr/>
        </p:nvSpPr>
        <p:spPr>
          <a:xfrm>
            <a:off x="8153400" y="0"/>
            <a:ext cx="305955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专题二十一   生活中常见的有机物营养物质</a:t>
            </a:r>
          </a:p>
        </p:txBody>
      </p:sp>
      <p:pic>
        <p:nvPicPr>
          <p:cNvPr id="14" name="SP1.jpg" descr="id:2147511205;FounderCES">
            <a:extLst>
              <a:ext uri="{FF2B5EF4-FFF2-40B4-BE49-F238E27FC236}">
                <a16:creationId xmlns="" xmlns:a16="http://schemas.microsoft.com/office/drawing/2014/main" id="{5B6528B4-04A0-408A-8DEA-DA9C46FC7530}"/>
              </a:ext>
            </a:extLst>
          </p:cNvPr>
          <p:cNvPicPr/>
          <p:nvPr/>
        </p:nvPicPr>
        <p:blipFill>
          <a:blip r:embed="rId2"/>
          <a:stretch>
            <a:fillRect/>
          </a:stretch>
        </p:blipFill>
        <p:spPr>
          <a:xfrm>
            <a:off x="7897494" y="1078726"/>
            <a:ext cx="2961005" cy="2350274"/>
          </a:xfrm>
          <a:prstGeom prst="rect">
            <a:avLst/>
          </a:prstGeom>
        </p:spPr>
      </p:pic>
    </p:spTree>
    <p:extLst>
      <p:ext uri="{BB962C8B-B14F-4D97-AF65-F5344CB8AC3E}">
        <p14:creationId xmlns:p14="http://schemas.microsoft.com/office/powerpoint/2010/main" val="35002470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2" name="矩形 21">
            <a:extLst>
              <a:ext uri="{FF2B5EF4-FFF2-40B4-BE49-F238E27FC236}">
                <a16:creationId xmlns="" xmlns:a16="http://schemas.microsoft.com/office/drawing/2014/main" id="{C8AB1F9B-C3F9-4109-9CDC-DB707CDBDEB8}"/>
              </a:ext>
            </a:extLst>
          </p:cNvPr>
          <p:cNvSpPr/>
          <p:nvPr/>
        </p:nvSpPr>
        <p:spPr>
          <a:xfrm>
            <a:off x="234042" y="240008"/>
            <a:ext cx="11723913" cy="6555641"/>
          </a:xfrm>
          <a:prstGeom prst="rect">
            <a:avLst/>
          </a:prstGeom>
        </p:spPr>
        <p:txBody>
          <a:bodyPr wrap="square">
            <a:spAutoFit/>
          </a:bodyPr>
          <a:lstStyle/>
          <a:p>
            <a:pPr>
              <a:lnSpc>
                <a:spcPct val="150000"/>
              </a:lnSpc>
            </a:pPr>
            <a:r>
              <a:rPr lang="zh-CN" altLang="zh-CN" sz="2800" b="1" dirty="0">
                <a:solidFill>
                  <a:srgbClr val="DA251C"/>
                </a:solidFill>
              </a:rPr>
              <a:t>示例</a:t>
            </a:r>
            <a:r>
              <a:rPr lang="en-US" altLang="zh-CN" sz="2800" b="1" dirty="0">
                <a:solidFill>
                  <a:srgbClr val="DA251C"/>
                </a:solidFill>
              </a:rPr>
              <a:t>3</a:t>
            </a:r>
            <a:r>
              <a:rPr lang="zh-CN" altLang="zh-CN" sz="2800" b="1" dirty="0">
                <a:solidFill>
                  <a:srgbClr val="DA251C"/>
                </a:solidFill>
              </a:rPr>
              <a:t>　</a:t>
            </a:r>
            <a:r>
              <a:rPr lang="en-US" altLang="zh-CN" sz="2800" dirty="0"/>
              <a:t>[2013</a:t>
            </a:r>
            <a:r>
              <a:rPr lang="zh-CN" altLang="zh-CN" sz="2800" dirty="0"/>
              <a:t>重庆理综</a:t>
            </a:r>
            <a:r>
              <a:rPr lang="en-US" altLang="zh-CN" sz="2800" dirty="0"/>
              <a:t>,5,6</a:t>
            </a:r>
            <a:r>
              <a:rPr lang="zh-CN" altLang="zh-CN" sz="2800" dirty="0"/>
              <a:t>分</a:t>
            </a:r>
            <a:r>
              <a:rPr lang="en-US" altLang="zh-CN" sz="2800" dirty="0"/>
              <a:t>]</a:t>
            </a:r>
            <a:r>
              <a:rPr lang="zh-CN" altLang="zh-CN" sz="2800" dirty="0"/>
              <a:t>有机物</a:t>
            </a:r>
            <a:r>
              <a:rPr lang="en-US" altLang="zh-CN" sz="2800" dirty="0"/>
              <a:t>X</a:t>
            </a:r>
            <a:r>
              <a:rPr lang="zh-CN" altLang="zh-CN" sz="2800" dirty="0"/>
              <a:t>和</a:t>
            </a:r>
            <a:r>
              <a:rPr lang="en-US" altLang="zh-CN" sz="2800" dirty="0"/>
              <a:t>Y</a:t>
            </a:r>
            <a:r>
              <a:rPr lang="zh-CN" altLang="zh-CN" sz="2800" dirty="0"/>
              <a:t>可作为</a:t>
            </a:r>
            <a:r>
              <a:rPr lang="en-US" altLang="zh-CN" sz="2800" dirty="0"/>
              <a:t>“</a:t>
            </a:r>
            <a:r>
              <a:rPr lang="zh-CN" altLang="zh-CN" sz="2800" dirty="0"/>
              <a:t>分子伞</a:t>
            </a:r>
            <a:r>
              <a:rPr lang="en-US" altLang="zh-CN" sz="2800" dirty="0"/>
              <a:t>”</a:t>
            </a:r>
            <a:r>
              <a:rPr lang="zh-CN" altLang="zh-CN" sz="2800" dirty="0"/>
              <a:t>给药载体的伞面和中心支撑架</a:t>
            </a:r>
            <a:r>
              <a:rPr lang="en-US" altLang="zh-CN" sz="2800" dirty="0"/>
              <a:t>(</a:t>
            </a:r>
            <a:r>
              <a:rPr lang="zh-CN" altLang="zh-CN" sz="2800" dirty="0"/>
              <a:t>未表示出原子或原子团的空间排列</a:t>
            </a:r>
            <a:r>
              <a:rPr lang="en-US" altLang="zh-CN" sz="2800" dirty="0"/>
              <a:t>)</a:t>
            </a:r>
            <a:r>
              <a:rPr lang="zh-CN" altLang="zh-CN" sz="2800" dirty="0"/>
              <a:t>。</a:t>
            </a:r>
            <a:endParaRPr lang="en-US" altLang="zh-CN" sz="2800" dirty="0"/>
          </a:p>
          <a:p>
            <a:pPr>
              <a:lnSpc>
                <a:spcPct val="150000"/>
              </a:lnSpc>
            </a:pPr>
            <a:endParaRPr lang="en-US" altLang="zh-CN" sz="2800" dirty="0"/>
          </a:p>
          <a:p>
            <a:pPr>
              <a:lnSpc>
                <a:spcPct val="150000"/>
              </a:lnSpc>
            </a:pPr>
            <a:endParaRPr lang="en-US" altLang="zh-CN" sz="2800" dirty="0"/>
          </a:p>
          <a:p>
            <a:pPr>
              <a:lnSpc>
                <a:spcPct val="150000"/>
              </a:lnSpc>
            </a:pPr>
            <a:endParaRPr lang="en-US" altLang="zh-CN" sz="2800" dirty="0"/>
          </a:p>
          <a:p>
            <a:pPr algn="ctr">
              <a:lnSpc>
                <a:spcPct val="150000"/>
              </a:lnSpc>
            </a:pPr>
            <a:r>
              <a:rPr lang="en-US" altLang="zh-CN" sz="2800" dirty="0"/>
              <a:t>X(C</a:t>
            </a:r>
            <a:r>
              <a:rPr lang="en-US" altLang="zh-CN" sz="2800" baseline="-25000" dirty="0"/>
              <a:t>24</a:t>
            </a:r>
            <a:r>
              <a:rPr lang="en-US" altLang="zh-CN" sz="2800" dirty="0"/>
              <a:t>H</a:t>
            </a:r>
            <a:r>
              <a:rPr lang="en-US" altLang="zh-CN" sz="2800" baseline="-25000" dirty="0"/>
              <a:t>40</a:t>
            </a:r>
            <a:r>
              <a:rPr lang="en-US" altLang="zh-CN" sz="2800" dirty="0"/>
              <a:t>O</a:t>
            </a:r>
            <a:r>
              <a:rPr lang="en-US" altLang="zh-CN" sz="2800" baseline="-25000" dirty="0"/>
              <a:t>5</a:t>
            </a:r>
            <a:r>
              <a:rPr lang="en-US" altLang="zh-CN" sz="2800" dirty="0"/>
              <a:t>)</a:t>
            </a:r>
            <a:endParaRPr lang="zh-CN" altLang="zh-CN" sz="2800" dirty="0"/>
          </a:p>
          <a:p>
            <a:pPr algn="ctr">
              <a:lnSpc>
                <a:spcPct val="150000"/>
              </a:lnSpc>
            </a:pPr>
            <a:r>
              <a:rPr lang="en-US" altLang="zh-CN" sz="2800" dirty="0"/>
              <a:t>H</a:t>
            </a:r>
            <a:r>
              <a:rPr lang="en-US" altLang="zh-CN" sz="2800" baseline="-25000" dirty="0"/>
              <a:t>2</a:t>
            </a:r>
            <a:r>
              <a:rPr lang="en-US" altLang="zh-CN" sz="2800" dirty="0"/>
              <a:t>NCH</a:t>
            </a:r>
            <a:r>
              <a:rPr lang="en-US" altLang="zh-CN" sz="2800" baseline="-25000" dirty="0"/>
              <a:t>2</a:t>
            </a:r>
            <a:r>
              <a:rPr lang="en-US" altLang="zh-CN" sz="2800" dirty="0"/>
              <a:t>CH</a:t>
            </a:r>
            <a:r>
              <a:rPr lang="en-US" altLang="zh-CN" sz="2800" baseline="-25000" dirty="0"/>
              <a:t>2</a:t>
            </a:r>
            <a:r>
              <a:rPr lang="en-US" altLang="zh-CN" sz="2800" dirty="0"/>
              <a:t>CH</a:t>
            </a:r>
            <a:r>
              <a:rPr lang="en-US" altLang="zh-CN" sz="2800" baseline="-25000" dirty="0"/>
              <a:t>2</a:t>
            </a:r>
            <a:r>
              <a:rPr lang="en-US" altLang="zh-CN" sz="2800" dirty="0"/>
              <a:t>NHCH</a:t>
            </a:r>
            <a:r>
              <a:rPr lang="en-US" altLang="zh-CN" sz="2800" baseline="-25000" dirty="0"/>
              <a:t>2</a:t>
            </a:r>
            <a:r>
              <a:rPr lang="en-US" altLang="zh-CN" sz="2800" dirty="0"/>
              <a:t>CH</a:t>
            </a:r>
            <a:r>
              <a:rPr lang="en-US" altLang="zh-CN" sz="2800" baseline="-25000" dirty="0"/>
              <a:t>2</a:t>
            </a:r>
            <a:r>
              <a:rPr lang="en-US" altLang="zh-CN" sz="2800" dirty="0"/>
              <a:t>CH</a:t>
            </a:r>
            <a:r>
              <a:rPr lang="en-US" altLang="zh-CN" sz="2800" baseline="-25000" dirty="0"/>
              <a:t>2</a:t>
            </a:r>
            <a:r>
              <a:rPr lang="en-US" altLang="zh-CN" sz="2800" dirty="0"/>
              <a:t>CH</a:t>
            </a:r>
            <a:r>
              <a:rPr lang="en-US" altLang="zh-CN" sz="2800" baseline="-25000" dirty="0"/>
              <a:t>2</a:t>
            </a:r>
            <a:r>
              <a:rPr lang="en-US" altLang="zh-CN" sz="2800" dirty="0"/>
              <a:t>NH</a:t>
            </a:r>
            <a:r>
              <a:rPr lang="en-US" altLang="zh-CN" sz="2800" baseline="-25000" dirty="0"/>
              <a:t>2</a:t>
            </a:r>
            <a:endParaRPr lang="zh-CN" altLang="zh-CN" sz="2800" dirty="0"/>
          </a:p>
          <a:p>
            <a:pPr algn="ctr">
              <a:lnSpc>
                <a:spcPct val="150000"/>
              </a:lnSpc>
            </a:pPr>
            <a:r>
              <a:rPr lang="en-US" altLang="zh-CN" sz="2800" dirty="0"/>
              <a:t>Y</a:t>
            </a:r>
            <a:endParaRPr lang="zh-CN" altLang="zh-CN" sz="2800" dirty="0"/>
          </a:p>
          <a:p>
            <a:pPr>
              <a:lnSpc>
                <a:spcPct val="150000"/>
              </a:lnSpc>
            </a:pPr>
            <a:r>
              <a:rPr lang="zh-CN" altLang="zh-CN" sz="2800" dirty="0"/>
              <a:t>下列叙述错误的是</a:t>
            </a:r>
          </a:p>
          <a:p>
            <a:pPr>
              <a:lnSpc>
                <a:spcPct val="150000"/>
              </a:lnSpc>
            </a:pPr>
            <a:r>
              <a:rPr lang="en-US" altLang="zh-CN" sz="2800" dirty="0"/>
              <a:t>A.1 </a:t>
            </a:r>
            <a:r>
              <a:rPr lang="en-US" altLang="zh-CN" sz="2800" dirty="0" err="1"/>
              <a:t>mol</a:t>
            </a:r>
            <a:r>
              <a:rPr lang="en-US" altLang="zh-CN" sz="2800" dirty="0"/>
              <a:t> X </a:t>
            </a:r>
            <a:r>
              <a:rPr lang="zh-CN" altLang="zh-CN" sz="2800" dirty="0"/>
              <a:t>在浓硫酸作用下发生消去反应</a:t>
            </a:r>
            <a:r>
              <a:rPr lang="en-US" altLang="zh-CN" sz="2800" dirty="0"/>
              <a:t>,</a:t>
            </a:r>
            <a:r>
              <a:rPr lang="zh-CN" altLang="zh-CN" sz="2800" dirty="0"/>
              <a:t>最多生成 </a:t>
            </a:r>
            <a:r>
              <a:rPr lang="en-US" altLang="zh-CN" sz="2800" dirty="0"/>
              <a:t>3 </a:t>
            </a:r>
            <a:r>
              <a:rPr lang="en-US" altLang="zh-CN" sz="2800" dirty="0" err="1"/>
              <a:t>mol</a:t>
            </a:r>
            <a:r>
              <a:rPr lang="en-US" altLang="zh-CN" sz="2800" dirty="0"/>
              <a:t> H</a:t>
            </a:r>
            <a:r>
              <a:rPr lang="en-US" altLang="zh-CN" sz="2800" baseline="-25000" dirty="0"/>
              <a:t>2</a:t>
            </a:r>
            <a:r>
              <a:rPr lang="en-US" altLang="zh-CN" sz="2800" dirty="0"/>
              <a:t>O</a:t>
            </a:r>
            <a:endParaRPr lang="zh-CN" altLang="zh-CN" sz="2800" dirty="0"/>
          </a:p>
        </p:txBody>
      </p:sp>
      <p:sp>
        <p:nvSpPr>
          <p:cNvPr id="13" name="矩形 12">
            <a:extLst>
              <a:ext uri="{FF2B5EF4-FFF2-40B4-BE49-F238E27FC236}">
                <a16:creationId xmlns="" xmlns:a16="http://schemas.microsoft.com/office/drawing/2014/main" id="{3F1FA5E7-B33A-4DB0-8B97-94B894C4865F}"/>
              </a:ext>
            </a:extLst>
          </p:cNvPr>
          <p:cNvSpPr/>
          <p:nvPr/>
        </p:nvSpPr>
        <p:spPr>
          <a:xfrm>
            <a:off x="8153400" y="0"/>
            <a:ext cx="305955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专题二十一   生活中常见的有机物营养物质</a:t>
            </a:r>
          </a:p>
        </p:txBody>
      </p:sp>
      <p:pic>
        <p:nvPicPr>
          <p:cNvPr id="15" name="LM-HX2.jpg" descr="id:2147511233;FounderCES">
            <a:extLst>
              <a:ext uri="{FF2B5EF4-FFF2-40B4-BE49-F238E27FC236}">
                <a16:creationId xmlns="" xmlns:a16="http://schemas.microsoft.com/office/drawing/2014/main" id="{3705A924-0D43-4B3A-A9E7-BB827EB9A276}"/>
              </a:ext>
            </a:extLst>
          </p:cNvPr>
          <p:cNvPicPr/>
          <p:nvPr/>
        </p:nvPicPr>
        <p:blipFill>
          <a:blip r:embed="rId2"/>
          <a:stretch>
            <a:fillRect/>
          </a:stretch>
        </p:blipFill>
        <p:spPr>
          <a:xfrm>
            <a:off x="4609893" y="1718437"/>
            <a:ext cx="3227821" cy="1725078"/>
          </a:xfrm>
          <a:prstGeom prst="rect">
            <a:avLst/>
          </a:prstGeom>
        </p:spPr>
      </p:pic>
    </p:spTree>
    <p:extLst>
      <p:ext uri="{BB962C8B-B14F-4D97-AF65-F5344CB8AC3E}">
        <p14:creationId xmlns:p14="http://schemas.microsoft.com/office/powerpoint/2010/main" val="32107104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2" name="矩形 21">
            <a:extLst>
              <a:ext uri="{FF2B5EF4-FFF2-40B4-BE49-F238E27FC236}">
                <a16:creationId xmlns="" xmlns:a16="http://schemas.microsoft.com/office/drawing/2014/main" id="{C8AB1F9B-C3F9-4109-9CDC-DB707CDBDEB8}"/>
              </a:ext>
            </a:extLst>
          </p:cNvPr>
          <p:cNvSpPr/>
          <p:nvPr/>
        </p:nvSpPr>
        <p:spPr>
          <a:xfrm>
            <a:off x="234042" y="254522"/>
            <a:ext cx="11723913" cy="6555641"/>
          </a:xfrm>
          <a:prstGeom prst="rect">
            <a:avLst/>
          </a:prstGeom>
        </p:spPr>
        <p:txBody>
          <a:bodyPr wrap="square">
            <a:spAutoFit/>
          </a:bodyPr>
          <a:lstStyle/>
          <a:p>
            <a:pPr>
              <a:lnSpc>
                <a:spcPct val="150000"/>
              </a:lnSpc>
            </a:pPr>
            <a:r>
              <a:rPr lang="en-US" altLang="zh-CN" sz="2800" dirty="0"/>
              <a:t>B.1 </a:t>
            </a:r>
            <a:r>
              <a:rPr lang="en-US" altLang="zh-CN" sz="2800" dirty="0" err="1"/>
              <a:t>mol</a:t>
            </a:r>
            <a:r>
              <a:rPr lang="en-US" altLang="zh-CN" sz="2800" dirty="0"/>
              <a:t> Y</a:t>
            </a:r>
            <a:r>
              <a:rPr lang="zh-CN" altLang="zh-CN" sz="2800" dirty="0"/>
              <a:t>发生类似酯化的反应</a:t>
            </a:r>
            <a:r>
              <a:rPr lang="en-US" altLang="zh-CN" sz="2800" dirty="0"/>
              <a:t>,</a:t>
            </a:r>
            <a:r>
              <a:rPr lang="zh-CN" altLang="zh-CN" sz="2800" dirty="0"/>
              <a:t>最多消耗</a:t>
            </a:r>
            <a:r>
              <a:rPr lang="en-US" altLang="zh-CN" sz="2800" dirty="0"/>
              <a:t>2 </a:t>
            </a:r>
            <a:r>
              <a:rPr lang="en-US" altLang="zh-CN" sz="2800" dirty="0" err="1"/>
              <a:t>mol</a:t>
            </a:r>
            <a:r>
              <a:rPr lang="en-US" altLang="zh-CN" sz="2800" dirty="0"/>
              <a:t> X</a:t>
            </a:r>
            <a:endParaRPr lang="zh-CN" altLang="zh-CN" sz="2800" dirty="0"/>
          </a:p>
          <a:p>
            <a:pPr>
              <a:lnSpc>
                <a:spcPct val="150000"/>
              </a:lnSpc>
            </a:pPr>
            <a:r>
              <a:rPr lang="en-US" altLang="zh-CN" sz="2800" dirty="0"/>
              <a:t>C.X</a:t>
            </a:r>
            <a:r>
              <a:rPr lang="zh-CN" altLang="zh-CN" sz="2800" dirty="0"/>
              <a:t>与足量</a:t>
            </a:r>
            <a:r>
              <a:rPr lang="en-US" altLang="zh-CN" sz="2800" dirty="0"/>
              <a:t>HBr</a:t>
            </a:r>
            <a:r>
              <a:rPr lang="zh-CN" altLang="zh-CN" sz="2800" dirty="0"/>
              <a:t>反应</a:t>
            </a:r>
            <a:r>
              <a:rPr lang="en-US" altLang="zh-CN" sz="2800" dirty="0"/>
              <a:t>,</a:t>
            </a:r>
            <a:r>
              <a:rPr lang="zh-CN" altLang="zh-CN" sz="2800" dirty="0"/>
              <a:t>所得有机物的分子式为</a:t>
            </a:r>
            <a:r>
              <a:rPr lang="en-US" altLang="zh-CN" sz="2800" dirty="0"/>
              <a:t>C</a:t>
            </a:r>
            <a:r>
              <a:rPr lang="en-US" altLang="zh-CN" sz="2800" baseline="-25000" dirty="0"/>
              <a:t>24</a:t>
            </a:r>
            <a:r>
              <a:rPr lang="en-US" altLang="zh-CN" sz="2800" dirty="0"/>
              <a:t>H</a:t>
            </a:r>
            <a:r>
              <a:rPr lang="en-US" altLang="zh-CN" sz="2800" baseline="-25000" dirty="0"/>
              <a:t>37</a:t>
            </a:r>
            <a:r>
              <a:rPr lang="en-US" altLang="zh-CN" sz="2800" dirty="0"/>
              <a:t>O</a:t>
            </a:r>
            <a:r>
              <a:rPr lang="en-US" altLang="zh-CN" sz="2800" baseline="-25000" dirty="0"/>
              <a:t>2</a:t>
            </a:r>
            <a:r>
              <a:rPr lang="en-US" altLang="zh-CN" sz="2800" dirty="0"/>
              <a:t>Br</a:t>
            </a:r>
            <a:r>
              <a:rPr lang="en-US" altLang="zh-CN" sz="2800" baseline="-25000" dirty="0"/>
              <a:t>3</a:t>
            </a:r>
            <a:endParaRPr lang="zh-CN" altLang="zh-CN" sz="2800" dirty="0"/>
          </a:p>
          <a:p>
            <a:pPr>
              <a:lnSpc>
                <a:spcPct val="150000"/>
              </a:lnSpc>
            </a:pPr>
            <a:r>
              <a:rPr lang="en-US" altLang="zh-CN" sz="2800" dirty="0"/>
              <a:t>D.Y</a:t>
            </a:r>
            <a:r>
              <a:rPr lang="zh-CN" altLang="zh-CN" sz="2800" dirty="0"/>
              <a:t>和癸烷的分子链均呈锯齿形</a:t>
            </a:r>
            <a:r>
              <a:rPr lang="en-US" altLang="zh-CN" sz="2800" dirty="0"/>
              <a:t>,</a:t>
            </a:r>
            <a:r>
              <a:rPr lang="zh-CN" altLang="zh-CN" sz="2800" dirty="0"/>
              <a:t>但</a:t>
            </a:r>
            <a:r>
              <a:rPr lang="en-US" altLang="zh-CN" sz="2800" dirty="0"/>
              <a:t>Y</a:t>
            </a:r>
            <a:r>
              <a:rPr lang="zh-CN" altLang="zh-CN" sz="2800" dirty="0"/>
              <a:t>的极性较强</a:t>
            </a:r>
          </a:p>
          <a:p>
            <a:pPr>
              <a:lnSpc>
                <a:spcPct val="150000"/>
              </a:lnSpc>
            </a:pPr>
            <a:r>
              <a:rPr lang="zh-CN" altLang="zh-CN" sz="2800" b="1" dirty="0">
                <a:solidFill>
                  <a:srgbClr val="DA251C"/>
                </a:solidFill>
              </a:rPr>
              <a:t>解析　</a:t>
            </a:r>
            <a:r>
              <a:rPr lang="zh-CN" altLang="zh-CN" sz="2800" dirty="0"/>
              <a:t>本题考查有机物的结构与性质</a:t>
            </a:r>
            <a:r>
              <a:rPr lang="en-US" altLang="zh-CN" sz="2800" dirty="0"/>
              <a:t>,</a:t>
            </a:r>
            <a:r>
              <a:rPr lang="zh-CN" altLang="zh-CN" sz="2800" dirty="0"/>
              <a:t>意在考查考生对有机化学知识的掌握情况。</a:t>
            </a:r>
            <a:r>
              <a:rPr lang="en-US" altLang="zh-CN" sz="2800" dirty="0"/>
              <a:t>1</a:t>
            </a:r>
            <a:r>
              <a:rPr lang="zh-CN" altLang="zh-CN" sz="2800" dirty="0"/>
              <a:t>个</a:t>
            </a:r>
            <a:r>
              <a:rPr lang="en-US" altLang="zh-CN" sz="2800" dirty="0"/>
              <a:t>X</a:t>
            </a:r>
            <a:r>
              <a:rPr lang="zh-CN" altLang="zh-CN" sz="2800" dirty="0"/>
              <a:t>分子中含有</a:t>
            </a:r>
            <a:r>
              <a:rPr lang="en-US" altLang="zh-CN" sz="2800" dirty="0"/>
              <a:t>3</a:t>
            </a:r>
            <a:r>
              <a:rPr lang="zh-CN" altLang="zh-CN" sz="2800" dirty="0"/>
              <a:t>个羟基</a:t>
            </a:r>
            <a:r>
              <a:rPr lang="en-US" altLang="zh-CN" sz="2800" dirty="0"/>
              <a:t>,1 </a:t>
            </a:r>
            <a:r>
              <a:rPr lang="en-US" altLang="zh-CN" sz="2800" dirty="0" err="1"/>
              <a:t>mol</a:t>
            </a:r>
            <a:r>
              <a:rPr lang="en-US" altLang="zh-CN" sz="2800" dirty="0"/>
              <a:t> X</a:t>
            </a:r>
            <a:r>
              <a:rPr lang="zh-CN" altLang="zh-CN" sz="2800" dirty="0"/>
              <a:t>发生消去反应最多能生成</a:t>
            </a:r>
            <a:r>
              <a:rPr lang="en-US" altLang="zh-CN" sz="2800" dirty="0"/>
              <a:t>3 </a:t>
            </a:r>
            <a:r>
              <a:rPr lang="en-US" altLang="zh-CN" sz="2800" dirty="0" err="1"/>
              <a:t>mol</a:t>
            </a:r>
            <a:r>
              <a:rPr lang="en-US" altLang="zh-CN" sz="2800" dirty="0"/>
              <a:t> H</a:t>
            </a:r>
            <a:r>
              <a:rPr lang="en-US" altLang="zh-CN" sz="2800" baseline="-25000" dirty="0"/>
              <a:t>2</a:t>
            </a:r>
            <a:r>
              <a:rPr lang="en-US" altLang="zh-CN" sz="2800" dirty="0"/>
              <a:t>O,A</a:t>
            </a:r>
            <a:r>
              <a:rPr lang="zh-CN" altLang="zh-CN" sz="2800" dirty="0"/>
              <a:t>项正确</a:t>
            </a:r>
            <a:r>
              <a:rPr lang="en-US" altLang="zh-CN" sz="2800" dirty="0"/>
              <a:t>;—NH</a:t>
            </a:r>
            <a:r>
              <a:rPr lang="en-US" altLang="zh-CN" sz="2800" baseline="-25000" dirty="0"/>
              <a:t>2</a:t>
            </a:r>
            <a:r>
              <a:rPr lang="zh-CN" altLang="zh-CN" sz="2800" dirty="0"/>
              <a:t>、</a:t>
            </a:r>
            <a:r>
              <a:rPr lang="en-US" altLang="zh-CN" sz="2800" dirty="0"/>
              <a:t>—NH—</a:t>
            </a:r>
            <a:r>
              <a:rPr lang="zh-CN" altLang="zh-CN" sz="2800" dirty="0"/>
              <a:t>与</a:t>
            </a:r>
            <a:r>
              <a:rPr lang="en-US" altLang="zh-CN" sz="2800" dirty="0"/>
              <a:t>—COOH</a:t>
            </a:r>
            <a:r>
              <a:rPr lang="zh-CN" altLang="zh-CN" sz="2800" dirty="0"/>
              <a:t>发生脱水反应</a:t>
            </a:r>
            <a:r>
              <a:rPr lang="en-US" altLang="zh-CN" sz="2800" dirty="0"/>
              <a:t>,1 </a:t>
            </a:r>
            <a:r>
              <a:rPr lang="en-US" altLang="zh-CN" sz="2800" dirty="0" err="1"/>
              <a:t>mol</a:t>
            </a:r>
            <a:r>
              <a:rPr lang="en-US" altLang="zh-CN" sz="2800" dirty="0"/>
              <a:t> Y</a:t>
            </a:r>
            <a:r>
              <a:rPr lang="zh-CN" altLang="zh-CN" sz="2800" dirty="0"/>
              <a:t>最多消耗</a:t>
            </a:r>
            <a:r>
              <a:rPr lang="en-US" altLang="zh-CN" sz="2800" dirty="0"/>
              <a:t>3 </a:t>
            </a:r>
            <a:r>
              <a:rPr lang="en-US" altLang="zh-CN" sz="2800" dirty="0" err="1"/>
              <a:t>mol</a:t>
            </a:r>
            <a:r>
              <a:rPr lang="en-US" altLang="zh-CN" sz="2800" dirty="0"/>
              <a:t> X,B</a:t>
            </a:r>
            <a:r>
              <a:rPr lang="zh-CN" altLang="zh-CN" sz="2800" dirty="0"/>
              <a:t>项错误</a:t>
            </a:r>
            <a:r>
              <a:rPr lang="en-US" altLang="zh-CN" sz="2800" dirty="0"/>
              <a:t>;1 </a:t>
            </a:r>
            <a:r>
              <a:rPr lang="en-US" altLang="zh-CN" sz="2800" dirty="0" err="1"/>
              <a:t>mol</a:t>
            </a:r>
            <a:r>
              <a:rPr lang="en-US" altLang="zh-CN" sz="2800" dirty="0"/>
              <a:t> X</a:t>
            </a:r>
            <a:r>
              <a:rPr lang="zh-CN" altLang="zh-CN" sz="2800" dirty="0"/>
              <a:t>最多能与</a:t>
            </a:r>
            <a:r>
              <a:rPr lang="en-US" altLang="zh-CN" sz="2800" dirty="0"/>
              <a:t>3 </a:t>
            </a:r>
            <a:r>
              <a:rPr lang="en-US" altLang="zh-CN" sz="2800" dirty="0" err="1"/>
              <a:t>mol</a:t>
            </a:r>
            <a:r>
              <a:rPr lang="en-US" altLang="zh-CN" sz="2800" dirty="0"/>
              <a:t> HBr</a:t>
            </a:r>
            <a:r>
              <a:rPr lang="zh-CN" altLang="zh-CN" sz="2800" dirty="0"/>
              <a:t>发生取代反应</a:t>
            </a:r>
            <a:r>
              <a:rPr lang="en-US" altLang="zh-CN" sz="2800" dirty="0"/>
              <a:t>, </a:t>
            </a:r>
            <a:r>
              <a:rPr lang="zh-CN" altLang="zh-CN" sz="2800" dirty="0"/>
              <a:t>得到有机物的分子式为</a:t>
            </a:r>
            <a:r>
              <a:rPr lang="en-US" altLang="zh-CN" sz="2800" dirty="0"/>
              <a:t>C</a:t>
            </a:r>
            <a:r>
              <a:rPr lang="en-US" altLang="zh-CN" sz="2800" baseline="-25000" dirty="0"/>
              <a:t>24</a:t>
            </a:r>
            <a:r>
              <a:rPr lang="en-US" altLang="zh-CN" sz="2800" dirty="0"/>
              <a:t>H</a:t>
            </a:r>
            <a:r>
              <a:rPr lang="en-US" altLang="zh-CN" sz="2800" baseline="-25000" dirty="0"/>
              <a:t>37</a:t>
            </a:r>
            <a:r>
              <a:rPr lang="en-US" altLang="zh-CN" sz="2800" dirty="0"/>
              <a:t>O</a:t>
            </a:r>
            <a:r>
              <a:rPr lang="en-US" altLang="zh-CN" sz="2800" baseline="-25000" dirty="0"/>
              <a:t>2</a:t>
            </a:r>
            <a:r>
              <a:rPr lang="en-US" altLang="zh-CN" sz="2800" dirty="0"/>
              <a:t>Br</a:t>
            </a:r>
            <a:r>
              <a:rPr lang="en-US" altLang="zh-CN" sz="2800" baseline="-25000" dirty="0"/>
              <a:t>3</a:t>
            </a:r>
            <a:r>
              <a:rPr lang="en-US" altLang="zh-CN" sz="2800" dirty="0"/>
              <a:t>,C</a:t>
            </a:r>
            <a:r>
              <a:rPr lang="zh-CN" altLang="zh-CN" sz="2800" dirty="0"/>
              <a:t>项正确</a:t>
            </a:r>
            <a:r>
              <a:rPr lang="en-US" altLang="zh-CN" sz="2800" dirty="0"/>
              <a:t>;Y</a:t>
            </a:r>
            <a:r>
              <a:rPr lang="zh-CN" altLang="zh-CN" sz="2800" dirty="0"/>
              <a:t>与癸烷都是链状结构</a:t>
            </a:r>
            <a:r>
              <a:rPr lang="en-US" altLang="zh-CN" sz="2800" dirty="0"/>
              <a:t>,</a:t>
            </a:r>
            <a:r>
              <a:rPr lang="zh-CN" altLang="zh-CN" sz="2800" dirty="0"/>
              <a:t>呈锯齿状</a:t>
            </a:r>
            <a:r>
              <a:rPr lang="en-US" altLang="zh-CN" sz="2800" dirty="0"/>
              <a:t>,Y</a:t>
            </a:r>
            <a:r>
              <a:rPr lang="zh-CN" altLang="zh-CN" sz="2800" dirty="0"/>
              <a:t>的极性较强</a:t>
            </a:r>
            <a:r>
              <a:rPr lang="en-US" altLang="zh-CN" sz="2800" dirty="0"/>
              <a:t>,D</a:t>
            </a:r>
            <a:r>
              <a:rPr lang="zh-CN" altLang="zh-CN" sz="2800" dirty="0"/>
              <a:t>项正确。</a:t>
            </a:r>
          </a:p>
          <a:p>
            <a:pPr>
              <a:lnSpc>
                <a:spcPct val="150000"/>
              </a:lnSpc>
            </a:pPr>
            <a:r>
              <a:rPr lang="zh-CN" altLang="zh-CN" sz="2800" b="1" dirty="0">
                <a:solidFill>
                  <a:srgbClr val="DA251C"/>
                </a:solidFill>
              </a:rPr>
              <a:t>答案</a:t>
            </a:r>
            <a:r>
              <a:rPr lang="zh-CN" altLang="zh-CN" sz="2800" dirty="0"/>
              <a:t>　</a:t>
            </a:r>
            <a:r>
              <a:rPr lang="en-US" altLang="zh-CN" sz="2800" dirty="0"/>
              <a:t>B</a:t>
            </a:r>
            <a:endParaRPr lang="zh-CN" altLang="zh-CN" sz="2800" dirty="0"/>
          </a:p>
        </p:txBody>
      </p:sp>
      <p:sp>
        <p:nvSpPr>
          <p:cNvPr id="13" name="矩形 12">
            <a:extLst>
              <a:ext uri="{FF2B5EF4-FFF2-40B4-BE49-F238E27FC236}">
                <a16:creationId xmlns="" xmlns:a16="http://schemas.microsoft.com/office/drawing/2014/main" id="{3F1FA5E7-B33A-4DB0-8B97-94B894C4865F}"/>
              </a:ext>
            </a:extLst>
          </p:cNvPr>
          <p:cNvSpPr/>
          <p:nvPr/>
        </p:nvSpPr>
        <p:spPr>
          <a:xfrm>
            <a:off x="8153400" y="0"/>
            <a:ext cx="305955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专题二十一   生活中常见的有机物营养物质</a:t>
            </a:r>
          </a:p>
        </p:txBody>
      </p:sp>
    </p:spTree>
    <p:extLst>
      <p:ext uri="{BB962C8B-B14F-4D97-AF65-F5344CB8AC3E}">
        <p14:creationId xmlns:p14="http://schemas.microsoft.com/office/powerpoint/2010/main" val="296501783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192000" cy="729343"/>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sp>
        <p:nvSpPr>
          <p:cNvPr id="6" name="矩形 5"/>
          <p:cNvSpPr/>
          <p:nvPr/>
        </p:nvSpPr>
        <p:spPr>
          <a:xfrm>
            <a:off x="718457" y="-1"/>
            <a:ext cx="348343"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rgbClr val="DA251C"/>
              </a:solidFill>
            </a:endParaRPr>
          </a:p>
        </p:txBody>
      </p:sp>
      <p:sp>
        <p:nvSpPr>
          <p:cNvPr id="7" name="矩形 6"/>
          <p:cNvSpPr/>
          <p:nvPr/>
        </p:nvSpPr>
        <p:spPr>
          <a:xfrm>
            <a:off x="990601" y="-2"/>
            <a:ext cx="5905500"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dirty="0">
                <a:solidFill>
                  <a:srgbClr val="DA251C"/>
                </a:solidFill>
                <a:ea typeface="微软雅黑" panose="020B0503020204020204" pitchFamily="34" charset="-122"/>
              </a:rPr>
              <a:t>方法</a:t>
            </a:r>
            <a:r>
              <a:rPr lang="en-US" altLang="zh-CN" sz="2800" dirty="0">
                <a:solidFill>
                  <a:srgbClr val="DA251C"/>
                </a:solidFill>
                <a:ea typeface="微软雅黑" panose="020B0503020204020204" pitchFamily="34" charset="-122"/>
              </a:rPr>
              <a:t>3   </a:t>
            </a:r>
            <a:r>
              <a:rPr lang="zh-CN" altLang="en-US" sz="2800" dirty="0">
                <a:solidFill>
                  <a:srgbClr val="DA251C"/>
                </a:solidFill>
                <a:ea typeface="微软雅黑" panose="020B0503020204020204" pitchFamily="34" charset="-122"/>
              </a:rPr>
              <a:t>糖类的水解程度及产物判断</a:t>
            </a:r>
          </a:p>
        </p:txBody>
      </p:sp>
      <p:sp>
        <p:nvSpPr>
          <p:cNvPr id="2" name="矩形 1"/>
          <p:cNvSpPr/>
          <p:nvPr/>
        </p:nvSpPr>
        <p:spPr>
          <a:xfrm>
            <a:off x="234043" y="724936"/>
            <a:ext cx="11723913" cy="662297"/>
          </a:xfrm>
          <a:prstGeom prst="rect">
            <a:avLst/>
          </a:prstGeom>
        </p:spPr>
        <p:txBody>
          <a:bodyPr wrap="square">
            <a:spAutoFit/>
          </a:bodyPr>
          <a:lstStyle/>
          <a:p>
            <a:pPr>
              <a:lnSpc>
                <a:spcPct val="150000"/>
              </a:lnSpc>
              <a:spcAft>
                <a:spcPts val="0"/>
              </a:spcAft>
            </a:pPr>
            <a:r>
              <a:rPr lang="zh-CN" altLang="en-US" sz="2800" b="1" dirty="0">
                <a:solidFill>
                  <a:srgbClr val="DA251C"/>
                </a:solidFill>
                <a:latin typeface="微软雅黑" panose="020B0503020204020204" pitchFamily="34" charset="-122"/>
                <a:ea typeface="微软雅黑" panose="020B0503020204020204" pitchFamily="34" charset="-122"/>
                <a:cs typeface="Times New Roman" panose="02020603050405020304" pitchFamily="18" charset="0"/>
              </a:rPr>
              <a:t>方法解读：</a:t>
            </a:r>
            <a:endParaRPr lang="zh-CN" altLang="zh-CN" sz="1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mc:AlternateContent xmlns:mc="http://schemas.openxmlformats.org/markup-compatibility/2006" xmlns:a14="http://schemas.microsoft.com/office/drawing/2010/main">
        <mc:Choice Requires="a14">
          <p:graphicFrame>
            <p:nvGraphicFramePr>
              <p:cNvPr id="4" name="表格 3">
                <a:extLst>
                  <a:ext uri="{FF2B5EF4-FFF2-40B4-BE49-F238E27FC236}">
                    <a16:creationId xmlns="" xmlns:a16="http://schemas.microsoft.com/office/drawing/2014/main" id="{3EBA60DB-D772-4636-8387-8D38D45FF78D}"/>
                  </a:ext>
                </a:extLst>
              </p:cNvPr>
              <p:cNvGraphicFramePr>
                <a:graphicFrameLocks noGrp="1"/>
              </p:cNvGraphicFramePr>
              <p:nvPr>
                <p:extLst>
                  <p:ext uri="{D42A27DB-BD31-4B8C-83A1-F6EECF244321}">
                    <p14:modId xmlns:p14="http://schemas.microsoft.com/office/powerpoint/2010/main" val="282899110"/>
                  </p:ext>
                </p:extLst>
              </p:nvPr>
            </p:nvGraphicFramePr>
            <p:xfrm>
              <a:off x="330200" y="1420926"/>
              <a:ext cx="11531601" cy="5209413"/>
            </p:xfrm>
            <a:graphic>
              <a:graphicData uri="http://schemas.openxmlformats.org/drawingml/2006/table">
                <a:tbl>
                  <a:tblPr firstRow="1" firstCol="1" bandRow="1">
                    <a:tableStyleId>{5C22544A-7EE6-4342-B048-85BDC9FD1C3A}</a:tableStyleId>
                  </a:tblPr>
                  <a:tblGrid>
                    <a:gridCol w="990600">
                      <a:extLst>
                        <a:ext uri="{9D8B030D-6E8A-4147-A177-3AD203B41FA5}">
                          <a16:colId xmlns="" xmlns:a16="http://schemas.microsoft.com/office/drawing/2014/main" val="2554430238"/>
                        </a:ext>
                      </a:extLst>
                    </a:gridCol>
                    <a:gridCol w="5829300">
                      <a:extLst>
                        <a:ext uri="{9D8B030D-6E8A-4147-A177-3AD203B41FA5}">
                          <a16:colId xmlns="" xmlns:a16="http://schemas.microsoft.com/office/drawing/2014/main" val="2195550076"/>
                        </a:ext>
                      </a:extLst>
                    </a:gridCol>
                    <a:gridCol w="4711701">
                      <a:extLst>
                        <a:ext uri="{9D8B030D-6E8A-4147-A177-3AD203B41FA5}">
                          <a16:colId xmlns="" xmlns:a16="http://schemas.microsoft.com/office/drawing/2014/main" val="868531261"/>
                        </a:ext>
                      </a:extLst>
                    </a:gridCol>
                  </a:tblGrid>
                  <a:tr h="469713">
                    <a:tc>
                      <a:txBody>
                        <a:bodyPr/>
                        <a:lstStyle/>
                        <a:p>
                          <a:pPr algn="ctr">
                            <a:lnSpc>
                              <a:spcPct val="120000"/>
                            </a:lnSpc>
                            <a:spcAft>
                              <a:spcPts val="0"/>
                            </a:spcAft>
                          </a:pPr>
                          <a:r>
                            <a:rPr lang="zh-CN" sz="2700" b="0" dirty="0">
                              <a:solidFill>
                                <a:schemeClr val="tx1"/>
                              </a:solidFill>
                              <a:effectLst/>
                            </a:rPr>
                            <a:t>糖类</a:t>
                          </a:r>
                          <a:endParaRPr lang="zh-CN" sz="2700" b="0" dirty="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20000"/>
                            </a:lnSpc>
                            <a:spcAft>
                              <a:spcPts val="0"/>
                            </a:spcAft>
                          </a:pPr>
                          <a:r>
                            <a:rPr lang="zh-CN" sz="2700" b="0">
                              <a:solidFill>
                                <a:schemeClr val="tx1"/>
                              </a:solidFill>
                              <a:effectLst/>
                            </a:rPr>
                            <a:t>试剂或方法</a:t>
                          </a:r>
                          <a:endParaRPr lang="zh-CN" sz="27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20000"/>
                            </a:lnSpc>
                            <a:spcAft>
                              <a:spcPts val="0"/>
                            </a:spcAft>
                          </a:pPr>
                          <a:r>
                            <a:rPr lang="zh-CN" sz="2700" b="0">
                              <a:solidFill>
                                <a:schemeClr val="tx1"/>
                              </a:solidFill>
                              <a:effectLst/>
                            </a:rPr>
                            <a:t>结论</a:t>
                          </a:r>
                          <a:endParaRPr lang="zh-CN" sz="27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865392792"/>
                      </a:ext>
                    </a:extLst>
                  </a:tr>
                  <a:tr h="4446661">
                    <a:tc>
                      <a:txBody>
                        <a:bodyPr/>
                        <a:lstStyle/>
                        <a:p>
                          <a:pPr algn="ctr">
                            <a:lnSpc>
                              <a:spcPct val="120000"/>
                            </a:lnSpc>
                            <a:spcAft>
                              <a:spcPts val="0"/>
                            </a:spcAft>
                          </a:pPr>
                          <a:r>
                            <a:rPr lang="zh-CN" sz="2700" b="0">
                              <a:solidFill>
                                <a:schemeClr val="tx1"/>
                              </a:solidFill>
                              <a:effectLst/>
                            </a:rPr>
                            <a:t>蔗糖</a:t>
                          </a:r>
                          <a:endParaRPr lang="zh-CN" sz="27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50000"/>
                            </a:lnSpc>
                            <a:spcAft>
                              <a:spcPts val="0"/>
                            </a:spcAft>
                          </a:pPr>
                          <a:r>
                            <a:rPr lang="zh-CN" sz="2700" b="0" dirty="0">
                              <a:solidFill>
                                <a:schemeClr val="tx1"/>
                              </a:solidFill>
                              <a:effectLst/>
                            </a:rPr>
                            <a:t>试管甲</a:t>
                          </a:r>
                          <a:r>
                            <a:rPr lang="en-US" altLang="zh-CN" sz="2700" b="0" dirty="0">
                              <a:solidFill>
                                <a:schemeClr val="tx1"/>
                              </a:solidFill>
                              <a:effectLst/>
                            </a:rPr>
                            <a:t> </a:t>
                          </a:r>
                          <a:r>
                            <a:rPr lang="en-US" sz="2700" b="0" dirty="0">
                              <a:solidFill>
                                <a:schemeClr val="tx1"/>
                              </a:solidFill>
                              <a:effectLst/>
                            </a:rPr>
                            <a:t>        1 mL 20%</a:t>
                          </a:r>
                          <a:r>
                            <a:rPr lang="zh-CN" sz="2700" b="0" dirty="0">
                              <a:solidFill>
                                <a:schemeClr val="tx1"/>
                              </a:solidFill>
                              <a:effectLst/>
                            </a:rPr>
                            <a:t>蔗糖溶液</a:t>
                          </a:r>
                          <a:r>
                            <a:rPr lang="en-US" sz="2700" b="0" dirty="0">
                              <a:solidFill>
                                <a:schemeClr val="tx1"/>
                              </a:solidFill>
                              <a:effectLst/>
                            </a:rPr>
                            <a:t> </a:t>
                          </a:r>
                        </a:p>
                        <a:p>
                          <a:pPr>
                            <a:lnSpc>
                              <a:spcPct val="150000"/>
                            </a:lnSpc>
                            <a:spcAft>
                              <a:spcPts val="0"/>
                            </a:spcAft>
                          </a:pPr>
                          <a:r>
                            <a:rPr lang="en-US" sz="2700" b="0" dirty="0">
                              <a:solidFill>
                                <a:schemeClr val="tx1"/>
                              </a:solidFill>
                              <a:effectLst/>
                            </a:rPr>
                            <a:t>         3</a:t>
                          </a:r>
                          <a:r>
                            <a:rPr lang="zh-CN" sz="2700" b="0" dirty="0">
                              <a:solidFill>
                                <a:schemeClr val="tx1"/>
                              </a:solidFill>
                              <a:effectLst/>
                            </a:rPr>
                            <a:t>滴稀硫酸</a:t>
                          </a:r>
                          <a:r>
                            <a:rPr lang="en-US" altLang="zh-CN" sz="2700" b="0" dirty="0">
                              <a:solidFill>
                                <a:schemeClr val="tx1"/>
                              </a:solidFill>
                              <a:effectLst/>
                            </a:rPr>
                            <a:t>                  </a:t>
                          </a:r>
                          <a:r>
                            <a:rPr lang="en-US" sz="2700" b="0" dirty="0">
                              <a:solidFill>
                                <a:schemeClr val="tx1"/>
                              </a:solidFill>
                              <a:effectLst/>
                            </a:rPr>
                            <a:t>         </a:t>
                          </a:r>
                          <a:r>
                            <a:rPr lang="en-US" sz="2700" b="0" dirty="0" err="1">
                              <a:solidFill>
                                <a:schemeClr val="tx1"/>
                              </a:solidFill>
                              <a:effectLst/>
                            </a:rPr>
                            <a:t>NaOH</a:t>
                          </a:r>
                          <a:r>
                            <a:rPr lang="zh-CN" sz="2700" b="0" dirty="0">
                              <a:solidFill>
                                <a:schemeClr val="tx1"/>
                              </a:solidFill>
                              <a:effectLst/>
                            </a:rPr>
                            <a:t>溶液至溶液呈弱碱性</a:t>
                          </a:r>
                          <a:r>
                            <a:rPr lang="en-US" altLang="zh-CN" sz="2700" b="0" dirty="0">
                              <a:solidFill>
                                <a:schemeClr val="tx1"/>
                              </a:solidFill>
                              <a:effectLst/>
                            </a:rPr>
                            <a:t>          </a:t>
                          </a:r>
                          <a:r>
                            <a:rPr lang="en-US" sz="2700" b="0" dirty="0">
                              <a:solidFill>
                                <a:schemeClr val="tx1"/>
                              </a:solidFill>
                              <a:effectLst/>
                            </a:rPr>
                            <a:t>2 mL </a:t>
                          </a:r>
                          <a:r>
                            <a:rPr lang="zh-CN" sz="2700" b="0" dirty="0">
                              <a:solidFill>
                                <a:schemeClr val="tx1"/>
                              </a:solidFill>
                              <a:effectLst/>
                            </a:rPr>
                            <a:t>新制银氨溶液</a:t>
                          </a:r>
                          <a:r>
                            <a:rPr lang="en-US" altLang="zh-CN" sz="2700" b="0" dirty="0">
                              <a:solidFill>
                                <a:schemeClr val="tx1"/>
                              </a:solidFill>
                              <a:effectLst/>
                            </a:rPr>
                            <a:t>                    </a:t>
                          </a:r>
                          <a:r>
                            <a:rPr lang="zh-CN" sz="2700" b="0" dirty="0">
                              <a:solidFill>
                                <a:schemeClr val="tx1"/>
                              </a:solidFill>
                              <a:effectLst/>
                            </a:rPr>
                            <a:t>有银镜出现</a:t>
                          </a:r>
                          <a:r>
                            <a:rPr lang="en-US" sz="2700" b="0" dirty="0">
                              <a:solidFill>
                                <a:schemeClr val="tx1"/>
                              </a:solidFill>
                              <a:effectLst/>
                            </a:rPr>
                            <a:t>;</a:t>
                          </a:r>
                          <a:endParaRPr lang="zh-CN" sz="2700" b="0" dirty="0">
                            <a:solidFill>
                              <a:schemeClr val="tx1"/>
                            </a:solidFill>
                            <a:effectLst/>
                          </a:endParaRPr>
                        </a:p>
                        <a:p>
                          <a:pPr>
                            <a:lnSpc>
                              <a:spcPct val="150000"/>
                            </a:lnSpc>
                            <a:spcAft>
                              <a:spcPts val="0"/>
                            </a:spcAft>
                          </a:pPr>
                          <a:r>
                            <a:rPr lang="zh-CN" sz="2700" b="0" dirty="0">
                              <a:solidFill>
                                <a:schemeClr val="tx1"/>
                              </a:solidFill>
                              <a:effectLst/>
                            </a:rPr>
                            <a:t>试管乙</a:t>
                          </a:r>
                          <a:r>
                            <a:rPr lang="en-US" altLang="zh-CN" sz="2700" b="0" dirty="0">
                              <a:solidFill>
                                <a:schemeClr val="tx1"/>
                              </a:solidFill>
                              <a:effectLst/>
                            </a:rPr>
                            <a:t>        </a:t>
                          </a:r>
                          <a:r>
                            <a:rPr lang="en-US" sz="2700" b="0" dirty="0">
                              <a:solidFill>
                                <a:schemeClr val="tx1"/>
                              </a:solidFill>
                              <a:effectLst/>
                            </a:rPr>
                            <a:t> 1 mL 20%</a:t>
                          </a:r>
                          <a:r>
                            <a:rPr lang="zh-CN" sz="2700" b="0" dirty="0">
                              <a:solidFill>
                                <a:schemeClr val="tx1"/>
                              </a:solidFill>
                              <a:effectLst/>
                            </a:rPr>
                            <a:t>蔗糖溶液</a:t>
                          </a:r>
                          <a:r>
                            <a:rPr lang="en-US" sz="2700" b="0" dirty="0">
                              <a:solidFill>
                                <a:schemeClr val="tx1"/>
                              </a:solidFill>
                              <a:effectLst/>
                            </a:rPr>
                            <a:t> </a:t>
                          </a:r>
                        </a:p>
                        <a:p>
                          <a:pPr>
                            <a:lnSpc>
                              <a:spcPct val="150000"/>
                            </a:lnSpc>
                            <a:spcAft>
                              <a:spcPts val="0"/>
                            </a:spcAft>
                          </a:pPr>
                          <a:r>
                            <a:rPr lang="en-US" sz="2700" b="0" dirty="0">
                              <a:solidFill>
                                <a:schemeClr val="tx1"/>
                              </a:solidFill>
                              <a:effectLst/>
                            </a:rPr>
                            <a:t>                        2 mL </a:t>
                          </a:r>
                          <a:r>
                            <a:rPr lang="zh-CN" sz="2700" b="0" dirty="0">
                              <a:solidFill>
                                <a:schemeClr val="tx1"/>
                              </a:solidFill>
                              <a:effectLst/>
                            </a:rPr>
                            <a:t>新制银氨溶液</a:t>
                          </a:r>
                          <a:endParaRPr lang="en-US" altLang="zh-CN" sz="2700" b="0" dirty="0">
                            <a:solidFill>
                              <a:schemeClr val="tx1"/>
                            </a:solidFill>
                            <a:effectLst/>
                          </a:endParaRPr>
                        </a:p>
                        <a:p>
                          <a:pPr>
                            <a:lnSpc>
                              <a:spcPct val="150000"/>
                            </a:lnSpc>
                            <a:spcAft>
                              <a:spcPts val="0"/>
                            </a:spcAft>
                          </a:pPr>
                          <a:r>
                            <a:rPr lang="en-US" sz="2700" b="0" dirty="0">
                              <a:solidFill>
                                <a:schemeClr val="tx1"/>
                              </a:solidFill>
                              <a:effectLst/>
                            </a:rPr>
                            <a:t>                     </a:t>
                          </a:r>
                          <a:r>
                            <a:rPr lang="zh-CN" sz="2700" b="0" dirty="0">
                              <a:solidFill>
                                <a:schemeClr val="tx1"/>
                              </a:solidFill>
                              <a:effectLst/>
                            </a:rPr>
                            <a:t>无明显现象</a:t>
                          </a:r>
                          <a:endParaRPr lang="zh-CN" sz="2700" b="0" dirty="0">
                            <a:solidFill>
                              <a:schemeClr val="tx1"/>
                            </a:solidFill>
                            <a:effectLst/>
                            <a:latin typeface="NEU-BZ-S92"/>
                            <a:ea typeface="方正书宋_GBK"/>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20000"/>
                            </a:lnSpc>
                            <a:spcAft>
                              <a:spcPts val="0"/>
                            </a:spcAft>
                          </a:pPr>
                          <a:r>
                            <a:rPr lang="en-US" sz="2700" b="0" dirty="0">
                              <a:solidFill>
                                <a:schemeClr val="tx1"/>
                              </a:solidFill>
                              <a:effectLst/>
                            </a:rPr>
                            <a:t>(1)</a:t>
                          </a:r>
                          <a:r>
                            <a:rPr lang="zh-CN" sz="2700" b="0" dirty="0">
                              <a:solidFill>
                                <a:schemeClr val="tx1"/>
                              </a:solidFill>
                              <a:effectLst/>
                            </a:rPr>
                            <a:t>蔗糖分子结构中不含醛基</a:t>
                          </a:r>
                          <a:r>
                            <a:rPr lang="en-US" sz="2700" b="0" dirty="0">
                              <a:solidFill>
                                <a:schemeClr val="tx1"/>
                              </a:solidFill>
                              <a:effectLst/>
                            </a:rPr>
                            <a:t>;(2)</a:t>
                          </a:r>
                          <a:r>
                            <a:rPr lang="zh-CN" sz="2700" b="0" dirty="0">
                              <a:solidFill>
                                <a:schemeClr val="tx1"/>
                              </a:solidFill>
                              <a:effectLst/>
                            </a:rPr>
                            <a:t>在硫酸的催化作用下</a:t>
                          </a:r>
                          <a:r>
                            <a:rPr lang="en-US" sz="2700" b="0" dirty="0">
                              <a:solidFill>
                                <a:schemeClr val="tx1"/>
                              </a:solidFill>
                              <a:effectLst/>
                            </a:rPr>
                            <a:t>,1 </a:t>
                          </a:r>
                          <a:r>
                            <a:rPr lang="en-US" sz="2700" b="0" dirty="0" err="1">
                              <a:solidFill>
                                <a:schemeClr val="tx1"/>
                              </a:solidFill>
                              <a:effectLst/>
                            </a:rPr>
                            <a:t>mol</a:t>
                          </a:r>
                          <a:r>
                            <a:rPr lang="zh-CN" sz="2700" b="0" dirty="0">
                              <a:solidFill>
                                <a:schemeClr val="tx1"/>
                              </a:solidFill>
                              <a:effectLst/>
                            </a:rPr>
                            <a:t>蔗糖可水解生成</a:t>
                          </a:r>
                          <a:r>
                            <a:rPr lang="en-US" sz="2700" b="0" dirty="0">
                              <a:solidFill>
                                <a:schemeClr val="tx1"/>
                              </a:solidFill>
                              <a:effectLst/>
                            </a:rPr>
                            <a:t>1 </a:t>
                          </a:r>
                          <a:r>
                            <a:rPr lang="en-US" sz="2700" b="0" dirty="0" err="1">
                              <a:solidFill>
                                <a:schemeClr val="tx1"/>
                              </a:solidFill>
                              <a:effectLst/>
                            </a:rPr>
                            <a:t>mol</a:t>
                          </a:r>
                          <a:r>
                            <a:rPr lang="en-US" sz="2700" b="0" dirty="0">
                              <a:solidFill>
                                <a:schemeClr val="tx1"/>
                              </a:solidFill>
                              <a:effectLst/>
                            </a:rPr>
                            <a:t> </a:t>
                          </a:r>
                          <a:r>
                            <a:rPr lang="zh-CN" sz="2700" b="0" dirty="0">
                              <a:solidFill>
                                <a:schemeClr val="tx1"/>
                              </a:solidFill>
                              <a:effectLst/>
                            </a:rPr>
                            <a:t>果糖</a:t>
                          </a:r>
                          <a:r>
                            <a:rPr lang="zh-CN" sz="2700" b="0" dirty="0" smtClean="0">
                              <a:solidFill>
                                <a:schemeClr val="tx1"/>
                              </a:solidFill>
                              <a:effectLst/>
                            </a:rPr>
                            <a:t>和</a:t>
                          </a:r>
                          <a:endParaRPr lang="en-US" altLang="zh-CN" sz="2700" b="0" dirty="0" smtClean="0">
                            <a:solidFill>
                              <a:schemeClr val="tx1"/>
                            </a:solidFill>
                            <a:effectLst/>
                          </a:endParaRPr>
                        </a:p>
                        <a:p>
                          <a:pPr>
                            <a:lnSpc>
                              <a:spcPct val="120000"/>
                            </a:lnSpc>
                            <a:spcAft>
                              <a:spcPts val="0"/>
                            </a:spcAft>
                          </a:pPr>
                          <a:r>
                            <a:rPr lang="en-US" sz="2700" b="0" dirty="0" smtClean="0">
                              <a:solidFill>
                                <a:schemeClr val="tx1"/>
                              </a:solidFill>
                              <a:effectLst/>
                            </a:rPr>
                            <a:t>1 </a:t>
                          </a:r>
                          <a:r>
                            <a:rPr lang="en-US" sz="2700" b="0" dirty="0" err="1">
                              <a:solidFill>
                                <a:schemeClr val="tx1"/>
                              </a:solidFill>
                              <a:effectLst/>
                            </a:rPr>
                            <a:t>mol</a:t>
                          </a:r>
                          <a:r>
                            <a:rPr lang="zh-CN" sz="2700" b="0" dirty="0">
                              <a:solidFill>
                                <a:schemeClr val="tx1"/>
                              </a:solidFill>
                              <a:effectLst/>
                            </a:rPr>
                            <a:t>葡萄糖</a:t>
                          </a:r>
                          <a:r>
                            <a:rPr lang="en-US" sz="2700" b="0" dirty="0">
                              <a:solidFill>
                                <a:schemeClr val="tx1"/>
                              </a:solidFill>
                              <a:effectLst/>
                            </a:rPr>
                            <a:t>:</a:t>
                          </a:r>
                          <a14:m>
                            <m:oMath xmlns:m="http://schemas.openxmlformats.org/officeDocument/2006/math">
                              <m:limLow>
                                <m:limLowPr>
                                  <m:ctrlPr>
                                    <a:rPr lang="zh-CN" sz="2700" b="0" i="1">
                                      <a:solidFill>
                                        <a:schemeClr val="tx1"/>
                                      </a:solidFill>
                                      <a:effectLst/>
                                      <a:latin typeface="Cambria Math" panose="02040503050406030204" pitchFamily="18" charset="0"/>
                                    </a:rPr>
                                  </m:ctrlPr>
                                </m:limLowPr>
                                <m:e>
                                  <m:sSub>
                                    <m:sSubPr>
                                      <m:ctrlPr>
                                        <a:rPr lang="zh-CN" sz="2700" b="0" i="1">
                                          <a:solidFill>
                                            <a:schemeClr val="tx1"/>
                                          </a:solidFill>
                                          <a:effectLst/>
                                          <a:latin typeface="Cambria Math" panose="02040503050406030204" pitchFamily="18" charset="0"/>
                                        </a:rPr>
                                      </m:ctrlPr>
                                    </m:sSubPr>
                                    <m:e>
                                      <m:r>
                                        <m:rPr>
                                          <m:sty m:val="p"/>
                                        </m:rPr>
                                        <a:rPr lang="en-US" sz="2700" b="0" i="0" smtClean="0">
                                          <a:solidFill>
                                            <a:schemeClr val="tx1"/>
                                          </a:solidFill>
                                          <a:effectLst/>
                                          <a:latin typeface="Cambria Math" panose="02040503050406030204" pitchFamily="18" charset="0"/>
                                        </a:rPr>
                                        <m:t>C</m:t>
                                      </m:r>
                                    </m:e>
                                    <m:sub>
                                      <m:r>
                                        <a:rPr lang="en-US" sz="2700" b="0" i="0" smtClean="0">
                                          <a:solidFill>
                                            <a:schemeClr val="tx1"/>
                                          </a:solidFill>
                                          <a:effectLst/>
                                          <a:latin typeface="Cambria Math" panose="02040503050406030204" pitchFamily="18" charset="0"/>
                                        </a:rPr>
                                        <m:t>12</m:t>
                                      </m:r>
                                    </m:sub>
                                  </m:sSub>
                                  <m:sSub>
                                    <m:sSubPr>
                                      <m:ctrlPr>
                                        <a:rPr lang="zh-CN" sz="2700" b="0" i="1">
                                          <a:solidFill>
                                            <a:schemeClr val="tx1"/>
                                          </a:solidFill>
                                          <a:effectLst/>
                                          <a:latin typeface="Cambria Math" panose="02040503050406030204" pitchFamily="18" charset="0"/>
                                        </a:rPr>
                                      </m:ctrlPr>
                                    </m:sSubPr>
                                    <m:e>
                                      <m:r>
                                        <m:rPr>
                                          <m:sty m:val="p"/>
                                        </m:rPr>
                                        <a:rPr lang="en-US" sz="2700" b="0" i="0" smtClean="0">
                                          <a:solidFill>
                                            <a:schemeClr val="tx1"/>
                                          </a:solidFill>
                                          <a:effectLst/>
                                          <a:latin typeface="Cambria Math" panose="02040503050406030204" pitchFamily="18" charset="0"/>
                                        </a:rPr>
                                        <m:t>H</m:t>
                                      </m:r>
                                    </m:e>
                                    <m:sub>
                                      <m:r>
                                        <a:rPr lang="en-US" sz="2700" b="0" i="0" smtClean="0">
                                          <a:solidFill>
                                            <a:schemeClr val="tx1"/>
                                          </a:solidFill>
                                          <a:effectLst/>
                                          <a:latin typeface="Cambria Math" panose="02040503050406030204" pitchFamily="18" charset="0"/>
                                        </a:rPr>
                                        <m:t>22</m:t>
                                      </m:r>
                                    </m:sub>
                                  </m:sSub>
                                  <m:sSub>
                                    <m:sSubPr>
                                      <m:ctrlPr>
                                        <a:rPr lang="zh-CN" sz="2700" b="0" i="1">
                                          <a:solidFill>
                                            <a:schemeClr val="tx1"/>
                                          </a:solidFill>
                                          <a:effectLst/>
                                          <a:latin typeface="Cambria Math" panose="02040503050406030204" pitchFamily="18" charset="0"/>
                                        </a:rPr>
                                      </m:ctrlPr>
                                    </m:sSubPr>
                                    <m:e>
                                      <m:r>
                                        <m:rPr>
                                          <m:sty m:val="p"/>
                                        </m:rPr>
                                        <a:rPr lang="en-US" sz="2700" b="0" i="0" smtClean="0">
                                          <a:solidFill>
                                            <a:schemeClr val="tx1"/>
                                          </a:solidFill>
                                          <a:effectLst/>
                                          <a:latin typeface="Cambria Math" panose="02040503050406030204" pitchFamily="18" charset="0"/>
                                        </a:rPr>
                                        <m:t>O</m:t>
                                      </m:r>
                                    </m:e>
                                    <m:sub>
                                      <m:r>
                                        <a:rPr lang="en-US" sz="2700" b="0" i="0" smtClean="0">
                                          <a:solidFill>
                                            <a:schemeClr val="tx1"/>
                                          </a:solidFill>
                                          <a:effectLst/>
                                          <a:latin typeface="Cambria Math" panose="02040503050406030204" pitchFamily="18" charset="0"/>
                                        </a:rPr>
                                        <m:t>11</m:t>
                                      </m:r>
                                    </m:sub>
                                  </m:sSub>
                                </m:e>
                                <m:lim>
                                  <m:r>
                                    <a:rPr lang="en-US" sz="2700" b="0" i="0" smtClean="0">
                                      <a:solidFill>
                                        <a:schemeClr val="tx1"/>
                                      </a:solidFill>
                                      <a:effectLst/>
                                      <a:latin typeface="Cambria Math" panose="02040503050406030204" pitchFamily="18" charset="0"/>
                                    </a:rPr>
                                    <m:t> </m:t>
                                  </m:r>
                                </m:lim>
                              </m:limLow>
                            </m:oMath>
                          </a14:m>
                          <a:r>
                            <a:rPr lang="en-US" sz="2700" b="0" i="0" dirty="0">
                              <a:solidFill>
                                <a:schemeClr val="tx1"/>
                              </a:solidFill>
                              <a:effectLst/>
                            </a:rPr>
                            <a:t>+</a:t>
                          </a:r>
                          <a:endParaRPr lang="zh-CN" sz="2700" b="0" i="0" dirty="0">
                            <a:solidFill>
                              <a:schemeClr val="tx1"/>
                            </a:solidFill>
                            <a:effectLst/>
                          </a:endParaRPr>
                        </a:p>
                        <a:p>
                          <a:pPr>
                            <a:lnSpc>
                              <a:spcPct val="100000"/>
                            </a:lnSpc>
                            <a:spcAft>
                              <a:spcPts val="0"/>
                            </a:spcAft>
                          </a:pPr>
                          <a:r>
                            <a:rPr lang="zh-CN" sz="2700" b="0" dirty="0">
                              <a:solidFill>
                                <a:schemeClr val="tx1"/>
                              </a:solidFill>
                              <a:effectLst/>
                            </a:rPr>
                            <a:t>　　　　</a:t>
                          </a:r>
                          <a:r>
                            <a:rPr lang="en-US" altLang="zh-CN" sz="2700" b="0" dirty="0">
                              <a:solidFill>
                                <a:schemeClr val="tx1"/>
                              </a:solidFill>
                              <a:effectLst/>
                            </a:rPr>
                            <a:t>         </a:t>
                          </a:r>
                          <a:r>
                            <a:rPr lang="zh-CN" sz="2700" b="0" dirty="0">
                              <a:solidFill>
                                <a:schemeClr val="tx1"/>
                              </a:solidFill>
                              <a:effectLst/>
                            </a:rPr>
                            <a:t>蔗糖</a:t>
                          </a:r>
                        </a:p>
                        <a:p>
                          <a:pPr>
                            <a:lnSpc>
                              <a:spcPct val="50000"/>
                            </a:lnSpc>
                            <a:spcAft>
                              <a:spcPts val="0"/>
                            </a:spcAft>
                          </a:pPr>
                          <a:r>
                            <a:rPr lang="en-US" sz="2700" b="0" i="0" dirty="0">
                              <a:solidFill>
                                <a:schemeClr val="tx1"/>
                              </a:solidFill>
                              <a:effectLst/>
                            </a:rPr>
                            <a:t> </a:t>
                          </a:r>
                        </a:p>
                        <a:p>
                          <a:pPr>
                            <a:lnSpc>
                              <a:spcPct val="120000"/>
                            </a:lnSpc>
                            <a:spcAft>
                              <a:spcPts val="0"/>
                            </a:spcAft>
                          </a:pPr>
                          <a:r>
                            <a:rPr lang="en-US" sz="2700" b="0" i="0" dirty="0">
                              <a:solidFill>
                                <a:schemeClr val="tx1"/>
                              </a:solidFill>
                              <a:effectLst/>
                            </a:rPr>
                            <a:t>H</a:t>
                          </a:r>
                          <a:r>
                            <a:rPr lang="en-US" sz="2700" b="0" i="0" baseline="-25000" dirty="0">
                              <a:solidFill>
                                <a:schemeClr val="tx1"/>
                              </a:solidFill>
                              <a:effectLst/>
                            </a:rPr>
                            <a:t>2</a:t>
                          </a:r>
                          <a:r>
                            <a:rPr lang="en-US" sz="2700" b="0" i="0" dirty="0">
                              <a:solidFill>
                                <a:schemeClr val="tx1"/>
                              </a:solidFill>
                              <a:effectLst/>
                            </a:rPr>
                            <a:t>O </a:t>
                          </a:r>
                          <a14:m>
                            <m:oMath xmlns:m="http://schemas.openxmlformats.org/officeDocument/2006/math">
                              <m:sSub>
                                <m:sSubPr>
                                  <m:ctrlPr>
                                    <a:rPr lang="zh-CN" sz="2700" b="0" i="1">
                                      <a:solidFill>
                                        <a:schemeClr val="tx1"/>
                                      </a:solidFill>
                                      <a:effectLst/>
                                      <a:latin typeface="Cambria Math" panose="02040503050406030204" pitchFamily="18" charset="0"/>
                                    </a:rPr>
                                  </m:ctrlPr>
                                </m:sSubPr>
                                <m:e>
                                  <m:sSub>
                                    <m:sSubPr>
                                      <m:ctrlPr>
                                        <a:rPr lang="zh-CN" sz="2700" b="0" i="1">
                                          <a:solidFill>
                                            <a:schemeClr val="tx1"/>
                                          </a:solidFill>
                                          <a:effectLst/>
                                          <a:latin typeface="Cambria Math" panose="02040503050406030204" pitchFamily="18" charset="0"/>
                                        </a:rPr>
                                      </m:ctrlPr>
                                    </m:sSubPr>
                                    <m:e>
                                      <m:r>
                                        <a:rPr lang="en-US" altLang="zh-CN" sz="2700" b="0" i="0" smtClean="0">
                                          <a:solidFill>
                                            <a:schemeClr val="tx1"/>
                                          </a:solidFill>
                                          <a:effectLst/>
                                          <a:latin typeface="Cambria Math" panose="02040503050406030204" pitchFamily="18" charset="0"/>
                                        </a:rPr>
                                        <m:t>                      </m:t>
                                      </m:r>
                                      <m:r>
                                        <m:rPr>
                                          <m:sty m:val="p"/>
                                        </m:rPr>
                                        <a:rPr lang="en-US" sz="2700" b="0" i="0" smtClean="0">
                                          <a:solidFill>
                                            <a:schemeClr val="tx1"/>
                                          </a:solidFill>
                                          <a:effectLst/>
                                          <a:latin typeface="Cambria Math" panose="02040503050406030204" pitchFamily="18" charset="0"/>
                                        </a:rPr>
                                        <m:t>C</m:t>
                                      </m:r>
                                    </m:e>
                                    <m:sub>
                                      <m:r>
                                        <a:rPr lang="en-US" sz="2700" b="0" i="0" smtClean="0">
                                          <a:solidFill>
                                            <a:schemeClr val="tx1"/>
                                          </a:solidFill>
                                          <a:effectLst/>
                                          <a:latin typeface="Cambria Math" panose="02040503050406030204" pitchFamily="18" charset="0"/>
                                        </a:rPr>
                                        <m:t>6</m:t>
                                      </m:r>
                                    </m:sub>
                                  </m:sSub>
                                  <m:r>
                                    <m:rPr>
                                      <m:sty m:val="p"/>
                                    </m:rPr>
                                    <a:rPr lang="en-US" sz="2700" b="0" i="0" smtClean="0">
                                      <a:solidFill>
                                        <a:schemeClr val="tx1"/>
                                      </a:solidFill>
                                      <a:effectLst/>
                                      <a:latin typeface="Cambria Math" panose="02040503050406030204" pitchFamily="18" charset="0"/>
                                    </a:rPr>
                                    <m:t>H</m:t>
                                  </m:r>
                                </m:e>
                                <m:sub>
                                  <m:r>
                                    <a:rPr lang="en-US" sz="2700" b="0" i="0" smtClean="0">
                                      <a:solidFill>
                                        <a:schemeClr val="tx1"/>
                                      </a:solidFill>
                                      <a:effectLst/>
                                      <a:latin typeface="Cambria Math" panose="02040503050406030204" pitchFamily="18" charset="0"/>
                                    </a:rPr>
                                    <m:t>12</m:t>
                                  </m:r>
                                </m:sub>
                              </m:sSub>
                            </m:oMath>
                          </a14:m>
                          <a:r>
                            <a:rPr lang="en-US" sz="2700" b="0" i="0" dirty="0">
                              <a:solidFill>
                                <a:schemeClr val="tx1"/>
                              </a:solidFill>
                              <a:effectLst/>
                            </a:rPr>
                            <a:t>O</a:t>
                          </a:r>
                          <a:r>
                            <a:rPr lang="en-US" sz="2700" b="0" i="0" baseline="-25000" dirty="0">
                              <a:solidFill>
                                <a:schemeClr val="tx1"/>
                              </a:solidFill>
                              <a:effectLst/>
                            </a:rPr>
                            <a:t>6</a:t>
                          </a:r>
                          <a:r>
                            <a:rPr lang="en-US" sz="2700" b="0" i="0" dirty="0">
                              <a:solidFill>
                                <a:schemeClr val="tx1"/>
                              </a:solidFill>
                              <a:effectLst/>
                            </a:rPr>
                            <a:t>+</a:t>
                          </a:r>
                          <a:endParaRPr lang="zh-CN" sz="2700" b="0" i="0" dirty="0">
                            <a:solidFill>
                              <a:schemeClr val="tx1"/>
                            </a:solidFill>
                            <a:effectLst/>
                          </a:endParaRPr>
                        </a:p>
                        <a:p>
                          <a:pPr>
                            <a:lnSpc>
                              <a:spcPct val="100000"/>
                            </a:lnSpc>
                            <a:spcAft>
                              <a:spcPts val="0"/>
                            </a:spcAft>
                          </a:pPr>
                          <a:r>
                            <a:rPr lang="zh-CN" sz="2700" b="0" dirty="0">
                              <a:solidFill>
                                <a:schemeClr val="tx1"/>
                              </a:solidFill>
                              <a:effectLst/>
                            </a:rPr>
                            <a:t>　　　　　　　果糖</a:t>
                          </a:r>
                        </a:p>
                        <a:p>
                          <a:pPr>
                            <a:lnSpc>
                              <a:spcPct val="120000"/>
                            </a:lnSpc>
                            <a:spcAft>
                              <a:spcPts val="0"/>
                            </a:spcAft>
                          </a:pPr>
                          <a:r>
                            <a:rPr lang="en-US" sz="2700" b="0" dirty="0">
                              <a:solidFill>
                                <a:schemeClr val="tx1"/>
                              </a:solidFill>
                              <a:effectLst/>
                            </a:rPr>
                            <a:t>C</a:t>
                          </a:r>
                          <a:r>
                            <a:rPr lang="en-US" sz="2700" b="0" baseline="-25000" dirty="0">
                              <a:solidFill>
                                <a:schemeClr val="tx1"/>
                              </a:solidFill>
                              <a:effectLst/>
                            </a:rPr>
                            <a:t>6</a:t>
                          </a:r>
                          <a:r>
                            <a:rPr lang="en-US" sz="2700" b="0" dirty="0">
                              <a:solidFill>
                                <a:schemeClr val="tx1"/>
                              </a:solidFill>
                              <a:effectLst/>
                            </a:rPr>
                            <a:t>H</a:t>
                          </a:r>
                          <a:r>
                            <a:rPr lang="en-US" sz="2700" b="0" baseline="-25000" dirty="0">
                              <a:solidFill>
                                <a:schemeClr val="tx1"/>
                              </a:solidFill>
                              <a:effectLst/>
                            </a:rPr>
                            <a:t>12</a:t>
                          </a:r>
                          <a:r>
                            <a:rPr lang="en-US" sz="2700" b="0" dirty="0">
                              <a:solidFill>
                                <a:schemeClr val="tx1"/>
                              </a:solidFill>
                              <a:effectLst/>
                            </a:rPr>
                            <a:t>O</a:t>
                          </a:r>
                          <a:r>
                            <a:rPr lang="en-US" sz="2700" b="0" baseline="-25000" dirty="0">
                              <a:solidFill>
                                <a:schemeClr val="tx1"/>
                              </a:solidFill>
                              <a:effectLst/>
                            </a:rPr>
                            <a:t>6</a:t>
                          </a:r>
                          <a:endParaRPr lang="zh-CN" sz="2700" b="0" dirty="0">
                            <a:solidFill>
                              <a:schemeClr val="tx1"/>
                            </a:solidFill>
                            <a:effectLst/>
                          </a:endParaRPr>
                        </a:p>
                        <a:p>
                          <a:pPr>
                            <a:lnSpc>
                              <a:spcPct val="120000"/>
                            </a:lnSpc>
                            <a:spcAft>
                              <a:spcPts val="0"/>
                            </a:spcAft>
                          </a:pPr>
                          <a:r>
                            <a:rPr lang="zh-CN" sz="2700" b="0" dirty="0">
                              <a:solidFill>
                                <a:schemeClr val="tx1"/>
                              </a:solidFill>
                              <a:effectLst/>
                            </a:rPr>
                            <a:t>葡萄糖</a:t>
                          </a:r>
                          <a:endParaRPr lang="zh-CN" sz="2700" b="0" dirty="0">
                            <a:solidFill>
                              <a:schemeClr val="tx1"/>
                            </a:solidFill>
                            <a:effectLst/>
                            <a:latin typeface="NEU-BZ-S92"/>
                            <a:ea typeface="方正书宋_GBK"/>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991580085"/>
                      </a:ext>
                    </a:extLst>
                  </a:tr>
                </a:tbl>
              </a:graphicData>
            </a:graphic>
          </p:graphicFrame>
        </mc:Choice>
        <mc:Fallback xmlns="">
          <p:graphicFrame>
            <p:nvGraphicFramePr>
              <p:cNvPr id="4" name="表格 3">
                <a:extLst>
                  <a:ext uri="{FF2B5EF4-FFF2-40B4-BE49-F238E27FC236}">
                    <a16:creationId xmlns:a16="http://schemas.microsoft.com/office/drawing/2014/main" xmlns:a14="http://schemas.microsoft.com/office/drawing/2010/main" xmlns="" id="{3EBA60DB-D772-4636-8387-8D38D45FF78D}"/>
                  </a:ext>
                </a:extLst>
              </p:cNvPr>
              <p:cNvGraphicFramePr>
                <a:graphicFrameLocks noGrp="1"/>
              </p:cNvGraphicFramePr>
              <p:nvPr>
                <p:extLst>
                  <p:ext uri="{D42A27DB-BD31-4B8C-83A1-F6EECF244321}">
                    <p14:modId xmlns:p14="http://schemas.microsoft.com/office/powerpoint/2010/main" val="282899110"/>
                  </p:ext>
                </p:extLst>
              </p:nvPr>
            </p:nvGraphicFramePr>
            <p:xfrm>
              <a:off x="330200" y="1420926"/>
              <a:ext cx="11531601" cy="5168075"/>
            </p:xfrm>
            <a:graphic>
              <a:graphicData uri="http://schemas.openxmlformats.org/drawingml/2006/table">
                <a:tbl>
                  <a:tblPr firstRow="1" firstCol="1" bandRow="1">
                    <a:tableStyleId>{5C22544A-7EE6-4342-B048-85BDC9FD1C3A}</a:tableStyleId>
                  </a:tblPr>
                  <a:tblGrid>
                    <a:gridCol w="990600">
                      <a:extLst>
                        <a:ext uri="{9D8B030D-6E8A-4147-A177-3AD203B41FA5}">
                          <a16:colId xmlns:a16="http://schemas.microsoft.com/office/drawing/2014/main" xmlns:a14="http://schemas.microsoft.com/office/drawing/2010/main" xmlns="" val="2554430238"/>
                        </a:ext>
                      </a:extLst>
                    </a:gridCol>
                    <a:gridCol w="5829300">
                      <a:extLst>
                        <a:ext uri="{9D8B030D-6E8A-4147-A177-3AD203B41FA5}">
                          <a16:colId xmlns:a16="http://schemas.microsoft.com/office/drawing/2014/main" xmlns:a14="http://schemas.microsoft.com/office/drawing/2010/main" xmlns="" val="2195550076"/>
                        </a:ext>
                      </a:extLst>
                    </a:gridCol>
                    <a:gridCol w="4711701">
                      <a:extLst>
                        <a:ext uri="{9D8B030D-6E8A-4147-A177-3AD203B41FA5}">
                          <a16:colId xmlns:a16="http://schemas.microsoft.com/office/drawing/2014/main" xmlns:a14="http://schemas.microsoft.com/office/drawing/2010/main" xmlns="" val="868531261"/>
                        </a:ext>
                      </a:extLst>
                    </a:gridCol>
                  </a:tblGrid>
                  <a:tr h="493776">
                    <a:tc>
                      <a:txBody>
                        <a:bodyPr/>
                        <a:lstStyle/>
                        <a:p>
                          <a:pPr algn="ctr">
                            <a:lnSpc>
                              <a:spcPct val="120000"/>
                            </a:lnSpc>
                            <a:spcAft>
                              <a:spcPts val="0"/>
                            </a:spcAft>
                          </a:pPr>
                          <a:r>
                            <a:rPr lang="zh-CN" sz="2700" b="0" dirty="0">
                              <a:solidFill>
                                <a:schemeClr val="tx1"/>
                              </a:solidFill>
                              <a:effectLst/>
                            </a:rPr>
                            <a:t>糖类</a:t>
                          </a:r>
                          <a:endParaRPr lang="zh-CN" sz="2700" b="0" dirty="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20000"/>
                            </a:lnSpc>
                            <a:spcAft>
                              <a:spcPts val="0"/>
                            </a:spcAft>
                          </a:pPr>
                          <a:r>
                            <a:rPr lang="zh-CN" sz="2700" b="0">
                              <a:solidFill>
                                <a:schemeClr val="tx1"/>
                              </a:solidFill>
                              <a:effectLst/>
                            </a:rPr>
                            <a:t>试剂或方法</a:t>
                          </a:r>
                          <a:endParaRPr lang="zh-CN" sz="27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20000"/>
                            </a:lnSpc>
                            <a:spcAft>
                              <a:spcPts val="0"/>
                            </a:spcAft>
                          </a:pPr>
                          <a:r>
                            <a:rPr lang="zh-CN" sz="2700" b="0">
                              <a:solidFill>
                                <a:schemeClr val="tx1"/>
                              </a:solidFill>
                              <a:effectLst/>
                            </a:rPr>
                            <a:t>结论</a:t>
                          </a:r>
                          <a:endParaRPr lang="zh-CN" sz="27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a14="http://schemas.microsoft.com/office/drawing/2010/main" xmlns="" val="3865392792"/>
                      </a:ext>
                    </a:extLst>
                  </a:tr>
                  <a:tr h="4674299">
                    <a:tc>
                      <a:txBody>
                        <a:bodyPr/>
                        <a:lstStyle/>
                        <a:p>
                          <a:pPr algn="ctr">
                            <a:lnSpc>
                              <a:spcPct val="120000"/>
                            </a:lnSpc>
                            <a:spcAft>
                              <a:spcPts val="0"/>
                            </a:spcAft>
                          </a:pPr>
                          <a:r>
                            <a:rPr lang="zh-CN" sz="2700" b="0">
                              <a:solidFill>
                                <a:schemeClr val="tx1"/>
                              </a:solidFill>
                              <a:effectLst/>
                            </a:rPr>
                            <a:t>蔗糖</a:t>
                          </a:r>
                          <a:endParaRPr lang="zh-CN" sz="27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50000"/>
                            </a:lnSpc>
                            <a:spcAft>
                              <a:spcPts val="0"/>
                            </a:spcAft>
                          </a:pPr>
                          <a:r>
                            <a:rPr lang="zh-CN" sz="2700" b="0" dirty="0">
                              <a:solidFill>
                                <a:schemeClr val="tx1"/>
                              </a:solidFill>
                              <a:effectLst/>
                            </a:rPr>
                            <a:t>试管甲</a:t>
                          </a:r>
                          <a:r>
                            <a:rPr lang="en-US" altLang="zh-CN" sz="2700" b="0" dirty="0">
                              <a:solidFill>
                                <a:schemeClr val="tx1"/>
                              </a:solidFill>
                              <a:effectLst/>
                            </a:rPr>
                            <a:t> </a:t>
                          </a:r>
                          <a:r>
                            <a:rPr lang="en-US" sz="2700" b="0" dirty="0">
                              <a:solidFill>
                                <a:schemeClr val="tx1"/>
                              </a:solidFill>
                              <a:effectLst/>
                            </a:rPr>
                            <a:t>        1 mL 20%</a:t>
                          </a:r>
                          <a:r>
                            <a:rPr lang="zh-CN" sz="2700" b="0" dirty="0">
                              <a:solidFill>
                                <a:schemeClr val="tx1"/>
                              </a:solidFill>
                              <a:effectLst/>
                            </a:rPr>
                            <a:t>蔗糖溶液</a:t>
                          </a:r>
                          <a:r>
                            <a:rPr lang="en-US" sz="2700" b="0" dirty="0">
                              <a:solidFill>
                                <a:schemeClr val="tx1"/>
                              </a:solidFill>
                              <a:effectLst/>
                            </a:rPr>
                            <a:t> </a:t>
                          </a:r>
                        </a:p>
                        <a:p>
                          <a:pPr>
                            <a:lnSpc>
                              <a:spcPct val="150000"/>
                            </a:lnSpc>
                            <a:spcAft>
                              <a:spcPts val="0"/>
                            </a:spcAft>
                          </a:pPr>
                          <a:r>
                            <a:rPr lang="en-US" sz="2700" b="0" dirty="0">
                              <a:solidFill>
                                <a:schemeClr val="tx1"/>
                              </a:solidFill>
                              <a:effectLst/>
                            </a:rPr>
                            <a:t>         3</a:t>
                          </a:r>
                          <a:r>
                            <a:rPr lang="zh-CN" sz="2700" b="0" dirty="0">
                              <a:solidFill>
                                <a:schemeClr val="tx1"/>
                              </a:solidFill>
                              <a:effectLst/>
                            </a:rPr>
                            <a:t>滴稀硫酸</a:t>
                          </a:r>
                          <a:r>
                            <a:rPr lang="en-US" altLang="zh-CN" sz="2700" b="0" dirty="0">
                              <a:solidFill>
                                <a:schemeClr val="tx1"/>
                              </a:solidFill>
                              <a:effectLst/>
                            </a:rPr>
                            <a:t>                  </a:t>
                          </a:r>
                          <a:r>
                            <a:rPr lang="en-US" sz="2700" b="0" dirty="0">
                              <a:solidFill>
                                <a:schemeClr val="tx1"/>
                              </a:solidFill>
                              <a:effectLst/>
                            </a:rPr>
                            <a:t>         </a:t>
                          </a:r>
                          <a:r>
                            <a:rPr lang="en-US" sz="2700" b="0" dirty="0" err="1">
                              <a:solidFill>
                                <a:schemeClr val="tx1"/>
                              </a:solidFill>
                              <a:effectLst/>
                            </a:rPr>
                            <a:t>NaOH</a:t>
                          </a:r>
                          <a:r>
                            <a:rPr lang="zh-CN" sz="2700" b="0" dirty="0">
                              <a:solidFill>
                                <a:schemeClr val="tx1"/>
                              </a:solidFill>
                              <a:effectLst/>
                            </a:rPr>
                            <a:t>溶液至溶液呈弱碱性</a:t>
                          </a:r>
                          <a:r>
                            <a:rPr lang="en-US" altLang="zh-CN" sz="2700" b="0" dirty="0">
                              <a:solidFill>
                                <a:schemeClr val="tx1"/>
                              </a:solidFill>
                              <a:effectLst/>
                            </a:rPr>
                            <a:t>          </a:t>
                          </a:r>
                          <a:r>
                            <a:rPr lang="en-US" sz="2700" b="0" dirty="0">
                              <a:solidFill>
                                <a:schemeClr val="tx1"/>
                              </a:solidFill>
                              <a:effectLst/>
                            </a:rPr>
                            <a:t>2 mL </a:t>
                          </a:r>
                          <a:r>
                            <a:rPr lang="zh-CN" sz="2700" b="0" dirty="0">
                              <a:solidFill>
                                <a:schemeClr val="tx1"/>
                              </a:solidFill>
                              <a:effectLst/>
                            </a:rPr>
                            <a:t>新制银氨溶液</a:t>
                          </a:r>
                          <a:r>
                            <a:rPr lang="en-US" altLang="zh-CN" sz="2700" b="0" dirty="0">
                              <a:solidFill>
                                <a:schemeClr val="tx1"/>
                              </a:solidFill>
                              <a:effectLst/>
                            </a:rPr>
                            <a:t>                    </a:t>
                          </a:r>
                          <a:r>
                            <a:rPr lang="zh-CN" sz="2700" b="0" dirty="0">
                              <a:solidFill>
                                <a:schemeClr val="tx1"/>
                              </a:solidFill>
                              <a:effectLst/>
                            </a:rPr>
                            <a:t>有银镜出现</a:t>
                          </a:r>
                          <a:r>
                            <a:rPr lang="en-US" sz="2700" b="0" dirty="0">
                              <a:solidFill>
                                <a:schemeClr val="tx1"/>
                              </a:solidFill>
                              <a:effectLst/>
                            </a:rPr>
                            <a:t>;</a:t>
                          </a:r>
                          <a:endParaRPr lang="zh-CN" sz="2700" b="0" dirty="0">
                            <a:solidFill>
                              <a:schemeClr val="tx1"/>
                            </a:solidFill>
                            <a:effectLst/>
                          </a:endParaRPr>
                        </a:p>
                        <a:p>
                          <a:pPr>
                            <a:lnSpc>
                              <a:spcPct val="150000"/>
                            </a:lnSpc>
                            <a:spcAft>
                              <a:spcPts val="0"/>
                            </a:spcAft>
                          </a:pPr>
                          <a:r>
                            <a:rPr lang="zh-CN" sz="2700" b="0" dirty="0">
                              <a:solidFill>
                                <a:schemeClr val="tx1"/>
                              </a:solidFill>
                              <a:effectLst/>
                            </a:rPr>
                            <a:t>试管乙</a:t>
                          </a:r>
                          <a:r>
                            <a:rPr lang="en-US" altLang="zh-CN" sz="2700" b="0" dirty="0">
                              <a:solidFill>
                                <a:schemeClr val="tx1"/>
                              </a:solidFill>
                              <a:effectLst/>
                            </a:rPr>
                            <a:t>        </a:t>
                          </a:r>
                          <a:r>
                            <a:rPr lang="en-US" sz="2700" b="0" dirty="0">
                              <a:solidFill>
                                <a:schemeClr val="tx1"/>
                              </a:solidFill>
                              <a:effectLst/>
                            </a:rPr>
                            <a:t> 1 mL 20%</a:t>
                          </a:r>
                          <a:r>
                            <a:rPr lang="zh-CN" sz="2700" b="0" dirty="0">
                              <a:solidFill>
                                <a:schemeClr val="tx1"/>
                              </a:solidFill>
                              <a:effectLst/>
                            </a:rPr>
                            <a:t>蔗糖溶液</a:t>
                          </a:r>
                          <a:r>
                            <a:rPr lang="en-US" sz="2700" b="0" dirty="0">
                              <a:solidFill>
                                <a:schemeClr val="tx1"/>
                              </a:solidFill>
                              <a:effectLst/>
                            </a:rPr>
                            <a:t> </a:t>
                          </a:r>
                        </a:p>
                        <a:p>
                          <a:pPr>
                            <a:lnSpc>
                              <a:spcPct val="150000"/>
                            </a:lnSpc>
                            <a:spcAft>
                              <a:spcPts val="0"/>
                            </a:spcAft>
                          </a:pPr>
                          <a:r>
                            <a:rPr lang="en-US" sz="2700" b="0" dirty="0">
                              <a:solidFill>
                                <a:schemeClr val="tx1"/>
                              </a:solidFill>
                              <a:effectLst/>
                            </a:rPr>
                            <a:t>                        2 mL </a:t>
                          </a:r>
                          <a:r>
                            <a:rPr lang="zh-CN" sz="2700" b="0" dirty="0">
                              <a:solidFill>
                                <a:schemeClr val="tx1"/>
                              </a:solidFill>
                              <a:effectLst/>
                            </a:rPr>
                            <a:t>新制银氨溶液</a:t>
                          </a:r>
                          <a:endParaRPr lang="en-US" altLang="zh-CN" sz="2700" b="0" dirty="0">
                            <a:solidFill>
                              <a:schemeClr val="tx1"/>
                            </a:solidFill>
                            <a:effectLst/>
                          </a:endParaRPr>
                        </a:p>
                        <a:p>
                          <a:pPr>
                            <a:lnSpc>
                              <a:spcPct val="150000"/>
                            </a:lnSpc>
                            <a:spcAft>
                              <a:spcPts val="0"/>
                            </a:spcAft>
                          </a:pPr>
                          <a:r>
                            <a:rPr lang="en-US" sz="2700" b="0" dirty="0">
                              <a:solidFill>
                                <a:schemeClr val="tx1"/>
                              </a:solidFill>
                              <a:effectLst/>
                            </a:rPr>
                            <a:t>                     </a:t>
                          </a:r>
                          <a:r>
                            <a:rPr lang="zh-CN" sz="2700" b="0" dirty="0">
                              <a:solidFill>
                                <a:schemeClr val="tx1"/>
                              </a:solidFill>
                              <a:effectLst/>
                            </a:rPr>
                            <a:t>无明显现象</a:t>
                          </a:r>
                          <a:endParaRPr lang="zh-CN" sz="2700" b="0" dirty="0">
                            <a:solidFill>
                              <a:schemeClr val="tx1"/>
                            </a:solidFill>
                            <a:effectLst/>
                            <a:latin typeface="NEU-BZ-S92"/>
                            <a:ea typeface="方正书宋_GBK"/>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2"/>
                          <a:stretch>
                            <a:fillRect l="-144761" t="-11604" b="-4433"/>
                          </a:stretch>
                        </a:blipFill>
                      </a:tcPr>
                    </a:tc>
                    <a:extLst>
                      <a:ext uri="{0D108BD9-81ED-4DB2-BD59-A6C34878D82A}">
                        <a16:rowId xmlns:a16="http://schemas.microsoft.com/office/drawing/2014/main" xmlns:a14="http://schemas.microsoft.com/office/drawing/2010/main" xmlns="" val="991580085"/>
                      </a:ext>
                    </a:extLst>
                  </a:tr>
                </a:tbl>
              </a:graphicData>
            </a:graphic>
          </p:graphicFrame>
        </mc:Fallback>
      </mc:AlternateContent>
      <p:pic>
        <p:nvPicPr>
          <p:cNvPr id="27" name="图片 26">
            <a:extLst>
              <a:ext uri="{FF2B5EF4-FFF2-40B4-BE49-F238E27FC236}">
                <a16:creationId xmlns="" xmlns:a16="http://schemas.microsoft.com/office/drawing/2014/main" id="{A5ECF424-0425-4F21-9D24-E633C95FA697}"/>
              </a:ext>
            </a:extLst>
          </p:cNvPr>
          <p:cNvPicPr/>
          <p:nvPr/>
        </p:nvPicPr>
        <p:blipFill>
          <a:blip r:embed="rId3"/>
          <a:stretch>
            <a:fillRect/>
          </a:stretch>
        </p:blipFill>
        <p:spPr>
          <a:xfrm>
            <a:off x="2508941" y="2083450"/>
            <a:ext cx="594968" cy="538765"/>
          </a:xfrm>
          <a:prstGeom prst="rect">
            <a:avLst/>
          </a:prstGeom>
        </p:spPr>
      </p:pic>
      <p:pic>
        <p:nvPicPr>
          <p:cNvPr id="28" name="图片 27">
            <a:extLst>
              <a:ext uri="{FF2B5EF4-FFF2-40B4-BE49-F238E27FC236}">
                <a16:creationId xmlns="" xmlns:a16="http://schemas.microsoft.com/office/drawing/2014/main" id="{E331C217-CC98-4952-9CA0-ECA88273AEC1}"/>
              </a:ext>
            </a:extLst>
          </p:cNvPr>
          <p:cNvPicPr/>
          <p:nvPr/>
        </p:nvPicPr>
        <p:blipFill>
          <a:blip r:embed="rId3"/>
          <a:stretch>
            <a:fillRect/>
          </a:stretch>
        </p:blipFill>
        <p:spPr>
          <a:xfrm>
            <a:off x="1474340" y="2700224"/>
            <a:ext cx="594968" cy="538765"/>
          </a:xfrm>
          <a:prstGeom prst="rect">
            <a:avLst/>
          </a:prstGeom>
        </p:spPr>
      </p:pic>
      <p:pic>
        <p:nvPicPr>
          <p:cNvPr id="29" name="图片 28">
            <a:extLst>
              <a:ext uri="{FF2B5EF4-FFF2-40B4-BE49-F238E27FC236}">
                <a16:creationId xmlns="" xmlns:a16="http://schemas.microsoft.com/office/drawing/2014/main" id="{BF9FBC86-B5E8-4395-8C39-6A8194D32E96}"/>
              </a:ext>
            </a:extLst>
          </p:cNvPr>
          <p:cNvPicPr/>
          <p:nvPr/>
        </p:nvPicPr>
        <p:blipFill>
          <a:blip r:embed="rId4"/>
          <a:stretch>
            <a:fillRect/>
          </a:stretch>
        </p:blipFill>
        <p:spPr>
          <a:xfrm>
            <a:off x="3790951" y="2700224"/>
            <a:ext cx="1376363" cy="640051"/>
          </a:xfrm>
          <a:prstGeom prst="rect">
            <a:avLst/>
          </a:prstGeom>
        </p:spPr>
      </p:pic>
      <p:pic>
        <p:nvPicPr>
          <p:cNvPr id="31" name="图片 30">
            <a:extLst>
              <a:ext uri="{FF2B5EF4-FFF2-40B4-BE49-F238E27FC236}">
                <a16:creationId xmlns="" xmlns:a16="http://schemas.microsoft.com/office/drawing/2014/main" id="{03F8A6F1-06A3-44AD-93D4-C62B9B916522}"/>
              </a:ext>
            </a:extLst>
          </p:cNvPr>
          <p:cNvPicPr/>
          <p:nvPr/>
        </p:nvPicPr>
        <p:blipFill>
          <a:blip r:embed="rId3"/>
          <a:stretch>
            <a:fillRect/>
          </a:stretch>
        </p:blipFill>
        <p:spPr>
          <a:xfrm>
            <a:off x="5315976" y="2700224"/>
            <a:ext cx="563099" cy="509907"/>
          </a:xfrm>
          <a:prstGeom prst="rect">
            <a:avLst/>
          </a:prstGeom>
        </p:spPr>
      </p:pic>
      <p:pic>
        <p:nvPicPr>
          <p:cNvPr id="34" name="图片 33">
            <a:extLst>
              <a:ext uri="{FF2B5EF4-FFF2-40B4-BE49-F238E27FC236}">
                <a16:creationId xmlns="" xmlns:a16="http://schemas.microsoft.com/office/drawing/2014/main" id="{630FE1C0-6282-4706-8125-9B327D094D05}"/>
              </a:ext>
            </a:extLst>
          </p:cNvPr>
          <p:cNvPicPr/>
          <p:nvPr/>
        </p:nvPicPr>
        <p:blipFill>
          <a:blip r:embed="rId3"/>
          <a:stretch>
            <a:fillRect/>
          </a:stretch>
        </p:blipFill>
        <p:spPr>
          <a:xfrm>
            <a:off x="4616915" y="3382423"/>
            <a:ext cx="563099" cy="509907"/>
          </a:xfrm>
          <a:prstGeom prst="rect">
            <a:avLst/>
          </a:prstGeom>
        </p:spPr>
      </p:pic>
      <p:pic>
        <p:nvPicPr>
          <p:cNvPr id="35" name="图片 34">
            <a:extLst>
              <a:ext uri="{FF2B5EF4-FFF2-40B4-BE49-F238E27FC236}">
                <a16:creationId xmlns="" xmlns:a16="http://schemas.microsoft.com/office/drawing/2014/main" id="{6E7F9CD4-3B83-45D4-86B9-E34A100FEA97}"/>
              </a:ext>
            </a:extLst>
          </p:cNvPr>
          <p:cNvPicPr/>
          <p:nvPr/>
        </p:nvPicPr>
        <p:blipFill>
          <a:blip r:embed="rId5"/>
          <a:stretch>
            <a:fillRect/>
          </a:stretch>
        </p:blipFill>
        <p:spPr>
          <a:xfrm>
            <a:off x="2840026" y="4006224"/>
            <a:ext cx="1532573" cy="640403"/>
          </a:xfrm>
          <a:prstGeom prst="rect">
            <a:avLst/>
          </a:prstGeom>
        </p:spPr>
      </p:pic>
      <p:pic>
        <p:nvPicPr>
          <p:cNvPr id="36" name="图片 35">
            <a:extLst>
              <a:ext uri="{FF2B5EF4-FFF2-40B4-BE49-F238E27FC236}">
                <a16:creationId xmlns="" xmlns:a16="http://schemas.microsoft.com/office/drawing/2014/main" id="{AA154CB2-0E6A-47BF-9B39-0997623E396B}"/>
              </a:ext>
            </a:extLst>
          </p:cNvPr>
          <p:cNvPicPr/>
          <p:nvPr/>
        </p:nvPicPr>
        <p:blipFill>
          <a:blip r:embed="rId3"/>
          <a:stretch>
            <a:fillRect/>
          </a:stretch>
        </p:blipFill>
        <p:spPr>
          <a:xfrm>
            <a:off x="2496241" y="4578056"/>
            <a:ext cx="594968" cy="538765"/>
          </a:xfrm>
          <a:prstGeom prst="rect">
            <a:avLst/>
          </a:prstGeom>
        </p:spPr>
      </p:pic>
      <p:pic>
        <p:nvPicPr>
          <p:cNvPr id="37" name="图片 36">
            <a:extLst>
              <a:ext uri="{FF2B5EF4-FFF2-40B4-BE49-F238E27FC236}">
                <a16:creationId xmlns="" xmlns:a16="http://schemas.microsoft.com/office/drawing/2014/main" id="{3875B061-4148-4992-99F7-3265FC620098}"/>
              </a:ext>
            </a:extLst>
          </p:cNvPr>
          <p:cNvPicPr/>
          <p:nvPr/>
        </p:nvPicPr>
        <p:blipFill>
          <a:blip r:embed="rId4"/>
          <a:stretch>
            <a:fillRect/>
          </a:stretch>
        </p:blipFill>
        <p:spPr>
          <a:xfrm>
            <a:off x="1381126" y="5196535"/>
            <a:ext cx="1376363" cy="640051"/>
          </a:xfrm>
          <a:prstGeom prst="rect">
            <a:avLst/>
          </a:prstGeom>
        </p:spPr>
      </p:pic>
      <p:pic>
        <p:nvPicPr>
          <p:cNvPr id="38" name="图片 37">
            <a:extLst>
              <a:ext uri="{FF2B5EF4-FFF2-40B4-BE49-F238E27FC236}">
                <a16:creationId xmlns="" xmlns:a16="http://schemas.microsoft.com/office/drawing/2014/main" id="{7C1EE953-A9F1-47BA-9826-60DCDDD71DF4}"/>
              </a:ext>
            </a:extLst>
          </p:cNvPr>
          <p:cNvPicPr/>
          <p:nvPr/>
        </p:nvPicPr>
        <p:blipFill>
          <a:blip r:embed="rId3"/>
          <a:stretch>
            <a:fillRect/>
          </a:stretch>
        </p:blipFill>
        <p:spPr>
          <a:xfrm>
            <a:off x="2770189" y="5183835"/>
            <a:ext cx="594968" cy="538765"/>
          </a:xfrm>
          <a:prstGeom prst="rect">
            <a:avLst/>
          </a:prstGeom>
        </p:spPr>
      </p:pic>
      <p:pic>
        <p:nvPicPr>
          <p:cNvPr id="39" name="图片 38">
            <a:extLst>
              <a:ext uri="{FF2B5EF4-FFF2-40B4-BE49-F238E27FC236}">
                <a16:creationId xmlns="" xmlns:a16="http://schemas.microsoft.com/office/drawing/2014/main" id="{7F57AC68-8221-4FC8-8E4A-7C3D001F96E7}"/>
              </a:ext>
            </a:extLst>
          </p:cNvPr>
          <p:cNvPicPr/>
          <p:nvPr/>
        </p:nvPicPr>
        <p:blipFill>
          <a:blip r:embed="rId5"/>
          <a:stretch>
            <a:fillRect/>
          </a:stretch>
        </p:blipFill>
        <p:spPr>
          <a:xfrm>
            <a:off x="1474340" y="5849286"/>
            <a:ext cx="1532573" cy="640403"/>
          </a:xfrm>
          <a:prstGeom prst="rect">
            <a:avLst/>
          </a:prstGeom>
        </p:spPr>
      </p:pic>
      <p:pic>
        <p:nvPicPr>
          <p:cNvPr id="40" name="图片 39">
            <a:extLst>
              <a:ext uri="{FF2B5EF4-FFF2-40B4-BE49-F238E27FC236}">
                <a16:creationId xmlns="" xmlns:a16="http://schemas.microsoft.com/office/drawing/2014/main" id="{69207BC3-D73B-404C-B7A7-8DABA503CAFE}"/>
              </a:ext>
            </a:extLst>
          </p:cNvPr>
          <p:cNvPicPr/>
          <p:nvPr/>
        </p:nvPicPr>
        <p:blipFill>
          <a:blip r:embed="rId6"/>
          <a:stretch>
            <a:fillRect/>
          </a:stretch>
        </p:blipFill>
        <p:spPr>
          <a:xfrm>
            <a:off x="7948611" y="4617486"/>
            <a:ext cx="1473200" cy="579049"/>
          </a:xfrm>
          <a:prstGeom prst="rect">
            <a:avLst/>
          </a:prstGeom>
        </p:spPr>
      </p:pic>
    </p:spTree>
    <p:extLst>
      <p:ext uri="{BB962C8B-B14F-4D97-AF65-F5344CB8AC3E}">
        <p14:creationId xmlns:p14="http://schemas.microsoft.com/office/powerpoint/2010/main" val="123625555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 xmlns:a16="http://schemas.microsoft.com/office/drawing/2014/main" id="{E21ABC8D-1C46-4B5A-9C88-3EA50E8EBABA}"/>
              </a:ext>
            </a:extLst>
          </p:cNvPr>
          <p:cNvSpPr/>
          <p:nvPr/>
        </p:nvSpPr>
        <p:spPr>
          <a:xfrm>
            <a:off x="8153400" y="0"/>
            <a:ext cx="305955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专题二十一   生活中常见的有机物营养物质</a:t>
            </a:r>
          </a:p>
        </p:txBody>
      </p:sp>
      <p:sp>
        <p:nvSpPr>
          <p:cNvPr id="10" name="矩形 9">
            <a:extLst>
              <a:ext uri="{FF2B5EF4-FFF2-40B4-BE49-F238E27FC236}">
                <a16:creationId xmlns="" xmlns:a16="http://schemas.microsoft.com/office/drawing/2014/main" id="{624ADB48-4E96-4B52-B003-1986B52AF0A6}"/>
              </a:ext>
            </a:extLst>
          </p:cNvPr>
          <p:cNvSpPr/>
          <p:nvPr/>
        </p:nvSpPr>
        <p:spPr>
          <a:xfrm>
            <a:off x="234043" y="277479"/>
            <a:ext cx="11723913" cy="662297"/>
          </a:xfrm>
          <a:prstGeom prst="rect">
            <a:avLst/>
          </a:prstGeom>
        </p:spPr>
        <p:txBody>
          <a:bodyPr wrap="square">
            <a:spAutoFit/>
          </a:bodyPr>
          <a:lstStyle/>
          <a:p>
            <a:pPr algn="r">
              <a:lnSpc>
                <a:spcPct val="150000"/>
              </a:lnSpc>
            </a:pPr>
            <a:r>
              <a:rPr lang="en-US" altLang="zh-CN" sz="2800" dirty="0"/>
              <a:t>(</a:t>
            </a:r>
            <a:r>
              <a:rPr lang="zh-CN" altLang="en-US" sz="2800" dirty="0"/>
              <a:t>续表</a:t>
            </a:r>
            <a:r>
              <a:rPr lang="en-US" altLang="zh-CN" sz="2800" dirty="0"/>
              <a:t>)</a:t>
            </a:r>
            <a:endParaRPr lang="zh-CN" altLang="zh-CN" sz="2800" dirty="0"/>
          </a:p>
        </p:txBody>
      </p:sp>
      <p:graphicFrame>
        <p:nvGraphicFramePr>
          <p:cNvPr id="7" name="表格 6">
            <a:extLst>
              <a:ext uri="{FF2B5EF4-FFF2-40B4-BE49-F238E27FC236}">
                <a16:creationId xmlns="" xmlns:a16="http://schemas.microsoft.com/office/drawing/2014/main" id="{2C338CC2-99CC-4ADF-B4CB-4F7B49D70D6B}"/>
              </a:ext>
            </a:extLst>
          </p:cNvPr>
          <p:cNvGraphicFramePr>
            <a:graphicFrameLocks noGrp="1"/>
          </p:cNvGraphicFramePr>
          <p:nvPr>
            <p:extLst>
              <p:ext uri="{D42A27DB-BD31-4B8C-83A1-F6EECF244321}">
                <p14:modId xmlns:p14="http://schemas.microsoft.com/office/powerpoint/2010/main" val="404265540"/>
              </p:ext>
            </p:extLst>
          </p:nvPr>
        </p:nvGraphicFramePr>
        <p:xfrm>
          <a:off x="330200" y="970076"/>
          <a:ext cx="11531601" cy="5341824"/>
        </p:xfrm>
        <a:graphic>
          <a:graphicData uri="http://schemas.openxmlformats.org/drawingml/2006/table">
            <a:tbl>
              <a:tblPr firstRow="1" firstCol="1" bandRow="1">
                <a:tableStyleId>{5C22544A-7EE6-4342-B048-85BDC9FD1C3A}</a:tableStyleId>
              </a:tblPr>
              <a:tblGrid>
                <a:gridCol w="1193800">
                  <a:extLst>
                    <a:ext uri="{9D8B030D-6E8A-4147-A177-3AD203B41FA5}">
                      <a16:colId xmlns="" xmlns:a16="http://schemas.microsoft.com/office/drawing/2014/main" val="2554430238"/>
                    </a:ext>
                  </a:extLst>
                </a:gridCol>
                <a:gridCol w="5727700">
                  <a:extLst>
                    <a:ext uri="{9D8B030D-6E8A-4147-A177-3AD203B41FA5}">
                      <a16:colId xmlns="" xmlns:a16="http://schemas.microsoft.com/office/drawing/2014/main" val="2195550076"/>
                    </a:ext>
                  </a:extLst>
                </a:gridCol>
                <a:gridCol w="4610101">
                  <a:extLst>
                    <a:ext uri="{9D8B030D-6E8A-4147-A177-3AD203B41FA5}">
                      <a16:colId xmlns="" xmlns:a16="http://schemas.microsoft.com/office/drawing/2014/main" val="868531261"/>
                    </a:ext>
                  </a:extLst>
                </a:gridCol>
              </a:tblGrid>
              <a:tr h="703326">
                <a:tc>
                  <a:txBody>
                    <a:bodyPr/>
                    <a:lstStyle/>
                    <a:p>
                      <a:pPr algn="ctr">
                        <a:lnSpc>
                          <a:spcPct val="150000"/>
                        </a:lnSpc>
                        <a:spcAft>
                          <a:spcPts val="0"/>
                        </a:spcAft>
                      </a:pPr>
                      <a:r>
                        <a:rPr lang="zh-CN" sz="2800" b="0" dirty="0">
                          <a:solidFill>
                            <a:schemeClr val="tx1"/>
                          </a:solidFill>
                          <a:effectLst/>
                        </a:rPr>
                        <a:t>糖类</a:t>
                      </a:r>
                      <a:endParaRPr lang="zh-CN" sz="2800" b="0" dirty="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zh-CN" sz="2800" b="0">
                          <a:solidFill>
                            <a:schemeClr val="tx1"/>
                          </a:solidFill>
                          <a:effectLst/>
                        </a:rPr>
                        <a:t>试剂或方法</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zh-CN" sz="2800" b="0">
                          <a:solidFill>
                            <a:schemeClr val="tx1"/>
                          </a:solidFill>
                          <a:effectLst/>
                        </a:rPr>
                        <a:t>结论</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865392792"/>
                  </a:ext>
                </a:extLst>
              </a:tr>
              <a:tr h="4638498">
                <a:tc>
                  <a:txBody>
                    <a:bodyPr/>
                    <a:lstStyle/>
                    <a:p>
                      <a:pPr algn="ctr">
                        <a:lnSpc>
                          <a:spcPct val="150000"/>
                        </a:lnSpc>
                        <a:spcAft>
                          <a:spcPts val="0"/>
                        </a:spcAft>
                      </a:pPr>
                      <a:r>
                        <a:rPr lang="zh-CN" sz="2800" b="0">
                          <a:solidFill>
                            <a:schemeClr val="tx1"/>
                          </a:solidFill>
                          <a:effectLst/>
                        </a:rPr>
                        <a:t>纤维素</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50000"/>
                        </a:lnSpc>
                        <a:spcAft>
                          <a:spcPts val="0"/>
                        </a:spcAft>
                      </a:pPr>
                      <a:r>
                        <a:rPr lang="zh-CN" sz="2800" b="0" dirty="0">
                          <a:solidFill>
                            <a:schemeClr val="tx1"/>
                          </a:solidFill>
                          <a:effectLst/>
                        </a:rPr>
                        <a:t>将一小团棉花放入试管中</a:t>
                      </a:r>
                      <a:r>
                        <a:rPr lang="en-US" sz="2800" b="0" dirty="0">
                          <a:solidFill>
                            <a:schemeClr val="tx1"/>
                          </a:solidFill>
                          <a:effectLst/>
                        </a:rPr>
                        <a:t>,</a:t>
                      </a:r>
                      <a:r>
                        <a:rPr lang="zh-CN" sz="2800" b="0" dirty="0">
                          <a:solidFill>
                            <a:schemeClr val="tx1"/>
                          </a:solidFill>
                          <a:effectLst/>
                        </a:rPr>
                        <a:t>加入几滴</a:t>
                      </a:r>
                      <a:r>
                        <a:rPr lang="en-US" sz="2800" b="0" dirty="0">
                          <a:solidFill>
                            <a:schemeClr val="tx1"/>
                          </a:solidFill>
                          <a:effectLst/>
                        </a:rPr>
                        <a:t>90%</a:t>
                      </a:r>
                      <a:r>
                        <a:rPr lang="zh-CN" sz="2800" b="0" dirty="0">
                          <a:solidFill>
                            <a:schemeClr val="tx1"/>
                          </a:solidFill>
                          <a:effectLst/>
                        </a:rPr>
                        <a:t>的浓硫酸</a:t>
                      </a:r>
                      <a:r>
                        <a:rPr lang="en-US" sz="2800" b="0" dirty="0">
                          <a:solidFill>
                            <a:schemeClr val="tx1"/>
                          </a:solidFill>
                          <a:effectLst/>
                        </a:rPr>
                        <a:t>,</a:t>
                      </a:r>
                      <a:r>
                        <a:rPr lang="zh-CN" sz="2800" b="0" dirty="0">
                          <a:solidFill>
                            <a:schemeClr val="tx1"/>
                          </a:solidFill>
                          <a:effectLst/>
                        </a:rPr>
                        <a:t>用玻璃棒将棉花捣成糊状</a:t>
                      </a:r>
                      <a:r>
                        <a:rPr lang="en-US" sz="2800" b="0" dirty="0">
                          <a:solidFill>
                            <a:schemeClr val="tx1"/>
                          </a:solidFill>
                          <a:effectLst/>
                        </a:rPr>
                        <a:t>,</a:t>
                      </a:r>
                      <a:r>
                        <a:rPr lang="zh-CN" sz="2800" b="0" dirty="0">
                          <a:solidFill>
                            <a:schemeClr val="tx1"/>
                          </a:solidFill>
                          <a:effectLst/>
                        </a:rPr>
                        <a:t>小火微热</a:t>
                      </a:r>
                      <a:r>
                        <a:rPr lang="en-US" sz="2800" b="0" dirty="0">
                          <a:solidFill>
                            <a:schemeClr val="tx1"/>
                          </a:solidFill>
                          <a:effectLst/>
                        </a:rPr>
                        <a:t>,</a:t>
                      </a:r>
                      <a:r>
                        <a:rPr lang="zh-CN" sz="2800" b="0" dirty="0">
                          <a:solidFill>
                            <a:schemeClr val="tx1"/>
                          </a:solidFill>
                          <a:effectLst/>
                        </a:rPr>
                        <a:t>使其变成亮棕色溶液。稍冷却</a:t>
                      </a:r>
                      <a:r>
                        <a:rPr lang="en-US" sz="2800" b="0" dirty="0">
                          <a:solidFill>
                            <a:schemeClr val="tx1"/>
                          </a:solidFill>
                          <a:effectLst/>
                        </a:rPr>
                        <a:t>,</a:t>
                      </a:r>
                      <a:r>
                        <a:rPr lang="zh-CN" sz="2800" b="0" dirty="0">
                          <a:solidFill>
                            <a:schemeClr val="tx1"/>
                          </a:solidFill>
                          <a:effectLst/>
                        </a:rPr>
                        <a:t>滴入</a:t>
                      </a:r>
                      <a:r>
                        <a:rPr lang="en-US" sz="2800" b="0" dirty="0">
                          <a:solidFill>
                            <a:schemeClr val="tx1"/>
                          </a:solidFill>
                          <a:effectLst/>
                        </a:rPr>
                        <a:t>3</a:t>
                      </a:r>
                      <a:r>
                        <a:rPr lang="zh-CN" sz="2800" b="0" dirty="0">
                          <a:solidFill>
                            <a:schemeClr val="tx1"/>
                          </a:solidFill>
                          <a:effectLst/>
                        </a:rPr>
                        <a:t>滴</a:t>
                      </a:r>
                      <a:r>
                        <a:rPr lang="en-US" sz="2800" b="0" dirty="0">
                          <a:solidFill>
                            <a:schemeClr val="tx1"/>
                          </a:solidFill>
                          <a:effectLst/>
                        </a:rPr>
                        <a:t>CuSO</a:t>
                      </a:r>
                      <a:r>
                        <a:rPr lang="en-US" sz="2800" b="0" baseline="-25000" dirty="0">
                          <a:solidFill>
                            <a:schemeClr val="tx1"/>
                          </a:solidFill>
                          <a:effectLst/>
                        </a:rPr>
                        <a:t>4</a:t>
                      </a:r>
                      <a:r>
                        <a:rPr lang="zh-CN" sz="2800" b="0" dirty="0">
                          <a:solidFill>
                            <a:schemeClr val="tx1"/>
                          </a:solidFill>
                          <a:effectLst/>
                        </a:rPr>
                        <a:t>溶液</a:t>
                      </a:r>
                      <a:r>
                        <a:rPr lang="en-US" sz="2800" b="0" dirty="0">
                          <a:solidFill>
                            <a:schemeClr val="tx1"/>
                          </a:solidFill>
                          <a:effectLst/>
                        </a:rPr>
                        <a:t>,</a:t>
                      </a:r>
                      <a:r>
                        <a:rPr lang="zh-CN" sz="2800" b="0" dirty="0">
                          <a:solidFill>
                            <a:schemeClr val="tx1"/>
                          </a:solidFill>
                          <a:effectLst/>
                        </a:rPr>
                        <a:t>并逐滴加入</a:t>
                      </a:r>
                      <a:r>
                        <a:rPr lang="en-US" sz="2800" b="0" dirty="0" err="1">
                          <a:solidFill>
                            <a:schemeClr val="tx1"/>
                          </a:solidFill>
                          <a:effectLst/>
                        </a:rPr>
                        <a:t>NaOH</a:t>
                      </a:r>
                      <a:r>
                        <a:rPr lang="zh-CN" sz="2800" b="0" dirty="0">
                          <a:solidFill>
                            <a:schemeClr val="tx1"/>
                          </a:solidFill>
                          <a:effectLst/>
                        </a:rPr>
                        <a:t>溶液至出现</a:t>
                      </a:r>
                      <a:r>
                        <a:rPr lang="en-US" sz="2800" b="0" dirty="0">
                          <a:solidFill>
                            <a:schemeClr val="tx1"/>
                          </a:solidFill>
                          <a:effectLst/>
                        </a:rPr>
                        <a:t>Cu(OH)</a:t>
                      </a:r>
                      <a:r>
                        <a:rPr lang="en-US" sz="2800" b="0" baseline="-25000" dirty="0">
                          <a:solidFill>
                            <a:schemeClr val="tx1"/>
                          </a:solidFill>
                          <a:effectLst/>
                        </a:rPr>
                        <a:t>2</a:t>
                      </a:r>
                      <a:r>
                        <a:rPr lang="zh-CN" sz="2800" b="0" dirty="0">
                          <a:solidFill>
                            <a:schemeClr val="tx1"/>
                          </a:solidFill>
                          <a:effectLst/>
                        </a:rPr>
                        <a:t>沉淀。加热煮沸后</a:t>
                      </a:r>
                      <a:r>
                        <a:rPr lang="en-US" sz="2800" b="0" dirty="0">
                          <a:solidFill>
                            <a:schemeClr val="tx1"/>
                          </a:solidFill>
                          <a:effectLst/>
                        </a:rPr>
                        <a:t>,</a:t>
                      </a:r>
                      <a:r>
                        <a:rPr lang="zh-CN" sz="2800" b="0" dirty="0">
                          <a:solidFill>
                            <a:schemeClr val="tx1"/>
                          </a:solidFill>
                          <a:effectLst/>
                        </a:rPr>
                        <a:t>有红色沉淀生成</a:t>
                      </a:r>
                      <a:endParaRPr lang="zh-CN" sz="2800" b="0" dirty="0">
                        <a:solidFill>
                          <a:schemeClr val="tx1"/>
                        </a:solidFill>
                        <a:effectLst/>
                        <a:latin typeface="NEU-BZ-S92"/>
                        <a:ea typeface="方正书宋_GBK"/>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50000"/>
                        </a:lnSpc>
                        <a:spcAft>
                          <a:spcPts val="0"/>
                        </a:spcAft>
                      </a:pPr>
                      <a:r>
                        <a:rPr lang="zh-CN" sz="2800" b="0" dirty="0">
                          <a:solidFill>
                            <a:schemeClr val="tx1"/>
                          </a:solidFill>
                          <a:effectLst/>
                        </a:rPr>
                        <a:t>纤维素水解生成葡萄糖</a:t>
                      </a:r>
                      <a:r>
                        <a:rPr lang="en-US" sz="2800" b="0" dirty="0" smtClean="0">
                          <a:solidFill>
                            <a:schemeClr val="tx1"/>
                          </a:solidFill>
                          <a:effectLst/>
                        </a:rPr>
                        <a:t>:</a:t>
                      </a:r>
                    </a:p>
                    <a:p>
                      <a:pPr>
                        <a:lnSpc>
                          <a:spcPct val="150000"/>
                        </a:lnSpc>
                        <a:spcAft>
                          <a:spcPts val="0"/>
                        </a:spcAft>
                      </a:pPr>
                      <a:r>
                        <a:rPr lang="en-US" sz="2800" b="0" dirty="0" smtClean="0">
                          <a:solidFill>
                            <a:schemeClr val="tx1"/>
                          </a:solidFill>
                          <a:effectLst/>
                        </a:rPr>
                        <a:t>(</a:t>
                      </a:r>
                      <a:r>
                        <a:rPr lang="en-US" sz="2800" b="0" dirty="0">
                          <a:solidFill>
                            <a:schemeClr val="tx1"/>
                          </a:solidFill>
                          <a:effectLst/>
                        </a:rPr>
                        <a:t>C</a:t>
                      </a:r>
                      <a:r>
                        <a:rPr lang="en-US" sz="2800" b="0" baseline="-25000" dirty="0">
                          <a:solidFill>
                            <a:schemeClr val="tx1"/>
                          </a:solidFill>
                          <a:effectLst/>
                        </a:rPr>
                        <a:t>6</a:t>
                      </a:r>
                      <a:r>
                        <a:rPr lang="en-US" sz="2800" b="0" dirty="0">
                          <a:solidFill>
                            <a:schemeClr val="tx1"/>
                          </a:solidFill>
                          <a:effectLst/>
                        </a:rPr>
                        <a:t>H</a:t>
                      </a:r>
                      <a:r>
                        <a:rPr lang="en-US" sz="2800" b="0" baseline="-25000" dirty="0">
                          <a:solidFill>
                            <a:schemeClr val="tx1"/>
                          </a:solidFill>
                          <a:effectLst/>
                        </a:rPr>
                        <a:t>10</a:t>
                      </a:r>
                      <a:r>
                        <a:rPr lang="en-US" sz="2800" b="0" dirty="0">
                          <a:solidFill>
                            <a:schemeClr val="tx1"/>
                          </a:solidFill>
                          <a:effectLst/>
                        </a:rPr>
                        <a:t>O</a:t>
                      </a:r>
                      <a:r>
                        <a:rPr lang="en-US" sz="2800" b="0" baseline="-25000" dirty="0">
                          <a:solidFill>
                            <a:schemeClr val="tx1"/>
                          </a:solidFill>
                          <a:effectLst/>
                        </a:rPr>
                        <a:t>5</a:t>
                      </a:r>
                      <a:r>
                        <a:rPr lang="en-US" sz="2800" b="0" dirty="0">
                          <a:solidFill>
                            <a:schemeClr val="tx1"/>
                          </a:solidFill>
                          <a:effectLst/>
                        </a:rPr>
                        <a:t>)</a:t>
                      </a:r>
                      <a:r>
                        <a:rPr lang="en-US" sz="2800" b="0" baseline="-25000" dirty="0">
                          <a:solidFill>
                            <a:schemeClr val="tx1"/>
                          </a:solidFill>
                          <a:effectLst/>
                        </a:rPr>
                        <a:t> </a:t>
                      </a:r>
                      <a:r>
                        <a:rPr lang="en-US" sz="2800" b="0" i="1" baseline="-25000" dirty="0">
                          <a:solidFill>
                            <a:schemeClr val="tx1"/>
                          </a:solidFill>
                          <a:effectLst/>
                        </a:rPr>
                        <a:t>n</a:t>
                      </a:r>
                      <a:r>
                        <a:rPr lang="en-US" sz="2800" b="0" dirty="0">
                          <a:solidFill>
                            <a:schemeClr val="tx1"/>
                          </a:solidFill>
                          <a:effectLst/>
                        </a:rPr>
                        <a:t>+</a:t>
                      </a:r>
                      <a:r>
                        <a:rPr lang="en-US" sz="2800" b="0" i="1" dirty="0">
                          <a:solidFill>
                            <a:schemeClr val="tx1"/>
                          </a:solidFill>
                          <a:effectLst/>
                        </a:rPr>
                        <a:t>n</a:t>
                      </a:r>
                      <a:r>
                        <a:rPr lang="en-US" sz="2800" b="0" dirty="0">
                          <a:solidFill>
                            <a:schemeClr val="tx1"/>
                          </a:solidFill>
                          <a:effectLst/>
                        </a:rPr>
                        <a:t>H</a:t>
                      </a:r>
                      <a:r>
                        <a:rPr lang="en-US" sz="2800" b="0" baseline="-25000" dirty="0">
                          <a:solidFill>
                            <a:schemeClr val="tx1"/>
                          </a:solidFill>
                          <a:effectLst/>
                        </a:rPr>
                        <a:t>2</a:t>
                      </a:r>
                      <a:r>
                        <a:rPr lang="en-US" sz="2800" b="0" dirty="0">
                          <a:solidFill>
                            <a:schemeClr val="tx1"/>
                          </a:solidFill>
                          <a:effectLst/>
                        </a:rPr>
                        <a:t>O</a:t>
                      </a:r>
                      <a:endParaRPr lang="zh-CN" sz="2800" b="0" dirty="0">
                        <a:solidFill>
                          <a:schemeClr val="tx1"/>
                        </a:solidFill>
                        <a:effectLst/>
                      </a:endParaRPr>
                    </a:p>
                    <a:p>
                      <a:pPr>
                        <a:lnSpc>
                          <a:spcPct val="150000"/>
                        </a:lnSpc>
                        <a:spcAft>
                          <a:spcPts val="0"/>
                        </a:spcAft>
                      </a:pPr>
                      <a:r>
                        <a:rPr lang="zh-CN" sz="2800" b="0" dirty="0">
                          <a:solidFill>
                            <a:schemeClr val="tx1"/>
                          </a:solidFill>
                          <a:effectLst/>
                        </a:rPr>
                        <a:t>　纤维素</a:t>
                      </a:r>
                    </a:p>
                    <a:p>
                      <a:pPr>
                        <a:lnSpc>
                          <a:spcPct val="150000"/>
                        </a:lnSpc>
                        <a:spcAft>
                          <a:spcPts val="0"/>
                        </a:spcAft>
                      </a:pPr>
                      <a:r>
                        <a:rPr lang="en-US" sz="2800" b="0" i="1" dirty="0">
                          <a:solidFill>
                            <a:schemeClr val="tx1"/>
                          </a:solidFill>
                          <a:effectLst/>
                        </a:rPr>
                        <a:t>n</a:t>
                      </a:r>
                      <a:r>
                        <a:rPr lang="en-US" sz="2800" b="0" dirty="0">
                          <a:solidFill>
                            <a:schemeClr val="tx1"/>
                          </a:solidFill>
                          <a:effectLst/>
                        </a:rPr>
                        <a:t>C</a:t>
                      </a:r>
                      <a:r>
                        <a:rPr lang="en-US" sz="2800" b="0" baseline="-25000" dirty="0">
                          <a:solidFill>
                            <a:schemeClr val="tx1"/>
                          </a:solidFill>
                          <a:effectLst/>
                        </a:rPr>
                        <a:t>6</a:t>
                      </a:r>
                      <a:r>
                        <a:rPr lang="en-US" sz="2800" b="0" dirty="0">
                          <a:solidFill>
                            <a:schemeClr val="tx1"/>
                          </a:solidFill>
                          <a:effectLst/>
                        </a:rPr>
                        <a:t>H</a:t>
                      </a:r>
                      <a:r>
                        <a:rPr lang="en-US" sz="2800" b="0" baseline="-25000" dirty="0">
                          <a:solidFill>
                            <a:schemeClr val="tx1"/>
                          </a:solidFill>
                          <a:effectLst/>
                        </a:rPr>
                        <a:t>12</a:t>
                      </a:r>
                      <a:r>
                        <a:rPr lang="en-US" sz="2800" b="0" dirty="0">
                          <a:solidFill>
                            <a:schemeClr val="tx1"/>
                          </a:solidFill>
                          <a:effectLst/>
                        </a:rPr>
                        <a:t>O</a:t>
                      </a:r>
                      <a:r>
                        <a:rPr lang="en-US" sz="2800" b="0" baseline="-25000" dirty="0">
                          <a:solidFill>
                            <a:schemeClr val="tx1"/>
                          </a:solidFill>
                          <a:effectLst/>
                        </a:rPr>
                        <a:t>6</a:t>
                      </a:r>
                      <a:endParaRPr lang="zh-CN" sz="2800" b="0" dirty="0">
                        <a:solidFill>
                          <a:schemeClr val="tx1"/>
                        </a:solidFill>
                        <a:effectLst/>
                      </a:endParaRPr>
                    </a:p>
                    <a:p>
                      <a:pPr>
                        <a:lnSpc>
                          <a:spcPct val="150000"/>
                        </a:lnSpc>
                        <a:spcAft>
                          <a:spcPts val="0"/>
                        </a:spcAft>
                      </a:pPr>
                      <a:r>
                        <a:rPr lang="en-US" altLang="zh-CN" sz="2800" b="0" dirty="0">
                          <a:solidFill>
                            <a:schemeClr val="tx1"/>
                          </a:solidFill>
                          <a:effectLst/>
                        </a:rPr>
                        <a:t> </a:t>
                      </a:r>
                      <a:r>
                        <a:rPr lang="zh-CN" sz="2800" b="0" dirty="0">
                          <a:solidFill>
                            <a:schemeClr val="tx1"/>
                          </a:solidFill>
                          <a:effectLst/>
                        </a:rPr>
                        <a:t>葡萄糖　</a:t>
                      </a:r>
                      <a:endParaRPr lang="zh-CN" sz="2800" b="0" dirty="0">
                        <a:solidFill>
                          <a:schemeClr val="tx1"/>
                        </a:solidFill>
                        <a:effectLst/>
                        <a:latin typeface="NEU-BZ-S92"/>
                        <a:ea typeface="方正书宋_GBK"/>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198997609"/>
                  </a:ext>
                </a:extLst>
              </a:tr>
            </a:tbl>
          </a:graphicData>
        </a:graphic>
      </p:graphicFrame>
      <p:pic>
        <p:nvPicPr>
          <p:cNvPr id="8" name="图片 7">
            <a:extLst>
              <a:ext uri="{FF2B5EF4-FFF2-40B4-BE49-F238E27FC236}">
                <a16:creationId xmlns="" xmlns:a16="http://schemas.microsoft.com/office/drawing/2014/main" id="{E044BE0F-975E-4C00-9C57-94E4E901620E}"/>
              </a:ext>
            </a:extLst>
          </p:cNvPr>
          <p:cNvPicPr/>
          <p:nvPr/>
        </p:nvPicPr>
        <p:blipFill>
          <a:blip r:embed="rId2"/>
          <a:stretch>
            <a:fillRect/>
          </a:stretch>
        </p:blipFill>
        <p:spPr>
          <a:xfrm>
            <a:off x="10152500" y="3132703"/>
            <a:ext cx="1060450" cy="508285"/>
          </a:xfrm>
          <a:prstGeom prst="rect">
            <a:avLst/>
          </a:prstGeom>
        </p:spPr>
      </p:pic>
    </p:spTree>
    <p:extLst>
      <p:ext uri="{BB962C8B-B14F-4D97-AF65-F5344CB8AC3E}">
        <p14:creationId xmlns:p14="http://schemas.microsoft.com/office/powerpoint/2010/main" val="369339589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 xmlns:a16="http://schemas.microsoft.com/office/drawing/2014/main" id="{E21ABC8D-1C46-4B5A-9C88-3EA50E8EBABA}"/>
              </a:ext>
            </a:extLst>
          </p:cNvPr>
          <p:cNvSpPr/>
          <p:nvPr/>
        </p:nvSpPr>
        <p:spPr>
          <a:xfrm>
            <a:off x="8153400" y="0"/>
            <a:ext cx="305955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专题二十一   生活中常见的有机物营养物质</a:t>
            </a:r>
          </a:p>
        </p:txBody>
      </p:sp>
      <p:sp>
        <p:nvSpPr>
          <p:cNvPr id="10" name="矩形 9">
            <a:extLst>
              <a:ext uri="{FF2B5EF4-FFF2-40B4-BE49-F238E27FC236}">
                <a16:creationId xmlns="" xmlns:a16="http://schemas.microsoft.com/office/drawing/2014/main" id="{624ADB48-4E96-4B52-B003-1986B52AF0A6}"/>
              </a:ext>
            </a:extLst>
          </p:cNvPr>
          <p:cNvSpPr/>
          <p:nvPr/>
        </p:nvSpPr>
        <p:spPr>
          <a:xfrm>
            <a:off x="234043" y="264779"/>
            <a:ext cx="11723913" cy="662297"/>
          </a:xfrm>
          <a:prstGeom prst="rect">
            <a:avLst/>
          </a:prstGeom>
        </p:spPr>
        <p:txBody>
          <a:bodyPr wrap="square">
            <a:spAutoFit/>
          </a:bodyPr>
          <a:lstStyle/>
          <a:p>
            <a:pPr algn="r">
              <a:lnSpc>
                <a:spcPct val="150000"/>
              </a:lnSpc>
            </a:pPr>
            <a:r>
              <a:rPr lang="en-US" altLang="zh-CN" sz="2800" dirty="0"/>
              <a:t>(</a:t>
            </a:r>
            <a:r>
              <a:rPr lang="zh-CN" altLang="en-US" sz="2800" dirty="0"/>
              <a:t>续表</a:t>
            </a:r>
            <a:r>
              <a:rPr lang="en-US" altLang="zh-CN" sz="2800" dirty="0"/>
              <a:t>)</a:t>
            </a:r>
            <a:endParaRPr lang="zh-CN" altLang="zh-CN" sz="2800" dirty="0"/>
          </a:p>
        </p:txBody>
      </p:sp>
      <p:graphicFrame>
        <p:nvGraphicFramePr>
          <p:cNvPr id="7" name="表格 6">
            <a:extLst>
              <a:ext uri="{FF2B5EF4-FFF2-40B4-BE49-F238E27FC236}">
                <a16:creationId xmlns="" xmlns:a16="http://schemas.microsoft.com/office/drawing/2014/main" id="{2C338CC2-99CC-4ADF-B4CB-4F7B49D70D6B}"/>
              </a:ext>
            </a:extLst>
          </p:cNvPr>
          <p:cNvGraphicFramePr>
            <a:graphicFrameLocks noGrp="1"/>
          </p:cNvGraphicFramePr>
          <p:nvPr>
            <p:extLst>
              <p:ext uri="{D42A27DB-BD31-4B8C-83A1-F6EECF244321}">
                <p14:modId xmlns:p14="http://schemas.microsoft.com/office/powerpoint/2010/main" val="3541317252"/>
              </p:ext>
            </p:extLst>
          </p:nvPr>
        </p:nvGraphicFramePr>
        <p:xfrm>
          <a:off x="330200" y="931976"/>
          <a:ext cx="11531601" cy="5120640"/>
        </p:xfrm>
        <a:graphic>
          <a:graphicData uri="http://schemas.openxmlformats.org/drawingml/2006/table">
            <a:tbl>
              <a:tblPr firstRow="1" firstCol="1" bandRow="1">
                <a:tableStyleId>{5C22544A-7EE6-4342-B048-85BDC9FD1C3A}</a:tableStyleId>
              </a:tblPr>
              <a:tblGrid>
                <a:gridCol w="990600">
                  <a:extLst>
                    <a:ext uri="{9D8B030D-6E8A-4147-A177-3AD203B41FA5}">
                      <a16:colId xmlns="" xmlns:a16="http://schemas.microsoft.com/office/drawing/2014/main" val="2554430238"/>
                    </a:ext>
                  </a:extLst>
                </a:gridCol>
                <a:gridCol w="5994400">
                  <a:extLst>
                    <a:ext uri="{9D8B030D-6E8A-4147-A177-3AD203B41FA5}">
                      <a16:colId xmlns="" xmlns:a16="http://schemas.microsoft.com/office/drawing/2014/main" val="2195550076"/>
                    </a:ext>
                  </a:extLst>
                </a:gridCol>
                <a:gridCol w="4546601">
                  <a:extLst>
                    <a:ext uri="{9D8B030D-6E8A-4147-A177-3AD203B41FA5}">
                      <a16:colId xmlns="" xmlns:a16="http://schemas.microsoft.com/office/drawing/2014/main" val="868531261"/>
                    </a:ext>
                  </a:extLst>
                </a:gridCol>
              </a:tblGrid>
              <a:tr h="0">
                <a:tc>
                  <a:txBody>
                    <a:bodyPr/>
                    <a:lstStyle/>
                    <a:p>
                      <a:pPr algn="ctr">
                        <a:lnSpc>
                          <a:spcPct val="120000"/>
                        </a:lnSpc>
                        <a:spcAft>
                          <a:spcPts val="0"/>
                        </a:spcAft>
                      </a:pPr>
                      <a:r>
                        <a:rPr lang="zh-CN" sz="2800" b="0" dirty="0">
                          <a:solidFill>
                            <a:schemeClr val="tx1"/>
                          </a:solidFill>
                          <a:effectLst/>
                        </a:rPr>
                        <a:t>糖类</a:t>
                      </a:r>
                      <a:r>
                        <a:rPr lang="en-US" altLang="zh-CN" sz="2800" b="0" dirty="0">
                          <a:solidFill>
                            <a:schemeClr val="tx1"/>
                          </a:solidFill>
                          <a:effectLst/>
                        </a:rPr>
                        <a:t> </a:t>
                      </a:r>
                      <a:endParaRPr lang="zh-CN" sz="2800" b="0" dirty="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20000"/>
                        </a:lnSpc>
                        <a:spcAft>
                          <a:spcPts val="0"/>
                        </a:spcAft>
                      </a:pPr>
                      <a:r>
                        <a:rPr lang="zh-CN" sz="2800" b="0">
                          <a:solidFill>
                            <a:schemeClr val="tx1"/>
                          </a:solidFill>
                          <a:effectLst/>
                        </a:rPr>
                        <a:t>试剂或方法</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20000"/>
                        </a:lnSpc>
                        <a:spcAft>
                          <a:spcPts val="0"/>
                        </a:spcAft>
                      </a:pPr>
                      <a:r>
                        <a:rPr lang="zh-CN" sz="2800" b="0">
                          <a:solidFill>
                            <a:schemeClr val="tx1"/>
                          </a:solidFill>
                          <a:effectLst/>
                        </a:rPr>
                        <a:t>结论</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865392792"/>
                  </a:ext>
                </a:extLst>
              </a:tr>
              <a:tr h="0">
                <a:tc>
                  <a:txBody>
                    <a:bodyPr/>
                    <a:lstStyle/>
                    <a:p>
                      <a:pPr algn="ctr">
                        <a:lnSpc>
                          <a:spcPct val="120000"/>
                        </a:lnSpc>
                        <a:spcAft>
                          <a:spcPts val="0"/>
                        </a:spcAft>
                      </a:pPr>
                      <a:r>
                        <a:rPr lang="zh-CN" sz="2800" b="0">
                          <a:solidFill>
                            <a:schemeClr val="tx1"/>
                          </a:solidFill>
                          <a:effectLst/>
                        </a:rPr>
                        <a:t>淀粉</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50000"/>
                        </a:lnSpc>
                        <a:spcAft>
                          <a:spcPts val="0"/>
                        </a:spcAft>
                      </a:pPr>
                      <a:r>
                        <a:rPr lang="zh-CN" sz="2800" b="0" dirty="0">
                          <a:solidFill>
                            <a:schemeClr val="tx1"/>
                          </a:solidFill>
                          <a:effectLst/>
                        </a:rPr>
                        <a:t>淀粉</a:t>
                      </a:r>
                      <a:r>
                        <a:rPr lang="en-US" altLang="zh-CN" sz="2800" b="0" dirty="0">
                          <a:solidFill>
                            <a:schemeClr val="tx1"/>
                          </a:solidFill>
                          <a:effectLst/>
                        </a:rPr>
                        <a:t>                        </a:t>
                      </a:r>
                      <a:r>
                        <a:rPr lang="zh-CN" sz="2800" b="0" dirty="0">
                          <a:solidFill>
                            <a:schemeClr val="tx1"/>
                          </a:solidFill>
                          <a:effectLst/>
                        </a:rPr>
                        <a:t>水解液</a:t>
                      </a:r>
                      <a:r>
                        <a:rPr lang="en-US" sz="2800" b="0" dirty="0">
                          <a:solidFill>
                            <a:schemeClr val="tx1"/>
                          </a:solidFill>
                          <a:effectLst/>
                        </a:rPr>
                        <a:t>          </a:t>
                      </a:r>
                      <a:r>
                        <a:rPr lang="zh-CN" sz="2800" b="0" dirty="0">
                          <a:solidFill>
                            <a:schemeClr val="tx1"/>
                          </a:solidFill>
                          <a:effectLst/>
                        </a:rPr>
                        <a:t>现象</a:t>
                      </a:r>
                      <a:r>
                        <a:rPr lang="en-US" sz="2800" b="0" dirty="0">
                          <a:solidFill>
                            <a:schemeClr val="tx1"/>
                          </a:solidFill>
                          <a:effectLst/>
                        </a:rPr>
                        <a:t>A;</a:t>
                      </a:r>
                      <a:endParaRPr lang="zh-CN" sz="2800" b="0" dirty="0">
                        <a:solidFill>
                          <a:schemeClr val="tx1"/>
                        </a:solidFill>
                        <a:effectLst/>
                      </a:endParaRPr>
                    </a:p>
                    <a:p>
                      <a:pPr>
                        <a:lnSpc>
                          <a:spcPct val="150000"/>
                        </a:lnSpc>
                        <a:spcAft>
                          <a:spcPts val="0"/>
                        </a:spcAft>
                      </a:pPr>
                      <a:r>
                        <a:rPr lang="zh-CN" sz="2800" b="0" dirty="0">
                          <a:solidFill>
                            <a:schemeClr val="tx1"/>
                          </a:solidFill>
                          <a:effectLst/>
                        </a:rPr>
                        <a:t>淀粉</a:t>
                      </a:r>
                      <a:r>
                        <a:rPr lang="en-US" altLang="zh-CN" sz="2800" b="0" dirty="0">
                          <a:solidFill>
                            <a:schemeClr val="tx1"/>
                          </a:solidFill>
                          <a:effectLst/>
                        </a:rPr>
                        <a:t>         </a:t>
                      </a:r>
                      <a:r>
                        <a:rPr lang="en-US" sz="2800" b="0" dirty="0">
                          <a:solidFill>
                            <a:schemeClr val="tx1"/>
                          </a:solidFill>
                          <a:effectLst/>
                        </a:rPr>
                        <a:t>              </a:t>
                      </a:r>
                      <a:r>
                        <a:rPr lang="zh-CN" sz="2800" b="0" dirty="0">
                          <a:solidFill>
                            <a:schemeClr val="tx1"/>
                          </a:solidFill>
                          <a:effectLst/>
                        </a:rPr>
                        <a:t>水解液</a:t>
                      </a:r>
                      <a:r>
                        <a:rPr lang="en-US" altLang="zh-CN" sz="2800" b="0" dirty="0">
                          <a:solidFill>
                            <a:schemeClr val="tx1"/>
                          </a:solidFill>
                          <a:effectLst/>
                        </a:rPr>
                        <a:t>   </a:t>
                      </a:r>
                      <a:r>
                        <a:rPr lang="en-US" sz="2800" b="0" dirty="0">
                          <a:solidFill>
                            <a:schemeClr val="tx1"/>
                          </a:solidFill>
                          <a:effectLst/>
                        </a:rPr>
                        <a:t>                </a:t>
                      </a:r>
                      <a:r>
                        <a:rPr lang="zh-CN" sz="2800" b="0" dirty="0">
                          <a:solidFill>
                            <a:schemeClr val="tx1"/>
                          </a:solidFill>
                          <a:effectLst/>
                        </a:rPr>
                        <a:t>中和液</a:t>
                      </a:r>
                      <a:r>
                        <a:rPr lang="en-US" sz="2800" b="0" dirty="0">
                          <a:solidFill>
                            <a:schemeClr val="tx1"/>
                          </a:solidFill>
                          <a:effectLst/>
                        </a:rPr>
                        <a:t>(</a:t>
                      </a:r>
                      <a:r>
                        <a:rPr lang="zh-CN" sz="2800" b="0" dirty="0">
                          <a:solidFill>
                            <a:schemeClr val="tx1"/>
                          </a:solidFill>
                          <a:effectLst/>
                        </a:rPr>
                        <a:t>呈弱碱性</a:t>
                      </a:r>
                      <a:r>
                        <a:rPr lang="en-US" sz="2800" b="0" dirty="0">
                          <a:solidFill>
                            <a:schemeClr val="tx1"/>
                          </a:solidFill>
                          <a:effectLst/>
                        </a:rPr>
                        <a:t>)                    </a:t>
                      </a:r>
                      <a:r>
                        <a:rPr lang="zh-CN" sz="2800" b="0" dirty="0">
                          <a:solidFill>
                            <a:schemeClr val="tx1"/>
                          </a:solidFill>
                          <a:effectLst/>
                        </a:rPr>
                        <a:t>现象</a:t>
                      </a:r>
                      <a:r>
                        <a:rPr lang="en-US" sz="2800" b="0" dirty="0">
                          <a:solidFill>
                            <a:schemeClr val="tx1"/>
                          </a:solidFill>
                          <a:effectLst/>
                        </a:rPr>
                        <a:t>B</a:t>
                      </a:r>
                      <a:endParaRPr lang="zh-CN" sz="2800" b="0" dirty="0">
                        <a:solidFill>
                          <a:schemeClr val="tx1"/>
                        </a:solidFill>
                        <a:effectLst/>
                        <a:latin typeface="NEU-BZ-S92"/>
                        <a:ea typeface="方正书宋_GBK"/>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20000"/>
                        </a:lnSpc>
                        <a:spcAft>
                          <a:spcPts val="0"/>
                        </a:spcAft>
                      </a:pPr>
                      <a:r>
                        <a:rPr lang="en-US" sz="2800" b="0" dirty="0">
                          <a:solidFill>
                            <a:schemeClr val="tx1"/>
                          </a:solidFill>
                          <a:effectLst/>
                        </a:rPr>
                        <a:t>(1)</a:t>
                      </a:r>
                      <a:r>
                        <a:rPr lang="zh-CN" sz="2800" b="0" dirty="0">
                          <a:solidFill>
                            <a:schemeClr val="tx1"/>
                          </a:solidFill>
                          <a:effectLst/>
                        </a:rPr>
                        <a:t>若现象</a:t>
                      </a:r>
                      <a:r>
                        <a:rPr lang="en-US" sz="2800" b="0" dirty="0">
                          <a:solidFill>
                            <a:schemeClr val="tx1"/>
                          </a:solidFill>
                          <a:effectLst/>
                        </a:rPr>
                        <a:t>A</a:t>
                      </a:r>
                      <a:r>
                        <a:rPr lang="zh-CN" sz="2800" b="0" dirty="0">
                          <a:solidFill>
                            <a:schemeClr val="tx1"/>
                          </a:solidFill>
                          <a:effectLst/>
                        </a:rPr>
                        <a:t>为溶液变蓝色</a:t>
                      </a:r>
                      <a:r>
                        <a:rPr lang="en-US" sz="2800" b="0" dirty="0">
                          <a:solidFill>
                            <a:schemeClr val="tx1"/>
                          </a:solidFill>
                          <a:effectLst/>
                        </a:rPr>
                        <a:t>,</a:t>
                      </a:r>
                      <a:r>
                        <a:rPr lang="zh-CN" sz="2800" b="0" dirty="0">
                          <a:solidFill>
                            <a:schemeClr val="tx1"/>
                          </a:solidFill>
                          <a:effectLst/>
                        </a:rPr>
                        <a:t>现象</a:t>
                      </a:r>
                      <a:r>
                        <a:rPr lang="en-US" sz="2800" b="0" dirty="0">
                          <a:solidFill>
                            <a:schemeClr val="tx1"/>
                          </a:solidFill>
                          <a:effectLst/>
                        </a:rPr>
                        <a:t>B</a:t>
                      </a:r>
                      <a:r>
                        <a:rPr lang="zh-CN" sz="2800" b="0" dirty="0">
                          <a:solidFill>
                            <a:schemeClr val="tx1"/>
                          </a:solidFill>
                          <a:effectLst/>
                        </a:rPr>
                        <a:t>为未出现银镜</a:t>
                      </a:r>
                      <a:r>
                        <a:rPr lang="en-US" sz="2800" b="0" dirty="0">
                          <a:solidFill>
                            <a:schemeClr val="tx1"/>
                          </a:solidFill>
                          <a:effectLst/>
                        </a:rPr>
                        <a:t>,</a:t>
                      </a:r>
                      <a:r>
                        <a:rPr lang="zh-CN" sz="2800" b="0" dirty="0">
                          <a:solidFill>
                            <a:schemeClr val="tx1"/>
                          </a:solidFill>
                          <a:effectLst/>
                        </a:rPr>
                        <a:t>则淀粉未水解</a:t>
                      </a:r>
                      <a:r>
                        <a:rPr lang="en-US" sz="2800" b="0" dirty="0">
                          <a:solidFill>
                            <a:schemeClr val="tx1"/>
                          </a:solidFill>
                          <a:effectLst/>
                        </a:rPr>
                        <a:t>;</a:t>
                      </a:r>
                      <a:endParaRPr lang="zh-CN" sz="2800" b="0" dirty="0">
                        <a:solidFill>
                          <a:schemeClr val="tx1"/>
                        </a:solidFill>
                        <a:effectLst/>
                      </a:endParaRPr>
                    </a:p>
                    <a:p>
                      <a:pPr>
                        <a:lnSpc>
                          <a:spcPct val="120000"/>
                        </a:lnSpc>
                        <a:spcAft>
                          <a:spcPts val="0"/>
                        </a:spcAft>
                      </a:pPr>
                      <a:r>
                        <a:rPr lang="en-US" sz="2800" b="0" dirty="0">
                          <a:solidFill>
                            <a:schemeClr val="tx1"/>
                          </a:solidFill>
                          <a:effectLst/>
                        </a:rPr>
                        <a:t>(2)</a:t>
                      </a:r>
                      <a:r>
                        <a:rPr lang="zh-CN" sz="2800" b="0" dirty="0">
                          <a:solidFill>
                            <a:schemeClr val="tx1"/>
                          </a:solidFill>
                          <a:effectLst/>
                        </a:rPr>
                        <a:t>若现象</a:t>
                      </a:r>
                      <a:r>
                        <a:rPr lang="en-US" sz="2800" b="0" dirty="0">
                          <a:solidFill>
                            <a:schemeClr val="tx1"/>
                          </a:solidFill>
                          <a:effectLst/>
                        </a:rPr>
                        <a:t>A</a:t>
                      </a:r>
                      <a:r>
                        <a:rPr lang="zh-CN" sz="2800" b="0" dirty="0">
                          <a:solidFill>
                            <a:schemeClr val="tx1"/>
                          </a:solidFill>
                          <a:effectLst/>
                        </a:rPr>
                        <a:t>为溶液变蓝色</a:t>
                      </a:r>
                      <a:r>
                        <a:rPr lang="en-US" sz="2800" b="0" dirty="0">
                          <a:solidFill>
                            <a:schemeClr val="tx1"/>
                          </a:solidFill>
                          <a:effectLst/>
                        </a:rPr>
                        <a:t>,</a:t>
                      </a:r>
                      <a:r>
                        <a:rPr lang="zh-CN" sz="2800" b="0" dirty="0">
                          <a:solidFill>
                            <a:schemeClr val="tx1"/>
                          </a:solidFill>
                          <a:effectLst/>
                        </a:rPr>
                        <a:t>现象</a:t>
                      </a:r>
                      <a:r>
                        <a:rPr lang="en-US" sz="2800" b="0" dirty="0">
                          <a:solidFill>
                            <a:schemeClr val="tx1"/>
                          </a:solidFill>
                          <a:effectLst/>
                        </a:rPr>
                        <a:t>B</a:t>
                      </a:r>
                      <a:r>
                        <a:rPr lang="zh-CN" sz="2800" b="0" dirty="0">
                          <a:solidFill>
                            <a:schemeClr val="tx1"/>
                          </a:solidFill>
                          <a:effectLst/>
                        </a:rPr>
                        <a:t>为出现银镜</a:t>
                      </a:r>
                      <a:r>
                        <a:rPr lang="en-US" sz="2800" b="0" dirty="0">
                          <a:solidFill>
                            <a:schemeClr val="tx1"/>
                          </a:solidFill>
                          <a:effectLst/>
                        </a:rPr>
                        <a:t>,</a:t>
                      </a:r>
                      <a:r>
                        <a:rPr lang="zh-CN" sz="2800" b="0" dirty="0">
                          <a:solidFill>
                            <a:schemeClr val="tx1"/>
                          </a:solidFill>
                          <a:effectLst/>
                        </a:rPr>
                        <a:t>则淀粉部分水解</a:t>
                      </a:r>
                      <a:r>
                        <a:rPr lang="en-US" sz="2800" b="0" dirty="0">
                          <a:solidFill>
                            <a:schemeClr val="tx1"/>
                          </a:solidFill>
                          <a:effectLst/>
                        </a:rPr>
                        <a:t>;</a:t>
                      </a:r>
                      <a:endParaRPr lang="zh-CN" sz="2800" b="0" dirty="0">
                        <a:solidFill>
                          <a:schemeClr val="tx1"/>
                        </a:solidFill>
                        <a:effectLst/>
                      </a:endParaRPr>
                    </a:p>
                    <a:p>
                      <a:pPr>
                        <a:lnSpc>
                          <a:spcPct val="120000"/>
                        </a:lnSpc>
                        <a:spcAft>
                          <a:spcPts val="0"/>
                        </a:spcAft>
                      </a:pPr>
                      <a:r>
                        <a:rPr lang="en-US" sz="2800" b="0" dirty="0">
                          <a:solidFill>
                            <a:schemeClr val="tx1"/>
                          </a:solidFill>
                          <a:effectLst/>
                        </a:rPr>
                        <a:t>(3)</a:t>
                      </a:r>
                      <a:r>
                        <a:rPr lang="zh-CN" sz="2800" b="0" dirty="0">
                          <a:solidFill>
                            <a:schemeClr val="tx1"/>
                          </a:solidFill>
                          <a:effectLst/>
                        </a:rPr>
                        <a:t>若现象</a:t>
                      </a:r>
                      <a:r>
                        <a:rPr lang="en-US" sz="2800" b="0" dirty="0">
                          <a:solidFill>
                            <a:schemeClr val="tx1"/>
                          </a:solidFill>
                          <a:effectLst/>
                        </a:rPr>
                        <a:t>A</a:t>
                      </a:r>
                      <a:r>
                        <a:rPr lang="zh-CN" sz="2800" b="0" dirty="0">
                          <a:solidFill>
                            <a:schemeClr val="tx1"/>
                          </a:solidFill>
                          <a:effectLst/>
                        </a:rPr>
                        <a:t>为溶液不变蓝色</a:t>
                      </a:r>
                      <a:r>
                        <a:rPr lang="en-US" sz="2800" b="0" dirty="0">
                          <a:solidFill>
                            <a:schemeClr val="tx1"/>
                          </a:solidFill>
                          <a:effectLst/>
                        </a:rPr>
                        <a:t>,</a:t>
                      </a:r>
                      <a:r>
                        <a:rPr lang="zh-CN" sz="2800" b="0" dirty="0">
                          <a:solidFill>
                            <a:schemeClr val="tx1"/>
                          </a:solidFill>
                          <a:effectLst/>
                        </a:rPr>
                        <a:t>现象</a:t>
                      </a:r>
                      <a:r>
                        <a:rPr lang="en-US" sz="2800" b="0" dirty="0">
                          <a:solidFill>
                            <a:schemeClr val="tx1"/>
                          </a:solidFill>
                          <a:effectLst/>
                        </a:rPr>
                        <a:t>B</a:t>
                      </a:r>
                      <a:r>
                        <a:rPr lang="zh-CN" sz="2800" b="0" dirty="0">
                          <a:solidFill>
                            <a:schemeClr val="tx1"/>
                          </a:solidFill>
                          <a:effectLst/>
                        </a:rPr>
                        <a:t>为出现银镜</a:t>
                      </a:r>
                      <a:r>
                        <a:rPr lang="en-US" sz="2800" b="0" dirty="0">
                          <a:solidFill>
                            <a:schemeClr val="tx1"/>
                          </a:solidFill>
                          <a:effectLst/>
                        </a:rPr>
                        <a:t>,</a:t>
                      </a:r>
                      <a:r>
                        <a:rPr lang="zh-CN" sz="2800" b="0" dirty="0">
                          <a:solidFill>
                            <a:schemeClr val="tx1"/>
                          </a:solidFill>
                          <a:effectLst/>
                        </a:rPr>
                        <a:t>则淀粉完全水解</a:t>
                      </a:r>
                      <a:endParaRPr lang="zh-CN" sz="2800" b="0" dirty="0">
                        <a:solidFill>
                          <a:schemeClr val="tx1"/>
                        </a:solidFill>
                        <a:effectLst/>
                        <a:latin typeface="NEU-BZ-S92"/>
                        <a:ea typeface="方正书宋_GBK"/>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002929325"/>
                  </a:ext>
                </a:extLst>
              </a:tr>
            </a:tbl>
          </a:graphicData>
        </a:graphic>
      </p:graphicFrame>
      <p:pic>
        <p:nvPicPr>
          <p:cNvPr id="8" name="图片 7">
            <a:extLst>
              <a:ext uri="{FF2B5EF4-FFF2-40B4-BE49-F238E27FC236}">
                <a16:creationId xmlns="" xmlns:a16="http://schemas.microsoft.com/office/drawing/2014/main" id="{D7B07513-A5E5-457E-99C5-86FD86D3B35E}"/>
              </a:ext>
            </a:extLst>
          </p:cNvPr>
          <p:cNvPicPr/>
          <p:nvPr/>
        </p:nvPicPr>
        <p:blipFill>
          <a:blip r:embed="rId2"/>
          <a:stretch>
            <a:fillRect/>
          </a:stretch>
        </p:blipFill>
        <p:spPr>
          <a:xfrm>
            <a:off x="5430597" y="2501545"/>
            <a:ext cx="618173" cy="559778"/>
          </a:xfrm>
          <a:prstGeom prst="rect">
            <a:avLst/>
          </a:prstGeom>
        </p:spPr>
      </p:pic>
      <p:pic>
        <p:nvPicPr>
          <p:cNvPr id="9" name="图片 8">
            <a:extLst>
              <a:ext uri="{FF2B5EF4-FFF2-40B4-BE49-F238E27FC236}">
                <a16:creationId xmlns="" xmlns:a16="http://schemas.microsoft.com/office/drawing/2014/main" id="{B04DD7E9-91A0-4556-80AA-05A4BD9590F6}"/>
              </a:ext>
            </a:extLst>
          </p:cNvPr>
          <p:cNvPicPr/>
          <p:nvPr/>
        </p:nvPicPr>
        <p:blipFill>
          <a:blip r:embed="rId3"/>
          <a:stretch>
            <a:fillRect/>
          </a:stretch>
        </p:blipFill>
        <p:spPr>
          <a:xfrm>
            <a:off x="2244199" y="2395358"/>
            <a:ext cx="1844451" cy="569847"/>
          </a:xfrm>
          <a:prstGeom prst="rect">
            <a:avLst/>
          </a:prstGeom>
        </p:spPr>
      </p:pic>
      <p:pic>
        <p:nvPicPr>
          <p:cNvPr id="11" name="图片 10">
            <a:extLst>
              <a:ext uri="{FF2B5EF4-FFF2-40B4-BE49-F238E27FC236}">
                <a16:creationId xmlns="" xmlns:a16="http://schemas.microsoft.com/office/drawing/2014/main" id="{3B699549-5850-42D7-8CD2-F072D3497A18}"/>
              </a:ext>
            </a:extLst>
          </p:cNvPr>
          <p:cNvPicPr/>
          <p:nvPr/>
        </p:nvPicPr>
        <p:blipFill>
          <a:blip r:embed="rId4"/>
          <a:stretch>
            <a:fillRect/>
          </a:stretch>
        </p:blipFill>
        <p:spPr>
          <a:xfrm>
            <a:off x="5430597" y="3796678"/>
            <a:ext cx="1747799" cy="559778"/>
          </a:xfrm>
          <a:prstGeom prst="rect">
            <a:avLst/>
          </a:prstGeom>
        </p:spPr>
      </p:pic>
      <p:pic>
        <p:nvPicPr>
          <p:cNvPr id="12" name="图片 11">
            <a:extLst>
              <a:ext uri="{FF2B5EF4-FFF2-40B4-BE49-F238E27FC236}">
                <a16:creationId xmlns="" xmlns:a16="http://schemas.microsoft.com/office/drawing/2014/main" id="{CC89DFFF-C234-4FD5-ADEC-B0334D9C5C67}"/>
              </a:ext>
            </a:extLst>
          </p:cNvPr>
          <p:cNvPicPr/>
          <p:nvPr/>
        </p:nvPicPr>
        <p:blipFill>
          <a:blip r:embed="rId5"/>
          <a:stretch>
            <a:fillRect/>
          </a:stretch>
        </p:blipFill>
        <p:spPr>
          <a:xfrm>
            <a:off x="4193078" y="4502077"/>
            <a:ext cx="1457841" cy="559778"/>
          </a:xfrm>
          <a:prstGeom prst="rect">
            <a:avLst/>
          </a:prstGeom>
        </p:spPr>
      </p:pic>
      <p:pic>
        <p:nvPicPr>
          <p:cNvPr id="13" name="图片 12">
            <a:extLst>
              <a:ext uri="{FF2B5EF4-FFF2-40B4-BE49-F238E27FC236}">
                <a16:creationId xmlns="" xmlns:a16="http://schemas.microsoft.com/office/drawing/2014/main" id="{8B35A478-8FC4-4CEC-8736-75E06A251F9A}"/>
              </a:ext>
            </a:extLst>
          </p:cNvPr>
          <p:cNvPicPr/>
          <p:nvPr/>
        </p:nvPicPr>
        <p:blipFill>
          <a:blip r:embed="rId3"/>
          <a:stretch>
            <a:fillRect/>
          </a:stretch>
        </p:blipFill>
        <p:spPr>
          <a:xfrm>
            <a:off x="2111321" y="3732228"/>
            <a:ext cx="1844451" cy="569847"/>
          </a:xfrm>
          <a:prstGeom prst="rect">
            <a:avLst/>
          </a:prstGeom>
        </p:spPr>
      </p:pic>
    </p:spTree>
    <p:extLst>
      <p:ext uri="{BB962C8B-B14F-4D97-AF65-F5344CB8AC3E}">
        <p14:creationId xmlns:p14="http://schemas.microsoft.com/office/powerpoint/2010/main" val="17999183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 xmlns:a16="http://schemas.microsoft.com/office/drawing/2014/main" id="{E21ABC8D-1C46-4B5A-9C88-3EA50E8EBABA}"/>
              </a:ext>
            </a:extLst>
          </p:cNvPr>
          <p:cNvSpPr/>
          <p:nvPr/>
        </p:nvSpPr>
        <p:spPr>
          <a:xfrm>
            <a:off x="8153400" y="0"/>
            <a:ext cx="305955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专题二十一   生活中常见的有机物营养物质</a:t>
            </a:r>
          </a:p>
        </p:txBody>
      </p:sp>
      <p:sp>
        <p:nvSpPr>
          <p:cNvPr id="10" name="矩形 9">
            <a:extLst>
              <a:ext uri="{FF2B5EF4-FFF2-40B4-BE49-F238E27FC236}">
                <a16:creationId xmlns="" xmlns:a16="http://schemas.microsoft.com/office/drawing/2014/main" id="{624ADB48-4E96-4B52-B003-1986B52AF0A6}"/>
              </a:ext>
            </a:extLst>
          </p:cNvPr>
          <p:cNvSpPr/>
          <p:nvPr/>
        </p:nvSpPr>
        <p:spPr>
          <a:xfrm>
            <a:off x="234043" y="264779"/>
            <a:ext cx="11723913" cy="6555641"/>
          </a:xfrm>
          <a:prstGeom prst="rect">
            <a:avLst/>
          </a:prstGeom>
        </p:spPr>
        <p:txBody>
          <a:bodyPr wrap="square">
            <a:spAutoFit/>
          </a:bodyPr>
          <a:lstStyle/>
          <a:p>
            <a:pPr>
              <a:lnSpc>
                <a:spcPct val="150000"/>
              </a:lnSpc>
            </a:pPr>
            <a:r>
              <a:rPr lang="zh-CN" altLang="zh-CN" sz="2800" b="1" dirty="0">
                <a:solidFill>
                  <a:srgbClr val="DA251C"/>
                </a:solidFill>
              </a:rPr>
              <a:t>示例</a:t>
            </a:r>
            <a:r>
              <a:rPr lang="en-US" altLang="zh-CN" sz="2800" b="1" dirty="0">
                <a:solidFill>
                  <a:srgbClr val="DA251C"/>
                </a:solidFill>
              </a:rPr>
              <a:t>4</a:t>
            </a:r>
            <a:r>
              <a:rPr lang="zh-CN" altLang="zh-CN" sz="2800" dirty="0"/>
              <a:t>　</a:t>
            </a:r>
            <a:r>
              <a:rPr lang="en-US" altLang="zh-CN" sz="2800" dirty="0"/>
              <a:t>[2017</a:t>
            </a:r>
            <a:r>
              <a:rPr lang="zh-CN" altLang="zh-CN" sz="2800" dirty="0"/>
              <a:t>郑州模拟</a:t>
            </a:r>
            <a:r>
              <a:rPr lang="en-US" altLang="zh-CN" sz="2800" dirty="0"/>
              <a:t>]</a:t>
            </a:r>
            <a:r>
              <a:rPr lang="zh-CN" altLang="zh-CN" sz="2800" dirty="0"/>
              <a:t>某学生设计了四种实验方案</a:t>
            </a:r>
            <a:r>
              <a:rPr lang="en-US" altLang="zh-CN" sz="2800" dirty="0"/>
              <a:t>,</a:t>
            </a:r>
            <a:r>
              <a:rPr lang="zh-CN" altLang="zh-CN" sz="2800" dirty="0"/>
              <a:t>其中方案设计和结论都正确的是</a:t>
            </a:r>
            <a:endParaRPr lang="en-US" altLang="zh-CN" sz="2800" dirty="0"/>
          </a:p>
          <a:p>
            <a:pPr>
              <a:lnSpc>
                <a:spcPct val="150000"/>
              </a:lnSpc>
            </a:pPr>
            <a:r>
              <a:rPr lang="en-US" altLang="zh-CN" sz="2800" dirty="0"/>
              <a:t>A.</a:t>
            </a:r>
            <a:r>
              <a:rPr lang="zh-CN" altLang="en-US" sz="2800" dirty="0"/>
              <a:t>淀粉溶液                   水解液          溶液变蓝。结论</a:t>
            </a:r>
            <a:r>
              <a:rPr lang="en-US" altLang="zh-CN" sz="2800" dirty="0"/>
              <a:t>:</a:t>
            </a:r>
            <a:r>
              <a:rPr lang="zh-CN" altLang="en-US" sz="2800" dirty="0"/>
              <a:t>淀粉完全没有水解</a:t>
            </a:r>
            <a:endParaRPr lang="en-US" altLang="zh-CN" sz="2800" dirty="0"/>
          </a:p>
          <a:p>
            <a:endParaRPr lang="zh-CN" altLang="en-US" sz="2800" dirty="0"/>
          </a:p>
          <a:p>
            <a:pPr>
              <a:lnSpc>
                <a:spcPct val="150000"/>
              </a:lnSpc>
            </a:pPr>
            <a:r>
              <a:rPr lang="en-US" altLang="zh-CN" sz="2800" dirty="0"/>
              <a:t>B.</a:t>
            </a:r>
            <a:r>
              <a:rPr lang="zh-CN" altLang="en-US" sz="2800" dirty="0"/>
              <a:t>淀粉溶液                 水解液                       无红色沉淀。结论</a:t>
            </a:r>
            <a:r>
              <a:rPr lang="en-US" altLang="zh-CN" sz="2800" dirty="0"/>
              <a:t>:</a:t>
            </a:r>
            <a:r>
              <a:rPr lang="zh-CN" altLang="en-US" sz="2800" dirty="0"/>
              <a:t>淀粉完全水解</a:t>
            </a:r>
            <a:endParaRPr lang="en-US" altLang="zh-CN" sz="2800" dirty="0"/>
          </a:p>
          <a:p>
            <a:endParaRPr lang="zh-CN" altLang="en-US" sz="2800" dirty="0"/>
          </a:p>
          <a:p>
            <a:pPr>
              <a:lnSpc>
                <a:spcPct val="150000"/>
              </a:lnSpc>
            </a:pPr>
            <a:r>
              <a:rPr lang="en-US" altLang="zh-CN" sz="2800" dirty="0"/>
              <a:t>C.</a:t>
            </a:r>
            <a:r>
              <a:rPr lang="zh-CN" altLang="en-US" sz="2800" dirty="0"/>
              <a:t>淀粉溶液                 水解液                    中和液                        有红色沉淀。结论</a:t>
            </a:r>
            <a:r>
              <a:rPr lang="en-US" altLang="zh-CN" sz="2800" dirty="0"/>
              <a:t>:</a:t>
            </a:r>
            <a:r>
              <a:rPr lang="zh-CN" altLang="en-US" sz="2800" dirty="0"/>
              <a:t>淀粉已水解</a:t>
            </a:r>
            <a:endParaRPr lang="en-US" altLang="zh-CN" sz="2800" dirty="0"/>
          </a:p>
          <a:p>
            <a:endParaRPr lang="zh-CN" altLang="en-US" sz="2800" dirty="0"/>
          </a:p>
          <a:p>
            <a:pPr>
              <a:lnSpc>
                <a:spcPct val="150000"/>
              </a:lnSpc>
            </a:pPr>
            <a:r>
              <a:rPr lang="en-US" altLang="zh-CN" sz="2800" dirty="0"/>
              <a:t>D.</a:t>
            </a:r>
            <a:r>
              <a:rPr lang="zh-CN" altLang="en-US" sz="2800" dirty="0"/>
              <a:t>淀粉溶液                   水解液                    无现象。结论</a:t>
            </a:r>
            <a:r>
              <a:rPr lang="en-US" altLang="zh-CN" sz="2800" dirty="0"/>
              <a:t>:</a:t>
            </a:r>
            <a:r>
              <a:rPr lang="zh-CN" altLang="en-US" sz="2800" dirty="0"/>
              <a:t>淀粉没有水解</a:t>
            </a:r>
          </a:p>
          <a:p>
            <a:pPr>
              <a:lnSpc>
                <a:spcPct val="150000"/>
              </a:lnSpc>
            </a:pPr>
            <a:endParaRPr lang="zh-CN" altLang="zh-CN" sz="2800" dirty="0"/>
          </a:p>
        </p:txBody>
      </p:sp>
      <p:pic>
        <p:nvPicPr>
          <p:cNvPr id="21513" name="图片 794">
            <a:extLst>
              <a:ext uri="{FF2B5EF4-FFF2-40B4-BE49-F238E27FC236}">
                <a16:creationId xmlns="" xmlns:a16="http://schemas.microsoft.com/office/drawing/2014/main" id="{BA51A50C-CD60-4AB0-AEDF-91FB67EE96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1" y="1574799"/>
            <a:ext cx="1471156" cy="748483"/>
          </a:xfrm>
          <a:prstGeom prst="rect">
            <a:avLst/>
          </a:prstGeom>
          <a:noFill/>
          <a:extLst>
            <a:ext uri="{909E8E84-426E-40DD-AFC4-6F175D3DCCD1}">
              <a14:hiddenFill xmlns:a14="http://schemas.microsoft.com/office/drawing/2010/main">
                <a:solidFill>
                  <a:srgbClr val="FFFFFF"/>
                </a:solidFill>
              </a14:hiddenFill>
            </a:ext>
          </a:extLst>
        </p:spPr>
      </p:pic>
      <p:pic>
        <p:nvPicPr>
          <p:cNvPr id="21512" name="图片 795">
            <a:extLst>
              <a:ext uri="{FF2B5EF4-FFF2-40B4-BE49-F238E27FC236}">
                <a16:creationId xmlns="" xmlns:a16="http://schemas.microsoft.com/office/drawing/2014/main" id="{6C8A5A4B-6773-45DB-9DEF-5DF1C180FF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0907" y="1574799"/>
            <a:ext cx="670408" cy="612112"/>
          </a:xfrm>
          <a:prstGeom prst="rect">
            <a:avLst/>
          </a:prstGeom>
          <a:noFill/>
          <a:extLst>
            <a:ext uri="{909E8E84-426E-40DD-AFC4-6F175D3DCCD1}">
              <a14:hiddenFill xmlns:a14="http://schemas.microsoft.com/office/drawing/2010/main">
                <a:solidFill>
                  <a:srgbClr val="FFFFFF"/>
                </a:solidFill>
              </a14:hiddenFill>
            </a:ext>
          </a:extLst>
        </p:spPr>
      </p:pic>
      <p:pic>
        <p:nvPicPr>
          <p:cNvPr id="21511" name="图片 796">
            <a:extLst>
              <a:ext uri="{FF2B5EF4-FFF2-40B4-BE49-F238E27FC236}">
                <a16:creationId xmlns="" xmlns:a16="http://schemas.microsoft.com/office/drawing/2014/main" id="{57219309-EAFD-4F10-985B-FEB056D20B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2977" y="2636443"/>
            <a:ext cx="1471156" cy="748483"/>
          </a:xfrm>
          <a:prstGeom prst="rect">
            <a:avLst/>
          </a:prstGeom>
          <a:noFill/>
          <a:extLst>
            <a:ext uri="{909E8E84-426E-40DD-AFC4-6F175D3DCCD1}">
              <a14:hiddenFill xmlns:a14="http://schemas.microsoft.com/office/drawing/2010/main">
                <a:solidFill>
                  <a:srgbClr val="FFFFFF"/>
                </a:solidFill>
              </a14:hiddenFill>
            </a:ext>
          </a:extLst>
        </p:spPr>
      </p:pic>
      <p:pic>
        <p:nvPicPr>
          <p:cNvPr id="21510" name="图片 797">
            <a:extLst>
              <a:ext uri="{FF2B5EF4-FFF2-40B4-BE49-F238E27FC236}">
                <a16:creationId xmlns="" xmlns:a16="http://schemas.microsoft.com/office/drawing/2014/main" id="{287C1784-B7FB-483B-AE29-944F3691744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6300" y="2707360"/>
            <a:ext cx="2006600" cy="639466"/>
          </a:xfrm>
          <a:prstGeom prst="rect">
            <a:avLst/>
          </a:prstGeom>
          <a:noFill/>
          <a:extLst>
            <a:ext uri="{909E8E84-426E-40DD-AFC4-6F175D3DCCD1}">
              <a14:hiddenFill xmlns:a14="http://schemas.microsoft.com/office/drawing/2010/main">
                <a:solidFill>
                  <a:srgbClr val="FFFFFF"/>
                </a:solidFill>
              </a14:hiddenFill>
            </a:ext>
          </a:extLst>
        </p:spPr>
      </p:pic>
      <p:pic>
        <p:nvPicPr>
          <p:cNvPr id="21508" name="图片 799">
            <a:extLst>
              <a:ext uri="{FF2B5EF4-FFF2-40B4-BE49-F238E27FC236}">
                <a16:creationId xmlns="" xmlns:a16="http://schemas.microsoft.com/office/drawing/2014/main" id="{3B3D08EC-1EF5-4AB2-8818-47ED7164D8A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67414" y="3725999"/>
            <a:ext cx="1539771" cy="548054"/>
          </a:xfrm>
          <a:prstGeom prst="rect">
            <a:avLst/>
          </a:prstGeom>
          <a:noFill/>
          <a:extLst>
            <a:ext uri="{909E8E84-426E-40DD-AFC4-6F175D3DCCD1}">
              <a14:hiddenFill xmlns:a14="http://schemas.microsoft.com/office/drawing/2010/main">
                <a:solidFill>
                  <a:srgbClr val="FFFFFF"/>
                </a:solidFill>
              </a14:hiddenFill>
            </a:ext>
          </a:extLst>
        </p:spPr>
      </p:pic>
      <p:pic>
        <p:nvPicPr>
          <p:cNvPr id="21505" name="图片 802">
            <a:extLst>
              <a:ext uri="{FF2B5EF4-FFF2-40B4-BE49-F238E27FC236}">
                <a16:creationId xmlns="" xmlns:a16="http://schemas.microsoft.com/office/drawing/2014/main" id="{A67540AD-DBAC-4D87-9EC7-2942746058C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66025" y="5424037"/>
            <a:ext cx="1435379" cy="730739"/>
          </a:xfrm>
          <a:prstGeom prst="rect">
            <a:avLst/>
          </a:prstGeom>
          <a:noFill/>
          <a:extLst>
            <a:ext uri="{909E8E84-426E-40DD-AFC4-6F175D3DCCD1}">
              <a14:hiddenFill xmlns:a14="http://schemas.microsoft.com/office/drawing/2010/main">
                <a:solidFill>
                  <a:srgbClr val="FFFFFF"/>
                </a:solidFill>
              </a14:hiddenFill>
            </a:ext>
          </a:extLst>
        </p:spPr>
      </p:pic>
      <p:pic>
        <p:nvPicPr>
          <p:cNvPr id="31" name="图片 796">
            <a:extLst>
              <a:ext uri="{FF2B5EF4-FFF2-40B4-BE49-F238E27FC236}">
                <a16:creationId xmlns="" xmlns:a16="http://schemas.microsoft.com/office/drawing/2014/main" id="{F641E8D6-7893-4FB8-8CB5-07F0A91DC8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0277" y="3698087"/>
            <a:ext cx="1471156" cy="748483"/>
          </a:xfrm>
          <a:prstGeom prst="rect">
            <a:avLst/>
          </a:prstGeom>
          <a:noFill/>
          <a:extLst>
            <a:ext uri="{909E8E84-426E-40DD-AFC4-6F175D3DCCD1}">
              <a14:hiddenFill xmlns:a14="http://schemas.microsoft.com/office/drawing/2010/main">
                <a:solidFill>
                  <a:srgbClr val="FFFFFF"/>
                </a:solidFill>
              </a14:hiddenFill>
            </a:ext>
          </a:extLst>
        </p:spPr>
      </p:pic>
      <p:pic>
        <p:nvPicPr>
          <p:cNvPr id="34" name="图片 797">
            <a:extLst>
              <a:ext uri="{FF2B5EF4-FFF2-40B4-BE49-F238E27FC236}">
                <a16:creationId xmlns="" xmlns:a16="http://schemas.microsoft.com/office/drawing/2014/main" id="{324CB87F-FC89-478B-9540-712E0700DFC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63769" y="3807104"/>
            <a:ext cx="2006600" cy="639466"/>
          </a:xfrm>
          <a:prstGeom prst="rect">
            <a:avLst/>
          </a:prstGeom>
          <a:noFill/>
          <a:extLst>
            <a:ext uri="{909E8E84-426E-40DD-AFC4-6F175D3DCCD1}">
              <a14:hiddenFill xmlns:a14="http://schemas.microsoft.com/office/drawing/2010/main">
                <a:solidFill>
                  <a:srgbClr val="FFFFFF"/>
                </a:solidFill>
              </a14:hiddenFill>
            </a:ext>
          </a:extLst>
        </p:spPr>
      </p:pic>
      <p:pic>
        <p:nvPicPr>
          <p:cNvPr id="35" name="图片 796">
            <a:extLst>
              <a:ext uri="{FF2B5EF4-FFF2-40B4-BE49-F238E27FC236}">
                <a16:creationId xmlns="" xmlns:a16="http://schemas.microsoft.com/office/drawing/2014/main" id="{F6F4661B-42DF-4287-ADE5-EC8D7E322C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1" y="5365998"/>
            <a:ext cx="1471156" cy="7484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42623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 y="1273629"/>
            <a:ext cx="3951514" cy="4354285"/>
          </a:xfrm>
          <a:prstGeom prst="rect">
            <a:avLst/>
          </a:prstGeom>
          <a:solidFill>
            <a:srgbClr val="DA251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solidFill>
                  <a:schemeClr val="bg1"/>
                </a:solidFill>
                <a:latin typeface="微软雅黑" panose="020B0503020204020204" pitchFamily="34" charset="-122"/>
                <a:ea typeface="微软雅黑" panose="020B0503020204020204" pitchFamily="34" charset="-122"/>
              </a:rPr>
              <a:t>考情精解读</a:t>
            </a:r>
          </a:p>
        </p:txBody>
      </p:sp>
      <p:sp>
        <p:nvSpPr>
          <p:cNvPr id="3" name="矩形 2">
            <a:hlinkClick r:id="rId2" action="ppaction://hlinksldjump"/>
          </p:cNvPr>
          <p:cNvSpPr/>
          <p:nvPr/>
        </p:nvSpPr>
        <p:spPr>
          <a:xfrm>
            <a:off x="4659086" y="1273628"/>
            <a:ext cx="6487885" cy="4354285"/>
          </a:xfrm>
          <a:prstGeom prst="rect">
            <a:avLst/>
          </a:prstGeom>
          <a:noFill/>
          <a:ln>
            <a:noFill/>
          </a:ln>
        </p:spPr>
        <p:style>
          <a:lnRef idx="3">
            <a:schemeClr val="lt1"/>
          </a:lnRef>
          <a:fillRef idx="1">
            <a:schemeClr val="accent6"/>
          </a:fillRef>
          <a:effectRef idx="1">
            <a:schemeClr val="accent6"/>
          </a:effectRef>
          <a:fontRef idx="minor">
            <a:schemeClr val="lt1"/>
          </a:fontRef>
        </p:style>
        <p:txBody>
          <a:bodyPr rtlCol="0" anchor="ctr"/>
          <a:lstStyle/>
          <a:p>
            <a:pPr>
              <a:lnSpc>
                <a:spcPct val="150000"/>
              </a:lnSpc>
            </a:pPr>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考纲要求</a:t>
            </a:r>
            <a:endPar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命题规律</a:t>
            </a:r>
            <a:endPar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命题分析预测</a:t>
            </a:r>
            <a:endPar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知识体系构建</a:t>
            </a:r>
          </a:p>
        </p:txBody>
      </p:sp>
    </p:spTree>
    <p:extLst>
      <p:ext uri="{BB962C8B-B14F-4D97-AF65-F5344CB8AC3E}">
        <p14:creationId xmlns:p14="http://schemas.microsoft.com/office/powerpoint/2010/main" val="46296130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 xmlns:a16="http://schemas.microsoft.com/office/drawing/2014/main" id="{E21ABC8D-1C46-4B5A-9C88-3EA50E8EBABA}"/>
              </a:ext>
            </a:extLst>
          </p:cNvPr>
          <p:cNvSpPr/>
          <p:nvPr/>
        </p:nvSpPr>
        <p:spPr>
          <a:xfrm>
            <a:off x="8153400" y="0"/>
            <a:ext cx="305955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专题二十一   生活中常见的有机物营养物质</a:t>
            </a:r>
          </a:p>
        </p:txBody>
      </p:sp>
      <p:sp>
        <p:nvSpPr>
          <p:cNvPr id="10" name="矩形 9">
            <a:extLst>
              <a:ext uri="{FF2B5EF4-FFF2-40B4-BE49-F238E27FC236}">
                <a16:creationId xmlns="" xmlns:a16="http://schemas.microsoft.com/office/drawing/2014/main" id="{624ADB48-4E96-4B52-B003-1986B52AF0A6}"/>
              </a:ext>
            </a:extLst>
          </p:cNvPr>
          <p:cNvSpPr/>
          <p:nvPr/>
        </p:nvSpPr>
        <p:spPr>
          <a:xfrm>
            <a:off x="234043" y="264779"/>
            <a:ext cx="11723913" cy="5262979"/>
          </a:xfrm>
          <a:prstGeom prst="rect">
            <a:avLst/>
          </a:prstGeom>
        </p:spPr>
        <p:txBody>
          <a:bodyPr wrap="square">
            <a:spAutoFit/>
          </a:bodyPr>
          <a:lstStyle/>
          <a:p>
            <a:pPr>
              <a:lnSpc>
                <a:spcPct val="150000"/>
              </a:lnSpc>
            </a:pPr>
            <a:r>
              <a:rPr lang="zh-CN" altLang="zh-CN" sz="2800" b="1" dirty="0">
                <a:solidFill>
                  <a:srgbClr val="DA251C"/>
                </a:solidFill>
              </a:rPr>
              <a:t>解析</a:t>
            </a:r>
            <a:r>
              <a:rPr lang="zh-CN" altLang="zh-CN" sz="2800" dirty="0"/>
              <a:t>　</a:t>
            </a:r>
            <a:r>
              <a:rPr lang="en-US" altLang="zh-CN" sz="2800" dirty="0"/>
              <a:t>A</a:t>
            </a:r>
            <a:r>
              <a:rPr lang="zh-CN" altLang="zh-CN" sz="2800" dirty="0"/>
              <a:t>项</a:t>
            </a:r>
            <a:r>
              <a:rPr lang="en-US" altLang="zh-CN" sz="2800" dirty="0"/>
              <a:t>,</a:t>
            </a:r>
            <a:r>
              <a:rPr lang="zh-CN" altLang="zh-CN" sz="2800" dirty="0"/>
              <a:t>方案设计正确</a:t>
            </a:r>
            <a:r>
              <a:rPr lang="en-US" altLang="zh-CN" sz="2800" dirty="0"/>
              <a:t>,</a:t>
            </a:r>
            <a:r>
              <a:rPr lang="zh-CN" altLang="zh-CN" sz="2800" dirty="0"/>
              <a:t>结论错误</a:t>
            </a:r>
            <a:r>
              <a:rPr lang="en-US" altLang="zh-CN" sz="2800" dirty="0"/>
              <a:t>,</a:t>
            </a:r>
            <a:r>
              <a:rPr lang="zh-CN" altLang="zh-CN" sz="2800" dirty="0"/>
              <a:t>因为当淀粉部分水解时</a:t>
            </a:r>
            <a:r>
              <a:rPr lang="en-US" altLang="zh-CN" sz="2800" dirty="0"/>
              <a:t>,</a:t>
            </a:r>
            <a:r>
              <a:rPr lang="zh-CN" altLang="zh-CN" sz="2800" dirty="0"/>
              <a:t>残留的淀粉也会使碘水变蓝色</a:t>
            </a:r>
            <a:r>
              <a:rPr lang="en-US" altLang="zh-CN" sz="2800" dirty="0"/>
              <a:t>;B</a:t>
            </a:r>
            <a:r>
              <a:rPr lang="zh-CN" altLang="zh-CN" sz="2800" dirty="0"/>
              <a:t>项</a:t>
            </a:r>
            <a:r>
              <a:rPr lang="en-US" altLang="zh-CN" sz="2800" dirty="0"/>
              <a:t>,</a:t>
            </a:r>
            <a:r>
              <a:rPr lang="zh-CN" altLang="zh-CN" sz="2800" dirty="0"/>
              <a:t>方案设计及结论均错误</a:t>
            </a:r>
            <a:r>
              <a:rPr lang="en-US" altLang="zh-CN" sz="2800" dirty="0"/>
              <a:t>,</a:t>
            </a:r>
            <a:r>
              <a:rPr lang="zh-CN" altLang="zh-CN" sz="2800" dirty="0"/>
              <a:t>因为当水解液呈酸性时</a:t>
            </a:r>
            <a:r>
              <a:rPr lang="en-US" altLang="zh-CN" sz="2800" dirty="0"/>
              <a:t>,</a:t>
            </a:r>
            <a:r>
              <a:rPr lang="zh-CN" altLang="zh-CN" sz="2800" dirty="0"/>
              <a:t>应先加碱中和</a:t>
            </a:r>
            <a:r>
              <a:rPr lang="en-US" altLang="zh-CN" sz="2800" dirty="0"/>
              <a:t>,</a:t>
            </a:r>
            <a:r>
              <a:rPr lang="zh-CN" altLang="zh-CN" sz="2800" dirty="0"/>
              <a:t>否则加入的</a:t>
            </a:r>
            <a:r>
              <a:rPr lang="en-US" altLang="zh-CN" sz="2800" dirty="0"/>
              <a:t>Cu(OH)</a:t>
            </a:r>
            <a:r>
              <a:rPr lang="en-US" altLang="zh-CN" sz="2800" baseline="-25000" dirty="0"/>
              <a:t>2</a:t>
            </a:r>
            <a:r>
              <a:rPr lang="zh-CN" altLang="zh-CN" sz="2800" dirty="0"/>
              <a:t>首先与硫酸发生中和反应而无法与葡萄糖作用</a:t>
            </a:r>
            <a:r>
              <a:rPr lang="en-US" altLang="zh-CN" sz="2800" dirty="0"/>
              <a:t>;C</a:t>
            </a:r>
            <a:r>
              <a:rPr lang="zh-CN" altLang="zh-CN" sz="2800" dirty="0"/>
              <a:t>项</a:t>
            </a:r>
            <a:r>
              <a:rPr lang="en-US" altLang="zh-CN" sz="2800" dirty="0"/>
              <a:t>,</a:t>
            </a:r>
            <a:r>
              <a:rPr lang="zh-CN" altLang="zh-CN" sz="2800" dirty="0"/>
              <a:t>方案设计与结论均正确</a:t>
            </a:r>
            <a:r>
              <a:rPr lang="en-US" altLang="zh-CN" sz="2800" dirty="0"/>
              <a:t>;D</a:t>
            </a:r>
            <a:r>
              <a:rPr lang="zh-CN" altLang="zh-CN" sz="2800" dirty="0"/>
              <a:t>项</a:t>
            </a:r>
            <a:r>
              <a:rPr lang="en-US" altLang="zh-CN" sz="2800" dirty="0"/>
              <a:t>,</a:t>
            </a:r>
            <a:r>
              <a:rPr lang="zh-CN" altLang="zh-CN" sz="2800" dirty="0"/>
              <a:t>方案设计错误</a:t>
            </a:r>
            <a:r>
              <a:rPr lang="en-US" altLang="zh-CN" sz="2800" dirty="0"/>
              <a:t>,</a:t>
            </a:r>
            <a:r>
              <a:rPr lang="zh-CN" altLang="zh-CN" sz="2800" dirty="0"/>
              <a:t>加入银氨溶液前</a:t>
            </a:r>
            <a:r>
              <a:rPr lang="en-US" altLang="zh-CN" sz="2800" dirty="0"/>
              <a:t>,</a:t>
            </a:r>
            <a:r>
              <a:rPr lang="zh-CN" altLang="zh-CN" sz="2800" dirty="0"/>
              <a:t>应先加碱中和。</a:t>
            </a:r>
            <a:endParaRPr lang="en-US" altLang="zh-CN" sz="2800" dirty="0"/>
          </a:p>
          <a:p>
            <a:pPr>
              <a:lnSpc>
                <a:spcPct val="150000"/>
              </a:lnSpc>
            </a:pPr>
            <a:endParaRPr lang="en-US" altLang="zh-CN" sz="2800" dirty="0"/>
          </a:p>
          <a:p>
            <a:pPr>
              <a:lnSpc>
                <a:spcPct val="150000"/>
              </a:lnSpc>
            </a:pPr>
            <a:r>
              <a:rPr lang="zh-CN" altLang="zh-CN" sz="2800" b="1" dirty="0">
                <a:solidFill>
                  <a:srgbClr val="DA251C"/>
                </a:solidFill>
              </a:rPr>
              <a:t>答案</a:t>
            </a:r>
            <a:r>
              <a:rPr lang="zh-CN" altLang="zh-CN" sz="2800" dirty="0"/>
              <a:t>　</a:t>
            </a:r>
            <a:r>
              <a:rPr lang="en-US" altLang="zh-CN" sz="2800" dirty="0"/>
              <a:t>C</a:t>
            </a:r>
          </a:p>
          <a:p>
            <a:pPr>
              <a:lnSpc>
                <a:spcPct val="150000"/>
              </a:lnSpc>
            </a:pPr>
            <a:endParaRPr lang="zh-CN" altLang="zh-CN" sz="2800" dirty="0"/>
          </a:p>
        </p:txBody>
      </p:sp>
    </p:spTree>
    <p:extLst>
      <p:ext uri="{BB962C8B-B14F-4D97-AF65-F5344CB8AC3E}">
        <p14:creationId xmlns:p14="http://schemas.microsoft.com/office/powerpoint/2010/main" val="142045682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2" name="矩形 21">
            <a:extLst>
              <a:ext uri="{FF2B5EF4-FFF2-40B4-BE49-F238E27FC236}">
                <a16:creationId xmlns="" xmlns:a16="http://schemas.microsoft.com/office/drawing/2014/main" id="{C8AB1F9B-C3F9-4109-9CDC-DB707CDBDEB8}"/>
              </a:ext>
            </a:extLst>
          </p:cNvPr>
          <p:cNvSpPr/>
          <p:nvPr/>
        </p:nvSpPr>
        <p:spPr>
          <a:xfrm>
            <a:off x="234042" y="343422"/>
            <a:ext cx="11723913" cy="3893951"/>
          </a:xfrm>
          <a:prstGeom prst="rect">
            <a:avLst/>
          </a:prstGeom>
        </p:spPr>
        <p:txBody>
          <a:bodyPr wrap="square">
            <a:spAutoFit/>
          </a:bodyPr>
          <a:lstStyle/>
          <a:p>
            <a:pPr>
              <a:lnSpc>
                <a:spcPct val="150000"/>
              </a:lnSpc>
            </a:pPr>
            <a:r>
              <a:rPr lang="zh-CN" altLang="en-US" sz="2800" b="1" dirty="0">
                <a:solidFill>
                  <a:srgbClr val="DA251C"/>
                </a:solidFill>
              </a:rPr>
              <a:t>突破攻略</a:t>
            </a:r>
            <a:endParaRPr lang="en-US" altLang="zh-CN" sz="2800" b="1" dirty="0">
              <a:solidFill>
                <a:srgbClr val="DA251C"/>
              </a:solidFill>
            </a:endParaRPr>
          </a:p>
          <a:p>
            <a:pPr>
              <a:lnSpc>
                <a:spcPct val="150000"/>
              </a:lnSpc>
            </a:pPr>
            <a:r>
              <a:rPr lang="en-US" altLang="zh-CN" sz="2800" dirty="0"/>
              <a:t>1.</a:t>
            </a:r>
            <a:r>
              <a:rPr lang="zh-CN" altLang="zh-CN" sz="2800" dirty="0"/>
              <a:t>在检验淀粉水解产物的还原性之前</a:t>
            </a:r>
            <a:r>
              <a:rPr lang="en-US" altLang="zh-CN" sz="2800" dirty="0"/>
              <a:t>,</a:t>
            </a:r>
            <a:r>
              <a:rPr lang="zh-CN" altLang="zh-CN" sz="2800" dirty="0"/>
              <a:t>要用</a:t>
            </a:r>
            <a:r>
              <a:rPr lang="en-US" altLang="zh-CN" sz="2800" dirty="0" err="1"/>
              <a:t>NaOH</a:t>
            </a:r>
            <a:r>
              <a:rPr lang="zh-CN" altLang="zh-CN" sz="2800" dirty="0"/>
              <a:t>溶液中和水解反应中作催化剂的稀硫酸。以免稀硫酸破坏银氨溶液或新制的</a:t>
            </a:r>
            <a:r>
              <a:rPr lang="en-US" altLang="zh-CN" sz="2800" dirty="0"/>
              <a:t>Cu(OH)</a:t>
            </a:r>
            <a:r>
              <a:rPr lang="en-US" altLang="zh-CN" sz="2800" baseline="-25000" dirty="0"/>
              <a:t>2</a:t>
            </a:r>
            <a:r>
              <a:rPr lang="zh-CN" altLang="zh-CN" sz="2800" dirty="0"/>
              <a:t>悬浊液</a:t>
            </a:r>
            <a:r>
              <a:rPr lang="en-US" altLang="zh-CN" sz="2800" dirty="0"/>
              <a:t>,</a:t>
            </a:r>
            <a:r>
              <a:rPr lang="zh-CN" altLang="zh-CN" sz="2800" dirty="0"/>
              <a:t>从而影响实验结果。</a:t>
            </a:r>
          </a:p>
          <a:p>
            <a:pPr>
              <a:lnSpc>
                <a:spcPct val="150000"/>
              </a:lnSpc>
            </a:pPr>
            <a:r>
              <a:rPr lang="en-US" altLang="zh-CN" sz="2800" dirty="0"/>
              <a:t>2.</a:t>
            </a:r>
            <a:r>
              <a:rPr lang="zh-CN" altLang="zh-CN" sz="2800" dirty="0"/>
              <a:t>因</a:t>
            </a:r>
            <a:r>
              <a:rPr lang="en-US" altLang="zh-CN" sz="2800" dirty="0"/>
              <a:t>I</a:t>
            </a:r>
            <a:r>
              <a:rPr lang="en-US" altLang="zh-CN" sz="2800" baseline="-25000" dirty="0"/>
              <a:t>2</a:t>
            </a:r>
            <a:r>
              <a:rPr lang="zh-CN" altLang="zh-CN" sz="2800" dirty="0"/>
              <a:t>能与</a:t>
            </a:r>
            <a:r>
              <a:rPr lang="en-US" altLang="zh-CN" sz="2800" dirty="0" err="1"/>
              <a:t>NaOH</a:t>
            </a:r>
            <a:r>
              <a:rPr lang="zh-CN" altLang="zh-CN" sz="2800" dirty="0"/>
              <a:t>溶液反应</a:t>
            </a:r>
            <a:r>
              <a:rPr lang="en-US" altLang="zh-CN" sz="2800" dirty="0"/>
              <a:t>,</a:t>
            </a:r>
            <a:r>
              <a:rPr lang="zh-CN" altLang="zh-CN" sz="2800" dirty="0"/>
              <a:t>所以要验证混合液中是否有淀粉</a:t>
            </a:r>
            <a:r>
              <a:rPr lang="en-US" altLang="zh-CN" sz="2800" dirty="0"/>
              <a:t>,</a:t>
            </a:r>
            <a:r>
              <a:rPr lang="zh-CN" altLang="zh-CN" sz="2800" dirty="0"/>
              <a:t>应直接取水解液加碘水</a:t>
            </a:r>
            <a:r>
              <a:rPr lang="en-US" altLang="zh-CN" sz="2800" dirty="0"/>
              <a:t>,</a:t>
            </a:r>
            <a:r>
              <a:rPr lang="zh-CN" altLang="zh-CN" sz="2800" dirty="0"/>
              <a:t>而不能在加入</a:t>
            </a:r>
            <a:r>
              <a:rPr lang="en-US" altLang="zh-CN" sz="2800" dirty="0" err="1"/>
              <a:t>NaOH</a:t>
            </a:r>
            <a:r>
              <a:rPr lang="zh-CN" altLang="zh-CN" sz="2800" dirty="0"/>
              <a:t>溶液后再加碘水。</a:t>
            </a:r>
          </a:p>
        </p:txBody>
      </p:sp>
      <p:sp>
        <p:nvSpPr>
          <p:cNvPr id="13" name="矩形 12">
            <a:extLst>
              <a:ext uri="{FF2B5EF4-FFF2-40B4-BE49-F238E27FC236}">
                <a16:creationId xmlns="" xmlns:a16="http://schemas.microsoft.com/office/drawing/2014/main" id="{3F1FA5E7-B33A-4DB0-8B97-94B894C4865F}"/>
              </a:ext>
            </a:extLst>
          </p:cNvPr>
          <p:cNvSpPr/>
          <p:nvPr/>
        </p:nvSpPr>
        <p:spPr>
          <a:xfrm>
            <a:off x="8153400" y="0"/>
            <a:ext cx="305955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专题二十一   生活中常见的有机物营养物质</a:t>
            </a:r>
          </a:p>
        </p:txBody>
      </p:sp>
    </p:spTree>
    <p:extLst>
      <p:ext uri="{BB962C8B-B14F-4D97-AF65-F5344CB8AC3E}">
        <p14:creationId xmlns:p14="http://schemas.microsoft.com/office/powerpoint/2010/main" val="29354860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2" name="矩形 21">
            <a:extLst>
              <a:ext uri="{FF2B5EF4-FFF2-40B4-BE49-F238E27FC236}">
                <a16:creationId xmlns="" xmlns:a16="http://schemas.microsoft.com/office/drawing/2014/main" id="{C8AB1F9B-C3F9-4109-9CDC-DB707CDBDEB8}"/>
              </a:ext>
            </a:extLst>
          </p:cNvPr>
          <p:cNvSpPr/>
          <p:nvPr/>
        </p:nvSpPr>
        <p:spPr>
          <a:xfrm>
            <a:off x="234042" y="241822"/>
            <a:ext cx="11723913" cy="4832092"/>
          </a:xfrm>
          <a:prstGeom prst="rect">
            <a:avLst/>
          </a:prstGeom>
        </p:spPr>
        <p:txBody>
          <a:bodyPr wrap="square">
            <a:spAutoFit/>
          </a:bodyPr>
          <a:lstStyle/>
          <a:p>
            <a:pPr>
              <a:lnSpc>
                <a:spcPct val="150000"/>
              </a:lnSpc>
            </a:pPr>
            <a:r>
              <a:rPr lang="zh-CN" altLang="zh-CN" sz="2800" b="1" dirty="0">
                <a:solidFill>
                  <a:srgbClr val="DA251C"/>
                </a:solidFill>
              </a:rPr>
              <a:t>示例</a:t>
            </a:r>
            <a:r>
              <a:rPr lang="en-US" altLang="zh-CN" sz="2800" b="1" dirty="0">
                <a:solidFill>
                  <a:srgbClr val="DA251C"/>
                </a:solidFill>
              </a:rPr>
              <a:t>5</a:t>
            </a:r>
            <a:r>
              <a:rPr lang="zh-CN" altLang="zh-CN" sz="2800" dirty="0"/>
              <a:t>　下列营养物质在人体内发生的变化及其对人的生命活动所起的作用叙述不正确的是</a:t>
            </a:r>
          </a:p>
          <a:p>
            <a:pPr>
              <a:lnSpc>
                <a:spcPct val="200000"/>
              </a:lnSpc>
            </a:pPr>
            <a:r>
              <a:rPr lang="en-US" altLang="zh-CN" sz="2800" dirty="0"/>
              <a:t>A.</a:t>
            </a:r>
            <a:r>
              <a:rPr lang="zh-CN" altLang="zh-CN" sz="2800" dirty="0"/>
              <a:t>淀粉</a:t>
            </a:r>
            <a:r>
              <a:rPr lang="en-US" altLang="zh-CN" sz="2800" dirty="0"/>
              <a:t>          </a:t>
            </a:r>
            <a:r>
              <a:rPr lang="zh-CN" altLang="zh-CN" sz="2800" dirty="0"/>
              <a:t>葡萄糖</a:t>
            </a:r>
            <a:r>
              <a:rPr lang="en-US" altLang="zh-CN" sz="2800" dirty="0"/>
              <a:t>          CO</a:t>
            </a:r>
            <a:r>
              <a:rPr lang="en-US" altLang="zh-CN" sz="2800" baseline="-25000" dirty="0"/>
              <a:t>2</a:t>
            </a:r>
            <a:r>
              <a:rPr lang="zh-CN" altLang="zh-CN" sz="2800" dirty="0"/>
              <a:t>和</a:t>
            </a:r>
            <a:r>
              <a:rPr lang="en-US" altLang="zh-CN" sz="2800" dirty="0"/>
              <a:t>H</a:t>
            </a:r>
            <a:r>
              <a:rPr lang="en-US" altLang="zh-CN" sz="2800" baseline="-25000" dirty="0"/>
              <a:t>2</a:t>
            </a:r>
            <a:r>
              <a:rPr lang="en-US" altLang="zh-CN" sz="2800" dirty="0"/>
              <a:t>O(</a:t>
            </a:r>
            <a:r>
              <a:rPr lang="zh-CN" altLang="zh-CN" sz="2800" dirty="0"/>
              <a:t>释放能量</a:t>
            </a:r>
            <a:r>
              <a:rPr lang="en-US" altLang="zh-CN" sz="2800" dirty="0"/>
              <a:t>,</a:t>
            </a:r>
            <a:r>
              <a:rPr lang="zh-CN" altLang="zh-CN" sz="2800" dirty="0"/>
              <a:t>维持生命活动</a:t>
            </a:r>
            <a:r>
              <a:rPr lang="en-US" altLang="zh-CN" sz="2800" dirty="0"/>
              <a:t>)</a:t>
            </a:r>
            <a:endParaRPr lang="zh-CN" altLang="zh-CN" sz="2800" dirty="0"/>
          </a:p>
          <a:p>
            <a:pPr>
              <a:lnSpc>
                <a:spcPct val="200000"/>
              </a:lnSpc>
            </a:pPr>
            <a:r>
              <a:rPr lang="en-US" altLang="zh-CN" sz="2800" dirty="0"/>
              <a:t>B.</a:t>
            </a:r>
            <a:r>
              <a:rPr lang="zh-CN" altLang="zh-CN" sz="2800" dirty="0"/>
              <a:t>纤维素</a:t>
            </a:r>
            <a:r>
              <a:rPr lang="en-US" altLang="zh-CN" sz="2800" dirty="0"/>
              <a:t>          </a:t>
            </a:r>
            <a:r>
              <a:rPr lang="zh-CN" altLang="zh-CN" sz="2800" dirty="0"/>
              <a:t>葡萄糖</a:t>
            </a:r>
            <a:r>
              <a:rPr lang="en-US" altLang="zh-CN" sz="2800" dirty="0"/>
              <a:t>           CO</a:t>
            </a:r>
            <a:r>
              <a:rPr lang="en-US" altLang="zh-CN" sz="2800" baseline="-25000" dirty="0"/>
              <a:t>2</a:t>
            </a:r>
            <a:r>
              <a:rPr lang="zh-CN" altLang="zh-CN" sz="2800" dirty="0"/>
              <a:t>和</a:t>
            </a:r>
            <a:r>
              <a:rPr lang="en-US" altLang="zh-CN" sz="2800" dirty="0"/>
              <a:t>H</a:t>
            </a:r>
            <a:r>
              <a:rPr lang="en-US" altLang="zh-CN" sz="2800" baseline="-25000" dirty="0"/>
              <a:t>2</a:t>
            </a:r>
            <a:r>
              <a:rPr lang="en-US" altLang="zh-CN" sz="2800" dirty="0"/>
              <a:t>O(</a:t>
            </a:r>
            <a:r>
              <a:rPr lang="zh-CN" altLang="zh-CN" sz="2800" dirty="0"/>
              <a:t>释放能量</a:t>
            </a:r>
            <a:r>
              <a:rPr lang="en-US" altLang="zh-CN" sz="2800" dirty="0"/>
              <a:t>,</a:t>
            </a:r>
            <a:r>
              <a:rPr lang="zh-CN" altLang="zh-CN" sz="2800" dirty="0"/>
              <a:t>维持生命活动</a:t>
            </a:r>
            <a:r>
              <a:rPr lang="en-US" altLang="zh-CN" sz="2800" dirty="0"/>
              <a:t>)</a:t>
            </a:r>
            <a:endParaRPr lang="zh-CN" altLang="zh-CN" sz="2800" dirty="0"/>
          </a:p>
          <a:p>
            <a:pPr>
              <a:lnSpc>
                <a:spcPct val="200000"/>
              </a:lnSpc>
            </a:pPr>
            <a:r>
              <a:rPr lang="en-US" altLang="zh-CN" sz="2800" dirty="0"/>
              <a:t>C.</a:t>
            </a:r>
            <a:r>
              <a:rPr lang="zh-CN" altLang="zh-CN" sz="2800" dirty="0"/>
              <a:t>油脂</a:t>
            </a:r>
            <a:r>
              <a:rPr lang="en-US" altLang="zh-CN" sz="2800" dirty="0"/>
              <a:t>         </a:t>
            </a:r>
            <a:r>
              <a:rPr lang="zh-CN" altLang="zh-CN" sz="2800" dirty="0"/>
              <a:t>甘油和高级脂肪酸</a:t>
            </a:r>
            <a:r>
              <a:rPr lang="en-US" altLang="zh-CN" sz="2800" dirty="0"/>
              <a:t>          CO</a:t>
            </a:r>
            <a:r>
              <a:rPr lang="en-US" altLang="zh-CN" sz="2800" baseline="-25000" dirty="0"/>
              <a:t>2</a:t>
            </a:r>
            <a:r>
              <a:rPr lang="zh-CN" altLang="zh-CN" sz="2800" dirty="0"/>
              <a:t>和</a:t>
            </a:r>
            <a:r>
              <a:rPr lang="en-US" altLang="zh-CN" sz="2800" dirty="0"/>
              <a:t>H</a:t>
            </a:r>
            <a:r>
              <a:rPr lang="en-US" altLang="zh-CN" sz="2800" baseline="-25000" dirty="0"/>
              <a:t>2</a:t>
            </a:r>
            <a:r>
              <a:rPr lang="en-US" altLang="zh-CN" sz="2800" dirty="0"/>
              <a:t>O(</a:t>
            </a:r>
            <a:r>
              <a:rPr lang="zh-CN" altLang="zh-CN" sz="2800" dirty="0"/>
              <a:t>释放能量</a:t>
            </a:r>
            <a:r>
              <a:rPr lang="en-US" altLang="zh-CN" sz="2800" dirty="0"/>
              <a:t>,</a:t>
            </a:r>
            <a:r>
              <a:rPr lang="zh-CN" altLang="zh-CN" sz="2800" dirty="0"/>
              <a:t>维持生命活动</a:t>
            </a:r>
            <a:r>
              <a:rPr lang="en-US" altLang="zh-CN" sz="2800" dirty="0"/>
              <a:t>)</a:t>
            </a:r>
            <a:endParaRPr lang="zh-CN" altLang="zh-CN" sz="2800" dirty="0"/>
          </a:p>
          <a:p>
            <a:pPr>
              <a:lnSpc>
                <a:spcPct val="200000"/>
              </a:lnSpc>
            </a:pPr>
            <a:r>
              <a:rPr lang="en-US" altLang="zh-CN" sz="2800" dirty="0"/>
              <a:t>D.</a:t>
            </a:r>
            <a:r>
              <a:rPr lang="zh-CN" altLang="zh-CN" sz="2800" dirty="0"/>
              <a:t>蛋白质</a:t>
            </a:r>
            <a:r>
              <a:rPr lang="en-US" altLang="zh-CN" sz="2800" dirty="0"/>
              <a:t>           </a:t>
            </a:r>
            <a:r>
              <a:rPr lang="zh-CN" altLang="zh-CN" sz="2800" dirty="0"/>
              <a:t>氨基酸</a:t>
            </a:r>
            <a:r>
              <a:rPr lang="en-US" altLang="zh-CN" sz="2800" dirty="0"/>
              <a:t>           </a:t>
            </a:r>
            <a:r>
              <a:rPr lang="zh-CN" altLang="zh-CN" sz="2800" dirty="0"/>
              <a:t>人体所需的蛋白质</a:t>
            </a:r>
            <a:r>
              <a:rPr lang="en-US" altLang="zh-CN" sz="2800" dirty="0"/>
              <a:t>(</a:t>
            </a:r>
            <a:r>
              <a:rPr lang="zh-CN" altLang="zh-CN" sz="2800" dirty="0"/>
              <a:t>供人体生长发育</a:t>
            </a:r>
            <a:r>
              <a:rPr lang="en-US" altLang="zh-CN" sz="2800" dirty="0"/>
              <a:t>)</a:t>
            </a:r>
            <a:endParaRPr lang="zh-CN" altLang="zh-CN" sz="2800" dirty="0"/>
          </a:p>
        </p:txBody>
      </p:sp>
      <p:sp>
        <p:nvSpPr>
          <p:cNvPr id="13" name="矩形 12">
            <a:extLst>
              <a:ext uri="{FF2B5EF4-FFF2-40B4-BE49-F238E27FC236}">
                <a16:creationId xmlns="" xmlns:a16="http://schemas.microsoft.com/office/drawing/2014/main" id="{3F1FA5E7-B33A-4DB0-8B97-94B894C4865F}"/>
              </a:ext>
            </a:extLst>
          </p:cNvPr>
          <p:cNvSpPr/>
          <p:nvPr/>
        </p:nvSpPr>
        <p:spPr>
          <a:xfrm>
            <a:off x="8153400" y="0"/>
            <a:ext cx="305955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专题二十一   生活中常见的有机物营养物质</a:t>
            </a:r>
          </a:p>
        </p:txBody>
      </p:sp>
      <p:pic>
        <p:nvPicPr>
          <p:cNvPr id="14" name="图片 13">
            <a:extLst>
              <a:ext uri="{FF2B5EF4-FFF2-40B4-BE49-F238E27FC236}">
                <a16:creationId xmlns="" xmlns:a16="http://schemas.microsoft.com/office/drawing/2014/main" id="{41D56786-A709-411E-8545-DF69110FF351}"/>
              </a:ext>
            </a:extLst>
          </p:cNvPr>
          <p:cNvPicPr/>
          <p:nvPr/>
        </p:nvPicPr>
        <p:blipFill>
          <a:blip r:embed="rId2"/>
          <a:stretch>
            <a:fillRect/>
          </a:stretch>
        </p:blipFill>
        <p:spPr>
          <a:xfrm>
            <a:off x="1503362" y="1655269"/>
            <a:ext cx="668338" cy="602473"/>
          </a:xfrm>
          <a:prstGeom prst="rect">
            <a:avLst/>
          </a:prstGeom>
        </p:spPr>
      </p:pic>
      <p:pic>
        <p:nvPicPr>
          <p:cNvPr id="15" name="图片 14">
            <a:extLst>
              <a:ext uri="{FF2B5EF4-FFF2-40B4-BE49-F238E27FC236}">
                <a16:creationId xmlns="" xmlns:a16="http://schemas.microsoft.com/office/drawing/2014/main" id="{E48549C1-606E-4182-BAED-A68F5673AC17}"/>
              </a:ext>
            </a:extLst>
          </p:cNvPr>
          <p:cNvPicPr/>
          <p:nvPr/>
        </p:nvPicPr>
        <p:blipFill>
          <a:blip r:embed="rId3"/>
          <a:stretch>
            <a:fillRect/>
          </a:stretch>
        </p:blipFill>
        <p:spPr>
          <a:xfrm>
            <a:off x="3453720" y="1667968"/>
            <a:ext cx="668338" cy="602473"/>
          </a:xfrm>
          <a:prstGeom prst="rect">
            <a:avLst/>
          </a:prstGeom>
        </p:spPr>
      </p:pic>
      <p:pic>
        <p:nvPicPr>
          <p:cNvPr id="16" name="图片 15">
            <a:extLst>
              <a:ext uri="{FF2B5EF4-FFF2-40B4-BE49-F238E27FC236}">
                <a16:creationId xmlns="" xmlns:a16="http://schemas.microsoft.com/office/drawing/2014/main" id="{1834200A-FC60-4D9C-8AB5-DD92093DFA8B}"/>
              </a:ext>
            </a:extLst>
          </p:cNvPr>
          <p:cNvPicPr/>
          <p:nvPr/>
        </p:nvPicPr>
        <p:blipFill>
          <a:blip r:embed="rId4"/>
          <a:stretch>
            <a:fillRect/>
          </a:stretch>
        </p:blipFill>
        <p:spPr>
          <a:xfrm>
            <a:off x="3975100" y="4289652"/>
            <a:ext cx="668338" cy="602473"/>
          </a:xfrm>
          <a:prstGeom prst="rect">
            <a:avLst/>
          </a:prstGeom>
        </p:spPr>
      </p:pic>
      <p:pic>
        <p:nvPicPr>
          <p:cNvPr id="17" name="图片 16">
            <a:extLst>
              <a:ext uri="{FF2B5EF4-FFF2-40B4-BE49-F238E27FC236}">
                <a16:creationId xmlns="" xmlns:a16="http://schemas.microsoft.com/office/drawing/2014/main" id="{189E74EF-C626-4924-9C66-F307E6D5038C}"/>
              </a:ext>
            </a:extLst>
          </p:cNvPr>
          <p:cNvPicPr/>
          <p:nvPr/>
        </p:nvPicPr>
        <p:blipFill>
          <a:blip r:embed="rId2"/>
          <a:stretch>
            <a:fillRect/>
          </a:stretch>
        </p:blipFill>
        <p:spPr>
          <a:xfrm>
            <a:off x="1837531" y="2512262"/>
            <a:ext cx="668338" cy="602473"/>
          </a:xfrm>
          <a:prstGeom prst="rect">
            <a:avLst/>
          </a:prstGeom>
        </p:spPr>
      </p:pic>
      <p:pic>
        <p:nvPicPr>
          <p:cNvPr id="18" name="图片 17">
            <a:extLst>
              <a:ext uri="{FF2B5EF4-FFF2-40B4-BE49-F238E27FC236}">
                <a16:creationId xmlns="" xmlns:a16="http://schemas.microsoft.com/office/drawing/2014/main" id="{6C7C7CAB-3FB2-4126-A997-059CE7F03A62}"/>
              </a:ext>
            </a:extLst>
          </p:cNvPr>
          <p:cNvPicPr/>
          <p:nvPr/>
        </p:nvPicPr>
        <p:blipFill>
          <a:blip r:embed="rId3"/>
          <a:stretch>
            <a:fillRect/>
          </a:stretch>
        </p:blipFill>
        <p:spPr>
          <a:xfrm>
            <a:off x="3825989" y="2524961"/>
            <a:ext cx="668338" cy="602473"/>
          </a:xfrm>
          <a:prstGeom prst="rect">
            <a:avLst/>
          </a:prstGeom>
        </p:spPr>
      </p:pic>
      <p:pic>
        <p:nvPicPr>
          <p:cNvPr id="19" name="图片 18">
            <a:extLst>
              <a:ext uri="{FF2B5EF4-FFF2-40B4-BE49-F238E27FC236}">
                <a16:creationId xmlns="" xmlns:a16="http://schemas.microsoft.com/office/drawing/2014/main" id="{716777C1-54CF-4853-B875-4CF3187CA57D}"/>
              </a:ext>
            </a:extLst>
          </p:cNvPr>
          <p:cNvPicPr/>
          <p:nvPr/>
        </p:nvPicPr>
        <p:blipFill>
          <a:blip r:embed="rId2"/>
          <a:stretch>
            <a:fillRect/>
          </a:stretch>
        </p:blipFill>
        <p:spPr>
          <a:xfrm>
            <a:off x="1452562" y="3377552"/>
            <a:ext cx="668338" cy="602473"/>
          </a:xfrm>
          <a:prstGeom prst="rect">
            <a:avLst/>
          </a:prstGeom>
        </p:spPr>
      </p:pic>
      <p:pic>
        <p:nvPicPr>
          <p:cNvPr id="20" name="图片 19">
            <a:extLst>
              <a:ext uri="{FF2B5EF4-FFF2-40B4-BE49-F238E27FC236}">
                <a16:creationId xmlns="" xmlns:a16="http://schemas.microsoft.com/office/drawing/2014/main" id="{EE209F0A-273A-4F88-9F99-EE4F70355E21}"/>
              </a:ext>
            </a:extLst>
          </p:cNvPr>
          <p:cNvPicPr/>
          <p:nvPr/>
        </p:nvPicPr>
        <p:blipFill>
          <a:blip r:embed="rId3"/>
          <a:stretch>
            <a:fillRect/>
          </a:stretch>
        </p:blipFill>
        <p:spPr>
          <a:xfrm>
            <a:off x="5117420" y="3390900"/>
            <a:ext cx="668338" cy="602473"/>
          </a:xfrm>
          <a:prstGeom prst="rect">
            <a:avLst/>
          </a:prstGeom>
        </p:spPr>
      </p:pic>
      <p:pic>
        <p:nvPicPr>
          <p:cNvPr id="21" name="图片 20">
            <a:extLst>
              <a:ext uri="{FF2B5EF4-FFF2-40B4-BE49-F238E27FC236}">
                <a16:creationId xmlns="" xmlns:a16="http://schemas.microsoft.com/office/drawing/2014/main" id="{ABCC9F1A-5C2B-4264-B387-CB78ACAEB547}"/>
              </a:ext>
            </a:extLst>
          </p:cNvPr>
          <p:cNvPicPr/>
          <p:nvPr/>
        </p:nvPicPr>
        <p:blipFill>
          <a:blip r:embed="rId2"/>
          <a:stretch>
            <a:fillRect/>
          </a:stretch>
        </p:blipFill>
        <p:spPr>
          <a:xfrm>
            <a:off x="1837531" y="4297465"/>
            <a:ext cx="668338" cy="602473"/>
          </a:xfrm>
          <a:prstGeom prst="rect">
            <a:avLst/>
          </a:prstGeom>
        </p:spPr>
      </p:pic>
    </p:spTree>
    <p:extLst>
      <p:ext uri="{BB962C8B-B14F-4D97-AF65-F5344CB8AC3E}">
        <p14:creationId xmlns:p14="http://schemas.microsoft.com/office/powerpoint/2010/main" val="246527355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2" name="矩形 21">
            <a:extLst>
              <a:ext uri="{FF2B5EF4-FFF2-40B4-BE49-F238E27FC236}">
                <a16:creationId xmlns="" xmlns:a16="http://schemas.microsoft.com/office/drawing/2014/main" id="{C8AB1F9B-C3F9-4109-9CDC-DB707CDBDEB8}"/>
              </a:ext>
            </a:extLst>
          </p:cNvPr>
          <p:cNvSpPr/>
          <p:nvPr/>
        </p:nvSpPr>
        <p:spPr>
          <a:xfrm>
            <a:off x="234042" y="241822"/>
            <a:ext cx="11723913" cy="5262979"/>
          </a:xfrm>
          <a:prstGeom prst="rect">
            <a:avLst/>
          </a:prstGeom>
        </p:spPr>
        <p:txBody>
          <a:bodyPr wrap="square">
            <a:spAutoFit/>
          </a:bodyPr>
          <a:lstStyle/>
          <a:p>
            <a:pPr>
              <a:lnSpc>
                <a:spcPct val="150000"/>
              </a:lnSpc>
            </a:pPr>
            <a:r>
              <a:rPr lang="zh-CN" altLang="zh-CN" sz="2800" b="1" dirty="0">
                <a:solidFill>
                  <a:srgbClr val="DA251C"/>
                </a:solidFill>
              </a:rPr>
              <a:t>解析</a:t>
            </a:r>
            <a:r>
              <a:rPr lang="zh-CN" altLang="zh-CN" sz="2800" dirty="0"/>
              <a:t>　淀粉在淀粉酶的作用下水解生成葡萄糖</a:t>
            </a:r>
            <a:r>
              <a:rPr lang="en-US" altLang="zh-CN" sz="2800" dirty="0"/>
              <a:t>,</a:t>
            </a:r>
            <a:r>
              <a:rPr lang="zh-CN" altLang="zh-CN" sz="2800" dirty="0"/>
              <a:t>葡萄糖被氧化释放出能量</a:t>
            </a:r>
            <a:r>
              <a:rPr lang="en-US" altLang="zh-CN" sz="2800" dirty="0"/>
              <a:t>,</a:t>
            </a:r>
            <a:r>
              <a:rPr lang="zh-CN" altLang="zh-CN" sz="2800" dirty="0"/>
              <a:t>故</a:t>
            </a:r>
            <a:r>
              <a:rPr lang="en-US" altLang="zh-CN" sz="2800" dirty="0"/>
              <a:t>A</a:t>
            </a:r>
            <a:r>
              <a:rPr lang="zh-CN" altLang="zh-CN" sz="2800" dirty="0"/>
              <a:t>项正确</a:t>
            </a:r>
            <a:r>
              <a:rPr lang="en-US" altLang="zh-CN" sz="2800" dirty="0"/>
              <a:t>;</a:t>
            </a:r>
            <a:r>
              <a:rPr lang="zh-CN" altLang="zh-CN" sz="2800" dirty="0"/>
              <a:t>纤维素不是人体所需要的营养物质</a:t>
            </a:r>
            <a:r>
              <a:rPr lang="en-US" altLang="zh-CN" sz="2800" dirty="0"/>
              <a:t>,</a:t>
            </a:r>
            <a:r>
              <a:rPr lang="zh-CN" altLang="zh-CN" sz="2800" dirty="0"/>
              <a:t>人体内没有水解纤维素的酶</a:t>
            </a:r>
            <a:r>
              <a:rPr lang="en-US" altLang="zh-CN" sz="2800" dirty="0"/>
              <a:t>,</a:t>
            </a:r>
            <a:r>
              <a:rPr lang="zh-CN" altLang="zh-CN" sz="2800" dirty="0"/>
              <a:t>它在人体内主要的功能是加强肠胃蠕动和通便</a:t>
            </a:r>
            <a:r>
              <a:rPr lang="en-US" altLang="zh-CN" sz="2800" dirty="0"/>
              <a:t>,</a:t>
            </a:r>
            <a:r>
              <a:rPr lang="zh-CN" altLang="zh-CN" sz="2800" dirty="0"/>
              <a:t>故</a:t>
            </a:r>
            <a:r>
              <a:rPr lang="en-US" altLang="zh-CN" sz="2800" dirty="0"/>
              <a:t>B</a:t>
            </a:r>
            <a:r>
              <a:rPr lang="zh-CN" altLang="zh-CN" sz="2800" dirty="0"/>
              <a:t>项错误</a:t>
            </a:r>
            <a:r>
              <a:rPr lang="en-US" altLang="zh-CN" sz="2800" dirty="0"/>
              <a:t>;</a:t>
            </a:r>
            <a:r>
              <a:rPr lang="zh-CN" altLang="zh-CN" sz="2800" dirty="0"/>
              <a:t>油脂在人体内水解生成甘油和高级脂肪酸</a:t>
            </a:r>
            <a:r>
              <a:rPr lang="en-US" altLang="zh-CN" sz="2800" dirty="0"/>
              <a:t>,</a:t>
            </a:r>
            <a:r>
              <a:rPr lang="zh-CN" altLang="zh-CN" sz="2800" dirty="0"/>
              <a:t>甘油和高级脂肪酸能被氧化释放出能量</a:t>
            </a:r>
            <a:r>
              <a:rPr lang="en-US" altLang="zh-CN" sz="2800" dirty="0"/>
              <a:t>,</a:t>
            </a:r>
            <a:r>
              <a:rPr lang="zh-CN" altLang="zh-CN" sz="2800" dirty="0"/>
              <a:t>故</a:t>
            </a:r>
            <a:r>
              <a:rPr lang="en-US" altLang="zh-CN" sz="2800" dirty="0"/>
              <a:t>C</a:t>
            </a:r>
            <a:r>
              <a:rPr lang="zh-CN" altLang="zh-CN" sz="2800" dirty="0"/>
              <a:t>项正确</a:t>
            </a:r>
            <a:r>
              <a:rPr lang="en-US" altLang="zh-CN" sz="2800" dirty="0"/>
              <a:t>;</a:t>
            </a:r>
            <a:r>
              <a:rPr lang="zh-CN" altLang="zh-CN" sz="2800" dirty="0"/>
              <a:t>蛋白质水解最终生成氨基酸</a:t>
            </a:r>
            <a:r>
              <a:rPr lang="en-US" altLang="zh-CN" sz="2800" dirty="0"/>
              <a:t>,</a:t>
            </a:r>
            <a:r>
              <a:rPr lang="zh-CN" altLang="zh-CN" sz="2800" dirty="0"/>
              <a:t>氨基酸能合成人体生长发育、新陈代谢所需要的蛋白质</a:t>
            </a:r>
            <a:r>
              <a:rPr lang="en-US" altLang="zh-CN" sz="2800" dirty="0"/>
              <a:t>,</a:t>
            </a:r>
            <a:r>
              <a:rPr lang="zh-CN" altLang="zh-CN" sz="2800" dirty="0"/>
              <a:t>故</a:t>
            </a:r>
            <a:r>
              <a:rPr lang="en-US" altLang="zh-CN" sz="2800" dirty="0"/>
              <a:t>D</a:t>
            </a:r>
            <a:r>
              <a:rPr lang="zh-CN" altLang="zh-CN" sz="2800" dirty="0"/>
              <a:t>项正确。</a:t>
            </a:r>
            <a:endParaRPr lang="en-US" altLang="zh-CN" sz="2800" dirty="0"/>
          </a:p>
          <a:p>
            <a:pPr>
              <a:lnSpc>
                <a:spcPct val="150000"/>
              </a:lnSpc>
            </a:pPr>
            <a:endParaRPr lang="zh-CN" altLang="zh-CN" sz="2800" dirty="0"/>
          </a:p>
          <a:p>
            <a:pPr>
              <a:lnSpc>
                <a:spcPct val="150000"/>
              </a:lnSpc>
            </a:pPr>
            <a:r>
              <a:rPr lang="zh-CN" altLang="zh-CN" sz="2800" b="1" dirty="0">
                <a:solidFill>
                  <a:srgbClr val="DA251C"/>
                </a:solidFill>
              </a:rPr>
              <a:t>答案</a:t>
            </a:r>
            <a:r>
              <a:rPr lang="zh-CN" altLang="zh-CN" sz="2800" dirty="0"/>
              <a:t>　</a:t>
            </a:r>
            <a:r>
              <a:rPr lang="en-US" altLang="zh-CN" sz="2800" dirty="0"/>
              <a:t>B</a:t>
            </a:r>
            <a:endParaRPr lang="zh-CN" altLang="zh-CN" sz="2800" dirty="0"/>
          </a:p>
        </p:txBody>
      </p:sp>
      <p:sp>
        <p:nvSpPr>
          <p:cNvPr id="13" name="矩形 12">
            <a:extLst>
              <a:ext uri="{FF2B5EF4-FFF2-40B4-BE49-F238E27FC236}">
                <a16:creationId xmlns="" xmlns:a16="http://schemas.microsoft.com/office/drawing/2014/main" id="{3F1FA5E7-B33A-4DB0-8B97-94B894C4865F}"/>
              </a:ext>
            </a:extLst>
          </p:cNvPr>
          <p:cNvSpPr/>
          <p:nvPr/>
        </p:nvSpPr>
        <p:spPr>
          <a:xfrm>
            <a:off x="8153400" y="0"/>
            <a:ext cx="305955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专题二十一   生活中常见的有机物营养物质</a:t>
            </a:r>
          </a:p>
        </p:txBody>
      </p:sp>
    </p:spTree>
    <p:extLst>
      <p:ext uri="{BB962C8B-B14F-4D97-AF65-F5344CB8AC3E}">
        <p14:creationId xmlns:p14="http://schemas.microsoft.com/office/powerpoint/2010/main" val="259447290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192000" cy="729343"/>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sp>
        <p:nvSpPr>
          <p:cNvPr id="6" name="矩形 5"/>
          <p:cNvSpPr/>
          <p:nvPr/>
        </p:nvSpPr>
        <p:spPr>
          <a:xfrm>
            <a:off x="718457" y="-1"/>
            <a:ext cx="348343"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rgbClr val="DA251C"/>
              </a:solidFill>
            </a:endParaRPr>
          </a:p>
        </p:txBody>
      </p:sp>
      <p:sp>
        <p:nvSpPr>
          <p:cNvPr id="7" name="矩形 6"/>
          <p:cNvSpPr/>
          <p:nvPr/>
        </p:nvSpPr>
        <p:spPr>
          <a:xfrm>
            <a:off x="990600" y="-2"/>
            <a:ext cx="6819900"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dirty="0">
                <a:solidFill>
                  <a:srgbClr val="DA251C"/>
                </a:solidFill>
                <a:ea typeface="微软雅黑" panose="020B0503020204020204" pitchFamily="34" charset="-122"/>
              </a:rPr>
              <a:t>微课 </a:t>
            </a:r>
            <a:r>
              <a:rPr lang="en-US" altLang="zh-CN" sz="2800" dirty="0" smtClean="0">
                <a:solidFill>
                  <a:srgbClr val="DA251C"/>
                </a:solidFill>
                <a:ea typeface="微软雅黑" panose="020B0503020204020204" pitchFamily="34" charset="-122"/>
              </a:rPr>
              <a:t>15   </a:t>
            </a:r>
            <a:r>
              <a:rPr lang="zh-CN" altLang="en-US" sz="2800" dirty="0" smtClean="0">
                <a:solidFill>
                  <a:srgbClr val="DA251C"/>
                </a:solidFill>
                <a:ea typeface="微软雅黑" panose="020B0503020204020204" pitchFamily="34" charset="-122"/>
              </a:rPr>
              <a:t>典型</a:t>
            </a:r>
            <a:r>
              <a:rPr lang="zh-CN" altLang="en-US" sz="2800" dirty="0">
                <a:solidFill>
                  <a:srgbClr val="DA251C"/>
                </a:solidFill>
                <a:ea typeface="微软雅黑" panose="020B0503020204020204" pitchFamily="34" charset="-122"/>
              </a:rPr>
              <a:t>有机物的官能团和化学性质</a:t>
            </a:r>
          </a:p>
        </p:txBody>
      </p:sp>
      <p:sp>
        <p:nvSpPr>
          <p:cNvPr id="2" name="矩形 1"/>
          <p:cNvSpPr/>
          <p:nvPr/>
        </p:nvSpPr>
        <p:spPr>
          <a:xfrm>
            <a:off x="234043" y="750336"/>
            <a:ext cx="11723913" cy="738664"/>
          </a:xfrm>
          <a:prstGeom prst="rect">
            <a:avLst/>
          </a:prstGeom>
        </p:spPr>
        <p:txBody>
          <a:bodyPr wrap="square">
            <a:spAutoFit/>
          </a:bodyPr>
          <a:lstStyle/>
          <a:p>
            <a:pPr>
              <a:lnSpc>
                <a:spcPct val="150000"/>
              </a:lnSpc>
              <a:spcAft>
                <a:spcPts val="0"/>
              </a:spcAft>
            </a:pPr>
            <a:r>
              <a:rPr lang="zh-CN" altLang="en-US" sz="2800" b="1" dirty="0">
                <a:solidFill>
                  <a:srgbClr val="DA251C"/>
                </a:solidFill>
                <a:latin typeface="微软雅黑" panose="020B0503020204020204" pitchFamily="34" charset="-122"/>
                <a:ea typeface="微软雅黑" panose="020B0503020204020204" pitchFamily="34" charset="-122"/>
                <a:cs typeface="Times New Roman" panose="02020603050405020304" pitchFamily="18" charset="0"/>
              </a:rPr>
              <a:t>微点解读：</a:t>
            </a:r>
            <a:endParaRPr lang="zh-CN" altLang="zh-CN" sz="1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graphicFrame>
        <p:nvGraphicFramePr>
          <p:cNvPr id="4" name="表格 3">
            <a:extLst>
              <a:ext uri="{FF2B5EF4-FFF2-40B4-BE49-F238E27FC236}">
                <a16:creationId xmlns="" xmlns:a16="http://schemas.microsoft.com/office/drawing/2014/main" id="{CEBE42F3-45DB-4B1C-9592-4D9124D7D341}"/>
              </a:ext>
            </a:extLst>
          </p:cNvPr>
          <p:cNvGraphicFramePr>
            <a:graphicFrameLocks noGrp="1"/>
          </p:cNvGraphicFramePr>
          <p:nvPr>
            <p:extLst>
              <p:ext uri="{D42A27DB-BD31-4B8C-83A1-F6EECF244321}">
                <p14:modId xmlns:p14="http://schemas.microsoft.com/office/powerpoint/2010/main" val="2596120672"/>
              </p:ext>
            </p:extLst>
          </p:nvPr>
        </p:nvGraphicFramePr>
        <p:xfrm>
          <a:off x="342900" y="1476300"/>
          <a:ext cx="11506200" cy="5120640"/>
        </p:xfrm>
        <a:graphic>
          <a:graphicData uri="http://schemas.openxmlformats.org/drawingml/2006/table">
            <a:tbl>
              <a:tblPr firstRow="1" firstCol="1" bandRow="1">
                <a:tableStyleId>{5C22544A-7EE6-4342-B048-85BDC9FD1C3A}</a:tableStyleId>
              </a:tblPr>
              <a:tblGrid>
                <a:gridCol w="1066800">
                  <a:extLst>
                    <a:ext uri="{9D8B030D-6E8A-4147-A177-3AD203B41FA5}">
                      <a16:colId xmlns="" xmlns:a16="http://schemas.microsoft.com/office/drawing/2014/main" val="3524782549"/>
                    </a:ext>
                  </a:extLst>
                </a:gridCol>
                <a:gridCol w="1828800">
                  <a:extLst>
                    <a:ext uri="{9D8B030D-6E8A-4147-A177-3AD203B41FA5}">
                      <a16:colId xmlns="" xmlns:a16="http://schemas.microsoft.com/office/drawing/2014/main" val="2418153051"/>
                    </a:ext>
                  </a:extLst>
                </a:gridCol>
                <a:gridCol w="8610600">
                  <a:extLst>
                    <a:ext uri="{9D8B030D-6E8A-4147-A177-3AD203B41FA5}">
                      <a16:colId xmlns="" xmlns:a16="http://schemas.microsoft.com/office/drawing/2014/main" val="3672320457"/>
                    </a:ext>
                  </a:extLst>
                </a:gridCol>
              </a:tblGrid>
              <a:tr h="139700">
                <a:tc>
                  <a:txBody>
                    <a:bodyPr/>
                    <a:lstStyle/>
                    <a:p>
                      <a:pPr algn="ctr">
                        <a:lnSpc>
                          <a:spcPct val="150000"/>
                        </a:lnSpc>
                        <a:spcAft>
                          <a:spcPts val="0"/>
                        </a:spcAft>
                      </a:pPr>
                      <a:r>
                        <a:rPr lang="zh-CN" sz="2800" b="0" dirty="0">
                          <a:solidFill>
                            <a:schemeClr val="tx1"/>
                          </a:solidFill>
                          <a:effectLst/>
                        </a:rPr>
                        <a:t>代表物</a:t>
                      </a:r>
                      <a:endParaRPr lang="zh-CN" sz="2800" b="0" dirty="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zh-CN" sz="2800" b="0">
                          <a:solidFill>
                            <a:schemeClr val="tx1"/>
                          </a:solidFill>
                          <a:effectLst/>
                        </a:rPr>
                        <a:t>官能团</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zh-CN" sz="2800" b="0">
                          <a:solidFill>
                            <a:schemeClr val="tx1"/>
                          </a:solidFill>
                          <a:effectLst/>
                        </a:rPr>
                        <a:t>化学性质</a:t>
                      </a:r>
                      <a:endParaRPr lang="zh-CN" sz="2800" b="0">
                        <a:solidFill>
                          <a:schemeClr val="tx1"/>
                        </a:solidFill>
                        <a:effectLst/>
                        <a:latin typeface="NEU-BZ-S92"/>
                        <a:ea typeface="方正书宋_GBK"/>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54886835"/>
                  </a:ext>
                </a:extLst>
              </a:tr>
              <a:tr h="279400">
                <a:tc>
                  <a:txBody>
                    <a:bodyPr/>
                    <a:lstStyle/>
                    <a:p>
                      <a:pPr algn="ctr">
                        <a:lnSpc>
                          <a:spcPct val="150000"/>
                        </a:lnSpc>
                        <a:spcAft>
                          <a:spcPts val="0"/>
                        </a:spcAft>
                      </a:pPr>
                      <a:r>
                        <a:rPr lang="zh-CN" sz="2800" b="0">
                          <a:solidFill>
                            <a:schemeClr val="tx1"/>
                          </a:solidFill>
                          <a:effectLst/>
                        </a:rPr>
                        <a:t>乙烯</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zh-CN" sz="2800" b="0" dirty="0">
                          <a:solidFill>
                            <a:schemeClr val="tx1"/>
                          </a:solidFill>
                          <a:effectLst/>
                        </a:rPr>
                        <a:t>碳碳双键</a:t>
                      </a:r>
                      <a:endParaRPr lang="en-US" altLang="zh-CN" sz="2800" b="0" dirty="0">
                        <a:solidFill>
                          <a:schemeClr val="tx1"/>
                        </a:solidFill>
                        <a:effectLst/>
                      </a:endParaRPr>
                    </a:p>
                    <a:p>
                      <a:pPr algn="ctr">
                        <a:lnSpc>
                          <a:spcPct val="150000"/>
                        </a:lnSpc>
                        <a:spcAft>
                          <a:spcPts val="0"/>
                        </a:spcAft>
                      </a:pPr>
                      <a:endParaRPr lang="en-US" altLang="zh-CN" sz="2800" b="0" dirty="0">
                        <a:solidFill>
                          <a:schemeClr val="tx1"/>
                        </a:solidFill>
                        <a:effectLst/>
                        <a:latin typeface="NEU-BZ-S92"/>
                        <a:ea typeface="方正书宋_GBK"/>
                        <a:cs typeface="Times New Roman" panose="02020603050405020304" pitchFamily="18" charset="0"/>
                      </a:endParaRPr>
                    </a:p>
                    <a:p>
                      <a:pPr algn="ctr">
                        <a:lnSpc>
                          <a:spcPct val="150000"/>
                        </a:lnSpc>
                        <a:spcAft>
                          <a:spcPts val="0"/>
                        </a:spcAft>
                      </a:pPr>
                      <a:endParaRPr lang="zh-CN" sz="2800" b="0" dirty="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50000"/>
                        </a:lnSpc>
                        <a:spcAft>
                          <a:spcPts val="0"/>
                        </a:spcAft>
                      </a:pPr>
                      <a:r>
                        <a:rPr lang="en-US" sz="2800" b="0" dirty="0">
                          <a:solidFill>
                            <a:schemeClr val="tx1"/>
                          </a:solidFill>
                          <a:effectLst/>
                        </a:rPr>
                        <a:t>(1)</a:t>
                      </a:r>
                      <a:r>
                        <a:rPr lang="zh-CN" sz="2800" b="0" dirty="0">
                          <a:solidFill>
                            <a:schemeClr val="tx1"/>
                          </a:solidFill>
                          <a:effectLst/>
                        </a:rPr>
                        <a:t>加成反应</a:t>
                      </a:r>
                      <a:r>
                        <a:rPr lang="en-US" sz="2800" b="0" dirty="0">
                          <a:solidFill>
                            <a:schemeClr val="tx1"/>
                          </a:solidFill>
                          <a:effectLst/>
                        </a:rPr>
                        <a:t>:</a:t>
                      </a:r>
                      <a:r>
                        <a:rPr lang="zh-CN" sz="2800" b="0" dirty="0">
                          <a:solidFill>
                            <a:schemeClr val="tx1"/>
                          </a:solidFill>
                          <a:effectLst/>
                        </a:rPr>
                        <a:t>使溴的</a:t>
                      </a:r>
                      <a:r>
                        <a:rPr lang="en-US" sz="2800" b="0" dirty="0">
                          <a:solidFill>
                            <a:schemeClr val="tx1"/>
                          </a:solidFill>
                          <a:effectLst/>
                        </a:rPr>
                        <a:t>CCl</a:t>
                      </a:r>
                      <a:r>
                        <a:rPr lang="en-US" sz="2800" b="0" baseline="-25000" dirty="0">
                          <a:solidFill>
                            <a:schemeClr val="tx1"/>
                          </a:solidFill>
                          <a:effectLst/>
                        </a:rPr>
                        <a:t>4</a:t>
                      </a:r>
                      <a:r>
                        <a:rPr lang="zh-CN" sz="2800" b="0" dirty="0">
                          <a:solidFill>
                            <a:schemeClr val="tx1"/>
                          </a:solidFill>
                          <a:effectLst/>
                        </a:rPr>
                        <a:t>溶液褪色</a:t>
                      </a:r>
                    </a:p>
                    <a:p>
                      <a:pPr>
                        <a:lnSpc>
                          <a:spcPct val="150000"/>
                        </a:lnSpc>
                        <a:spcAft>
                          <a:spcPts val="0"/>
                        </a:spcAft>
                      </a:pPr>
                      <a:r>
                        <a:rPr lang="en-US" sz="2800" b="0" dirty="0">
                          <a:solidFill>
                            <a:schemeClr val="tx1"/>
                          </a:solidFill>
                          <a:effectLst/>
                        </a:rPr>
                        <a:t>(2)</a:t>
                      </a:r>
                      <a:r>
                        <a:rPr lang="zh-CN" sz="2800" b="0" dirty="0">
                          <a:solidFill>
                            <a:schemeClr val="tx1"/>
                          </a:solidFill>
                          <a:effectLst/>
                        </a:rPr>
                        <a:t>氧化反应</a:t>
                      </a:r>
                      <a:r>
                        <a:rPr lang="en-US" sz="2800" b="0" dirty="0">
                          <a:solidFill>
                            <a:schemeClr val="tx1"/>
                          </a:solidFill>
                          <a:effectLst/>
                        </a:rPr>
                        <a:t>:</a:t>
                      </a:r>
                      <a:r>
                        <a:rPr lang="zh-CN" sz="2800" b="0" dirty="0">
                          <a:solidFill>
                            <a:schemeClr val="tx1"/>
                          </a:solidFill>
                          <a:effectLst/>
                        </a:rPr>
                        <a:t>使酸性</a:t>
                      </a:r>
                      <a:r>
                        <a:rPr lang="en-US" sz="2800" b="0" dirty="0">
                          <a:solidFill>
                            <a:schemeClr val="tx1"/>
                          </a:solidFill>
                          <a:effectLst/>
                        </a:rPr>
                        <a:t>KMnO</a:t>
                      </a:r>
                      <a:r>
                        <a:rPr lang="en-US" sz="2800" b="0" baseline="-25000" dirty="0">
                          <a:solidFill>
                            <a:schemeClr val="tx1"/>
                          </a:solidFill>
                          <a:effectLst/>
                        </a:rPr>
                        <a:t>4</a:t>
                      </a:r>
                      <a:r>
                        <a:rPr lang="zh-CN" sz="2800" b="0" dirty="0">
                          <a:solidFill>
                            <a:schemeClr val="tx1"/>
                          </a:solidFill>
                          <a:effectLst/>
                        </a:rPr>
                        <a:t>溶液褪色</a:t>
                      </a:r>
                      <a:endParaRPr lang="zh-CN" sz="2800" b="0" dirty="0">
                        <a:solidFill>
                          <a:schemeClr val="tx1"/>
                        </a:solidFill>
                        <a:effectLst/>
                        <a:latin typeface="NEU-BZ-S92"/>
                        <a:ea typeface="方正书宋_GBK"/>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678546146"/>
                  </a:ext>
                </a:extLst>
              </a:tr>
              <a:tr h="419100">
                <a:tc>
                  <a:txBody>
                    <a:bodyPr/>
                    <a:lstStyle/>
                    <a:p>
                      <a:pPr algn="ctr">
                        <a:lnSpc>
                          <a:spcPct val="150000"/>
                        </a:lnSpc>
                        <a:spcAft>
                          <a:spcPts val="0"/>
                        </a:spcAft>
                      </a:pPr>
                      <a:r>
                        <a:rPr lang="zh-CN" sz="2800" b="0">
                          <a:solidFill>
                            <a:schemeClr val="tx1"/>
                          </a:solidFill>
                          <a:effectLst/>
                        </a:rPr>
                        <a:t>苯</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en-US" sz="2800" b="0" dirty="0">
                          <a:solidFill>
                            <a:schemeClr val="tx1"/>
                          </a:solidFill>
                          <a:effectLst/>
                        </a:rPr>
                        <a:t> </a:t>
                      </a:r>
                      <a:endParaRPr lang="zh-CN" sz="2800" b="0" dirty="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50000"/>
                        </a:lnSpc>
                        <a:spcAft>
                          <a:spcPts val="0"/>
                        </a:spcAft>
                      </a:pPr>
                      <a:r>
                        <a:rPr lang="en-US" sz="2800" b="0" dirty="0">
                          <a:solidFill>
                            <a:schemeClr val="tx1"/>
                          </a:solidFill>
                          <a:effectLst/>
                        </a:rPr>
                        <a:t>(1)</a:t>
                      </a:r>
                      <a:r>
                        <a:rPr lang="zh-CN" sz="2800" b="0" dirty="0">
                          <a:solidFill>
                            <a:schemeClr val="tx1"/>
                          </a:solidFill>
                          <a:effectLst/>
                        </a:rPr>
                        <a:t>取代反应</a:t>
                      </a:r>
                      <a:r>
                        <a:rPr lang="en-US" sz="2800" b="0" dirty="0">
                          <a:solidFill>
                            <a:schemeClr val="tx1"/>
                          </a:solidFill>
                          <a:effectLst/>
                        </a:rPr>
                        <a:t>:①</a:t>
                      </a:r>
                      <a:r>
                        <a:rPr lang="zh-CN" sz="2800" b="0" dirty="0">
                          <a:solidFill>
                            <a:schemeClr val="tx1"/>
                          </a:solidFill>
                          <a:effectLst/>
                        </a:rPr>
                        <a:t>在</a:t>
                      </a:r>
                      <a:r>
                        <a:rPr lang="en-US" sz="2800" b="0" dirty="0">
                          <a:solidFill>
                            <a:schemeClr val="tx1"/>
                          </a:solidFill>
                          <a:effectLst/>
                        </a:rPr>
                        <a:t>FeBr</a:t>
                      </a:r>
                      <a:r>
                        <a:rPr lang="en-US" sz="2800" b="0" baseline="-25000" dirty="0">
                          <a:solidFill>
                            <a:schemeClr val="tx1"/>
                          </a:solidFill>
                          <a:effectLst/>
                        </a:rPr>
                        <a:t>3</a:t>
                      </a:r>
                      <a:r>
                        <a:rPr lang="zh-CN" sz="2800" b="0" dirty="0">
                          <a:solidFill>
                            <a:schemeClr val="tx1"/>
                          </a:solidFill>
                          <a:effectLst/>
                        </a:rPr>
                        <a:t>催化作用下与液溴反应</a:t>
                      </a:r>
                      <a:r>
                        <a:rPr lang="en-US" sz="2800" b="0" dirty="0">
                          <a:solidFill>
                            <a:schemeClr val="tx1"/>
                          </a:solidFill>
                          <a:effectLst/>
                        </a:rPr>
                        <a:t>;②</a:t>
                      </a:r>
                      <a:r>
                        <a:rPr lang="zh-CN" sz="2800" b="0" dirty="0">
                          <a:solidFill>
                            <a:schemeClr val="tx1"/>
                          </a:solidFill>
                          <a:effectLst/>
                        </a:rPr>
                        <a:t>在浓硫酸催化并加热的条件下与浓硝酸反应。</a:t>
                      </a:r>
                    </a:p>
                    <a:p>
                      <a:pPr>
                        <a:lnSpc>
                          <a:spcPct val="150000"/>
                        </a:lnSpc>
                        <a:spcAft>
                          <a:spcPts val="0"/>
                        </a:spcAft>
                      </a:pPr>
                      <a:r>
                        <a:rPr lang="en-US" sz="2800" b="0" dirty="0">
                          <a:solidFill>
                            <a:schemeClr val="tx1"/>
                          </a:solidFill>
                          <a:effectLst/>
                        </a:rPr>
                        <a:t>(2)</a:t>
                      </a:r>
                      <a:r>
                        <a:rPr lang="zh-CN" sz="2800" b="0" dirty="0">
                          <a:solidFill>
                            <a:schemeClr val="tx1"/>
                          </a:solidFill>
                          <a:effectLst/>
                        </a:rPr>
                        <a:t>加成反应</a:t>
                      </a:r>
                      <a:r>
                        <a:rPr lang="en-US" sz="2800" b="0" dirty="0">
                          <a:solidFill>
                            <a:schemeClr val="tx1"/>
                          </a:solidFill>
                          <a:effectLst/>
                        </a:rPr>
                        <a:t>:</a:t>
                      </a:r>
                      <a:r>
                        <a:rPr lang="zh-CN" sz="2800" b="0" dirty="0">
                          <a:solidFill>
                            <a:schemeClr val="tx1"/>
                          </a:solidFill>
                          <a:effectLst/>
                        </a:rPr>
                        <a:t>在一定条件下与</a:t>
                      </a:r>
                      <a:r>
                        <a:rPr lang="en-US" sz="2800" b="0" dirty="0">
                          <a:solidFill>
                            <a:schemeClr val="tx1"/>
                          </a:solidFill>
                          <a:effectLst/>
                        </a:rPr>
                        <a:t>H</a:t>
                      </a:r>
                      <a:r>
                        <a:rPr lang="en-US" sz="2800" b="0" baseline="-25000" dirty="0">
                          <a:solidFill>
                            <a:schemeClr val="tx1"/>
                          </a:solidFill>
                          <a:effectLst/>
                        </a:rPr>
                        <a:t>2</a:t>
                      </a:r>
                      <a:r>
                        <a:rPr lang="zh-CN" sz="2800" b="0" dirty="0">
                          <a:solidFill>
                            <a:schemeClr val="tx1"/>
                          </a:solidFill>
                          <a:effectLst/>
                        </a:rPr>
                        <a:t>反应生成环己烷。</a:t>
                      </a:r>
                    </a:p>
                    <a:p>
                      <a:pPr>
                        <a:lnSpc>
                          <a:spcPct val="150000"/>
                        </a:lnSpc>
                        <a:spcAft>
                          <a:spcPts val="0"/>
                        </a:spcAft>
                      </a:pPr>
                      <a:r>
                        <a:rPr lang="zh-CN" sz="2800" b="0" dirty="0">
                          <a:solidFill>
                            <a:schemeClr val="tx1"/>
                          </a:solidFill>
                          <a:effectLst/>
                        </a:rPr>
                        <a:t>注意</a:t>
                      </a:r>
                      <a:r>
                        <a:rPr lang="en-US" sz="2800" b="0" dirty="0">
                          <a:solidFill>
                            <a:schemeClr val="tx1"/>
                          </a:solidFill>
                          <a:effectLst/>
                        </a:rPr>
                        <a:t>:</a:t>
                      </a:r>
                      <a:r>
                        <a:rPr lang="zh-CN" sz="2800" b="0" dirty="0">
                          <a:solidFill>
                            <a:schemeClr val="tx1"/>
                          </a:solidFill>
                          <a:effectLst/>
                        </a:rPr>
                        <a:t>与溴水、酸性高锰酸钾溶液都不反应</a:t>
                      </a:r>
                      <a:endParaRPr lang="zh-CN" sz="2800" b="0" dirty="0">
                        <a:solidFill>
                          <a:schemeClr val="tx1"/>
                        </a:solidFill>
                        <a:effectLst/>
                        <a:latin typeface="NEU-BZ-S92"/>
                        <a:ea typeface="方正书宋_GBK"/>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814037624"/>
                  </a:ext>
                </a:extLst>
              </a:tr>
            </a:tbl>
          </a:graphicData>
        </a:graphic>
      </p:graphicFrame>
      <p:pic>
        <p:nvPicPr>
          <p:cNvPr id="24577" name="图片 822">
            <a:extLst>
              <a:ext uri="{FF2B5EF4-FFF2-40B4-BE49-F238E27FC236}">
                <a16:creationId xmlns="" xmlns:a16="http://schemas.microsoft.com/office/drawing/2014/main" id="{9DF93D96-DF83-45D0-B8D8-1FB4E75DDA2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74800" y="2849541"/>
            <a:ext cx="1485900" cy="7866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287466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 xmlns:a16="http://schemas.microsoft.com/office/drawing/2014/main" id="{E21ABC8D-1C46-4B5A-9C88-3EA50E8EBABA}"/>
              </a:ext>
            </a:extLst>
          </p:cNvPr>
          <p:cNvSpPr/>
          <p:nvPr/>
        </p:nvSpPr>
        <p:spPr>
          <a:xfrm>
            <a:off x="8153400" y="0"/>
            <a:ext cx="305955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专题二十一   生活中常见的有机物营养物质</a:t>
            </a:r>
          </a:p>
        </p:txBody>
      </p:sp>
      <p:sp>
        <p:nvSpPr>
          <p:cNvPr id="10" name="矩形 9">
            <a:extLst>
              <a:ext uri="{FF2B5EF4-FFF2-40B4-BE49-F238E27FC236}">
                <a16:creationId xmlns="" xmlns:a16="http://schemas.microsoft.com/office/drawing/2014/main" id="{624ADB48-4E96-4B52-B003-1986B52AF0A6}"/>
              </a:ext>
            </a:extLst>
          </p:cNvPr>
          <p:cNvSpPr/>
          <p:nvPr/>
        </p:nvSpPr>
        <p:spPr>
          <a:xfrm>
            <a:off x="234043" y="264779"/>
            <a:ext cx="11723913" cy="662297"/>
          </a:xfrm>
          <a:prstGeom prst="rect">
            <a:avLst/>
          </a:prstGeom>
        </p:spPr>
        <p:txBody>
          <a:bodyPr wrap="square">
            <a:spAutoFit/>
          </a:bodyPr>
          <a:lstStyle/>
          <a:p>
            <a:pPr algn="r">
              <a:lnSpc>
                <a:spcPct val="150000"/>
              </a:lnSpc>
            </a:pPr>
            <a:r>
              <a:rPr lang="en-US" altLang="zh-CN" sz="2800" dirty="0"/>
              <a:t>(</a:t>
            </a:r>
            <a:r>
              <a:rPr lang="zh-CN" altLang="en-US" sz="2800" dirty="0"/>
              <a:t>续表</a:t>
            </a:r>
            <a:r>
              <a:rPr lang="en-US" altLang="zh-CN" sz="2800" dirty="0"/>
              <a:t>)</a:t>
            </a:r>
            <a:endParaRPr lang="zh-CN" altLang="zh-CN" sz="2800" dirty="0"/>
          </a:p>
        </p:txBody>
      </p:sp>
      <p:graphicFrame>
        <p:nvGraphicFramePr>
          <p:cNvPr id="14" name="表格 13">
            <a:extLst>
              <a:ext uri="{FF2B5EF4-FFF2-40B4-BE49-F238E27FC236}">
                <a16:creationId xmlns="" xmlns:a16="http://schemas.microsoft.com/office/drawing/2014/main" id="{5278E63E-951A-40DE-B523-9B625A91DECF}"/>
              </a:ext>
            </a:extLst>
          </p:cNvPr>
          <p:cNvGraphicFramePr>
            <a:graphicFrameLocks noGrp="1"/>
          </p:cNvGraphicFramePr>
          <p:nvPr>
            <p:extLst>
              <p:ext uri="{D42A27DB-BD31-4B8C-83A1-F6EECF244321}">
                <p14:modId xmlns:p14="http://schemas.microsoft.com/office/powerpoint/2010/main" val="3809237212"/>
              </p:ext>
            </p:extLst>
          </p:nvPr>
        </p:nvGraphicFramePr>
        <p:xfrm>
          <a:off x="342900" y="927075"/>
          <a:ext cx="11506200" cy="5401152"/>
        </p:xfrm>
        <a:graphic>
          <a:graphicData uri="http://schemas.openxmlformats.org/drawingml/2006/table">
            <a:tbl>
              <a:tblPr firstRow="1" firstCol="1" bandRow="1">
                <a:tableStyleId>{5C22544A-7EE6-4342-B048-85BDC9FD1C3A}</a:tableStyleId>
              </a:tblPr>
              <a:tblGrid>
                <a:gridCol w="1152071">
                  <a:extLst>
                    <a:ext uri="{9D8B030D-6E8A-4147-A177-3AD203B41FA5}">
                      <a16:colId xmlns="" xmlns:a16="http://schemas.microsoft.com/office/drawing/2014/main" val="3524782549"/>
                    </a:ext>
                  </a:extLst>
                </a:gridCol>
                <a:gridCol w="1843315">
                  <a:extLst>
                    <a:ext uri="{9D8B030D-6E8A-4147-A177-3AD203B41FA5}">
                      <a16:colId xmlns="" xmlns:a16="http://schemas.microsoft.com/office/drawing/2014/main" val="2418153051"/>
                    </a:ext>
                  </a:extLst>
                </a:gridCol>
                <a:gridCol w="8510814">
                  <a:extLst>
                    <a:ext uri="{9D8B030D-6E8A-4147-A177-3AD203B41FA5}">
                      <a16:colId xmlns="" xmlns:a16="http://schemas.microsoft.com/office/drawing/2014/main" val="3672320457"/>
                    </a:ext>
                  </a:extLst>
                </a:gridCol>
              </a:tblGrid>
              <a:tr h="675144">
                <a:tc>
                  <a:txBody>
                    <a:bodyPr/>
                    <a:lstStyle/>
                    <a:p>
                      <a:pPr algn="ctr">
                        <a:lnSpc>
                          <a:spcPct val="150000"/>
                        </a:lnSpc>
                        <a:spcAft>
                          <a:spcPts val="0"/>
                        </a:spcAft>
                      </a:pPr>
                      <a:r>
                        <a:rPr lang="zh-CN" sz="2800" b="0">
                          <a:solidFill>
                            <a:schemeClr val="tx1"/>
                          </a:solidFill>
                          <a:effectLst/>
                        </a:rPr>
                        <a:t>代表物</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zh-CN" sz="2800" b="0">
                          <a:solidFill>
                            <a:schemeClr val="tx1"/>
                          </a:solidFill>
                          <a:effectLst/>
                        </a:rPr>
                        <a:t>官能团</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zh-CN" sz="2800" b="0">
                          <a:solidFill>
                            <a:schemeClr val="tx1"/>
                          </a:solidFill>
                          <a:effectLst/>
                        </a:rPr>
                        <a:t>化学性质</a:t>
                      </a:r>
                      <a:endParaRPr lang="zh-CN" sz="2800" b="0">
                        <a:solidFill>
                          <a:schemeClr val="tx1"/>
                        </a:solidFill>
                        <a:effectLst/>
                        <a:latin typeface="NEU-BZ-S92"/>
                        <a:ea typeface="方正书宋_GBK"/>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54886835"/>
                  </a:ext>
                </a:extLst>
              </a:tr>
              <a:tr h="2700576">
                <a:tc>
                  <a:txBody>
                    <a:bodyPr/>
                    <a:lstStyle/>
                    <a:p>
                      <a:pPr algn="ctr">
                        <a:lnSpc>
                          <a:spcPct val="150000"/>
                        </a:lnSpc>
                        <a:spcAft>
                          <a:spcPts val="0"/>
                        </a:spcAft>
                      </a:pPr>
                      <a:r>
                        <a:rPr lang="zh-CN" sz="2800" b="0">
                          <a:solidFill>
                            <a:schemeClr val="tx1"/>
                          </a:solidFill>
                          <a:effectLst/>
                        </a:rPr>
                        <a:t>乙醇</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zh-CN" sz="2800" b="0">
                          <a:solidFill>
                            <a:schemeClr val="tx1"/>
                          </a:solidFill>
                          <a:effectLst/>
                        </a:rPr>
                        <a:t>羟基</a:t>
                      </a:r>
                      <a:r>
                        <a:rPr lang="en-US" sz="2800" b="0">
                          <a:solidFill>
                            <a:schemeClr val="tx1"/>
                          </a:solidFill>
                          <a:effectLst/>
                        </a:rPr>
                        <a:t>—OH</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50000"/>
                        </a:lnSpc>
                        <a:spcAft>
                          <a:spcPts val="0"/>
                        </a:spcAft>
                      </a:pPr>
                      <a:r>
                        <a:rPr lang="en-US" sz="2800" b="0" dirty="0">
                          <a:solidFill>
                            <a:schemeClr val="tx1"/>
                          </a:solidFill>
                          <a:effectLst/>
                        </a:rPr>
                        <a:t>(1)</a:t>
                      </a:r>
                      <a:r>
                        <a:rPr lang="zh-CN" sz="2800" b="0" dirty="0">
                          <a:solidFill>
                            <a:schemeClr val="tx1"/>
                          </a:solidFill>
                          <a:effectLst/>
                        </a:rPr>
                        <a:t>取代反应</a:t>
                      </a:r>
                      <a:r>
                        <a:rPr lang="en-US" sz="2800" b="0" dirty="0">
                          <a:solidFill>
                            <a:schemeClr val="tx1"/>
                          </a:solidFill>
                          <a:effectLst/>
                        </a:rPr>
                        <a:t>:</a:t>
                      </a:r>
                      <a:r>
                        <a:rPr lang="zh-CN" sz="2800" b="0" dirty="0">
                          <a:solidFill>
                            <a:schemeClr val="tx1"/>
                          </a:solidFill>
                          <a:effectLst/>
                        </a:rPr>
                        <a:t>与活泼金属</a:t>
                      </a:r>
                      <a:r>
                        <a:rPr lang="en-US" sz="2800" b="0" dirty="0">
                          <a:solidFill>
                            <a:schemeClr val="tx1"/>
                          </a:solidFill>
                          <a:effectLst/>
                        </a:rPr>
                        <a:t>(Na)</a:t>
                      </a:r>
                      <a:r>
                        <a:rPr lang="zh-CN" sz="2800" b="0" dirty="0">
                          <a:solidFill>
                            <a:schemeClr val="tx1"/>
                          </a:solidFill>
                          <a:effectLst/>
                        </a:rPr>
                        <a:t>反应。</a:t>
                      </a:r>
                    </a:p>
                    <a:p>
                      <a:pPr>
                        <a:lnSpc>
                          <a:spcPct val="150000"/>
                        </a:lnSpc>
                        <a:spcAft>
                          <a:spcPts val="0"/>
                        </a:spcAft>
                      </a:pPr>
                      <a:r>
                        <a:rPr lang="en-US" sz="2800" b="0" dirty="0">
                          <a:solidFill>
                            <a:schemeClr val="tx1"/>
                          </a:solidFill>
                          <a:effectLst/>
                        </a:rPr>
                        <a:t>(2)</a:t>
                      </a:r>
                      <a:r>
                        <a:rPr lang="zh-CN" sz="2800" b="0" dirty="0">
                          <a:solidFill>
                            <a:schemeClr val="tx1"/>
                          </a:solidFill>
                          <a:effectLst/>
                        </a:rPr>
                        <a:t>催化氧化</a:t>
                      </a:r>
                      <a:r>
                        <a:rPr lang="en-US" sz="2800" b="0" dirty="0">
                          <a:solidFill>
                            <a:schemeClr val="tx1"/>
                          </a:solidFill>
                          <a:effectLst/>
                        </a:rPr>
                        <a:t>:</a:t>
                      </a:r>
                      <a:r>
                        <a:rPr lang="zh-CN" sz="2800" b="0" dirty="0">
                          <a:solidFill>
                            <a:schemeClr val="tx1"/>
                          </a:solidFill>
                          <a:effectLst/>
                        </a:rPr>
                        <a:t>在铜或银催化下被氧化成乙醛。</a:t>
                      </a:r>
                    </a:p>
                    <a:p>
                      <a:pPr>
                        <a:lnSpc>
                          <a:spcPct val="150000"/>
                        </a:lnSpc>
                        <a:spcAft>
                          <a:spcPts val="0"/>
                        </a:spcAft>
                      </a:pPr>
                      <a:r>
                        <a:rPr lang="en-US" sz="2800" b="0" dirty="0">
                          <a:solidFill>
                            <a:schemeClr val="tx1"/>
                          </a:solidFill>
                          <a:effectLst/>
                        </a:rPr>
                        <a:t>(3)</a:t>
                      </a:r>
                      <a:r>
                        <a:rPr lang="zh-CN" sz="2800" b="0" dirty="0">
                          <a:solidFill>
                            <a:schemeClr val="tx1"/>
                          </a:solidFill>
                          <a:effectLst/>
                        </a:rPr>
                        <a:t>酯化反应</a:t>
                      </a:r>
                      <a:r>
                        <a:rPr lang="en-US" sz="2800" b="0" dirty="0">
                          <a:solidFill>
                            <a:schemeClr val="tx1"/>
                          </a:solidFill>
                          <a:effectLst/>
                        </a:rPr>
                        <a:t>:</a:t>
                      </a:r>
                      <a:r>
                        <a:rPr lang="zh-CN" sz="2800" b="0" dirty="0">
                          <a:solidFill>
                            <a:schemeClr val="tx1"/>
                          </a:solidFill>
                          <a:effectLst/>
                        </a:rPr>
                        <a:t>在浓硫酸催化作用并加热的条件下</a:t>
                      </a:r>
                      <a:r>
                        <a:rPr lang="en-US" sz="2800" b="0" dirty="0">
                          <a:solidFill>
                            <a:schemeClr val="tx1"/>
                          </a:solidFill>
                          <a:effectLst/>
                        </a:rPr>
                        <a:t>,</a:t>
                      </a:r>
                      <a:r>
                        <a:rPr lang="zh-CN" sz="2800" b="0" dirty="0">
                          <a:solidFill>
                            <a:schemeClr val="tx1"/>
                          </a:solidFill>
                          <a:effectLst/>
                        </a:rPr>
                        <a:t>与羧酸反应生成酯和水</a:t>
                      </a:r>
                      <a:endParaRPr lang="zh-CN" sz="2800" b="0" dirty="0">
                        <a:solidFill>
                          <a:schemeClr val="tx1"/>
                        </a:solidFill>
                        <a:effectLst/>
                        <a:latin typeface="NEU-BZ-S92"/>
                        <a:ea typeface="方正书宋_GBK"/>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834527188"/>
                  </a:ext>
                </a:extLst>
              </a:tr>
              <a:tr h="2025432">
                <a:tc>
                  <a:txBody>
                    <a:bodyPr/>
                    <a:lstStyle/>
                    <a:p>
                      <a:pPr algn="ctr">
                        <a:lnSpc>
                          <a:spcPct val="150000"/>
                        </a:lnSpc>
                        <a:spcAft>
                          <a:spcPts val="0"/>
                        </a:spcAft>
                      </a:pPr>
                      <a:r>
                        <a:rPr lang="zh-CN" sz="2800" b="0">
                          <a:solidFill>
                            <a:schemeClr val="tx1"/>
                          </a:solidFill>
                          <a:effectLst/>
                        </a:rPr>
                        <a:t>乙酸</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zh-CN" sz="2800" b="0">
                          <a:solidFill>
                            <a:schemeClr val="tx1"/>
                          </a:solidFill>
                          <a:effectLst/>
                        </a:rPr>
                        <a:t>羧基</a:t>
                      </a:r>
                      <a:r>
                        <a:rPr lang="en-US" sz="2800" b="0">
                          <a:solidFill>
                            <a:schemeClr val="tx1"/>
                          </a:solidFill>
                          <a:effectLst/>
                        </a:rPr>
                        <a:t>—COOH</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50000"/>
                        </a:lnSpc>
                        <a:spcAft>
                          <a:spcPts val="0"/>
                        </a:spcAft>
                      </a:pPr>
                      <a:r>
                        <a:rPr lang="en-US" sz="2800" b="0" dirty="0">
                          <a:solidFill>
                            <a:schemeClr val="tx1"/>
                          </a:solidFill>
                          <a:effectLst/>
                        </a:rPr>
                        <a:t>(1)</a:t>
                      </a:r>
                      <a:r>
                        <a:rPr lang="zh-CN" sz="2800" b="0" dirty="0">
                          <a:solidFill>
                            <a:schemeClr val="tx1"/>
                          </a:solidFill>
                          <a:effectLst/>
                        </a:rPr>
                        <a:t>酸的通性。</a:t>
                      </a:r>
                    </a:p>
                    <a:p>
                      <a:pPr>
                        <a:lnSpc>
                          <a:spcPct val="150000"/>
                        </a:lnSpc>
                        <a:spcAft>
                          <a:spcPts val="0"/>
                        </a:spcAft>
                      </a:pPr>
                      <a:r>
                        <a:rPr lang="en-US" sz="2800" b="0" dirty="0">
                          <a:solidFill>
                            <a:schemeClr val="tx1"/>
                          </a:solidFill>
                          <a:effectLst/>
                        </a:rPr>
                        <a:t>(2)</a:t>
                      </a:r>
                      <a:r>
                        <a:rPr lang="zh-CN" sz="2800" b="0" dirty="0">
                          <a:solidFill>
                            <a:schemeClr val="tx1"/>
                          </a:solidFill>
                          <a:effectLst/>
                        </a:rPr>
                        <a:t>酯化反应</a:t>
                      </a:r>
                      <a:r>
                        <a:rPr lang="en-US" sz="2800" b="0" dirty="0">
                          <a:solidFill>
                            <a:schemeClr val="tx1"/>
                          </a:solidFill>
                          <a:effectLst/>
                        </a:rPr>
                        <a:t>:</a:t>
                      </a:r>
                      <a:r>
                        <a:rPr lang="zh-CN" sz="2800" b="0" dirty="0">
                          <a:solidFill>
                            <a:schemeClr val="tx1"/>
                          </a:solidFill>
                          <a:effectLst/>
                        </a:rPr>
                        <a:t>在浓硫酸催化作用并加热的条件下与醇反应生成酯和水</a:t>
                      </a:r>
                      <a:endParaRPr lang="zh-CN" sz="2800" b="0" dirty="0">
                        <a:solidFill>
                          <a:schemeClr val="tx1"/>
                        </a:solidFill>
                        <a:effectLst/>
                        <a:latin typeface="NEU-BZ-S92"/>
                        <a:ea typeface="方正书宋_GBK"/>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881401300"/>
                  </a:ext>
                </a:extLst>
              </a:tr>
            </a:tbl>
          </a:graphicData>
        </a:graphic>
      </p:graphicFrame>
    </p:spTree>
    <p:extLst>
      <p:ext uri="{BB962C8B-B14F-4D97-AF65-F5344CB8AC3E}">
        <p14:creationId xmlns:p14="http://schemas.microsoft.com/office/powerpoint/2010/main" val="265992776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 xmlns:a16="http://schemas.microsoft.com/office/drawing/2014/main" id="{E21ABC8D-1C46-4B5A-9C88-3EA50E8EBABA}"/>
              </a:ext>
            </a:extLst>
          </p:cNvPr>
          <p:cNvSpPr/>
          <p:nvPr/>
        </p:nvSpPr>
        <p:spPr>
          <a:xfrm>
            <a:off x="8153400" y="0"/>
            <a:ext cx="305955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专题二十一   生活中常见的有机物营养物质</a:t>
            </a:r>
          </a:p>
        </p:txBody>
      </p:sp>
      <p:sp>
        <p:nvSpPr>
          <p:cNvPr id="10" name="矩形 9">
            <a:extLst>
              <a:ext uri="{FF2B5EF4-FFF2-40B4-BE49-F238E27FC236}">
                <a16:creationId xmlns="" xmlns:a16="http://schemas.microsoft.com/office/drawing/2014/main" id="{624ADB48-4E96-4B52-B003-1986B52AF0A6}"/>
              </a:ext>
            </a:extLst>
          </p:cNvPr>
          <p:cNvSpPr/>
          <p:nvPr/>
        </p:nvSpPr>
        <p:spPr>
          <a:xfrm>
            <a:off x="234043" y="264779"/>
            <a:ext cx="11723913" cy="662297"/>
          </a:xfrm>
          <a:prstGeom prst="rect">
            <a:avLst/>
          </a:prstGeom>
        </p:spPr>
        <p:txBody>
          <a:bodyPr wrap="square">
            <a:spAutoFit/>
          </a:bodyPr>
          <a:lstStyle/>
          <a:p>
            <a:pPr algn="r">
              <a:lnSpc>
                <a:spcPct val="150000"/>
              </a:lnSpc>
            </a:pPr>
            <a:r>
              <a:rPr lang="en-US" altLang="zh-CN" sz="2800" dirty="0"/>
              <a:t>(</a:t>
            </a:r>
            <a:r>
              <a:rPr lang="zh-CN" altLang="en-US" sz="2800" dirty="0"/>
              <a:t>续表</a:t>
            </a:r>
            <a:r>
              <a:rPr lang="en-US" altLang="zh-CN" sz="2800" dirty="0"/>
              <a:t>)</a:t>
            </a:r>
            <a:endParaRPr lang="zh-CN" altLang="zh-CN" sz="2800" dirty="0"/>
          </a:p>
        </p:txBody>
      </p:sp>
      <p:graphicFrame>
        <p:nvGraphicFramePr>
          <p:cNvPr id="14" name="表格 13">
            <a:extLst>
              <a:ext uri="{FF2B5EF4-FFF2-40B4-BE49-F238E27FC236}">
                <a16:creationId xmlns="" xmlns:a16="http://schemas.microsoft.com/office/drawing/2014/main" id="{5278E63E-951A-40DE-B523-9B625A91DECF}"/>
              </a:ext>
            </a:extLst>
          </p:cNvPr>
          <p:cNvGraphicFramePr>
            <a:graphicFrameLocks noGrp="1"/>
          </p:cNvGraphicFramePr>
          <p:nvPr>
            <p:extLst>
              <p:ext uri="{D42A27DB-BD31-4B8C-83A1-F6EECF244321}">
                <p14:modId xmlns:p14="http://schemas.microsoft.com/office/powerpoint/2010/main" val="2120343504"/>
              </p:ext>
            </p:extLst>
          </p:nvPr>
        </p:nvGraphicFramePr>
        <p:xfrm>
          <a:off x="342900" y="927076"/>
          <a:ext cx="11506200" cy="5384247"/>
        </p:xfrm>
        <a:graphic>
          <a:graphicData uri="http://schemas.openxmlformats.org/drawingml/2006/table">
            <a:tbl>
              <a:tblPr firstRow="1" firstCol="1" bandRow="1">
                <a:tableStyleId>{5C22544A-7EE6-4342-B048-85BDC9FD1C3A}</a:tableStyleId>
              </a:tblPr>
              <a:tblGrid>
                <a:gridCol w="1340757">
                  <a:extLst>
                    <a:ext uri="{9D8B030D-6E8A-4147-A177-3AD203B41FA5}">
                      <a16:colId xmlns="" xmlns:a16="http://schemas.microsoft.com/office/drawing/2014/main" val="3524782549"/>
                    </a:ext>
                  </a:extLst>
                </a:gridCol>
                <a:gridCol w="2380343">
                  <a:extLst>
                    <a:ext uri="{9D8B030D-6E8A-4147-A177-3AD203B41FA5}">
                      <a16:colId xmlns="" xmlns:a16="http://schemas.microsoft.com/office/drawing/2014/main" val="2418153051"/>
                    </a:ext>
                  </a:extLst>
                </a:gridCol>
                <a:gridCol w="7785100">
                  <a:extLst>
                    <a:ext uri="{9D8B030D-6E8A-4147-A177-3AD203B41FA5}">
                      <a16:colId xmlns="" xmlns:a16="http://schemas.microsoft.com/office/drawing/2014/main" val="3672320457"/>
                    </a:ext>
                  </a:extLst>
                </a:gridCol>
              </a:tblGrid>
              <a:tr h="692801">
                <a:tc>
                  <a:txBody>
                    <a:bodyPr/>
                    <a:lstStyle/>
                    <a:p>
                      <a:pPr algn="ctr">
                        <a:lnSpc>
                          <a:spcPct val="150000"/>
                        </a:lnSpc>
                        <a:spcAft>
                          <a:spcPts val="0"/>
                        </a:spcAft>
                      </a:pPr>
                      <a:r>
                        <a:rPr lang="zh-CN" sz="2800" b="0">
                          <a:solidFill>
                            <a:schemeClr val="tx1"/>
                          </a:solidFill>
                          <a:effectLst/>
                        </a:rPr>
                        <a:t>代表物</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zh-CN" sz="2800" b="0">
                          <a:solidFill>
                            <a:schemeClr val="tx1"/>
                          </a:solidFill>
                          <a:effectLst/>
                        </a:rPr>
                        <a:t>官能团</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zh-CN" sz="2800" b="0" dirty="0">
                          <a:solidFill>
                            <a:schemeClr val="tx1"/>
                          </a:solidFill>
                          <a:effectLst/>
                        </a:rPr>
                        <a:t>化学性质</a:t>
                      </a:r>
                      <a:endParaRPr lang="zh-CN" sz="2800" b="0" dirty="0">
                        <a:solidFill>
                          <a:schemeClr val="tx1"/>
                        </a:solidFill>
                        <a:effectLst/>
                        <a:latin typeface="NEU-BZ-S92"/>
                        <a:ea typeface="方正书宋_GBK"/>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54886835"/>
                  </a:ext>
                </a:extLst>
              </a:tr>
              <a:tr h="1385603">
                <a:tc>
                  <a:txBody>
                    <a:bodyPr/>
                    <a:lstStyle/>
                    <a:p>
                      <a:pPr algn="ctr">
                        <a:lnSpc>
                          <a:spcPct val="150000"/>
                        </a:lnSpc>
                        <a:spcAft>
                          <a:spcPts val="0"/>
                        </a:spcAft>
                      </a:pPr>
                      <a:r>
                        <a:rPr lang="zh-CN" sz="2800" b="0">
                          <a:solidFill>
                            <a:schemeClr val="tx1"/>
                          </a:solidFill>
                          <a:effectLst/>
                        </a:rPr>
                        <a:t>乙酸</a:t>
                      </a:r>
                    </a:p>
                    <a:p>
                      <a:pPr algn="ctr">
                        <a:lnSpc>
                          <a:spcPct val="150000"/>
                        </a:lnSpc>
                        <a:spcAft>
                          <a:spcPts val="0"/>
                        </a:spcAft>
                      </a:pPr>
                      <a:r>
                        <a:rPr lang="zh-CN" sz="2800" b="0">
                          <a:solidFill>
                            <a:schemeClr val="tx1"/>
                          </a:solidFill>
                          <a:effectLst/>
                        </a:rPr>
                        <a:t>乙酯</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zh-CN" sz="2800" b="0">
                          <a:solidFill>
                            <a:schemeClr val="tx1"/>
                          </a:solidFill>
                          <a:effectLst/>
                        </a:rPr>
                        <a:t>酯基</a:t>
                      </a:r>
                      <a:r>
                        <a:rPr lang="en-US" sz="2800" b="0">
                          <a:solidFill>
                            <a:schemeClr val="tx1"/>
                          </a:solidFill>
                          <a:effectLst/>
                        </a:rPr>
                        <a:t>—COO—</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50000"/>
                        </a:lnSpc>
                        <a:spcAft>
                          <a:spcPts val="0"/>
                        </a:spcAft>
                      </a:pPr>
                      <a:r>
                        <a:rPr lang="zh-CN" sz="2800" b="0" dirty="0">
                          <a:solidFill>
                            <a:schemeClr val="tx1"/>
                          </a:solidFill>
                          <a:effectLst/>
                        </a:rPr>
                        <a:t>水解反应</a:t>
                      </a:r>
                      <a:r>
                        <a:rPr lang="en-US" sz="2800" b="0" dirty="0">
                          <a:solidFill>
                            <a:schemeClr val="tx1"/>
                          </a:solidFill>
                          <a:effectLst/>
                        </a:rPr>
                        <a:t>:</a:t>
                      </a:r>
                      <a:r>
                        <a:rPr lang="zh-CN" sz="2800" b="0" dirty="0">
                          <a:solidFill>
                            <a:schemeClr val="tx1"/>
                          </a:solidFill>
                          <a:effectLst/>
                        </a:rPr>
                        <a:t>在酸性条件下加热</a:t>
                      </a:r>
                      <a:r>
                        <a:rPr lang="en-US" sz="2800" b="0" dirty="0">
                          <a:solidFill>
                            <a:schemeClr val="tx1"/>
                          </a:solidFill>
                          <a:effectLst/>
                        </a:rPr>
                        <a:t>,</a:t>
                      </a:r>
                      <a:r>
                        <a:rPr lang="zh-CN" sz="2800" b="0" dirty="0">
                          <a:solidFill>
                            <a:schemeClr val="tx1"/>
                          </a:solidFill>
                          <a:effectLst/>
                        </a:rPr>
                        <a:t>水解生成乙酸和乙醇</a:t>
                      </a:r>
                      <a:r>
                        <a:rPr lang="en-US" sz="2800" b="0" dirty="0">
                          <a:solidFill>
                            <a:schemeClr val="tx1"/>
                          </a:solidFill>
                          <a:effectLst/>
                        </a:rPr>
                        <a:t>;</a:t>
                      </a:r>
                      <a:r>
                        <a:rPr lang="zh-CN" sz="2800" b="0" dirty="0">
                          <a:solidFill>
                            <a:schemeClr val="tx1"/>
                          </a:solidFill>
                          <a:effectLst/>
                        </a:rPr>
                        <a:t>在碱性</a:t>
                      </a:r>
                      <a:r>
                        <a:rPr lang="en-US" sz="2800" b="0" dirty="0">
                          <a:solidFill>
                            <a:schemeClr val="tx1"/>
                          </a:solidFill>
                          <a:effectLst/>
                        </a:rPr>
                        <a:t>(</a:t>
                      </a:r>
                      <a:r>
                        <a:rPr lang="en-US" sz="2800" b="0" dirty="0" err="1">
                          <a:solidFill>
                            <a:schemeClr val="tx1"/>
                          </a:solidFill>
                          <a:effectLst/>
                        </a:rPr>
                        <a:t>NaOH</a:t>
                      </a:r>
                      <a:r>
                        <a:rPr lang="en-US" sz="2800" b="0" dirty="0">
                          <a:solidFill>
                            <a:schemeClr val="tx1"/>
                          </a:solidFill>
                          <a:effectLst/>
                        </a:rPr>
                        <a:t>)</a:t>
                      </a:r>
                      <a:r>
                        <a:rPr lang="zh-CN" sz="2800" b="0" dirty="0">
                          <a:solidFill>
                            <a:schemeClr val="tx1"/>
                          </a:solidFill>
                          <a:effectLst/>
                        </a:rPr>
                        <a:t>条件下加热水解生成乙酸钠和乙醇</a:t>
                      </a:r>
                      <a:endParaRPr lang="zh-CN" sz="2800" b="0" dirty="0">
                        <a:solidFill>
                          <a:schemeClr val="tx1"/>
                        </a:solidFill>
                        <a:effectLst/>
                        <a:latin typeface="NEU-BZ-S92"/>
                        <a:ea typeface="方正书宋_GBK"/>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225785869"/>
                  </a:ext>
                </a:extLst>
              </a:tr>
              <a:tr h="2771206">
                <a:tc>
                  <a:txBody>
                    <a:bodyPr/>
                    <a:lstStyle/>
                    <a:p>
                      <a:pPr algn="ctr">
                        <a:lnSpc>
                          <a:spcPct val="150000"/>
                        </a:lnSpc>
                        <a:spcAft>
                          <a:spcPts val="0"/>
                        </a:spcAft>
                      </a:pPr>
                      <a:r>
                        <a:rPr lang="zh-CN" sz="2800" b="0">
                          <a:solidFill>
                            <a:schemeClr val="tx1"/>
                          </a:solidFill>
                          <a:effectLst/>
                        </a:rPr>
                        <a:t>葡萄糖</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en-US" sz="2800" b="0">
                          <a:solidFill>
                            <a:schemeClr val="tx1"/>
                          </a:solidFill>
                          <a:effectLst/>
                        </a:rPr>
                        <a:t>(1)</a:t>
                      </a:r>
                      <a:r>
                        <a:rPr lang="zh-CN" sz="2800" b="0">
                          <a:solidFill>
                            <a:schemeClr val="tx1"/>
                          </a:solidFill>
                          <a:effectLst/>
                        </a:rPr>
                        <a:t>醛基</a:t>
                      </a:r>
                      <a:r>
                        <a:rPr lang="en-US" sz="2800" b="0">
                          <a:solidFill>
                            <a:schemeClr val="tx1"/>
                          </a:solidFill>
                          <a:effectLst/>
                        </a:rPr>
                        <a:t>—CHO</a:t>
                      </a:r>
                      <a:endParaRPr lang="zh-CN" sz="2800" b="0">
                        <a:solidFill>
                          <a:schemeClr val="tx1"/>
                        </a:solidFill>
                        <a:effectLst/>
                      </a:endParaRPr>
                    </a:p>
                    <a:p>
                      <a:pPr algn="ctr">
                        <a:lnSpc>
                          <a:spcPct val="150000"/>
                        </a:lnSpc>
                        <a:spcAft>
                          <a:spcPts val="0"/>
                        </a:spcAft>
                      </a:pPr>
                      <a:r>
                        <a:rPr lang="en-US" sz="2800" b="0">
                          <a:solidFill>
                            <a:schemeClr val="tx1"/>
                          </a:solidFill>
                          <a:effectLst/>
                        </a:rPr>
                        <a:t>(2)</a:t>
                      </a:r>
                      <a:r>
                        <a:rPr lang="zh-CN" sz="2800" b="0">
                          <a:solidFill>
                            <a:schemeClr val="tx1"/>
                          </a:solidFill>
                          <a:effectLst/>
                        </a:rPr>
                        <a:t>羟基</a:t>
                      </a:r>
                      <a:r>
                        <a:rPr lang="en-US" sz="2800" b="0">
                          <a:solidFill>
                            <a:schemeClr val="tx1"/>
                          </a:solidFill>
                          <a:effectLst/>
                        </a:rPr>
                        <a:t>—OH</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50000"/>
                        </a:lnSpc>
                        <a:spcAft>
                          <a:spcPts val="0"/>
                        </a:spcAft>
                      </a:pPr>
                      <a:r>
                        <a:rPr lang="zh-CN" sz="2800" b="0" dirty="0">
                          <a:solidFill>
                            <a:schemeClr val="tx1"/>
                          </a:solidFill>
                          <a:effectLst/>
                        </a:rPr>
                        <a:t>与新制</a:t>
                      </a:r>
                      <a:r>
                        <a:rPr lang="en-US" sz="2800" b="0" dirty="0">
                          <a:solidFill>
                            <a:schemeClr val="tx1"/>
                          </a:solidFill>
                          <a:effectLst/>
                        </a:rPr>
                        <a:t>Cu(OH)</a:t>
                      </a:r>
                      <a:r>
                        <a:rPr lang="en-US" sz="2800" b="0" baseline="-25000" dirty="0">
                          <a:solidFill>
                            <a:schemeClr val="tx1"/>
                          </a:solidFill>
                          <a:effectLst/>
                        </a:rPr>
                        <a:t>2</a:t>
                      </a:r>
                      <a:r>
                        <a:rPr lang="zh-CN" sz="2800" b="0" dirty="0">
                          <a:solidFill>
                            <a:schemeClr val="tx1"/>
                          </a:solidFill>
                          <a:effectLst/>
                        </a:rPr>
                        <a:t>悬浊液加热产生红色沉淀</a:t>
                      </a:r>
                      <a:r>
                        <a:rPr lang="en-US" sz="2800" b="0" dirty="0">
                          <a:solidFill>
                            <a:schemeClr val="tx1"/>
                          </a:solidFill>
                          <a:effectLst/>
                        </a:rPr>
                        <a:t>;</a:t>
                      </a:r>
                      <a:r>
                        <a:rPr lang="zh-CN" sz="2800" b="0" dirty="0">
                          <a:solidFill>
                            <a:schemeClr val="tx1"/>
                          </a:solidFill>
                          <a:effectLst/>
                        </a:rPr>
                        <a:t>与银氨溶液反应产生银镜</a:t>
                      </a:r>
                      <a:endParaRPr lang="zh-CN" sz="2800" b="0" dirty="0">
                        <a:solidFill>
                          <a:schemeClr val="tx1"/>
                        </a:solidFill>
                        <a:effectLst/>
                        <a:latin typeface="NEU-BZ-S92"/>
                        <a:ea typeface="方正书宋_GBK"/>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933216577"/>
                  </a:ext>
                </a:extLst>
              </a:tr>
            </a:tbl>
          </a:graphicData>
        </a:graphic>
      </p:graphicFrame>
    </p:spTree>
    <p:extLst>
      <p:ext uri="{BB962C8B-B14F-4D97-AF65-F5344CB8AC3E}">
        <p14:creationId xmlns:p14="http://schemas.microsoft.com/office/powerpoint/2010/main" val="233442398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192000" cy="729343"/>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sp>
        <p:nvSpPr>
          <p:cNvPr id="6" name="矩形 5"/>
          <p:cNvSpPr/>
          <p:nvPr/>
        </p:nvSpPr>
        <p:spPr>
          <a:xfrm>
            <a:off x="718457" y="-1"/>
            <a:ext cx="348343"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rgbClr val="DA251C"/>
              </a:solidFill>
            </a:endParaRPr>
          </a:p>
        </p:txBody>
      </p:sp>
      <p:sp>
        <p:nvSpPr>
          <p:cNvPr id="7" name="矩形 6"/>
          <p:cNvSpPr/>
          <p:nvPr/>
        </p:nvSpPr>
        <p:spPr>
          <a:xfrm>
            <a:off x="990601" y="-2"/>
            <a:ext cx="4686300"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dirty="0">
                <a:solidFill>
                  <a:srgbClr val="DA251C"/>
                </a:solidFill>
                <a:ea typeface="微软雅黑" panose="020B0503020204020204" pitchFamily="34" charset="-122"/>
              </a:rPr>
              <a:t>易错   有关营养物质的概念</a:t>
            </a:r>
          </a:p>
        </p:txBody>
      </p:sp>
      <p:sp>
        <p:nvSpPr>
          <p:cNvPr id="2" name="矩形 1"/>
          <p:cNvSpPr/>
          <p:nvPr/>
        </p:nvSpPr>
        <p:spPr>
          <a:xfrm>
            <a:off x="234043" y="750336"/>
            <a:ext cx="11723913" cy="662297"/>
          </a:xfrm>
          <a:prstGeom prst="rect">
            <a:avLst/>
          </a:prstGeom>
        </p:spPr>
        <p:txBody>
          <a:bodyPr wrap="square">
            <a:spAutoFit/>
          </a:bodyPr>
          <a:lstStyle/>
          <a:p>
            <a:pPr>
              <a:lnSpc>
                <a:spcPct val="150000"/>
              </a:lnSpc>
              <a:spcAft>
                <a:spcPts val="0"/>
              </a:spcAft>
            </a:pPr>
            <a:r>
              <a:rPr lang="zh-CN" altLang="en-US" sz="2800" b="1" dirty="0">
                <a:solidFill>
                  <a:srgbClr val="DA251C"/>
                </a:solidFill>
                <a:latin typeface="微软雅黑" panose="020B0503020204020204" pitchFamily="34" charset="-122"/>
                <a:ea typeface="微软雅黑" panose="020B0503020204020204" pitchFamily="34" charset="-122"/>
                <a:cs typeface="Times New Roman" panose="02020603050405020304" pitchFamily="18" charset="0"/>
              </a:rPr>
              <a:t>易混易错　</a:t>
            </a:r>
            <a:endParaRPr lang="zh-CN" altLang="zh-CN" sz="1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graphicFrame>
        <p:nvGraphicFramePr>
          <p:cNvPr id="3" name="表格 2">
            <a:extLst>
              <a:ext uri="{FF2B5EF4-FFF2-40B4-BE49-F238E27FC236}">
                <a16:creationId xmlns="" xmlns:a16="http://schemas.microsoft.com/office/drawing/2014/main" id="{E88F3BF2-1903-4F1C-BB58-7BF064F8BE32}"/>
              </a:ext>
            </a:extLst>
          </p:cNvPr>
          <p:cNvGraphicFramePr>
            <a:graphicFrameLocks noGrp="1"/>
          </p:cNvGraphicFramePr>
          <p:nvPr>
            <p:extLst>
              <p:ext uri="{D42A27DB-BD31-4B8C-83A1-F6EECF244321}">
                <p14:modId xmlns:p14="http://schemas.microsoft.com/office/powerpoint/2010/main" val="2892890891"/>
              </p:ext>
            </p:extLst>
          </p:nvPr>
        </p:nvGraphicFramePr>
        <p:xfrm>
          <a:off x="330200" y="1433626"/>
          <a:ext cx="11480800" cy="5104906"/>
        </p:xfrm>
        <a:graphic>
          <a:graphicData uri="http://schemas.openxmlformats.org/drawingml/2006/table">
            <a:tbl>
              <a:tblPr firstRow="1" firstCol="1" bandRow="1">
                <a:tableStyleId>{5C22544A-7EE6-4342-B048-85BDC9FD1C3A}</a:tableStyleId>
              </a:tblPr>
              <a:tblGrid>
                <a:gridCol w="1460500">
                  <a:extLst>
                    <a:ext uri="{9D8B030D-6E8A-4147-A177-3AD203B41FA5}">
                      <a16:colId xmlns="" xmlns:a16="http://schemas.microsoft.com/office/drawing/2014/main" val="2156875204"/>
                    </a:ext>
                  </a:extLst>
                </a:gridCol>
                <a:gridCol w="10020300">
                  <a:extLst>
                    <a:ext uri="{9D8B030D-6E8A-4147-A177-3AD203B41FA5}">
                      <a16:colId xmlns="" xmlns:a16="http://schemas.microsoft.com/office/drawing/2014/main" val="1572522393"/>
                    </a:ext>
                  </a:extLst>
                </a:gridCol>
              </a:tblGrid>
              <a:tr h="699974">
                <a:tc>
                  <a:txBody>
                    <a:bodyPr/>
                    <a:lstStyle/>
                    <a:p>
                      <a:pPr algn="ctr">
                        <a:lnSpc>
                          <a:spcPct val="150000"/>
                        </a:lnSpc>
                        <a:spcAft>
                          <a:spcPts val="0"/>
                        </a:spcAft>
                      </a:pPr>
                      <a:r>
                        <a:rPr lang="zh-CN" sz="2800" b="0" dirty="0">
                          <a:solidFill>
                            <a:schemeClr val="tx1"/>
                          </a:solidFill>
                          <a:effectLst/>
                          <a:latin typeface="+mn-lt"/>
                          <a:ea typeface="+mn-ea"/>
                        </a:rPr>
                        <a:t>营养物质</a:t>
                      </a:r>
                      <a:endParaRPr lang="zh-CN" sz="2800" b="0" dirty="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zh-CN" sz="2800" b="0" dirty="0">
                          <a:solidFill>
                            <a:schemeClr val="tx1"/>
                          </a:solidFill>
                          <a:effectLst/>
                          <a:latin typeface="+mn-lt"/>
                          <a:ea typeface="+mn-ea"/>
                        </a:rPr>
                        <a:t>易混易错</a:t>
                      </a:r>
                      <a:endParaRPr lang="zh-CN" sz="2800" b="0" dirty="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98114380"/>
                  </a:ext>
                </a:extLst>
              </a:tr>
              <a:tr h="1509565">
                <a:tc>
                  <a:txBody>
                    <a:bodyPr/>
                    <a:lstStyle/>
                    <a:p>
                      <a:pPr algn="ctr">
                        <a:lnSpc>
                          <a:spcPct val="150000"/>
                        </a:lnSpc>
                        <a:spcAft>
                          <a:spcPts val="0"/>
                        </a:spcAft>
                      </a:pPr>
                      <a:r>
                        <a:rPr lang="zh-CN" sz="2800" b="0">
                          <a:solidFill>
                            <a:schemeClr val="tx1"/>
                          </a:solidFill>
                          <a:effectLst/>
                          <a:latin typeface="+mn-lt"/>
                          <a:ea typeface="+mn-ea"/>
                        </a:rPr>
                        <a:t>糖类</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50000"/>
                        </a:lnSpc>
                        <a:spcAft>
                          <a:spcPts val="0"/>
                        </a:spcAft>
                      </a:pPr>
                      <a:r>
                        <a:rPr lang="en-US" sz="2800" b="0" dirty="0">
                          <a:solidFill>
                            <a:schemeClr val="tx1"/>
                          </a:solidFill>
                          <a:effectLst/>
                          <a:latin typeface="+mn-lt"/>
                          <a:ea typeface="+mn-ea"/>
                        </a:rPr>
                        <a:t>(1)</a:t>
                      </a:r>
                      <a:r>
                        <a:rPr lang="zh-CN" sz="2800" b="0" dirty="0">
                          <a:solidFill>
                            <a:schemeClr val="tx1"/>
                          </a:solidFill>
                          <a:effectLst/>
                          <a:latin typeface="+mn-lt"/>
                          <a:ea typeface="+mn-ea"/>
                        </a:rPr>
                        <a:t>大多数糖的组成可用通式</a:t>
                      </a:r>
                      <a:r>
                        <a:rPr lang="en-US" sz="2800" b="0" dirty="0">
                          <a:solidFill>
                            <a:schemeClr val="tx1"/>
                          </a:solidFill>
                          <a:effectLst/>
                          <a:latin typeface="+mn-lt"/>
                          <a:ea typeface="+mn-ea"/>
                        </a:rPr>
                        <a:t>C</a:t>
                      </a:r>
                      <a:r>
                        <a:rPr lang="en-US" sz="2800" b="0" i="1" baseline="-25000" dirty="0">
                          <a:solidFill>
                            <a:schemeClr val="tx1"/>
                          </a:solidFill>
                          <a:effectLst/>
                          <a:latin typeface="+mn-lt"/>
                          <a:ea typeface="+mn-ea"/>
                        </a:rPr>
                        <a:t>n</a:t>
                      </a:r>
                      <a:r>
                        <a:rPr lang="en-US" sz="2800" b="0" dirty="0">
                          <a:solidFill>
                            <a:schemeClr val="tx1"/>
                          </a:solidFill>
                          <a:effectLst/>
                          <a:latin typeface="+mn-lt"/>
                          <a:ea typeface="+mn-ea"/>
                        </a:rPr>
                        <a:t>(H</a:t>
                      </a:r>
                      <a:r>
                        <a:rPr lang="en-US" sz="2800" b="0" baseline="-25000" dirty="0">
                          <a:solidFill>
                            <a:schemeClr val="tx1"/>
                          </a:solidFill>
                          <a:effectLst/>
                          <a:latin typeface="+mn-lt"/>
                          <a:ea typeface="+mn-ea"/>
                        </a:rPr>
                        <a:t>2</a:t>
                      </a:r>
                      <a:r>
                        <a:rPr lang="en-US" sz="2800" b="0" dirty="0">
                          <a:solidFill>
                            <a:schemeClr val="tx1"/>
                          </a:solidFill>
                          <a:effectLst/>
                          <a:latin typeface="+mn-lt"/>
                          <a:ea typeface="+mn-ea"/>
                        </a:rPr>
                        <a:t>O)</a:t>
                      </a:r>
                      <a:r>
                        <a:rPr lang="en-US" sz="2800" b="0" i="1" baseline="-25000" dirty="0">
                          <a:solidFill>
                            <a:schemeClr val="tx1"/>
                          </a:solidFill>
                          <a:effectLst/>
                          <a:latin typeface="+mn-lt"/>
                          <a:ea typeface="+mn-ea"/>
                        </a:rPr>
                        <a:t>m</a:t>
                      </a:r>
                      <a:r>
                        <a:rPr lang="zh-CN" sz="2800" b="0" dirty="0">
                          <a:solidFill>
                            <a:schemeClr val="tx1"/>
                          </a:solidFill>
                          <a:effectLst/>
                          <a:latin typeface="+mn-lt"/>
                          <a:ea typeface="+mn-ea"/>
                        </a:rPr>
                        <a:t>表示</a:t>
                      </a:r>
                      <a:r>
                        <a:rPr lang="en-US" sz="2800" b="0" dirty="0">
                          <a:solidFill>
                            <a:schemeClr val="tx1"/>
                          </a:solidFill>
                          <a:effectLst/>
                          <a:latin typeface="+mn-lt"/>
                          <a:ea typeface="+mn-ea"/>
                        </a:rPr>
                        <a:t>,C</a:t>
                      </a:r>
                      <a:r>
                        <a:rPr lang="en-US" sz="2800" b="0" i="1" baseline="-25000" dirty="0">
                          <a:solidFill>
                            <a:schemeClr val="tx1"/>
                          </a:solidFill>
                          <a:effectLst/>
                          <a:latin typeface="+mn-lt"/>
                          <a:ea typeface="+mn-ea"/>
                        </a:rPr>
                        <a:t>n</a:t>
                      </a:r>
                      <a:r>
                        <a:rPr lang="en-US" sz="2800" b="0" dirty="0">
                          <a:solidFill>
                            <a:schemeClr val="tx1"/>
                          </a:solidFill>
                          <a:effectLst/>
                          <a:latin typeface="+mn-lt"/>
                          <a:ea typeface="+mn-ea"/>
                        </a:rPr>
                        <a:t>(H</a:t>
                      </a:r>
                      <a:r>
                        <a:rPr lang="en-US" sz="2800" b="0" baseline="-25000" dirty="0">
                          <a:solidFill>
                            <a:schemeClr val="tx1"/>
                          </a:solidFill>
                          <a:effectLst/>
                          <a:latin typeface="+mn-lt"/>
                          <a:ea typeface="+mn-ea"/>
                        </a:rPr>
                        <a:t>2</a:t>
                      </a:r>
                      <a:r>
                        <a:rPr lang="en-US" sz="2800" b="0" dirty="0">
                          <a:solidFill>
                            <a:schemeClr val="tx1"/>
                          </a:solidFill>
                          <a:effectLst/>
                          <a:latin typeface="+mn-lt"/>
                          <a:ea typeface="+mn-ea"/>
                        </a:rPr>
                        <a:t>O)</a:t>
                      </a:r>
                      <a:r>
                        <a:rPr lang="en-US" sz="2800" b="0" i="1" baseline="-25000" dirty="0">
                          <a:solidFill>
                            <a:schemeClr val="tx1"/>
                          </a:solidFill>
                          <a:effectLst/>
                          <a:latin typeface="+mn-lt"/>
                          <a:ea typeface="+mn-ea"/>
                        </a:rPr>
                        <a:t>m</a:t>
                      </a:r>
                      <a:r>
                        <a:rPr lang="zh-CN" sz="2800" b="0" dirty="0">
                          <a:solidFill>
                            <a:schemeClr val="tx1"/>
                          </a:solidFill>
                          <a:effectLst/>
                          <a:latin typeface="+mn-lt"/>
                          <a:ea typeface="+mn-ea"/>
                        </a:rPr>
                        <a:t>只表示糖类中氢、氧原子个数之比为</a:t>
                      </a:r>
                      <a:r>
                        <a:rPr lang="en-US" sz="2800" b="0" dirty="0">
                          <a:solidFill>
                            <a:schemeClr val="tx1"/>
                          </a:solidFill>
                          <a:effectLst/>
                          <a:latin typeface="+mn-lt"/>
                          <a:ea typeface="+mn-ea"/>
                        </a:rPr>
                        <a:t>2∶1,</a:t>
                      </a:r>
                      <a:r>
                        <a:rPr lang="zh-CN" sz="2800" b="0" dirty="0">
                          <a:solidFill>
                            <a:schemeClr val="tx1"/>
                          </a:solidFill>
                          <a:effectLst/>
                          <a:latin typeface="+mn-lt"/>
                          <a:ea typeface="+mn-ea"/>
                        </a:rPr>
                        <a:t>并不代表其中有水分子。</a:t>
                      </a:r>
                    </a:p>
                    <a:p>
                      <a:pPr>
                        <a:lnSpc>
                          <a:spcPct val="150000"/>
                        </a:lnSpc>
                        <a:spcAft>
                          <a:spcPts val="0"/>
                        </a:spcAft>
                      </a:pPr>
                      <a:r>
                        <a:rPr lang="en-US" sz="2800" b="0" dirty="0">
                          <a:solidFill>
                            <a:schemeClr val="tx1"/>
                          </a:solidFill>
                          <a:effectLst/>
                          <a:latin typeface="+mn-lt"/>
                          <a:ea typeface="+mn-ea"/>
                        </a:rPr>
                        <a:t>(2)</a:t>
                      </a:r>
                      <a:r>
                        <a:rPr lang="zh-CN" sz="2800" b="0" dirty="0">
                          <a:solidFill>
                            <a:schemeClr val="tx1"/>
                          </a:solidFill>
                          <a:effectLst/>
                          <a:latin typeface="+mn-lt"/>
                          <a:ea typeface="+mn-ea"/>
                        </a:rPr>
                        <a:t>能够用</a:t>
                      </a:r>
                      <a:r>
                        <a:rPr lang="en-US" sz="2800" b="0" dirty="0">
                          <a:solidFill>
                            <a:schemeClr val="tx1"/>
                          </a:solidFill>
                          <a:effectLst/>
                          <a:latin typeface="+mn-lt"/>
                          <a:ea typeface="+mn-ea"/>
                        </a:rPr>
                        <a:t>C</a:t>
                      </a:r>
                      <a:r>
                        <a:rPr lang="en-US" sz="2800" b="0" i="1" baseline="-25000" dirty="0">
                          <a:solidFill>
                            <a:schemeClr val="tx1"/>
                          </a:solidFill>
                          <a:effectLst/>
                          <a:latin typeface="+mn-lt"/>
                          <a:ea typeface="+mn-ea"/>
                        </a:rPr>
                        <a:t>n</a:t>
                      </a:r>
                      <a:r>
                        <a:rPr lang="en-US" sz="2800" b="0" dirty="0">
                          <a:solidFill>
                            <a:schemeClr val="tx1"/>
                          </a:solidFill>
                          <a:effectLst/>
                          <a:latin typeface="+mn-lt"/>
                          <a:ea typeface="+mn-ea"/>
                        </a:rPr>
                        <a:t>(H</a:t>
                      </a:r>
                      <a:r>
                        <a:rPr lang="en-US" sz="2800" b="0" baseline="-25000" dirty="0">
                          <a:solidFill>
                            <a:schemeClr val="tx1"/>
                          </a:solidFill>
                          <a:effectLst/>
                          <a:latin typeface="+mn-lt"/>
                          <a:ea typeface="+mn-ea"/>
                        </a:rPr>
                        <a:t>2</a:t>
                      </a:r>
                      <a:r>
                        <a:rPr lang="en-US" sz="2800" b="0" dirty="0">
                          <a:solidFill>
                            <a:schemeClr val="tx1"/>
                          </a:solidFill>
                          <a:effectLst/>
                          <a:latin typeface="+mn-lt"/>
                          <a:ea typeface="+mn-ea"/>
                        </a:rPr>
                        <a:t>O)</a:t>
                      </a:r>
                      <a:r>
                        <a:rPr lang="en-US" sz="2800" b="0" i="1" baseline="-25000" dirty="0">
                          <a:solidFill>
                            <a:schemeClr val="tx1"/>
                          </a:solidFill>
                          <a:effectLst/>
                          <a:latin typeface="+mn-lt"/>
                          <a:ea typeface="+mn-ea"/>
                        </a:rPr>
                        <a:t>m</a:t>
                      </a:r>
                      <a:r>
                        <a:rPr lang="zh-CN" sz="2800" b="0" dirty="0">
                          <a:solidFill>
                            <a:schemeClr val="tx1"/>
                          </a:solidFill>
                          <a:effectLst/>
                          <a:latin typeface="+mn-lt"/>
                          <a:ea typeface="+mn-ea"/>
                        </a:rPr>
                        <a:t>表示的物质不一定是糖类。如甲醛</a:t>
                      </a:r>
                      <a:r>
                        <a:rPr lang="en-US" sz="2800" b="0" dirty="0">
                          <a:solidFill>
                            <a:schemeClr val="tx1"/>
                          </a:solidFill>
                          <a:effectLst/>
                          <a:latin typeface="+mn-lt"/>
                          <a:ea typeface="+mn-ea"/>
                        </a:rPr>
                        <a:t>(HCHO)</a:t>
                      </a:r>
                      <a:r>
                        <a:rPr lang="zh-CN" sz="2800" b="0" dirty="0">
                          <a:solidFill>
                            <a:schemeClr val="tx1"/>
                          </a:solidFill>
                          <a:effectLst/>
                          <a:latin typeface="+mn-lt"/>
                          <a:ea typeface="+mn-ea"/>
                        </a:rPr>
                        <a:t>、乙酸</a:t>
                      </a:r>
                      <a:r>
                        <a:rPr lang="en-US" sz="2800" b="0" dirty="0">
                          <a:solidFill>
                            <a:schemeClr val="tx1"/>
                          </a:solidFill>
                          <a:effectLst/>
                          <a:latin typeface="+mn-lt"/>
                          <a:ea typeface="+mn-ea"/>
                        </a:rPr>
                        <a:t>(CH</a:t>
                      </a:r>
                      <a:r>
                        <a:rPr lang="en-US" sz="2800" b="0" baseline="-25000" dirty="0">
                          <a:solidFill>
                            <a:schemeClr val="tx1"/>
                          </a:solidFill>
                          <a:effectLst/>
                          <a:latin typeface="+mn-lt"/>
                          <a:ea typeface="+mn-ea"/>
                        </a:rPr>
                        <a:t>3</a:t>
                      </a:r>
                      <a:r>
                        <a:rPr lang="en-US" sz="2800" b="0" dirty="0">
                          <a:solidFill>
                            <a:schemeClr val="tx1"/>
                          </a:solidFill>
                          <a:effectLst/>
                          <a:latin typeface="+mn-lt"/>
                          <a:ea typeface="+mn-ea"/>
                        </a:rPr>
                        <a:t>COOH)</a:t>
                      </a:r>
                      <a:r>
                        <a:rPr lang="zh-CN" sz="2800" b="0" dirty="0">
                          <a:solidFill>
                            <a:schemeClr val="tx1"/>
                          </a:solidFill>
                          <a:effectLst/>
                          <a:latin typeface="+mn-lt"/>
                          <a:ea typeface="+mn-ea"/>
                        </a:rPr>
                        <a:t>等均可写为</a:t>
                      </a:r>
                      <a:r>
                        <a:rPr lang="en-US" sz="2800" b="0" dirty="0">
                          <a:solidFill>
                            <a:schemeClr val="tx1"/>
                          </a:solidFill>
                          <a:effectLst/>
                          <a:latin typeface="+mn-lt"/>
                          <a:ea typeface="+mn-ea"/>
                        </a:rPr>
                        <a:t>C</a:t>
                      </a:r>
                      <a:r>
                        <a:rPr lang="en-US" sz="2800" b="0" i="1" baseline="-25000" dirty="0">
                          <a:solidFill>
                            <a:schemeClr val="tx1"/>
                          </a:solidFill>
                          <a:effectLst/>
                          <a:latin typeface="+mn-lt"/>
                          <a:ea typeface="+mn-ea"/>
                        </a:rPr>
                        <a:t>n</a:t>
                      </a:r>
                      <a:r>
                        <a:rPr lang="en-US" sz="2800" b="0" dirty="0">
                          <a:solidFill>
                            <a:schemeClr val="tx1"/>
                          </a:solidFill>
                          <a:effectLst/>
                          <a:latin typeface="+mn-lt"/>
                          <a:ea typeface="+mn-ea"/>
                        </a:rPr>
                        <a:t>(H</a:t>
                      </a:r>
                      <a:r>
                        <a:rPr lang="en-US" sz="2800" b="0" baseline="-25000" dirty="0">
                          <a:solidFill>
                            <a:schemeClr val="tx1"/>
                          </a:solidFill>
                          <a:effectLst/>
                          <a:latin typeface="+mn-lt"/>
                          <a:ea typeface="+mn-ea"/>
                        </a:rPr>
                        <a:t>2</a:t>
                      </a:r>
                      <a:r>
                        <a:rPr lang="en-US" sz="2800" b="0" dirty="0">
                          <a:solidFill>
                            <a:schemeClr val="tx1"/>
                          </a:solidFill>
                          <a:effectLst/>
                          <a:latin typeface="+mn-lt"/>
                          <a:ea typeface="+mn-ea"/>
                        </a:rPr>
                        <a:t>O)</a:t>
                      </a:r>
                      <a:r>
                        <a:rPr lang="en-US" sz="2800" b="0" i="1" baseline="-25000" dirty="0">
                          <a:solidFill>
                            <a:schemeClr val="tx1"/>
                          </a:solidFill>
                          <a:effectLst/>
                          <a:latin typeface="+mn-lt"/>
                          <a:ea typeface="+mn-ea"/>
                        </a:rPr>
                        <a:t>m</a:t>
                      </a:r>
                      <a:r>
                        <a:rPr lang="zh-CN" sz="2800" b="0" dirty="0">
                          <a:solidFill>
                            <a:schemeClr val="tx1"/>
                          </a:solidFill>
                          <a:effectLst/>
                          <a:latin typeface="+mn-lt"/>
                          <a:ea typeface="+mn-ea"/>
                        </a:rPr>
                        <a:t>形式</a:t>
                      </a:r>
                      <a:r>
                        <a:rPr lang="en-US" sz="2800" b="0" dirty="0">
                          <a:solidFill>
                            <a:schemeClr val="tx1"/>
                          </a:solidFill>
                          <a:effectLst/>
                          <a:latin typeface="+mn-lt"/>
                          <a:ea typeface="+mn-ea"/>
                        </a:rPr>
                        <a:t>,</a:t>
                      </a:r>
                      <a:r>
                        <a:rPr lang="zh-CN" sz="2800" b="0" dirty="0">
                          <a:solidFill>
                            <a:schemeClr val="tx1"/>
                          </a:solidFill>
                          <a:effectLst/>
                          <a:latin typeface="+mn-lt"/>
                          <a:ea typeface="+mn-ea"/>
                        </a:rPr>
                        <a:t>但它们不属于糖类。</a:t>
                      </a:r>
                    </a:p>
                    <a:p>
                      <a:pPr>
                        <a:lnSpc>
                          <a:spcPct val="150000"/>
                        </a:lnSpc>
                        <a:spcAft>
                          <a:spcPts val="0"/>
                        </a:spcAft>
                      </a:pPr>
                      <a:r>
                        <a:rPr lang="en-US" sz="2800" b="0" dirty="0">
                          <a:solidFill>
                            <a:schemeClr val="tx1"/>
                          </a:solidFill>
                          <a:effectLst/>
                          <a:latin typeface="+mn-lt"/>
                          <a:ea typeface="+mn-ea"/>
                        </a:rPr>
                        <a:t>(3)</a:t>
                      </a:r>
                      <a:r>
                        <a:rPr lang="zh-CN" sz="2800" b="0" dirty="0">
                          <a:solidFill>
                            <a:schemeClr val="tx1"/>
                          </a:solidFill>
                          <a:effectLst/>
                          <a:latin typeface="+mn-lt"/>
                          <a:ea typeface="+mn-ea"/>
                        </a:rPr>
                        <a:t>葡萄糖与果糖互为同分异构体</a:t>
                      </a:r>
                      <a:r>
                        <a:rPr lang="en-US" sz="2800" b="0" dirty="0">
                          <a:solidFill>
                            <a:schemeClr val="tx1"/>
                          </a:solidFill>
                          <a:effectLst/>
                          <a:latin typeface="+mn-lt"/>
                          <a:ea typeface="+mn-ea"/>
                        </a:rPr>
                        <a:t>,</a:t>
                      </a:r>
                      <a:r>
                        <a:rPr lang="zh-CN" sz="2800" b="0" dirty="0">
                          <a:solidFill>
                            <a:schemeClr val="tx1"/>
                          </a:solidFill>
                          <a:effectLst/>
                          <a:latin typeface="+mn-lt"/>
                          <a:ea typeface="+mn-ea"/>
                        </a:rPr>
                        <a:t>麦芽糖与蔗糖互为同分异构体</a:t>
                      </a:r>
                      <a:r>
                        <a:rPr lang="en-US" sz="2800" b="0" dirty="0">
                          <a:solidFill>
                            <a:schemeClr val="tx1"/>
                          </a:solidFill>
                          <a:effectLst/>
                          <a:latin typeface="+mn-lt"/>
                          <a:ea typeface="+mn-ea"/>
                        </a:rPr>
                        <a:t>,</a:t>
                      </a:r>
                      <a:r>
                        <a:rPr lang="zh-CN" sz="2800" b="0" dirty="0">
                          <a:solidFill>
                            <a:schemeClr val="tx1"/>
                          </a:solidFill>
                          <a:effectLst/>
                          <a:latin typeface="+mn-lt"/>
                          <a:ea typeface="+mn-ea"/>
                        </a:rPr>
                        <a:t>而淀粉和纤维素不互为同分异构体</a:t>
                      </a:r>
                      <a:r>
                        <a:rPr lang="en-US" sz="2800" b="0" dirty="0">
                          <a:solidFill>
                            <a:schemeClr val="tx1"/>
                          </a:solidFill>
                          <a:effectLst/>
                          <a:latin typeface="+mn-lt"/>
                          <a:ea typeface="+mn-ea"/>
                        </a:rPr>
                        <a:t>,</a:t>
                      </a:r>
                      <a:r>
                        <a:rPr lang="zh-CN" sz="2800" b="0" dirty="0">
                          <a:solidFill>
                            <a:schemeClr val="tx1"/>
                          </a:solidFill>
                          <a:effectLst/>
                          <a:latin typeface="+mn-lt"/>
                          <a:ea typeface="+mn-ea"/>
                        </a:rPr>
                        <a:t>因为二者分子式中</a:t>
                      </a:r>
                      <a:r>
                        <a:rPr lang="en-US" sz="2800" b="0" i="1" dirty="0">
                          <a:solidFill>
                            <a:schemeClr val="tx1"/>
                          </a:solidFill>
                          <a:effectLst/>
                          <a:latin typeface="+mn-lt"/>
                          <a:ea typeface="+mn-ea"/>
                        </a:rPr>
                        <a:t>n</a:t>
                      </a:r>
                      <a:r>
                        <a:rPr lang="zh-CN" sz="2800" b="0" dirty="0">
                          <a:solidFill>
                            <a:schemeClr val="tx1"/>
                          </a:solidFill>
                          <a:effectLst/>
                          <a:latin typeface="+mn-lt"/>
                          <a:ea typeface="+mn-ea"/>
                        </a:rPr>
                        <a:t>值不同</a:t>
                      </a:r>
                      <a:r>
                        <a:rPr lang="en-US" sz="2800" b="0" dirty="0">
                          <a:solidFill>
                            <a:schemeClr val="tx1"/>
                          </a:solidFill>
                          <a:effectLst/>
                          <a:latin typeface="+mn-lt"/>
                          <a:ea typeface="+mn-ea"/>
                        </a:rPr>
                        <a:t>,</a:t>
                      </a:r>
                      <a:r>
                        <a:rPr lang="zh-CN" sz="2800" b="0" dirty="0">
                          <a:solidFill>
                            <a:schemeClr val="tx1"/>
                          </a:solidFill>
                          <a:effectLst/>
                          <a:latin typeface="+mn-lt"/>
                          <a:ea typeface="+mn-ea"/>
                        </a:rPr>
                        <a:t>即分子式不同。</a:t>
                      </a: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191766162"/>
                  </a:ext>
                </a:extLst>
              </a:tr>
            </a:tbl>
          </a:graphicData>
        </a:graphic>
      </p:graphicFrame>
    </p:spTree>
    <p:extLst>
      <p:ext uri="{BB962C8B-B14F-4D97-AF65-F5344CB8AC3E}">
        <p14:creationId xmlns:p14="http://schemas.microsoft.com/office/powerpoint/2010/main" val="296984993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 xmlns:a16="http://schemas.microsoft.com/office/drawing/2014/main" id="{E21ABC8D-1C46-4B5A-9C88-3EA50E8EBABA}"/>
              </a:ext>
            </a:extLst>
          </p:cNvPr>
          <p:cNvSpPr/>
          <p:nvPr/>
        </p:nvSpPr>
        <p:spPr>
          <a:xfrm>
            <a:off x="8153400" y="0"/>
            <a:ext cx="305955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专题二十一   生活中常见的有机物营养物质</a:t>
            </a:r>
          </a:p>
        </p:txBody>
      </p:sp>
      <p:sp>
        <p:nvSpPr>
          <p:cNvPr id="10" name="矩形 9">
            <a:extLst>
              <a:ext uri="{FF2B5EF4-FFF2-40B4-BE49-F238E27FC236}">
                <a16:creationId xmlns="" xmlns:a16="http://schemas.microsoft.com/office/drawing/2014/main" id="{624ADB48-4E96-4B52-B003-1986B52AF0A6}"/>
              </a:ext>
            </a:extLst>
          </p:cNvPr>
          <p:cNvSpPr/>
          <p:nvPr/>
        </p:nvSpPr>
        <p:spPr>
          <a:xfrm>
            <a:off x="234043" y="264779"/>
            <a:ext cx="11723913" cy="662297"/>
          </a:xfrm>
          <a:prstGeom prst="rect">
            <a:avLst/>
          </a:prstGeom>
        </p:spPr>
        <p:txBody>
          <a:bodyPr wrap="square">
            <a:spAutoFit/>
          </a:bodyPr>
          <a:lstStyle/>
          <a:p>
            <a:pPr algn="r">
              <a:lnSpc>
                <a:spcPct val="150000"/>
              </a:lnSpc>
            </a:pPr>
            <a:r>
              <a:rPr lang="en-US" altLang="zh-CN" sz="2800" dirty="0"/>
              <a:t>(</a:t>
            </a:r>
            <a:r>
              <a:rPr lang="zh-CN" altLang="en-US" sz="2800" dirty="0"/>
              <a:t>续表</a:t>
            </a:r>
            <a:r>
              <a:rPr lang="en-US" altLang="zh-CN" sz="2800" dirty="0"/>
              <a:t>)</a:t>
            </a:r>
            <a:endParaRPr lang="zh-CN" altLang="zh-CN" sz="2800" dirty="0"/>
          </a:p>
        </p:txBody>
      </p:sp>
      <p:graphicFrame>
        <p:nvGraphicFramePr>
          <p:cNvPr id="7" name="表格 6">
            <a:extLst>
              <a:ext uri="{FF2B5EF4-FFF2-40B4-BE49-F238E27FC236}">
                <a16:creationId xmlns="" xmlns:a16="http://schemas.microsoft.com/office/drawing/2014/main" id="{BF933715-2C0E-412D-BE6E-134205254A28}"/>
              </a:ext>
            </a:extLst>
          </p:cNvPr>
          <p:cNvGraphicFramePr>
            <a:graphicFrameLocks noGrp="1"/>
          </p:cNvGraphicFramePr>
          <p:nvPr>
            <p:extLst>
              <p:ext uri="{D42A27DB-BD31-4B8C-83A1-F6EECF244321}">
                <p14:modId xmlns:p14="http://schemas.microsoft.com/office/powerpoint/2010/main" val="3878979606"/>
              </p:ext>
            </p:extLst>
          </p:nvPr>
        </p:nvGraphicFramePr>
        <p:xfrm>
          <a:off x="349250" y="938325"/>
          <a:ext cx="11480800" cy="5536658"/>
        </p:xfrm>
        <a:graphic>
          <a:graphicData uri="http://schemas.openxmlformats.org/drawingml/2006/table">
            <a:tbl>
              <a:tblPr firstRow="1" firstCol="1" bandRow="1">
                <a:tableStyleId>{5C22544A-7EE6-4342-B048-85BDC9FD1C3A}</a:tableStyleId>
              </a:tblPr>
              <a:tblGrid>
                <a:gridCol w="1460500">
                  <a:extLst>
                    <a:ext uri="{9D8B030D-6E8A-4147-A177-3AD203B41FA5}">
                      <a16:colId xmlns="" xmlns:a16="http://schemas.microsoft.com/office/drawing/2014/main" val="2156875204"/>
                    </a:ext>
                  </a:extLst>
                </a:gridCol>
                <a:gridCol w="10020300">
                  <a:extLst>
                    <a:ext uri="{9D8B030D-6E8A-4147-A177-3AD203B41FA5}">
                      <a16:colId xmlns="" xmlns:a16="http://schemas.microsoft.com/office/drawing/2014/main" val="1572522393"/>
                    </a:ext>
                  </a:extLst>
                </a:gridCol>
              </a:tblGrid>
              <a:tr h="585675">
                <a:tc>
                  <a:txBody>
                    <a:bodyPr/>
                    <a:lstStyle/>
                    <a:p>
                      <a:pPr algn="ctr">
                        <a:lnSpc>
                          <a:spcPct val="120000"/>
                        </a:lnSpc>
                        <a:spcAft>
                          <a:spcPts val="0"/>
                        </a:spcAft>
                      </a:pPr>
                      <a:r>
                        <a:rPr lang="zh-CN" sz="2800" b="0" dirty="0">
                          <a:solidFill>
                            <a:schemeClr val="tx1"/>
                          </a:solidFill>
                          <a:effectLst/>
                          <a:latin typeface="+mn-lt"/>
                          <a:ea typeface="+mn-ea"/>
                        </a:rPr>
                        <a:t>营养物质</a:t>
                      </a:r>
                      <a:endParaRPr lang="zh-CN" sz="2800" b="0" dirty="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20000"/>
                        </a:lnSpc>
                        <a:spcAft>
                          <a:spcPts val="0"/>
                        </a:spcAft>
                      </a:pPr>
                      <a:r>
                        <a:rPr lang="zh-CN" sz="2800" b="0" dirty="0">
                          <a:solidFill>
                            <a:schemeClr val="tx1"/>
                          </a:solidFill>
                          <a:effectLst/>
                          <a:latin typeface="+mn-lt"/>
                          <a:ea typeface="+mn-ea"/>
                        </a:rPr>
                        <a:t>易混易错</a:t>
                      </a:r>
                      <a:endParaRPr lang="zh-CN" sz="2800" b="0" dirty="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98114380"/>
                  </a:ext>
                </a:extLst>
              </a:tr>
              <a:tr h="2755854">
                <a:tc>
                  <a:txBody>
                    <a:bodyPr/>
                    <a:lstStyle/>
                    <a:p>
                      <a:pPr algn="ctr">
                        <a:lnSpc>
                          <a:spcPct val="120000"/>
                        </a:lnSpc>
                        <a:spcAft>
                          <a:spcPts val="0"/>
                        </a:spcAft>
                      </a:pPr>
                      <a:r>
                        <a:rPr lang="zh-CN" sz="2800" b="0">
                          <a:solidFill>
                            <a:schemeClr val="tx1"/>
                          </a:solidFill>
                          <a:effectLst/>
                          <a:latin typeface="+mn-lt"/>
                          <a:ea typeface="+mn-ea"/>
                        </a:rPr>
                        <a:t>糖类</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20000"/>
                        </a:lnSpc>
                        <a:spcAft>
                          <a:spcPts val="0"/>
                        </a:spcAft>
                      </a:pPr>
                      <a:r>
                        <a:rPr lang="en-US" sz="2800" b="0" dirty="0">
                          <a:solidFill>
                            <a:schemeClr val="tx1"/>
                          </a:solidFill>
                          <a:effectLst/>
                          <a:latin typeface="+mn-lt"/>
                          <a:ea typeface="+mn-ea"/>
                        </a:rPr>
                        <a:t>(4)</a:t>
                      </a:r>
                      <a:r>
                        <a:rPr lang="zh-CN" sz="2800" b="0" dirty="0">
                          <a:solidFill>
                            <a:schemeClr val="tx1"/>
                          </a:solidFill>
                          <a:effectLst/>
                          <a:latin typeface="+mn-lt"/>
                          <a:ea typeface="+mn-ea"/>
                        </a:rPr>
                        <a:t>糖类中的单糖、二糖都不属于高分子化合物</a:t>
                      </a:r>
                      <a:r>
                        <a:rPr lang="en-US" sz="2800" b="0" dirty="0">
                          <a:solidFill>
                            <a:schemeClr val="tx1"/>
                          </a:solidFill>
                          <a:effectLst/>
                          <a:latin typeface="+mn-lt"/>
                          <a:ea typeface="+mn-ea"/>
                        </a:rPr>
                        <a:t>,</a:t>
                      </a:r>
                      <a:r>
                        <a:rPr lang="zh-CN" sz="2800" b="0" dirty="0">
                          <a:solidFill>
                            <a:schemeClr val="tx1"/>
                          </a:solidFill>
                          <a:effectLst/>
                          <a:latin typeface="+mn-lt"/>
                          <a:ea typeface="+mn-ea"/>
                        </a:rPr>
                        <a:t>但多糖</a:t>
                      </a:r>
                      <a:r>
                        <a:rPr lang="en-US" sz="2800" b="0" dirty="0">
                          <a:solidFill>
                            <a:schemeClr val="tx1"/>
                          </a:solidFill>
                          <a:effectLst/>
                          <a:latin typeface="+mn-lt"/>
                          <a:ea typeface="+mn-ea"/>
                        </a:rPr>
                        <a:t>(</a:t>
                      </a:r>
                      <a:r>
                        <a:rPr lang="zh-CN" sz="2800" b="0" dirty="0">
                          <a:solidFill>
                            <a:schemeClr val="tx1"/>
                          </a:solidFill>
                          <a:effectLst/>
                          <a:latin typeface="+mn-lt"/>
                          <a:ea typeface="+mn-ea"/>
                        </a:rPr>
                        <a:t>如淀粉和纤维素</a:t>
                      </a:r>
                      <a:r>
                        <a:rPr lang="en-US" sz="2800" b="0" dirty="0">
                          <a:solidFill>
                            <a:schemeClr val="tx1"/>
                          </a:solidFill>
                          <a:effectLst/>
                          <a:latin typeface="+mn-lt"/>
                          <a:ea typeface="+mn-ea"/>
                        </a:rPr>
                        <a:t>)</a:t>
                      </a:r>
                      <a:r>
                        <a:rPr lang="zh-CN" sz="2800" b="0" dirty="0">
                          <a:solidFill>
                            <a:schemeClr val="tx1"/>
                          </a:solidFill>
                          <a:effectLst/>
                          <a:latin typeface="+mn-lt"/>
                          <a:ea typeface="+mn-ea"/>
                        </a:rPr>
                        <a:t>都属于高分子化合物。</a:t>
                      </a:r>
                    </a:p>
                    <a:p>
                      <a:pPr>
                        <a:lnSpc>
                          <a:spcPct val="120000"/>
                        </a:lnSpc>
                        <a:spcAft>
                          <a:spcPts val="0"/>
                        </a:spcAft>
                      </a:pPr>
                      <a:r>
                        <a:rPr lang="en-US" sz="2800" b="0" dirty="0">
                          <a:solidFill>
                            <a:schemeClr val="tx1"/>
                          </a:solidFill>
                          <a:effectLst/>
                          <a:latin typeface="+mn-lt"/>
                          <a:ea typeface="+mn-ea"/>
                        </a:rPr>
                        <a:t>(5)</a:t>
                      </a:r>
                      <a:r>
                        <a:rPr lang="zh-CN" sz="2800" b="0" dirty="0">
                          <a:solidFill>
                            <a:schemeClr val="tx1"/>
                          </a:solidFill>
                          <a:effectLst/>
                          <a:latin typeface="+mn-lt"/>
                          <a:ea typeface="+mn-ea"/>
                        </a:rPr>
                        <a:t>糖类物质不都具有甜味</a:t>
                      </a:r>
                      <a:r>
                        <a:rPr lang="en-US" sz="2800" b="0" dirty="0">
                          <a:solidFill>
                            <a:schemeClr val="tx1"/>
                          </a:solidFill>
                          <a:effectLst/>
                          <a:latin typeface="+mn-lt"/>
                          <a:ea typeface="+mn-ea"/>
                        </a:rPr>
                        <a:t>,</a:t>
                      </a:r>
                      <a:r>
                        <a:rPr lang="zh-CN" sz="2800" b="0" dirty="0">
                          <a:solidFill>
                            <a:schemeClr val="tx1"/>
                          </a:solidFill>
                          <a:effectLst/>
                          <a:latin typeface="+mn-lt"/>
                          <a:ea typeface="+mn-ea"/>
                        </a:rPr>
                        <a:t>如纤维素没有甜味</a:t>
                      </a:r>
                      <a:r>
                        <a:rPr lang="en-US" sz="2800" b="0" dirty="0">
                          <a:solidFill>
                            <a:schemeClr val="tx1"/>
                          </a:solidFill>
                          <a:effectLst/>
                          <a:latin typeface="+mn-lt"/>
                          <a:ea typeface="+mn-ea"/>
                        </a:rPr>
                        <a:t>;</a:t>
                      </a:r>
                      <a:r>
                        <a:rPr lang="zh-CN" sz="2800" b="0" dirty="0">
                          <a:solidFill>
                            <a:schemeClr val="tx1"/>
                          </a:solidFill>
                          <a:effectLst/>
                          <a:latin typeface="+mn-lt"/>
                          <a:ea typeface="+mn-ea"/>
                        </a:rPr>
                        <a:t>有甜味的不一定都属于糖类物质</a:t>
                      </a:r>
                      <a:r>
                        <a:rPr lang="en-US" sz="2800" b="0" dirty="0">
                          <a:solidFill>
                            <a:schemeClr val="tx1"/>
                          </a:solidFill>
                          <a:effectLst/>
                          <a:latin typeface="+mn-lt"/>
                          <a:ea typeface="+mn-ea"/>
                        </a:rPr>
                        <a:t>,</a:t>
                      </a:r>
                      <a:r>
                        <a:rPr lang="zh-CN" sz="2800" b="0" dirty="0">
                          <a:solidFill>
                            <a:schemeClr val="tx1"/>
                          </a:solidFill>
                          <a:effectLst/>
                          <a:latin typeface="+mn-lt"/>
                          <a:ea typeface="+mn-ea"/>
                        </a:rPr>
                        <a:t>如木糖醇等。</a:t>
                      </a:r>
                    </a:p>
                    <a:p>
                      <a:pPr>
                        <a:lnSpc>
                          <a:spcPct val="120000"/>
                        </a:lnSpc>
                        <a:spcAft>
                          <a:spcPts val="0"/>
                        </a:spcAft>
                      </a:pPr>
                      <a:r>
                        <a:rPr lang="en-US" sz="2800" b="0" dirty="0">
                          <a:solidFill>
                            <a:schemeClr val="tx1"/>
                          </a:solidFill>
                          <a:effectLst/>
                          <a:latin typeface="+mn-lt"/>
                          <a:ea typeface="+mn-ea"/>
                        </a:rPr>
                        <a:t>(6)</a:t>
                      </a:r>
                      <a:r>
                        <a:rPr lang="zh-CN" sz="2800" b="0" dirty="0">
                          <a:solidFill>
                            <a:schemeClr val="tx1"/>
                          </a:solidFill>
                          <a:effectLst/>
                          <a:latin typeface="+mn-lt"/>
                          <a:ea typeface="+mn-ea"/>
                        </a:rPr>
                        <a:t>淀粉和纤维素在酸催化下完全水解后的产物都是葡萄糖</a:t>
                      </a:r>
                      <a:endParaRPr lang="zh-CN" sz="2800" b="0" dirty="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191766162"/>
                  </a:ext>
                </a:extLst>
              </a:tr>
              <a:tr h="2195129">
                <a:tc>
                  <a:txBody>
                    <a:bodyPr/>
                    <a:lstStyle/>
                    <a:p>
                      <a:pPr algn="ctr">
                        <a:lnSpc>
                          <a:spcPct val="120000"/>
                        </a:lnSpc>
                        <a:spcAft>
                          <a:spcPts val="0"/>
                        </a:spcAft>
                      </a:pPr>
                      <a:r>
                        <a:rPr lang="zh-CN" sz="2800" b="0" dirty="0">
                          <a:solidFill>
                            <a:schemeClr val="tx1"/>
                          </a:solidFill>
                          <a:effectLst/>
                          <a:latin typeface="+mn-lt"/>
                          <a:ea typeface="+mn-ea"/>
                          <a:cs typeface="Times New Roman" panose="02020603050405020304" pitchFamily="18" charset="0"/>
                        </a:rPr>
                        <a:t>油脂</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20000"/>
                        </a:lnSpc>
                        <a:spcAft>
                          <a:spcPts val="0"/>
                        </a:spcAft>
                      </a:pPr>
                      <a:r>
                        <a:rPr lang="en-US" sz="2800" b="0" dirty="0">
                          <a:solidFill>
                            <a:schemeClr val="tx1"/>
                          </a:solidFill>
                          <a:effectLst/>
                          <a:latin typeface="+mn-lt"/>
                          <a:ea typeface="+mn-ea"/>
                          <a:cs typeface="Times New Roman" panose="02020603050405020304" pitchFamily="18" charset="0"/>
                        </a:rPr>
                        <a:t>(1)</a:t>
                      </a:r>
                      <a:r>
                        <a:rPr lang="zh-CN" sz="2800" b="0" dirty="0">
                          <a:solidFill>
                            <a:schemeClr val="tx1"/>
                          </a:solidFill>
                          <a:effectLst/>
                          <a:latin typeface="+mn-lt"/>
                          <a:ea typeface="+mn-ea"/>
                          <a:cs typeface="Times New Roman" panose="02020603050405020304" pitchFamily="18" charset="0"/>
                        </a:rPr>
                        <a:t>油脂的相对分子质量很大</a:t>
                      </a:r>
                      <a:r>
                        <a:rPr lang="en-US" sz="2800" b="0" dirty="0">
                          <a:solidFill>
                            <a:schemeClr val="tx1"/>
                          </a:solidFill>
                          <a:effectLst/>
                          <a:latin typeface="+mn-lt"/>
                          <a:ea typeface="+mn-ea"/>
                          <a:cs typeface="Times New Roman" panose="02020603050405020304" pitchFamily="18" charset="0"/>
                        </a:rPr>
                        <a:t>,</a:t>
                      </a:r>
                      <a:r>
                        <a:rPr lang="zh-CN" sz="2800" b="0" dirty="0">
                          <a:solidFill>
                            <a:schemeClr val="tx1"/>
                          </a:solidFill>
                          <a:effectLst/>
                          <a:latin typeface="+mn-lt"/>
                          <a:ea typeface="+mn-ea"/>
                          <a:cs typeface="Times New Roman" panose="02020603050405020304" pitchFamily="18" charset="0"/>
                        </a:rPr>
                        <a:t>但不能称其为高分子化合物</a:t>
                      </a:r>
                      <a:r>
                        <a:rPr lang="en-US" sz="2800" b="0" dirty="0">
                          <a:solidFill>
                            <a:schemeClr val="tx1"/>
                          </a:solidFill>
                          <a:effectLst/>
                          <a:latin typeface="+mn-lt"/>
                          <a:ea typeface="+mn-ea"/>
                          <a:cs typeface="Times New Roman" panose="02020603050405020304" pitchFamily="18" charset="0"/>
                        </a:rPr>
                        <a:t>,</a:t>
                      </a:r>
                      <a:r>
                        <a:rPr lang="zh-CN" sz="2800" b="0" dirty="0">
                          <a:solidFill>
                            <a:schemeClr val="tx1"/>
                          </a:solidFill>
                          <a:effectLst/>
                          <a:latin typeface="+mn-lt"/>
                          <a:ea typeface="+mn-ea"/>
                          <a:cs typeface="Times New Roman" panose="02020603050405020304" pitchFamily="18" charset="0"/>
                        </a:rPr>
                        <a:t>因为高分子化合物的相对分子质量一般成千上万</a:t>
                      </a:r>
                      <a:r>
                        <a:rPr lang="en-US" sz="2800" b="0" dirty="0">
                          <a:solidFill>
                            <a:schemeClr val="tx1"/>
                          </a:solidFill>
                          <a:effectLst/>
                          <a:latin typeface="+mn-lt"/>
                          <a:ea typeface="+mn-ea"/>
                          <a:cs typeface="Times New Roman" panose="02020603050405020304" pitchFamily="18" charset="0"/>
                        </a:rPr>
                        <a:t>,</a:t>
                      </a:r>
                      <a:r>
                        <a:rPr lang="zh-CN" sz="2800" b="0" dirty="0">
                          <a:solidFill>
                            <a:schemeClr val="tx1"/>
                          </a:solidFill>
                          <a:effectLst/>
                          <a:latin typeface="+mn-lt"/>
                          <a:ea typeface="+mn-ea"/>
                          <a:cs typeface="Times New Roman" panose="02020603050405020304" pitchFamily="18" charset="0"/>
                        </a:rPr>
                        <a:t>甚至几十万。</a:t>
                      </a:r>
                    </a:p>
                    <a:p>
                      <a:pPr>
                        <a:lnSpc>
                          <a:spcPct val="120000"/>
                        </a:lnSpc>
                        <a:spcAft>
                          <a:spcPts val="0"/>
                        </a:spcAft>
                      </a:pPr>
                      <a:r>
                        <a:rPr lang="en-US" sz="2800" b="0" dirty="0">
                          <a:solidFill>
                            <a:schemeClr val="tx1"/>
                          </a:solidFill>
                          <a:effectLst/>
                          <a:latin typeface="+mn-lt"/>
                          <a:ea typeface="+mn-ea"/>
                          <a:cs typeface="Times New Roman" panose="02020603050405020304" pitchFamily="18" charset="0"/>
                        </a:rPr>
                        <a:t>(2)</a:t>
                      </a:r>
                      <a:r>
                        <a:rPr lang="zh-CN" sz="2800" b="0" dirty="0">
                          <a:solidFill>
                            <a:schemeClr val="tx1"/>
                          </a:solidFill>
                          <a:effectLst/>
                          <a:latin typeface="+mn-lt"/>
                          <a:ea typeface="+mn-ea"/>
                          <a:cs typeface="Times New Roman" panose="02020603050405020304" pitchFamily="18" charset="0"/>
                        </a:rPr>
                        <a:t>油脂在酸性、碱性或酶的催化作用下都能进行水解反应。 </a:t>
                      </a:r>
                    </a:p>
                    <a:p>
                      <a:pPr>
                        <a:lnSpc>
                          <a:spcPct val="120000"/>
                        </a:lnSpc>
                        <a:spcAft>
                          <a:spcPts val="0"/>
                        </a:spcAft>
                      </a:pPr>
                      <a:r>
                        <a:rPr lang="en-US" sz="2800" b="0" dirty="0">
                          <a:solidFill>
                            <a:schemeClr val="tx1"/>
                          </a:solidFill>
                          <a:effectLst/>
                          <a:latin typeface="+mn-lt"/>
                          <a:ea typeface="+mn-ea"/>
                          <a:cs typeface="Times New Roman" panose="02020603050405020304" pitchFamily="18" charset="0"/>
                        </a:rPr>
                        <a:t>(3)</a:t>
                      </a:r>
                      <a:r>
                        <a:rPr lang="zh-CN" sz="2800" b="0" dirty="0">
                          <a:solidFill>
                            <a:schemeClr val="tx1"/>
                          </a:solidFill>
                          <a:effectLst/>
                          <a:latin typeface="+mn-lt"/>
                          <a:ea typeface="+mn-ea"/>
                          <a:cs typeface="Times New Roman" panose="02020603050405020304" pitchFamily="18" charset="0"/>
                        </a:rPr>
                        <a:t>油脂的氢化反应是加成反应</a:t>
                      </a:r>
                      <a:r>
                        <a:rPr lang="en-US" sz="2800" b="0" dirty="0">
                          <a:solidFill>
                            <a:schemeClr val="tx1"/>
                          </a:solidFill>
                          <a:effectLst/>
                          <a:latin typeface="+mn-lt"/>
                          <a:ea typeface="+mn-ea"/>
                          <a:cs typeface="Times New Roman" panose="02020603050405020304" pitchFamily="18" charset="0"/>
                        </a:rPr>
                        <a:t>,</a:t>
                      </a:r>
                      <a:r>
                        <a:rPr lang="zh-CN" sz="2800" b="0" dirty="0">
                          <a:solidFill>
                            <a:schemeClr val="tx1"/>
                          </a:solidFill>
                          <a:effectLst/>
                          <a:latin typeface="+mn-lt"/>
                          <a:ea typeface="+mn-ea"/>
                          <a:cs typeface="Times New Roman" panose="02020603050405020304" pitchFamily="18" charset="0"/>
                        </a:rPr>
                        <a:t>也是还原反应</a:t>
                      </a: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880774996"/>
                  </a:ext>
                </a:extLst>
              </a:tr>
            </a:tbl>
          </a:graphicData>
        </a:graphic>
      </p:graphicFrame>
    </p:spTree>
    <p:extLst>
      <p:ext uri="{BB962C8B-B14F-4D97-AF65-F5344CB8AC3E}">
        <p14:creationId xmlns:p14="http://schemas.microsoft.com/office/powerpoint/2010/main" val="265389350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 xmlns:a16="http://schemas.microsoft.com/office/drawing/2014/main" id="{E21ABC8D-1C46-4B5A-9C88-3EA50E8EBABA}"/>
              </a:ext>
            </a:extLst>
          </p:cNvPr>
          <p:cNvSpPr/>
          <p:nvPr/>
        </p:nvSpPr>
        <p:spPr>
          <a:xfrm>
            <a:off x="8153400" y="0"/>
            <a:ext cx="305955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专题二十一   生活中常见的有机物营养物质</a:t>
            </a:r>
          </a:p>
        </p:txBody>
      </p:sp>
      <p:sp>
        <p:nvSpPr>
          <p:cNvPr id="10" name="矩形 9">
            <a:extLst>
              <a:ext uri="{FF2B5EF4-FFF2-40B4-BE49-F238E27FC236}">
                <a16:creationId xmlns="" xmlns:a16="http://schemas.microsoft.com/office/drawing/2014/main" id="{624ADB48-4E96-4B52-B003-1986B52AF0A6}"/>
              </a:ext>
            </a:extLst>
          </p:cNvPr>
          <p:cNvSpPr/>
          <p:nvPr/>
        </p:nvSpPr>
        <p:spPr>
          <a:xfrm>
            <a:off x="234043" y="264779"/>
            <a:ext cx="11723913" cy="662297"/>
          </a:xfrm>
          <a:prstGeom prst="rect">
            <a:avLst/>
          </a:prstGeom>
        </p:spPr>
        <p:txBody>
          <a:bodyPr wrap="square">
            <a:spAutoFit/>
          </a:bodyPr>
          <a:lstStyle/>
          <a:p>
            <a:pPr algn="r">
              <a:lnSpc>
                <a:spcPct val="150000"/>
              </a:lnSpc>
            </a:pPr>
            <a:r>
              <a:rPr lang="en-US" altLang="zh-CN" sz="2800" dirty="0"/>
              <a:t>(</a:t>
            </a:r>
            <a:r>
              <a:rPr lang="zh-CN" altLang="en-US" sz="2800" dirty="0"/>
              <a:t>续表</a:t>
            </a:r>
            <a:r>
              <a:rPr lang="en-US" altLang="zh-CN" sz="2800" dirty="0"/>
              <a:t>)</a:t>
            </a:r>
            <a:endParaRPr lang="zh-CN" altLang="zh-CN" sz="2800" dirty="0"/>
          </a:p>
        </p:txBody>
      </p:sp>
      <p:graphicFrame>
        <p:nvGraphicFramePr>
          <p:cNvPr id="7" name="表格 6">
            <a:extLst>
              <a:ext uri="{FF2B5EF4-FFF2-40B4-BE49-F238E27FC236}">
                <a16:creationId xmlns="" xmlns:a16="http://schemas.microsoft.com/office/drawing/2014/main" id="{BF933715-2C0E-412D-BE6E-134205254A28}"/>
              </a:ext>
            </a:extLst>
          </p:cNvPr>
          <p:cNvGraphicFramePr>
            <a:graphicFrameLocks noGrp="1"/>
          </p:cNvGraphicFramePr>
          <p:nvPr>
            <p:extLst>
              <p:ext uri="{D42A27DB-BD31-4B8C-83A1-F6EECF244321}">
                <p14:modId xmlns:p14="http://schemas.microsoft.com/office/powerpoint/2010/main" val="2926523456"/>
              </p:ext>
            </p:extLst>
          </p:nvPr>
        </p:nvGraphicFramePr>
        <p:xfrm>
          <a:off x="349250" y="938326"/>
          <a:ext cx="11480800" cy="5635448"/>
        </p:xfrm>
        <a:graphic>
          <a:graphicData uri="http://schemas.openxmlformats.org/drawingml/2006/table">
            <a:tbl>
              <a:tblPr firstRow="1" firstCol="1" bandRow="1">
                <a:tableStyleId>{5C22544A-7EE6-4342-B048-85BDC9FD1C3A}</a:tableStyleId>
              </a:tblPr>
              <a:tblGrid>
                <a:gridCol w="1460500">
                  <a:extLst>
                    <a:ext uri="{9D8B030D-6E8A-4147-A177-3AD203B41FA5}">
                      <a16:colId xmlns="" xmlns:a16="http://schemas.microsoft.com/office/drawing/2014/main" val="2156875204"/>
                    </a:ext>
                  </a:extLst>
                </a:gridCol>
                <a:gridCol w="10020300">
                  <a:extLst>
                    <a:ext uri="{9D8B030D-6E8A-4147-A177-3AD203B41FA5}">
                      <a16:colId xmlns="" xmlns:a16="http://schemas.microsoft.com/office/drawing/2014/main" val="1572522393"/>
                    </a:ext>
                  </a:extLst>
                </a:gridCol>
              </a:tblGrid>
              <a:tr h="642824">
                <a:tc>
                  <a:txBody>
                    <a:bodyPr/>
                    <a:lstStyle/>
                    <a:p>
                      <a:pPr algn="ctr">
                        <a:lnSpc>
                          <a:spcPct val="130000"/>
                        </a:lnSpc>
                        <a:spcAft>
                          <a:spcPts val="0"/>
                        </a:spcAft>
                      </a:pPr>
                      <a:r>
                        <a:rPr lang="zh-CN" sz="2800" b="0" dirty="0">
                          <a:solidFill>
                            <a:schemeClr val="tx1"/>
                          </a:solidFill>
                          <a:effectLst/>
                          <a:latin typeface="+mn-lt"/>
                          <a:ea typeface="+mn-ea"/>
                        </a:rPr>
                        <a:t>营养物质</a:t>
                      </a:r>
                      <a:endParaRPr lang="zh-CN" sz="2800" b="0" dirty="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Aft>
                          <a:spcPts val="0"/>
                        </a:spcAft>
                      </a:pPr>
                      <a:r>
                        <a:rPr lang="zh-CN" sz="2800" b="0" dirty="0">
                          <a:solidFill>
                            <a:schemeClr val="tx1"/>
                          </a:solidFill>
                          <a:effectLst/>
                          <a:latin typeface="+mn-lt"/>
                          <a:ea typeface="+mn-ea"/>
                        </a:rPr>
                        <a:t>易混易错</a:t>
                      </a:r>
                      <a:endParaRPr lang="zh-CN" sz="2800" b="0" dirty="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98114380"/>
                  </a:ext>
                </a:extLst>
              </a:tr>
              <a:tr h="245566">
                <a:tc>
                  <a:txBody>
                    <a:bodyPr/>
                    <a:lstStyle/>
                    <a:p>
                      <a:pPr algn="ctr">
                        <a:lnSpc>
                          <a:spcPct val="130000"/>
                        </a:lnSpc>
                        <a:spcAft>
                          <a:spcPts val="0"/>
                        </a:spcAft>
                      </a:pPr>
                      <a:r>
                        <a:rPr lang="zh-CN" sz="2800" b="0">
                          <a:solidFill>
                            <a:schemeClr val="tx1"/>
                          </a:solidFill>
                          <a:effectLst/>
                          <a:latin typeface="+mn-lt"/>
                          <a:ea typeface="+mn-ea"/>
                          <a:cs typeface="Times New Roman" panose="02020603050405020304" pitchFamily="18" charset="0"/>
                        </a:rPr>
                        <a:t>蛋白质</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30000"/>
                        </a:lnSpc>
                        <a:spcAft>
                          <a:spcPts val="0"/>
                        </a:spcAft>
                      </a:pPr>
                      <a:r>
                        <a:rPr lang="en-US" sz="2800" b="0" dirty="0">
                          <a:solidFill>
                            <a:schemeClr val="tx1"/>
                          </a:solidFill>
                          <a:effectLst/>
                          <a:latin typeface="+mn-lt"/>
                          <a:ea typeface="+mn-ea"/>
                          <a:cs typeface="Times New Roman" panose="02020603050405020304" pitchFamily="18" charset="0"/>
                        </a:rPr>
                        <a:t>(1)</a:t>
                      </a:r>
                      <a:r>
                        <a:rPr lang="zh-CN" sz="2800" b="0" dirty="0">
                          <a:solidFill>
                            <a:schemeClr val="tx1"/>
                          </a:solidFill>
                          <a:effectLst/>
                          <a:latin typeface="+mn-lt"/>
                          <a:ea typeface="+mn-ea"/>
                          <a:cs typeface="Times New Roman" panose="02020603050405020304" pitchFamily="18" charset="0"/>
                        </a:rPr>
                        <a:t>颜色反应与焰色反应</a:t>
                      </a:r>
                      <a:r>
                        <a:rPr lang="en-US" sz="2800" b="0" dirty="0">
                          <a:solidFill>
                            <a:schemeClr val="tx1"/>
                          </a:solidFill>
                          <a:effectLst/>
                          <a:latin typeface="+mn-lt"/>
                          <a:ea typeface="+mn-ea"/>
                          <a:cs typeface="Times New Roman" panose="02020603050405020304" pitchFamily="18" charset="0"/>
                        </a:rPr>
                        <a:t>:①</a:t>
                      </a:r>
                      <a:r>
                        <a:rPr lang="zh-CN" sz="2800" b="0" dirty="0">
                          <a:solidFill>
                            <a:schemeClr val="tx1"/>
                          </a:solidFill>
                          <a:effectLst/>
                          <a:latin typeface="+mn-lt"/>
                          <a:ea typeface="+mn-ea"/>
                          <a:cs typeface="Times New Roman" panose="02020603050405020304" pitchFamily="18" charset="0"/>
                        </a:rPr>
                        <a:t>颜色反应是指某些蛋白质</a:t>
                      </a:r>
                      <a:r>
                        <a:rPr lang="en-US" sz="2800" b="0" dirty="0">
                          <a:solidFill>
                            <a:schemeClr val="tx1"/>
                          </a:solidFill>
                          <a:effectLst/>
                          <a:latin typeface="+mn-lt"/>
                          <a:ea typeface="+mn-ea"/>
                          <a:cs typeface="Times New Roman" panose="02020603050405020304" pitchFamily="18" charset="0"/>
                        </a:rPr>
                        <a:t>(</a:t>
                      </a:r>
                      <a:r>
                        <a:rPr lang="zh-CN" sz="2800" b="0" dirty="0">
                          <a:solidFill>
                            <a:schemeClr val="tx1"/>
                          </a:solidFill>
                          <a:effectLst/>
                          <a:latin typeface="+mn-lt"/>
                          <a:ea typeface="+mn-ea"/>
                          <a:cs typeface="Times New Roman" panose="02020603050405020304" pitchFamily="18" charset="0"/>
                        </a:rPr>
                        <a:t>通常分子内含有苯基</a:t>
                      </a:r>
                      <a:r>
                        <a:rPr lang="en-US" sz="2800" b="0" dirty="0">
                          <a:solidFill>
                            <a:schemeClr val="tx1"/>
                          </a:solidFill>
                          <a:effectLst/>
                          <a:latin typeface="+mn-lt"/>
                          <a:ea typeface="+mn-ea"/>
                          <a:cs typeface="Times New Roman" panose="02020603050405020304" pitchFamily="18" charset="0"/>
                        </a:rPr>
                        <a:t>)</a:t>
                      </a:r>
                      <a:r>
                        <a:rPr lang="zh-CN" sz="2800" b="0" dirty="0">
                          <a:solidFill>
                            <a:schemeClr val="tx1"/>
                          </a:solidFill>
                          <a:effectLst/>
                          <a:latin typeface="+mn-lt"/>
                          <a:ea typeface="+mn-ea"/>
                          <a:cs typeface="Times New Roman" panose="02020603050405020304" pitchFamily="18" charset="0"/>
                        </a:rPr>
                        <a:t>遇浓硝酸加热后变黄</a:t>
                      </a:r>
                      <a:r>
                        <a:rPr lang="en-US" sz="2800" b="0" dirty="0">
                          <a:solidFill>
                            <a:schemeClr val="tx1"/>
                          </a:solidFill>
                          <a:effectLst/>
                          <a:latin typeface="+mn-lt"/>
                          <a:ea typeface="+mn-ea"/>
                          <a:cs typeface="Times New Roman" panose="02020603050405020304" pitchFamily="18" charset="0"/>
                        </a:rPr>
                        <a:t>,</a:t>
                      </a:r>
                      <a:r>
                        <a:rPr lang="zh-CN" sz="2800" b="0" dirty="0">
                          <a:solidFill>
                            <a:schemeClr val="tx1"/>
                          </a:solidFill>
                          <a:effectLst/>
                          <a:latin typeface="+mn-lt"/>
                          <a:ea typeface="+mn-ea"/>
                          <a:cs typeface="Times New Roman" panose="02020603050405020304" pitchFamily="18" charset="0"/>
                        </a:rPr>
                        <a:t>这是蛋白质的特征反应</a:t>
                      </a:r>
                      <a:r>
                        <a:rPr lang="en-US" sz="2800" b="0" dirty="0">
                          <a:solidFill>
                            <a:schemeClr val="tx1"/>
                          </a:solidFill>
                          <a:effectLst/>
                          <a:latin typeface="+mn-lt"/>
                          <a:ea typeface="+mn-ea"/>
                          <a:cs typeface="Times New Roman" panose="02020603050405020304" pitchFamily="18" charset="0"/>
                        </a:rPr>
                        <a:t>,</a:t>
                      </a:r>
                      <a:r>
                        <a:rPr lang="zh-CN" sz="2800" b="0" dirty="0">
                          <a:solidFill>
                            <a:schemeClr val="tx1"/>
                          </a:solidFill>
                          <a:effectLst/>
                          <a:latin typeface="+mn-lt"/>
                          <a:ea typeface="+mn-ea"/>
                          <a:cs typeface="Times New Roman" panose="02020603050405020304" pitchFamily="18" charset="0"/>
                        </a:rPr>
                        <a:t>属于化学变化</a:t>
                      </a:r>
                      <a:r>
                        <a:rPr lang="en-US" sz="2800" b="0" dirty="0">
                          <a:solidFill>
                            <a:schemeClr val="tx1"/>
                          </a:solidFill>
                          <a:effectLst/>
                          <a:latin typeface="+mn-lt"/>
                          <a:ea typeface="+mn-ea"/>
                          <a:cs typeface="Times New Roman" panose="02020603050405020304" pitchFamily="18" charset="0"/>
                        </a:rPr>
                        <a:t>; ②</a:t>
                      </a:r>
                      <a:r>
                        <a:rPr lang="zh-CN" sz="2800" b="0" dirty="0">
                          <a:solidFill>
                            <a:schemeClr val="tx1"/>
                          </a:solidFill>
                          <a:effectLst/>
                          <a:latin typeface="+mn-lt"/>
                          <a:ea typeface="+mn-ea"/>
                          <a:cs typeface="Times New Roman" panose="02020603050405020304" pitchFamily="18" charset="0"/>
                        </a:rPr>
                        <a:t>焰色反应是指钠、钾等金属元素的单质或化合物在灼烧时</a:t>
                      </a:r>
                      <a:r>
                        <a:rPr lang="en-US" sz="2800" b="0" dirty="0">
                          <a:solidFill>
                            <a:schemeClr val="tx1"/>
                          </a:solidFill>
                          <a:effectLst/>
                          <a:latin typeface="+mn-lt"/>
                          <a:ea typeface="+mn-ea"/>
                          <a:cs typeface="Times New Roman" panose="02020603050405020304" pitchFamily="18" charset="0"/>
                        </a:rPr>
                        <a:t>,</a:t>
                      </a:r>
                      <a:r>
                        <a:rPr lang="zh-CN" sz="2800" b="0" dirty="0">
                          <a:solidFill>
                            <a:schemeClr val="tx1"/>
                          </a:solidFill>
                          <a:effectLst/>
                          <a:latin typeface="+mn-lt"/>
                          <a:ea typeface="+mn-ea"/>
                          <a:cs typeface="Times New Roman" panose="02020603050405020304" pitchFamily="18" charset="0"/>
                        </a:rPr>
                        <a:t>火焰呈现某种颜色</a:t>
                      </a:r>
                      <a:r>
                        <a:rPr lang="en-US" sz="2800" b="0" dirty="0">
                          <a:solidFill>
                            <a:schemeClr val="tx1"/>
                          </a:solidFill>
                          <a:effectLst/>
                          <a:latin typeface="+mn-lt"/>
                          <a:ea typeface="+mn-ea"/>
                          <a:cs typeface="Times New Roman" panose="02020603050405020304" pitchFamily="18" charset="0"/>
                        </a:rPr>
                        <a:t>,</a:t>
                      </a:r>
                      <a:r>
                        <a:rPr lang="zh-CN" sz="2800" b="0" dirty="0">
                          <a:solidFill>
                            <a:schemeClr val="tx1"/>
                          </a:solidFill>
                          <a:effectLst/>
                          <a:latin typeface="+mn-lt"/>
                          <a:ea typeface="+mn-ea"/>
                          <a:cs typeface="Times New Roman" panose="02020603050405020304" pitchFamily="18" charset="0"/>
                        </a:rPr>
                        <a:t>属于物理变化</a:t>
                      </a:r>
                      <a:r>
                        <a:rPr lang="en-US" sz="2800" b="0" dirty="0">
                          <a:solidFill>
                            <a:schemeClr val="tx1"/>
                          </a:solidFill>
                          <a:effectLst/>
                          <a:latin typeface="+mn-lt"/>
                          <a:ea typeface="+mn-ea"/>
                          <a:cs typeface="Times New Roman" panose="02020603050405020304" pitchFamily="18" charset="0"/>
                        </a:rPr>
                        <a:t>,</a:t>
                      </a:r>
                      <a:r>
                        <a:rPr lang="zh-CN" sz="2800" b="0" dirty="0">
                          <a:solidFill>
                            <a:schemeClr val="tx1"/>
                          </a:solidFill>
                          <a:effectLst/>
                          <a:latin typeface="+mn-lt"/>
                          <a:ea typeface="+mn-ea"/>
                          <a:cs typeface="Times New Roman" panose="02020603050405020304" pitchFamily="18" charset="0"/>
                        </a:rPr>
                        <a:t>主要用于检验钠、钾等金属元素。</a:t>
                      </a:r>
                    </a:p>
                    <a:p>
                      <a:pPr>
                        <a:lnSpc>
                          <a:spcPct val="130000"/>
                        </a:lnSpc>
                        <a:spcAft>
                          <a:spcPts val="0"/>
                        </a:spcAft>
                      </a:pPr>
                      <a:r>
                        <a:rPr lang="en-US" sz="2800" b="0" dirty="0">
                          <a:solidFill>
                            <a:schemeClr val="tx1"/>
                          </a:solidFill>
                          <a:effectLst/>
                          <a:latin typeface="+mn-lt"/>
                          <a:ea typeface="+mn-ea"/>
                          <a:cs typeface="Times New Roman" panose="02020603050405020304" pitchFamily="18" charset="0"/>
                        </a:rPr>
                        <a:t>(2)</a:t>
                      </a:r>
                      <a:r>
                        <a:rPr lang="zh-CN" sz="2800" b="0" dirty="0">
                          <a:solidFill>
                            <a:schemeClr val="tx1"/>
                          </a:solidFill>
                          <a:effectLst/>
                          <a:latin typeface="+mn-lt"/>
                          <a:ea typeface="+mn-ea"/>
                          <a:cs typeface="Times New Roman" panose="02020603050405020304" pitchFamily="18" charset="0"/>
                        </a:rPr>
                        <a:t>蛋白质溶液与盐溶液作用时</a:t>
                      </a:r>
                      <a:r>
                        <a:rPr lang="en-US" sz="2800" b="0" dirty="0">
                          <a:solidFill>
                            <a:schemeClr val="tx1"/>
                          </a:solidFill>
                          <a:effectLst/>
                          <a:latin typeface="+mn-lt"/>
                          <a:ea typeface="+mn-ea"/>
                          <a:cs typeface="Times New Roman" panose="02020603050405020304" pitchFamily="18" charset="0"/>
                        </a:rPr>
                        <a:t>,</a:t>
                      </a:r>
                      <a:r>
                        <a:rPr lang="zh-CN" sz="2800" b="0" dirty="0">
                          <a:solidFill>
                            <a:schemeClr val="tx1"/>
                          </a:solidFill>
                          <a:effectLst/>
                          <a:latin typeface="+mn-lt"/>
                          <a:ea typeface="+mn-ea"/>
                          <a:cs typeface="Times New Roman" panose="02020603050405020304" pitchFamily="18" charset="0"/>
                        </a:rPr>
                        <a:t>盐溶液的浓稀程度、轻金属盐</a:t>
                      </a:r>
                      <a:r>
                        <a:rPr lang="en-US" sz="2800" b="0" dirty="0">
                          <a:solidFill>
                            <a:schemeClr val="tx1"/>
                          </a:solidFill>
                          <a:effectLst/>
                          <a:latin typeface="+mn-lt"/>
                          <a:ea typeface="+mn-ea"/>
                          <a:cs typeface="Times New Roman" panose="02020603050405020304" pitchFamily="18" charset="0"/>
                        </a:rPr>
                        <a:t>(</a:t>
                      </a:r>
                      <a:r>
                        <a:rPr lang="zh-CN" sz="2800" b="0" dirty="0">
                          <a:solidFill>
                            <a:schemeClr val="tx1"/>
                          </a:solidFill>
                          <a:effectLst/>
                          <a:latin typeface="+mn-lt"/>
                          <a:ea typeface="+mn-ea"/>
                          <a:cs typeface="Times New Roman" panose="02020603050405020304" pitchFamily="18" charset="0"/>
                        </a:rPr>
                        <a:t>或铵盐</a:t>
                      </a:r>
                      <a:r>
                        <a:rPr lang="en-US" sz="2800" b="0" dirty="0">
                          <a:solidFill>
                            <a:schemeClr val="tx1"/>
                          </a:solidFill>
                          <a:effectLst/>
                          <a:latin typeface="+mn-lt"/>
                          <a:ea typeface="+mn-ea"/>
                          <a:cs typeface="Times New Roman" panose="02020603050405020304" pitchFamily="18" charset="0"/>
                        </a:rPr>
                        <a:t>)</a:t>
                      </a:r>
                      <a:r>
                        <a:rPr lang="zh-CN" sz="2800" b="0" dirty="0">
                          <a:solidFill>
                            <a:schemeClr val="tx1"/>
                          </a:solidFill>
                          <a:effectLst/>
                          <a:latin typeface="+mn-lt"/>
                          <a:ea typeface="+mn-ea"/>
                          <a:cs typeface="Times New Roman" panose="02020603050405020304" pitchFamily="18" charset="0"/>
                        </a:rPr>
                        <a:t>溶液和重金属盐溶液对蛋白质的影响</a:t>
                      </a:r>
                      <a:r>
                        <a:rPr lang="en-US" sz="2800" b="0" dirty="0">
                          <a:solidFill>
                            <a:schemeClr val="tx1"/>
                          </a:solidFill>
                          <a:effectLst/>
                          <a:latin typeface="+mn-lt"/>
                          <a:ea typeface="+mn-ea"/>
                          <a:cs typeface="Times New Roman" panose="02020603050405020304" pitchFamily="18" charset="0"/>
                        </a:rPr>
                        <a:t>:①</a:t>
                      </a:r>
                      <a:r>
                        <a:rPr lang="zh-CN" sz="2800" b="0" dirty="0">
                          <a:solidFill>
                            <a:schemeClr val="tx1"/>
                          </a:solidFill>
                          <a:effectLst/>
                          <a:latin typeface="+mn-lt"/>
                          <a:ea typeface="+mn-ea"/>
                          <a:cs typeface="Times New Roman" panose="02020603050405020304" pitchFamily="18" charset="0"/>
                        </a:rPr>
                        <a:t>浓的轻金属盐</a:t>
                      </a:r>
                      <a:r>
                        <a:rPr lang="en-US" sz="2800" b="0" dirty="0">
                          <a:solidFill>
                            <a:schemeClr val="tx1"/>
                          </a:solidFill>
                          <a:effectLst/>
                          <a:latin typeface="+mn-lt"/>
                          <a:ea typeface="+mn-ea"/>
                          <a:cs typeface="Times New Roman" panose="02020603050405020304" pitchFamily="18" charset="0"/>
                        </a:rPr>
                        <a:t>(</a:t>
                      </a:r>
                      <a:r>
                        <a:rPr lang="zh-CN" sz="2800" b="0" dirty="0">
                          <a:solidFill>
                            <a:schemeClr val="tx1"/>
                          </a:solidFill>
                          <a:effectLst/>
                          <a:latin typeface="+mn-lt"/>
                          <a:ea typeface="+mn-ea"/>
                          <a:cs typeface="Times New Roman" panose="02020603050405020304" pitchFamily="18" charset="0"/>
                        </a:rPr>
                        <a:t>或铵盐</a:t>
                      </a:r>
                      <a:r>
                        <a:rPr lang="en-US" sz="2800" b="0" dirty="0">
                          <a:solidFill>
                            <a:schemeClr val="tx1"/>
                          </a:solidFill>
                          <a:effectLst/>
                          <a:latin typeface="+mn-lt"/>
                          <a:ea typeface="+mn-ea"/>
                          <a:cs typeface="Times New Roman" panose="02020603050405020304" pitchFamily="18" charset="0"/>
                        </a:rPr>
                        <a:t>)</a:t>
                      </a:r>
                      <a:r>
                        <a:rPr lang="zh-CN" sz="2800" b="0" dirty="0">
                          <a:solidFill>
                            <a:schemeClr val="tx1"/>
                          </a:solidFill>
                          <a:effectLst/>
                          <a:latin typeface="+mn-lt"/>
                          <a:ea typeface="+mn-ea"/>
                          <a:cs typeface="Times New Roman" panose="02020603050405020304" pitchFamily="18" charset="0"/>
                        </a:rPr>
                        <a:t>溶液能使蛋白质发生盐析</a:t>
                      </a:r>
                      <a:r>
                        <a:rPr lang="en-US" sz="2800" b="0" dirty="0">
                          <a:solidFill>
                            <a:schemeClr val="tx1"/>
                          </a:solidFill>
                          <a:effectLst/>
                          <a:latin typeface="+mn-lt"/>
                          <a:ea typeface="+mn-ea"/>
                          <a:cs typeface="Times New Roman" panose="02020603050405020304" pitchFamily="18" charset="0"/>
                        </a:rPr>
                        <a:t>;②</a:t>
                      </a:r>
                      <a:r>
                        <a:rPr lang="zh-CN" sz="2800" b="0" dirty="0">
                          <a:solidFill>
                            <a:schemeClr val="tx1"/>
                          </a:solidFill>
                          <a:effectLst/>
                          <a:latin typeface="+mn-lt"/>
                          <a:ea typeface="+mn-ea"/>
                          <a:cs typeface="Times New Roman" panose="02020603050405020304" pitchFamily="18" charset="0"/>
                        </a:rPr>
                        <a:t>重金属盐溶液</a:t>
                      </a:r>
                      <a:r>
                        <a:rPr lang="en-US" sz="2800" b="0" dirty="0">
                          <a:solidFill>
                            <a:schemeClr val="tx1"/>
                          </a:solidFill>
                          <a:effectLst/>
                          <a:latin typeface="+mn-lt"/>
                          <a:ea typeface="+mn-ea"/>
                          <a:cs typeface="Times New Roman" panose="02020603050405020304" pitchFamily="18" charset="0"/>
                        </a:rPr>
                        <a:t>,</a:t>
                      </a:r>
                      <a:r>
                        <a:rPr lang="zh-CN" sz="2800" b="0" dirty="0">
                          <a:solidFill>
                            <a:schemeClr val="tx1"/>
                          </a:solidFill>
                          <a:effectLst/>
                          <a:latin typeface="+mn-lt"/>
                          <a:ea typeface="+mn-ea"/>
                          <a:cs typeface="Times New Roman" panose="02020603050405020304" pitchFamily="18" charset="0"/>
                        </a:rPr>
                        <a:t>无论是浓溶液还是稀溶液</a:t>
                      </a:r>
                      <a:r>
                        <a:rPr lang="en-US" sz="2800" b="0" dirty="0">
                          <a:solidFill>
                            <a:schemeClr val="tx1"/>
                          </a:solidFill>
                          <a:effectLst/>
                          <a:latin typeface="+mn-lt"/>
                          <a:ea typeface="+mn-ea"/>
                          <a:cs typeface="Times New Roman" panose="02020603050405020304" pitchFamily="18" charset="0"/>
                        </a:rPr>
                        <a:t>,</a:t>
                      </a:r>
                      <a:r>
                        <a:rPr lang="zh-CN" sz="2800" b="0" dirty="0">
                          <a:solidFill>
                            <a:schemeClr val="tx1"/>
                          </a:solidFill>
                          <a:effectLst/>
                          <a:latin typeface="+mn-lt"/>
                          <a:ea typeface="+mn-ea"/>
                          <a:cs typeface="Times New Roman" panose="02020603050405020304" pitchFamily="18" charset="0"/>
                        </a:rPr>
                        <a:t>均能使蛋白质变性</a:t>
                      </a: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480908308"/>
                  </a:ext>
                </a:extLst>
              </a:tr>
            </a:tbl>
          </a:graphicData>
        </a:graphic>
      </p:graphicFrame>
    </p:spTree>
    <p:extLst>
      <p:ext uri="{BB962C8B-B14F-4D97-AF65-F5344CB8AC3E}">
        <p14:creationId xmlns:p14="http://schemas.microsoft.com/office/powerpoint/2010/main" val="40762369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34043" y="1121354"/>
            <a:ext cx="11723913" cy="1954959"/>
          </a:xfrm>
          <a:prstGeom prst="rect">
            <a:avLst/>
          </a:prstGeom>
        </p:spPr>
        <p:txBody>
          <a:bodyPr wrap="square">
            <a:spAutoFit/>
          </a:bodyPr>
          <a:lstStyle/>
          <a:p>
            <a:pPr>
              <a:lnSpc>
                <a:spcPct val="150000"/>
              </a:lnSpc>
            </a:pPr>
            <a:r>
              <a:rPr lang="en-US" altLang="zh-CN" sz="2800" dirty="0"/>
              <a:t>1.</a:t>
            </a:r>
            <a:r>
              <a:rPr lang="zh-CN" altLang="en-US" sz="2800" dirty="0"/>
              <a:t>了解乙醇、乙酸的结构和主要性质及重要应用。</a:t>
            </a:r>
          </a:p>
          <a:p>
            <a:pPr>
              <a:lnSpc>
                <a:spcPct val="150000"/>
              </a:lnSpc>
            </a:pPr>
            <a:r>
              <a:rPr lang="en-US" altLang="zh-CN" sz="2800" dirty="0"/>
              <a:t>2.</a:t>
            </a:r>
            <a:r>
              <a:rPr lang="zh-CN" altLang="en-US" sz="2800" dirty="0"/>
              <a:t>了解糖类、油脂、蛋白质的组成和主要性质及重要应用。</a:t>
            </a:r>
          </a:p>
          <a:p>
            <a:pPr>
              <a:lnSpc>
                <a:spcPct val="150000"/>
              </a:lnSpc>
            </a:pPr>
            <a:r>
              <a:rPr lang="en-US" altLang="zh-CN" sz="2800" dirty="0"/>
              <a:t>3.</a:t>
            </a:r>
            <a:r>
              <a:rPr lang="zh-CN" altLang="en-US" sz="2800" dirty="0"/>
              <a:t>以上各部分知识的综合应用</a:t>
            </a:r>
          </a:p>
        </p:txBody>
      </p:sp>
      <p:sp>
        <p:nvSpPr>
          <p:cNvPr id="4" name="矩形 3"/>
          <p:cNvSpPr/>
          <p:nvPr/>
        </p:nvSpPr>
        <p:spPr>
          <a:xfrm>
            <a:off x="0" y="0"/>
            <a:ext cx="12192000" cy="729343"/>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sp>
        <p:nvSpPr>
          <p:cNvPr id="6" name="矩形 5"/>
          <p:cNvSpPr/>
          <p:nvPr/>
        </p:nvSpPr>
        <p:spPr>
          <a:xfrm>
            <a:off x="718457" y="0"/>
            <a:ext cx="2710543"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solidFill>
                  <a:srgbClr val="DA251C"/>
                </a:solidFill>
              </a:rPr>
              <a:t>考纲要求</a:t>
            </a:r>
          </a:p>
        </p:txBody>
      </p:sp>
    </p:spTree>
    <p:extLst>
      <p:ext uri="{BB962C8B-B14F-4D97-AF65-F5344CB8AC3E}">
        <p14:creationId xmlns:p14="http://schemas.microsoft.com/office/powerpoint/2010/main" val="164307971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 xmlns:a16="http://schemas.microsoft.com/office/drawing/2014/main" id="{E21ABC8D-1C46-4B5A-9C88-3EA50E8EBABA}"/>
              </a:ext>
            </a:extLst>
          </p:cNvPr>
          <p:cNvSpPr/>
          <p:nvPr/>
        </p:nvSpPr>
        <p:spPr>
          <a:xfrm>
            <a:off x="8153400" y="0"/>
            <a:ext cx="305955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专题二十一   生活中常见的有机物营养物质</a:t>
            </a:r>
          </a:p>
        </p:txBody>
      </p:sp>
      <p:sp>
        <p:nvSpPr>
          <p:cNvPr id="10" name="矩形 9">
            <a:extLst>
              <a:ext uri="{FF2B5EF4-FFF2-40B4-BE49-F238E27FC236}">
                <a16:creationId xmlns="" xmlns:a16="http://schemas.microsoft.com/office/drawing/2014/main" id="{624ADB48-4E96-4B52-B003-1986B52AF0A6}"/>
              </a:ext>
            </a:extLst>
          </p:cNvPr>
          <p:cNvSpPr/>
          <p:nvPr/>
        </p:nvSpPr>
        <p:spPr>
          <a:xfrm>
            <a:off x="234043" y="340979"/>
            <a:ext cx="11723913" cy="3323987"/>
          </a:xfrm>
          <a:prstGeom prst="rect">
            <a:avLst/>
          </a:prstGeom>
        </p:spPr>
        <p:txBody>
          <a:bodyPr wrap="square">
            <a:spAutoFit/>
          </a:bodyPr>
          <a:lstStyle/>
          <a:p>
            <a:pPr>
              <a:lnSpc>
                <a:spcPct val="150000"/>
              </a:lnSpc>
            </a:pPr>
            <a:r>
              <a:rPr lang="zh-CN" altLang="zh-CN" sz="2800" b="1" dirty="0">
                <a:solidFill>
                  <a:srgbClr val="DA251C"/>
                </a:solidFill>
              </a:rPr>
              <a:t>示例</a:t>
            </a:r>
            <a:r>
              <a:rPr lang="en-US" altLang="zh-CN" sz="2800" b="1" dirty="0">
                <a:solidFill>
                  <a:srgbClr val="DA251C"/>
                </a:solidFill>
              </a:rPr>
              <a:t>6</a:t>
            </a:r>
            <a:r>
              <a:rPr lang="zh-CN" altLang="zh-CN" sz="2800" dirty="0"/>
              <a:t>　</a:t>
            </a:r>
            <a:r>
              <a:rPr lang="en-US" altLang="zh-CN" sz="2800" dirty="0"/>
              <a:t>[</a:t>
            </a:r>
            <a:r>
              <a:rPr lang="zh-CN" altLang="zh-CN" sz="2800" dirty="0"/>
              <a:t>高考组合题</a:t>
            </a:r>
            <a:r>
              <a:rPr lang="en-US" altLang="zh-CN" sz="2800" dirty="0"/>
              <a:t>]</a:t>
            </a:r>
            <a:r>
              <a:rPr lang="zh-CN" altLang="zh-CN" sz="2800" dirty="0"/>
              <a:t>下列说法中正确的是</a:t>
            </a:r>
          </a:p>
          <a:p>
            <a:pPr>
              <a:lnSpc>
                <a:spcPct val="150000"/>
              </a:lnSpc>
            </a:pPr>
            <a:r>
              <a:rPr lang="en-US" altLang="zh-CN" sz="2800" dirty="0"/>
              <a:t>A.[2013</a:t>
            </a:r>
            <a:r>
              <a:rPr lang="zh-CN" altLang="zh-CN" sz="2800" dirty="0"/>
              <a:t>广东理综</a:t>
            </a:r>
            <a:r>
              <a:rPr lang="en-US" altLang="zh-CN" sz="2800" dirty="0"/>
              <a:t>,7A]</a:t>
            </a:r>
            <a:r>
              <a:rPr lang="zh-CN" altLang="zh-CN" sz="2800" dirty="0"/>
              <a:t>糖类化合物都具有相同的官能团</a:t>
            </a:r>
          </a:p>
          <a:p>
            <a:pPr>
              <a:lnSpc>
                <a:spcPct val="150000"/>
              </a:lnSpc>
            </a:pPr>
            <a:r>
              <a:rPr lang="en-US" altLang="zh-CN" sz="2800" dirty="0"/>
              <a:t>B.[2012</a:t>
            </a:r>
            <a:r>
              <a:rPr lang="zh-CN" altLang="zh-CN" sz="2800" dirty="0"/>
              <a:t>福建理综</a:t>
            </a:r>
            <a:r>
              <a:rPr lang="en-US" altLang="zh-CN" sz="2800" dirty="0"/>
              <a:t>,7C]</a:t>
            </a:r>
            <a:r>
              <a:rPr lang="zh-CN" altLang="zh-CN" sz="2800" dirty="0"/>
              <a:t>氨基酸、淀粉均属于高分子化合物</a:t>
            </a:r>
          </a:p>
          <a:p>
            <a:pPr>
              <a:lnSpc>
                <a:spcPct val="150000"/>
              </a:lnSpc>
            </a:pPr>
            <a:r>
              <a:rPr lang="en-US" altLang="zh-CN" sz="2800" dirty="0"/>
              <a:t>C.[2015</a:t>
            </a:r>
            <a:r>
              <a:rPr lang="zh-CN" altLang="zh-CN" sz="2800" dirty="0"/>
              <a:t>广东理综</a:t>
            </a:r>
            <a:r>
              <a:rPr lang="en-US" altLang="zh-CN" sz="2800" dirty="0"/>
              <a:t>,7A]</a:t>
            </a:r>
            <a:r>
              <a:rPr lang="zh-CN" altLang="zh-CN" sz="2800" dirty="0"/>
              <a:t>木材纤维和土豆淀粉遇碘水均显蓝色</a:t>
            </a:r>
          </a:p>
          <a:p>
            <a:pPr>
              <a:lnSpc>
                <a:spcPct val="150000"/>
              </a:lnSpc>
            </a:pPr>
            <a:r>
              <a:rPr lang="en-US" altLang="zh-CN" sz="2800" dirty="0"/>
              <a:t>D.[2015</a:t>
            </a:r>
            <a:r>
              <a:rPr lang="zh-CN" altLang="zh-CN" sz="2800" dirty="0"/>
              <a:t>浙江理综</a:t>
            </a:r>
            <a:r>
              <a:rPr lang="en-US" altLang="zh-CN" sz="2800" dirty="0"/>
              <a:t>,10C]</a:t>
            </a:r>
            <a:r>
              <a:rPr lang="zh-CN" altLang="zh-CN" sz="2800" dirty="0"/>
              <a:t>油脂皂化反应得到高级脂肪酸盐与甘油</a:t>
            </a:r>
            <a:endParaRPr lang="en-US" altLang="zh-CN" sz="2800" dirty="0"/>
          </a:p>
        </p:txBody>
      </p:sp>
    </p:spTree>
    <p:extLst>
      <p:ext uri="{BB962C8B-B14F-4D97-AF65-F5344CB8AC3E}">
        <p14:creationId xmlns:p14="http://schemas.microsoft.com/office/powerpoint/2010/main" val="115619347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 xmlns:a16="http://schemas.microsoft.com/office/drawing/2014/main" id="{E21ABC8D-1C46-4B5A-9C88-3EA50E8EBABA}"/>
              </a:ext>
            </a:extLst>
          </p:cNvPr>
          <p:cNvSpPr/>
          <p:nvPr/>
        </p:nvSpPr>
        <p:spPr>
          <a:xfrm>
            <a:off x="8153400" y="0"/>
            <a:ext cx="305955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专题二十一   生活中常见的有机物营养物质</a:t>
            </a:r>
          </a:p>
        </p:txBody>
      </p:sp>
      <p:sp>
        <p:nvSpPr>
          <p:cNvPr id="10" name="矩形 9">
            <a:extLst>
              <a:ext uri="{FF2B5EF4-FFF2-40B4-BE49-F238E27FC236}">
                <a16:creationId xmlns="" xmlns:a16="http://schemas.microsoft.com/office/drawing/2014/main" id="{624ADB48-4E96-4B52-B003-1986B52AF0A6}"/>
              </a:ext>
            </a:extLst>
          </p:cNvPr>
          <p:cNvSpPr/>
          <p:nvPr/>
        </p:nvSpPr>
        <p:spPr>
          <a:xfrm>
            <a:off x="234043" y="321929"/>
            <a:ext cx="11723913" cy="4616648"/>
          </a:xfrm>
          <a:prstGeom prst="rect">
            <a:avLst/>
          </a:prstGeom>
        </p:spPr>
        <p:txBody>
          <a:bodyPr wrap="square">
            <a:spAutoFit/>
          </a:bodyPr>
          <a:lstStyle/>
          <a:p>
            <a:pPr>
              <a:lnSpc>
                <a:spcPct val="150000"/>
              </a:lnSpc>
            </a:pPr>
            <a:r>
              <a:rPr lang="zh-CN" altLang="zh-CN" sz="2800" b="1" dirty="0">
                <a:solidFill>
                  <a:srgbClr val="DA251C"/>
                </a:solidFill>
              </a:rPr>
              <a:t>解析</a:t>
            </a:r>
            <a:r>
              <a:rPr lang="zh-CN" altLang="zh-CN" sz="2800" dirty="0"/>
              <a:t>　葡萄糖和果糖中除均含有羟基外</a:t>
            </a:r>
            <a:r>
              <a:rPr lang="en-US" altLang="zh-CN" sz="2800" dirty="0"/>
              <a:t>,</a:t>
            </a:r>
            <a:r>
              <a:rPr lang="zh-CN" altLang="zh-CN" sz="2800" dirty="0"/>
              <a:t>还分别含有醛基、酮基不一样的官能团</a:t>
            </a:r>
            <a:r>
              <a:rPr lang="en-US" altLang="zh-CN" sz="2800" dirty="0"/>
              <a:t>,A</a:t>
            </a:r>
            <a:r>
              <a:rPr lang="zh-CN" altLang="zh-CN" sz="2800" dirty="0"/>
              <a:t>项错误</a:t>
            </a:r>
            <a:r>
              <a:rPr lang="en-US" altLang="zh-CN" sz="2800" dirty="0"/>
              <a:t>;</a:t>
            </a:r>
            <a:r>
              <a:rPr lang="zh-CN" altLang="zh-CN" sz="2800" dirty="0"/>
              <a:t>淀粉和蛋白质均属于高分子化合物</a:t>
            </a:r>
            <a:r>
              <a:rPr lang="en-US" altLang="zh-CN" sz="2800" dirty="0"/>
              <a:t>,</a:t>
            </a:r>
            <a:r>
              <a:rPr lang="zh-CN" altLang="zh-CN" sz="2800" dirty="0"/>
              <a:t>而蛋白质的水解产物氨基酸不是高分子化合物</a:t>
            </a:r>
            <a:r>
              <a:rPr lang="en-US" altLang="zh-CN" sz="2800" dirty="0"/>
              <a:t>,B</a:t>
            </a:r>
            <a:r>
              <a:rPr lang="zh-CN" altLang="zh-CN" sz="2800" dirty="0"/>
              <a:t>项错误</a:t>
            </a:r>
            <a:r>
              <a:rPr lang="en-US" altLang="zh-CN" sz="2800" dirty="0"/>
              <a:t>;</a:t>
            </a:r>
            <a:r>
              <a:rPr lang="zh-CN" altLang="zh-CN" sz="2800" dirty="0"/>
              <a:t>淀粉遇碘变蓝</a:t>
            </a:r>
            <a:r>
              <a:rPr lang="en-US" altLang="zh-CN" sz="2800" dirty="0"/>
              <a:t>,</a:t>
            </a:r>
            <a:r>
              <a:rPr lang="zh-CN" altLang="zh-CN" sz="2800" dirty="0"/>
              <a:t>是淀粉的特性</a:t>
            </a:r>
            <a:r>
              <a:rPr lang="en-US" altLang="zh-CN" sz="2800" dirty="0"/>
              <a:t>,</a:t>
            </a:r>
            <a:r>
              <a:rPr lang="zh-CN" altLang="zh-CN" sz="2800" dirty="0"/>
              <a:t>纤维素不具备这种性质</a:t>
            </a:r>
            <a:r>
              <a:rPr lang="en-US" altLang="zh-CN" sz="2800" dirty="0"/>
              <a:t>,C</a:t>
            </a:r>
            <a:r>
              <a:rPr lang="zh-CN" altLang="zh-CN" sz="2800" dirty="0"/>
              <a:t>项错误</a:t>
            </a:r>
            <a:r>
              <a:rPr lang="en-US" altLang="zh-CN" sz="2800" dirty="0"/>
              <a:t>;</a:t>
            </a:r>
            <a:r>
              <a:rPr lang="zh-CN" altLang="zh-CN" sz="2800" dirty="0"/>
              <a:t>皂化反应是指油脂在碱性条件下水解得到高级脂肪酸盐和甘油的反应</a:t>
            </a:r>
            <a:r>
              <a:rPr lang="en-US" altLang="zh-CN" sz="2800" dirty="0"/>
              <a:t>,D</a:t>
            </a:r>
            <a:r>
              <a:rPr lang="zh-CN" altLang="zh-CN" sz="2800" dirty="0"/>
              <a:t>项正确。</a:t>
            </a:r>
            <a:endParaRPr lang="en-US" altLang="zh-CN" sz="2800" dirty="0"/>
          </a:p>
          <a:p>
            <a:pPr>
              <a:lnSpc>
                <a:spcPct val="150000"/>
              </a:lnSpc>
            </a:pPr>
            <a:endParaRPr lang="zh-CN" altLang="zh-CN" sz="2800" dirty="0"/>
          </a:p>
          <a:p>
            <a:pPr>
              <a:lnSpc>
                <a:spcPct val="150000"/>
              </a:lnSpc>
            </a:pPr>
            <a:r>
              <a:rPr lang="zh-CN" altLang="zh-CN" sz="2800" b="1" dirty="0">
                <a:solidFill>
                  <a:srgbClr val="DA251C"/>
                </a:solidFill>
              </a:rPr>
              <a:t>答案</a:t>
            </a:r>
            <a:r>
              <a:rPr lang="zh-CN" altLang="zh-CN" sz="2800" dirty="0"/>
              <a:t>　</a:t>
            </a:r>
            <a:r>
              <a:rPr lang="en-US" altLang="zh-CN" sz="2800" dirty="0"/>
              <a:t>D</a:t>
            </a:r>
            <a:endParaRPr lang="zh-CN" altLang="zh-CN" sz="2800" dirty="0"/>
          </a:p>
        </p:txBody>
      </p:sp>
    </p:spTree>
    <p:extLst>
      <p:ext uri="{BB962C8B-B14F-4D97-AF65-F5344CB8AC3E}">
        <p14:creationId xmlns:p14="http://schemas.microsoft.com/office/powerpoint/2010/main" val="421415562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 y="1273629"/>
            <a:ext cx="3951514" cy="4354285"/>
          </a:xfrm>
          <a:prstGeom prst="rect">
            <a:avLst/>
          </a:prstGeom>
          <a:solidFill>
            <a:srgbClr val="DA251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solidFill>
                  <a:schemeClr val="bg1"/>
                </a:solidFill>
                <a:latin typeface="微软雅黑" panose="020B0503020204020204" pitchFamily="34" charset="-122"/>
                <a:ea typeface="微软雅黑" panose="020B0503020204020204" pitchFamily="34" charset="-122"/>
              </a:rPr>
              <a:t>C</a:t>
            </a:r>
            <a:r>
              <a:rPr lang="zh-CN" altLang="en-US" sz="2800" b="1" dirty="0">
                <a:solidFill>
                  <a:schemeClr val="bg1"/>
                </a:solidFill>
                <a:latin typeface="微软雅黑" panose="020B0503020204020204" pitchFamily="34" charset="-122"/>
                <a:ea typeface="微软雅黑" panose="020B0503020204020204" pitchFamily="34" charset="-122"/>
              </a:rPr>
              <a:t>考法帮</a:t>
            </a:r>
            <a:r>
              <a:rPr lang="en-US" altLang="zh-CN" sz="2800" b="1" dirty="0">
                <a:solidFill>
                  <a:schemeClr val="bg1"/>
                </a:solidFill>
                <a:latin typeface="微软雅黑" panose="020B0503020204020204" pitchFamily="34" charset="-122"/>
                <a:ea typeface="微软雅黑" panose="020B0503020204020204" pitchFamily="34" charset="-122"/>
              </a:rPr>
              <a:t>·</a:t>
            </a:r>
            <a:r>
              <a:rPr lang="zh-CN" altLang="en-US" sz="2800" b="1" dirty="0">
                <a:solidFill>
                  <a:schemeClr val="bg1"/>
                </a:solidFill>
                <a:latin typeface="微软雅黑" panose="020B0503020204020204" pitchFamily="34" charset="-122"/>
                <a:ea typeface="微软雅黑" panose="020B0503020204020204" pitchFamily="34" charset="-122"/>
              </a:rPr>
              <a:t>考向全扫描</a:t>
            </a:r>
          </a:p>
        </p:txBody>
      </p:sp>
      <p:sp>
        <p:nvSpPr>
          <p:cNvPr id="3" name="矩形 2">
            <a:hlinkClick r:id="rId2" action="ppaction://hlinksldjump"/>
          </p:cNvPr>
          <p:cNvSpPr/>
          <p:nvPr/>
        </p:nvSpPr>
        <p:spPr>
          <a:xfrm>
            <a:off x="4659086" y="1273628"/>
            <a:ext cx="7053943" cy="4354285"/>
          </a:xfrm>
          <a:prstGeom prst="rect">
            <a:avLst/>
          </a:prstGeom>
          <a:noFill/>
          <a:ln>
            <a:noFill/>
          </a:ln>
        </p:spPr>
        <p:style>
          <a:lnRef idx="3">
            <a:schemeClr val="lt1"/>
          </a:lnRef>
          <a:fillRef idx="1">
            <a:schemeClr val="accent6"/>
          </a:fillRef>
          <a:effectRef idx="1">
            <a:schemeClr val="accent6"/>
          </a:effectRef>
          <a:fontRef idx="minor">
            <a:schemeClr val="lt1"/>
          </a:fontRef>
        </p:style>
        <p:txBody>
          <a:bodyPr rtlCol="0" anchor="ctr"/>
          <a:lstStyle/>
          <a:p>
            <a:pPr>
              <a:lnSpc>
                <a:spcPct val="150000"/>
              </a:lnSpc>
            </a:pPr>
            <a:r>
              <a:rPr lang="zh-CN" altLang="en-US" sz="2800" dirty="0">
                <a:solidFill>
                  <a:schemeClr val="tx1"/>
                </a:solidFill>
              </a:rPr>
              <a:t>考向</a:t>
            </a:r>
            <a:r>
              <a:rPr lang="en-US" altLang="zh-CN" sz="2800" dirty="0">
                <a:solidFill>
                  <a:schemeClr val="tx1"/>
                </a:solidFill>
              </a:rPr>
              <a:t>1  </a:t>
            </a:r>
            <a:r>
              <a:rPr lang="zh-CN" altLang="en-US" sz="2800" dirty="0">
                <a:solidFill>
                  <a:schemeClr val="tx1"/>
                </a:solidFill>
              </a:rPr>
              <a:t>乙醇、乙酸的结构与性质</a:t>
            </a:r>
          </a:p>
          <a:p>
            <a:pPr>
              <a:lnSpc>
                <a:spcPct val="150000"/>
              </a:lnSpc>
            </a:pPr>
            <a:r>
              <a:rPr lang="zh-CN" altLang="en-US" sz="2800" dirty="0">
                <a:solidFill>
                  <a:schemeClr val="tx1"/>
                </a:solidFill>
              </a:rPr>
              <a:t>考向</a:t>
            </a:r>
            <a:r>
              <a:rPr lang="en-US" altLang="zh-CN" sz="2800" dirty="0">
                <a:solidFill>
                  <a:schemeClr val="tx1"/>
                </a:solidFill>
              </a:rPr>
              <a:t>2  </a:t>
            </a:r>
            <a:r>
              <a:rPr lang="zh-CN" altLang="en-US" sz="2800" dirty="0">
                <a:solidFill>
                  <a:schemeClr val="tx1"/>
                </a:solidFill>
              </a:rPr>
              <a:t>糖类、油脂和蛋白质的性质</a:t>
            </a:r>
          </a:p>
        </p:txBody>
      </p:sp>
    </p:spTree>
    <p:extLst>
      <p:ext uri="{BB962C8B-B14F-4D97-AF65-F5344CB8AC3E}">
        <p14:creationId xmlns:p14="http://schemas.microsoft.com/office/powerpoint/2010/main" val="71043519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a:extLst>
              <a:ext uri="{FF2B5EF4-FFF2-40B4-BE49-F238E27FC236}">
                <a16:creationId xmlns="" xmlns:a16="http://schemas.microsoft.com/office/drawing/2014/main" id="{8EA5E433-12A3-47D9-96FC-E1C5A5825E7B}"/>
              </a:ext>
            </a:extLst>
          </p:cNvPr>
          <p:cNvSpPr/>
          <p:nvPr/>
        </p:nvSpPr>
        <p:spPr>
          <a:xfrm>
            <a:off x="268515" y="881656"/>
            <a:ext cx="11691256" cy="5262979"/>
          </a:xfrm>
          <a:prstGeom prst="rect">
            <a:avLst/>
          </a:prstGeom>
        </p:spPr>
        <p:txBody>
          <a:bodyPr wrap="square">
            <a:spAutoFit/>
          </a:bodyPr>
          <a:lstStyle/>
          <a:p>
            <a:pPr>
              <a:lnSpc>
                <a:spcPct val="150000"/>
              </a:lnSpc>
            </a:pPr>
            <a:r>
              <a:rPr lang="zh-CN" altLang="en-US" sz="2800" dirty="0"/>
              <a:t>　　</a:t>
            </a:r>
            <a:r>
              <a:rPr lang="zh-CN" altLang="zh-CN" sz="2800" dirty="0"/>
              <a:t>本专题常见考点主要集中在乙醇、乙酸、糖类、油脂、蛋白质的组成、主要性质及重要应用等</a:t>
            </a:r>
            <a:r>
              <a:rPr lang="en-US" altLang="zh-CN" sz="2800" dirty="0"/>
              <a:t>,</a:t>
            </a:r>
            <a:r>
              <a:rPr lang="zh-CN" altLang="zh-CN" sz="2800" dirty="0"/>
              <a:t>命题角度有</a:t>
            </a:r>
            <a:r>
              <a:rPr lang="en-US" altLang="zh-CN" sz="2800" dirty="0"/>
              <a:t>:</a:t>
            </a:r>
            <a:endParaRPr lang="zh-CN" altLang="zh-CN" sz="2800" dirty="0"/>
          </a:p>
          <a:p>
            <a:pPr>
              <a:lnSpc>
                <a:spcPct val="150000"/>
              </a:lnSpc>
            </a:pPr>
            <a:r>
              <a:rPr lang="en-US" altLang="zh-CN" sz="2800" dirty="0"/>
              <a:t>1.</a:t>
            </a:r>
            <a:r>
              <a:rPr lang="zh-CN" altLang="zh-CN" sz="2800" dirty="0"/>
              <a:t>常见有机物的主要性质及其在生活中的重要应用</a:t>
            </a:r>
            <a:r>
              <a:rPr lang="en-US" altLang="zh-CN" sz="2800" dirty="0"/>
              <a:t>,</a:t>
            </a:r>
            <a:r>
              <a:rPr lang="zh-CN" altLang="zh-CN" sz="2800" dirty="0"/>
              <a:t>如</a:t>
            </a:r>
            <a:r>
              <a:rPr lang="en-US" altLang="zh-CN" sz="2800" dirty="0"/>
              <a:t>2016</a:t>
            </a:r>
            <a:r>
              <a:rPr lang="zh-CN" altLang="zh-CN" sz="2800" dirty="0"/>
              <a:t>年全国卷</a:t>
            </a:r>
            <a:r>
              <a:rPr lang="en-US" altLang="zh-CN" sz="2800" dirty="0"/>
              <a:t>Ⅲ</a:t>
            </a:r>
            <a:r>
              <a:rPr lang="zh-CN" altLang="zh-CN" sz="2800" dirty="0"/>
              <a:t>第</a:t>
            </a:r>
            <a:r>
              <a:rPr lang="en-US" altLang="zh-CN" sz="2800" dirty="0"/>
              <a:t>8</a:t>
            </a:r>
            <a:r>
              <a:rPr lang="zh-CN" altLang="zh-CN" sz="2800" dirty="0"/>
              <a:t>题</a:t>
            </a:r>
            <a:r>
              <a:rPr lang="en-US" altLang="zh-CN" sz="2800" dirty="0"/>
              <a:t>,</a:t>
            </a:r>
            <a:r>
              <a:rPr lang="zh-CN" altLang="zh-CN" sz="2800" dirty="0"/>
              <a:t>考查了常见有机物乙烷、乙醇的性质</a:t>
            </a:r>
            <a:r>
              <a:rPr lang="en-US" altLang="zh-CN" sz="2800" dirty="0"/>
              <a:t>,</a:t>
            </a:r>
            <a:r>
              <a:rPr lang="zh-CN" altLang="zh-CN" sz="2800" dirty="0"/>
              <a:t>乙烯在生产中的应用以及乙酸的结构等。</a:t>
            </a:r>
          </a:p>
          <a:p>
            <a:pPr>
              <a:lnSpc>
                <a:spcPct val="150000"/>
              </a:lnSpc>
            </a:pPr>
            <a:r>
              <a:rPr lang="en-US" altLang="zh-CN" sz="2800" dirty="0"/>
              <a:t>2.</a:t>
            </a:r>
            <a:r>
              <a:rPr lang="zh-CN" altLang="zh-CN" sz="2800" dirty="0"/>
              <a:t>结合生活考查有机化合物的用途以及对环境和人体健康的影响</a:t>
            </a:r>
            <a:r>
              <a:rPr lang="en-US" altLang="zh-CN" sz="2800" dirty="0"/>
              <a:t>,</a:t>
            </a:r>
            <a:r>
              <a:rPr lang="zh-CN" altLang="zh-CN" sz="2800" dirty="0"/>
              <a:t>如</a:t>
            </a:r>
            <a:r>
              <a:rPr lang="en-US" altLang="zh-CN" sz="2800" dirty="0"/>
              <a:t>2016</a:t>
            </a:r>
            <a:r>
              <a:rPr lang="zh-CN" altLang="zh-CN" sz="2800" dirty="0"/>
              <a:t>年全国卷</a:t>
            </a:r>
            <a:r>
              <a:rPr lang="en-US" altLang="zh-CN" sz="2800" dirty="0"/>
              <a:t>Ⅰ</a:t>
            </a:r>
            <a:r>
              <a:rPr lang="zh-CN" altLang="zh-CN" sz="2800" dirty="0"/>
              <a:t>第</a:t>
            </a:r>
            <a:r>
              <a:rPr lang="en-US" altLang="zh-CN" sz="2800" dirty="0"/>
              <a:t>7</a:t>
            </a:r>
            <a:r>
              <a:rPr lang="zh-CN" altLang="zh-CN" sz="2800" dirty="0"/>
              <a:t>题</a:t>
            </a:r>
            <a:r>
              <a:rPr lang="en-US" altLang="zh-CN" sz="2800" dirty="0"/>
              <a:t>B</a:t>
            </a:r>
            <a:r>
              <a:rPr lang="zh-CN" altLang="zh-CN" sz="2800" dirty="0"/>
              <a:t>项</a:t>
            </a:r>
            <a:r>
              <a:rPr lang="en-US" altLang="zh-CN" sz="2800" dirty="0"/>
              <a:t>,</a:t>
            </a:r>
            <a:r>
              <a:rPr lang="zh-CN" altLang="zh-CN" sz="2800" dirty="0"/>
              <a:t>考查了食用油在使用不当时会产生对人体健康有害的物质。</a:t>
            </a:r>
          </a:p>
        </p:txBody>
      </p:sp>
      <p:sp>
        <p:nvSpPr>
          <p:cNvPr id="10" name="矩形 9">
            <a:extLst>
              <a:ext uri="{FF2B5EF4-FFF2-40B4-BE49-F238E27FC236}">
                <a16:creationId xmlns="" xmlns:a16="http://schemas.microsoft.com/office/drawing/2014/main" id="{264577E5-9808-4E2A-B165-2198F82FAFFD}"/>
              </a:ext>
            </a:extLst>
          </p:cNvPr>
          <p:cNvSpPr/>
          <p:nvPr/>
        </p:nvSpPr>
        <p:spPr>
          <a:xfrm>
            <a:off x="234043" y="244823"/>
            <a:ext cx="11723912" cy="662297"/>
          </a:xfrm>
          <a:prstGeom prst="rect">
            <a:avLst/>
          </a:prstGeom>
        </p:spPr>
        <p:txBody>
          <a:bodyPr wrap="square">
            <a:spAutoFit/>
          </a:bodyPr>
          <a:lstStyle/>
          <a:p>
            <a:pPr>
              <a:lnSpc>
                <a:spcPct val="150000"/>
              </a:lnSpc>
              <a:spcAft>
                <a:spcPts val="0"/>
              </a:spcAft>
            </a:pPr>
            <a:endPar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5" name="矩形 4">
            <a:extLst>
              <a:ext uri="{FF2B5EF4-FFF2-40B4-BE49-F238E27FC236}">
                <a16:creationId xmlns="" xmlns:a16="http://schemas.microsoft.com/office/drawing/2014/main" id="{929483D6-E0BE-4487-A2A6-0D3159EE2870}"/>
              </a:ext>
            </a:extLst>
          </p:cNvPr>
          <p:cNvSpPr/>
          <p:nvPr/>
        </p:nvSpPr>
        <p:spPr>
          <a:xfrm>
            <a:off x="8153400" y="0"/>
            <a:ext cx="305955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专题二十一   生活中常见的有机物营养物质</a:t>
            </a:r>
          </a:p>
        </p:txBody>
      </p:sp>
      <p:sp>
        <p:nvSpPr>
          <p:cNvPr id="6" name="矩形 5"/>
          <p:cNvSpPr/>
          <p:nvPr/>
        </p:nvSpPr>
        <p:spPr>
          <a:xfrm>
            <a:off x="0" y="0"/>
            <a:ext cx="12192000" cy="729343"/>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sp>
        <p:nvSpPr>
          <p:cNvPr id="7" name="矩形 6"/>
          <p:cNvSpPr/>
          <p:nvPr/>
        </p:nvSpPr>
        <p:spPr>
          <a:xfrm>
            <a:off x="1066800" y="-2"/>
            <a:ext cx="1828800"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dirty="0">
                <a:solidFill>
                  <a:srgbClr val="DA251C"/>
                </a:solidFill>
              </a:rPr>
              <a:t>考情揭秘</a:t>
            </a:r>
          </a:p>
        </p:txBody>
      </p:sp>
      <p:sp>
        <p:nvSpPr>
          <p:cNvPr id="9" name="矩形 8"/>
          <p:cNvSpPr/>
          <p:nvPr/>
        </p:nvSpPr>
        <p:spPr>
          <a:xfrm>
            <a:off x="718457" y="-1"/>
            <a:ext cx="348343"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rgbClr val="DA251C"/>
              </a:solidFill>
            </a:endParaRPr>
          </a:p>
        </p:txBody>
      </p:sp>
    </p:spTree>
    <p:extLst>
      <p:ext uri="{BB962C8B-B14F-4D97-AF65-F5344CB8AC3E}">
        <p14:creationId xmlns:p14="http://schemas.microsoft.com/office/powerpoint/2010/main" val="279146901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extLst>
              <a:ext uri="{FF2B5EF4-FFF2-40B4-BE49-F238E27FC236}">
                <a16:creationId xmlns="" xmlns:a16="http://schemas.microsoft.com/office/drawing/2014/main" id="{9BCFBCDB-577C-4C84-9BF9-814CC413FB39}"/>
              </a:ext>
            </a:extLst>
          </p:cNvPr>
          <p:cNvSpPr/>
          <p:nvPr/>
        </p:nvSpPr>
        <p:spPr>
          <a:xfrm>
            <a:off x="250487" y="888077"/>
            <a:ext cx="11723912" cy="3970318"/>
          </a:xfrm>
          <a:prstGeom prst="rect">
            <a:avLst/>
          </a:prstGeom>
        </p:spPr>
        <p:txBody>
          <a:bodyPr wrap="square">
            <a:spAutoFit/>
          </a:bodyPr>
          <a:lstStyle/>
          <a:p>
            <a:pPr>
              <a:lnSpc>
                <a:spcPct val="150000"/>
              </a:lnSpc>
            </a:pPr>
            <a:r>
              <a:rPr lang="zh-CN" altLang="zh-CN" sz="2800" b="1" dirty="0">
                <a:solidFill>
                  <a:srgbClr val="DA251C"/>
                </a:solidFill>
              </a:rPr>
              <a:t>示例</a:t>
            </a:r>
            <a:r>
              <a:rPr lang="en-US" altLang="zh-CN" sz="2800" b="1" dirty="0">
                <a:solidFill>
                  <a:srgbClr val="DA251C"/>
                </a:solidFill>
              </a:rPr>
              <a:t>7</a:t>
            </a:r>
            <a:r>
              <a:rPr lang="zh-CN" altLang="zh-CN" sz="2800" dirty="0"/>
              <a:t>　</a:t>
            </a:r>
            <a:r>
              <a:rPr lang="en-US" altLang="zh-CN" sz="2800" dirty="0"/>
              <a:t>[2016</a:t>
            </a:r>
            <a:r>
              <a:rPr lang="zh-CN" altLang="zh-CN" sz="2800" dirty="0"/>
              <a:t>全国卷</a:t>
            </a:r>
            <a:r>
              <a:rPr lang="en-US" altLang="zh-CN" sz="2800" dirty="0"/>
              <a:t>Ⅲ,8,6</a:t>
            </a:r>
            <a:r>
              <a:rPr lang="zh-CN" altLang="zh-CN" sz="2800" dirty="0"/>
              <a:t>分</a:t>
            </a:r>
            <a:r>
              <a:rPr lang="en-US" altLang="zh-CN" sz="2800" dirty="0"/>
              <a:t>]</a:t>
            </a:r>
            <a:r>
              <a:rPr lang="zh-CN" altLang="zh-CN" sz="2800" dirty="0"/>
              <a:t>下列说法错误的是</a:t>
            </a:r>
          </a:p>
          <a:p>
            <a:pPr>
              <a:lnSpc>
                <a:spcPct val="150000"/>
              </a:lnSpc>
            </a:pPr>
            <a:r>
              <a:rPr lang="en-US" altLang="zh-CN" sz="2800" dirty="0"/>
              <a:t>A.</a:t>
            </a:r>
            <a:r>
              <a:rPr lang="zh-CN" altLang="zh-CN" sz="2800" dirty="0"/>
              <a:t>乙烷室温下能与浓盐酸发生取代反应</a:t>
            </a:r>
          </a:p>
          <a:p>
            <a:pPr>
              <a:lnSpc>
                <a:spcPct val="150000"/>
              </a:lnSpc>
            </a:pPr>
            <a:r>
              <a:rPr lang="en-US" altLang="zh-CN" sz="2800" dirty="0"/>
              <a:t>B.</a:t>
            </a:r>
            <a:r>
              <a:rPr lang="zh-CN" altLang="zh-CN" sz="2800" dirty="0"/>
              <a:t>乙烯可以用作生产食品包装材料的原料</a:t>
            </a:r>
          </a:p>
          <a:p>
            <a:pPr>
              <a:lnSpc>
                <a:spcPct val="150000"/>
              </a:lnSpc>
            </a:pPr>
            <a:r>
              <a:rPr lang="en-US" altLang="zh-CN" sz="2800" dirty="0"/>
              <a:t>C.</a:t>
            </a:r>
            <a:r>
              <a:rPr lang="zh-CN" altLang="zh-CN" sz="2800" dirty="0"/>
              <a:t>乙醇室温下在水中的溶解度大于溴乙烷</a:t>
            </a:r>
          </a:p>
          <a:p>
            <a:pPr>
              <a:lnSpc>
                <a:spcPct val="150000"/>
              </a:lnSpc>
            </a:pPr>
            <a:r>
              <a:rPr lang="en-US" altLang="zh-CN" sz="2800" dirty="0"/>
              <a:t>D.</a:t>
            </a:r>
            <a:r>
              <a:rPr lang="zh-CN" altLang="zh-CN" sz="2800" dirty="0"/>
              <a:t>乙酸与甲酸甲酯互为同分异构体</a:t>
            </a:r>
            <a:endParaRPr lang="en-US" altLang="zh-CN" sz="2800" dirty="0"/>
          </a:p>
          <a:p>
            <a:pPr>
              <a:lnSpc>
                <a:spcPct val="150000"/>
              </a:lnSpc>
            </a:pPr>
            <a:endParaRPr lang="zh-CN" altLang="zh-CN" sz="2800" dirty="0"/>
          </a:p>
        </p:txBody>
      </p:sp>
      <p:sp>
        <p:nvSpPr>
          <p:cNvPr id="18" name="矩形 17">
            <a:extLst>
              <a:ext uri="{FF2B5EF4-FFF2-40B4-BE49-F238E27FC236}">
                <a16:creationId xmlns="" xmlns:a16="http://schemas.microsoft.com/office/drawing/2014/main" id="{A2A84C92-79A9-4D4B-B239-8E7F764F7A24}"/>
              </a:ext>
            </a:extLst>
          </p:cNvPr>
          <p:cNvSpPr/>
          <p:nvPr/>
        </p:nvSpPr>
        <p:spPr>
          <a:xfrm>
            <a:off x="0" y="0"/>
            <a:ext cx="12192000" cy="729343"/>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sp>
        <p:nvSpPr>
          <p:cNvPr id="19" name="矩形 18">
            <a:extLst>
              <a:ext uri="{FF2B5EF4-FFF2-40B4-BE49-F238E27FC236}">
                <a16:creationId xmlns="" xmlns:a16="http://schemas.microsoft.com/office/drawing/2014/main" id="{11FDB6B2-A016-4A70-B131-BD696910996E}"/>
              </a:ext>
            </a:extLst>
          </p:cNvPr>
          <p:cNvSpPr/>
          <p:nvPr/>
        </p:nvSpPr>
        <p:spPr>
          <a:xfrm>
            <a:off x="718457" y="-1"/>
            <a:ext cx="348343"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rgbClr val="DA251C"/>
              </a:solidFill>
            </a:endParaRPr>
          </a:p>
        </p:txBody>
      </p:sp>
      <p:sp>
        <p:nvSpPr>
          <p:cNvPr id="20" name="矩形 19">
            <a:extLst>
              <a:ext uri="{FF2B5EF4-FFF2-40B4-BE49-F238E27FC236}">
                <a16:creationId xmlns="" xmlns:a16="http://schemas.microsoft.com/office/drawing/2014/main" id="{3A6C60BF-FD67-4859-A866-B3E2AFF0A966}"/>
              </a:ext>
            </a:extLst>
          </p:cNvPr>
          <p:cNvSpPr/>
          <p:nvPr/>
        </p:nvSpPr>
        <p:spPr>
          <a:xfrm>
            <a:off x="1066798" y="-2"/>
            <a:ext cx="5653315"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dirty="0">
                <a:solidFill>
                  <a:srgbClr val="DA251C"/>
                </a:solidFill>
                <a:ea typeface="微软雅黑" panose="020B0503020204020204" pitchFamily="34" charset="-122"/>
              </a:rPr>
              <a:t>考向</a:t>
            </a:r>
            <a:r>
              <a:rPr lang="en-US" altLang="zh-CN" sz="2800" dirty="0">
                <a:solidFill>
                  <a:srgbClr val="DA251C"/>
                </a:solidFill>
                <a:ea typeface="微软雅黑" panose="020B0503020204020204" pitchFamily="34" charset="-122"/>
              </a:rPr>
              <a:t>1   </a:t>
            </a:r>
            <a:r>
              <a:rPr lang="zh-CN" altLang="en-US" sz="2800" dirty="0">
                <a:solidFill>
                  <a:srgbClr val="DA251C"/>
                </a:solidFill>
                <a:ea typeface="微软雅黑" panose="020B0503020204020204" pitchFamily="34" charset="-122"/>
              </a:rPr>
              <a:t>乙醇、乙酸的结构与性质</a:t>
            </a:r>
          </a:p>
        </p:txBody>
      </p:sp>
    </p:spTree>
    <p:extLst>
      <p:ext uri="{BB962C8B-B14F-4D97-AF65-F5344CB8AC3E}">
        <p14:creationId xmlns:p14="http://schemas.microsoft.com/office/powerpoint/2010/main" val="19992963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 xmlns:a16="http://schemas.microsoft.com/office/drawing/2014/main" id="{AC4D5F9F-20B4-4F18-AB50-F91ECF13B114}"/>
              </a:ext>
            </a:extLst>
          </p:cNvPr>
          <p:cNvSpPr/>
          <p:nvPr/>
        </p:nvSpPr>
        <p:spPr>
          <a:xfrm>
            <a:off x="8153400" y="0"/>
            <a:ext cx="305955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专题二十一   生活中常见的有机物营养物质</a:t>
            </a:r>
          </a:p>
        </p:txBody>
      </p:sp>
      <p:sp>
        <p:nvSpPr>
          <p:cNvPr id="6" name="矩形 5">
            <a:extLst>
              <a:ext uri="{FF2B5EF4-FFF2-40B4-BE49-F238E27FC236}">
                <a16:creationId xmlns="" xmlns:a16="http://schemas.microsoft.com/office/drawing/2014/main" id="{94D8C97D-3B4F-4A9C-94C8-3CA83017299E}"/>
              </a:ext>
            </a:extLst>
          </p:cNvPr>
          <p:cNvSpPr/>
          <p:nvPr/>
        </p:nvSpPr>
        <p:spPr>
          <a:xfrm>
            <a:off x="250487" y="583277"/>
            <a:ext cx="11723912" cy="5909310"/>
          </a:xfrm>
          <a:prstGeom prst="rect">
            <a:avLst/>
          </a:prstGeom>
        </p:spPr>
        <p:txBody>
          <a:bodyPr wrap="square">
            <a:spAutoFit/>
          </a:bodyPr>
          <a:lstStyle/>
          <a:p>
            <a:pPr>
              <a:lnSpc>
                <a:spcPct val="150000"/>
              </a:lnSpc>
            </a:pPr>
            <a:r>
              <a:rPr lang="zh-CN" altLang="zh-CN" sz="2800" b="1" dirty="0">
                <a:solidFill>
                  <a:srgbClr val="DA251C"/>
                </a:solidFill>
              </a:rPr>
              <a:t>解析</a:t>
            </a:r>
            <a:r>
              <a:rPr lang="zh-CN" altLang="zh-CN" sz="2800" dirty="0"/>
              <a:t>　本题考查有机化学基础知识</a:t>
            </a:r>
            <a:r>
              <a:rPr lang="en-US" altLang="zh-CN" sz="2800" dirty="0"/>
              <a:t>,</a:t>
            </a:r>
            <a:r>
              <a:rPr lang="zh-CN" altLang="zh-CN" sz="2800" dirty="0"/>
              <a:t>意在考查考生对取代反应、加聚反应以及同分异构体等知识的掌握情况。</a:t>
            </a:r>
            <a:r>
              <a:rPr lang="en-US" altLang="zh-CN" sz="2800" dirty="0"/>
              <a:t>CH</a:t>
            </a:r>
            <a:r>
              <a:rPr lang="en-US" altLang="zh-CN" sz="2800" baseline="-25000" dirty="0"/>
              <a:t>3</a:t>
            </a:r>
            <a:r>
              <a:rPr lang="en-US" altLang="zh-CN" sz="2800" dirty="0"/>
              <a:t>CH</a:t>
            </a:r>
            <a:r>
              <a:rPr lang="en-US" altLang="zh-CN" sz="2800" baseline="-25000" dirty="0"/>
              <a:t>3</a:t>
            </a:r>
            <a:r>
              <a:rPr lang="zh-CN" altLang="zh-CN" sz="2800" dirty="0"/>
              <a:t>室温下不能与浓盐酸发生取代反应</a:t>
            </a:r>
            <a:r>
              <a:rPr lang="en-US" altLang="zh-CN" sz="2800" dirty="0"/>
              <a:t>,A</a:t>
            </a:r>
            <a:r>
              <a:rPr lang="zh-CN" altLang="zh-CN" sz="2800" dirty="0"/>
              <a:t>项错误。</a:t>
            </a:r>
            <a:r>
              <a:rPr lang="en-US" altLang="zh-CN" sz="2800" dirty="0"/>
              <a:t>                    </a:t>
            </a:r>
            <a:r>
              <a:rPr lang="zh-CN" altLang="zh-CN" sz="2800" dirty="0"/>
              <a:t>在一定条件下发生加聚反应生成食品包装材料聚乙烯</a:t>
            </a:r>
            <a:r>
              <a:rPr lang="en-US" altLang="zh-CN" sz="2800" dirty="0"/>
              <a:t>,B</a:t>
            </a:r>
            <a:r>
              <a:rPr lang="zh-CN" altLang="zh-CN" sz="2800" dirty="0"/>
              <a:t>项正确。</a:t>
            </a:r>
            <a:r>
              <a:rPr lang="en-US" altLang="zh-CN" sz="2800" dirty="0"/>
              <a:t>CH</a:t>
            </a:r>
            <a:r>
              <a:rPr lang="en-US" altLang="zh-CN" sz="2800" baseline="-25000" dirty="0"/>
              <a:t>3</a:t>
            </a:r>
            <a:r>
              <a:rPr lang="en-US" altLang="zh-CN" sz="2800" dirty="0"/>
              <a:t>CH</a:t>
            </a:r>
            <a:r>
              <a:rPr lang="en-US" altLang="zh-CN" sz="2800" baseline="-25000" dirty="0"/>
              <a:t>2</a:t>
            </a:r>
            <a:r>
              <a:rPr lang="en-US" altLang="zh-CN" sz="2800" dirty="0"/>
              <a:t>OH</a:t>
            </a:r>
            <a:r>
              <a:rPr lang="zh-CN" altLang="zh-CN" sz="2800" dirty="0"/>
              <a:t>能与</a:t>
            </a:r>
            <a:r>
              <a:rPr lang="en-US" altLang="zh-CN" sz="2800" dirty="0"/>
              <a:t>H</a:t>
            </a:r>
            <a:r>
              <a:rPr lang="en-US" altLang="zh-CN" sz="2800" baseline="-25000" dirty="0"/>
              <a:t>2</a:t>
            </a:r>
            <a:r>
              <a:rPr lang="en-US" altLang="zh-CN" sz="2800" dirty="0"/>
              <a:t>O</a:t>
            </a:r>
            <a:r>
              <a:rPr lang="zh-CN" altLang="zh-CN" sz="2800" dirty="0"/>
              <a:t>形成氢键</a:t>
            </a:r>
            <a:r>
              <a:rPr lang="en-US" altLang="zh-CN" sz="2800" dirty="0"/>
              <a:t>,</a:t>
            </a:r>
            <a:r>
              <a:rPr lang="zh-CN" altLang="zh-CN" sz="2800" dirty="0"/>
              <a:t>能与</a:t>
            </a:r>
            <a:r>
              <a:rPr lang="en-US" altLang="zh-CN" sz="2800" dirty="0"/>
              <a:t>H</a:t>
            </a:r>
            <a:r>
              <a:rPr lang="en-US" altLang="zh-CN" sz="2800" baseline="-25000" dirty="0"/>
              <a:t>2</a:t>
            </a:r>
            <a:r>
              <a:rPr lang="en-US" altLang="zh-CN" sz="2800" dirty="0"/>
              <a:t>O</a:t>
            </a:r>
            <a:r>
              <a:rPr lang="zh-CN" altLang="zh-CN" sz="2800" dirty="0"/>
              <a:t>以任意比例互溶</a:t>
            </a:r>
            <a:r>
              <a:rPr lang="en-US" altLang="zh-CN" sz="2800" dirty="0"/>
              <a:t>,</a:t>
            </a:r>
            <a:r>
              <a:rPr lang="zh-CN" altLang="zh-CN" sz="2800" dirty="0"/>
              <a:t>而</a:t>
            </a:r>
            <a:r>
              <a:rPr lang="en-US" altLang="zh-CN" sz="2800" dirty="0"/>
              <a:t>CH</a:t>
            </a:r>
            <a:r>
              <a:rPr lang="en-US" altLang="zh-CN" sz="2800" baseline="-25000" dirty="0"/>
              <a:t>3</a:t>
            </a:r>
            <a:r>
              <a:rPr lang="en-US" altLang="zh-CN" sz="2800" dirty="0"/>
              <a:t>CH</a:t>
            </a:r>
            <a:r>
              <a:rPr lang="en-US" altLang="zh-CN" sz="2800" baseline="-25000" dirty="0"/>
              <a:t>2</a:t>
            </a:r>
            <a:r>
              <a:rPr lang="en-US" altLang="zh-CN" sz="2800" dirty="0"/>
              <a:t>Br</a:t>
            </a:r>
            <a:r>
              <a:rPr lang="zh-CN" altLang="zh-CN" sz="2800" dirty="0"/>
              <a:t>难溶于</a:t>
            </a:r>
            <a:r>
              <a:rPr lang="en-US" altLang="zh-CN" sz="2800" dirty="0"/>
              <a:t>H</a:t>
            </a:r>
            <a:r>
              <a:rPr lang="en-US" altLang="zh-CN" sz="2800" baseline="-25000" dirty="0"/>
              <a:t>2</a:t>
            </a:r>
            <a:r>
              <a:rPr lang="en-US" altLang="zh-CN" sz="2800" dirty="0"/>
              <a:t>O,C</a:t>
            </a:r>
            <a:r>
              <a:rPr lang="zh-CN" altLang="zh-CN" sz="2800" dirty="0"/>
              <a:t>项正确。乙酸和甲酸甲酯的分子式均为</a:t>
            </a:r>
            <a:r>
              <a:rPr lang="en-US" altLang="zh-CN" sz="2800" dirty="0"/>
              <a:t>C</a:t>
            </a:r>
            <a:r>
              <a:rPr lang="en-US" altLang="zh-CN" sz="2800" baseline="-25000" dirty="0"/>
              <a:t>2</a:t>
            </a:r>
            <a:r>
              <a:rPr lang="en-US" altLang="zh-CN" sz="2800" dirty="0"/>
              <a:t>H</a:t>
            </a:r>
            <a:r>
              <a:rPr lang="en-US" altLang="zh-CN" sz="2800" baseline="-25000" dirty="0"/>
              <a:t>4</a:t>
            </a:r>
            <a:r>
              <a:rPr lang="en-US" altLang="zh-CN" sz="2800" dirty="0"/>
              <a:t>O</a:t>
            </a:r>
            <a:r>
              <a:rPr lang="en-US" altLang="zh-CN" sz="2800" baseline="-25000" dirty="0"/>
              <a:t>2</a:t>
            </a:r>
            <a:r>
              <a:rPr lang="en-US" altLang="zh-CN" sz="2800" dirty="0"/>
              <a:t>,</a:t>
            </a:r>
            <a:r>
              <a:rPr lang="zh-CN" altLang="zh-CN" sz="2800" dirty="0"/>
              <a:t>但二者结构不同</a:t>
            </a:r>
            <a:r>
              <a:rPr lang="en-US" altLang="zh-CN" sz="2800" dirty="0"/>
              <a:t>,</a:t>
            </a:r>
            <a:r>
              <a:rPr lang="zh-CN" altLang="zh-CN" sz="2800" dirty="0"/>
              <a:t>互为同分异构体</a:t>
            </a:r>
            <a:r>
              <a:rPr lang="en-US" altLang="zh-CN" sz="2800" dirty="0"/>
              <a:t>,D</a:t>
            </a:r>
            <a:r>
              <a:rPr lang="zh-CN" altLang="zh-CN" sz="2800" dirty="0"/>
              <a:t>项正确。</a:t>
            </a:r>
            <a:endParaRPr lang="en-US" altLang="zh-CN" sz="2800" dirty="0"/>
          </a:p>
          <a:p>
            <a:pPr>
              <a:lnSpc>
                <a:spcPct val="150000"/>
              </a:lnSpc>
            </a:pPr>
            <a:endParaRPr lang="en-US" altLang="zh-CN" sz="2800" dirty="0"/>
          </a:p>
          <a:p>
            <a:pPr>
              <a:lnSpc>
                <a:spcPct val="150000"/>
              </a:lnSpc>
            </a:pPr>
            <a:r>
              <a:rPr lang="zh-CN" altLang="zh-CN" sz="2800" b="1" dirty="0">
                <a:solidFill>
                  <a:srgbClr val="DA251C"/>
                </a:solidFill>
              </a:rPr>
              <a:t>答案　</a:t>
            </a:r>
            <a:r>
              <a:rPr lang="en-US" altLang="zh-CN" sz="2800" dirty="0"/>
              <a:t>A</a:t>
            </a:r>
            <a:endParaRPr lang="zh-CN" altLang="zh-CN" sz="2800" dirty="0"/>
          </a:p>
          <a:p>
            <a:pPr>
              <a:lnSpc>
                <a:spcPct val="150000"/>
              </a:lnSpc>
            </a:pPr>
            <a:endParaRPr lang="zh-CN" altLang="zh-CN" sz="2800" dirty="0"/>
          </a:p>
        </p:txBody>
      </p:sp>
      <p:pic>
        <p:nvPicPr>
          <p:cNvPr id="8" name="图片 7">
            <a:extLst>
              <a:ext uri="{FF2B5EF4-FFF2-40B4-BE49-F238E27FC236}">
                <a16:creationId xmlns="" xmlns:a16="http://schemas.microsoft.com/office/drawing/2014/main" id="{BCB61022-F293-4C29-8FF7-5912914E4A9B}"/>
              </a:ext>
            </a:extLst>
          </p:cNvPr>
          <p:cNvPicPr/>
          <p:nvPr/>
        </p:nvPicPr>
        <p:blipFill>
          <a:blip r:embed="rId3"/>
          <a:stretch>
            <a:fillRect/>
          </a:stretch>
        </p:blipFill>
        <p:spPr>
          <a:xfrm>
            <a:off x="2365964" y="2046515"/>
            <a:ext cx="1981329" cy="388348"/>
          </a:xfrm>
          <a:prstGeom prst="rect">
            <a:avLst/>
          </a:prstGeom>
        </p:spPr>
      </p:pic>
    </p:spTree>
    <p:extLst>
      <p:ext uri="{BB962C8B-B14F-4D97-AF65-F5344CB8AC3E}">
        <p14:creationId xmlns:p14="http://schemas.microsoft.com/office/powerpoint/2010/main" val="201652873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extLst>
              <a:ext uri="{FF2B5EF4-FFF2-40B4-BE49-F238E27FC236}">
                <a16:creationId xmlns="" xmlns:a16="http://schemas.microsoft.com/office/drawing/2014/main" id="{9BCFBCDB-577C-4C84-9BF9-814CC413FB39}"/>
              </a:ext>
            </a:extLst>
          </p:cNvPr>
          <p:cNvSpPr/>
          <p:nvPr/>
        </p:nvSpPr>
        <p:spPr>
          <a:xfrm>
            <a:off x="250487" y="742937"/>
            <a:ext cx="11723912" cy="3323987"/>
          </a:xfrm>
          <a:prstGeom prst="rect">
            <a:avLst/>
          </a:prstGeom>
        </p:spPr>
        <p:txBody>
          <a:bodyPr wrap="square">
            <a:spAutoFit/>
          </a:bodyPr>
          <a:lstStyle/>
          <a:p>
            <a:pPr>
              <a:lnSpc>
                <a:spcPct val="150000"/>
              </a:lnSpc>
            </a:pPr>
            <a:r>
              <a:rPr lang="zh-CN" altLang="zh-CN" sz="2800" b="1" dirty="0">
                <a:solidFill>
                  <a:srgbClr val="DA251C"/>
                </a:solidFill>
              </a:rPr>
              <a:t>示例</a:t>
            </a:r>
            <a:r>
              <a:rPr lang="en-US" altLang="zh-CN" sz="2800" b="1" dirty="0">
                <a:solidFill>
                  <a:srgbClr val="DA251C"/>
                </a:solidFill>
              </a:rPr>
              <a:t>8</a:t>
            </a:r>
            <a:r>
              <a:rPr lang="zh-CN" altLang="zh-CN" sz="2800" dirty="0"/>
              <a:t>　</a:t>
            </a:r>
            <a:r>
              <a:rPr lang="en-US" altLang="zh-CN" sz="2800" dirty="0"/>
              <a:t>[2017</a:t>
            </a:r>
            <a:r>
              <a:rPr lang="zh-CN" altLang="zh-CN" sz="2800" dirty="0"/>
              <a:t>全国卷</a:t>
            </a:r>
            <a:r>
              <a:rPr lang="en-US" altLang="zh-CN" sz="2800" dirty="0"/>
              <a:t>Ⅲ,8,6</a:t>
            </a:r>
            <a:r>
              <a:rPr lang="zh-CN" altLang="zh-CN" sz="2800" dirty="0"/>
              <a:t>分</a:t>
            </a:r>
            <a:r>
              <a:rPr lang="en-US" altLang="zh-CN" sz="2800" dirty="0"/>
              <a:t>]</a:t>
            </a:r>
            <a:r>
              <a:rPr lang="zh-CN" altLang="zh-CN" sz="2800" dirty="0"/>
              <a:t>下列说法正确的是</a:t>
            </a:r>
          </a:p>
          <a:p>
            <a:pPr>
              <a:lnSpc>
                <a:spcPct val="150000"/>
              </a:lnSpc>
            </a:pPr>
            <a:r>
              <a:rPr lang="en-US" altLang="zh-CN" sz="2800" dirty="0"/>
              <a:t>A.</a:t>
            </a:r>
            <a:r>
              <a:rPr lang="zh-CN" altLang="zh-CN" sz="2800" dirty="0"/>
              <a:t>植物油氢化过程中发生了加成反应</a:t>
            </a:r>
          </a:p>
          <a:p>
            <a:pPr>
              <a:lnSpc>
                <a:spcPct val="150000"/>
              </a:lnSpc>
            </a:pPr>
            <a:r>
              <a:rPr lang="en-US" altLang="zh-CN" sz="2800" dirty="0"/>
              <a:t>B.</a:t>
            </a:r>
            <a:r>
              <a:rPr lang="zh-CN" altLang="zh-CN" sz="2800" dirty="0"/>
              <a:t>淀粉和纤维素互为同分异构体</a:t>
            </a:r>
          </a:p>
          <a:p>
            <a:pPr>
              <a:lnSpc>
                <a:spcPct val="150000"/>
              </a:lnSpc>
            </a:pPr>
            <a:r>
              <a:rPr lang="en-US" altLang="zh-CN" sz="2800" dirty="0"/>
              <a:t>C.</a:t>
            </a:r>
            <a:r>
              <a:rPr lang="zh-CN" altLang="zh-CN" sz="2800" dirty="0"/>
              <a:t>环己烷与苯可用酸性</a:t>
            </a:r>
            <a:r>
              <a:rPr lang="en-US" altLang="zh-CN" sz="2800" dirty="0"/>
              <a:t>KMnO</a:t>
            </a:r>
            <a:r>
              <a:rPr lang="en-US" altLang="zh-CN" sz="2800" baseline="-25000" dirty="0"/>
              <a:t>4</a:t>
            </a:r>
            <a:r>
              <a:rPr lang="zh-CN" altLang="zh-CN" sz="2800" dirty="0"/>
              <a:t>溶液鉴别</a:t>
            </a:r>
          </a:p>
          <a:p>
            <a:pPr>
              <a:lnSpc>
                <a:spcPct val="150000"/>
              </a:lnSpc>
            </a:pPr>
            <a:r>
              <a:rPr lang="en-US" altLang="zh-CN" sz="2800" dirty="0"/>
              <a:t>D.</a:t>
            </a:r>
            <a:r>
              <a:rPr lang="zh-CN" altLang="zh-CN" sz="2800" dirty="0"/>
              <a:t>水可以用来分离溴苯和苯的混合物</a:t>
            </a:r>
            <a:endParaRPr lang="en-US" altLang="zh-CN" sz="2800" dirty="0"/>
          </a:p>
        </p:txBody>
      </p:sp>
      <p:sp>
        <p:nvSpPr>
          <p:cNvPr id="18" name="矩形 17">
            <a:extLst>
              <a:ext uri="{FF2B5EF4-FFF2-40B4-BE49-F238E27FC236}">
                <a16:creationId xmlns="" xmlns:a16="http://schemas.microsoft.com/office/drawing/2014/main" id="{A2A84C92-79A9-4D4B-B239-8E7F764F7A24}"/>
              </a:ext>
            </a:extLst>
          </p:cNvPr>
          <p:cNvSpPr/>
          <p:nvPr/>
        </p:nvSpPr>
        <p:spPr>
          <a:xfrm>
            <a:off x="0" y="0"/>
            <a:ext cx="12192000" cy="729343"/>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sp>
        <p:nvSpPr>
          <p:cNvPr id="19" name="矩形 18">
            <a:extLst>
              <a:ext uri="{FF2B5EF4-FFF2-40B4-BE49-F238E27FC236}">
                <a16:creationId xmlns="" xmlns:a16="http://schemas.microsoft.com/office/drawing/2014/main" id="{11FDB6B2-A016-4A70-B131-BD696910996E}"/>
              </a:ext>
            </a:extLst>
          </p:cNvPr>
          <p:cNvSpPr/>
          <p:nvPr/>
        </p:nvSpPr>
        <p:spPr>
          <a:xfrm>
            <a:off x="718457" y="-1"/>
            <a:ext cx="348343"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rgbClr val="DA251C"/>
              </a:solidFill>
            </a:endParaRPr>
          </a:p>
        </p:txBody>
      </p:sp>
      <p:sp>
        <p:nvSpPr>
          <p:cNvPr id="20" name="矩形 19">
            <a:extLst>
              <a:ext uri="{FF2B5EF4-FFF2-40B4-BE49-F238E27FC236}">
                <a16:creationId xmlns="" xmlns:a16="http://schemas.microsoft.com/office/drawing/2014/main" id="{3A6C60BF-FD67-4859-A866-B3E2AFF0A966}"/>
              </a:ext>
            </a:extLst>
          </p:cNvPr>
          <p:cNvSpPr/>
          <p:nvPr/>
        </p:nvSpPr>
        <p:spPr>
          <a:xfrm>
            <a:off x="1066798" y="-2"/>
            <a:ext cx="5987145"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dirty="0">
                <a:solidFill>
                  <a:srgbClr val="DA251C"/>
                </a:solidFill>
                <a:ea typeface="微软雅黑" panose="020B0503020204020204" pitchFamily="34" charset="-122"/>
              </a:rPr>
              <a:t>考向</a:t>
            </a:r>
            <a:r>
              <a:rPr lang="en-US" altLang="zh-CN" sz="2800" dirty="0">
                <a:solidFill>
                  <a:srgbClr val="DA251C"/>
                </a:solidFill>
                <a:ea typeface="微软雅黑" panose="020B0503020204020204" pitchFamily="34" charset="-122"/>
              </a:rPr>
              <a:t>2   </a:t>
            </a:r>
            <a:r>
              <a:rPr lang="zh-CN" altLang="en-US" sz="2800" dirty="0">
                <a:solidFill>
                  <a:srgbClr val="DA251C"/>
                </a:solidFill>
                <a:ea typeface="微软雅黑" panose="020B0503020204020204" pitchFamily="34" charset="-122"/>
              </a:rPr>
              <a:t>糖类、油脂和蛋白质的性质</a:t>
            </a:r>
          </a:p>
        </p:txBody>
      </p:sp>
      <p:sp>
        <p:nvSpPr>
          <p:cNvPr id="6" name="矩形 5">
            <a:extLst>
              <a:ext uri="{FF2B5EF4-FFF2-40B4-BE49-F238E27FC236}">
                <a16:creationId xmlns="" xmlns:a16="http://schemas.microsoft.com/office/drawing/2014/main" id="{B41AB6CF-C1C5-4061-B6CD-F24515C5EDD8}"/>
              </a:ext>
            </a:extLst>
          </p:cNvPr>
          <p:cNvSpPr/>
          <p:nvPr/>
        </p:nvSpPr>
        <p:spPr>
          <a:xfrm>
            <a:off x="250487" y="3895677"/>
            <a:ext cx="11723912" cy="662297"/>
          </a:xfrm>
          <a:prstGeom prst="rect">
            <a:avLst/>
          </a:prstGeom>
        </p:spPr>
        <p:txBody>
          <a:bodyPr wrap="square">
            <a:spAutoFit/>
          </a:bodyPr>
          <a:lstStyle/>
          <a:p>
            <a:pPr>
              <a:lnSpc>
                <a:spcPct val="150000"/>
              </a:lnSpc>
            </a:pPr>
            <a:r>
              <a:rPr lang="zh-CN" altLang="zh-CN" sz="2800" b="1" dirty="0">
                <a:solidFill>
                  <a:srgbClr val="DA251C"/>
                </a:solidFill>
              </a:rPr>
              <a:t>思维导引</a:t>
            </a:r>
            <a:r>
              <a:rPr lang="zh-CN" altLang="zh-CN" sz="2800" dirty="0"/>
              <a:t>　</a:t>
            </a:r>
          </a:p>
        </p:txBody>
      </p:sp>
      <p:graphicFrame>
        <p:nvGraphicFramePr>
          <p:cNvPr id="7" name="表格 6">
            <a:extLst>
              <a:ext uri="{FF2B5EF4-FFF2-40B4-BE49-F238E27FC236}">
                <a16:creationId xmlns="" xmlns:a16="http://schemas.microsoft.com/office/drawing/2014/main" id="{34175DFD-59C3-4BE1-B6C0-F4A28F317EC3}"/>
              </a:ext>
            </a:extLst>
          </p:cNvPr>
          <p:cNvGraphicFramePr>
            <a:graphicFrameLocks noGrp="1"/>
          </p:cNvGraphicFramePr>
          <p:nvPr>
            <p:extLst>
              <p:ext uri="{D42A27DB-BD31-4B8C-83A1-F6EECF244321}">
                <p14:modId xmlns:p14="http://schemas.microsoft.com/office/powerpoint/2010/main" val="3481002121"/>
              </p:ext>
            </p:extLst>
          </p:nvPr>
        </p:nvGraphicFramePr>
        <p:xfrm>
          <a:off x="377371" y="4630544"/>
          <a:ext cx="11379199" cy="1950696"/>
        </p:xfrm>
        <a:graphic>
          <a:graphicData uri="http://schemas.openxmlformats.org/drawingml/2006/table">
            <a:tbl>
              <a:tblPr firstRow="1" firstCol="1" bandRow="1">
                <a:tableStyleId>{5C22544A-7EE6-4342-B048-85BDC9FD1C3A}</a:tableStyleId>
              </a:tblPr>
              <a:tblGrid>
                <a:gridCol w="733846">
                  <a:extLst>
                    <a:ext uri="{9D8B030D-6E8A-4147-A177-3AD203B41FA5}">
                      <a16:colId xmlns="" xmlns:a16="http://schemas.microsoft.com/office/drawing/2014/main" val="3993233563"/>
                    </a:ext>
                  </a:extLst>
                </a:gridCol>
                <a:gridCol w="10645353">
                  <a:extLst>
                    <a:ext uri="{9D8B030D-6E8A-4147-A177-3AD203B41FA5}">
                      <a16:colId xmlns="" xmlns:a16="http://schemas.microsoft.com/office/drawing/2014/main" val="3997474163"/>
                    </a:ext>
                  </a:extLst>
                </a:gridCol>
              </a:tblGrid>
              <a:tr h="487674">
                <a:tc>
                  <a:txBody>
                    <a:bodyPr/>
                    <a:lstStyle/>
                    <a:p>
                      <a:pPr algn="ctr">
                        <a:lnSpc>
                          <a:spcPct val="100000"/>
                        </a:lnSpc>
                        <a:spcAft>
                          <a:spcPts val="0"/>
                        </a:spcAft>
                      </a:pPr>
                      <a:r>
                        <a:rPr lang="en-US" sz="2800" b="0" dirty="0">
                          <a:solidFill>
                            <a:schemeClr val="tx1"/>
                          </a:solidFill>
                          <a:effectLst/>
                        </a:rPr>
                        <a:t>A</a:t>
                      </a:r>
                      <a:r>
                        <a:rPr lang="zh-CN" sz="2800" b="0" dirty="0">
                          <a:solidFill>
                            <a:schemeClr val="tx1"/>
                          </a:solidFill>
                          <a:effectLst/>
                        </a:rPr>
                        <a:t>项</a:t>
                      </a:r>
                      <a:endParaRPr lang="zh-CN" sz="2800" b="0" dirty="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0000"/>
                        </a:lnSpc>
                        <a:spcAft>
                          <a:spcPts val="0"/>
                        </a:spcAft>
                      </a:pPr>
                      <a:r>
                        <a:rPr lang="zh-CN" sz="2800" b="0" dirty="0">
                          <a:solidFill>
                            <a:schemeClr val="tx1"/>
                          </a:solidFill>
                          <a:effectLst/>
                        </a:rPr>
                        <a:t>植物油为不饱和高级脂肪酸甘油酯</a:t>
                      </a:r>
                      <a:endParaRPr lang="zh-CN" sz="2800" b="0" dirty="0">
                        <a:solidFill>
                          <a:schemeClr val="tx1"/>
                        </a:solidFill>
                        <a:effectLst/>
                        <a:latin typeface="NEU-BZ-S92"/>
                        <a:ea typeface="方正书宋_GBK"/>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741524322"/>
                  </a:ext>
                </a:extLst>
              </a:tr>
              <a:tr h="487674">
                <a:tc>
                  <a:txBody>
                    <a:bodyPr/>
                    <a:lstStyle/>
                    <a:p>
                      <a:pPr algn="ctr">
                        <a:lnSpc>
                          <a:spcPct val="100000"/>
                        </a:lnSpc>
                        <a:spcAft>
                          <a:spcPts val="0"/>
                        </a:spcAft>
                      </a:pPr>
                      <a:r>
                        <a:rPr lang="en-US" sz="2800" b="0">
                          <a:solidFill>
                            <a:schemeClr val="tx1"/>
                          </a:solidFill>
                          <a:effectLst/>
                        </a:rPr>
                        <a:t>B</a:t>
                      </a:r>
                      <a:r>
                        <a:rPr lang="zh-CN" sz="2800" b="0">
                          <a:solidFill>
                            <a:schemeClr val="tx1"/>
                          </a:solidFill>
                          <a:effectLst/>
                        </a:rPr>
                        <a:t>项</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0000"/>
                        </a:lnSpc>
                        <a:spcAft>
                          <a:spcPts val="0"/>
                        </a:spcAft>
                      </a:pPr>
                      <a:r>
                        <a:rPr lang="zh-CN" sz="2800" b="0" dirty="0">
                          <a:solidFill>
                            <a:schemeClr val="tx1"/>
                          </a:solidFill>
                          <a:effectLst/>
                        </a:rPr>
                        <a:t>淀粉</a:t>
                      </a:r>
                      <a:r>
                        <a:rPr lang="en-US" sz="2800" b="0" dirty="0">
                          <a:solidFill>
                            <a:schemeClr val="tx1"/>
                          </a:solidFill>
                          <a:effectLst/>
                        </a:rPr>
                        <a:t>(C</a:t>
                      </a:r>
                      <a:r>
                        <a:rPr lang="en-US" sz="2800" b="0" baseline="-25000" dirty="0">
                          <a:solidFill>
                            <a:schemeClr val="tx1"/>
                          </a:solidFill>
                          <a:effectLst/>
                        </a:rPr>
                        <a:t>6</a:t>
                      </a:r>
                      <a:r>
                        <a:rPr lang="en-US" sz="2800" b="0" dirty="0">
                          <a:solidFill>
                            <a:schemeClr val="tx1"/>
                          </a:solidFill>
                          <a:effectLst/>
                        </a:rPr>
                        <a:t>H</a:t>
                      </a:r>
                      <a:r>
                        <a:rPr lang="en-US" sz="2800" b="0" baseline="-25000" dirty="0">
                          <a:solidFill>
                            <a:schemeClr val="tx1"/>
                          </a:solidFill>
                          <a:effectLst/>
                        </a:rPr>
                        <a:t>10</a:t>
                      </a:r>
                      <a:r>
                        <a:rPr lang="en-US" sz="2800" b="0" dirty="0">
                          <a:solidFill>
                            <a:schemeClr val="tx1"/>
                          </a:solidFill>
                          <a:effectLst/>
                        </a:rPr>
                        <a:t>O</a:t>
                      </a:r>
                      <a:r>
                        <a:rPr lang="en-US" sz="2800" b="0" baseline="-25000" dirty="0">
                          <a:solidFill>
                            <a:schemeClr val="tx1"/>
                          </a:solidFill>
                          <a:effectLst/>
                        </a:rPr>
                        <a:t>5</a:t>
                      </a:r>
                      <a:r>
                        <a:rPr lang="en-US" sz="2800" b="0" dirty="0">
                          <a:solidFill>
                            <a:schemeClr val="tx1"/>
                          </a:solidFill>
                          <a:effectLst/>
                        </a:rPr>
                        <a:t>)</a:t>
                      </a:r>
                      <a:r>
                        <a:rPr lang="en-US" sz="2800" b="0" i="1" baseline="-25000" dirty="0">
                          <a:solidFill>
                            <a:schemeClr val="tx1"/>
                          </a:solidFill>
                          <a:effectLst/>
                        </a:rPr>
                        <a:t>n</a:t>
                      </a:r>
                      <a:r>
                        <a:rPr lang="zh-CN" sz="2800" b="0" dirty="0">
                          <a:solidFill>
                            <a:schemeClr val="tx1"/>
                          </a:solidFill>
                          <a:effectLst/>
                        </a:rPr>
                        <a:t>和纤维素</a:t>
                      </a:r>
                      <a:r>
                        <a:rPr lang="en-US" sz="2800" b="0" dirty="0">
                          <a:solidFill>
                            <a:schemeClr val="tx1"/>
                          </a:solidFill>
                          <a:effectLst/>
                        </a:rPr>
                        <a:t>(C</a:t>
                      </a:r>
                      <a:r>
                        <a:rPr lang="en-US" sz="2800" b="0" baseline="-25000" dirty="0">
                          <a:solidFill>
                            <a:schemeClr val="tx1"/>
                          </a:solidFill>
                          <a:effectLst/>
                        </a:rPr>
                        <a:t>6</a:t>
                      </a:r>
                      <a:r>
                        <a:rPr lang="en-US" sz="2800" b="0" dirty="0">
                          <a:solidFill>
                            <a:schemeClr val="tx1"/>
                          </a:solidFill>
                          <a:effectLst/>
                        </a:rPr>
                        <a:t>H</a:t>
                      </a:r>
                      <a:r>
                        <a:rPr lang="en-US" sz="2800" b="0" baseline="-25000" dirty="0">
                          <a:solidFill>
                            <a:schemeClr val="tx1"/>
                          </a:solidFill>
                          <a:effectLst/>
                        </a:rPr>
                        <a:t>10</a:t>
                      </a:r>
                      <a:r>
                        <a:rPr lang="en-US" sz="2800" b="0" dirty="0">
                          <a:solidFill>
                            <a:schemeClr val="tx1"/>
                          </a:solidFill>
                          <a:effectLst/>
                        </a:rPr>
                        <a:t>O</a:t>
                      </a:r>
                      <a:r>
                        <a:rPr lang="en-US" sz="2800" b="0" baseline="-25000" dirty="0">
                          <a:solidFill>
                            <a:schemeClr val="tx1"/>
                          </a:solidFill>
                          <a:effectLst/>
                        </a:rPr>
                        <a:t>5</a:t>
                      </a:r>
                      <a:r>
                        <a:rPr lang="en-US" sz="2800" b="0" dirty="0">
                          <a:solidFill>
                            <a:schemeClr val="tx1"/>
                          </a:solidFill>
                          <a:effectLst/>
                        </a:rPr>
                        <a:t>)</a:t>
                      </a:r>
                      <a:r>
                        <a:rPr lang="en-US" sz="2800" b="0" i="1" baseline="-25000" dirty="0">
                          <a:solidFill>
                            <a:schemeClr val="tx1"/>
                          </a:solidFill>
                          <a:effectLst/>
                        </a:rPr>
                        <a:t>n</a:t>
                      </a:r>
                      <a:r>
                        <a:rPr lang="zh-CN" sz="2800" b="0" dirty="0">
                          <a:solidFill>
                            <a:schemeClr val="tx1"/>
                          </a:solidFill>
                          <a:effectLst/>
                        </a:rPr>
                        <a:t>的</a:t>
                      </a:r>
                      <a:r>
                        <a:rPr lang="en-US" sz="2800" b="0" i="1" dirty="0">
                          <a:solidFill>
                            <a:schemeClr val="tx1"/>
                          </a:solidFill>
                          <a:effectLst/>
                        </a:rPr>
                        <a:t>n</a:t>
                      </a:r>
                      <a:r>
                        <a:rPr lang="zh-CN" sz="2800" b="0" dirty="0">
                          <a:solidFill>
                            <a:schemeClr val="tx1"/>
                          </a:solidFill>
                          <a:effectLst/>
                        </a:rPr>
                        <a:t>值不同</a:t>
                      </a:r>
                      <a:endParaRPr lang="zh-CN" sz="2800" b="0" dirty="0">
                        <a:solidFill>
                          <a:schemeClr val="tx1"/>
                        </a:solidFill>
                        <a:effectLst/>
                        <a:latin typeface="NEU-BZ-S92"/>
                        <a:ea typeface="方正书宋_GBK"/>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237315621"/>
                  </a:ext>
                </a:extLst>
              </a:tr>
              <a:tr h="487674">
                <a:tc>
                  <a:txBody>
                    <a:bodyPr/>
                    <a:lstStyle/>
                    <a:p>
                      <a:pPr algn="ctr">
                        <a:lnSpc>
                          <a:spcPct val="100000"/>
                        </a:lnSpc>
                        <a:spcAft>
                          <a:spcPts val="0"/>
                        </a:spcAft>
                      </a:pPr>
                      <a:r>
                        <a:rPr lang="en-US" sz="2800" b="0">
                          <a:solidFill>
                            <a:schemeClr val="tx1"/>
                          </a:solidFill>
                          <a:effectLst/>
                        </a:rPr>
                        <a:t>C</a:t>
                      </a:r>
                      <a:r>
                        <a:rPr lang="zh-CN" sz="2800" b="0">
                          <a:solidFill>
                            <a:schemeClr val="tx1"/>
                          </a:solidFill>
                          <a:effectLst/>
                        </a:rPr>
                        <a:t>项</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0000"/>
                        </a:lnSpc>
                        <a:spcAft>
                          <a:spcPts val="0"/>
                        </a:spcAft>
                      </a:pPr>
                      <a:r>
                        <a:rPr lang="zh-CN" sz="2800" b="0" dirty="0">
                          <a:solidFill>
                            <a:schemeClr val="tx1"/>
                          </a:solidFill>
                          <a:effectLst/>
                        </a:rPr>
                        <a:t>环己烷与苯均不与酸性</a:t>
                      </a:r>
                      <a:r>
                        <a:rPr lang="en-US" sz="2800" b="0" dirty="0">
                          <a:solidFill>
                            <a:schemeClr val="tx1"/>
                          </a:solidFill>
                          <a:effectLst/>
                        </a:rPr>
                        <a:t>KMnO</a:t>
                      </a:r>
                      <a:r>
                        <a:rPr lang="en-US" sz="2800" b="0" baseline="-25000" dirty="0">
                          <a:solidFill>
                            <a:schemeClr val="tx1"/>
                          </a:solidFill>
                          <a:effectLst/>
                        </a:rPr>
                        <a:t>4</a:t>
                      </a:r>
                      <a:r>
                        <a:rPr lang="zh-CN" sz="2800" b="0" dirty="0">
                          <a:solidFill>
                            <a:schemeClr val="tx1"/>
                          </a:solidFill>
                          <a:effectLst/>
                        </a:rPr>
                        <a:t>溶液反应</a:t>
                      </a:r>
                      <a:endParaRPr lang="zh-CN" sz="2800" b="0" dirty="0">
                        <a:solidFill>
                          <a:schemeClr val="tx1"/>
                        </a:solidFill>
                        <a:effectLst/>
                        <a:latin typeface="NEU-BZ-S92"/>
                        <a:ea typeface="方正书宋_GBK"/>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80096580"/>
                  </a:ext>
                </a:extLst>
              </a:tr>
              <a:tr h="487674">
                <a:tc>
                  <a:txBody>
                    <a:bodyPr/>
                    <a:lstStyle/>
                    <a:p>
                      <a:pPr algn="ctr">
                        <a:lnSpc>
                          <a:spcPct val="100000"/>
                        </a:lnSpc>
                        <a:spcAft>
                          <a:spcPts val="0"/>
                        </a:spcAft>
                      </a:pPr>
                      <a:r>
                        <a:rPr lang="en-US" sz="2800" b="0">
                          <a:solidFill>
                            <a:schemeClr val="tx1"/>
                          </a:solidFill>
                          <a:effectLst/>
                        </a:rPr>
                        <a:t>D</a:t>
                      </a:r>
                      <a:r>
                        <a:rPr lang="zh-CN" sz="2800" b="0">
                          <a:solidFill>
                            <a:schemeClr val="tx1"/>
                          </a:solidFill>
                          <a:effectLst/>
                        </a:rPr>
                        <a:t>项</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0000"/>
                        </a:lnSpc>
                        <a:spcAft>
                          <a:spcPts val="0"/>
                        </a:spcAft>
                      </a:pPr>
                      <a:r>
                        <a:rPr lang="zh-CN" sz="2800" b="0" dirty="0">
                          <a:solidFill>
                            <a:schemeClr val="tx1"/>
                          </a:solidFill>
                          <a:effectLst/>
                        </a:rPr>
                        <a:t>溴苯与苯互溶</a:t>
                      </a:r>
                      <a:r>
                        <a:rPr lang="en-US" sz="2800" b="0" dirty="0">
                          <a:solidFill>
                            <a:schemeClr val="tx1"/>
                          </a:solidFill>
                          <a:effectLst/>
                        </a:rPr>
                        <a:t>,</a:t>
                      </a:r>
                      <a:r>
                        <a:rPr lang="zh-CN" sz="2800" b="0" dirty="0">
                          <a:solidFill>
                            <a:schemeClr val="tx1"/>
                          </a:solidFill>
                          <a:effectLst/>
                        </a:rPr>
                        <a:t>二者均不溶于水</a:t>
                      </a:r>
                      <a:endParaRPr lang="zh-CN" sz="2800" b="0" dirty="0">
                        <a:solidFill>
                          <a:schemeClr val="tx1"/>
                        </a:solidFill>
                        <a:effectLst/>
                        <a:latin typeface="NEU-BZ-S92"/>
                        <a:ea typeface="方正书宋_GBK"/>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419456301"/>
                  </a:ext>
                </a:extLst>
              </a:tr>
            </a:tbl>
          </a:graphicData>
        </a:graphic>
      </p:graphicFrame>
    </p:spTree>
    <p:extLst>
      <p:ext uri="{BB962C8B-B14F-4D97-AF65-F5344CB8AC3E}">
        <p14:creationId xmlns:p14="http://schemas.microsoft.com/office/powerpoint/2010/main" val="166691666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 xmlns:a16="http://schemas.microsoft.com/office/drawing/2014/main" id="{AC4D5F9F-20B4-4F18-AB50-F91ECF13B114}"/>
              </a:ext>
            </a:extLst>
          </p:cNvPr>
          <p:cNvSpPr/>
          <p:nvPr/>
        </p:nvSpPr>
        <p:spPr>
          <a:xfrm>
            <a:off x="8153400" y="0"/>
            <a:ext cx="305955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专题二十一   生活中常见的有机物营养物质</a:t>
            </a:r>
          </a:p>
        </p:txBody>
      </p:sp>
      <p:sp>
        <p:nvSpPr>
          <p:cNvPr id="6" name="矩形 5">
            <a:extLst>
              <a:ext uri="{FF2B5EF4-FFF2-40B4-BE49-F238E27FC236}">
                <a16:creationId xmlns="" xmlns:a16="http://schemas.microsoft.com/office/drawing/2014/main" id="{94D8C97D-3B4F-4A9C-94C8-3CA83017299E}"/>
              </a:ext>
            </a:extLst>
          </p:cNvPr>
          <p:cNvSpPr/>
          <p:nvPr/>
        </p:nvSpPr>
        <p:spPr>
          <a:xfrm>
            <a:off x="250487" y="302879"/>
            <a:ext cx="11723912" cy="5262979"/>
          </a:xfrm>
          <a:prstGeom prst="rect">
            <a:avLst/>
          </a:prstGeom>
        </p:spPr>
        <p:txBody>
          <a:bodyPr wrap="square">
            <a:spAutoFit/>
          </a:bodyPr>
          <a:lstStyle/>
          <a:p>
            <a:pPr>
              <a:lnSpc>
                <a:spcPct val="150000"/>
              </a:lnSpc>
            </a:pPr>
            <a:r>
              <a:rPr lang="zh-CN" altLang="zh-CN" sz="2800" b="1" dirty="0">
                <a:solidFill>
                  <a:srgbClr val="DA251C"/>
                </a:solidFill>
              </a:rPr>
              <a:t>解析</a:t>
            </a:r>
            <a:r>
              <a:rPr lang="zh-CN" altLang="zh-CN" sz="2800" dirty="0"/>
              <a:t>　植物油氢化过程中发生了油脂与氢气的加成反应</a:t>
            </a:r>
            <a:r>
              <a:rPr lang="en-US" altLang="zh-CN" sz="2800" dirty="0"/>
              <a:t>,A</a:t>
            </a:r>
            <a:r>
              <a:rPr lang="zh-CN" altLang="zh-CN" sz="2800" dirty="0"/>
              <a:t>项正确</a:t>
            </a:r>
            <a:r>
              <a:rPr lang="en-US" altLang="zh-CN" sz="2800" dirty="0"/>
              <a:t>;</a:t>
            </a:r>
            <a:r>
              <a:rPr lang="zh-CN" altLang="zh-CN" sz="2800" dirty="0"/>
              <a:t>淀粉和纤维素的通式均为</a:t>
            </a:r>
            <a:r>
              <a:rPr lang="en-US" altLang="zh-CN" sz="2800" dirty="0"/>
              <a:t>(C</a:t>
            </a:r>
            <a:r>
              <a:rPr lang="en-US" altLang="zh-CN" sz="2800" baseline="-25000" dirty="0"/>
              <a:t>6</a:t>
            </a:r>
            <a:r>
              <a:rPr lang="en-US" altLang="zh-CN" sz="2800" dirty="0"/>
              <a:t>H</a:t>
            </a:r>
            <a:r>
              <a:rPr lang="en-US" altLang="zh-CN" sz="2800" baseline="-25000" dirty="0"/>
              <a:t>10</a:t>
            </a:r>
            <a:r>
              <a:rPr lang="en-US" altLang="zh-CN" sz="2800" dirty="0"/>
              <a:t>O</a:t>
            </a:r>
            <a:r>
              <a:rPr lang="en-US" altLang="zh-CN" sz="2800" baseline="-25000" dirty="0"/>
              <a:t>5</a:t>
            </a:r>
            <a:r>
              <a:rPr lang="en-US" altLang="zh-CN" sz="2800" dirty="0"/>
              <a:t>)</a:t>
            </a:r>
            <a:r>
              <a:rPr lang="en-US" altLang="zh-CN" sz="2800" i="1" baseline="-25000" dirty="0"/>
              <a:t>n</a:t>
            </a:r>
            <a:r>
              <a:rPr lang="en-US" altLang="zh-CN" sz="2800" dirty="0"/>
              <a:t>,</a:t>
            </a:r>
            <a:r>
              <a:rPr lang="zh-CN" altLang="zh-CN" sz="2800" dirty="0"/>
              <a:t>但由于二者</a:t>
            </a:r>
            <a:r>
              <a:rPr lang="en-US" altLang="zh-CN" sz="2800" i="1" dirty="0"/>
              <a:t>n</a:t>
            </a:r>
            <a:r>
              <a:rPr lang="zh-CN" altLang="zh-CN" sz="2800" dirty="0"/>
              <a:t>值不同</a:t>
            </a:r>
            <a:r>
              <a:rPr lang="en-US" altLang="zh-CN" sz="2800" dirty="0"/>
              <a:t>,</a:t>
            </a:r>
            <a:r>
              <a:rPr lang="zh-CN" altLang="zh-CN" sz="2800" dirty="0"/>
              <a:t>所以不互为同分异构体</a:t>
            </a:r>
            <a:r>
              <a:rPr lang="en-US" altLang="zh-CN" sz="2800" dirty="0"/>
              <a:t>,B</a:t>
            </a:r>
            <a:r>
              <a:rPr lang="zh-CN" altLang="zh-CN" sz="2800" dirty="0"/>
              <a:t>项错误</a:t>
            </a:r>
            <a:r>
              <a:rPr lang="en-US" altLang="zh-CN" sz="2800" dirty="0"/>
              <a:t>;</a:t>
            </a:r>
            <a:r>
              <a:rPr lang="zh-CN" altLang="zh-CN" sz="2800" dirty="0"/>
              <a:t>环己烷与苯都不能与酸性</a:t>
            </a:r>
            <a:r>
              <a:rPr lang="en-US" altLang="zh-CN" sz="2800" dirty="0"/>
              <a:t>KMnO</a:t>
            </a:r>
            <a:r>
              <a:rPr lang="en-US" altLang="zh-CN" sz="2800" baseline="-25000" dirty="0"/>
              <a:t>4</a:t>
            </a:r>
            <a:r>
              <a:rPr lang="zh-CN" altLang="zh-CN" sz="2800" dirty="0"/>
              <a:t>溶液反应</a:t>
            </a:r>
            <a:r>
              <a:rPr lang="en-US" altLang="zh-CN" sz="2800" dirty="0"/>
              <a:t>,</a:t>
            </a:r>
            <a:r>
              <a:rPr lang="zh-CN" altLang="zh-CN" sz="2800" dirty="0"/>
              <a:t>所以不能用酸性</a:t>
            </a:r>
            <a:r>
              <a:rPr lang="en-US" altLang="zh-CN" sz="2800" dirty="0"/>
              <a:t>KMnO</a:t>
            </a:r>
            <a:r>
              <a:rPr lang="en-US" altLang="zh-CN" sz="2800" baseline="-25000" dirty="0"/>
              <a:t>4</a:t>
            </a:r>
            <a:r>
              <a:rPr lang="zh-CN" altLang="zh-CN" sz="2800" dirty="0"/>
              <a:t>溶液鉴别环己烷与苯</a:t>
            </a:r>
            <a:r>
              <a:rPr lang="en-US" altLang="zh-CN" sz="2800" dirty="0"/>
              <a:t>,C</a:t>
            </a:r>
            <a:r>
              <a:rPr lang="zh-CN" altLang="zh-CN" sz="2800" dirty="0"/>
              <a:t>项错误</a:t>
            </a:r>
            <a:r>
              <a:rPr lang="en-US" altLang="zh-CN" sz="2800" dirty="0"/>
              <a:t>;</a:t>
            </a:r>
            <a:r>
              <a:rPr lang="zh-CN" altLang="zh-CN" sz="2800" dirty="0"/>
              <a:t>溴苯与苯互溶</a:t>
            </a:r>
            <a:r>
              <a:rPr lang="en-US" altLang="zh-CN" sz="2800" dirty="0"/>
              <a:t>,</a:t>
            </a:r>
            <a:r>
              <a:rPr lang="zh-CN" altLang="zh-CN" sz="2800" dirty="0"/>
              <a:t>且二者均不溶于水</a:t>
            </a:r>
            <a:r>
              <a:rPr lang="en-US" altLang="zh-CN" sz="2800" dirty="0"/>
              <a:t>,</a:t>
            </a:r>
            <a:r>
              <a:rPr lang="zh-CN" altLang="zh-CN" sz="2800" dirty="0"/>
              <a:t>所以不能用水分离溴苯和苯的混合物</a:t>
            </a:r>
            <a:r>
              <a:rPr lang="en-US" altLang="zh-CN" sz="2800" dirty="0"/>
              <a:t>,D</a:t>
            </a:r>
            <a:r>
              <a:rPr lang="zh-CN" altLang="zh-CN" sz="2800" dirty="0"/>
              <a:t>项错误。</a:t>
            </a:r>
            <a:endParaRPr lang="en-US" altLang="zh-CN" sz="2800" dirty="0"/>
          </a:p>
          <a:p>
            <a:pPr>
              <a:lnSpc>
                <a:spcPct val="150000"/>
              </a:lnSpc>
            </a:pPr>
            <a:endParaRPr lang="en-US" altLang="zh-CN" sz="2800" dirty="0"/>
          </a:p>
          <a:p>
            <a:pPr>
              <a:lnSpc>
                <a:spcPct val="150000"/>
              </a:lnSpc>
            </a:pPr>
            <a:r>
              <a:rPr lang="zh-CN" altLang="zh-CN" sz="2800" b="1" dirty="0">
                <a:solidFill>
                  <a:srgbClr val="DA251C"/>
                </a:solidFill>
              </a:rPr>
              <a:t>答案</a:t>
            </a:r>
            <a:r>
              <a:rPr lang="zh-CN" altLang="zh-CN" sz="2800" dirty="0"/>
              <a:t>　</a:t>
            </a:r>
            <a:r>
              <a:rPr lang="en-US" altLang="zh-CN" sz="2800" dirty="0"/>
              <a:t>A</a:t>
            </a:r>
            <a:endParaRPr lang="zh-CN" altLang="zh-CN" sz="2800" dirty="0"/>
          </a:p>
          <a:p>
            <a:pPr>
              <a:lnSpc>
                <a:spcPct val="150000"/>
              </a:lnSpc>
            </a:pPr>
            <a:endParaRPr lang="zh-CN" altLang="zh-CN" sz="2800" dirty="0"/>
          </a:p>
        </p:txBody>
      </p:sp>
    </p:spTree>
    <p:extLst>
      <p:ext uri="{BB962C8B-B14F-4D97-AF65-F5344CB8AC3E}">
        <p14:creationId xmlns:p14="http://schemas.microsoft.com/office/powerpoint/2010/main" val="426892132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6721571" y="2254128"/>
            <a:ext cx="4801314" cy="499432"/>
          </a:xfrm>
          <a:prstGeom prst="rect">
            <a:avLst/>
          </a:prstGeom>
          <a:noFill/>
        </p:spPr>
        <p:txBody>
          <a:bodyPr wrap="none" rtlCol="0">
            <a:spAutoFit/>
          </a:bodyPr>
          <a:lstStyle/>
          <a:p>
            <a:pPr algn="ctr">
              <a:lnSpc>
                <a:spcPct val="150000"/>
              </a:lnSpc>
            </a:pPr>
            <a:r>
              <a:rPr lang="zh-CN" altLang="en-US" sz="2000" dirty="0">
                <a:solidFill>
                  <a:srgbClr val="DA251C"/>
                </a:solidFill>
              </a:rPr>
              <a:t>找新题，组好卷！智能筛选，一键成卷！</a:t>
            </a:r>
            <a:endParaRPr lang="en-US" altLang="zh-CN" sz="2000" dirty="0">
              <a:solidFill>
                <a:srgbClr val="DA251C"/>
              </a:solidFill>
            </a:endParaRPr>
          </a:p>
        </p:txBody>
      </p:sp>
      <p:pic>
        <p:nvPicPr>
          <p:cNvPr id="2" name="图片 1"/>
          <p:cNvPicPr>
            <a:picLocks noChangeAspect="1"/>
          </p:cNvPicPr>
          <p:nvPr/>
        </p:nvPicPr>
        <p:blipFill rotWithShape="1">
          <a:blip r:embed="rId2">
            <a:extLst>
              <a:ext uri="{28A0092B-C50C-407E-A947-70E740481C1C}">
                <a14:useLocalDpi xmlns:a14="http://schemas.microsoft.com/office/drawing/2010/main" val="0"/>
              </a:ext>
            </a:extLst>
          </a:blip>
          <a:srcRect r="40505"/>
          <a:stretch/>
        </p:blipFill>
        <p:spPr>
          <a:xfrm>
            <a:off x="8514840" y="1725644"/>
            <a:ext cx="1214777" cy="288998"/>
          </a:xfrm>
          <a:prstGeom prst="rect">
            <a:avLst/>
          </a:prstGeom>
        </p:spPr>
      </p:pic>
      <p:sp>
        <p:nvSpPr>
          <p:cNvPr id="8" name="文本框 7"/>
          <p:cNvSpPr txBox="1"/>
          <p:nvPr/>
        </p:nvSpPr>
        <p:spPr>
          <a:xfrm>
            <a:off x="6830575" y="2816547"/>
            <a:ext cx="4583306" cy="535531"/>
          </a:xfrm>
          <a:prstGeom prst="rect">
            <a:avLst/>
          </a:prstGeom>
          <a:noFill/>
        </p:spPr>
        <p:txBody>
          <a:bodyPr wrap="none" rtlCol="0">
            <a:spAutoFit/>
          </a:bodyPr>
          <a:lstStyle/>
          <a:p>
            <a:pPr algn="ctr">
              <a:lnSpc>
                <a:spcPct val="120000"/>
              </a:lnSpc>
            </a:pPr>
            <a:r>
              <a:rPr lang="zh-CN" altLang="zh-CN" sz="1200" dirty="0">
                <a:solidFill>
                  <a:schemeClr val="tx1">
                    <a:lumMod val="50000"/>
                    <a:lumOff val="50000"/>
                  </a:schemeClr>
                </a:solidFill>
                <a:latin typeface="+mn-ea"/>
              </a:rPr>
              <a:t>强区名校，新题好卷，每日更新</a:t>
            </a:r>
            <a:r>
              <a:rPr lang="zh-CN" altLang="en-US" sz="1200" dirty="0">
                <a:solidFill>
                  <a:schemeClr val="tx1">
                    <a:lumMod val="50000"/>
                    <a:lumOff val="50000"/>
                  </a:schemeClr>
                </a:solidFill>
                <a:latin typeface="+mn-ea"/>
              </a:rPr>
              <a:t>，</a:t>
            </a:r>
            <a:r>
              <a:rPr lang="zh-CN" altLang="zh-CN" sz="1200" dirty="0">
                <a:solidFill>
                  <a:schemeClr val="tx1">
                    <a:lumMod val="50000"/>
                    <a:lumOff val="50000"/>
                  </a:schemeClr>
                </a:solidFill>
                <a:latin typeface="+mn-ea"/>
              </a:rPr>
              <a:t>智能选题，模板体例，</a:t>
            </a:r>
            <a:r>
              <a:rPr lang="en-US" altLang="zh-CN" sz="1200" dirty="0">
                <a:solidFill>
                  <a:schemeClr val="tx1">
                    <a:lumMod val="50000"/>
                    <a:lumOff val="50000"/>
                  </a:schemeClr>
                </a:solidFill>
                <a:latin typeface="+mn-ea"/>
              </a:rPr>
              <a:t>3</a:t>
            </a:r>
            <a:r>
              <a:rPr lang="zh-CN" altLang="zh-CN" sz="1200" dirty="0">
                <a:solidFill>
                  <a:schemeClr val="tx1">
                    <a:lumMod val="50000"/>
                    <a:lumOff val="50000"/>
                  </a:schemeClr>
                </a:solidFill>
                <a:latin typeface="+mn-ea"/>
              </a:rPr>
              <a:t>步成卷</a:t>
            </a:r>
            <a:endParaRPr lang="en-US" altLang="zh-CN" sz="1200" dirty="0">
              <a:solidFill>
                <a:schemeClr val="tx1">
                  <a:lumMod val="50000"/>
                  <a:lumOff val="50000"/>
                </a:schemeClr>
              </a:solidFill>
              <a:latin typeface="+mn-ea"/>
            </a:endParaRPr>
          </a:p>
          <a:p>
            <a:pPr algn="ctr">
              <a:lnSpc>
                <a:spcPct val="120000"/>
              </a:lnSpc>
            </a:pPr>
            <a:r>
              <a:rPr lang="zh-CN" altLang="zh-CN" sz="1200" dirty="0">
                <a:solidFill>
                  <a:schemeClr val="tx1">
                    <a:lumMod val="50000"/>
                    <a:lumOff val="50000"/>
                  </a:schemeClr>
                </a:solidFill>
                <a:latin typeface="+mn-ea"/>
              </a:rPr>
              <a:t>自动查重，一键替换，</a:t>
            </a:r>
            <a:r>
              <a:rPr lang="zh-CN" altLang="en-US" sz="1200" dirty="0">
                <a:solidFill>
                  <a:schemeClr val="tx1">
                    <a:lumMod val="50000"/>
                    <a:lumOff val="50000"/>
                  </a:schemeClr>
                </a:solidFill>
                <a:latin typeface="+mn-ea"/>
              </a:rPr>
              <a:t>难度自定，天星原创题库，</a:t>
            </a:r>
            <a:r>
              <a:rPr lang="zh-CN" altLang="zh-CN" sz="1200" dirty="0">
                <a:solidFill>
                  <a:schemeClr val="tx1">
                    <a:lumMod val="50000"/>
                    <a:lumOff val="50000"/>
                  </a:schemeClr>
                </a:solidFill>
                <a:latin typeface="+mn-ea"/>
              </a:rPr>
              <a:t>好题随选随用</a:t>
            </a:r>
            <a:r>
              <a:rPr lang="en-US" altLang="zh-CN" sz="1200" dirty="0">
                <a:solidFill>
                  <a:schemeClr val="tx1">
                    <a:lumMod val="50000"/>
                    <a:lumOff val="50000"/>
                  </a:schemeClr>
                </a:solidFill>
                <a:latin typeface="+mn-ea"/>
              </a:rPr>
              <a:t>!</a:t>
            </a:r>
          </a:p>
        </p:txBody>
      </p:sp>
      <p:sp>
        <p:nvSpPr>
          <p:cNvPr id="9" name="矩形 8"/>
          <p:cNvSpPr/>
          <p:nvPr/>
        </p:nvSpPr>
        <p:spPr>
          <a:xfrm>
            <a:off x="8516934" y="4347700"/>
            <a:ext cx="1210588" cy="430374"/>
          </a:xfrm>
          <a:prstGeom prst="rect">
            <a:avLst/>
          </a:prstGeom>
        </p:spPr>
        <p:txBody>
          <a:bodyPr wrap="none">
            <a:spAutoFit/>
          </a:bodyPr>
          <a:lstStyle/>
          <a:p>
            <a:pPr algn="ctr">
              <a:lnSpc>
                <a:spcPct val="120000"/>
              </a:lnSpc>
            </a:pPr>
            <a:r>
              <a:rPr lang="zh-CN" altLang="en-US" sz="2000" dirty="0">
                <a:solidFill>
                  <a:schemeClr val="tx1">
                    <a:lumMod val="85000"/>
                    <a:lumOff val="15000"/>
                  </a:schemeClr>
                </a:solidFill>
                <a:latin typeface="+mn-ea"/>
              </a:rPr>
              <a:t>免费组卷</a:t>
            </a:r>
            <a:endParaRPr lang="zh-CN" altLang="zh-CN" sz="2000" dirty="0">
              <a:solidFill>
                <a:schemeClr val="tx1">
                  <a:lumMod val="85000"/>
                  <a:lumOff val="15000"/>
                </a:schemeClr>
              </a:solidFill>
              <a:latin typeface="+mn-ea"/>
            </a:endParaRPr>
          </a:p>
        </p:txBody>
      </p:sp>
      <p:cxnSp>
        <p:nvCxnSpPr>
          <p:cNvPr id="11" name="直接连接符 10"/>
          <p:cNvCxnSpPr/>
          <p:nvPr/>
        </p:nvCxnSpPr>
        <p:spPr>
          <a:xfrm>
            <a:off x="6096000" y="1251857"/>
            <a:ext cx="0" cy="435428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2" name="矩形 11">
            <a:hlinkClick r:id="rId3"/>
          </p:cNvPr>
          <p:cNvSpPr/>
          <p:nvPr/>
        </p:nvSpPr>
        <p:spPr>
          <a:xfrm>
            <a:off x="7924799" y="4833257"/>
            <a:ext cx="2394857" cy="478971"/>
          </a:xfrm>
          <a:prstGeom prst="rect">
            <a:avLst/>
          </a:prstGeom>
          <a:solidFill>
            <a:srgbClr val="DA251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bg1"/>
                </a:solidFill>
              </a:rPr>
              <a:t>www.wln100.com</a:t>
            </a:r>
            <a:endParaRPr lang="zh-CN" altLang="en-US" sz="2000" dirty="0">
              <a:solidFill>
                <a:schemeClr val="bg1"/>
              </a:solidFill>
            </a:endParaRPr>
          </a:p>
        </p:txBody>
      </p:sp>
      <p:sp>
        <p:nvSpPr>
          <p:cNvPr id="14" name="文本框 13"/>
          <p:cNvSpPr txBox="1"/>
          <p:nvPr/>
        </p:nvSpPr>
        <p:spPr>
          <a:xfrm>
            <a:off x="1474395" y="4313171"/>
            <a:ext cx="3448380" cy="553998"/>
          </a:xfrm>
          <a:prstGeom prst="rect">
            <a:avLst/>
          </a:prstGeom>
          <a:noFill/>
        </p:spPr>
        <p:txBody>
          <a:bodyPr wrap="none" rtlCol="0">
            <a:spAutoFit/>
          </a:bodyPr>
          <a:lstStyle/>
          <a:p>
            <a:pPr algn="ctr">
              <a:lnSpc>
                <a:spcPct val="150000"/>
              </a:lnSpc>
            </a:pPr>
            <a:r>
              <a:rPr lang="en-US" altLang="zh-CN" sz="2000" dirty="0">
                <a:solidFill>
                  <a:schemeClr val="tx1">
                    <a:lumMod val="85000"/>
                    <a:lumOff val="15000"/>
                  </a:schemeClr>
                </a:solidFill>
              </a:rPr>
              <a:t>2019《</a:t>
            </a:r>
            <a:r>
              <a:rPr lang="zh-CN" altLang="en-US" sz="2000" dirty="0">
                <a:solidFill>
                  <a:schemeClr val="tx1">
                    <a:lumMod val="85000"/>
                    <a:lumOff val="15000"/>
                  </a:schemeClr>
                </a:solidFill>
              </a:rPr>
              <a:t>高考帮</a:t>
            </a:r>
            <a:r>
              <a:rPr lang="en-US" altLang="zh-CN" sz="2000" dirty="0">
                <a:solidFill>
                  <a:schemeClr val="tx1">
                    <a:lumMod val="85000"/>
                    <a:lumOff val="15000"/>
                  </a:schemeClr>
                </a:solidFill>
              </a:rPr>
              <a:t>》</a:t>
            </a:r>
            <a:r>
              <a:rPr lang="zh-CN" altLang="en-US" sz="2000" dirty="0">
                <a:solidFill>
                  <a:schemeClr val="tx1">
                    <a:lumMod val="85000"/>
                    <a:lumOff val="15000"/>
                  </a:schemeClr>
                </a:solidFill>
              </a:rPr>
              <a:t>增值</a:t>
            </a:r>
            <a:r>
              <a:rPr lang="en-US" altLang="zh-CN" sz="2000" dirty="0">
                <a:solidFill>
                  <a:schemeClr val="tx1">
                    <a:lumMod val="85000"/>
                    <a:lumOff val="15000"/>
                  </a:schemeClr>
                </a:solidFill>
              </a:rPr>
              <a:t>PPT</a:t>
            </a:r>
            <a:r>
              <a:rPr lang="zh-CN" altLang="en-US" sz="2000" dirty="0">
                <a:solidFill>
                  <a:schemeClr val="tx1">
                    <a:lumMod val="85000"/>
                    <a:lumOff val="15000"/>
                  </a:schemeClr>
                </a:solidFill>
              </a:rPr>
              <a:t>课件</a:t>
            </a:r>
            <a:endParaRPr lang="en-US" altLang="zh-CN" sz="2000" dirty="0">
              <a:solidFill>
                <a:schemeClr val="tx1">
                  <a:lumMod val="85000"/>
                  <a:lumOff val="15000"/>
                </a:schemeClr>
              </a:solidFill>
            </a:endParaRPr>
          </a:p>
        </p:txBody>
      </p:sp>
      <p:sp>
        <p:nvSpPr>
          <p:cNvPr id="16" name="矩形 15">
            <a:hlinkClick r:id="rId4"/>
          </p:cNvPr>
          <p:cNvSpPr/>
          <p:nvPr/>
        </p:nvSpPr>
        <p:spPr>
          <a:xfrm>
            <a:off x="1902399" y="4833257"/>
            <a:ext cx="2385706" cy="478971"/>
          </a:xfrm>
          <a:prstGeom prst="rect">
            <a:avLst/>
          </a:prstGeom>
          <a:solidFill>
            <a:srgbClr val="DA251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rPr>
              <a:t>查看更多 </a:t>
            </a:r>
            <a:r>
              <a:rPr lang="en-US" altLang="zh-CN" sz="1400" dirty="0">
                <a:solidFill>
                  <a:schemeClr val="bg1"/>
                </a:solidFill>
              </a:rPr>
              <a:t>&gt;</a:t>
            </a:r>
            <a:endParaRPr lang="zh-CN" altLang="en-US" sz="1400" dirty="0">
              <a:solidFill>
                <a:schemeClr val="bg1"/>
              </a:solidFill>
            </a:endParaRPr>
          </a:p>
        </p:txBody>
      </p:sp>
      <p:pic>
        <p:nvPicPr>
          <p:cNvPr id="15" name="图片 14">
            <a:extLst>
              <a:ext uri="{FF2B5EF4-FFF2-40B4-BE49-F238E27FC236}">
                <a16:creationId xmlns="" xmlns:a16="http://schemas.microsoft.com/office/drawing/2014/main" id="{A128DE2B-9787-4014-BE9C-0F118F0A397A}"/>
              </a:ext>
            </a:extLst>
          </p:cNvPr>
          <p:cNvPicPr>
            <a:picLocks noChangeAspect="1"/>
          </p:cNvPicPr>
          <p:nvPr/>
        </p:nvPicPr>
        <p:blipFill>
          <a:blip r:embed="rId5"/>
          <a:stretch>
            <a:fillRect/>
          </a:stretch>
        </p:blipFill>
        <p:spPr>
          <a:xfrm>
            <a:off x="2255157" y="1708255"/>
            <a:ext cx="1654790" cy="2382898"/>
          </a:xfrm>
          <a:prstGeom prst="rect">
            <a:avLst/>
          </a:prstGeom>
          <a:solidFill>
            <a:srgbClr val="C00000"/>
          </a:solidFill>
          <a:ln>
            <a:solidFill>
              <a:srgbClr val="DA251C"/>
            </a:solidFill>
          </a:ln>
        </p:spPr>
      </p:pic>
    </p:spTree>
    <p:extLst>
      <p:ext uri="{BB962C8B-B14F-4D97-AF65-F5344CB8AC3E}">
        <p14:creationId xmlns:p14="http://schemas.microsoft.com/office/powerpoint/2010/main" val="27497154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0"/>
            <a:ext cx="12192000" cy="729343"/>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sp>
        <p:nvSpPr>
          <p:cNvPr id="7" name="矩形 6"/>
          <p:cNvSpPr/>
          <p:nvPr/>
        </p:nvSpPr>
        <p:spPr>
          <a:xfrm>
            <a:off x="718457" y="0"/>
            <a:ext cx="2710543"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solidFill>
                  <a:srgbClr val="DA251C"/>
                </a:solidFill>
              </a:rPr>
              <a:t>命题规律</a:t>
            </a:r>
          </a:p>
        </p:txBody>
      </p:sp>
      <p:graphicFrame>
        <p:nvGraphicFramePr>
          <p:cNvPr id="8" name="表格 7">
            <a:extLst>
              <a:ext uri="{FF2B5EF4-FFF2-40B4-BE49-F238E27FC236}">
                <a16:creationId xmlns="" xmlns:a16="http://schemas.microsoft.com/office/drawing/2014/main" id="{E121C589-5773-48FD-A6FB-F154B2FC5338}"/>
              </a:ext>
            </a:extLst>
          </p:cNvPr>
          <p:cNvGraphicFramePr>
            <a:graphicFrameLocks noGrp="1"/>
          </p:cNvGraphicFramePr>
          <p:nvPr>
            <p:extLst>
              <p:ext uri="{D42A27DB-BD31-4B8C-83A1-F6EECF244321}">
                <p14:modId xmlns:p14="http://schemas.microsoft.com/office/powerpoint/2010/main" val="2647511239"/>
              </p:ext>
            </p:extLst>
          </p:nvPr>
        </p:nvGraphicFramePr>
        <p:xfrm>
          <a:off x="493486" y="950680"/>
          <a:ext cx="11248571" cy="5348519"/>
        </p:xfrm>
        <a:graphic>
          <a:graphicData uri="http://schemas.openxmlformats.org/drawingml/2006/table">
            <a:tbl>
              <a:tblPr firstRow="1" firstCol="1" bandRow="1"/>
              <a:tblGrid>
                <a:gridCol w="1828800">
                  <a:extLst>
                    <a:ext uri="{9D8B030D-6E8A-4147-A177-3AD203B41FA5}">
                      <a16:colId xmlns="" xmlns:a16="http://schemas.microsoft.com/office/drawing/2014/main" val="1452197166"/>
                    </a:ext>
                  </a:extLst>
                </a:gridCol>
                <a:gridCol w="3381828">
                  <a:extLst>
                    <a:ext uri="{9D8B030D-6E8A-4147-A177-3AD203B41FA5}">
                      <a16:colId xmlns="" xmlns:a16="http://schemas.microsoft.com/office/drawing/2014/main" val="1142463843"/>
                    </a:ext>
                  </a:extLst>
                </a:gridCol>
                <a:gridCol w="6037943">
                  <a:extLst>
                    <a:ext uri="{9D8B030D-6E8A-4147-A177-3AD203B41FA5}">
                      <a16:colId xmlns="" xmlns:a16="http://schemas.microsoft.com/office/drawing/2014/main" val="507570111"/>
                    </a:ext>
                  </a:extLst>
                </a:gridCol>
              </a:tblGrid>
              <a:tr h="727852">
                <a:tc>
                  <a:txBody>
                    <a:bodyPr/>
                    <a:lstStyle/>
                    <a:p>
                      <a:pPr algn="ctr">
                        <a:lnSpc>
                          <a:spcPct val="130000"/>
                        </a:lnSpc>
                      </a:pPr>
                      <a:r>
                        <a:rPr lang="zh-CN" altLang="en-US" sz="2800" b="1" dirty="0">
                          <a:solidFill>
                            <a:srgbClr val="DA251C"/>
                          </a:solidFill>
                          <a:latin typeface="+mn-lt"/>
                          <a:ea typeface="+mn-ea"/>
                        </a:rPr>
                        <a:t>核心考点</a:t>
                      </a:r>
                    </a:p>
                  </a:txBody>
                  <a:tcPr marL="148833" marR="148833" marT="74416" marB="74416"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tc>
                  <a:txBody>
                    <a:bodyPr/>
                    <a:lstStyle/>
                    <a:p>
                      <a:pPr marL="0" algn="ctr" defTabSz="863600" rtl="0" eaLnBrk="1" latinLnBrk="0" hangingPunct="1">
                        <a:lnSpc>
                          <a:spcPct val="130000"/>
                        </a:lnSpc>
                      </a:pPr>
                      <a:r>
                        <a:rPr lang="zh-CN" altLang="en-US" sz="2800" b="1" kern="1200" dirty="0">
                          <a:solidFill>
                            <a:srgbClr val="DA251C"/>
                          </a:solidFill>
                          <a:latin typeface="+mn-lt"/>
                          <a:ea typeface="+mn-ea"/>
                          <a:cs typeface="+mn-cs"/>
                        </a:rPr>
                        <a:t>考题取样</a:t>
                      </a:r>
                    </a:p>
                  </a:txBody>
                  <a:tcPr marL="148833" marR="148833" marT="74416" marB="74416"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tc>
                  <a:txBody>
                    <a:bodyPr/>
                    <a:lstStyle/>
                    <a:p>
                      <a:pPr marL="0" algn="ctr" defTabSz="863600" rtl="0" eaLnBrk="1" latinLnBrk="0" hangingPunct="1">
                        <a:lnSpc>
                          <a:spcPct val="130000"/>
                        </a:lnSpc>
                      </a:pPr>
                      <a:r>
                        <a:rPr lang="zh-CN" altLang="en-US" sz="2800" b="1" kern="1200" dirty="0">
                          <a:solidFill>
                            <a:srgbClr val="DA251C"/>
                          </a:solidFill>
                          <a:latin typeface="+mn-lt"/>
                          <a:ea typeface="+mn-ea"/>
                          <a:cs typeface="+mn-cs"/>
                        </a:rPr>
                        <a:t>考向必究</a:t>
                      </a:r>
                    </a:p>
                  </a:txBody>
                  <a:tcPr marL="148833" marR="148833" marT="74416" marB="74416"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extLst>
                  <a:ext uri="{0D108BD9-81ED-4DB2-BD59-A6C34878D82A}">
                    <a16:rowId xmlns="" xmlns:a16="http://schemas.microsoft.com/office/drawing/2014/main" val="2489257953"/>
                  </a:ext>
                </a:extLst>
              </a:tr>
              <a:tr h="1168687">
                <a:tc rowSpan="3">
                  <a:txBody>
                    <a:bodyPr/>
                    <a:lstStyle/>
                    <a:p>
                      <a:pPr>
                        <a:lnSpc>
                          <a:spcPct val="130000"/>
                        </a:lnSpc>
                        <a:spcAft>
                          <a:spcPts val="0"/>
                        </a:spcAft>
                      </a:pPr>
                      <a:r>
                        <a:rPr lang="zh-CN" sz="2800">
                          <a:solidFill>
                            <a:srgbClr val="000000"/>
                          </a:solidFill>
                          <a:effectLst/>
                          <a:latin typeface="+mn-lt"/>
                          <a:ea typeface="+mn-ea"/>
                          <a:cs typeface="Times New Roman" panose="02020603050405020304" pitchFamily="18" charset="0"/>
                        </a:rPr>
                        <a:t> 乙醇和乙酸</a:t>
                      </a:r>
                    </a:p>
                  </a:txBody>
                  <a:tcPr marL="66675" marR="66675"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nSpc>
                          <a:spcPct val="130000"/>
                        </a:lnSpc>
                        <a:spcAft>
                          <a:spcPts val="0"/>
                        </a:spcAft>
                      </a:pPr>
                      <a:r>
                        <a:rPr lang="en-US" sz="2800" dirty="0">
                          <a:solidFill>
                            <a:srgbClr val="000000"/>
                          </a:solidFill>
                          <a:effectLst/>
                          <a:latin typeface="+mn-lt"/>
                          <a:ea typeface="+mn-ea"/>
                          <a:cs typeface="Times New Roman" panose="02020603050405020304" pitchFamily="18" charset="0"/>
                        </a:rPr>
                        <a:t>2016</a:t>
                      </a:r>
                      <a:r>
                        <a:rPr lang="zh-CN" sz="2800" dirty="0">
                          <a:solidFill>
                            <a:srgbClr val="000000"/>
                          </a:solidFill>
                          <a:effectLst/>
                          <a:latin typeface="+mn-lt"/>
                          <a:ea typeface="+mn-ea"/>
                          <a:cs typeface="Times New Roman" panose="02020603050405020304" pitchFamily="18" charset="0"/>
                        </a:rPr>
                        <a:t>全国卷</a:t>
                      </a:r>
                      <a:r>
                        <a:rPr lang="en-US" sz="2800" dirty="0">
                          <a:solidFill>
                            <a:srgbClr val="000000"/>
                          </a:solidFill>
                          <a:effectLst/>
                          <a:latin typeface="+mn-lt"/>
                          <a:ea typeface="+mn-ea"/>
                          <a:cs typeface="Times New Roman" panose="02020603050405020304" pitchFamily="18" charset="0"/>
                        </a:rPr>
                        <a:t>Ⅲ,T8CD</a:t>
                      </a:r>
                      <a:endParaRPr lang="zh-CN" sz="2800" dirty="0">
                        <a:solidFill>
                          <a:srgbClr val="000000"/>
                        </a:solidFill>
                        <a:effectLst/>
                        <a:latin typeface="+mn-lt"/>
                        <a:ea typeface="+mn-ea"/>
                        <a:cs typeface="Times New Roman" panose="02020603050405020304" pitchFamily="18" charset="0"/>
                      </a:endParaRPr>
                    </a:p>
                  </a:txBody>
                  <a:tcPr marL="66675" marR="66675"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nSpc>
                          <a:spcPct val="130000"/>
                        </a:lnSpc>
                        <a:spcAft>
                          <a:spcPts val="0"/>
                        </a:spcAft>
                      </a:pPr>
                      <a:r>
                        <a:rPr lang="zh-CN" sz="2800" dirty="0">
                          <a:solidFill>
                            <a:srgbClr val="000000"/>
                          </a:solidFill>
                          <a:effectLst/>
                          <a:latin typeface="+mn-lt"/>
                          <a:ea typeface="+mn-ea"/>
                          <a:cs typeface="Times New Roman" panose="02020603050405020304" pitchFamily="18" charset="0"/>
                        </a:rPr>
                        <a:t>考查乙醇的溶解度以及乙酸的结构</a:t>
                      </a:r>
                      <a:r>
                        <a:rPr lang="en-US" sz="2800" b="1" dirty="0">
                          <a:solidFill>
                            <a:srgbClr val="000000"/>
                          </a:solidFill>
                          <a:effectLst/>
                          <a:latin typeface="+mn-lt"/>
                          <a:ea typeface="+mn-ea"/>
                          <a:cs typeface="Times New Roman" panose="02020603050405020304" pitchFamily="18" charset="0"/>
                        </a:rPr>
                        <a:t>(</a:t>
                      </a:r>
                      <a:r>
                        <a:rPr lang="zh-CN" sz="2800" b="1" dirty="0">
                          <a:solidFill>
                            <a:srgbClr val="000000"/>
                          </a:solidFill>
                          <a:effectLst/>
                          <a:latin typeface="+mn-lt"/>
                          <a:ea typeface="+mn-ea"/>
                          <a:cs typeface="Times New Roman" panose="02020603050405020304" pitchFamily="18" charset="0"/>
                        </a:rPr>
                        <a:t>考向</a:t>
                      </a:r>
                      <a:r>
                        <a:rPr lang="en-US" sz="2800" b="1" dirty="0">
                          <a:solidFill>
                            <a:srgbClr val="000000"/>
                          </a:solidFill>
                          <a:effectLst/>
                          <a:latin typeface="+mn-lt"/>
                          <a:ea typeface="+mn-ea"/>
                          <a:cs typeface="Times New Roman" panose="02020603050405020304" pitchFamily="18" charset="0"/>
                        </a:rPr>
                        <a:t>1)</a:t>
                      </a:r>
                      <a:endParaRPr lang="zh-CN" sz="2800" dirty="0">
                        <a:solidFill>
                          <a:srgbClr val="000000"/>
                        </a:solidFill>
                        <a:effectLst/>
                        <a:latin typeface="+mn-lt"/>
                        <a:ea typeface="+mn-ea"/>
                        <a:cs typeface="Times New Roman" panose="02020603050405020304" pitchFamily="18" charset="0"/>
                      </a:endParaRPr>
                    </a:p>
                  </a:txBody>
                  <a:tcPr marL="66675" marR="66675"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 xmlns:a16="http://schemas.microsoft.com/office/drawing/2014/main" val="124355476"/>
                  </a:ext>
                </a:extLst>
              </a:tr>
              <a:tr h="1150660">
                <a:tc vMerge="1">
                  <a:txBody>
                    <a:bodyPr/>
                    <a:lstStyle/>
                    <a:p>
                      <a:endParaRPr lang="zh-CN" altLang="en-US"/>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nSpc>
                          <a:spcPct val="130000"/>
                        </a:lnSpc>
                        <a:spcAft>
                          <a:spcPts val="0"/>
                        </a:spcAft>
                      </a:pPr>
                      <a:r>
                        <a:rPr lang="en-US" sz="2800" dirty="0">
                          <a:solidFill>
                            <a:srgbClr val="000000"/>
                          </a:solidFill>
                          <a:effectLst/>
                          <a:latin typeface="+mn-lt"/>
                          <a:ea typeface="+mn-ea"/>
                          <a:cs typeface="Times New Roman" panose="02020603050405020304" pitchFamily="18" charset="0"/>
                        </a:rPr>
                        <a:t>2017</a:t>
                      </a:r>
                      <a:r>
                        <a:rPr lang="zh-CN" sz="2800" dirty="0">
                          <a:solidFill>
                            <a:srgbClr val="000000"/>
                          </a:solidFill>
                          <a:effectLst/>
                          <a:latin typeface="+mn-lt"/>
                          <a:ea typeface="+mn-ea"/>
                          <a:cs typeface="Times New Roman" panose="02020603050405020304" pitchFamily="18" charset="0"/>
                        </a:rPr>
                        <a:t>全国卷</a:t>
                      </a:r>
                      <a:r>
                        <a:rPr lang="en-US" sz="2800" dirty="0">
                          <a:solidFill>
                            <a:srgbClr val="000000"/>
                          </a:solidFill>
                          <a:effectLst/>
                          <a:latin typeface="+mn-lt"/>
                          <a:ea typeface="+mn-ea"/>
                          <a:cs typeface="Times New Roman" panose="02020603050405020304" pitchFamily="18" charset="0"/>
                        </a:rPr>
                        <a:t>Ⅱ,T10BC</a:t>
                      </a:r>
                      <a:endParaRPr lang="zh-CN" sz="2800" dirty="0">
                        <a:solidFill>
                          <a:srgbClr val="000000"/>
                        </a:solidFill>
                        <a:effectLst/>
                        <a:latin typeface="+mn-lt"/>
                        <a:ea typeface="+mn-ea"/>
                        <a:cs typeface="Times New Roman" panose="02020603050405020304" pitchFamily="18" charset="0"/>
                      </a:endParaRPr>
                    </a:p>
                  </a:txBody>
                  <a:tcPr marL="66675" marR="66675"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nSpc>
                          <a:spcPct val="130000"/>
                        </a:lnSpc>
                        <a:spcAft>
                          <a:spcPts val="0"/>
                        </a:spcAft>
                      </a:pPr>
                      <a:r>
                        <a:rPr lang="zh-CN" sz="2800" dirty="0">
                          <a:solidFill>
                            <a:srgbClr val="000000"/>
                          </a:solidFill>
                          <a:effectLst/>
                          <a:latin typeface="+mn-lt"/>
                          <a:ea typeface="+mn-ea"/>
                          <a:cs typeface="Times New Roman" panose="02020603050405020304" pitchFamily="18" charset="0"/>
                        </a:rPr>
                        <a:t>实验探究乙醇和乙酸的性质</a:t>
                      </a:r>
                      <a:r>
                        <a:rPr lang="en-US" sz="2800" b="1" dirty="0">
                          <a:solidFill>
                            <a:srgbClr val="000000"/>
                          </a:solidFill>
                          <a:effectLst/>
                          <a:latin typeface="+mn-lt"/>
                          <a:ea typeface="+mn-ea"/>
                          <a:cs typeface="Times New Roman" panose="02020603050405020304" pitchFamily="18" charset="0"/>
                        </a:rPr>
                        <a:t>(</a:t>
                      </a:r>
                      <a:r>
                        <a:rPr lang="zh-CN" sz="2800" b="1" dirty="0">
                          <a:solidFill>
                            <a:srgbClr val="000000"/>
                          </a:solidFill>
                          <a:effectLst/>
                          <a:latin typeface="+mn-lt"/>
                          <a:ea typeface="+mn-ea"/>
                          <a:cs typeface="Times New Roman" panose="02020603050405020304" pitchFamily="18" charset="0"/>
                        </a:rPr>
                        <a:t>考向</a:t>
                      </a:r>
                      <a:r>
                        <a:rPr lang="en-US" sz="2800" b="1" dirty="0">
                          <a:solidFill>
                            <a:srgbClr val="000000"/>
                          </a:solidFill>
                          <a:effectLst/>
                          <a:latin typeface="+mn-lt"/>
                          <a:ea typeface="+mn-ea"/>
                          <a:cs typeface="Times New Roman" panose="02020603050405020304" pitchFamily="18" charset="0"/>
                        </a:rPr>
                        <a:t>1)</a:t>
                      </a:r>
                      <a:endParaRPr lang="zh-CN" sz="2800" dirty="0">
                        <a:solidFill>
                          <a:srgbClr val="000000"/>
                        </a:solidFill>
                        <a:effectLst/>
                        <a:latin typeface="+mn-lt"/>
                        <a:ea typeface="+mn-ea"/>
                        <a:cs typeface="Times New Roman" panose="02020603050405020304" pitchFamily="18" charset="0"/>
                      </a:endParaRPr>
                    </a:p>
                  </a:txBody>
                  <a:tcPr marL="66675" marR="66675"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 xmlns:a16="http://schemas.microsoft.com/office/drawing/2014/main" val="250556556"/>
                  </a:ext>
                </a:extLst>
              </a:tr>
              <a:tr h="1150660">
                <a:tc vMerge="1">
                  <a:txBody>
                    <a:bodyPr/>
                    <a:lstStyle/>
                    <a:p>
                      <a:endParaRPr lang="zh-CN" altLang="en-US"/>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nSpc>
                          <a:spcPct val="130000"/>
                        </a:lnSpc>
                        <a:spcAft>
                          <a:spcPts val="0"/>
                        </a:spcAft>
                      </a:pPr>
                      <a:r>
                        <a:rPr lang="en-US" sz="2800">
                          <a:solidFill>
                            <a:srgbClr val="000000"/>
                          </a:solidFill>
                          <a:effectLst/>
                          <a:latin typeface="+mn-lt"/>
                          <a:ea typeface="+mn-ea"/>
                          <a:cs typeface="Times New Roman" panose="02020603050405020304" pitchFamily="18" charset="0"/>
                        </a:rPr>
                        <a:t>2013</a:t>
                      </a:r>
                      <a:r>
                        <a:rPr lang="zh-CN" sz="2800">
                          <a:solidFill>
                            <a:srgbClr val="000000"/>
                          </a:solidFill>
                          <a:effectLst/>
                          <a:latin typeface="+mn-lt"/>
                          <a:ea typeface="+mn-ea"/>
                          <a:cs typeface="Times New Roman" panose="02020603050405020304" pitchFamily="18" charset="0"/>
                        </a:rPr>
                        <a:t>新课标全国卷</a:t>
                      </a:r>
                      <a:r>
                        <a:rPr lang="en-US" sz="2800">
                          <a:solidFill>
                            <a:srgbClr val="000000"/>
                          </a:solidFill>
                          <a:effectLst/>
                          <a:latin typeface="+mn-lt"/>
                          <a:ea typeface="+mn-ea"/>
                          <a:cs typeface="Times New Roman" panose="02020603050405020304" pitchFamily="18" charset="0"/>
                        </a:rPr>
                        <a:t>Ⅰ,T8</a:t>
                      </a:r>
                      <a:endParaRPr lang="zh-CN" sz="2800">
                        <a:solidFill>
                          <a:srgbClr val="000000"/>
                        </a:solidFill>
                        <a:effectLst/>
                        <a:latin typeface="+mn-lt"/>
                        <a:ea typeface="+mn-ea"/>
                        <a:cs typeface="Times New Roman" panose="02020603050405020304" pitchFamily="18" charset="0"/>
                      </a:endParaRPr>
                    </a:p>
                  </a:txBody>
                  <a:tcPr marL="66675" marR="66675"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nSpc>
                          <a:spcPct val="130000"/>
                        </a:lnSpc>
                        <a:spcAft>
                          <a:spcPts val="0"/>
                        </a:spcAft>
                      </a:pPr>
                      <a:r>
                        <a:rPr lang="en-US" sz="2800" dirty="0">
                          <a:solidFill>
                            <a:srgbClr val="000000"/>
                          </a:solidFill>
                          <a:effectLst/>
                          <a:latin typeface="+mn-lt"/>
                          <a:ea typeface="+mn-ea"/>
                          <a:cs typeface="Times New Roman" panose="02020603050405020304" pitchFamily="18" charset="0"/>
                        </a:rPr>
                        <a:t> </a:t>
                      </a:r>
                      <a:r>
                        <a:rPr lang="zh-CN" sz="2800" dirty="0">
                          <a:solidFill>
                            <a:srgbClr val="000000"/>
                          </a:solidFill>
                          <a:effectLst/>
                          <a:latin typeface="+mn-lt"/>
                          <a:ea typeface="+mn-ea"/>
                          <a:cs typeface="Times New Roman" panose="02020603050405020304" pitchFamily="18" charset="0"/>
                        </a:rPr>
                        <a:t>以香叶醇的结构为切入点考查醇的性质</a:t>
                      </a:r>
                      <a:r>
                        <a:rPr lang="en-US" sz="2800" b="1" dirty="0">
                          <a:solidFill>
                            <a:srgbClr val="000000"/>
                          </a:solidFill>
                          <a:effectLst/>
                          <a:latin typeface="+mn-lt"/>
                          <a:ea typeface="+mn-ea"/>
                          <a:cs typeface="Times New Roman" panose="02020603050405020304" pitchFamily="18" charset="0"/>
                        </a:rPr>
                        <a:t>(</a:t>
                      </a:r>
                      <a:r>
                        <a:rPr lang="zh-CN" sz="2800" b="1" dirty="0">
                          <a:solidFill>
                            <a:srgbClr val="000000"/>
                          </a:solidFill>
                          <a:effectLst/>
                          <a:latin typeface="+mn-lt"/>
                          <a:ea typeface="+mn-ea"/>
                          <a:cs typeface="Times New Roman" panose="02020603050405020304" pitchFamily="18" charset="0"/>
                        </a:rPr>
                        <a:t>考向</a:t>
                      </a:r>
                      <a:r>
                        <a:rPr lang="en-US" sz="2800" b="1" dirty="0">
                          <a:solidFill>
                            <a:srgbClr val="000000"/>
                          </a:solidFill>
                          <a:effectLst/>
                          <a:latin typeface="+mn-lt"/>
                          <a:ea typeface="+mn-ea"/>
                          <a:cs typeface="Times New Roman" panose="02020603050405020304" pitchFamily="18" charset="0"/>
                        </a:rPr>
                        <a:t>1)</a:t>
                      </a:r>
                      <a:endParaRPr lang="zh-CN" sz="2800" dirty="0">
                        <a:solidFill>
                          <a:srgbClr val="000000"/>
                        </a:solidFill>
                        <a:effectLst/>
                        <a:latin typeface="+mn-lt"/>
                        <a:ea typeface="+mn-ea"/>
                        <a:cs typeface="Times New Roman" panose="02020603050405020304" pitchFamily="18" charset="0"/>
                      </a:endParaRPr>
                    </a:p>
                  </a:txBody>
                  <a:tcPr marL="66675" marR="66675"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 xmlns:a16="http://schemas.microsoft.com/office/drawing/2014/main" val="3195649883"/>
                  </a:ext>
                </a:extLst>
              </a:tr>
              <a:tr h="1150660">
                <a:tc>
                  <a:txBody>
                    <a:bodyPr/>
                    <a:lstStyle/>
                    <a:p>
                      <a:pPr>
                        <a:lnSpc>
                          <a:spcPct val="130000"/>
                        </a:lnSpc>
                        <a:spcAft>
                          <a:spcPts val="0"/>
                        </a:spcAft>
                      </a:pPr>
                      <a:r>
                        <a:rPr lang="zh-CN" sz="2800">
                          <a:solidFill>
                            <a:srgbClr val="000000"/>
                          </a:solidFill>
                          <a:effectLst/>
                          <a:latin typeface="+mn-lt"/>
                          <a:ea typeface="+mn-ea"/>
                          <a:cs typeface="Times New Roman" panose="02020603050405020304" pitchFamily="18" charset="0"/>
                        </a:rPr>
                        <a:t>乙酸乙酯</a:t>
                      </a:r>
                    </a:p>
                  </a:txBody>
                  <a:tcPr marL="66675" marR="66675"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nSpc>
                          <a:spcPct val="130000"/>
                        </a:lnSpc>
                        <a:spcAft>
                          <a:spcPts val="0"/>
                        </a:spcAft>
                      </a:pPr>
                      <a:r>
                        <a:rPr lang="en-US" sz="2800">
                          <a:solidFill>
                            <a:srgbClr val="000000"/>
                          </a:solidFill>
                          <a:effectLst/>
                          <a:latin typeface="+mn-lt"/>
                          <a:ea typeface="+mn-ea"/>
                          <a:cs typeface="Times New Roman" panose="02020603050405020304" pitchFamily="18" charset="0"/>
                        </a:rPr>
                        <a:t>2013</a:t>
                      </a:r>
                      <a:r>
                        <a:rPr lang="zh-CN" sz="2800">
                          <a:solidFill>
                            <a:srgbClr val="000000"/>
                          </a:solidFill>
                          <a:effectLst/>
                          <a:latin typeface="+mn-lt"/>
                          <a:ea typeface="+mn-ea"/>
                          <a:cs typeface="Times New Roman" panose="02020603050405020304" pitchFamily="18" charset="0"/>
                        </a:rPr>
                        <a:t>新课标全国卷</a:t>
                      </a:r>
                      <a:r>
                        <a:rPr lang="en-US" sz="2800">
                          <a:solidFill>
                            <a:srgbClr val="000000"/>
                          </a:solidFill>
                          <a:effectLst/>
                          <a:latin typeface="+mn-lt"/>
                          <a:ea typeface="+mn-ea"/>
                          <a:cs typeface="Times New Roman" panose="02020603050405020304" pitchFamily="18" charset="0"/>
                        </a:rPr>
                        <a:t>Ⅰ,T13B</a:t>
                      </a:r>
                      <a:endParaRPr lang="zh-CN" sz="2800">
                        <a:solidFill>
                          <a:srgbClr val="000000"/>
                        </a:solidFill>
                        <a:effectLst/>
                        <a:latin typeface="+mn-lt"/>
                        <a:ea typeface="+mn-ea"/>
                        <a:cs typeface="Times New Roman" panose="02020603050405020304" pitchFamily="18" charset="0"/>
                      </a:endParaRPr>
                    </a:p>
                  </a:txBody>
                  <a:tcPr marL="66675" marR="66675"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nSpc>
                          <a:spcPct val="130000"/>
                        </a:lnSpc>
                        <a:spcAft>
                          <a:spcPts val="0"/>
                        </a:spcAft>
                      </a:pPr>
                      <a:r>
                        <a:rPr lang="zh-CN" sz="2800" dirty="0">
                          <a:solidFill>
                            <a:srgbClr val="000000"/>
                          </a:solidFill>
                          <a:effectLst/>
                          <a:latin typeface="+mn-lt"/>
                          <a:ea typeface="+mn-ea"/>
                          <a:cs typeface="Times New Roman" panose="02020603050405020304" pitchFamily="18" charset="0"/>
                        </a:rPr>
                        <a:t>考查乙酸乙酯与乙醇的分离</a:t>
                      </a:r>
                      <a:r>
                        <a:rPr lang="en-US" sz="2800" b="1" dirty="0">
                          <a:solidFill>
                            <a:srgbClr val="000000"/>
                          </a:solidFill>
                          <a:effectLst/>
                          <a:latin typeface="+mn-lt"/>
                          <a:ea typeface="+mn-ea"/>
                          <a:cs typeface="Times New Roman" panose="02020603050405020304" pitchFamily="18" charset="0"/>
                        </a:rPr>
                        <a:t>(</a:t>
                      </a:r>
                      <a:r>
                        <a:rPr lang="zh-CN" sz="2800" b="1" dirty="0">
                          <a:solidFill>
                            <a:srgbClr val="000000"/>
                          </a:solidFill>
                          <a:effectLst/>
                          <a:latin typeface="+mn-lt"/>
                          <a:ea typeface="+mn-ea"/>
                          <a:cs typeface="Times New Roman" panose="02020603050405020304" pitchFamily="18" charset="0"/>
                        </a:rPr>
                        <a:t>考向</a:t>
                      </a:r>
                      <a:r>
                        <a:rPr lang="en-US" sz="2800" b="1" dirty="0">
                          <a:solidFill>
                            <a:srgbClr val="000000"/>
                          </a:solidFill>
                          <a:effectLst/>
                          <a:latin typeface="+mn-lt"/>
                          <a:ea typeface="+mn-ea"/>
                          <a:cs typeface="Times New Roman" panose="02020603050405020304" pitchFamily="18" charset="0"/>
                        </a:rPr>
                        <a:t>1)</a:t>
                      </a:r>
                      <a:r>
                        <a:rPr lang="en-US" sz="2800" dirty="0">
                          <a:solidFill>
                            <a:srgbClr val="000000"/>
                          </a:solidFill>
                          <a:effectLst/>
                          <a:latin typeface="+mn-lt"/>
                          <a:ea typeface="+mn-ea"/>
                          <a:cs typeface="Times New Roman" panose="02020603050405020304" pitchFamily="18" charset="0"/>
                        </a:rPr>
                        <a:t> </a:t>
                      </a:r>
                      <a:endParaRPr lang="zh-CN" sz="2800" dirty="0">
                        <a:solidFill>
                          <a:srgbClr val="000000"/>
                        </a:solidFill>
                        <a:effectLst/>
                        <a:latin typeface="+mn-lt"/>
                        <a:ea typeface="+mn-ea"/>
                        <a:cs typeface="Times New Roman" panose="02020603050405020304" pitchFamily="18" charset="0"/>
                      </a:endParaRPr>
                    </a:p>
                  </a:txBody>
                  <a:tcPr marL="66675" marR="66675"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 xmlns:a16="http://schemas.microsoft.com/office/drawing/2014/main" val="1627653994"/>
                  </a:ext>
                </a:extLst>
              </a:tr>
            </a:tbl>
          </a:graphicData>
        </a:graphic>
      </p:graphicFrame>
    </p:spTree>
    <p:extLst>
      <p:ext uri="{BB962C8B-B14F-4D97-AF65-F5344CB8AC3E}">
        <p14:creationId xmlns:p14="http://schemas.microsoft.com/office/powerpoint/2010/main" val="37912352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0"/>
            <a:ext cx="12192000" cy="729343"/>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sp>
        <p:nvSpPr>
          <p:cNvPr id="7" name="矩形 6"/>
          <p:cNvSpPr/>
          <p:nvPr/>
        </p:nvSpPr>
        <p:spPr>
          <a:xfrm>
            <a:off x="718457" y="0"/>
            <a:ext cx="2710543"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solidFill>
                  <a:srgbClr val="DA251C"/>
                </a:solidFill>
              </a:rPr>
              <a:t>命题规律</a:t>
            </a:r>
          </a:p>
        </p:txBody>
      </p:sp>
      <p:sp>
        <p:nvSpPr>
          <p:cNvPr id="5" name="矩形 4">
            <a:extLst>
              <a:ext uri="{FF2B5EF4-FFF2-40B4-BE49-F238E27FC236}">
                <a16:creationId xmlns="" xmlns:a16="http://schemas.microsoft.com/office/drawing/2014/main" id="{34B82ABB-7204-49CF-A448-E36A969B10E0}"/>
              </a:ext>
            </a:extLst>
          </p:cNvPr>
          <p:cNvSpPr/>
          <p:nvPr/>
        </p:nvSpPr>
        <p:spPr>
          <a:xfrm>
            <a:off x="234043" y="801913"/>
            <a:ext cx="11723913" cy="661207"/>
          </a:xfrm>
          <a:prstGeom prst="rect">
            <a:avLst/>
          </a:prstGeom>
        </p:spPr>
        <p:txBody>
          <a:bodyPr wrap="square">
            <a:spAutoFit/>
          </a:bodyPr>
          <a:lstStyle/>
          <a:p>
            <a:pPr algn="r">
              <a:lnSpc>
                <a:spcPct val="150000"/>
              </a:lnSpc>
            </a:pPr>
            <a:r>
              <a:rPr lang="zh-CN" altLang="en-US" sz="2800" dirty="0"/>
              <a:t>（续表）</a:t>
            </a:r>
          </a:p>
        </p:txBody>
      </p:sp>
      <p:graphicFrame>
        <p:nvGraphicFramePr>
          <p:cNvPr id="9" name="表格 8">
            <a:extLst>
              <a:ext uri="{FF2B5EF4-FFF2-40B4-BE49-F238E27FC236}">
                <a16:creationId xmlns="" xmlns:a16="http://schemas.microsoft.com/office/drawing/2014/main" id="{8CABE3CC-C424-45CA-BF69-16C918DF37AD}"/>
              </a:ext>
            </a:extLst>
          </p:cNvPr>
          <p:cNvGraphicFramePr>
            <a:graphicFrameLocks noGrp="1"/>
          </p:cNvGraphicFramePr>
          <p:nvPr>
            <p:extLst>
              <p:ext uri="{D42A27DB-BD31-4B8C-83A1-F6EECF244321}">
                <p14:modId xmlns:p14="http://schemas.microsoft.com/office/powerpoint/2010/main" val="2552499459"/>
              </p:ext>
            </p:extLst>
          </p:nvPr>
        </p:nvGraphicFramePr>
        <p:xfrm>
          <a:off x="493486" y="1492147"/>
          <a:ext cx="11248571" cy="3312082"/>
        </p:xfrm>
        <a:graphic>
          <a:graphicData uri="http://schemas.openxmlformats.org/drawingml/2006/table">
            <a:tbl>
              <a:tblPr firstRow="1" firstCol="1" bandRow="1"/>
              <a:tblGrid>
                <a:gridCol w="1828800">
                  <a:extLst>
                    <a:ext uri="{9D8B030D-6E8A-4147-A177-3AD203B41FA5}">
                      <a16:colId xmlns="" xmlns:a16="http://schemas.microsoft.com/office/drawing/2014/main" val="1452197166"/>
                    </a:ext>
                  </a:extLst>
                </a:gridCol>
                <a:gridCol w="3381828">
                  <a:extLst>
                    <a:ext uri="{9D8B030D-6E8A-4147-A177-3AD203B41FA5}">
                      <a16:colId xmlns="" xmlns:a16="http://schemas.microsoft.com/office/drawing/2014/main" val="1142463843"/>
                    </a:ext>
                  </a:extLst>
                </a:gridCol>
                <a:gridCol w="6037943">
                  <a:extLst>
                    <a:ext uri="{9D8B030D-6E8A-4147-A177-3AD203B41FA5}">
                      <a16:colId xmlns="" xmlns:a16="http://schemas.microsoft.com/office/drawing/2014/main" val="507570111"/>
                    </a:ext>
                  </a:extLst>
                </a:gridCol>
              </a:tblGrid>
              <a:tr h="795830">
                <a:tc>
                  <a:txBody>
                    <a:bodyPr/>
                    <a:lstStyle/>
                    <a:p>
                      <a:pPr algn="ctr">
                        <a:lnSpc>
                          <a:spcPct val="130000"/>
                        </a:lnSpc>
                      </a:pPr>
                      <a:r>
                        <a:rPr lang="zh-CN" altLang="en-US" sz="2800" b="1" dirty="0">
                          <a:solidFill>
                            <a:srgbClr val="DA251C"/>
                          </a:solidFill>
                          <a:latin typeface="+mn-lt"/>
                          <a:ea typeface="+mn-ea"/>
                        </a:rPr>
                        <a:t>核心考点</a:t>
                      </a:r>
                    </a:p>
                  </a:txBody>
                  <a:tcPr marL="148833" marR="148833" marT="74416" marB="74416"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tc>
                  <a:txBody>
                    <a:bodyPr/>
                    <a:lstStyle/>
                    <a:p>
                      <a:pPr marL="0" algn="ctr" defTabSz="863600" rtl="0" eaLnBrk="1" latinLnBrk="0" hangingPunct="1">
                        <a:lnSpc>
                          <a:spcPct val="130000"/>
                        </a:lnSpc>
                      </a:pPr>
                      <a:r>
                        <a:rPr lang="zh-CN" altLang="en-US" sz="2800" b="1" kern="1200" dirty="0">
                          <a:solidFill>
                            <a:srgbClr val="DA251C"/>
                          </a:solidFill>
                          <a:latin typeface="+mn-lt"/>
                          <a:ea typeface="+mn-ea"/>
                          <a:cs typeface="+mn-cs"/>
                        </a:rPr>
                        <a:t>考题取样</a:t>
                      </a:r>
                    </a:p>
                  </a:txBody>
                  <a:tcPr marL="148833" marR="148833" marT="74416" marB="74416"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tc>
                  <a:txBody>
                    <a:bodyPr/>
                    <a:lstStyle/>
                    <a:p>
                      <a:pPr marL="0" algn="ctr" defTabSz="863600" rtl="0" eaLnBrk="1" latinLnBrk="0" hangingPunct="1">
                        <a:lnSpc>
                          <a:spcPct val="130000"/>
                        </a:lnSpc>
                      </a:pPr>
                      <a:r>
                        <a:rPr lang="zh-CN" altLang="en-US" sz="2800" b="1" kern="1200" dirty="0">
                          <a:solidFill>
                            <a:srgbClr val="DA251C"/>
                          </a:solidFill>
                          <a:latin typeface="+mn-lt"/>
                          <a:ea typeface="+mn-ea"/>
                          <a:cs typeface="+mn-cs"/>
                        </a:rPr>
                        <a:t>考向必究</a:t>
                      </a:r>
                    </a:p>
                  </a:txBody>
                  <a:tcPr marL="148833" marR="148833" marT="74416" marB="74416"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extLst>
                  <a:ext uri="{0D108BD9-81ED-4DB2-BD59-A6C34878D82A}">
                    <a16:rowId xmlns="" xmlns:a16="http://schemas.microsoft.com/office/drawing/2014/main" val="2489257953"/>
                  </a:ext>
                </a:extLst>
              </a:tr>
              <a:tr h="1258126">
                <a:tc rowSpan="2">
                  <a:txBody>
                    <a:bodyPr/>
                    <a:lstStyle/>
                    <a:p>
                      <a:pPr>
                        <a:lnSpc>
                          <a:spcPct val="130000"/>
                        </a:lnSpc>
                        <a:spcAft>
                          <a:spcPts val="0"/>
                        </a:spcAft>
                      </a:pPr>
                      <a:r>
                        <a:rPr lang="zh-CN" sz="2800" dirty="0">
                          <a:solidFill>
                            <a:srgbClr val="000000"/>
                          </a:solidFill>
                          <a:effectLst/>
                          <a:latin typeface="+mn-lt"/>
                          <a:ea typeface="+mn-ea"/>
                          <a:cs typeface="Times New Roman" panose="02020603050405020304" pitchFamily="18" charset="0"/>
                        </a:rPr>
                        <a:t>营养物质</a:t>
                      </a:r>
                    </a:p>
                  </a:txBody>
                  <a:tcPr marL="66675" marR="66675"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nSpc>
                          <a:spcPct val="130000"/>
                        </a:lnSpc>
                        <a:spcAft>
                          <a:spcPts val="0"/>
                        </a:spcAft>
                      </a:pPr>
                      <a:r>
                        <a:rPr lang="en-US" sz="2800">
                          <a:solidFill>
                            <a:srgbClr val="000000"/>
                          </a:solidFill>
                          <a:effectLst/>
                          <a:latin typeface="+mn-lt"/>
                          <a:ea typeface="+mn-ea"/>
                          <a:cs typeface="Times New Roman" panose="02020603050405020304" pitchFamily="18" charset="0"/>
                        </a:rPr>
                        <a:t>2017</a:t>
                      </a:r>
                      <a:r>
                        <a:rPr lang="zh-CN" sz="2800">
                          <a:solidFill>
                            <a:srgbClr val="000000"/>
                          </a:solidFill>
                          <a:effectLst/>
                          <a:latin typeface="+mn-lt"/>
                          <a:ea typeface="+mn-ea"/>
                          <a:cs typeface="Times New Roman" panose="02020603050405020304" pitchFamily="18" charset="0"/>
                        </a:rPr>
                        <a:t>全国卷</a:t>
                      </a:r>
                      <a:r>
                        <a:rPr lang="en-US" sz="2800">
                          <a:solidFill>
                            <a:srgbClr val="000000"/>
                          </a:solidFill>
                          <a:effectLst/>
                          <a:latin typeface="+mn-lt"/>
                          <a:ea typeface="+mn-ea"/>
                          <a:cs typeface="Times New Roman" panose="02020603050405020304" pitchFamily="18" charset="0"/>
                        </a:rPr>
                        <a:t>Ⅲ,T8AB</a:t>
                      </a:r>
                      <a:endParaRPr lang="zh-CN" sz="2800">
                        <a:solidFill>
                          <a:srgbClr val="000000"/>
                        </a:solidFill>
                        <a:effectLst/>
                        <a:latin typeface="+mn-lt"/>
                        <a:ea typeface="+mn-ea"/>
                        <a:cs typeface="Times New Roman" panose="02020603050405020304" pitchFamily="18" charset="0"/>
                      </a:endParaRPr>
                    </a:p>
                  </a:txBody>
                  <a:tcPr marL="66675" marR="66675"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nSpc>
                          <a:spcPct val="130000"/>
                        </a:lnSpc>
                        <a:spcAft>
                          <a:spcPts val="0"/>
                        </a:spcAft>
                      </a:pPr>
                      <a:r>
                        <a:rPr lang="zh-CN" sz="2800" dirty="0">
                          <a:solidFill>
                            <a:srgbClr val="000000"/>
                          </a:solidFill>
                          <a:effectLst/>
                          <a:latin typeface="+mn-lt"/>
                          <a:ea typeface="+mn-ea"/>
                          <a:cs typeface="Times New Roman" panose="02020603050405020304" pitchFamily="18" charset="0"/>
                        </a:rPr>
                        <a:t>考查油脂的性质、淀粉和纤维素的结构</a:t>
                      </a:r>
                      <a:r>
                        <a:rPr lang="en-US" sz="2800" b="1" dirty="0">
                          <a:solidFill>
                            <a:srgbClr val="000000"/>
                          </a:solidFill>
                          <a:effectLst/>
                          <a:latin typeface="+mn-lt"/>
                          <a:ea typeface="+mn-ea"/>
                          <a:cs typeface="Times New Roman" panose="02020603050405020304" pitchFamily="18" charset="0"/>
                        </a:rPr>
                        <a:t>(</a:t>
                      </a:r>
                      <a:r>
                        <a:rPr lang="zh-CN" sz="2800" b="1" dirty="0">
                          <a:solidFill>
                            <a:srgbClr val="000000"/>
                          </a:solidFill>
                          <a:effectLst/>
                          <a:latin typeface="+mn-lt"/>
                          <a:ea typeface="+mn-ea"/>
                          <a:cs typeface="Times New Roman" panose="02020603050405020304" pitchFamily="18" charset="0"/>
                        </a:rPr>
                        <a:t>考向</a:t>
                      </a:r>
                      <a:r>
                        <a:rPr lang="en-US" sz="2800" b="1" dirty="0">
                          <a:solidFill>
                            <a:srgbClr val="000000"/>
                          </a:solidFill>
                          <a:effectLst/>
                          <a:latin typeface="+mn-lt"/>
                          <a:ea typeface="+mn-ea"/>
                          <a:cs typeface="Times New Roman" panose="02020603050405020304" pitchFamily="18" charset="0"/>
                        </a:rPr>
                        <a:t>2)</a:t>
                      </a:r>
                      <a:endParaRPr lang="zh-CN" sz="2800" dirty="0">
                        <a:solidFill>
                          <a:srgbClr val="000000"/>
                        </a:solidFill>
                        <a:effectLst/>
                        <a:latin typeface="+mn-lt"/>
                        <a:ea typeface="+mn-ea"/>
                        <a:cs typeface="Times New Roman" panose="02020603050405020304" pitchFamily="18" charset="0"/>
                      </a:endParaRPr>
                    </a:p>
                  </a:txBody>
                  <a:tcPr marL="66675" marR="66675"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 xmlns:a16="http://schemas.microsoft.com/office/drawing/2014/main" val="3648138126"/>
                  </a:ext>
                </a:extLst>
              </a:tr>
              <a:tr h="1258126">
                <a:tc vMerge="1">
                  <a:txBody>
                    <a:bodyPr/>
                    <a:lstStyle/>
                    <a:p>
                      <a:endParaRPr lang="zh-CN" altLang="en-US" dirty="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nSpc>
                          <a:spcPct val="130000"/>
                        </a:lnSpc>
                        <a:spcAft>
                          <a:spcPts val="0"/>
                        </a:spcAft>
                      </a:pPr>
                      <a:r>
                        <a:rPr lang="en-US" sz="2800">
                          <a:solidFill>
                            <a:srgbClr val="000000"/>
                          </a:solidFill>
                          <a:effectLst/>
                          <a:latin typeface="+mn-lt"/>
                          <a:ea typeface="+mn-ea"/>
                          <a:cs typeface="Times New Roman" panose="02020603050405020304" pitchFamily="18" charset="0"/>
                        </a:rPr>
                        <a:t>2015</a:t>
                      </a:r>
                      <a:r>
                        <a:rPr lang="zh-CN" sz="2800">
                          <a:solidFill>
                            <a:srgbClr val="000000"/>
                          </a:solidFill>
                          <a:effectLst/>
                          <a:latin typeface="+mn-lt"/>
                          <a:ea typeface="+mn-ea"/>
                          <a:cs typeface="Times New Roman" panose="02020603050405020304" pitchFamily="18" charset="0"/>
                        </a:rPr>
                        <a:t>新课标全国卷</a:t>
                      </a:r>
                      <a:r>
                        <a:rPr lang="en-US" sz="2800">
                          <a:solidFill>
                            <a:srgbClr val="000000"/>
                          </a:solidFill>
                          <a:effectLst/>
                          <a:latin typeface="+mn-lt"/>
                          <a:ea typeface="+mn-ea"/>
                          <a:cs typeface="Times New Roman" panose="02020603050405020304" pitchFamily="18" charset="0"/>
                        </a:rPr>
                        <a:t>Ⅱ,T7D</a:t>
                      </a:r>
                      <a:endParaRPr lang="zh-CN" sz="2800">
                        <a:solidFill>
                          <a:srgbClr val="000000"/>
                        </a:solidFill>
                        <a:effectLst/>
                        <a:latin typeface="+mn-lt"/>
                        <a:ea typeface="+mn-ea"/>
                        <a:cs typeface="Times New Roman" panose="02020603050405020304" pitchFamily="18" charset="0"/>
                      </a:endParaRPr>
                    </a:p>
                  </a:txBody>
                  <a:tcPr marL="66675" marR="66675"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nSpc>
                          <a:spcPct val="130000"/>
                        </a:lnSpc>
                        <a:spcAft>
                          <a:spcPts val="0"/>
                        </a:spcAft>
                      </a:pPr>
                      <a:r>
                        <a:rPr lang="zh-CN" sz="2800" dirty="0">
                          <a:solidFill>
                            <a:srgbClr val="000000"/>
                          </a:solidFill>
                          <a:effectLst/>
                          <a:latin typeface="+mn-lt"/>
                          <a:ea typeface="+mn-ea"/>
                          <a:cs typeface="Times New Roman" panose="02020603050405020304" pitchFamily="18" charset="0"/>
                        </a:rPr>
                        <a:t>考查植物纤维的用途</a:t>
                      </a:r>
                      <a:r>
                        <a:rPr lang="en-US" sz="2800" b="1" dirty="0">
                          <a:solidFill>
                            <a:srgbClr val="000000"/>
                          </a:solidFill>
                          <a:effectLst/>
                          <a:latin typeface="+mn-lt"/>
                          <a:ea typeface="+mn-ea"/>
                          <a:cs typeface="Times New Roman" panose="02020603050405020304" pitchFamily="18" charset="0"/>
                        </a:rPr>
                        <a:t>(</a:t>
                      </a:r>
                      <a:r>
                        <a:rPr lang="zh-CN" sz="2800" b="1" dirty="0">
                          <a:solidFill>
                            <a:srgbClr val="000000"/>
                          </a:solidFill>
                          <a:effectLst/>
                          <a:latin typeface="+mn-lt"/>
                          <a:ea typeface="+mn-ea"/>
                          <a:cs typeface="Times New Roman" panose="02020603050405020304" pitchFamily="18" charset="0"/>
                        </a:rPr>
                        <a:t>考向</a:t>
                      </a:r>
                      <a:r>
                        <a:rPr lang="en-US" sz="2800" b="1" dirty="0">
                          <a:solidFill>
                            <a:srgbClr val="000000"/>
                          </a:solidFill>
                          <a:effectLst/>
                          <a:latin typeface="+mn-lt"/>
                          <a:ea typeface="+mn-ea"/>
                          <a:cs typeface="Times New Roman" panose="02020603050405020304" pitchFamily="18" charset="0"/>
                        </a:rPr>
                        <a:t>2)</a:t>
                      </a:r>
                      <a:endParaRPr lang="zh-CN" sz="2800" dirty="0">
                        <a:solidFill>
                          <a:srgbClr val="000000"/>
                        </a:solidFill>
                        <a:effectLst/>
                        <a:latin typeface="+mn-lt"/>
                        <a:ea typeface="+mn-ea"/>
                        <a:cs typeface="Times New Roman" panose="02020603050405020304" pitchFamily="18" charset="0"/>
                      </a:endParaRPr>
                    </a:p>
                  </a:txBody>
                  <a:tcPr marL="66675" marR="66675"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 xmlns:a16="http://schemas.microsoft.com/office/drawing/2014/main" val="3125993614"/>
                  </a:ext>
                </a:extLst>
              </a:tr>
            </a:tbl>
          </a:graphicData>
        </a:graphic>
      </p:graphicFrame>
    </p:spTree>
    <p:extLst>
      <p:ext uri="{BB962C8B-B14F-4D97-AF65-F5344CB8AC3E}">
        <p14:creationId xmlns:p14="http://schemas.microsoft.com/office/powerpoint/2010/main" val="4306209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34043" y="961573"/>
            <a:ext cx="11723913" cy="5262979"/>
          </a:xfrm>
          <a:prstGeom prst="rect">
            <a:avLst/>
          </a:prstGeom>
        </p:spPr>
        <p:txBody>
          <a:bodyPr wrap="square">
            <a:spAutoFit/>
          </a:bodyPr>
          <a:lstStyle/>
          <a:p>
            <a:pPr>
              <a:lnSpc>
                <a:spcPct val="150000"/>
              </a:lnSpc>
            </a:pPr>
            <a:r>
              <a:rPr lang="zh-CN" altLang="en-US" sz="2800" b="1" dirty="0">
                <a:latin typeface="+mn-ea"/>
              </a:rPr>
              <a:t>考情分析　</a:t>
            </a:r>
            <a:r>
              <a:rPr lang="zh-CN" altLang="en-US" sz="2800" dirty="0">
                <a:latin typeface="+mn-ea"/>
              </a:rPr>
              <a:t>近年全国卷有关本专题的考题较少</a:t>
            </a:r>
            <a:r>
              <a:rPr lang="en-US" altLang="zh-CN" sz="2800" dirty="0">
                <a:latin typeface="+mn-ea"/>
              </a:rPr>
              <a:t>,</a:t>
            </a:r>
            <a:r>
              <a:rPr lang="zh-CN" altLang="en-US" sz="2800" dirty="0">
                <a:latin typeface="+mn-ea"/>
              </a:rPr>
              <a:t>且较简单</a:t>
            </a:r>
            <a:r>
              <a:rPr lang="en-US" altLang="zh-CN" sz="2800" dirty="0">
                <a:latin typeface="+mn-ea"/>
              </a:rPr>
              <a:t>,</a:t>
            </a:r>
            <a:r>
              <a:rPr lang="zh-CN" altLang="en-US" sz="2800" dirty="0">
                <a:latin typeface="+mn-ea"/>
              </a:rPr>
              <a:t>常结合日常生产和生活考查乙醇和乙酸的结构、性质</a:t>
            </a:r>
            <a:r>
              <a:rPr lang="en-US" altLang="zh-CN" sz="2800" dirty="0">
                <a:latin typeface="+mn-ea"/>
              </a:rPr>
              <a:t>,</a:t>
            </a:r>
            <a:r>
              <a:rPr lang="zh-CN" altLang="en-US" sz="2800" dirty="0">
                <a:latin typeface="+mn-ea"/>
              </a:rPr>
              <a:t>基本营养物质的性质和用途</a:t>
            </a:r>
            <a:r>
              <a:rPr lang="en-US" altLang="zh-CN" sz="2800" dirty="0">
                <a:latin typeface="+mn-ea"/>
              </a:rPr>
              <a:t>,</a:t>
            </a:r>
            <a:r>
              <a:rPr lang="zh-CN" altLang="en-US" sz="2800" dirty="0">
                <a:latin typeface="+mn-ea"/>
              </a:rPr>
              <a:t>分值为</a:t>
            </a:r>
            <a:r>
              <a:rPr lang="en-US" altLang="zh-CN" sz="2800" dirty="0">
                <a:latin typeface="+mn-ea"/>
              </a:rPr>
              <a:t>2~4</a:t>
            </a:r>
            <a:r>
              <a:rPr lang="zh-CN" altLang="en-US" sz="2800" dirty="0">
                <a:latin typeface="+mn-ea"/>
              </a:rPr>
              <a:t>分。其中</a:t>
            </a:r>
            <a:r>
              <a:rPr lang="en-US" altLang="zh-CN" sz="2800" dirty="0">
                <a:latin typeface="+mn-ea"/>
              </a:rPr>
              <a:t>,</a:t>
            </a:r>
            <a:r>
              <a:rPr lang="zh-CN" altLang="en-US" sz="2800" dirty="0">
                <a:latin typeface="+mn-ea"/>
              </a:rPr>
              <a:t>有机化合物与生活的命题最能体现化学学科重视理论联系实际的特点以及运用所学的化学知识和方法解决生产、生活中简单化学问题的素养</a:t>
            </a:r>
            <a:r>
              <a:rPr lang="en-US" altLang="zh-CN" sz="2800" dirty="0">
                <a:latin typeface="+mn-ea"/>
              </a:rPr>
              <a:t>,</a:t>
            </a:r>
            <a:r>
              <a:rPr lang="zh-CN" altLang="en-US" sz="2800" dirty="0">
                <a:latin typeface="+mn-ea"/>
              </a:rPr>
              <a:t>这就需要考生多关注生活、生产中与化学相关的科学技术。</a:t>
            </a:r>
            <a:endParaRPr lang="en-US" altLang="zh-CN" sz="2800" dirty="0">
              <a:latin typeface="+mn-ea"/>
            </a:endParaRPr>
          </a:p>
          <a:p>
            <a:pPr>
              <a:lnSpc>
                <a:spcPct val="150000"/>
              </a:lnSpc>
            </a:pPr>
            <a:endParaRPr lang="zh-CN" altLang="en-US" sz="2800" b="1" dirty="0">
              <a:latin typeface="+mn-ea"/>
            </a:endParaRPr>
          </a:p>
          <a:p>
            <a:pPr>
              <a:lnSpc>
                <a:spcPct val="150000"/>
              </a:lnSpc>
            </a:pPr>
            <a:r>
              <a:rPr lang="zh-CN" altLang="en-US" sz="2800" b="1" dirty="0">
                <a:latin typeface="+mn-ea"/>
              </a:rPr>
              <a:t>命题预测　</a:t>
            </a:r>
            <a:r>
              <a:rPr lang="zh-CN" altLang="en-US" sz="2800" dirty="0">
                <a:latin typeface="+mn-ea"/>
              </a:rPr>
              <a:t>预计</a:t>
            </a:r>
            <a:r>
              <a:rPr lang="en-US" altLang="zh-CN" sz="2800" dirty="0">
                <a:latin typeface="+mn-ea"/>
              </a:rPr>
              <a:t>2019</a:t>
            </a:r>
            <a:r>
              <a:rPr lang="zh-CN" altLang="en-US" sz="2800" dirty="0">
                <a:latin typeface="+mn-ea"/>
              </a:rPr>
              <a:t>年高考对本专题的考查特点基本不变</a:t>
            </a:r>
            <a:r>
              <a:rPr lang="en-US" altLang="zh-CN" sz="2800" dirty="0">
                <a:latin typeface="+mn-ea"/>
              </a:rPr>
              <a:t>,</a:t>
            </a:r>
            <a:r>
              <a:rPr lang="zh-CN" altLang="en-US" sz="2800" dirty="0">
                <a:latin typeface="+mn-ea"/>
              </a:rPr>
              <a:t>仍然以选择题为主</a:t>
            </a:r>
            <a:r>
              <a:rPr lang="en-US" altLang="zh-CN" sz="2800" dirty="0">
                <a:latin typeface="+mn-ea"/>
              </a:rPr>
              <a:t>,</a:t>
            </a:r>
            <a:r>
              <a:rPr lang="zh-CN" altLang="en-US" sz="2800" dirty="0">
                <a:latin typeface="+mn-ea"/>
              </a:rPr>
              <a:t>考查常见有机物的性质和用途</a:t>
            </a:r>
            <a:r>
              <a:rPr lang="en-US" altLang="zh-CN" sz="2800" dirty="0">
                <a:latin typeface="+mn-ea"/>
              </a:rPr>
              <a:t>,</a:t>
            </a:r>
            <a:r>
              <a:rPr lang="zh-CN" altLang="en-US" sz="2800" dirty="0">
                <a:latin typeface="+mn-ea"/>
              </a:rPr>
              <a:t>难度较小</a:t>
            </a:r>
          </a:p>
        </p:txBody>
      </p:sp>
      <p:sp>
        <p:nvSpPr>
          <p:cNvPr id="5" name="矩形 4"/>
          <p:cNvSpPr/>
          <p:nvPr/>
        </p:nvSpPr>
        <p:spPr>
          <a:xfrm>
            <a:off x="0" y="0"/>
            <a:ext cx="12192000" cy="729343"/>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sp>
        <p:nvSpPr>
          <p:cNvPr id="8" name="矩形 7"/>
          <p:cNvSpPr/>
          <p:nvPr/>
        </p:nvSpPr>
        <p:spPr>
          <a:xfrm>
            <a:off x="718457" y="0"/>
            <a:ext cx="2710543"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solidFill>
                  <a:srgbClr val="DA251C"/>
                </a:solidFill>
              </a:rPr>
              <a:t>命题分析预测</a:t>
            </a:r>
          </a:p>
        </p:txBody>
      </p:sp>
    </p:spTree>
    <p:extLst>
      <p:ext uri="{BB962C8B-B14F-4D97-AF65-F5344CB8AC3E}">
        <p14:creationId xmlns:p14="http://schemas.microsoft.com/office/powerpoint/2010/main" val="172022480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861b9f8c2f44d93a71370a55de4e97271b012a2"/>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罗马雅黑">
      <a:majorFont>
        <a:latin typeface="Times New Roman"/>
        <a:ea typeface="微软雅黑"/>
        <a:cs typeface=""/>
      </a:majorFont>
      <a:minorFont>
        <a:latin typeface="Times New Roman"/>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4">
      <a:majorFont>
        <a:latin typeface="Times New Roman"/>
        <a:ea typeface="微软雅黑"/>
        <a:cs typeface=""/>
      </a:majorFont>
      <a:minorFont>
        <a:latin typeface="Times New Roman"/>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2245</TotalTime>
  <Words>4029</Words>
  <Application>Microsoft Office PowerPoint</Application>
  <PresentationFormat>宽屏</PresentationFormat>
  <Paragraphs>701</Paragraphs>
  <Slides>68</Slides>
  <Notes>3</Notes>
  <HiddenSlides>0</HiddenSlides>
  <MMClips>0</MMClips>
  <ScaleCrop>false</ScaleCrop>
  <HeadingPairs>
    <vt:vector size="6" baseType="variant">
      <vt:variant>
        <vt:lpstr>已用的字体</vt:lpstr>
      </vt:variant>
      <vt:variant>
        <vt:i4>8</vt:i4>
      </vt:variant>
      <vt:variant>
        <vt:lpstr>主题</vt:lpstr>
      </vt:variant>
      <vt:variant>
        <vt:i4>2</vt:i4>
      </vt:variant>
      <vt:variant>
        <vt:lpstr>幻灯片标题</vt:lpstr>
      </vt:variant>
      <vt:variant>
        <vt:i4>68</vt:i4>
      </vt:variant>
    </vt:vector>
  </HeadingPairs>
  <TitlesOfParts>
    <vt:vector size="78" baseType="lpstr">
      <vt:lpstr>NEU-BZ-S92</vt:lpstr>
      <vt:lpstr>等线</vt:lpstr>
      <vt:lpstr>方正书宋_GBK</vt:lpstr>
      <vt:lpstr>微软雅黑</vt:lpstr>
      <vt:lpstr>Arial</vt:lpstr>
      <vt:lpstr>Calibri</vt:lpstr>
      <vt:lpstr>Cambria Math</vt:lpstr>
      <vt:lpstr>Times New Roman</vt:lpstr>
      <vt:lpstr>Office 主题</vt:lpstr>
      <vt:lpstr>2_Office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Windows</dc:creator>
  <cp:lastModifiedBy>weber</cp:lastModifiedBy>
  <cp:revision>474</cp:revision>
  <dcterms:created xsi:type="dcterms:W3CDTF">2018-02-01T09:53:21Z</dcterms:created>
  <dcterms:modified xsi:type="dcterms:W3CDTF">2018-03-22T03:40:15Z</dcterms:modified>
</cp:coreProperties>
</file>