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3"/>
    <p:sldId id="271" r:id="rId4"/>
    <p:sldId id="262" r:id="rId5"/>
    <p:sldId id="606" r:id="rId6"/>
    <p:sldId id="272" r:id="rId7"/>
    <p:sldId id="261" r:id="rId8"/>
    <p:sldId id="277" r:id="rId9"/>
    <p:sldId id="278" r:id="rId10"/>
    <p:sldId id="279" r:id="rId11"/>
    <p:sldId id="524" r:id="rId12"/>
    <p:sldId id="454" r:id="rId13"/>
    <p:sldId id="273" r:id="rId14"/>
    <p:sldId id="263" r:id="rId15"/>
    <p:sldId id="525" r:id="rId16"/>
    <p:sldId id="493" r:id="rId17"/>
    <p:sldId id="527" r:id="rId18"/>
    <p:sldId id="528" r:id="rId19"/>
    <p:sldId id="496" r:id="rId20"/>
    <p:sldId id="529" r:id="rId21"/>
    <p:sldId id="530" r:id="rId22"/>
    <p:sldId id="413" r:id="rId23"/>
    <p:sldId id="526" r:id="rId24"/>
    <p:sldId id="499" r:id="rId25"/>
    <p:sldId id="274" r:id="rId26"/>
    <p:sldId id="326" r:id="rId27"/>
    <p:sldId id="531" r:id="rId28"/>
    <p:sldId id="533" r:id="rId29"/>
    <p:sldId id="534" r:id="rId30"/>
    <p:sldId id="535" r:id="rId31"/>
    <p:sldId id="282" r:id="rId32"/>
    <p:sldId id="536" r:id="rId33"/>
    <p:sldId id="335" r:id="rId34"/>
    <p:sldId id="466" r:id="rId35"/>
    <p:sldId id="537" r:id="rId36"/>
    <p:sldId id="532" r:id="rId37"/>
    <p:sldId id="467" r:id="rId38"/>
    <p:sldId id="538" r:id="rId39"/>
    <p:sldId id="509" r:id="rId40"/>
    <p:sldId id="511" r:id="rId41"/>
    <p:sldId id="510" r:id="rId42"/>
    <p:sldId id="540" r:id="rId43"/>
    <p:sldId id="541" r:id="rId44"/>
    <p:sldId id="542" r:id="rId45"/>
    <p:sldId id="543" r:id="rId46"/>
    <p:sldId id="539" r:id="rId47"/>
    <p:sldId id="545" r:id="rId48"/>
    <p:sldId id="547" r:id="rId49"/>
    <p:sldId id="546" r:id="rId50"/>
    <p:sldId id="548" r:id="rId51"/>
    <p:sldId id="440" r:id="rId52"/>
    <p:sldId id="505" r:id="rId53"/>
    <p:sldId id="469" r:id="rId54"/>
    <p:sldId id="552" r:id="rId55"/>
    <p:sldId id="514" r:id="rId56"/>
    <p:sldId id="424" r:id="rId57"/>
    <p:sldId id="553" r:id="rId58"/>
    <p:sldId id="550" r:id="rId59"/>
    <p:sldId id="554" r:id="rId60"/>
    <p:sldId id="555" r:id="rId61"/>
    <p:sldId id="556" r:id="rId62"/>
    <p:sldId id="557" r:id="rId63"/>
    <p:sldId id="515" r:id="rId64"/>
    <p:sldId id="558" r:id="rId65"/>
    <p:sldId id="559" r:id="rId66"/>
    <p:sldId id="551" r:id="rId67"/>
    <p:sldId id="560" r:id="rId68"/>
    <p:sldId id="561" r:id="rId69"/>
    <p:sldId id="562" r:id="rId70"/>
    <p:sldId id="471" r:id="rId71"/>
    <p:sldId id="549" r:id="rId72"/>
    <p:sldId id="472" r:id="rId73"/>
    <p:sldId id="563" r:id="rId74"/>
    <p:sldId id="565" r:id="rId75"/>
    <p:sldId id="566" r:id="rId76"/>
    <p:sldId id="568" r:id="rId77"/>
    <p:sldId id="567" r:id="rId78"/>
    <p:sldId id="569" r:id="rId79"/>
    <p:sldId id="571" r:id="rId80"/>
    <p:sldId id="572" r:id="rId81"/>
    <p:sldId id="573" r:id="rId82"/>
    <p:sldId id="574" r:id="rId83"/>
    <p:sldId id="576" r:id="rId84"/>
    <p:sldId id="575" r:id="rId85"/>
    <p:sldId id="577" r:id="rId86"/>
    <p:sldId id="579" r:id="rId87"/>
    <p:sldId id="275" r:id="rId88"/>
    <p:sldId id="581" r:id="rId89"/>
    <p:sldId id="283" r:id="rId90"/>
    <p:sldId id="391" r:id="rId91"/>
    <p:sldId id="490" r:id="rId92"/>
    <p:sldId id="582" r:id="rId93"/>
    <p:sldId id="583" r:id="rId94"/>
    <p:sldId id="584" r:id="rId95"/>
    <p:sldId id="517" r:id="rId96"/>
    <p:sldId id="442" r:id="rId97"/>
    <p:sldId id="585" r:id="rId98"/>
    <p:sldId id="518" r:id="rId99"/>
    <p:sldId id="586" r:id="rId100"/>
    <p:sldId id="587" r:id="rId101"/>
    <p:sldId id="519" r:id="rId102"/>
    <p:sldId id="588" r:id="rId103"/>
    <p:sldId id="520" r:id="rId104"/>
    <p:sldId id="589" r:id="rId105"/>
    <p:sldId id="590" r:id="rId106"/>
    <p:sldId id="591" r:id="rId107"/>
    <p:sldId id="593" r:id="rId108"/>
    <p:sldId id="595" r:id="rId109"/>
    <p:sldId id="594" r:id="rId110"/>
    <p:sldId id="596" r:id="rId111"/>
    <p:sldId id="597" r:id="rId112"/>
    <p:sldId id="599" r:id="rId113"/>
    <p:sldId id="598" r:id="rId114"/>
    <p:sldId id="580" r:id="rId115"/>
    <p:sldId id="600" r:id="rId116"/>
    <p:sldId id="602" r:id="rId117"/>
    <p:sldId id="603" r:id="rId118"/>
    <p:sldId id="604" r:id="rId119"/>
    <p:sldId id="605" r:id="rId120"/>
    <p:sldId id="266" r:id="rId1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606"/>
            <p14:sldId id="272"/>
          </p14:sldIdLst>
        </p14:section>
        <p14:section name="考情精解读" id="{E5B6AE4C-B16F-4E49-ACF6-1636DDCCFF7B}">
          <p14:sldIdLst>
            <p14:sldId id="261"/>
            <p14:sldId id="277"/>
            <p14:sldId id="278"/>
            <p14:sldId id="279"/>
            <p14:sldId id="524"/>
            <p14:sldId id="454"/>
          </p14:sldIdLst>
        </p14:section>
        <p14:section name="A.知识全通关" id="{0696FE38-A922-4D75-AA25-7EF156A1C92B}">
          <p14:sldIdLst>
            <p14:sldId id="273"/>
            <p14:sldId id="263"/>
            <p14:sldId id="525"/>
            <p14:sldId id="493"/>
            <p14:sldId id="527"/>
            <p14:sldId id="528"/>
            <p14:sldId id="496"/>
            <p14:sldId id="529"/>
            <p14:sldId id="530"/>
            <p14:sldId id="413"/>
            <p14:sldId id="526"/>
            <p14:sldId id="499"/>
          </p14:sldIdLst>
        </p14:section>
        <p14:section name="B.素养大提升" id="{EAE3448C-E808-4F1F-840E-365612D64D3F}">
          <p14:sldIdLst>
            <p14:sldId id="274"/>
            <p14:sldId id="326"/>
            <p14:sldId id="531"/>
            <p14:sldId id="533"/>
            <p14:sldId id="534"/>
            <p14:sldId id="535"/>
            <p14:sldId id="282"/>
            <p14:sldId id="536"/>
            <p14:sldId id="335"/>
            <p14:sldId id="466"/>
            <p14:sldId id="537"/>
            <p14:sldId id="532"/>
            <p14:sldId id="467"/>
            <p14:sldId id="538"/>
            <p14:sldId id="509"/>
            <p14:sldId id="511"/>
            <p14:sldId id="510"/>
            <p14:sldId id="540"/>
            <p14:sldId id="541"/>
            <p14:sldId id="542"/>
            <p14:sldId id="543"/>
            <p14:sldId id="539"/>
            <p14:sldId id="545"/>
            <p14:sldId id="547"/>
            <p14:sldId id="546"/>
            <p14:sldId id="548"/>
            <p14:sldId id="440"/>
            <p14:sldId id="505"/>
            <p14:sldId id="469"/>
            <p14:sldId id="552"/>
            <p14:sldId id="514"/>
            <p14:sldId id="424"/>
            <p14:sldId id="553"/>
            <p14:sldId id="550"/>
            <p14:sldId id="554"/>
            <p14:sldId id="555"/>
            <p14:sldId id="556"/>
            <p14:sldId id="557"/>
            <p14:sldId id="515"/>
            <p14:sldId id="558"/>
            <p14:sldId id="559"/>
            <p14:sldId id="551"/>
            <p14:sldId id="560"/>
            <p14:sldId id="561"/>
            <p14:sldId id="562"/>
            <p14:sldId id="471"/>
            <p14:sldId id="549"/>
            <p14:sldId id="472"/>
            <p14:sldId id="563"/>
            <p14:sldId id="565"/>
            <p14:sldId id="566"/>
            <p14:sldId id="568"/>
            <p14:sldId id="567"/>
            <p14:sldId id="569"/>
            <p14:sldId id="571"/>
            <p14:sldId id="572"/>
            <p14:sldId id="573"/>
            <p14:sldId id="574"/>
            <p14:sldId id="576"/>
            <p14:sldId id="575"/>
            <p14:sldId id="577"/>
            <p14:sldId id="579"/>
          </p14:sldIdLst>
        </p14:section>
        <p14:section name="C.考向全扫描" id="{C8D129F6-420B-47E8-9577-A84C8752F9E5}">
          <p14:sldIdLst>
            <p14:sldId id="275"/>
            <p14:sldId id="581"/>
            <p14:sldId id="283"/>
            <p14:sldId id="391"/>
            <p14:sldId id="490"/>
            <p14:sldId id="582"/>
            <p14:sldId id="583"/>
            <p14:sldId id="584"/>
            <p14:sldId id="517"/>
            <p14:sldId id="442"/>
            <p14:sldId id="585"/>
            <p14:sldId id="518"/>
            <p14:sldId id="586"/>
            <p14:sldId id="587"/>
            <p14:sldId id="519"/>
            <p14:sldId id="588"/>
            <p14:sldId id="520"/>
            <p14:sldId id="589"/>
            <p14:sldId id="590"/>
            <p14:sldId id="591"/>
            <p14:sldId id="593"/>
            <p14:sldId id="595"/>
            <p14:sldId id="594"/>
            <p14:sldId id="596"/>
            <p14:sldId id="597"/>
            <p14:sldId id="599"/>
            <p14:sldId id="598"/>
            <p14:sldId id="580"/>
            <p14:sldId id="600"/>
            <p14:sldId id="602"/>
            <p14:sldId id="603"/>
            <p14:sldId id="604"/>
            <p14:sldId id="605"/>
          </p14:sldIdLst>
        </p14:section>
        <p14:section name="尾片" id="{185A69EE-4998-4242-976C-7169DE9C7BAE}">
          <p14:sldIdLst>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snapToGrid="0" showGuides="1">
      <p:cViewPr varScale="1">
        <p:scale>
          <a:sx n="83" d="100"/>
          <a:sy n="83" d="100"/>
        </p:scale>
        <p:origin x="80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4" Type="http://schemas.openxmlformats.org/officeDocument/2006/relationships/tableStyles" Target="tableStyles.xml"/><Relationship Id="rId123" Type="http://schemas.openxmlformats.org/officeDocument/2006/relationships/viewProps" Target="viewProps.xml"/><Relationship Id="rId122" Type="http://schemas.openxmlformats.org/officeDocument/2006/relationships/presProps" Target="presProps.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endParaRPr lang="zh-CN" altLang="en-US" sz="2400" dirty="0">
              <a:solidFill>
                <a:schemeClr val="bg1"/>
              </a:solidFill>
              <a:latin typeface="+mn-ea"/>
            </a:endParaRP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1.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5.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2.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3.jpe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7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75.png"/></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7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8.png"/><Relationship Id="rId1" Type="http://schemas.openxmlformats.org/officeDocument/2006/relationships/image" Target="../media/image77.jpe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79.png"/></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80.png"/></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1.png"/><Relationship Id="rId1" Type="http://schemas.openxmlformats.org/officeDocument/2006/relationships/image" Target="../media/image4.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83.png"/><Relationship Id="rId3" Type="http://schemas.openxmlformats.org/officeDocument/2006/relationships/hyperlink" Target="http://g.tesoon.com/" TargetMode="External"/><Relationship Id="rId2" Type="http://schemas.openxmlformats.org/officeDocument/2006/relationships/hyperlink" Target="http://www.wln100.com/" TargetMode="External"/><Relationship Id="rId1" Type="http://schemas.openxmlformats.org/officeDocument/2006/relationships/image" Target="../media/image8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 Target="slide24.xml"/><Relationship Id="rId1"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jpeg"/><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6.jpeg"/><Relationship Id="rId1"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8.jpeg"/><Relationship Id="rId1" Type="http://schemas.openxmlformats.org/officeDocument/2006/relationships/image" Target="../media/image2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jpeg"/><Relationship Id="rId2" Type="http://schemas.openxmlformats.org/officeDocument/2006/relationships/image" Target="../media/image33.png"/><Relationship Id="rId1"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image" Target="../media/image35.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8.png"/><Relationship Id="rId2" Type="http://schemas.openxmlformats.org/officeDocument/2006/relationships/image" Target="../media/image11.jpeg"/><Relationship Id="rId1"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7.jpeg"/><Relationship Id="rId1" Type="http://schemas.openxmlformats.org/officeDocument/2006/relationships/image" Target="../media/image46.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6.jpeg"/><Relationship Id="rId1" Type="http://schemas.openxmlformats.org/officeDocument/2006/relationships/image" Target="../media/image47.jpe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6.jpeg"/><Relationship Id="rId1" Type="http://schemas.openxmlformats.org/officeDocument/2006/relationships/image" Target="../media/image47.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9.jpe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0.jpeg"/><Relationship Id="rId1" Type="http://schemas.openxmlformats.org/officeDocument/2006/relationships/image" Target="../media/image46.jpeg"/></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6.jpeg"/><Relationship Id="rId2" Type="http://schemas.openxmlformats.org/officeDocument/2006/relationships/image" Target="../media/image50.jpeg"/><Relationship Id="rId1" Type="http://schemas.openxmlformats.org/officeDocument/2006/relationships/image" Target="../media/image5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2.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3.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4.jpe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6.jpeg"/><Relationship Id="rId1"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0.jpe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6.jpeg"/></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7.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9.jpeg"/><Relationship Id="rId1" Type="http://schemas.openxmlformats.org/officeDocument/2006/relationships/image" Target="../media/image58.jpe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60.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jpe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slide" Target="slide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63.jpeg"/><Relationship Id="rId3" Type="http://schemas.openxmlformats.org/officeDocument/2006/relationships/image" Target="../media/image4.jpeg"/><Relationship Id="rId2" Type="http://schemas.openxmlformats.org/officeDocument/2006/relationships/image" Target="../media/image62.jpeg"/><Relationship Id="rId1" Type="http://schemas.openxmlformats.org/officeDocument/2006/relationships/image" Target="../media/image61.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jpeg"/><Relationship Id="rId1" Type="http://schemas.openxmlformats.org/officeDocument/2006/relationships/image" Target="../media/image6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5.jpe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6.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8.png"/><Relationship Id="rId1" Type="http://schemas.openxmlformats.org/officeDocument/2006/relationships/image" Target="../media/image67.jpe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5.jpeg"/><Relationship Id="rId1" Type="http://schemas.openxmlformats.org/officeDocument/2006/relationships/image" Target="../media/image69.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21768"/>
            <a:ext cx="11723913" cy="2031325"/>
          </a:xfrm>
          <a:prstGeom prst="rect">
            <a:avLst/>
          </a:prstGeom>
        </p:spPr>
        <p:txBody>
          <a:bodyPr wrap="square">
            <a:spAutoFit/>
          </a:bodyPr>
          <a:lstStyle/>
          <a:p>
            <a:pPr>
              <a:lnSpc>
                <a:spcPct val="150000"/>
              </a:lnSpc>
            </a:pPr>
            <a:r>
              <a:rPr lang="zh-CN" altLang="zh-CN" sz="2800" b="1" dirty="0"/>
              <a:t>命题预测</a:t>
            </a:r>
            <a:r>
              <a:rPr lang="zh-CN" altLang="zh-CN" sz="2800" dirty="0"/>
              <a:t>　预计</a:t>
            </a:r>
            <a:r>
              <a:rPr lang="en-US" altLang="zh-CN" sz="2800" dirty="0"/>
              <a:t>2019</a:t>
            </a:r>
            <a:r>
              <a:rPr lang="zh-CN" altLang="zh-CN" sz="2800" dirty="0"/>
              <a:t>年高考仍会考查电解原理在实际化工生产中的应用</a:t>
            </a:r>
            <a:r>
              <a:rPr lang="en-US" altLang="zh-CN" sz="2800" dirty="0"/>
              <a:t>,</a:t>
            </a:r>
            <a:r>
              <a:rPr lang="zh-CN" altLang="zh-CN" sz="2800" dirty="0"/>
              <a:t>结合物质制备、分离和提纯等知识综合考查</a:t>
            </a:r>
            <a:r>
              <a:rPr lang="en-US" altLang="zh-CN" sz="2800" dirty="0"/>
              <a:t>,</a:t>
            </a:r>
            <a:r>
              <a:rPr lang="zh-CN" altLang="zh-CN" sz="2800" dirty="0"/>
              <a:t>涉及电极反应式的书写、物质的提纯操作以及电极反应产物的判断等</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endParaRPr lang="zh-CN" altLang="en-US" sz="2800" dirty="0">
              <a:solidFill>
                <a:srgbClr val="DA251C"/>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354464"/>
            <a:ext cx="11723912" cy="523220"/>
          </a:xfrm>
          <a:prstGeom prst="rect">
            <a:avLst/>
          </a:prstGeom>
        </p:spPr>
        <p:txBody>
          <a:bodyPr wrap="square">
            <a:spAutoFit/>
          </a:bodyPr>
          <a:lstStyle/>
          <a:p>
            <a:r>
              <a:rPr lang="zh-CN" altLang="zh-CN" sz="2800" b="1" dirty="0">
                <a:solidFill>
                  <a:srgbClr val="DA251C"/>
                </a:solidFill>
                <a:cs typeface="Times New Roman" panose="02020603050405020304"/>
              </a:rPr>
              <a:t>解析</a:t>
            </a:r>
            <a:r>
              <a:rPr lang="zh-CN" altLang="zh-CN" sz="2800" dirty="0"/>
              <a:t>　</a:t>
            </a:r>
            <a:endParaRPr lang="zh-CN" altLang="zh-CN" sz="2800" dirty="0"/>
          </a:p>
        </p:txBody>
      </p:sp>
      <mc:AlternateContent xmlns:mc="http://schemas.openxmlformats.org/markup-compatibility/2006">
        <mc:Choice xmlns:a14="http://schemas.microsoft.com/office/drawing/2010/main" Requires="a14">
          <p:sp>
            <p:nvSpPr>
              <p:cNvPr id="5" name="矩形 4">
                <a:extLst>
                  <a:ext uri="{FF2B5EF4-FFF2-40B4-BE49-F238E27FC236}">
                    <a14:artisticCrisscrossEtching id="{4AE8229A-93A3-403E-AF96-8D78149BF427}"/>
                  </a:ext>
                </a:extLst>
              </p:cNvPr>
              <p:cNvSpPr/>
              <p:nvPr/>
            </p:nvSpPr>
            <p:spPr>
              <a:xfrm>
                <a:off x="250487" y="258817"/>
                <a:ext cx="11723912" cy="5912901"/>
              </a:xfrm>
              <a:prstGeom prst="rect">
                <a:avLst/>
              </a:prstGeom>
            </p:spPr>
            <p:txBody>
              <a:bodyPr wrap="square">
                <a:spAutoFit/>
              </a:bodyPr>
              <a:lstStyle/>
              <a:p>
                <a:pPr>
                  <a:lnSpc>
                    <a:spcPct val="150000"/>
                  </a:lnSpc>
                </a:pPr>
                <a:r>
                  <a:rPr lang="en-US" altLang="zh-CN" sz="2800" dirty="0"/>
                  <a:t>           A</a:t>
                </a:r>
                <a:r>
                  <a:rPr lang="zh-CN" altLang="zh-CN" sz="2800" dirty="0"/>
                  <a:t>项考查电解池中离子的迁移方向和溶液中正极区</a:t>
                </a:r>
                <a:r>
                  <a:rPr lang="en-US" altLang="zh-CN" sz="2800" dirty="0"/>
                  <a:t>(</a:t>
                </a:r>
                <a:r>
                  <a:rPr lang="zh-CN" altLang="zh-CN" sz="2800" dirty="0"/>
                  <a:t>阳极</a:t>
                </a:r>
                <a:r>
                  <a:rPr lang="en-US" altLang="zh-CN" sz="2800" dirty="0"/>
                  <a:t>)</a:t>
                </a:r>
                <a:r>
                  <a:rPr lang="zh-CN" altLang="zh-CN" sz="2800" dirty="0"/>
                  <a:t>离子的放电情况。电解池中</a:t>
                </a:r>
                <a:r>
                  <a:rPr lang="en-US" altLang="zh-CN" sz="2800" dirty="0"/>
                  <a:t>,</a:t>
                </a:r>
                <a:r>
                  <a:rPr lang="zh-CN" altLang="zh-CN" sz="2800" dirty="0"/>
                  <a:t>阳离子向阴极迁移</a:t>
                </a:r>
                <a:r>
                  <a:rPr lang="en-US" altLang="zh-CN" sz="2800" dirty="0"/>
                  <a:t>,</a:t>
                </a:r>
                <a:r>
                  <a:rPr lang="zh-CN" altLang="zh-CN" sz="2800" dirty="0"/>
                  <a:t>在阴极得到电子</a:t>
                </a:r>
                <a:r>
                  <a:rPr lang="en-US" altLang="zh-CN" sz="2800" dirty="0"/>
                  <a:t>,</a:t>
                </a:r>
                <a:r>
                  <a:rPr lang="zh-CN" altLang="zh-CN" sz="2800" dirty="0"/>
                  <a:t>发生还原反应</a:t>
                </a:r>
                <a:r>
                  <a:rPr lang="en-US" altLang="zh-CN" sz="2800" dirty="0"/>
                  <a:t>;</a:t>
                </a:r>
                <a:r>
                  <a:rPr lang="zh-CN" altLang="zh-CN" sz="2800" dirty="0"/>
                  <a:t>阴离子向阳极迁移</a:t>
                </a:r>
                <a:r>
                  <a:rPr lang="en-US" altLang="zh-CN" sz="2800" dirty="0"/>
                  <a:t>,</a:t>
                </a:r>
                <a:r>
                  <a:rPr lang="zh-CN" altLang="zh-CN" sz="2800" dirty="0"/>
                  <a:t>在阳极失去电子发生氧化反应。因此</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向阳极</a:t>
                </a:r>
                <a:r>
                  <a:rPr lang="en-US" altLang="zh-CN" sz="2800" dirty="0"/>
                  <a:t>(</a:t>
                </a:r>
                <a:r>
                  <a:rPr lang="zh-CN" altLang="zh-CN" sz="2800" dirty="0"/>
                  <a:t>正极区</a:t>
                </a:r>
                <a:r>
                  <a:rPr lang="en-US" altLang="zh-CN" sz="2800" dirty="0"/>
                  <a:t>)</a:t>
                </a:r>
                <a:r>
                  <a:rPr lang="zh-CN" altLang="zh-CN" sz="2800" dirty="0"/>
                  <a:t>迁移</a:t>
                </a:r>
                <a:r>
                  <a:rPr lang="en-US" altLang="zh-CN" sz="2800" dirty="0"/>
                  <a:t>,</a:t>
                </a:r>
                <a:r>
                  <a:rPr lang="zh-CN" altLang="zh-CN" sz="2800" dirty="0"/>
                  <a:t>根据离子放电顺序</a:t>
                </a:r>
                <a:r>
                  <a:rPr lang="en-US" altLang="zh-CN" sz="2800" dirty="0"/>
                  <a:t>,</a:t>
                </a:r>
                <a:r>
                  <a:rPr lang="zh-CN" altLang="zh-CN" sz="2800" dirty="0"/>
                  <a:t>溶液中水电离出的</a:t>
                </a:r>
                <a:r>
                  <a:rPr lang="en-US" altLang="zh-CN" sz="2800" dirty="0"/>
                  <a:t>OH</a:t>
                </a:r>
                <a:r>
                  <a:rPr lang="en-US" altLang="zh-CN" sz="2800" baseline="30000" dirty="0"/>
                  <a:t>-</a:t>
                </a:r>
                <a:r>
                  <a:rPr lang="zh-CN" altLang="zh-CN" sz="2800" dirty="0"/>
                  <a:t>在阳极</a:t>
                </a:r>
                <a:r>
                  <a:rPr lang="en-US" altLang="zh-CN" sz="2800" dirty="0"/>
                  <a:t>(</a:t>
                </a:r>
                <a:r>
                  <a:rPr lang="zh-CN" altLang="zh-CN" sz="2800" dirty="0"/>
                  <a:t>正极区</a:t>
                </a:r>
                <a:r>
                  <a:rPr lang="en-US" altLang="zh-CN" sz="2800" dirty="0"/>
                  <a:t>)</a:t>
                </a:r>
                <a:r>
                  <a:rPr lang="zh-CN" altLang="zh-CN" sz="2800" dirty="0"/>
                  <a:t>失去电子发生氧化反应生成氧气。由于两端隔室中离子被阻挡不能进入中间隔室</a:t>
                </a:r>
                <a:r>
                  <a:rPr lang="en-US" altLang="zh-CN" sz="2800" dirty="0"/>
                  <a:t>,</a:t>
                </a:r>
                <a:r>
                  <a:rPr lang="zh-CN" altLang="zh-CN" sz="2800" dirty="0"/>
                  <a:t>因此水电离出的</a:t>
                </a:r>
                <a:r>
                  <a:rPr lang="en-US" altLang="zh-CN" sz="2800" dirty="0"/>
                  <a:t>H</a:t>
                </a:r>
                <a:r>
                  <a:rPr lang="en-US" altLang="zh-CN" sz="2800" baseline="30000" dirty="0"/>
                  <a:t>+</a:t>
                </a:r>
                <a:r>
                  <a:rPr lang="zh-CN" altLang="zh-CN" sz="2800" dirty="0"/>
                  <a:t>保留在正极区</a:t>
                </a:r>
                <a:r>
                  <a:rPr lang="en-US" altLang="zh-CN" sz="2800" dirty="0"/>
                  <a:t>,</a:t>
                </a:r>
                <a:r>
                  <a:rPr lang="zh-CN" altLang="zh-CN" sz="2800" dirty="0"/>
                  <a:t>最终导致该极区</a:t>
                </a:r>
                <a:r>
                  <a:rPr lang="en-US" altLang="zh-CN" sz="2800" dirty="0"/>
                  <a:t>H</a:t>
                </a:r>
                <a:r>
                  <a:rPr lang="en-US" altLang="zh-CN" sz="2800" baseline="30000" dirty="0"/>
                  <a:t>+</a:t>
                </a:r>
                <a:r>
                  <a:rPr lang="zh-CN" altLang="zh-CN" sz="2800" dirty="0"/>
                  <a:t>浓度增大</a:t>
                </a:r>
                <a:r>
                  <a:rPr lang="en-US" altLang="zh-CN" sz="2800" dirty="0"/>
                  <a:t>,pH</a:t>
                </a:r>
                <a:r>
                  <a:rPr lang="zh-CN" altLang="zh-CN" sz="2800" dirty="0"/>
                  <a:t>减小</a:t>
                </a:r>
                <a:r>
                  <a:rPr lang="en-US" altLang="zh-CN" sz="2800" dirty="0"/>
                  <a:t>,A</a:t>
                </a:r>
                <a:r>
                  <a:rPr lang="zh-CN" altLang="zh-CN" sz="2800" dirty="0"/>
                  <a:t>项错误。</a:t>
                </a:r>
                <a:r>
                  <a:rPr lang="en-US" altLang="zh-CN" sz="2800" dirty="0"/>
                  <a:t>B</a:t>
                </a:r>
                <a:r>
                  <a:rPr lang="zh-CN" altLang="zh-CN" sz="2800" dirty="0"/>
                  <a:t>项考查对电解池电极产物的分析。由于两端隔室中离子被阻挡不能进入中间隔室</a:t>
                </a:r>
                <a:r>
                  <a:rPr lang="en-US" altLang="zh-CN" sz="2800" dirty="0"/>
                  <a:t>,</a:t>
                </a:r>
                <a:r>
                  <a:rPr lang="zh-CN" altLang="zh-CN" sz="2800" dirty="0"/>
                  <a:t>因此在阳极</a:t>
                </a:r>
                <a:r>
                  <a:rPr lang="en-US" altLang="zh-CN" sz="2800" dirty="0"/>
                  <a:t>(</a:t>
                </a:r>
                <a:r>
                  <a:rPr lang="zh-CN" altLang="zh-CN" sz="2800" dirty="0"/>
                  <a:t>正极区</a:t>
                </a:r>
                <a:r>
                  <a:rPr lang="en-US" altLang="zh-CN" sz="2800" dirty="0"/>
                  <a:t>)H</a:t>
                </a:r>
                <a:r>
                  <a:rPr lang="en-US" altLang="zh-CN" sz="2800" baseline="30000" dirty="0"/>
                  <a:t>+</a:t>
                </a:r>
                <a:r>
                  <a:rPr lang="zh-CN" altLang="zh-CN" sz="2800" dirty="0"/>
                  <a:t>浓度增大</a:t>
                </a:r>
                <a:r>
                  <a:rPr lang="en-US" altLang="zh-CN" sz="2800" dirty="0"/>
                  <a:t>,</a:t>
                </a:r>
                <a:r>
                  <a:rPr lang="zh-CN" altLang="zh-CN" sz="2800" dirty="0"/>
                  <a:t>同时</a:t>
                </a:r>
                <a:r>
                  <a:rPr lang="en-US" altLang="zh-CN" sz="2800" dirty="0"/>
                  <a:t>,</a:t>
                </a:r>
                <a:r>
                  <a:rPr lang="zh-CN" altLang="zh-CN" sz="2800" dirty="0"/>
                  <a:t>中间隔室的</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将迁移到正极区</a:t>
                </a:r>
                <a:r>
                  <a:rPr lang="en-US" altLang="zh-CN" sz="2800" dirty="0"/>
                  <a:t>,</a:t>
                </a:r>
                <a:r>
                  <a:rPr lang="zh-CN" altLang="zh-CN" sz="2800" dirty="0"/>
                  <a:t>最终会生成</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。在阴极</a:t>
                </a:r>
                <a:r>
                  <a:rPr lang="en-US" altLang="zh-CN" sz="2800" dirty="0"/>
                  <a:t>(</a:t>
                </a:r>
                <a:r>
                  <a:rPr lang="zh-CN" altLang="zh-CN" sz="2800" dirty="0"/>
                  <a:t>负极区</a:t>
                </a:r>
                <a:r>
                  <a:rPr lang="en-US" altLang="zh-CN" sz="2800" dirty="0"/>
                  <a:t>),</a:t>
                </a:r>
                <a:r>
                  <a:rPr lang="zh-CN" altLang="zh-CN" sz="2800" dirty="0"/>
                  <a:t>溶液中水电离出的</a:t>
                </a:r>
                <a:r>
                  <a:rPr lang="en-US" altLang="zh-CN" sz="2800" dirty="0"/>
                  <a:t>H</a:t>
                </a:r>
                <a:r>
                  <a:rPr lang="en-US" altLang="zh-CN" sz="2800" baseline="30000" dirty="0"/>
                  <a:t>+</a:t>
                </a:r>
                <a:r>
                  <a:rPr lang="zh-CN" altLang="zh-CN" sz="2800" dirty="0"/>
                  <a:t>得到电子</a:t>
                </a:r>
                <a:endParaRPr lang="zh-CN" altLang="zh-CN" sz="2800" b="1" dirty="0"/>
              </a:p>
            </p:txBody>
          </p:sp>
        </mc:Choice>
        <mc:Fallback>
          <p:sp>
            <p:nvSpPr>
              <p:cNvPr id="5" name="矩形 4"/>
              <p:cNvSpPr>
                <a:spLocks noRot="1" noChangeAspect="1" noMove="1" noResize="1" noEditPoints="1" noAdjustHandles="1" noChangeArrowheads="1" noChangeShapeType="1" noTextEdit="1"/>
              </p:cNvSpPr>
              <p:nvPr/>
            </p:nvSpPr>
            <p:spPr>
              <a:xfrm>
                <a:off x="250487" y="258817"/>
                <a:ext cx="11723912" cy="5912901"/>
              </a:xfrm>
              <a:prstGeom prst="rect">
                <a:avLst/>
              </a:prstGeom>
              <a:blipFill rotWithShape="1">
                <a:blip r:embed="rId1"/>
                <a:stretch>
                  <a:fillRect l="-1040" r="-208" b="-1959"/>
                </a:stretch>
              </a:blipFill>
            </p:spPr>
            <p:txBody>
              <a:bodyPr/>
              <a:lstStyle/>
              <a:p>
                <a:r>
                  <a:rPr lang="zh-CN" altLang="en-US">
                    <a:noFill/>
                  </a:rPr>
                  <a:t> </a:t>
                </a:r>
                <a:endParaRPr lang="zh-CN" altLang="en-US">
                  <a:noFill/>
                </a:endParaRPr>
              </a:p>
            </p:txBody>
          </p:sp>
        </mc:Fallback>
      </mc:AlternateContent>
      <p:sp>
        <p:nvSpPr>
          <p:cNvPr id="4" name="矩形 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4044" y="392167"/>
            <a:ext cx="11723912" cy="4616648"/>
          </a:xfrm>
          <a:prstGeom prst="rect">
            <a:avLst/>
          </a:prstGeom>
        </p:spPr>
        <p:txBody>
          <a:bodyPr wrap="square">
            <a:spAutoFit/>
          </a:bodyPr>
          <a:lstStyle/>
          <a:p>
            <a:pPr>
              <a:lnSpc>
                <a:spcPct val="150000"/>
              </a:lnSpc>
            </a:pPr>
            <a:r>
              <a:rPr lang="zh-CN" altLang="zh-CN" sz="2800" dirty="0"/>
              <a:t>发生还原反应生成氢气</a:t>
            </a:r>
            <a:r>
              <a:rPr lang="en-US" altLang="zh-CN" sz="2800" dirty="0"/>
              <a:t>,</a:t>
            </a:r>
            <a:r>
              <a:rPr lang="zh-CN" altLang="zh-CN" sz="2800" dirty="0"/>
              <a:t>水电离出的</a:t>
            </a:r>
            <a:r>
              <a:rPr lang="en-US" altLang="zh-CN" sz="2800" dirty="0"/>
              <a:t>OH</a:t>
            </a:r>
            <a:r>
              <a:rPr lang="en-US" altLang="zh-CN" sz="2800" baseline="30000" dirty="0"/>
              <a:t>-</a:t>
            </a:r>
            <a:r>
              <a:rPr lang="zh-CN" altLang="zh-CN" sz="2800" dirty="0"/>
              <a:t>保留在该极区</a:t>
            </a:r>
            <a:r>
              <a:rPr lang="en-US" altLang="zh-CN" sz="2800" dirty="0"/>
              <a:t>,</a:t>
            </a:r>
            <a:r>
              <a:rPr lang="zh-CN" altLang="zh-CN" sz="2800" dirty="0"/>
              <a:t>最终导致该极区</a:t>
            </a:r>
            <a:r>
              <a:rPr lang="en-US" altLang="zh-CN" sz="2800" dirty="0"/>
              <a:t>OH</a:t>
            </a:r>
            <a:r>
              <a:rPr lang="en-US" altLang="zh-CN" sz="2800" baseline="30000" dirty="0"/>
              <a:t>-</a:t>
            </a:r>
            <a:r>
              <a:rPr lang="zh-CN" altLang="zh-CN" sz="2800" dirty="0"/>
              <a:t>浓度增大</a:t>
            </a:r>
            <a:r>
              <a:rPr lang="en-US" altLang="zh-CN" sz="2800" dirty="0"/>
              <a:t>,</a:t>
            </a:r>
            <a:r>
              <a:rPr lang="zh-CN" altLang="zh-CN" sz="2800" dirty="0"/>
              <a:t>同时</a:t>
            </a:r>
            <a:r>
              <a:rPr lang="en-US" altLang="zh-CN" sz="2800" dirty="0"/>
              <a:t>,</a:t>
            </a:r>
            <a:r>
              <a:rPr lang="zh-CN" altLang="zh-CN" sz="2800" dirty="0"/>
              <a:t>中间隔室的</a:t>
            </a:r>
            <a:r>
              <a:rPr lang="en-US" altLang="zh-CN" sz="2800" dirty="0"/>
              <a:t>Na</a:t>
            </a:r>
            <a:r>
              <a:rPr lang="en-US" altLang="zh-CN" sz="2800" baseline="30000" dirty="0"/>
              <a:t>+</a:t>
            </a:r>
            <a:r>
              <a:rPr lang="zh-CN" altLang="zh-CN" sz="2800" dirty="0"/>
              <a:t>将迁移到负极区</a:t>
            </a:r>
            <a:r>
              <a:rPr lang="en-US" altLang="zh-CN" sz="2800" dirty="0"/>
              <a:t>,</a:t>
            </a:r>
            <a:r>
              <a:rPr lang="zh-CN" altLang="zh-CN" sz="2800" dirty="0"/>
              <a:t>最终会生成</a:t>
            </a:r>
            <a:r>
              <a:rPr lang="en-US" altLang="zh-CN" sz="2800" dirty="0" err="1"/>
              <a:t>NaOH,B</a:t>
            </a:r>
            <a:r>
              <a:rPr lang="zh-CN" altLang="zh-CN" sz="2800" dirty="0"/>
              <a:t>项正确。</a:t>
            </a:r>
            <a:r>
              <a:rPr lang="en-US" altLang="zh-CN" sz="2800" dirty="0"/>
              <a:t>C</a:t>
            </a:r>
            <a:r>
              <a:rPr lang="zh-CN" altLang="zh-CN" sz="2800" dirty="0"/>
              <a:t>项考查电极反应式的书写和电解池中阴极离子的放电情况。在阴极</a:t>
            </a:r>
            <a:r>
              <a:rPr lang="en-US" altLang="zh-CN" sz="2800" dirty="0"/>
              <a:t>(</a:t>
            </a:r>
            <a:r>
              <a:rPr lang="zh-CN" altLang="zh-CN" sz="2800" dirty="0"/>
              <a:t>负极区</a:t>
            </a:r>
            <a:r>
              <a:rPr lang="en-US" altLang="zh-CN" sz="2800" dirty="0"/>
              <a:t>),</a:t>
            </a:r>
            <a:r>
              <a:rPr lang="zh-CN" altLang="zh-CN" sz="2800" dirty="0"/>
              <a:t>电极反应式为</a:t>
            </a:r>
            <a:r>
              <a:rPr lang="en-US" altLang="zh-CN" sz="2800" dirty="0"/>
              <a:t>2H</a:t>
            </a:r>
            <a:r>
              <a:rPr lang="en-US" altLang="zh-CN" sz="2800" baseline="-25000" dirty="0"/>
              <a:t>2</a:t>
            </a:r>
            <a:r>
              <a:rPr lang="en-US" altLang="zh-CN" sz="2800" dirty="0"/>
              <a:t>O+2e</a:t>
            </a:r>
            <a:r>
              <a:rPr lang="en-US" altLang="zh-CN" sz="2800" baseline="30000" dirty="0"/>
              <a:t>-            </a:t>
            </a:r>
            <a:r>
              <a:rPr lang="en-US" altLang="zh-CN" sz="2800" dirty="0"/>
              <a:t>H</a:t>
            </a:r>
            <a:r>
              <a:rPr lang="en-US" altLang="zh-CN" sz="2800" baseline="-25000" dirty="0"/>
              <a:t>2</a:t>
            </a:r>
            <a:r>
              <a:rPr lang="en-US" altLang="zh-CN" sz="2800" dirty="0"/>
              <a:t>↑+2OH</a:t>
            </a:r>
            <a:r>
              <a:rPr lang="en-US" altLang="zh-CN" sz="2800" baseline="30000" dirty="0"/>
              <a:t>-</a:t>
            </a:r>
            <a:r>
              <a:rPr lang="en-US" altLang="zh-CN" sz="2800" dirty="0"/>
              <a:t>,C</a:t>
            </a:r>
            <a:r>
              <a:rPr lang="zh-CN" altLang="zh-CN" sz="2800" dirty="0"/>
              <a:t>项错误。</a:t>
            </a:r>
            <a:r>
              <a:rPr lang="en-US" altLang="zh-CN" sz="2800" dirty="0"/>
              <a:t>D</a:t>
            </a:r>
            <a:r>
              <a:rPr lang="zh-CN" altLang="zh-CN" sz="2800" dirty="0"/>
              <a:t>项考查电解池中电子转移的有关计算。每生成</a:t>
            </a:r>
            <a:r>
              <a:rPr lang="en-US" altLang="zh-CN" sz="2800" dirty="0"/>
              <a:t>1 </a:t>
            </a:r>
            <a:r>
              <a:rPr lang="en-US" altLang="zh-CN" sz="2800" dirty="0" err="1"/>
              <a:t>mol</a:t>
            </a:r>
            <a:r>
              <a:rPr lang="en-US" altLang="zh-CN" sz="2800" dirty="0"/>
              <a:t> O</a:t>
            </a:r>
            <a:r>
              <a:rPr lang="en-US" altLang="zh-CN" sz="2800" baseline="-25000" dirty="0"/>
              <a:t>2</a:t>
            </a:r>
            <a:r>
              <a:rPr lang="zh-CN" altLang="zh-CN" sz="2800" dirty="0"/>
              <a:t>要转移</a:t>
            </a:r>
            <a:r>
              <a:rPr lang="en-US" altLang="zh-CN" sz="2800" dirty="0"/>
              <a:t>4 </a:t>
            </a:r>
            <a:r>
              <a:rPr lang="en-US" altLang="zh-CN" sz="2800" dirty="0" err="1"/>
              <a:t>mol</a:t>
            </a:r>
            <a:r>
              <a:rPr lang="en-US" altLang="zh-CN" sz="2800" dirty="0"/>
              <a:t> </a:t>
            </a:r>
            <a:r>
              <a:rPr lang="zh-CN" altLang="zh-CN" sz="2800" dirty="0"/>
              <a:t>电子</a:t>
            </a:r>
            <a:r>
              <a:rPr lang="en-US" altLang="zh-CN" sz="2800" dirty="0"/>
              <a:t>,</a:t>
            </a:r>
            <a:r>
              <a:rPr lang="zh-CN" altLang="zh-CN" sz="2800" dirty="0"/>
              <a:t>因此</a:t>
            </a:r>
            <a:r>
              <a:rPr lang="en-US" altLang="zh-CN" sz="2800" dirty="0"/>
              <a:t>,</a:t>
            </a:r>
            <a:r>
              <a:rPr lang="zh-CN" altLang="zh-CN" sz="2800" dirty="0"/>
              <a:t>当电路中通过</a:t>
            </a:r>
            <a:r>
              <a:rPr lang="en-US" altLang="zh-CN" sz="2800" dirty="0"/>
              <a:t>1 </a:t>
            </a:r>
            <a:r>
              <a:rPr lang="en-US" altLang="zh-CN" sz="2800" dirty="0" err="1"/>
              <a:t>mol</a:t>
            </a:r>
            <a:r>
              <a:rPr lang="zh-CN" altLang="zh-CN" sz="2800" dirty="0"/>
              <a:t>电子的电量时</a:t>
            </a:r>
            <a:r>
              <a:rPr lang="en-US" altLang="zh-CN" sz="2800" dirty="0"/>
              <a:t>,</a:t>
            </a:r>
            <a:r>
              <a:rPr lang="zh-CN" altLang="zh-CN" sz="2800" dirty="0"/>
              <a:t>生成的</a:t>
            </a:r>
            <a:r>
              <a:rPr lang="en-US" altLang="zh-CN" sz="2800" dirty="0"/>
              <a:t>O</a:t>
            </a:r>
            <a:r>
              <a:rPr lang="en-US" altLang="zh-CN" sz="2800" baseline="-25000" dirty="0"/>
              <a:t>2</a:t>
            </a:r>
            <a:r>
              <a:rPr lang="zh-CN" altLang="zh-CN" sz="2800" dirty="0"/>
              <a:t>应为</a:t>
            </a:r>
            <a:r>
              <a:rPr lang="en-US" altLang="zh-CN" sz="2800" dirty="0"/>
              <a:t>0.25 </a:t>
            </a:r>
            <a:r>
              <a:rPr lang="en-US" altLang="zh-CN" sz="2800" dirty="0" err="1"/>
              <a:t>mol,D</a:t>
            </a:r>
            <a:r>
              <a:rPr lang="zh-CN" altLang="zh-CN" sz="2800" dirty="0"/>
              <a:t>项错误。</a:t>
            </a:r>
            <a:endParaRPr lang="zh-CN" altLang="zh-CN" sz="2800" dirty="0"/>
          </a:p>
          <a:p>
            <a:pPr>
              <a:lnSpc>
                <a:spcPct val="150000"/>
              </a:lnSpc>
            </a:pPr>
            <a:endParaRPr lang="zh-CN" altLang="zh-CN" sz="2800" b="1" dirty="0"/>
          </a:p>
        </p:txBody>
      </p:sp>
      <p:pic>
        <p:nvPicPr>
          <p:cNvPr id="4"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06471" y="248936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26687" y="4567728"/>
            <a:ext cx="11618570" cy="662233"/>
          </a:xfrm>
          <a:prstGeom prst="rect">
            <a:avLst/>
          </a:prstGeom>
        </p:spPr>
        <p:txBody>
          <a:bodyPr wrap="square">
            <a:spAutoFit/>
          </a:bodyPr>
          <a:lstStyle/>
          <a:p>
            <a:pPr>
              <a:lnSpc>
                <a:spcPct val="150000"/>
              </a:lnSpc>
            </a:pPr>
            <a:r>
              <a:rPr lang="zh-CN" altLang="en-US" sz="2800" b="1" dirty="0">
                <a:solidFill>
                  <a:srgbClr val="DA251C"/>
                </a:solidFill>
                <a:cs typeface="Times New Roman" panose="02020603050405020304"/>
              </a:rPr>
              <a:t>答案</a:t>
            </a:r>
            <a:r>
              <a:rPr lang="zh-CN" altLang="zh-CN" sz="2800" dirty="0"/>
              <a:t>　</a:t>
            </a:r>
            <a:r>
              <a:rPr lang="en-US" altLang="zh-CN" sz="2800" dirty="0"/>
              <a:t>B</a:t>
            </a:r>
            <a:endParaRPr lang="zh-CN" altLang="zh-CN" sz="2800" dirty="0"/>
          </a:p>
        </p:txBody>
      </p:sp>
      <p:sp>
        <p:nvSpPr>
          <p:cNvPr id="7" name="矩形 6"/>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743" y="226390"/>
            <a:ext cx="11713028" cy="6479210"/>
          </a:xfrm>
          <a:prstGeom prst="rect">
            <a:avLst/>
          </a:prstGeom>
        </p:spPr>
        <p:txBody>
          <a:bodyPr wrap="square">
            <a:spAutoFit/>
          </a:bodyPr>
          <a:lstStyle/>
          <a:p>
            <a:pPr>
              <a:lnSpc>
                <a:spcPct val="150000"/>
              </a:lnSpc>
            </a:pPr>
            <a:r>
              <a:rPr lang="en-US" altLang="zh-CN" sz="2800" dirty="0">
                <a:solidFill>
                  <a:srgbClr val="000000"/>
                </a:solidFill>
                <a:cs typeface="Times New Roman" panose="02020603050405020304" charset="0"/>
              </a:rPr>
              <a:t>                     1.</a:t>
            </a:r>
            <a:r>
              <a:rPr lang="zh-CN" altLang="zh-CN" sz="2800" dirty="0">
                <a:solidFill>
                  <a:srgbClr val="000000"/>
                </a:solidFill>
                <a:cs typeface="Times New Roman" panose="02020603050405020304" charset="0"/>
              </a:rPr>
              <a:t>本题看似是废水的处理问题</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实际上是电解原理的具体应用。题中所谓的</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正极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和</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负极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实质上就是电解池的</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阳极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和</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阴极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。在负极区和正极区发生的反应</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实质上就是电解池的阴极反应和阳极反应。答题关键在于对电解基本原理的理解和掌握。</a:t>
            </a:r>
            <a:endParaRPr lang="zh-CN" altLang="zh-CN" sz="2800" dirty="0">
              <a:solidFill>
                <a:srgbClr val="000000"/>
              </a:solidFill>
              <a:cs typeface="Times New Roman" panose="02020603050405020304" charset="0"/>
            </a:endParaRPr>
          </a:p>
          <a:p>
            <a:pPr>
              <a:lnSpc>
                <a:spcPct val="150000"/>
              </a:lnSpc>
            </a:pPr>
            <a:r>
              <a:rPr lang="en-US" altLang="zh-CN" sz="28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多膜电解装置是近几年考查的新热点。解这类问题可以分三步</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第一步</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分清隔膜类型。即交换膜属于阳膜、阴膜或质子膜中的哪一种</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判断隔膜允许哪种离子通过。第二步</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写出电极反应式</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判断交换膜两侧离子变化</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推断电荷变化</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根据阴阳极判断离子迁移方向。第三步</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分析隔膜的作用。在产品制备过程中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隔膜的作用主要是提高产品纯度</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或避免产物因发生反应而造成危险。</a:t>
            </a:r>
            <a:endParaRPr lang="zh-CN" altLang="zh-CN" sz="2800" dirty="0">
              <a:solidFill>
                <a:srgbClr val="000000"/>
              </a:solidFill>
              <a:cs typeface="Times New Roman" panose="02020603050405020304" charset="0"/>
            </a:endParaRPr>
          </a:p>
        </p:txBody>
      </p:sp>
      <p:sp>
        <p:nvSpPr>
          <p:cNvPr id="6" name="矩形 5"/>
          <p:cNvSpPr/>
          <p:nvPr/>
        </p:nvSpPr>
        <p:spPr>
          <a:xfrm>
            <a:off x="250487" y="354464"/>
            <a:ext cx="11723912" cy="523220"/>
          </a:xfrm>
          <a:prstGeom prst="rect">
            <a:avLst/>
          </a:prstGeom>
        </p:spPr>
        <p:txBody>
          <a:bodyPr wrap="square">
            <a:spAutoFit/>
          </a:bodyPr>
          <a:lstStyle/>
          <a:p>
            <a:r>
              <a:rPr lang="zh-CN" altLang="en-US" sz="2800" b="1" dirty="0">
                <a:solidFill>
                  <a:srgbClr val="DA251C"/>
                </a:solidFill>
                <a:cs typeface="Times New Roman" panose="02020603050405020304"/>
              </a:rPr>
              <a:t>素养提升</a:t>
            </a:r>
            <a:endParaRPr lang="zh-CN" altLang="zh-CN" sz="2800" dirty="0"/>
          </a:p>
        </p:txBody>
      </p:sp>
      <p:sp>
        <p:nvSpPr>
          <p:cNvPr id="8" name="矩形 7"/>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734771"/>
            <a:ext cx="11723912" cy="5185522"/>
          </a:xfrm>
          <a:prstGeom prst="rect">
            <a:avLst/>
          </a:prstGeom>
        </p:spPr>
        <p:txBody>
          <a:bodyPr wrap="square">
            <a:spAutoFit/>
          </a:bodyPr>
          <a:lstStyle/>
          <a:p>
            <a:pPr>
              <a:lnSpc>
                <a:spcPct val="150000"/>
              </a:lnSpc>
            </a:pPr>
            <a:r>
              <a:rPr lang="zh-CN" altLang="zh-CN" sz="2800" b="1" dirty="0">
                <a:solidFill>
                  <a:srgbClr val="DA251C"/>
                </a:solidFill>
                <a:cs typeface="Times New Roman" panose="02020603050405020304"/>
              </a:rPr>
              <a:t>示例</a:t>
            </a:r>
            <a:r>
              <a:rPr lang="en-US" altLang="zh-CN" sz="2800" b="1" dirty="0">
                <a:solidFill>
                  <a:srgbClr val="DA251C"/>
                </a:solidFill>
                <a:cs typeface="Times New Roman" panose="02020603050405020304"/>
              </a:rPr>
              <a:t>13</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[2017</a:t>
            </a:r>
            <a:r>
              <a:rPr lang="zh-CN" altLang="zh-CN" sz="2800" dirty="0"/>
              <a:t>全国卷</a:t>
            </a:r>
            <a:r>
              <a:rPr lang="en-US" altLang="zh-CN" sz="2800" dirty="0"/>
              <a:t>Ⅰ, 11,6</a:t>
            </a:r>
            <a:r>
              <a:rPr lang="zh-CN" altLang="zh-CN" sz="2800" dirty="0"/>
              <a:t>分</a:t>
            </a:r>
            <a:r>
              <a:rPr lang="en-US" altLang="zh-CN" sz="2800" dirty="0"/>
              <a:t>]</a:t>
            </a:r>
            <a:r>
              <a:rPr lang="zh-CN" altLang="zh-CN" sz="2800" dirty="0"/>
              <a:t>支撑海港码头基础的钢管桩</a:t>
            </a:r>
            <a:r>
              <a:rPr lang="en-US" altLang="zh-CN" sz="2800" dirty="0"/>
              <a:t>,</a:t>
            </a:r>
            <a:r>
              <a:rPr lang="zh-CN" altLang="zh-CN" sz="2800" dirty="0"/>
              <a:t>常用外加电流的阴极保护法进行防腐</a:t>
            </a:r>
            <a:r>
              <a:rPr lang="en-US" altLang="zh-CN" sz="2800" dirty="0"/>
              <a:t>,</a:t>
            </a:r>
            <a:r>
              <a:rPr lang="zh-CN" altLang="zh-CN" sz="2800" dirty="0"/>
              <a:t>工作原理如图所示</a:t>
            </a:r>
            <a:r>
              <a:rPr lang="en-US" altLang="zh-CN" sz="2800" dirty="0"/>
              <a:t>,</a:t>
            </a:r>
            <a:r>
              <a:rPr lang="zh-CN" altLang="zh-CN" sz="2800" dirty="0"/>
              <a:t>其中高硅铸铁为惰性辅助阳极。下列有关表述不正确的是</a:t>
            </a:r>
            <a:endParaRPr lang="zh-CN" altLang="zh-CN" sz="2800" dirty="0"/>
          </a:p>
          <a:p>
            <a:pPr>
              <a:lnSpc>
                <a:spcPct val="150000"/>
              </a:lnSpc>
            </a:pPr>
            <a:r>
              <a:rPr lang="en-US" altLang="zh-CN" sz="2800" dirty="0"/>
              <a:t>A.</a:t>
            </a:r>
            <a:r>
              <a:rPr lang="zh-CN" altLang="zh-CN" sz="2800" dirty="0"/>
              <a:t>通入保护电流使钢管桩表面腐蚀电流接近于零</a:t>
            </a:r>
            <a:endParaRPr lang="zh-CN" altLang="zh-CN" sz="2800" dirty="0"/>
          </a:p>
          <a:p>
            <a:pPr>
              <a:lnSpc>
                <a:spcPct val="150000"/>
              </a:lnSpc>
            </a:pPr>
            <a:r>
              <a:rPr lang="en-US" altLang="zh-CN" sz="2800" dirty="0"/>
              <a:t>B.</a:t>
            </a:r>
            <a:r>
              <a:rPr lang="zh-CN" altLang="zh-CN" sz="2800" dirty="0"/>
              <a:t>通电后外电路电子被强制从高硅铸铁流向钢管桩</a:t>
            </a:r>
            <a:endParaRPr lang="zh-CN" altLang="zh-CN" sz="2800" dirty="0"/>
          </a:p>
          <a:p>
            <a:pPr>
              <a:lnSpc>
                <a:spcPct val="150000"/>
              </a:lnSpc>
            </a:pPr>
            <a:r>
              <a:rPr lang="en-US" altLang="zh-CN" sz="2800" dirty="0"/>
              <a:t>C.</a:t>
            </a:r>
            <a:r>
              <a:rPr lang="zh-CN" altLang="zh-CN" sz="2800" dirty="0"/>
              <a:t>高硅铸铁的作用是作为损耗阳极材料和传递电流</a:t>
            </a:r>
            <a:endParaRPr lang="zh-CN" altLang="zh-CN" sz="2800" dirty="0"/>
          </a:p>
          <a:p>
            <a:pPr>
              <a:lnSpc>
                <a:spcPct val="150000"/>
              </a:lnSpc>
            </a:pPr>
            <a:r>
              <a:rPr lang="en-US" altLang="zh-CN" sz="2800" dirty="0"/>
              <a:t>D.</a:t>
            </a:r>
            <a:r>
              <a:rPr lang="zh-CN" altLang="zh-CN" sz="2800" dirty="0"/>
              <a:t>通入的保护电流应该根据环境条件变化进行调整</a:t>
            </a:r>
            <a:endParaRPr lang="zh-CN" altLang="zh-CN" sz="2800" dirty="0"/>
          </a:p>
          <a:p>
            <a:pPr>
              <a:lnSpc>
                <a:spcPct val="150000"/>
              </a:lnSpc>
            </a:pPr>
            <a:endParaRPr lang="zh-CN" altLang="zh-CN" sz="2800" dirty="0"/>
          </a:p>
        </p:txBody>
      </p:sp>
      <p:sp>
        <p:nvSpPr>
          <p:cNvPr id="18" name="矩形 17"/>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p:cNvSpPr/>
          <p:nvPr/>
        </p:nvSpPr>
        <p:spPr>
          <a:xfrm>
            <a:off x="1066800" y="-2"/>
            <a:ext cx="32956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4 </a:t>
            </a:r>
            <a:r>
              <a:rPr lang="zh-CN" altLang="zh-CN" sz="2800" dirty="0">
                <a:solidFill>
                  <a:srgbClr val="DA251C"/>
                </a:solidFill>
              </a:rPr>
              <a:t>电化学防腐</a:t>
            </a:r>
            <a:endParaRPr lang="en-US" altLang="zh-CN" sz="2800" dirty="0">
              <a:solidFill>
                <a:srgbClr val="DA251C"/>
              </a:solidFill>
            </a:endParaRPr>
          </a:p>
        </p:txBody>
      </p:sp>
      <p:pic>
        <p:nvPicPr>
          <p:cNvPr id="7" name="2017LQLZ4.jpg" descr="id:2147527004;FounderCES"/>
          <p:cNvPicPr/>
          <p:nvPr/>
        </p:nvPicPr>
        <p:blipFill>
          <a:blip r:embed="rId1"/>
          <a:stretch>
            <a:fillRect/>
          </a:stretch>
        </p:blipFill>
        <p:spPr>
          <a:xfrm>
            <a:off x="8264842" y="3882072"/>
            <a:ext cx="3642730" cy="2080578"/>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486" y="1051451"/>
            <a:ext cx="11713028" cy="1954894"/>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charset="0"/>
              </a:rPr>
              <a:t>本题考查的知识点较新</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是近三年来全国卷首次考查金属电化学腐蚀和防护的知识</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且本题背景取材于真实生产生活中海港码头钢管桩防腐</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贴近考生实际生活</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让考生体会到化学服务于社会</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对社会发展的重大贡献。</a:t>
            </a:r>
            <a:endParaRPr lang="zh-CN" altLang="zh-CN" sz="2800" dirty="0">
              <a:solidFill>
                <a:srgbClr val="000000"/>
              </a:solidFill>
              <a:cs typeface="Times New Roman" panose="02020603050405020304" charset="0"/>
            </a:endParaRPr>
          </a:p>
        </p:txBody>
      </p:sp>
      <p:sp>
        <p:nvSpPr>
          <p:cNvPr id="6" name="矩形 5"/>
          <p:cNvSpPr/>
          <p:nvPr/>
        </p:nvSpPr>
        <p:spPr>
          <a:xfrm>
            <a:off x="250487" y="354464"/>
            <a:ext cx="11723912" cy="523220"/>
          </a:xfrm>
          <a:prstGeom prst="rect">
            <a:avLst/>
          </a:prstGeom>
        </p:spPr>
        <p:txBody>
          <a:bodyPr wrap="square">
            <a:spAutoFit/>
          </a:bodyPr>
          <a:lstStyle/>
          <a:p>
            <a:r>
              <a:rPr lang="zh-CN" altLang="zh-CN" sz="2800" b="1" dirty="0">
                <a:solidFill>
                  <a:srgbClr val="DA251C"/>
                </a:solidFill>
                <a:cs typeface="Times New Roman" panose="02020603050405020304"/>
              </a:rPr>
              <a:t>命题立意</a:t>
            </a:r>
            <a:endParaRPr lang="zh-CN" altLang="zh-CN" sz="2800" b="1" dirty="0">
              <a:solidFill>
                <a:srgbClr val="DA251C"/>
              </a:solidFill>
              <a:cs typeface="Times New Roman" panose="02020603050405020304"/>
            </a:endParaRPr>
          </a:p>
        </p:txBody>
      </p:sp>
      <p:sp>
        <p:nvSpPr>
          <p:cNvPr id="4" name="矩形 3"/>
          <p:cNvSpPr/>
          <p:nvPr/>
        </p:nvSpPr>
        <p:spPr>
          <a:xfrm>
            <a:off x="250487" y="3429000"/>
            <a:ext cx="11723912" cy="523220"/>
          </a:xfrm>
          <a:prstGeom prst="rect">
            <a:avLst/>
          </a:prstGeom>
        </p:spPr>
        <p:txBody>
          <a:bodyPr wrap="square">
            <a:spAutoFit/>
          </a:bodyPr>
          <a:lstStyle/>
          <a:p>
            <a:r>
              <a:rPr lang="zh-CN" altLang="zh-CN" sz="2800" b="1" dirty="0">
                <a:solidFill>
                  <a:srgbClr val="DA251C"/>
                </a:solidFill>
                <a:cs typeface="Times New Roman" panose="02020603050405020304"/>
              </a:rPr>
              <a:t>教材探源</a:t>
            </a:r>
            <a:endParaRPr lang="zh-CN" altLang="zh-CN" sz="2800" b="1" dirty="0">
              <a:solidFill>
                <a:srgbClr val="DA251C"/>
              </a:solidFill>
              <a:cs typeface="Times New Roman" panose="02020603050405020304"/>
            </a:endParaRPr>
          </a:p>
        </p:txBody>
      </p:sp>
      <p:sp>
        <p:nvSpPr>
          <p:cNvPr id="5" name="矩形 4"/>
          <p:cNvSpPr/>
          <p:nvPr/>
        </p:nvSpPr>
        <p:spPr>
          <a:xfrm>
            <a:off x="239486" y="4118501"/>
            <a:ext cx="11713028" cy="1954894"/>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charset="0"/>
              </a:rPr>
              <a:t>本题通过电化学防腐的实际应用创设认知冲突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考查考生对电化学原理的应用实践能力</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试题呈现的</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腐蚀电流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和</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强制</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等词语直接源于人教版教材选修</a:t>
            </a:r>
            <a:r>
              <a:rPr lang="en-US" altLang="zh-CN" sz="2800" dirty="0">
                <a:solidFill>
                  <a:srgbClr val="000000"/>
                </a:solidFill>
                <a:cs typeface="Times New Roman" panose="02020603050405020304" charset="0"/>
              </a:rPr>
              <a:t>4</a:t>
            </a:r>
            <a:r>
              <a:rPr lang="zh-CN" altLang="zh-CN" sz="2800" dirty="0">
                <a:solidFill>
                  <a:srgbClr val="000000"/>
                </a:solidFill>
                <a:cs typeface="Times New Roman" panose="02020603050405020304" charset="0"/>
              </a:rPr>
              <a:t>第</a:t>
            </a:r>
            <a:r>
              <a:rPr lang="en-US" altLang="zh-CN" sz="2800" dirty="0">
                <a:solidFill>
                  <a:srgbClr val="000000"/>
                </a:solidFill>
                <a:cs typeface="Times New Roman" panose="02020603050405020304" charset="0"/>
              </a:rPr>
              <a:t>86</a:t>
            </a:r>
            <a:r>
              <a:rPr lang="zh-CN" altLang="zh-CN" sz="2800" dirty="0">
                <a:solidFill>
                  <a:srgbClr val="000000"/>
                </a:solidFill>
                <a:cs typeface="Times New Roman" panose="02020603050405020304" charset="0"/>
              </a:rPr>
              <a:t>页倒数第二自然段。</a:t>
            </a:r>
            <a:endParaRPr lang="zh-CN" altLang="zh-CN" sz="2800" dirty="0">
              <a:solidFill>
                <a:srgbClr val="000000"/>
              </a:solidFill>
              <a:cs typeface="Times New Roman" panose="02020603050405020304" charset="0"/>
            </a:endParaRPr>
          </a:p>
        </p:txBody>
      </p:sp>
      <p:sp>
        <p:nvSpPr>
          <p:cNvPr id="7" name="矩形 6"/>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3174" y="296688"/>
            <a:ext cx="11554679" cy="5186613"/>
          </a:xfrm>
          <a:prstGeom prst="rect">
            <a:avLst/>
          </a:prstGeom>
        </p:spPr>
        <p:txBody>
          <a:bodyPr wrap="square">
            <a:spAutoFit/>
          </a:bodyPr>
          <a:lstStyle/>
          <a:p>
            <a:pPr>
              <a:lnSpc>
                <a:spcPct val="150000"/>
              </a:lnSpc>
            </a:pPr>
            <a:r>
              <a:rPr lang="en-US" altLang="zh-CN" sz="2800" dirty="0"/>
              <a:t>              </a:t>
            </a:r>
            <a:r>
              <a:rPr lang="zh-CN" altLang="zh-CN" sz="2800" dirty="0" smtClean="0"/>
              <a:t>本题</a:t>
            </a:r>
            <a:r>
              <a:rPr lang="zh-CN" altLang="zh-CN" sz="2800" dirty="0"/>
              <a:t>的认知冲突是考生熟知的</a:t>
            </a:r>
            <a:r>
              <a:rPr lang="en-US" altLang="zh-CN" sz="2800" dirty="0"/>
              <a:t>“</a:t>
            </a:r>
            <a:r>
              <a:rPr lang="zh-CN" altLang="zh-CN" sz="2800" dirty="0"/>
              <a:t>铁是电解池的活泼阳极</a:t>
            </a:r>
            <a:r>
              <a:rPr lang="en-US" altLang="zh-CN" sz="2800" dirty="0"/>
              <a:t>”</a:t>
            </a:r>
            <a:r>
              <a:rPr lang="zh-CN" altLang="zh-CN" sz="2800" dirty="0"/>
              <a:t>和题给</a:t>
            </a:r>
            <a:r>
              <a:rPr lang="en-US" altLang="zh-CN" sz="2800" dirty="0"/>
              <a:t>“</a:t>
            </a:r>
            <a:r>
              <a:rPr lang="zh-CN" altLang="zh-CN" sz="2800" dirty="0"/>
              <a:t>高硅铸铁为惰性辅助阳极</a:t>
            </a:r>
            <a:r>
              <a:rPr lang="en-US" altLang="zh-CN" sz="2800" dirty="0"/>
              <a:t>”</a:t>
            </a:r>
            <a:r>
              <a:rPr lang="zh-CN" altLang="zh-CN" sz="2800" dirty="0"/>
              <a:t>。平时做题时铁常作电解池的活泼阳极</a:t>
            </a:r>
            <a:r>
              <a:rPr lang="en-US" altLang="zh-CN" sz="2800" dirty="0"/>
              <a:t>,</a:t>
            </a:r>
            <a:r>
              <a:rPr lang="zh-CN" altLang="zh-CN" sz="2800" dirty="0"/>
              <a:t>铁失去电子被氧化而损耗</a:t>
            </a:r>
            <a:r>
              <a:rPr lang="en-US" altLang="zh-CN" sz="2800" dirty="0"/>
              <a:t>,</a:t>
            </a:r>
            <a:r>
              <a:rPr lang="zh-CN" altLang="zh-CN" sz="2800" dirty="0"/>
              <a:t>本题明确告知实际应用过程中高硅铸铁为惰性辅助阳极</a:t>
            </a:r>
            <a:r>
              <a:rPr lang="en-US" altLang="zh-CN" sz="2800" dirty="0"/>
              <a:t>,</a:t>
            </a:r>
            <a:r>
              <a:rPr lang="zh-CN" altLang="zh-CN" sz="2800" dirty="0"/>
              <a:t>就是其中的铁不失去电子不被损耗</a:t>
            </a:r>
            <a:r>
              <a:rPr lang="en-US" altLang="zh-CN" sz="2800" dirty="0"/>
              <a:t>,</a:t>
            </a:r>
            <a:r>
              <a:rPr lang="zh-CN" altLang="zh-CN" sz="2800" dirty="0"/>
              <a:t>只是传递电流</a:t>
            </a:r>
            <a:r>
              <a:rPr lang="en-US" altLang="zh-CN" sz="2800" dirty="0"/>
              <a:t>,</a:t>
            </a:r>
            <a:r>
              <a:rPr lang="zh-CN" altLang="zh-CN" sz="2800" dirty="0"/>
              <a:t>故</a:t>
            </a:r>
            <a:r>
              <a:rPr lang="en-US" altLang="zh-CN" sz="2800" dirty="0"/>
              <a:t>C</a:t>
            </a:r>
            <a:r>
              <a:rPr lang="zh-CN" altLang="zh-CN" sz="2800" dirty="0"/>
              <a:t>不正确。</a:t>
            </a:r>
            <a:r>
              <a:rPr lang="en-US" altLang="zh-CN" sz="2800" dirty="0"/>
              <a:t>“</a:t>
            </a:r>
            <a:r>
              <a:rPr lang="zh-CN" altLang="zh-CN" sz="2800" dirty="0"/>
              <a:t>腐蚀电流</a:t>
            </a:r>
            <a:r>
              <a:rPr lang="en-US" altLang="zh-CN" sz="2800" dirty="0"/>
              <a:t>”</a:t>
            </a:r>
            <a:r>
              <a:rPr lang="zh-CN" altLang="zh-CN" sz="2800" dirty="0"/>
              <a:t>是指断开外加直流电源后</a:t>
            </a:r>
            <a:r>
              <a:rPr lang="en-US" altLang="zh-CN" sz="2800" dirty="0"/>
              <a:t>,</a:t>
            </a:r>
            <a:r>
              <a:rPr lang="zh-CN" altLang="zh-CN" sz="2800" dirty="0"/>
              <a:t>钢管桩发生电化学腐蚀过程中形成的电流</a:t>
            </a:r>
            <a:r>
              <a:rPr lang="en-US" altLang="zh-CN" sz="2800" dirty="0"/>
              <a:t>,</a:t>
            </a:r>
            <a:r>
              <a:rPr lang="zh-CN" altLang="zh-CN" sz="2800" dirty="0"/>
              <a:t>通入的保护电流相当于给电池充电</a:t>
            </a:r>
            <a:r>
              <a:rPr lang="en-US" altLang="zh-CN" sz="2800" dirty="0"/>
              <a:t>,</a:t>
            </a:r>
            <a:r>
              <a:rPr lang="zh-CN" altLang="zh-CN" sz="2800" dirty="0"/>
              <a:t>此时腐蚀电流接近于零</a:t>
            </a:r>
            <a:r>
              <a:rPr lang="en-US" altLang="zh-CN" sz="2800" dirty="0"/>
              <a:t>,A</a:t>
            </a:r>
            <a:r>
              <a:rPr lang="zh-CN" altLang="zh-CN" sz="2800" dirty="0"/>
              <a:t>正确。若断开外加直流电源</a:t>
            </a:r>
            <a:r>
              <a:rPr lang="en-US" altLang="zh-CN" sz="2800" dirty="0"/>
              <a:t>,</a:t>
            </a:r>
            <a:r>
              <a:rPr lang="zh-CN" altLang="zh-CN" sz="2800" dirty="0"/>
              <a:t>钢管桩发生电化学腐蚀时电子由铁流向碳</a:t>
            </a:r>
            <a:r>
              <a:rPr lang="en-US" altLang="zh-CN" sz="2800" dirty="0"/>
              <a:t>,</a:t>
            </a:r>
            <a:r>
              <a:rPr lang="zh-CN" altLang="zh-CN" sz="2800" dirty="0"/>
              <a:t>通电后电子则被</a:t>
            </a:r>
            <a:r>
              <a:rPr lang="en-US" altLang="zh-CN" sz="2800" dirty="0"/>
              <a:t>“</a:t>
            </a:r>
            <a:r>
              <a:rPr lang="zh-CN" altLang="zh-CN" sz="2800" dirty="0"/>
              <a:t>强制</a:t>
            </a:r>
            <a:r>
              <a:rPr lang="en-US" altLang="zh-CN" sz="2800" dirty="0"/>
              <a:t>”</a:t>
            </a:r>
            <a:r>
              <a:rPr lang="zh-CN" altLang="zh-CN" sz="2800" dirty="0"/>
              <a:t>从高硅铸铁流向直流电源正极</a:t>
            </a:r>
            <a:r>
              <a:rPr lang="en-US" altLang="zh-CN" sz="2800" dirty="0"/>
              <a:t>,</a:t>
            </a:r>
            <a:r>
              <a:rPr lang="zh-CN" altLang="zh-CN" sz="2800" dirty="0"/>
              <a:t>再由直流电源负极流向钢管桩</a:t>
            </a:r>
            <a:r>
              <a:rPr lang="en-US" altLang="zh-CN" sz="2800" dirty="0"/>
              <a:t>,B</a:t>
            </a:r>
            <a:r>
              <a:rPr lang="zh-CN" altLang="zh-CN" sz="2800" dirty="0"/>
              <a:t>正确</a:t>
            </a:r>
            <a:r>
              <a:rPr lang="zh-CN" altLang="zh-CN" sz="2800" dirty="0" smtClean="0"/>
              <a:t>。</a:t>
            </a:r>
            <a:endParaRPr lang="zh-CN" altLang="zh-CN" sz="2800" dirty="0"/>
          </a:p>
        </p:txBody>
      </p:sp>
      <p:sp>
        <p:nvSpPr>
          <p:cNvPr id="10" name="矩形 9"/>
          <p:cNvSpPr/>
          <p:nvPr/>
        </p:nvSpPr>
        <p:spPr>
          <a:xfrm>
            <a:off x="332520" y="297051"/>
            <a:ext cx="11554679" cy="738664"/>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p>
        </p:txBody>
      </p:sp>
      <p:sp>
        <p:nvSpPr>
          <p:cNvPr id="4" name="矩形 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18660" y="258588"/>
            <a:ext cx="11554679" cy="2031325"/>
          </a:xfrm>
          <a:prstGeom prst="rect">
            <a:avLst/>
          </a:prstGeom>
        </p:spPr>
        <p:txBody>
          <a:bodyPr wrap="square">
            <a:spAutoFit/>
          </a:bodyPr>
          <a:lstStyle/>
          <a:p>
            <a:pPr>
              <a:lnSpc>
                <a:spcPct val="150000"/>
              </a:lnSpc>
            </a:pPr>
            <a:r>
              <a:rPr lang="zh-CN" altLang="zh-CN" sz="2800" dirty="0" smtClean="0"/>
              <a:t>通入</a:t>
            </a:r>
            <a:r>
              <a:rPr lang="zh-CN" altLang="zh-CN" sz="2800" dirty="0"/>
              <a:t>的保护电流要根据海水中电解质的浓度、</a:t>
            </a:r>
            <a:r>
              <a:rPr lang="en-US" altLang="zh-CN" sz="2800" dirty="0"/>
              <a:t>pH</a:t>
            </a:r>
            <a:r>
              <a:rPr lang="zh-CN" altLang="zh-CN" sz="2800" dirty="0"/>
              <a:t>、温度等环境条件变化而进行调整</a:t>
            </a:r>
            <a:r>
              <a:rPr lang="en-US" altLang="zh-CN" sz="2800" dirty="0"/>
              <a:t>,</a:t>
            </a:r>
            <a:r>
              <a:rPr lang="zh-CN" altLang="zh-CN" sz="2800" dirty="0"/>
              <a:t>从而有效保护钢管桩</a:t>
            </a:r>
            <a:r>
              <a:rPr lang="en-US" altLang="zh-CN" sz="2800" dirty="0"/>
              <a:t>,D</a:t>
            </a:r>
            <a:r>
              <a:rPr lang="zh-CN" altLang="zh-CN" sz="2800" dirty="0"/>
              <a:t>正确。</a:t>
            </a:r>
            <a:endParaRPr lang="zh-CN" altLang="zh-CN" sz="2800" dirty="0"/>
          </a:p>
          <a:p>
            <a:pPr>
              <a:lnSpc>
                <a:spcPct val="150000"/>
              </a:lnSpc>
            </a:pPr>
            <a:r>
              <a:rPr lang="zh-CN" altLang="en-US" sz="2800" b="1" dirty="0">
                <a:solidFill>
                  <a:srgbClr val="DA251C"/>
                </a:solidFill>
                <a:latin typeface="Times New Roman" panose="02020603050405020304" charset="0"/>
                <a:cs typeface="Times New Roman" panose="02020603050405020304" charset="0"/>
              </a:rPr>
              <a:t>答案</a:t>
            </a:r>
            <a:r>
              <a:rPr lang="zh-CN" altLang="en-US" sz="2800" dirty="0"/>
              <a:t>   </a:t>
            </a:r>
            <a:r>
              <a:rPr lang="en-US" altLang="zh-CN" sz="2800" dirty="0"/>
              <a:t>C</a:t>
            </a:r>
            <a:endParaRPr lang="zh-CN" altLang="zh-CN" sz="2800" dirty="0"/>
          </a:p>
        </p:txBody>
      </p:sp>
      <p:sp>
        <p:nvSpPr>
          <p:cNvPr id="3" name="矩形 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734771"/>
            <a:ext cx="11723912" cy="4616648"/>
          </a:xfrm>
          <a:prstGeom prst="rect">
            <a:avLst/>
          </a:prstGeom>
        </p:spPr>
        <p:txBody>
          <a:bodyPr wrap="square">
            <a:spAutoFit/>
          </a:bodyPr>
          <a:lstStyle/>
          <a:p>
            <a:pPr>
              <a:lnSpc>
                <a:spcPct val="150000"/>
              </a:lnSpc>
            </a:pPr>
            <a:r>
              <a:rPr lang="zh-CN" altLang="zh-CN" sz="2800" b="1" dirty="0">
                <a:solidFill>
                  <a:srgbClr val="DA251C"/>
                </a:solidFill>
                <a:cs typeface="Times New Roman" panose="02020603050405020304"/>
              </a:rPr>
              <a:t>示例</a:t>
            </a:r>
            <a:r>
              <a:rPr lang="en-US" altLang="zh-CN" sz="2800" b="1" dirty="0">
                <a:solidFill>
                  <a:srgbClr val="DA251C"/>
                </a:solidFill>
                <a:cs typeface="Times New Roman" panose="02020603050405020304"/>
              </a:rPr>
              <a:t>14</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[2014</a:t>
            </a:r>
            <a:r>
              <a:rPr lang="zh-CN" altLang="zh-CN" sz="2800" dirty="0"/>
              <a:t>新课标全国卷</a:t>
            </a:r>
            <a:r>
              <a:rPr lang="en-US" altLang="zh-CN" sz="2800" dirty="0"/>
              <a:t>Ⅰ,27(3)(4),8</a:t>
            </a:r>
            <a:r>
              <a:rPr lang="zh-CN" altLang="zh-CN" sz="2800" dirty="0"/>
              <a:t>分</a:t>
            </a:r>
            <a:r>
              <a:rPr lang="en-US" altLang="zh-CN" sz="2800" dirty="0"/>
              <a:t>]</a:t>
            </a:r>
            <a:r>
              <a:rPr lang="zh-CN" altLang="zh-CN" sz="2800" dirty="0"/>
              <a:t>次磷酸</a:t>
            </a:r>
            <a:r>
              <a:rPr lang="en-US" altLang="zh-CN" sz="2800" dirty="0"/>
              <a:t>(H</a:t>
            </a:r>
            <a:r>
              <a:rPr lang="en-US" altLang="zh-CN" sz="2800" baseline="-25000" dirty="0"/>
              <a:t>3</a:t>
            </a:r>
            <a:r>
              <a:rPr lang="en-US" altLang="zh-CN" sz="2800" dirty="0"/>
              <a:t>PO</a:t>
            </a:r>
            <a:r>
              <a:rPr lang="en-US" altLang="zh-CN" sz="2800" baseline="-25000" dirty="0"/>
              <a:t>2</a:t>
            </a:r>
            <a:r>
              <a:rPr lang="en-US" altLang="zh-CN" sz="2800" dirty="0"/>
              <a:t>)</a:t>
            </a:r>
            <a:r>
              <a:rPr lang="zh-CN" altLang="zh-CN" sz="2800" dirty="0"/>
              <a:t>是一种精细磷化工产品</a:t>
            </a:r>
            <a:r>
              <a:rPr lang="en-US" altLang="zh-CN" sz="2800" dirty="0"/>
              <a:t>,</a:t>
            </a:r>
            <a:r>
              <a:rPr lang="zh-CN" altLang="zh-CN" sz="2800" dirty="0"/>
              <a:t>具有较强还原性。回答下列问题</a:t>
            </a:r>
            <a:r>
              <a:rPr lang="en-US" altLang="zh-CN" sz="2800" dirty="0"/>
              <a:t>:</a:t>
            </a:r>
            <a:endParaRPr lang="zh-CN" altLang="zh-CN" sz="2800" dirty="0"/>
          </a:p>
          <a:p>
            <a:pPr>
              <a:lnSpc>
                <a:spcPct val="150000"/>
              </a:lnSpc>
            </a:pPr>
            <a:r>
              <a:rPr lang="en-US" altLang="zh-CN" sz="2800" dirty="0"/>
              <a:t>(1)H</a:t>
            </a:r>
            <a:r>
              <a:rPr lang="en-US" altLang="zh-CN" sz="2800" baseline="-25000" dirty="0"/>
              <a:t>3</a:t>
            </a:r>
            <a:r>
              <a:rPr lang="en-US" altLang="zh-CN" sz="2800" dirty="0"/>
              <a:t>PO</a:t>
            </a:r>
            <a:r>
              <a:rPr lang="en-US" altLang="zh-CN" sz="2800" baseline="-25000" dirty="0"/>
              <a:t>2</a:t>
            </a:r>
            <a:r>
              <a:rPr lang="zh-CN" altLang="zh-CN" sz="2800" dirty="0"/>
              <a:t>的工业制法是</a:t>
            </a:r>
            <a:r>
              <a:rPr lang="en-US" altLang="zh-CN" sz="2800" dirty="0"/>
              <a:t>:</a:t>
            </a:r>
            <a:r>
              <a:rPr lang="zh-CN" altLang="zh-CN" sz="2800" dirty="0"/>
              <a:t>将白磷</a:t>
            </a:r>
            <a:r>
              <a:rPr lang="en-US" altLang="zh-CN" sz="2800" dirty="0"/>
              <a:t>(P</a:t>
            </a:r>
            <a:r>
              <a:rPr lang="en-US" altLang="zh-CN" sz="2800" baseline="-25000" dirty="0"/>
              <a:t>4</a:t>
            </a:r>
            <a:r>
              <a:rPr lang="en-US" altLang="zh-CN" sz="2800" dirty="0"/>
              <a:t>)</a:t>
            </a:r>
            <a:r>
              <a:rPr lang="zh-CN" altLang="zh-CN" sz="2800" dirty="0"/>
              <a:t>与</a:t>
            </a:r>
            <a:r>
              <a:rPr lang="en-US" altLang="zh-CN" sz="2800" dirty="0"/>
              <a:t>Ba(OH)</a:t>
            </a:r>
            <a:r>
              <a:rPr lang="en-US" altLang="zh-CN" sz="2800" baseline="-25000" dirty="0"/>
              <a:t>2</a:t>
            </a:r>
            <a:r>
              <a:rPr lang="zh-CN" altLang="zh-CN" sz="2800" dirty="0"/>
              <a:t>溶液反应生成</a:t>
            </a:r>
            <a:r>
              <a:rPr lang="en-US" altLang="zh-CN" sz="2800" dirty="0"/>
              <a:t>PH</a:t>
            </a:r>
            <a:r>
              <a:rPr lang="en-US" altLang="zh-CN" sz="2800" baseline="-25000" dirty="0"/>
              <a:t>3</a:t>
            </a:r>
            <a:r>
              <a:rPr lang="zh-CN" altLang="zh-CN" sz="2800" dirty="0"/>
              <a:t>气体和</a:t>
            </a:r>
            <a:r>
              <a:rPr lang="en-US" altLang="zh-CN" sz="2800" dirty="0"/>
              <a:t>Ba(H</a:t>
            </a:r>
            <a:r>
              <a:rPr lang="en-US" altLang="zh-CN" sz="2800" baseline="-25000" dirty="0"/>
              <a:t>2</a:t>
            </a:r>
            <a:r>
              <a:rPr lang="en-US" altLang="zh-CN" sz="2800" dirty="0"/>
              <a:t>PO</a:t>
            </a:r>
            <a:r>
              <a:rPr lang="en-US" altLang="zh-CN" sz="2800" baseline="-25000" dirty="0"/>
              <a:t>2</a:t>
            </a:r>
            <a:r>
              <a:rPr lang="en-US" altLang="zh-CN" sz="2800" dirty="0"/>
              <a:t>)</a:t>
            </a:r>
            <a:r>
              <a:rPr lang="en-US" altLang="zh-CN" sz="2800" baseline="-25000" dirty="0"/>
              <a:t>2</a:t>
            </a:r>
            <a:r>
              <a:rPr lang="en-US" altLang="zh-CN" sz="2800" dirty="0"/>
              <a:t>,</a:t>
            </a:r>
            <a:r>
              <a:rPr lang="zh-CN" altLang="zh-CN" sz="2800" dirty="0"/>
              <a:t>后者再与</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反应。写出白磷与</a:t>
            </a:r>
            <a:r>
              <a:rPr lang="en-US" altLang="zh-CN" sz="2800" dirty="0"/>
              <a:t>Ba(OH)</a:t>
            </a:r>
            <a:r>
              <a:rPr lang="en-US" altLang="zh-CN" sz="2800" baseline="-25000" dirty="0"/>
              <a:t>2</a:t>
            </a:r>
            <a:r>
              <a:rPr lang="zh-CN" altLang="zh-CN" sz="2800" dirty="0"/>
              <a:t>溶液反应的化学方程式</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(2)H</a:t>
            </a:r>
            <a:r>
              <a:rPr lang="en-US" altLang="zh-CN" sz="2800" baseline="-25000" dirty="0"/>
              <a:t>3</a:t>
            </a:r>
            <a:r>
              <a:rPr lang="en-US" altLang="zh-CN" sz="2800" dirty="0"/>
              <a:t>PO</a:t>
            </a:r>
            <a:r>
              <a:rPr lang="en-US" altLang="zh-CN" sz="2800" baseline="-25000" dirty="0"/>
              <a:t>2</a:t>
            </a:r>
            <a:r>
              <a:rPr lang="zh-CN" altLang="zh-CN" sz="2800" dirty="0"/>
              <a:t>也可用电渗析法制备。</a:t>
            </a:r>
            <a:r>
              <a:rPr lang="en-US" altLang="zh-CN" sz="2800" dirty="0"/>
              <a:t>“</a:t>
            </a:r>
            <a:r>
              <a:rPr lang="zh-CN" altLang="zh-CN" sz="2800" dirty="0"/>
              <a:t>四室电渗析法</a:t>
            </a:r>
            <a:r>
              <a:rPr lang="en-US" altLang="zh-CN" sz="2800" dirty="0"/>
              <a:t>”</a:t>
            </a:r>
            <a:r>
              <a:rPr lang="zh-CN" altLang="zh-CN" sz="2800" dirty="0"/>
              <a:t>工作原理如图所示</a:t>
            </a:r>
            <a:r>
              <a:rPr lang="en-US" altLang="zh-CN" sz="2800" dirty="0"/>
              <a:t>(</a:t>
            </a:r>
            <a:r>
              <a:rPr lang="zh-CN" altLang="zh-CN" sz="2800" dirty="0"/>
              <a:t>阳膜和阴膜分别只允许阳离子、阴离子通过</a:t>
            </a:r>
            <a:r>
              <a:rPr lang="en-US" altLang="zh-CN" sz="2800" dirty="0"/>
              <a:t>):</a:t>
            </a:r>
            <a:endParaRPr lang="zh-CN" altLang="zh-CN" sz="2800" dirty="0"/>
          </a:p>
        </p:txBody>
      </p:sp>
      <p:sp>
        <p:nvSpPr>
          <p:cNvPr id="18" name="矩形 17"/>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p:cNvSpPr/>
          <p:nvPr/>
        </p:nvSpPr>
        <p:spPr>
          <a:xfrm>
            <a:off x="1066800" y="-2"/>
            <a:ext cx="53149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5 </a:t>
            </a:r>
            <a:r>
              <a:rPr lang="zh-CN" altLang="zh-CN" sz="2800" dirty="0">
                <a:solidFill>
                  <a:srgbClr val="DA251C"/>
                </a:solidFill>
              </a:rPr>
              <a:t>电解原理在化工中的应用</a:t>
            </a:r>
            <a:endParaRPr lang="en-US" altLang="zh-CN" sz="2800" dirty="0">
              <a:solidFill>
                <a:srgbClr val="DA251C"/>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ljtkb1lz027.jpg" descr="id:2147527060;FounderCES"/>
          <p:cNvPicPr/>
          <p:nvPr/>
        </p:nvPicPr>
        <p:blipFill>
          <a:blip r:embed="rId1"/>
          <a:stretch>
            <a:fillRect/>
          </a:stretch>
        </p:blipFill>
        <p:spPr>
          <a:xfrm>
            <a:off x="6232683" y="557798"/>
            <a:ext cx="4146233" cy="2558003"/>
          </a:xfrm>
          <a:prstGeom prst="rect">
            <a:avLst/>
          </a:prstGeom>
        </p:spPr>
      </p:pic>
      <p:sp>
        <p:nvSpPr>
          <p:cNvPr id="10" name="矩形 9"/>
          <p:cNvSpPr/>
          <p:nvPr/>
        </p:nvSpPr>
        <p:spPr>
          <a:xfrm>
            <a:off x="250487" y="2758467"/>
            <a:ext cx="11723912" cy="3893886"/>
          </a:xfrm>
          <a:prstGeom prst="rect">
            <a:avLst/>
          </a:prstGeom>
        </p:spPr>
        <p:txBody>
          <a:bodyPr wrap="square">
            <a:spAutoFit/>
          </a:bodyPr>
          <a:lstStyle/>
          <a:p>
            <a:pPr>
              <a:lnSpc>
                <a:spcPct val="150000"/>
              </a:lnSpc>
            </a:pPr>
            <a:r>
              <a:rPr lang="en-US" altLang="zh-CN" sz="2800" dirty="0"/>
              <a:t>①</a:t>
            </a:r>
            <a:r>
              <a:rPr lang="zh-CN" altLang="zh-CN" sz="2800" dirty="0"/>
              <a:t>写出阳极的电极反应式</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②</a:t>
            </a:r>
            <a:r>
              <a:rPr lang="zh-CN" altLang="zh-CN" sz="2800" dirty="0"/>
              <a:t>分析产品室可得到</a:t>
            </a:r>
            <a:r>
              <a:rPr lang="en-US" altLang="zh-CN" sz="2800" dirty="0"/>
              <a:t>H</a:t>
            </a:r>
            <a:r>
              <a:rPr lang="en-US" altLang="zh-CN" sz="2800" baseline="-25000" dirty="0"/>
              <a:t>3</a:t>
            </a:r>
            <a:r>
              <a:rPr lang="en-US" altLang="zh-CN" sz="2800" dirty="0"/>
              <a:t>PO</a:t>
            </a:r>
            <a:r>
              <a:rPr lang="en-US" altLang="zh-CN" sz="2800" baseline="-25000" dirty="0"/>
              <a:t>2</a:t>
            </a:r>
            <a:r>
              <a:rPr lang="zh-CN" altLang="zh-CN" sz="2800" dirty="0"/>
              <a:t>的原因</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③</a:t>
            </a:r>
            <a:r>
              <a:rPr lang="zh-CN" altLang="zh-CN" sz="2800" dirty="0"/>
              <a:t>早期采用</a:t>
            </a:r>
            <a:r>
              <a:rPr lang="en-US" altLang="zh-CN" sz="2800" dirty="0"/>
              <a:t>“</a:t>
            </a:r>
            <a:r>
              <a:rPr lang="zh-CN" altLang="zh-CN" sz="2800" dirty="0"/>
              <a:t>三室电渗析法</a:t>
            </a:r>
            <a:r>
              <a:rPr lang="en-US" altLang="zh-CN" sz="2800" dirty="0"/>
              <a:t>”</a:t>
            </a:r>
            <a:r>
              <a:rPr lang="zh-CN" altLang="zh-CN" sz="2800" dirty="0"/>
              <a:t>制备</a:t>
            </a:r>
            <a:r>
              <a:rPr lang="en-US" altLang="zh-CN" sz="2800" dirty="0"/>
              <a:t>H</a:t>
            </a:r>
            <a:r>
              <a:rPr lang="en-US" altLang="zh-CN" sz="2800" baseline="-25000" dirty="0"/>
              <a:t>3</a:t>
            </a:r>
            <a:r>
              <a:rPr lang="en-US" altLang="zh-CN" sz="2800" dirty="0"/>
              <a:t>PO</a:t>
            </a:r>
            <a:r>
              <a:rPr lang="en-US" altLang="zh-CN" sz="2800" baseline="-25000" dirty="0"/>
              <a:t>2</a:t>
            </a:r>
            <a:r>
              <a:rPr lang="en-US" altLang="zh-CN" sz="2800" dirty="0"/>
              <a:t>:</a:t>
            </a:r>
            <a:r>
              <a:rPr lang="zh-CN" altLang="zh-CN" sz="2800" dirty="0"/>
              <a:t>将</a:t>
            </a:r>
            <a:r>
              <a:rPr lang="en-US" altLang="zh-CN" sz="2800" dirty="0"/>
              <a:t>“</a:t>
            </a:r>
            <a:r>
              <a:rPr lang="zh-CN" altLang="zh-CN" sz="2800" dirty="0"/>
              <a:t>四室电渗析法</a:t>
            </a:r>
            <a:r>
              <a:rPr lang="en-US" altLang="zh-CN" sz="2800" dirty="0"/>
              <a:t>”</a:t>
            </a:r>
            <a:r>
              <a:rPr lang="zh-CN" altLang="zh-CN" sz="2800" dirty="0"/>
              <a:t>中阳极室的稀硫酸用</a:t>
            </a:r>
            <a:r>
              <a:rPr lang="en-US" altLang="zh-CN" sz="2800" dirty="0"/>
              <a:t>H</a:t>
            </a:r>
            <a:r>
              <a:rPr lang="en-US" altLang="zh-CN" sz="2800" baseline="-25000" dirty="0"/>
              <a:t>3</a:t>
            </a:r>
            <a:r>
              <a:rPr lang="en-US" altLang="zh-CN" sz="2800" dirty="0"/>
              <a:t>PO</a:t>
            </a:r>
            <a:r>
              <a:rPr lang="en-US" altLang="zh-CN" sz="2800" baseline="-25000" dirty="0"/>
              <a:t>2</a:t>
            </a:r>
            <a:r>
              <a:rPr lang="zh-CN" altLang="zh-CN" sz="2800" dirty="0"/>
              <a:t>稀溶液代替</a:t>
            </a:r>
            <a:r>
              <a:rPr lang="en-US" altLang="zh-CN" sz="2800" dirty="0"/>
              <a:t>,</a:t>
            </a:r>
            <a:r>
              <a:rPr lang="zh-CN" altLang="zh-CN" sz="2800" dirty="0"/>
              <a:t>并撤去阳极室与产品室之间的阳膜</a:t>
            </a:r>
            <a:r>
              <a:rPr lang="en-US" altLang="zh-CN" sz="2800" dirty="0"/>
              <a:t>,</a:t>
            </a:r>
            <a:r>
              <a:rPr lang="zh-CN" altLang="zh-CN" sz="2800" dirty="0"/>
              <a:t>从而合并了阳极室与产品室。其缺点是产品中混有</a:t>
            </a:r>
            <a:r>
              <a:rPr lang="zh-CN" altLang="zh-CN" sz="2800" u="sng" dirty="0"/>
              <a:t>　　　　</a:t>
            </a:r>
            <a:r>
              <a:rPr lang="zh-CN" altLang="zh-CN" sz="2800" dirty="0"/>
              <a:t>杂质</a:t>
            </a:r>
            <a:r>
              <a:rPr lang="en-US" altLang="zh-CN" sz="2800" dirty="0"/>
              <a:t>,</a:t>
            </a:r>
            <a:r>
              <a:rPr lang="zh-CN" altLang="zh-CN" sz="2800" dirty="0"/>
              <a:t>该杂质产生的原因是</a:t>
            </a:r>
            <a:r>
              <a:rPr lang="zh-CN" altLang="zh-CN" sz="2800" u="sng" dirty="0"/>
              <a:t>　　　　</a:t>
            </a:r>
            <a:r>
              <a:rPr lang="zh-CN" altLang="zh-CN" sz="2800" dirty="0"/>
              <a:t>。</a:t>
            </a:r>
            <a:r>
              <a:rPr lang="en-US" altLang="zh-CN" sz="2800" dirty="0"/>
              <a:t> </a:t>
            </a:r>
            <a:endParaRPr lang="zh-CN" altLang="zh-CN" sz="2800" dirty="0"/>
          </a:p>
        </p:txBody>
      </p:sp>
      <p:sp>
        <p:nvSpPr>
          <p:cNvPr id="11" name="矩形 10"/>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矩形 8">
                <a:extLst>
                  <a:ext uri="{FF2B5EF4-FFF2-40B4-BE49-F238E27FC236}">
                    <a14:artisticCrisscrossEtching id="{BAB0AD86-7160-4F6D-8BC1-88C6EA6591F1}"/>
                  </a:ext>
                </a:extLst>
              </p:cNvPr>
              <p:cNvSpPr/>
              <p:nvPr/>
            </p:nvSpPr>
            <p:spPr>
              <a:xfrm>
                <a:off x="333174" y="963438"/>
                <a:ext cx="11554679" cy="4659737"/>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cs typeface="Times New Roman" panose="02020603050405020304" pitchFamily="18" charset="0"/>
                  </a:rPr>
                  <a:t>解析</a:t>
                </a:r>
                <a:r>
                  <a:rPr lang="en-US" altLang="zh-CN" sz="2800" b="1" dirty="0" smtClean="0">
                    <a:solidFill>
                      <a:srgbClr val="DA251C"/>
                    </a:solidFill>
                    <a:latin typeface="Times New Roman" panose="02020603050405020304" pitchFamily="18" charset="0"/>
                    <a:cs typeface="Times New Roman" panose="02020603050405020304" pitchFamily="18" charset="0"/>
                  </a:rPr>
                  <a:t>    </a:t>
                </a:r>
                <a:r>
                  <a:rPr lang="en-US" altLang="zh-CN" sz="2800" dirty="0" smtClean="0"/>
                  <a:t>(</a:t>
                </a:r>
                <a:r>
                  <a:rPr lang="en-US" altLang="zh-CN" sz="2800" dirty="0"/>
                  <a:t>1)</a:t>
                </a:r>
                <a:r>
                  <a:rPr lang="zh-CN" altLang="zh-CN" sz="2800" dirty="0"/>
                  <a:t>根据题中信息和反应前后元素化合价变化可写出化学方程式为</a:t>
                </a:r>
                <a:r>
                  <a:rPr lang="en-US" altLang="zh-CN" sz="2800" dirty="0"/>
                  <a:t>2P</a:t>
                </a:r>
                <a:r>
                  <a:rPr lang="en-US" altLang="zh-CN" sz="2800" baseline="-25000" dirty="0"/>
                  <a:t>4</a:t>
                </a:r>
                <a:r>
                  <a:rPr lang="en-US" altLang="zh-CN" sz="2800" dirty="0"/>
                  <a:t>+3Ba(OH)</a:t>
                </a:r>
                <a:r>
                  <a:rPr lang="en-US" altLang="zh-CN" sz="2800" baseline="-25000" dirty="0"/>
                  <a:t>2</a:t>
                </a:r>
                <a:r>
                  <a:rPr lang="en-US" altLang="zh-CN" sz="2800" dirty="0"/>
                  <a:t>+6H</a:t>
                </a:r>
                <a:r>
                  <a:rPr lang="en-US" altLang="zh-CN" sz="2800" baseline="-25000" dirty="0"/>
                  <a:t>2</a:t>
                </a:r>
                <a:r>
                  <a:rPr lang="en-US" altLang="zh-CN" sz="2800" dirty="0"/>
                  <a:t>O          2PH</a:t>
                </a:r>
                <a:r>
                  <a:rPr lang="en-US" altLang="zh-CN" sz="2800" baseline="-25000" dirty="0"/>
                  <a:t>3</a:t>
                </a:r>
                <a:r>
                  <a:rPr lang="en-US" altLang="zh-CN" sz="2800" dirty="0"/>
                  <a:t>↑+3Ba(H</a:t>
                </a:r>
                <a:r>
                  <a:rPr lang="en-US" altLang="zh-CN" sz="2800" baseline="-25000" dirty="0"/>
                  <a:t>2</a:t>
                </a:r>
                <a:r>
                  <a:rPr lang="en-US" altLang="zh-CN" sz="2800" dirty="0"/>
                  <a:t>PO</a:t>
                </a:r>
                <a:r>
                  <a:rPr lang="en-US" altLang="zh-CN" sz="2800" baseline="-25000" dirty="0"/>
                  <a:t>2</a:t>
                </a:r>
                <a:r>
                  <a:rPr lang="en-US" altLang="zh-CN" sz="2800" dirty="0"/>
                  <a:t>)</a:t>
                </a:r>
                <a:r>
                  <a:rPr lang="en-US" altLang="zh-CN" sz="2800" baseline="-25000" dirty="0"/>
                  <a:t>2</a:t>
                </a:r>
                <a:r>
                  <a:rPr lang="zh-CN" altLang="zh-CN" sz="2800" dirty="0"/>
                  <a:t>。</a:t>
                </a:r>
                <a:r>
                  <a:rPr lang="en-US" altLang="zh-CN" sz="2800" dirty="0"/>
                  <a:t>(2)①</a:t>
                </a:r>
                <a:r>
                  <a:rPr lang="zh-CN" altLang="zh-CN" sz="2800" dirty="0"/>
                  <a:t>阳极为水电离出的</a:t>
                </a:r>
                <a:r>
                  <a:rPr lang="en-US" altLang="zh-CN" sz="2800" dirty="0"/>
                  <a:t>OH</a:t>
                </a:r>
                <a:r>
                  <a:rPr lang="en-US" altLang="zh-CN" sz="2800" baseline="30000" dirty="0"/>
                  <a:t>-</a:t>
                </a:r>
                <a:r>
                  <a:rPr lang="zh-CN" altLang="zh-CN" sz="2800" dirty="0"/>
                  <a:t>放电</a:t>
                </a:r>
                <a:r>
                  <a:rPr lang="en-US" altLang="zh-CN" sz="2800" dirty="0"/>
                  <a:t>,</a:t>
                </a:r>
                <a:r>
                  <a:rPr lang="zh-CN" altLang="zh-CN" sz="2800" dirty="0"/>
                  <a:t>电极反应式为</a:t>
                </a:r>
                <a:r>
                  <a:rPr lang="en-US" altLang="zh-CN" sz="2800" dirty="0"/>
                  <a:t>2H</a:t>
                </a:r>
                <a:r>
                  <a:rPr lang="en-US" altLang="zh-CN" sz="2800" baseline="-25000" dirty="0"/>
                  <a:t>2</a:t>
                </a:r>
                <a:r>
                  <a:rPr lang="en-US" altLang="zh-CN" sz="2800" dirty="0"/>
                  <a:t>O-4e</a:t>
                </a:r>
                <a:r>
                  <a:rPr lang="en-US" altLang="zh-CN" sz="2800" baseline="30000" dirty="0"/>
                  <a:t>-            </a:t>
                </a:r>
                <a:r>
                  <a:rPr lang="en-US" altLang="zh-CN" sz="2800" dirty="0"/>
                  <a:t>O</a:t>
                </a:r>
                <a:r>
                  <a:rPr lang="en-US" altLang="zh-CN" sz="2800" baseline="-25000" dirty="0"/>
                  <a:t>2</a:t>
                </a:r>
                <a:r>
                  <a:rPr lang="en-US" altLang="zh-CN" sz="2800" dirty="0"/>
                  <a:t>↑+4H</a:t>
                </a:r>
                <a:r>
                  <a:rPr lang="en-US" altLang="zh-CN" sz="2800" baseline="30000" dirty="0"/>
                  <a:t>+</a:t>
                </a:r>
                <a:r>
                  <a:rPr lang="zh-CN" altLang="zh-CN" sz="2800" dirty="0"/>
                  <a:t>。</a:t>
                </a:r>
                <a:r>
                  <a:rPr lang="en-US" altLang="zh-CN" sz="2800" dirty="0"/>
                  <a:t>②</a:t>
                </a:r>
                <a:r>
                  <a:rPr lang="zh-CN" altLang="zh-CN" sz="2800" dirty="0"/>
                  <a:t>阳极室中的</a:t>
                </a:r>
                <a:r>
                  <a:rPr lang="en-US" altLang="zh-CN" sz="2800" dirty="0"/>
                  <a:t>H</a:t>
                </a:r>
                <a:r>
                  <a:rPr lang="en-US" altLang="zh-CN" sz="2800" baseline="30000" dirty="0"/>
                  <a:t>+</a:t>
                </a:r>
                <a:r>
                  <a:rPr lang="zh-CN" altLang="zh-CN" sz="2800" dirty="0"/>
                  <a:t>穿过阳膜进入产品室</a:t>
                </a:r>
                <a:r>
                  <a:rPr lang="en-US" altLang="zh-CN" sz="2800" dirty="0"/>
                  <a:t>,</a:t>
                </a:r>
                <a:r>
                  <a:rPr lang="zh-CN" altLang="zh-CN" sz="2800" dirty="0"/>
                  <a:t>原料室中的</a:t>
                </a:r>
                <a:r>
                  <a:rPr lang="en-US" altLang="zh-CN" sz="2800" dirty="0"/>
                  <a:t>H</a:t>
                </a:r>
                <a:r>
                  <a:rPr lang="en-US" altLang="zh-CN" sz="2800" baseline="-25000" dirty="0"/>
                  <a:t>2</a:t>
                </a:r>
                <a:r>
                  <a:rPr lang="en-US" altLang="zh-CN" sz="2800" dirty="0"/>
                  <a:t>P</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zh-CN" altLang="zh-CN" sz="2800" dirty="0"/>
                  <a:t>穿过阴膜扩散至产品室</a:t>
                </a:r>
                <a:r>
                  <a:rPr lang="en-US" altLang="zh-CN" sz="2800" dirty="0"/>
                  <a:t>,</a:t>
                </a:r>
                <a:r>
                  <a:rPr lang="zh-CN" altLang="zh-CN" sz="2800" dirty="0"/>
                  <a:t>二者反应生成</a:t>
                </a:r>
                <a:r>
                  <a:rPr lang="en-US" altLang="zh-CN" sz="2800" dirty="0"/>
                  <a:t>H</a:t>
                </a:r>
                <a:r>
                  <a:rPr lang="en-US" altLang="zh-CN" sz="2800" baseline="-25000" dirty="0"/>
                  <a:t>3</a:t>
                </a:r>
                <a:r>
                  <a:rPr lang="en-US" altLang="zh-CN" sz="2800" dirty="0"/>
                  <a:t>PO</a:t>
                </a:r>
                <a:r>
                  <a:rPr lang="en-US" altLang="zh-CN" sz="2800" baseline="-25000" dirty="0"/>
                  <a:t>2</a:t>
                </a:r>
                <a:r>
                  <a:rPr lang="zh-CN" altLang="zh-CN" sz="2800" dirty="0"/>
                  <a:t>。</a:t>
                </a:r>
                <a:r>
                  <a:rPr lang="en-US" altLang="zh-CN" sz="2800" dirty="0"/>
                  <a:t>③</a:t>
                </a:r>
                <a:r>
                  <a:rPr lang="zh-CN" altLang="zh-CN" sz="2800" dirty="0"/>
                  <a:t>在阳极区</a:t>
                </a:r>
                <a:r>
                  <a:rPr lang="en-US" altLang="zh-CN" sz="2800" dirty="0"/>
                  <a:t>H</a:t>
                </a:r>
                <a:r>
                  <a:rPr lang="en-US" altLang="zh-CN" sz="2800" baseline="-25000" dirty="0"/>
                  <a:t>2</a:t>
                </a:r>
                <a:r>
                  <a:rPr lang="en-US" altLang="zh-CN" sz="2800" dirty="0"/>
                  <a:t>P</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zh-CN" altLang="zh-CN" sz="2800" dirty="0"/>
                  <a:t>或</a:t>
                </a:r>
                <a:r>
                  <a:rPr lang="en-US" altLang="zh-CN" sz="2800" dirty="0"/>
                  <a:t>H</a:t>
                </a:r>
                <a:r>
                  <a:rPr lang="en-US" altLang="zh-CN" sz="2800" baseline="-25000" dirty="0"/>
                  <a:t>3</a:t>
                </a:r>
                <a:r>
                  <a:rPr lang="en-US" altLang="zh-CN" sz="2800" dirty="0"/>
                  <a:t>PO</a:t>
                </a:r>
                <a:r>
                  <a:rPr lang="en-US" altLang="zh-CN" sz="2800" baseline="-25000" dirty="0"/>
                  <a:t>2</a:t>
                </a:r>
                <a:r>
                  <a:rPr lang="zh-CN" altLang="zh-CN" sz="2800" dirty="0"/>
                  <a:t>可能失电子发生氧化反应</a:t>
                </a:r>
                <a:r>
                  <a:rPr lang="en-US" altLang="zh-CN" sz="2800" dirty="0"/>
                  <a:t>,</a:t>
                </a:r>
                <a:r>
                  <a:rPr lang="zh-CN" altLang="zh-CN" sz="2800" dirty="0"/>
                  <a:t>即生成物中会混有</a:t>
                </a:r>
                <a:r>
                  <a:rPr lang="en-US" altLang="zh-CN" sz="2800" dirty="0"/>
                  <a:t>P</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3</m:t>
                        </m:r>
                        <m:r>
                          <m:rPr>
                            <m:nor/>
                          </m:rPr>
                          <a:rPr lang="en-US" altLang="zh-CN" sz="2800" i="1"/>
                          <m:t>−</m:t>
                        </m:r>
                      </m:sup>
                    </m:sSubSup>
                  </m:oMath>
                </a14:m>
                <a:r>
                  <a:rPr lang="zh-CN" altLang="zh-CN" sz="2800" dirty="0"/>
                  <a:t>。</a:t>
                </a:r>
              </a:p>
              <a:p>
                <a:pPr>
                  <a:lnSpc>
                    <a:spcPct val="150000"/>
                  </a:lnSpc>
                </a:pPr>
                <a:endParaRPr lang="zh-CN" altLang="zh-CN" sz="2800" dirty="0"/>
              </a:p>
            </p:txBody>
          </p:sp>
        </mc:Choice>
        <mc:Fallback>
          <p:sp>
            <p:nvSpPr>
              <p:cNvPr id="9" name="矩形 8"/>
              <p:cNvSpPr>
                <a:spLocks noRot="1" noChangeAspect="1" noMove="1" noResize="1" noEditPoints="1" noAdjustHandles="1" noChangeArrowheads="1" noChangeShapeType="1" noTextEdit="1"/>
              </p:cNvSpPr>
              <p:nvPr/>
            </p:nvSpPr>
            <p:spPr>
              <a:xfrm>
                <a:off x="333174" y="963438"/>
                <a:ext cx="11554679" cy="4659737"/>
              </a:xfrm>
              <a:prstGeom prst="rect">
                <a:avLst/>
              </a:prstGeom>
              <a:blipFill rotWithShape="1">
                <a:blip r:embed="rId1"/>
                <a:stretch>
                  <a:fillRect l="-1108"/>
                </a:stretch>
              </a:blipFill>
            </p:spPr>
            <p:txBody>
              <a:bodyPr/>
              <a:lstStyle/>
              <a:p>
                <a:r>
                  <a:rPr lang="zh-CN" altLang="en-US">
                    <a:noFill/>
                  </a:rPr>
                  <a:t> </a:t>
                </a:r>
                <a:endParaRPr lang="zh-CN" altLang="en-US">
                  <a:noFill/>
                </a:endParaRPr>
              </a:p>
            </p:txBody>
          </p:sp>
        </mc:Fallback>
      </mc:AlternateContent>
      <p:sp>
        <p:nvSpPr>
          <p:cNvPr id="10" name="矩形 9"/>
          <p:cNvSpPr/>
          <p:nvPr/>
        </p:nvSpPr>
        <p:spPr>
          <a:xfrm>
            <a:off x="332520" y="297051"/>
            <a:ext cx="11554679" cy="738664"/>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p>
        </p:txBody>
      </p:sp>
      <p:pic>
        <p:nvPicPr>
          <p:cNvPr id="4" name="图片 3"/>
          <p:cNvPicPr/>
          <p:nvPr/>
        </p:nvPicPr>
        <p:blipFill>
          <a:blip r:embed="rId2"/>
          <a:stretch>
            <a:fillRect/>
          </a:stretch>
        </p:blipFill>
        <p:spPr>
          <a:xfrm>
            <a:off x="3738562" y="1842770"/>
            <a:ext cx="646048" cy="367030"/>
          </a:xfrm>
          <a:prstGeom prst="rect">
            <a:avLst/>
          </a:prstGeom>
        </p:spPr>
      </p:pic>
      <p:pic>
        <p:nvPicPr>
          <p:cNvPr id="5" name="图片 4"/>
          <p:cNvPicPr/>
          <p:nvPr/>
        </p:nvPicPr>
        <p:blipFill>
          <a:blip r:embed="rId2"/>
          <a:stretch>
            <a:fillRect/>
          </a:stretch>
        </p:blipFill>
        <p:spPr>
          <a:xfrm>
            <a:off x="5319712" y="2452370"/>
            <a:ext cx="646048" cy="367030"/>
          </a:xfrm>
          <a:prstGeom prst="rect">
            <a:avLst/>
          </a:prstGeom>
        </p:spPr>
      </p:pic>
      <p:sp>
        <p:nvSpPr>
          <p:cNvPr id="6" name="矩形 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4" name="矩形 3"/>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endParaRPr lang="zh-CN" altLang="en-US" sz="2800" dirty="0">
              <a:solidFill>
                <a:srgbClr val="DA251C"/>
              </a:solidFill>
            </a:endParaRPr>
          </a:p>
        </p:txBody>
      </p:sp>
      <p:pic>
        <p:nvPicPr>
          <p:cNvPr id="5" name="图片 4"/>
          <p:cNvPicPr>
            <a:picLocks noChangeAspect="1"/>
          </p:cNvPicPr>
          <p:nvPr/>
        </p:nvPicPr>
        <p:blipFill>
          <a:blip r:embed="rId1"/>
          <a:stretch>
            <a:fillRect/>
          </a:stretch>
        </p:blipFill>
        <p:spPr>
          <a:xfrm>
            <a:off x="268514" y="1027503"/>
            <a:ext cx="11654971" cy="5278437"/>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矩形 8">
                <a:extLst>
                  <a:ext uri="{FF2B5EF4-FFF2-40B4-BE49-F238E27FC236}">
                    <a14:artisticCrisscrossEtching id="{BAB0AD86-7160-4F6D-8BC1-88C6EA6591F1}"/>
                  </a:ext>
                </a:extLst>
              </p:cNvPr>
              <p:cNvSpPr/>
              <p:nvPr/>
            </p:nvSpPr>
            <p:spPr>
              <a:xfrm>
                <a:off x="318660" y="258588"/>
                <a:ext cx="11554679" cy="4659737"/>
              </a:xfrm>
              <a:prstGeom prst="rect">
                <a:avLst/>
              </a:prstGeom>
            </p:spPr>
            <p:txBody>
              <a:bodyPr wrap="square">
                <a:spAutoFit/>
              </a:bodyPr>
              <a:lstStyle/>
              <a:p>
                <a:pPr>
                  <a:lnSpc>
                    <a:spcPct val="150000"/>
                  </a:lnSpc>
                </a:pPr>
                <a:r>
                  <a:rPr lang="zh-CN" altLang="en-US" sz="2800" dirty="0" smtClean="0"/>
                  <a:t>   </a:t>
                </a:r>
                <a:endParaRPr lang="en-US" altLang="zh-CN" sz="2800" dirty="0"/>
              </a:p>
              <a:p>
                <a:pPr>
                  <a:lnSpc>
                    <a:spcPct val="150000"/>
                  </a:lnSpc>
                </a:pPr>
                <a:r>
                  <a:rPr lang="zh-CN" altLang="en-US" sz="2800" b="1" dirty="0" smtClean="0">
                    <a:solidFill>
                      <a:srgbClr val="DA251C"/>
                    </a:solidFill>
                    <a:latin typeface="Times New Roman" panose="02020603050405020304" pitchFamily="18" charset="0"/>
                    <a:cs typeface="Times New Roman" panose="02020603050405020304" pitchFamily="18" charset="0"/>
                  </a:rPr>
                  <a:t>答案    </a:t>
                </a:r>
                <a:r>
                  <a:rPr lang="en-US" altLang="zh-CN" sz="2800" dirty="0" smtClean="0"/>
                  <a:t>(</a:t>
                </a:r>
                <a:r>
                  <a:rPr lang="en-US" altLang="zh-CN" sz="2800" dirty="0"/>
                  <a:t>1)2P</a:t>
                </a:r>
                <a:r>
                  <a:rPr lang="en-US" altLang="zh-CN" sz="2800" baseline="-25000" dirty="0"/>
                  <a:t>4</a:t>
                </a:r>
                <a:r>
                  <a:rPr lang="en-US" altLang="zh-CN" sz="2800" dirty="0"/>
                  <a:t>+3Ba(OH)</a:t>
                </a:r>
                <a:r>
                  <a:rPr lang="en-US" altLang="zh-CN" sz="2800" baseline="-25000" dirty="0"/>
                  <a:t>2</a:t>
                </a:r>
                <a:r>
                  <a:rPr lang="en-US" altLang="zh-CN" sz="2800" dirty="0"/>
                  <a:t>+6H</a:t>
                </a:r>
                <a:r>
                  <a:rPr lang="en-US" altLang="zh-CN" sz="2800" baseline="-25000" dirty="0"/>
                  <a:t>2</a:t>
                </a:r>
                <a:r>
                  <a:rPr lang="en-US" altLang="zh-CN" sz="2800" dirty="0"/>
                  <a:t>O         3Ba(H</a:t>
                </a:r>
                <a:r>
                  <a:rPr lang="en-US" altLang="zh-CN" sz="2800" baseline="-25000" dirty="0"/>
                  <a:t>2</a:t>
                </a:r>
                <a:r>
                  <a:rPr lang="en-US" altLang="zh-CN" sz="2800" dirty="0"/>
                  <a:t>PO</a:t>
                </a:r>
                <a:r>
                  <a:rPr lang="en-US" altLang="zh-CN" sz="2800" baseline="-25000" dirty="0"/>
                  <a:t>2</a:t>
                </a:r>
                <a:r>
                  <a:rPr lang="en-US" altLang="zh-CN" sz="2800" dirty="0"/>
                  <a:t>)</a:t>
                </a:r>
                <a:r>
                  <a:rPr lang="en-US" altLang="zh-CN" sz="2800" baseline="-25000" dirty="0"/>
                  <a:t>2</a:t>
                </a:r>
                <a:r>
                  <a:rPr lang="en-US" altLang="zh-CN" sz="2800" dirty="0"/>
                  <a:t>+2PH</a:t>
                </a:r>
                <a:r>
                  <a:rPr lang="en-US" altLang="zh-CN" sz="2800" baseline="-25000" dirty="0"/>
                  <a:t>3</a:t>
                </a:r>
                <a:r>
                  <a:rPr lang="en-US" altLang="zh-CN" sz="2800" dirty="0"/>
                  <a:t>↑</a:t>
                </a:r>
                <a:r>
                  <a:rPr lang="zh-CN" altLang="zh-CN" sz="2800" dirty="0"/>
                  <a:t>　</a:t>
                </a:r>
                <a:endParaRPr lang="en-US" altLang="zh-CN" sz="2800" dirty="0"/>
              </a:p>
              <a:p>
                <a:pPr>
                  <a:lnSpc>
                    <a:spcPct val="150000"/>
                  </a:lnSpc>
                </a:pPr>
                <a:r>
                  <a:rPr lang="en-US" altLang="zh-CN" sz="2800" dirty="0"/>
                  <a:t>(2)①2H</a:t>
                </a:r>
                <a:r>
                  <a:rPr lang="en-US" altLang="zh-CN" sz="2800" baseline="-25000" dirty="0"/>
                  <a:t>2</a:t>
                </a:r>
                <a:r>
                  <a:rPr lang="en-US" altLang="zh-CN" sz="2800" dirty="0"/>
                  <a:t>O-4e</a:t>
                </a:r>
                <a:r>
                  <a:rPr lang="en-US" altLang="zh-CN" sz="2800" baseline="30000" dirty="0"/>
                  <a:t>-            </a:t>
                </a:r>
                <a:r>
                  <a:rPr lang="en-US" altLang="zh-CN" sz="2800" dirty="0"/>
                  <a:t>O</a:t>
                </a:r>
                <a:r>
                  <a:rPr lang="en-US" altLang="zh-CN" sz="2800" baseline="-25000" dirty="0"/>
                  <a:t>2</a:t>
                </a:r>
                <a:r>
                  <a:rPr lang="en-US" altLang="zh-CN" sz="2800" dirty="0"/>
                  <a:t>↑+4H</a:t>
                </a:r>
                <a:r>
                  <a:rPr lang="en-US" altLang="zh-CN" sz="2800" baseline="30000" dirty="0"/>
                  <a:t>+</a:t>
                </a:r>
                <a:r>
                  <a:rPr lang="zh-CN" altLang="zh-CN" sz="2800" dirty="0"/>
                  <a:t>　</a:t>
                </a:r>
                <a:endParaRPr lang="en-US" altLang="zh-CN" sz="2800" dirty="0"/>
              </a:p>
              <a:p>
                <a:pPr>
                  <a:lnSpc>
                    <a:spcPct val="150000"/>
                  </a:lnSpc>
                </a:pPr>
                <a:r>
                  <a:rPr lang="en-US" altLang="zh-CN" sz="2800" dirty="0"/>
                  <a:t>②</a:t>
                </a:r>
                <a:r>
                  <a:rPr lang="zh-CN" altLang="zh-CN" sz="2800" dirty="0"/>
                  <a:t>阳极室的</a:t>
                </a:r>
                <a:r>
                  <a:rPr lang="en-US" altLang="zh-CN" sz="2800" dirty="0"/>
                  <a:t>H</a:t>
                </a:r>
                <a:r>
                  <a:rPr lang="en-US" altLang="zh-CN" sz="2800" baseline="30000" dirty="0"/>
                  <a:t>+</a:t>
                </a:r>
                <a:r>
                  <a:rPr lang="zh-CN" altLang="zh-CN" sz="2800" dirty="0"/>
                  <a:t>穿过阳膜扩散至产品室</a:t>
                </a:r>
                <a:r>
                  <a:rPr lang="en-US" altLang="zh-CN" sz="2800" dirty="0"/>
                  <a:t>,</a:t>
                </a:r>
                <a:r>
                  <a:rPr lang="zh-CN" altLang="zh-CN" sz="2800" dirty="0"/>
                  <a:t>原料室的</a:t>
                </a:r>
                <a:r>
                  <a:rPr lang="en-US" altLang="zh-CN" sz="2800" dirty="0"/>
                  <a:t>H</a:t>
                </a:r>
                <a:r>
                  <a:rPr lang="en-US" altLang="zh-CN" sz="2800" baseline="-25000" dirty="0"/>
                  <a:t>2</a:t>
                </a:r>
                <a:r>
                  <a:rPr lang="en-US" altLang="zh-CN" sz="2800" dirty="0"/>
                  <a:t>P</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2</m:t>
                        </m:r>
                      </m:sub>
                      <m:sup>
                        <m:r>
                          <m:rPr>
                            <m:nor/>
                          </m:rPr>
                          <a:rPr lang="en-US" altLang="zh-CN" sz="2800" i="1"/>
                          <m:t>−</m:t>
                        </m:r>
                      </m:sup>
                    </m:sSubSup>
                  </m:oMath>
                </a14:m>
                <a:r>
                  <a:rPr lang="zh-CN" altLang="zh-CN" sz="2800" dirty="0"/>
                  <a:t>穿过阴膜扩散至产品室</a:t>
                </a:r>
                <a:r>
                  <a:rPr lang="en-US" altLang="zh-CN" sz="2800" dirty="0"/>
                  <a:t>,</a:t>
                </a:r>
                <a:r>
                  <a:rPr lang="zh-CN" altLang="zh-CN" sz="2800" dirty="0"/>
                  <a:t>二者反应生成</a:t>
                </a:r>
                <a:r>
                  <a:rPr lang="en-US" altLang="zh-CN" sz="2800" dirty="0"/>
                  <a:t>H</a:t>
                </a:r>
                <a:r>
                  <a:rPr lang="en-US" altLang="zh-CN" sz="2800" baseline="-25000" dirty="0"/>
                  <a:t>3</a:t>
                </a:r>
                <a:r>
                  <a:rPr lang="en-US" altLang="zh-CN" sz="2800" dirty="0"/>
                  <a:t>PO</a:t>
                </a:r>
                <a:r>
                  <a:rPr lang="en-US" altLang="zh-CN" sz="2800" baseline="-25000" dirty="0"/>
                  <a:t>2</a:t>
                </a:r>
                <a:r>
                  <a:rPr lang="zh-CN" altLang="zh-CN" sz="2800" dirty="0"/>
                  <a:t>　</a:t>
                </a:r>
                <a:endParaRPr lang="en-US" altLang="zh-CN" sz="2800" dirty="0"/>
              </a:p>
              <a:p>
                <a:pPr>
                  <a:lnSpc>
                    <a:spcPct val="150000"/>
                  </a:lnSpc>
                </a:pPr>
                <a:r>
                  <a:rPr lang="en-US" altLang="zh-CN" sz="2800" dirty="0"/>
                  <a:t>③P</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4</m:t>
                        </m:r>
                      </m:sub>
                      <m:sup>
                        <m:r>
                          <a:rPr lang="en-US" altLang="zh-CN" sz="2800">
                            <a:latin typeface="Cambria Math" panose="02040503050406030204" pitchFamily="18" charset="0"/>
                          </a:rPr>
                          <m:t>3</m:t>
                        </m:r>
                        <m:r>
                          <m:rPr>
                            <m:nor/>
                          </m:rPr>
                          <a:rPr lang="en-US" altLang="zh-CN" sz="2800" i="1"/>
                          <m:t>−</m:t>
                        </m:r>
                      </m:sup>
                    </m:sSubSup>
                  </m:oMath>
                </a14:m>
                <a:r>
                  <a:rPr lang="zh-CN" altLang="zh-CN" sz="2800" dirty="0"/>
                  <a:t>　</a:t>
                </a:r>
                <a:r>
                  <a:rPr lang="en-US" altLang="zh-CN" sz="2800" dirty="0"/>
                  <a:t>H</a:t>
                </a:r>
                <a:r>
                  <a:rPr lang="en-US" altLang="zh-CN" sz="2800" baseline="-25000" dirty="0"/>
                  <a:t>2</a:t>
                </a:r>
                <a:r>
                  <a:rPr lang="en-US" altLang="zh-CN" sz="2800" dirty="0"/>
                  <a:t>P</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panose="02040503050406030204" pitchFamily="18" charset="0"/>
                          </a:rPr>
                          <m:t>2</m:t>
                        </m:r>
                      </m:sub>
                      <m:sup>
                        <m:r>
                          <m:rPr>
                            <m:nor/>
                          </m:rPr>
                          <a:rPr lang="en-US" altLang="zh-CN" sz="2800" i="1"/>
                          <m:t>−</m:t>
                        </m:r>
                      </m:sup>
                    </m:sSubSup>
                  </m:oMath>
                </a14:m>
                <a:r>
                  <a:rPr lang="zh-CN" altLang="zh-CN" sz="2800" dirty="0"/>
                  <a:t>或</a:t>
                </a:r>
                <a:r>
                  <a:rPr lang="en-US" altLang="zh-CN" sz="2800" dirty="0"/>
                  <a:t>H</a:t>
                </a:r>
                <a:r>
                  <a:rPr lang="en-US" altLang="zh-CN" sz="2800" baseline="-25000" dirty="0"/>
                  <a:t>3</a:t>
                </a:r>
                <a:r>
                  <a:rPr lang="en-US" altLang="zh-CN" sz="2800" dirty="0"/>
                  <a:t>PO</a:t>
                </a:r>
                <a:r>
                  <a:rPr lang="en-US" altLang="zh-CN" sz="2800" baseline="-25000" dirty="0"/>
                  <a:t>2</a:t>
                </a:r>
                <a:r>
                  <a:rPr lang="zh-CN" altLang="zh-CN" sz="2800" dirty="0"/>
                  <a:t>被氧化</a:t>
                </a:r>
              </a:p>
              <a:p>
                <a:pPr>
                  <a:lnSpc>
                    <a:spcPct val="150000"/>
                  </a:lnSpc>
                </a:pPr>
                <a:endParaRPr lang="zh-CN" altLang="zh-CN" sz="2800" dirty="0"/>
              </a:p>
            </p:txBody>
          </p:sp>
        </mc:Choice>
        <mc:Fallback>
          <p:sp>
            <p:nvSpPr>
              <p:cNvPr id="9" name="矩形 8"/>
              <p:cNvSpPr>
                <a:spLocks noRot="1" noChangeAspect="1" noMove="1" noResize="1" noEditPoints="1" noAdjustHandles="1" noChangeArrowheads="1" noChangeShapeType="1" noTextEdit="1"/>
              </p:cNvSpPr>
              <p:nvPr/>
            </p:nvSpPr>
            <p:spPr>
              <a:xfrm>
                <a:off x="318660" y="258588"/>
                <a:ext cx="11554679" cy="4659737"/>
              </a:xfrm>
              <a:prstGeom prst="rect">
                <a:avLst/>
              </a:prstGeom>
              <a:blipFill rotWithShape="1">
                <a:blip r:embed="rId1"/>
                <a:stretch>
                  <a:fillRect l="-1055"/>
                </a:stretch>
              </a:blipFill>
            </p:spPr>
            <p:txBody>
              <a:bodyPr/>
              <a:lstStyle/>
              <a:p>
                <a:r>
                  <a:rPr lang="zh-CN" altLang="en-US">
                    <a:noFill/>
                  </a:rPr>
                  <a:t> </a:t>
                </a:r>
                <a:endParaRPr lang="zh-CN" altLang="en-US">
                  <a:noFill/>
                </a:endParaRPr>
              </a:p>
            </p:txBody>
          </p:sp>
        </mc:Fallback>
      </mc:AlternateContent>
      <p:pic>
        <p:nvPicPr>
          <p:cNvPr id="3" name="图片 2"/>
          <p:cNvPicPr/>
          <p:nvPr/>
        </p:nvPicPr>
        <p:blipFill>
          <a:blip r:embed="rId2"/>
          <a:stretch>
            <a:fillRect/>
          </a:stretch>
        </p:blipFill>
        <p:spPr>
          <a:xfrm>
            <a:off x="5194294" y="1118870"/>
            <a:ext cx="646048" cy="367030"/>
          </a:xfrm>
          <a:prstGeom prst="rect">
            <a:avLst/>
          </a:prstGeom>
        </p:spPr>
      </p:pic>
      <p:pic>
        <p:nvPicPr>
          <p:cNvPr id="4" name="图片 3"/>
          <p:cNvPicPr/>
          <p:nvPr/>
        </p:nvPicPr>
        <p:blipFill>
          <a:blip r:embed="rId2"/>
          <a:stretch>
            <a:fillRect/>
          </a:stretch>
        </p:blipFill>
        <p:spPr>
          <a:xfrm>
            <a:off x="2557462" y="1766570"/>
            <a:ext cx="646048" cy="367030"/>
          </a:xfrm>
          <a:prstGeom prst="rect">
            <a:avLst/>
          </a:prstGeom>
        </p:spPr>
      </p:pic>
      <p:sp>
        <p:nvSpPr>
          <p:cNvPr id="5" name="矩形 4"/>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4:artisticCrisscrossEtching id="{C63E91E6-BF00-45EE-8C26-DCB6DD02C2C7}"/>
                  </a:ext>
                </a:extLst>
              </p:cNvPr>
              <p:cNvSpPr/>
              <p:nvPr/>
            </p:nvSpPr>
            <p:spPr>
              <a:xfrm>
                <a:off x="239486" y="1051451"/>
                <a:ext cx="11713028" cy="3970318"/>
              </a:xfrm>
              <a:prstGeom prst="rect">
                <a:avLst/>
              </a:prstGeom>
            </p:spPr>
            <p:txBody>
              <a:bodyPr wrap="square">
                <a:spAutoFit/>
              </a:bodyPr>
              <a:lstStyle/>
              <a:p>
                <a:pPr>
                  <a:lnSpc>
                    <a:spcPct val="150000"/>
                  </a:lnSpc>
                </a:pPr>
                <a:r>
                  <a:rPr lang="zh-CN" altLang="zh-CN" sz="2800" dirty="0"/>
                  <a:t>本题利用</a:t>
                </a:r>
                <a:r>
                  <a:rPr lang="en-US" altLang="zh-CN" sz="2800" dirty="0"/>
                  <a:t>“</a:t>
                </a:r>
                <a:r>
                  <a:rPr lang="zh-CN" altLang="zh-CN" sz="2800" dirty="0"/>
                  <a:t>四室电渗析法</a:t>
                </a:r>
                <a:r>
                  <a:rPr lang="en-US" altLang="zh-CN" sz="2800" dirty="0"/>
                  <a:t>”</a:t>
                </a:r>
                <a:r>
                  <a:rPr lang="zh-CN" altLang="zh-CN" sz="2800" dirty="0"/>
                  <a:t>制备</a:t>
                </a:r>
                <a:r>
                  <a:rPr lang="en-US" altLang="zh-CN" sz="2800" dirty="0"/>
                  <a:t>H</a:t>
                </a:r>
                <a:r>
                  <a:rPr lang="en-US" altLang="zh-CN" sz="2800" baseline="-25000" dirty="0"/>
                  <a:t>3</a:t>
                </a:r>
                <a:r>
                  <a:rPr lang="en-US" altLang="zh-CN" sz="2800" dirty="0"/>
                  <a:t>PO</a:t>
                </a:r>
                <a:r>
                  <a:rPr lang="en-US" altLang="zh-CN" sz="2800" baseline="-25000" dirty="0"/>
                  <a:t>2</a:t>
                </a:r>
                <a:r>
                  <a:rPr lang="en-US" altLang="zh-CN" sz="2800" dirty="0"/>
                  <a:t>(</a:t>
                </a:r>
                <a:r>
                  <a:rPr lang="zh-CN" altLang="zh-CN" sz="2800" dirty="0"/>
                  <a:t>次磷酸</a:t>
                </a:r>
                <a:r>
                  <a:rPr lang="en-US" altLang="zh-CN" sz="2800" dirty="0"/>
                  <a:t>)</a:t>
                </a:r>
                <a:r>
                  <a:rPr lang="zh-CN" altLang="zh-CN" sz="2800" dirty="0"/>
                  <a:t>。电解稀硫酸的阳极反应</a:t>
                </a:r>
                <a:r>
                  <a:rPr lang="en-US" altLang="zh-CN" sz="2800" dirty="0"/>
                  <a:t>:2H</a:t>
                </a:r>
                <a:r>
                  <a:rPr lang="en-US" altLang="zh-CN" sz="2800" baseline="-25000" dirty="0"/>
                  <a:t>2</a:t>
                </a:r>
                <a:r>
                  <a:rPr lang="en-US" altLang="zh-CN" sz="2800" dirty="0"/>
                  <a:t>O-4e</a:t>
                </a:r>
                <a:r>
                  <a:rPr lang="en-US" altLang="zh-CN" sz="2800" baseline="30000" dirty="0"/>
                  <a:t>-             </a:t>
                </a:r>
                <a:r>
                  <a:rPr lang="en-US" altLang="zh-CN" sz="2800" dirty="0"/>
                  <a:t>O</a:t>
                </a:r>
                <a:r>
                  <a:rPr lang="en-US" altLang="zh-CN" sz="2800" baseline="-25000" dirty="0"/>
                  <a:t>2</a:t>
                </a:r>
                <a:r>
                  <a:rPr lang="en-US" altLang="zh-CN" sz="2800" dirty="0"/>
                  <a:t>↑+4H</a:t>
                </a:r>
                <a:r>
                  <a:rPr lang="en-US" altLang="zh-CN" sz="2800" baseline="30000" dirty="0"/>
                  <a:t>+</a:t>
                </a:r>
                <a:r>
                  <a:rPr lang="en-US" altLang="zh-CN" sz="2800" dirty="0"/>
                  <a:t>,</a:t>
                </a:r>
                <a:r>
                  <a:rPr lang="zh-CN" altLang="zh-CN" sz="2800" dirty="0"/>
                  <a:t>产生的</a:t>
                </a:r>
                <a:r>
                  <a:rPr lang="en-US" altLang="zh-CN" sz="2800" dirty="0"/>
                  <a:t>H</a:t>
                </a:r>
                <a:r>
                  <a:rPr lang="en-US" altLang="zh-CN" sz="2800" baseline="30000" dirty="0"/>
                  <a:t>+</a:t>
                </a:r>
                <a:r>
                  <a:rPr lang="zh-CN" altLang="zh-CN" sz="2800" dirty="0"/>
                  <a:t>通过阳离子交换膜进入产品室</a:t>
                </a:r>
                <a:r>
                  <a:rPr lang="en-US" altLang="zh-CN" sz="2800" dirty="0"/>
                  <a:t>,</a:t>
                </a:r>
                <a:r>
                  <a:rPr lang="zh-CN" altLang="zh-CN" sz="2800" dirty="0"/>
                  <a:t>原料室中的</a:t>
                </a:r>
                <a:r>
                  <a:rPr lang="en-US" altLang="zh-CN" sz="2800" dirty="0"/>
                  <a:t>H</a:t>
                </a:r>
                <a:r>
                  <a:rPr lang="en-US" altLang="zh-CN" sz="2800" baseline="-25000" dirty="0"/>
                  <a:t>2</a:t>
                </a:r>
                <a:r>
                  <a:rPr lang="en-US" altLang="zh-CN" sz="2800" dirty="0"/>
                  <a:t>P</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zh-CN" altLang="zh-CN" sz="2800" dirty="0"/>
                  <a:t>穿过阴离子交换膜进入产品室</a:t>
                </a:r>
                <a:r>
                  <a:rPr lang="en-US" altLang="zh-CN" sz="2800" dirty="0"/>
                  <a:t>,</a:t>
                </a:r>
                <a:r>
                  <a:rPr lang="zh-CN" altLang="zh-CN" sz="2800" dirty="0"/>
                  <a:t>与</a:t>
                </a:r>
                <a:r>
                  <a:rPr lang="en-US" altLang="zh-CN" sz="2800" dirty="0"/>
                  <a:t>H</a:t>
                </a:r>
                <a:r>
                  <a:rPr lang="en-US" altLang="zh-CN" sz="2800" baseline="30000" dirty="0"/>
                  <a:t>+</a:t>
                </a:r>
                <a:r>
                  <a:rPr lang="zh-CN" altLang="zh-CN" sz="2800" dirty="0"/>
                  <a:t>结合生成弱电解质</a:t>
                </a:r>
                <a:r>
                  <a:rPr lang="en-US" altLang="zh-CN" sz="2800" dirty="0"/>
                  <a:t>H</a:t>
                </a:r>
                <a:r>
                  <a:rPr lang="en-US" altLang="zh-CN" sz="2800" baseline="-25000" dirty="0"/>
                  <a:t>3</a:t>
                </a:r>
                <a:r>
                  <a:rPr lang="en-US" altLang="zh-CN" sz="2800" dirty="0"/>
                  <a:t>PO</a:t>
                </a:r>
                <a:r>
                  <a:rPr lang="en-US" altLang="zh-CN" sz="2800" baseline="-25000" dirty="0"/>
                  <a:t>2</a:t>
                </a:r>
                <a:r>
                  <a:rPr lang="en-US" altLang="zh-CN" sz="2800" dirty="0"/>
                  <a:t>;</a:t>
                </a:r>
                <a:r>
                  <a:rPr lang="zh-CN" altLang="zh-CN" sz="2800" dirty="0"/>
                  <a:t>电解</a:t>
                </a:r>
                <a:r>
                  <a:rPr lang="en-US" altLang="zh-CN" sz="2800" dirty="0" err="1"/>
                  <a:t>NaOH</a:t>
                </a:r>
                <a:r>
                  <a:rPr lang="zh-CN" altLang="zh-CN" sz="2800" dirty="0"/>
                  <a:t>稀溶液的阴极反应</a:t>
                </a:r>
                <a:r>
                  <a:rPr lang="en-US" altLang="zh-CN" sz="2800" dirty="0"/>
                  <a:t>:2H</a:t>
                </a:r>
                <a:r>
                  <a:rPr lang="en-US" altLang="zh-CN" sz="2800" baseline="-25000" dirty="0"/>
                  <a:t>2</a:t>
                </a:r>
                <a:r>
                  <a:rPr lang="en-US" altLang="zh-CN" sz="2800" dirty="0"/>
                  <a:t>O+2e</a:t>
                </a:r>
                <a:r>
                  <a:rPr lang="en-US" altLang="zh-CN" sz="2800" baseline="30000" dirty="0"/>
                  <a:t>-            </a:t>
                </a:r>
                <a:r>
                  <a:rPr lang="en-US" altLang="zh-CN" sz="2800" dirty="0"/>
                  <a:t>H</a:t>
                </a:r>
                <a:r>
                  <a:rPr lang="en-US" altLang="zh-CN" sz="2800" baseline="-25000" dirty="0"/>
                  <a:t>2</a:t>
                </a:r>
                <a:r>
                  <a:rPr lang="en-US" altLang="zh-CN" sz="2800" dirty="0"/>
                  <a:t>↑+2OH</a:t>
                </a:r>
                <a:r>
                  <a:rPr lang="en-US" altLang="zh-CN" sz="2800" baseline="30000" dirty="0"/>
                  <a:t>-</a:t>
                </a:r>
                <a:r>
                  <a:rPr lang="en-US" altLang="zh-CN" sz="2800" dirty="0"/>
                  <a:t>,</a:t>
                </a:r>
                <a:r>
                  <a:rPr lang="zh-CN" altLang="zh-CN" sz="2800" dirty="0"/>
                  <a:t>原料室中的</a:t>
                </a:r>
                <a:r>
                  <a:rPr lang="en-US" altLang="zh-CN" sz="2800" dirty="0"/>
                  <a:t>Na</a:t>
                </a:r>
                <a:r>
                  <a:rPr lang="en-US" altLang="zh-CN" sz="2800" baseline="30000" dirty="0"/>
                  <a:t>+</a:t>
                </a:r>
                <a:r>
                  <a:rPr lang="zh-CN" altLang="zh-CN" sz="2800" dirty="0"/>
                  <a:t>通过阳离子交换膜进入阴极室。</a:t>
                </a:r>
              </a:p>
              <a:p>
                <a:pPr>
                  <a:lnSpc>
                    <a:spcPct val="150000"/>
                  </a:lnSpc>
                </a:pPr>
                <a:endParaRPr lang="zh-CN" altLang="zh-CN" sz="2800" dirty="0">
                  <a:solidFill>
                    <a:srgbClr val="000000"/>
                  </a:solidFill>
                  <a:cs typeface="Times New Roman" panose="02020603050405020304"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239486" y="1051451"/>
                <a:ext cx="11713028" cy="3970318"/>
              </a:xfrm>
              <a:prstGeom prst="rect">
                <a:avLst/>
              </a:prstGeom>
              <a:blipFill rotWithShape="1">
                <a:blip r:embed="rId1"/>
                <a:stretch>
                  <a:fillRect l="-1041" r="-364"/>
                </a:stretch>
              </a:blipFill>
            </p:spPr>
            <p:txBody>
              <a:bodyPr/>
              <a:lstStyle/>
              <a:p>
                <a:r>
                  <a:rPr lang="zh-CN" altLang="en-US">
                    <a:noFill/>
                  </a:rPr>
                  <a:t> </a:t>
                </a:r>
                <a:endParaRPr lang="zh-CN" altLang="en-US">
                  <a:noFill/>
                </a:endParaRPr>
              </a:p>
            </p:txBody>
          </p:sp>
        </mc:Fallback>
      </mc:AlternateContent>
      <p:sp>
        <p:nvSpPr>
          <p:cNvPr id="6" name="矩形 5"/>
          <p:cNvSpPr/>
          <p:nvPr/>
        </p:nvSpPr>
        <p:spPr>
          <a:xfrm>
            <a:off x="250487" y="354464"/>
            <a:ext cx="11723912" cy="523220"/>
          </a:xfrm>
          <a:prstGeom prst="rect">
            <a:avLst/>
          </a:prstGeom>
        </p:spPr>
        <p:txBody>
          <a:bodyPr wrap="square">
            <a:spAutoFit/>
          </a:bodyPr>
          <a:lstStyle/>
          <a:p>
            <a:r>
              <a:rPr lang="zh-CN" altLang="en-US" sz="2800" b="1" dirty="0">
                <a:solidFill>
                  <a:srgbClr val="DA251C"/>
                </a:solidFill>
                <a:cs typeface="Times New Roman" panose="02020603050405020304"/>
              </a:rPr>
              <a:t>特别提醒</a:t>
            </a:r>
            <a:endParaRPr lang="zh-CN" altLang="zh-CN" sz="2800" b="1" dirty="0">
              <a:solidFill>
                <a:srgbClr val="DA251C"/>
              </a:solidFill>
              <a:cs typeface="Times New Roman" panose="02020603050405020304"/>
            </a:endParaRPr>
          </a:p>
        </p:txBody>
      </p:sp>
      <p:pic>
        <p:nvPicPr>
          <p:cNvPr id="7" name="图片 6"/>
          <p:cNvPicPr/>
          <p:nvPr/>
        </p:nvPicPr>
        <p:blipFill>
          <a:blip r:embed="rId2"/>
          <a:stretch>
            <a:fillRect/>
          </a:stretch>
        </p:blipFill>
        <p:spPr>
          <a:xfrm>
            <a:off x="2195512" y="1880870"/>
            <a:ext cx="646048" cy="367030"/>
          </a:xfrm>
          <a:prstGeom prst="rect">
            <a:avLst/>
          </a:prstGeom>
        </p:spPr>
      </p:pic>
      <p:pic>
        <p:nvPicPr>
          <p:cNvPr id="8" name="图片 7"/>
          <p:cNvPicPr/>
          <p:nvPr/>
        </p:nvPicPr>
        <p:blipFill>
          <a:blip r:embed="rId2"/>
          <a:stretch>
            <a:fillRect/>
          </a:stretch>
        </p:blipFill>
        <p:spPr>
          <a:xfrm>
            <a:off x="6000750" y="3207385"/>
            <a:ext cx="646048" cy="367030"/>
          </a:xfrm>
          <a:prstGeom prst="rect">
            <a:avLst/>
          </a:prstGeom>
        </p:spPr>
      </p:pic>
      <p:sp>
        <p:nvSpPr>
          <p:cNvPr id="9" name="矩形 8"/>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734771"/>
            <a:ext cx="11723912" cy="5832879"/>
          </a:xfrm>
          <a:prstGeom prst="rect">
            <a:avLst/>
          </a:prstGeom>
        </p:spPr>
        <p:txBody>
          <a:bodyPr wrap="square">
            <a:spAutoFit/>
          </a:bodyPr>
          <a:lstStyle/>
          <a:p>
            <a:pPr>
              <a:lnSpc>
                <a:spcPct val="150000"/>
              </a:lnSpc>
            </a:pPr>
            <a:r>
              <a:rPr lang="zh-CN" altLang="zh-CN" sz="2800" b="1" dirty="0">
                <a:solidFill>
                  <a:srgbClr val="DA251C"/>
                </a:solidFill>
                <a:cs typeface="Times New Roman" panose="02020603050405020304"/>
              </a:rPr>
              <a:t>示例</a:t>
            </a:r>
            <a:r>
              <a:rPr lang="en-US" altLang="zh-CN" sz="2800" b="1" dirty="0">
                <a:solidFill>
                  <a:srgbClr val="DA251C"/>
                </a:solidFill>
                <a:cs typeface="Times New Roman" panose="02020603050405020304"/>
              </a:rPr>
              <a:t>15</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a:t>
            </a:r>
            <a:r>
              <a:rPr lang="zh-CN" altLang="zh-CN" sz="2800" dirty="0"/>
              <a:t>高考组合题</a:t>
            </a:r>
            <a:r>
              <a:rPr lang="en-US" altLang="zh-CN" sz="2800" dirty="0"/>
              <a:t>]</a:t>
            </a:r>
            <a:r>
              <a:rPr lang="zh-CN" altLang="zh-CN" sz="2800" dirty="0"/>
              <a:t>请回答下列问题。</a:t>
            </a:r>
            <a:endParaRPr lang="zh-CN" altLang="zh-CN" sz="2800" dirty="0"/>
          </a:p>
          <a:p>
            <a:pPr>
              <a:lnSpc>
                <a:spcPct val="150000"/>
              </a:lnSpc>
            </a:pPr>
            <a:r>
              <a:rPr lang="en-US" altLang="zh-CN" sz="2800" dirty="0"/>
              <a:t>(1)[2013</a:t>
            </a:r>
            <a:r>
              <a:rPr lang="zh-CN" altLang="zh-CN" sz="2800" dirty="0"/>
              <a:t>新课标全国卷</a:t>
            </a:r>
            <a:r>
              <a:rPr lang="en-US" altLang="zh-CN" sz="2800" dirty="0"/>
              <a:t>Ⅰ,28(5),5</a:t>
            </a:r>
            <a:r>
              <a:rPr lang="zh-CN" altLang="zh-CN" sz="2800" dirty="0"/>
              <a:t>分</a:t>
            </a:r>
            <a:r>
              <a:rPr lang="en-US" altLang="zh-CN" sz="2800" dirty="0"/>
              <a:t>]</a:t>
            </a:r>
            <a:r>
              <a:rPr lang="zh-CN" altLang="zh-CN" sz="2800" dirty="0"/>
              <a:t>二甲醚</a:t>
            </a:r>
            <a:r>
              <a:rPr lang="en-US" altLang="zh-CN" sz="2800" dirty="0"/>
              <a:t>(CH</a:t>
            </a:r>
            <a:r>
              <a:rPr lang="en-US" altLang="zh-CN" sz="2800" baseline="-25000" dirty="0"/>
              <a:t>3</a:t>
            </a:r>
            <a:r>
              <a:rPr lang="en-US" altLang="zh-CN" sz="2800" dirty="0"/>
              <a:t>OCH</a:t>
            </a:r>
            <a:r>
              <a:rPr lang="en-US" altLang="zh-CN" sz="2800" baseline="-25000" dirty="0"/>
              <a:t>3</a:t>
            </a:r>
            <a:r>
              <a:rPr lang="en-US" altLang="zh-CN" sz="2800" dirty="0"/>
              <a:t>)</a:t>
            </a:r>
            <a:r>
              <a:rPr lang="zh-CN" altLang="zh-CN" sz="2800" dirty="0"/>
              <a:t>直接燃料电池具有启动快、效率高等优点</a:t>
            </a:r>
            <a:r>
              <a:rPr lang="en-US" altLang="zh-CN" sz="2800" dirty="0"/>
              <a:t>,</a:t>
            </a:r>
            <a:r>
              <a:rPr lang="zh-CN" altLang="zh-CN" sz="2800" dirty="0"/>
              <a:t>其能量密度高于甲醇直接燃料电池</a:t>
            </a:r>
            <a:r>
              <a:rPr lang="en-US" altLang="zh-CN" sz="2800" dirty="0"/>
              <a:t>(5.93 kW·h·kg</a:t>
            </a:r>
            <a:r>
              <a:rPr lang="en-US" altLang="zh-CN" sz="2800" baseline="30000" dirty="0"/>
              <a:t>-1</a:t>
            </a:r>
            <a:r>
              <a:rPr lang="en-US" altLang="zh-CN" sz="2800" dirty="0"/>
              <a:t>)</a:t>
            </a:r>
            <a:r>
              <a:rPr lang="zh-CN" altLang="zh-CN" sz="2800" dirty="0"/>
              <a:t>。若电解质为酸性</a:t>
            </a:r>
            <a:r>
              <a:rPr lang="en-US" altLang="zh-CN" sz="2800" dirty="0"/>
              <a:t>,</a:t>
            </a:r>
            <a:r>
              <a:rPr lang="zh-CN" altLang="zh-CN" sz="2800" dirty="0"/>
              <a:t>二甲醚直接燃料电池的负极反应为</a:t>
            </a:r>
            <a:r>
              <a:rPr lang="zh-CN" altLang="zh-CN" sz="2800" u="sng" dirty="0"/>
              <a:t>　　　　　　　　　</a:t>
            </a:r>
            <a:r>
              <a:rPr lang="en-US" altLang="zh-CN" sz="2800" dirty="0"/>
              <a:t>,</a:t>
            </a:r>
            <a:r>
              <a:rPr lang="zh-CN" altLang="zh-CN" sz="2800" dirty="0"/>
              <a:t>一个二甲醚分子经过电化学氧化</a:t>
            </a:r>
            <a:r>
              <a:rPr lang="en-US" altLang="zh-CN" sz="2800" dirty="0"/>
              <a:t>,</a:t>
            </a:r>
            <a:r>
              <a:rPr lang="zh-CN" altLang="zh-CN" sz="2800" dirty="0"/>
              <a:t>可以产生</a:t>
            </a:r>
            <a:r>
              <a:rPr lang="zh-CN" altLang="zh-CN" sz="2800" u="sng" dirty="0"/>
              <a:t>　　　</a:t>
            </a:r>
            <a:r>
              <a:rPr lang="zh-CN" altLang="zh-CN" sz="2800" dirty="0"/>
              <a:t>个电子的电量</a:t>
            </a:r>
            <a:r>
              <a:rPr lang="en-US" altLang="zh-CN" sz="2800" dirty="0"/>
              <a:t>;</a:t>
            </a:r>
            <a:r>
              <a:rPr lang="zh-CN" altLang="zh-CN" sz="2800" dirty="0"/>
              <a:t>该电池的理论输出电压为</a:t>
            </a:r>
            <a:r>
              <a:rPr lang="en-US" altLang="zh-CN" sz="2800" dirty="0"/>
              <a:t>1.20 V,</a:t>
            </a:r>
            <a:r>
              <a:rPr lang="zh-CN" altLang="zh-CN" sz="2800" dirty="0"/>
              <a:t>能量密度</a:t>
            </a:r>
            <a:r>
              <a:rPr lang="en-US" altLang="zh-CN" sz="2800" i="1" dirty="0"/>
              <a:t>E</a:t>
            </a:r>
            <a:r>
              <a:rPr lang="en-US" altLang="zh-CN" sz="2800" dirty="0"/>
              <a:t>=</a:t>
            </a:r>
            <a:r>
              <a:rPr lang="zh-CN" altLang="zh-CN" sz="2800" u="sng" dirty="0"/>
              <a:t>　　　　　　　　　　　　</a:t>
            </a:r>
            <a:r>
              <a:rPr lang="en-US" altLang="zh-CN" sz="2800" dirty="0"/>
              <a:t>(</a:t>
            </a:r>
            <a:r>
              <a:rPr lang="zh-CN" altLang="zh-CN" sz="2800" dirty="0"/>
              <a:t>列式计算。能量密度</a:t>
            </a:r>
            <a:r>
              <a:rPr lang="en-US" altLang="zh-CN" sz="2800" dirty="0"/>
              <a:t>=</a:t>
            </a:r>
            <a:r>
              <a:rPr lang="zh-CN" altLang="zh-CN" sz="2800" dirty="0"/>
              <a:t>电池输出电能</a:t>
            </a:r>
            <a:r>
              <a:rPr lang="en-US" altLang="zh-CN" sz="2800" dirty="0"/>
              <a:t>/</a:t>
            </a:r>
            <a:r>
              <a:rPr lang="zh-CN" altLang="zh-CN" sz="2800" dirty="0"/>
              <a:t>燃料质量</a:t>
            </a:r>
            <a:r>
              <a:rPr lang="en-US" altLang="zh-CN" sz="2800" dirty="0"/>
              <a:t>,1 </a:t>
            </a:r>
            <a:r>
              <a:rPr lang="en-US" altLang="zh-CN" sz="2800" dirty="0" err="1"/>
              <a:t>kW·h</a:t>
            </a:r>
            <a:r>
              <a:rPr lang="en-US" altLang="zh-CN" sz="2800" dirty="0"/>
              <a:t>=3.6×10</a:t>
            </a:r>
            <a:r>
              <a:rPr lang="en-US" altLang="zh-CN" sz="2800" baseline="30000" dirty="0"/>
              <a:t>6</a:t>
            </a:r>
            <a:r>
              <a:rPr lang="en-US" altLang="zh-CN" sz="2800" dirty="0"/>
              <a:t> J)</a:t>
            </a:r>
            <a:r>
              <a:rPr lang="zh-CN" altLang="zh-CN" sz="2800" dirty="0"/>
              <a:t>。</a:t>
            </a:r>
            <a:r>
              <a:rPr lang="en-US" altLang="zh-CN" sz="2800" dirty="0"/>
              <a:t> </a:t>
            </a:r>
            <a:endParaRPr lang="zh-CN" altLang="zh-CN" sz="2800" dirty="0"/>
          </a:p>
          <a:p>
            <a:pPr>
              <a:lnSpc>
                <a:spcPct val="150000"/>
              </a:lnSpc>
            </a:pPr>
            <a:r>
              <a:rPr lang="en-US" altLang="zh-CN" sz="2800" dirty="0"/>
              <a:t>(2)[2014</a:t>
            </a:r>
            <a:r>
              <a:rPr lang="zh-CN" altLang="zh-CN" sz="2800" dirty="0"/>
              <a:t>重庆理综</a:t>
            </a:r>
            <a:r>
              <a:rPr lang="en-US" altLang="zh-CN" sz="2800" dirty="0"/>
              <a:t>,11(4),6</a:t>
            </a:r>
            <a:r>
              <a:rPr lang="zh-CN" altLang="zh-CN" sz="2800" dirty="0"/>
              <a:t>分</a:t>
            </a:r>
            <a:r>
              <a:rPr lang="en-US" altLang="zh-CN" sz="2800" dirty="0"/>
              <a:t>]</a:t>
            </a:r>
            <a:r>
              <a:rPr lang="zh-CN" altLang="zh-CN" sz="2800" dirty="0"/>
              <a:t>一定条件下</a:t>
            </a:r>
            <a:r>
              <a:rPr lang="en-US" altLang="zh-CN" sz="2800" dirty="0"/>
              <a:t>,</a:t>
            </a:r>
            <a:r>
              <a:rPr lang="zh-CN" altLang="zh-CN" sz="2800" dirty="0"/>
              <a:t>如图所示装置可实现有机物的电化学储氢</a:t>
            </a:r>
            <a:r>
              <a:rPr lang="en-US" altLang="zh-CN" sz="2800" dirty="0"/>
              <a:t>(</a:t>
            </a:r>
            <a:r>
              <a:rPr lang="zh-CN" altLang="zh-CN" sz="2800" dirty="0"/>
              <a:t>忽略其他有机物</a:t>
            </a:r>
            <a:r>
              <a:rPr lang="en-US" altLang="zh-CN" sz="2800" dirty="0"/>
              <a:t>)</a:t>
            </a:r>
            <a:r>
              <a:rPr lang="zh-CN" altLang="zh-CN" sz="2800" dirty="0"/>
              <a:t>。</a:t>
            </a:r>
            <a:endParaRPr lang="zh-CN" altLang="zh-CN" sz="2800" dirty="0"/>
          </a:p>
        </p:txBody>
      </p:sp>
      <p:sp>
        <p:nvSpPr>
          <p:cNvPr id="18" name="矩形 17"/>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p:cNvSpPr/>
          <p:nvPr/>
        </p:nvSpPr>
        <p:spPr>
          <a:xfrm>
            <a:off x="1066800" y="-2"/>
            <a:ext cx="43434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6 </a:t>
            </a:r>
            <a:r>
              <a:rPr lang="zh-CN" altLang="zh-CN" sz="2800" dirty="0">
                <a:solidFill>
                  <a:srgbClr val="DA251C"/>
                </a:solidFill>
              </a:rPr>
              <a:t>电解池的有关计算</a:t>
            </a:r>
            <a:endParaRPr lang="en-US" altLang="zh-CN" sz="2800" dirty="0">
              <a:solidFill>
                <a:srgbClr val="DA251C"/>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4重庆理综化学-11.jpg" descr="id:2147527116;FounderCES"/>
          <p:cNvPicPr/>
          <p:nvPr/>
        </p:nvPicPr>
        <p:blipFill>
          <a:blip r:embed="rId1"/>
          <a:stretch>
            <a:fillRect/>
          </a:stretch>
        </p:blipFill>
        <p:spPr>
          <a:xfrm>
            <a:off x="2694175" y="327504"/>
            <a:ext cx="6803650" cy="3139596"/>
          </a:xfrm>
          <a:prstGeom prst="rect">
            <a:avLst/>
          </a:prstGeom>
        </p:spPr>
      </p:pic>
      <mc:AlternateContent xmlns:mc="http://schemas.openxmlformats.org/markup-compatibility/2006">
        <mc:Choice xmlns:a14="http://schemas.microsoft.com/office/drawing/2010/main" Requires="a14">
          <p:sp>
            <p:nvSpPr>
              <p:cNvPr id="3" name="矩形 2">
                <a:extLst>
                  <a:ext uri="{FF2B5EF4-FFF2-40B4-BE49-F238E27FC236}">
                    <a14:artisticCrisscrossEtching id="{6AD3CA0A-8069-4157-9318-A857657C0CAD}"/>
                  </a:ext>
                </a:extLst>
              </p:cNvPr>
              <p:cNvSpPr/>
              <p:nvPr/>
            </p:nvSpPr>
            <p:spPr>
              <a:xfrm>
                <a:off x="342900" y="3429000"/>
                <a:ext cx="11620500" cy="3304366"/>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①</a:t>
                </a:r>
                <a:r>
                  <a:rPr lang="zh-CN" altLang="zh-CN" sz="2800" dirty="0">
                    <a:solidFill>
                      <a:srgbClr val="000000"/>
                    </a:solidFill>
                    <a:cs typeface="Times New Roman" panose="02020603050405020304" pitchFamily="18" charset="0"/>
                  </a:rPr>
                  <a:t>导线中电子移动方向为</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用</a:t>
                </a: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D</a:t>
                </a:r>
                <a:r>
                  <a:rPr lang="zh-CN" altLang="zh-CN" sz="2800" dirty="0">
                    <a:solidFill>
                      <a:srgbClr val="000000"/>
                    </a:solidFill>
                    <a:cs typeface="Times New Roman" panose="02020603050405020304" pitchFamily="18" charset="0"/>
                  </a:rPr>
                  <a:t>表示</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②</a:t>
                </a:r>
                <a:r>
                  <a:rPr lang="zh-CN" altLang="zh-CN" sz="2800" dirty="0">
                    <a:solidFill>
                      <a:srgbClr val="000000"/>
                    </a:solidFill>
                    <a:cs typeface="Times New Roman" panose="02020603050405020304" pitchFamily="18" charset="0"/>
                  </a:rPr>
                  <a:t>生成目标产物的电极反应式为</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a:p>
                <a:pPr>
                  <a:lnSpc>
                    <a:spcPct val="150000"/>
                  </a:lnSpc>
                  <a:spcAft>
                    <a:spcPts val="0"/>
                  </a:spcAft>
                </a:pPr>
                <a:r>
                  <a:rPr lang="en-US" altLang="zh-CN" sz="2800" dirty="0">
                    <a:solidFill>
                      <a:srgbClr val="000000"/>
                    </a:solidFill>
                    <a:cs typeface="Times New Roman" panose="02020603050405020304" pitchFamily="18" charset="0"/>
                  </a:rPr>
                  <a:t>③</a:t>
                </a:r>
                <a:r>
                  <a:rPr lang="zh-CN" altLang="zh-CN" sz="2800" dirty="0">
                    <a:solidFill>
                      <a:srgbClr val="000000"/>
                    </a:solidFill>
                    <a:cs typeface="Times New Roman" panose="02020603050405020304" pitchFamily="18" charset="0"/>
                  </a:rPr>
                  <a:t>该储氢装置的电流效率</a:t>
                </a:r>
                <a:r>
                  <a:rPr lang="en-US" altLang="zh-CN" sz="2800" i="1" dirty="0">
                    <a:solidFill>
                      <a:srgbClr val="000000"/>
                    </a:solidFill>
                    <a:cs typeface="Times New Roman" panose="02020603050405020304" pitchFamily="18" charset="0"/>
                  </a:rPr>
                  <a:t>η</a:t>
                </a:r>
                <a:r>
                  <a:rPr lang="en-US" altLang="zh-CN" sz="2800" dirty="0">
                    <a:solidFill>
                      <a:srgbClr val="000000"/>
                    </a:solidFill>
                    <a:cs typeface="Times New Roman" panose="02020603050405020304" pitchFamily="18" charset="0"/>
                  </a:rPr>
                  <a:t>=</a:t>
                </a:r>
                <a:r>
                  <a:rPr lang="zh-CN" altLang="zh-CN" sz="2800" u="sng" dirty="0">
                    <a:solidFill>
                      <a:srgbClr val="000000"/>
                    </a:solidFill>
                    <a:uFill>
                      <a:solidFill>
                        <a:srgbClr val="000000"/>
                      </a:solidFill>
                    </a:uFill>
                    <a:cs typeface="Times New Roman" panose="02020603050405020304" pitchFamily="18" charset="0"/>
                  </a:rPr>
                  <a:t>　　　　　　</a:t>
                </a:r>
                <a:r>
                  <a:rPr lang="zh-CN" altLang="zh-CN" sz="28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η</a:t>
                </a:r>
                <a:r>
                  <a:rPr lang="en-US" altLang="zh-CN" sz="2800" dirty="0">
                    <a:solidFill>
                      <a:srgbClr val="000000"/>
                    </a:solidFill>
                    <a:cs typeface="Times New Roman" panose="02020603050405020304" pitchFamily="18" charset="0"/>
                  </a:rPr>
                  <a:t>=</a:t>
                </a:r>
                <a14:m>
                  <m:oMath xmlns:m="http://schemas.openxmlformats.org/officeDocument/2006/math">
                    <m:f>
                      <m:fPr>
                        <m:ctrlPr>
                          <a:rPr lang="zh-CN" altLang="zh-CN" sz="2800" i="1">
                            <a:solidFill>
                              <a:srgbClr val="000000"/>
                            </a:solidFill>
                            <a:latin typeface="Cambria Math" panose="02040503050406030204" pitchFamily="18" charset="0"/>
                            <a:cs typeface="Times New Roman" panose="02020603050405020304" pitchFamily="18" charset="0"/>
                          </a:rPr>
                        </m:ctrlPr>
                      </m:fPr>
                      <m:num>
                        <m:r>
                          <m:rPr>
                            <m:nor/>
                          </m:rPr>
                          <a:rPr lang="zh-CN" altLang="zh-CN" sz="2800">
                            <a:solidFill>
                              <a:srgbClr val="000000"/>
                            </a:solidFill>
                            <a:effectLst/>
                            <a:cs typeface="Times New Roman" panose="02020603050405020304" pitchFamily="18" charset="0"/>
                          </a:rPr>
                          <m:t>生成目标产物消耗的电子数</m:t>
                        </m:r>
                      </m:num>
                      <m:den>
                        <m:r>
                          <m:rPr>
                            <m:nor/>
                          </m:rPr>
                          <a:rPr lang="zh-CN" altLang="zh-CN" sz="2800">
                            <a:solidFill>
                              <a:srgbClr val="000000"/>
                            </a:solidFill>
                            <a:effectLst/>
                            <a:cs typeface="Times New Roman" panose="02020603050405020304" pitchFamily="18" charset="0"/>
                          </a:rPr>
                          <m:t>转移的电子总数</m:t>
                        </m:r>
                      </m:den>
                    </m:f>
                  </m:oMath>
                </a14:m>
                <a:r>
                  <a:rPr lang="en-US" altLang="zh-CN" sz="2800" dirty="0">
                    <a:solidFill>
                      <a:srgbClr val="000000"/>
                    </a:solidFill>
                    <a:cs typeface="Times New Roman" panose="02020603050405020304" pitchFamily="18" charset="0"/>
                  </a:rPr>
                  <a:t>×100%,</a:t>
                </a:r>
                <a:r>
                  <a:rPr lang="zh-CN" altLang="zh-CN" sz="2800" dirty="0">
                    <a:solidFill>
                      <a:srgbClr val="000000"/>
                    </a:solidFill>
                    <a:cs typeface="Times New Roman" panose="02020603050405020304" pitchFamily="18" charset="0"/>
                  </a:rPr>
                  <a:t>计算结果保留小数点后</a:t>
                </a: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位</a:t>
                </a:r>
                <a:r>
                  <a:rPr lang="en-US" altLang="zh-CN" sz="2800" dirty="0">
                    <a:solidFill>
                      <a:srgbClr val="000000"/>
                    </a:solidFill>
                    <a:cs typeface="Times New Roman" panose="02020603050405020304" pitchFamily="18" charset="0"/>
                  </a:rPr>
                  <a:t>) </a:t>
                </a:r>
                <a:endParaRPr lang="zh-CN" altLang="zh-CN" sz="2800" dirty="0">
                  <a:solidFill>
                    <a:srgbClr val="000000"/>
                  </a:solidFill>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342900" y="3429000"/>
                <a:ext cx="11620500" cy="3304366"/>
              </a:xfrm>
              <a:prstGeom prst="rect">
                <a:avLst/>
              </a:prstGeom>
              <a:blipFill rotWithShape="1">
                <a:blip r:embed="rId2"/>
                <a:stretch>
                  <a:fillRect l="-1049"/>
                </a:stretch>
              </a:blipFill>
            </p:spPr>
            <p:txBody>
              <a:bodyPr/>
              <a:lstStyle/>
              <a:p>
                <a:r>
                  <a:rPr lang="zh-CN" altLang="en-US">
                    <a:noFill/>
                  </a:rPr>
                  <a:t> </a:t>
                </a:r>
                <a:endParaRPr lang="zh-CN" altLang="en-US">
                  <a:noFill/>
                </a:endParaRPr>
              </a:p>
            </p:txBody>
          </p:sp>
        </mc:Fallback>
      </mc:AlternateContent>
      <p:sp>
        <p:nvSpPr>
          <p:cNvPr id="4" name="矩形 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矩形 8">
                <a:extLst>
                  <a:ext uri="{FF2B5EF4-FFF2-40B4-BE49-F238E27FC236}">
                    <a14:artisticCrisscrossEtching id="{BAB0AD86-7160-4F6D-8BC1-88C6EA6591F1}"/>
                  </a:ext>
                </a:extLst>
              </p:cNvPr>
              <p:cNvSpPr/>
              <p:nvPr/>
            </p:nvSpPr>
            <p:spPr>
              <a:xfrm>
                <a:off x="333174" y="808400"/>
                <a:ext cx="11554679" cy="6262484"/>
              </a:xfrm>
              <a:prstGeom prst="rect">
                <a:avLst/>
              </a:prstGeom>
            </p:spPr>
            <p:txBody>
              <a:bodyPr wrap="square">
                <a:spAutoFit/>
              </a:bodyPr>
              <a:lstStyle/>
              <a:p>
                <a:pPr>
                  <a:lnSpc>
                    <a:spcPct val="150000"/>
                  </a:lnSpc>
                </a:pPr>
                <a:r>
                  <a:rPr lang="zh-CN" altLang="zh-CN" sz="2800" b="1" dirty="0" smtClean="0">
                    <a:solidFill>
                      <a:srgbClr val="DA251C"/>
                    </a:solidFill>
                    <a:latin typeface="Times New Roman" panose="02020603050405020304" pitchFamily="18" charset="0"/>
                    <a:cs typeface="Times New Roman" panose="02020603050405020304" pitchFamily="18" charset="0"/>
                  </a:rPr>
                  <a:t>解析</a:t>
                </a:r>
                <a:r>
                  <a:rPr lang="en-US" altLang="zh-CN" sz="2800" b="1" dirty="0" smtClean="0">
                    <a:solidFill>
                      <a:srgbClr val="DA251C"/>
                    </a:solidFill>
                    <a:latin typeface="Times New Roman" panose="02020603050405020304" pitchFamily="18" charset="0"/>
                    <a:cs typeface="Times New Roman" panose="02020603050405020304" pitchFamily="18" charset="0"/>
                  </a:rPr>
                  <a:t>     </a:t>
                </a:r>
                <a:r>
                  <a:rPr lang="en-US" altLang="zh-CN" sz="2800" dirty="0" smtClean="0"/>
                  <a:t>(</a:t>
                </a:r>
                <a:r>
                  <a:rPr lang="en-US" altLang="zh-CN" sz="2800" dirty="0"/>
                  <a:t>1)</a:t>
                </a:r>
                <a:r>
                  <a:rPr lang="zh-CN" altLang="zh-CN" sz="2800" dirty="0"/>
                  <a:t>本题考查电极反应式的书写和电能计算等知识。电解质为酸性时</a:t>
                </a:r>
                <a:r>
                  <a:rPr lang="en-US" altLang="zh-CN" sz="2800" dirty="0"/>
                  <a:t>,</a:t>
                </a:r>
                <a:r>
                  <a:rPr lang="zh-CN" altLang="zh-CN" sz="2800" dirty="0"/>
                  <a:t>二甲醚</a:t>
                </a:r>
                <a:r>
                  <a:rPr lang="en-US" altLang="zh-CN" sz="2800" dirty="0"/>
                  <a:t>(CH</a:t>
                </a:r>
                <a:r>
                  <a:rPr lang="en-US" altLang="zh-CN" sz="2800" baseline="-25000" dirty="0"/>
                  <a:t>3</a:t>
                </a:r>
                <a:r>
                  <a:rPr lang="en-US" altLang="zh-CN" sz="2800" dirty="0"/>
                  <a:t>OCH</a:t>
                </a:r>
                <a:r>
                  <a:rPr lang="en-US" altLang="zh-CN" sz="2800" baseline="-25000" dirty="0"/>
                  <a:t>3</a:t>
                </a:r>
                <a:r>
                  <a:rPr lang="en-US" altLang="zh-CN" sz="2800" dirty="0"/>
                  <a:t>)</a:t>
                </a:r>
                <a:r>
                  <a:rPr lang="zh-CN" altLang="zh-CN" sz="2800" dirty="0"/>
                  <a:t>在燃料电池的负极上发生氧化反应</a:t>
                </a:r>
                <a:r>
                  <a:rPr lang="en-US" altLang="zh-CN" sz="2800" dirty="0"/>
                  <a:t>,</a:t>
                </a:r>
                <a:r>
                  <a:rPr lang="zh-CN" altLang="zh-CN" sz="2800" dirty="0"/>
                  <a:t>生成</a:t>
                </a:r>
                <a:r>
                  <a:rPr lang="en-US" altLang="zh-CN" sz="2800" dirty="0"/>
                  <a:t>CO</a:t>
                </a:r>
                <a:r>
                  <a:rPr lang="en-US" altLang="zh-CN" sz="2800" baseline="-25000" dirty="0"/>
                  <a:t>2</a:t>
                </a:r>
                <a:r>
                  <a:rPr lang="zh-CN" altLang="zh-CN" sz="2800" dirty="0"/>
                  <a:t>和</a:t>
                </a:r>
                <a:r>
                  <a:rPr lang="en-US" altLang="zh-CN" sz="2800" dirty="0"/>
                  <a:t>H</a:t>
                </a:r>
                <a:r>
                  <a:rPr lang="en-US" altLang="zh-CN" sz="2800" baseline="30000" dirty="0"/>
                  <a:t>+</a:t>
                </a:r>
                <a:r>
                  <a:rPr lang="en-US" altLang="zh-CN" sz="2800" dirty="0"/>
                  <a:t>,CH</a:t>
                </a:r>
                <a:r>
                  <a:rPr lang="en-US" altLang="zh-CN" sz="2800" baseline="-25000" dirty="0"/>
                  <a:t>3</a:t>
                </a:r>
                <a:r>
                  <a:rPr lang="en-US" altLang="zh-CN" sz="2800" dirty="0"/>
                  <a:t>OCH</a:t>
                </a:r>
                <a:r>
                  <a:rPr lang="en-US" altLang="zh-CN" sz="2800" baseline="-25000" dirty="0"/>
                  <a:t>3</a:t>
                </a:r>
                <a:r>
                  <a:rPr lang="zh-CN" altLang="zh-CN" sz="2800" dirty="0"/>
                  <a:t>中碳元素的化合价为</a:t>
                </a:r>
                <a:r>
                  <a:rPr lang="en-US" altLang="zh-CN" sz="2800" dirty="0"/>
                  <a:t>-2,CO</a:t>
                </a:r>
                <a:r>
                  <a:rPr lang="en-US" altLang="zh-CN" sz="2800" baseline="-25000" dirty="0"/>
                  <a:t>2</a:t>
                </a:r>
                <a:r>
                  <a:rPr lang="zh-CN" altLang="zh-CN" sz="2800" dirty="0"/>
                  <a:t>中碳元素的化合价为</a:t>
                </a:r>
                <a:r>
                  <a:rPr lang="en-US" altLang="zh-CN" sz="2800" dirty="0"/>
                  <a:t>+4,</a:t>
                </a:r>
                <a:r>
                  <a:rPr lang="zh-CN" altLang="zh-CN" sz="2800" dirty="0"/>
                  <a:t>所以</a:t>
                </a:r>
                <a:r>
                  <a:rPr lang="en-US" altLang="zh-CN" sz="2800" dirty="0"/>
                  <a:t>1 </a:t>
                </a:r>
                <a:r>
                  <a:rPr lang="en-US" altLang="zh-CN" sz="2800" dirty="0" err="1"/>
                  <a:t>mol</a:t>
                </a:r>
                <a:r>
                  <a:rPr lang="en-US" altLang="zh-CN" sz="2800" dirty="0"/>
                  <a:t> CH</a:t>
                </a:r>
                <a:r>
                  <a:rPr lang="en-US" altLang="zh-CN" sz="2800" baseline="-25000" dirty="0"/>
                  <a:t>3</a:t>
                </a:r>
                <a:r>
                  <a:rPr lang="en-US" altLang="zh-CN" sz="2800" dirty="0"/>
                  <a:t>OCH</a:t>
                </a:r>
                <a:r>
                  <a:rPr lang="en-US" altLang="zh-CN" sz="2800" baseline="-25000" dirty="0"/>
                  <a:t>3</a:t>
                </a:r>
                <a:r>
                  <a:rPr lang="zh-CN" altLang="zh-CN" sz="2800" dirty="0"/>
                  <a:t>失去</a:t>
                </a:r>
                <a:r>
                  <a:rPr lang="en-US" altLang="zh-CN" sz="2800" dirty="0"/>
                  <a:t>12 </a:t>
                </a:r>
                <a:r>
                  <a:rPr lang="en-US" altLang="zh-CN" sz="2800" dirty="0" err="1"/>
                  <a:t>mol</a:t>
                </a:r>
                <a:r>
                  <a:rPr lang="en-US" altLang="zh-CN" sz="2800" dirty="0"/>
                  <a:t> </a:t>
                </a:r>
                <a:r>
                  <a:rPr lang="zh-CN" altLang="zh-CN" sz="2800" dirty="0"/>
                  <a:t>电子</a:t>
                </a:r>
                <a:r>
                  <a:rPr lang="en-US" altLang="zh-CN" sz="2800" dirty="0"/>
                  <a:t>,</a:t>
                </a:r>
                <a:r>
                  <a:rPr lang="zh-CN" altLang="zh-CN" sz="2800" dirty="0"/>
                  <a:t>负极反应为</a:t>
                </a:r>
                <a:r>
                  <a:rPr lang="en-US" altLang="zh-CN" sz="2800" dirty="0"/>
                  <a:t>CH</a:t>
                </a:r>
                <a:r>
                  <a:rPr lang="en-US" altLang="zh-CN" sz="2800" baseline="-25000" dirty="0"/>
                  <a:t>3</a:t>
                </a:r>
                <a:r>
                  <a:rPr lang="en-US" altLang="zh-CN" sz="2800" dirty="0"/>
                  <a:t>OCH</a:t>
                </a:r>
                <a:r>
                  <a:rPr lang="en-US" altLang="zh-CN" sz="2800" baseline="-25000" dirty="0"/>
                  <a:t>3</a:t>
                </a:r>
                <a:r>
                  <a:rPr lang="en-US" altLang="zh-CN" sz="2800" dirty="0"/>
                  <a:t>+3H</a:t>
                </a:r>
                <a:r>
                  <a:rPr lang="en-US" altLang="zh-CN" sz="2800" baseline="-25000" dirty="0"/>
                  <a:t>2</a:t>
                </a:r>
                <a:r>
                  <a:rPr lang="en-US" altLang="zh-CN" sz="2800" dirty="0"/>
                  <a:t>O-12e</a:t>
                </a:r>
                <a:r>
                  <a:rPr lang="en-US" altLang="zh-CN" sz="2800" baseline="30000" dirty="0"/>
                  <a:t>-           </a:t>
                </a:r>
                <a:r>
                  <a:rPr lang="en-US" altLang="zh-CN" sz="2800" dirty="0"/>
                  <a:t>2CO</a:t>
                </a:r>
                <a:r>
                  <a:rPr lang="en-US" altLang="zh-CN" sz="2800" baseline="-25000" dirty="0"/>
                  <a:t>2</a:t>
                </a:r>
                <a:r>
                  <a:rPr lang="en-US" altLang="zh-CN" sz="2800" dirty="0"/>
                  <a:t>+12H</a:t>
                </a:r>
                <a:r>
                  <a:rPr lang="en-US" altLang="zh-CN" sz="2800" baseline="30000" dirty="0"/>
                  <a:t>+</a:t>
                </a:r>
                <a:r>
                  <a:rPr lang="zh-CN" altLang="zh-CN" sz="2800" dirty="0"/>
                  <a:t>。</a:t>
                </a:r>
              </a:p>
              <a:p>
                <a:pPr>
                  <a:lnSpc>
                    <a:spcPct val="150000"/>
                  </a:lnSpc>
                </a:pPr>
                <a:r>
                  <a:rPr lang="en-US" altLang="zh-CN" sz="2800" dirty="0"/>
                  <a:t> </a:t>
                </a:r>
                <a:r>
                  <a:rPr lang="zh-CN" altLang="zh-CN" sz="2800" dirty="0"/>
                  <a:t>第三空严格上说是物理和化学的综合问题。假设燃料二甲醚为</a:t>
                </a:r>
                <a:r>
                  <a:rPr lang="en-US" altLang="zh-CN" sz="2800" dirty="0"/>
                  <a:t>1 kg,</a:t>
                </a:r>
                <a:r>
                  <a:rPr lang="zh-CN" altLang="zh-CN" sz="2800" dirty="0"/>
                  <a:t>则我们只要知道电池的输出电能就能算出能量密度。</a:t>
                </a:r>
                <a:r>
                  <a:rPr lang="en-US" altLang="zh-CN" sz="2800" dirty="0"/>
                  <a:t>1 kg</a:t>
                </a:r>
                <a:r>
                  <a:rPr lang="zh-CN" altLang="zh-CN" sz="2800" dirty="0"/>
                  <a:t>二甲醚的物质的量为</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r>
                          <m:rPr>
                            <m:nor/>
                          </m:rPr>
                          <a:rPr lang="en-US" altLang="zh-CN" sz="2800"/>
                          <m:t> </m:t>
                        </m:r>
                        <m:r>
                          <a:rPr lang="en-US" altLang="zh-CN" sz="2800">
                            <a:latin typeface="Cambria Math" panose="02040503050406030204" pitchFamily="18" charset="0"/>
                          </a:rPr>
                          <m:t>000</m:t>
                        </m:r>
                        <m:r>
                          <m:rPr>
                            <m:nor/>
                          </m:rPr>
                          <a:rPr lang="en-US" altLang="zh-CN" sz="2800"/>
                          <m:t> </m:t>
                        </m:r>
                        <m:r>
                          <m:rPr>
                            <m:sty m:val="p"/>
                          </m:rPr>
                          <a:rPr lang="en-US" altLang="zh-CN" sz="2800">
                            <a:latin typeface="Cambria Math" panose="02040503050406030204" pitchFamily="18" charset="0"/>
                          </a:rPr>
                          <m:t>g</m:t>
                        </m:r>
                      </m:num>
                      <m:den>
                        <m:r>
                          <a:rPr lang="en-US" altLang="zh-CN" sz="2800">
                            <a:latin typeface="Cambria Math" panose="02040503050406030204" pitchFamily="18" charset="0"/>
                          </a:rPr>
                          <m:t>46</m:t>
                        </m:r>
                        <m:r>
                          <m:rPr>
                            <m:nor/>
                          </m:rPr>
                          <a:rPr lang="en-US" altLang="zh-CN" sz="2800"/>
                          <m:t> </m:t>
                        </m:r>
                        <m:r>
                          <m:rPr>
                            <m:sty m:val="p"/>
                          </m:rPr>
                          <a:rPr lang="en-US" altLang="zh-CN" sz="2800">
                            <a:latin typeface="Cambria Math" panose="02040503050406030204" pitchFamily="18" charset="0"/>
                          </a:rPr>
                          <m:t>g</m:t>
                        </m:r>
                        <m:r>
                          <m:rPr>
                            <m:nor/>
                          </m:rPr>
                          <a:rPr lang="en-US" altLang="zh-CN" sz="2800"/>
                          <m:t>·</m:t>
                        </m:r>
                        <m:r>
                          <m:rPr>
                            <m:sty m:val="p"/>
                          </m:rPr>
                          <a:rPr lang="en-US" altLang="zh-CN" sz="2800">
                            <a:latin typeface="Cambria Math" panose="02040503050406030204" pitchFamily="18" charset="0"/>
                          </a:rPr>
                          <m:t>mo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den>
                    </m:f>
                  </m:oMath>
                </a14:m>
                <a:r>
                  <a:rPr lang="en-US" altLang="zh-CN" sz="2800" dirty="0"/>
                  <a:t>,1 kg</a:t>
                </a:r>
                <a:r>
                  <a:rPr lang="zh-CN" altLang="zh-CN" sz="2800" dirty="0"/>
                  <a:t>二甲醚产生的电量为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r>
                          <m:rPr>
                            <m:nor/>
                          </m:rPr>
                          <a:rPr lang="en-US" altLang="zh-CN" sz="2800"/>
                          <m:t> </m:t>
                        </m:r>
                        <m:r>
                          <a:rPr lang="en-US" altLang="zh-CN" sz="2800">
                            <a:latin typeface="Cambria Math" panose="02040503050406030204" pitchFamily="18" charset="0"/>
                          </a:rPr>
                          <m:t>000</m:t>
                        </m:r>
                        <m:r>
                          <m:rPr>
                            <m:nor/>
                          </m:rPr>
                          <a:rPr lang="en-US" altLang="zh-CN" sz="2800"/>
                          <m:t> </m:t>
                        </m:r>
                        <m:r>
                          <m:rPr>
                            <m:sty m:val="p"/>
                          </m:rPr>
                          <a:rPr lang="en-US" altLang="zh-CN" sz="2800">
                            <a:latin typeface="Cambria Math" panose="02040503050406030204" pitchFamily="18" charset="0"/>
                          </a:rPr>
                          <m:t>g</m:t>
                        </m:r>
                      </m:num>
                      <m:den>
                        <m:r>
                          <a:rPr lang="en-US" altLang="zh-CN" sz="2800">
                            <a:latin typeface="Cambria Math" panose="02040503050406030204" pitchFamily="18" charset="0"/>
                          </a:rPr>
                          <m:t>46</m:t>
                        </m:r>
                        <m:r>
                          <m:rPr>
                            <m:nor/>
                          </m:rPr>
                          <a:rPr lang="en-US" altLang="zh-CN" sz="2800"/>
                          <m:t> </m:t>
                        </m:r>
                        <m:r>
                          <m:rPr>
                            <m:sty m:val="p"/>
                          </m:rPr>
                          <a:rPr lang="en-US" altLang="zh-CN" sz="2800">
                            <a:latin typeface="Cambria Math" panose="02040503050406030204" pitchFamily="18" charset="0"/>
                          </a:rPr>
                          <m:t>g</m:t>
                        </m:r>
                        <m:r>
                          <m:rPr>
                            <m:nor/>
                          </m:rPr>
                          <a:rPr lang="en-US" altLang="zh-CN" sz="2800"/>
                          <m:t>·</m:t>
                        </m:r>
                        <m:r>
                          <m:rPr>
                            <m:sty m:val="p"/>
                          </m:rPr>
                          <a:rPr lang="en-US" altLang="zh-CN" sz="2800">
                            <a:latin typeface="Cambria Math" panose="02040503050406030204" pitchFamily="18" charset="0"/>
                          </a:rPr>
                          <m:t>mo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den>
                    </m:f>
                  </m:oMath>
                </a14:m>
                <a:r>
                  <a:rPr lang="en-US" altLang="zh-CN" sz="2800" dirty="0"/>
                  <a:t>×12</a:t>
                </a:r>
                <a:r>
                  <a:rPr lang="zh-CN" altLang="zh-CN" sz="2800" dirty="0"/>
                  <a:t>。法拉第常数代表每摩尔电子所携带的电荷</a:t>
                </a:r>
                <a:r>
                  <a:rPr lang="en-US" altLang="zh-CN" sz="2800" dirty="0"/>
                  <a:t>,</a:t>
                </a:r>
                <a:r>
                  <a:rPr lang="zh-CN" altLang="zh-CN" sz="2800" dirty="0"/>
                  <a:t>那么</a:t>
                </a:r>
                <a:r>
                  <a:rPr lang="en-US" altLang="zh-CN" sz="2800" dirty="0"/>
                  <a:t>1 kg</a:t>
                </a:r>
                <a:r>
                  <a:rPr lang="zh-CN" altLang="zh-CN" sz="2800" dirty="0"/>
                  <a:t>二甲醚所产生的电荷</a:t>
                </a:r>
              </a:p>
            </p:txBody>
          </p:sp>
        </mc:Choice>
        <mc:Fallback>
          <p:sp>
            <p:nvSpPr>
              <p:cNvPr id="9" name="矩形 8"/>
              <p:cNvSpPr>
                <a:spLocks noRot="1" noChangeAspect="1" noMove="1" noResize="1" noEditPoints="1" noAdjustHandles="1" noChangeArrowheads="1" noChangeShapeType="1" noTextEdit="1"/>
              </p:cNvSpPr>
              <p:nvPr/>
            </p:nvSpPr>
            <p:spPr>
              <a:xfrm>
                <a:off x="333174" y="808400"/>
                <a:ext cx="11554679" cy="6262484"/>
              </a:xfrm>
              <a:prstGeom prst="rect">
                <a:avLst/>
              </a:prstGeom>
              <a:blipFill rotWithShape="1">
                <a:blip r:embed="rId1"/>
                <a:stretch>
                  <a:fillRect l="-1108" r="-792" b="-584"/>
                </a:stretch>
              </a:blipFill>
            </p:spPr>
            <p:txBody>
              <a:bodyPr/>
              <a:lstStyle/>
              <a:p>
                <a:r>
                  <a:rPr lang="zh-CN" altLang="en-US">
                    <a:noFill/>
                  </a:rPr>
                  <a:t> </a:t>
                </a:r>
                <a:endParaRPr lang="zh-CN" altLang="en-US">
                  <a:noFill/>
                </a:endParaRPr>
              </a:p>
            </p:txBody>
          </p:sp>
        </mc:Fallback>
      </mc:AlternateContent>
      <p:sp>
        <p:nvSpPr>
          <p:cNvPr id="10" name="矩形 9"/>
          <p:cNvSpPr/>
          <p:nvPr/>
        </p:nvSpPr>
        <p:spPr>
          <a:xfrm>
            <a:off x="332520" y="297051"/>
            <a:ext cx="11554679" cy="738664"/>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p>
        </p:txBody>
      </p:sp>
      <p:pic>
        <p:nvPicPr>
          <p:cNvPr id="5" name="图片 4"/>
          <p:cNvPicPr/>
          <p:nvPr/>
        </p:nvPicPr>
        <p:blipFill>
          <a:blip r:embed="rId2"/>
          <a:stretch>
            <a:fillRect/>
          </a:stretch>
        </p:blipFill>
        <p:spPr>
          <a:xfrm>
            <a:off x="9814122" y="2996715"/>
            <a:ext cx="509588" cy="289505"/>
          </a:xfrm>
          <a:prstGeom prst="rect">
            <a:avLst/>
          </a:prstGeom>
        </p:spPr>
      </p:pic>
      <p:sp>
        <p:nvSpPr>
          <p:cNvPr id="6" name="矩形 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矩形 8">
                <a:extLst>
                  <a:ext uri="{FF2B5EF4-FFF2-40B4-BE49-F238E27FC236}">
                    <a14:artisticCrisscrossEtching id="{BAB0AD86-7160-4F6D-8BC1-88C6EA6591F1}"/>
                  </a:ext>
                </a:extLst>
              </p:cNvPr>
              <p:cNvSpPr/>
              <p:nvPr/>
            </p:nvSpPr>
            <p:spPr>
              <a:xfrm>
                <a:off x="333174" y="296688"/>
                <a:ext cx="11554679" cy="6279219"/>
              </a:xfrm>
              <a:prstGeom prst="rect">
                <a:avLst/>
              </a:prstGeom>
            </p:spPr>
            <p:txBody>
              <a:bodyPr wrap="square">
                <a:spAutoFit/>
              </a:bodyPr>
              <a:lstStyle/>
              <a:p>
                <a:pPr>
                  <a:lnSpc>
                    <a:spcPct val="150000"/>
                  </a:lnSpc>
                </a:pPr>
                <a:r>
                  <a:rPr lang="zh-CN" altLang="zh-CN" sz="2800" dirty="0"/>
                  <a:t>为</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r>
                          <m:rPr>
                            <m:nor/>
                          </m:rPr>
                          <a:rPr lang="en-US" altLang="zh-CN" sz="2800"/>
                          <m:t> </m:t>
                        </m:r>
                        <m:r>
                          <a:rPr lang="en-US" altLang="zh-CN" sz="2800">
                            <a:latin typeface="Cambria Math" panose="02040503050406030204" pitchFamily="18" charset="0"/>
                          </a:rPr>
                          <m:t>000</m:t>
                        </m:r>
                        <m:r>
                          <m:rPr>
                            <m:nor/>
                          </m:rPr>
                          <a:rPr lang="en-US" altLang="zh-CN" sz="2800"/>
                          <m:t> </m:t>
                        </m:r>
                        <m:r>
                          <m:rPr>
                            <m:sty m:val="p"/>
                          </m:rPr>
                          <a:rPr lang="en-US" altLang="zh-CN" sz="2800">
                            <a:latin typeface="Cambria Math" panose="02040503050406030204" pitchFamily="18" charset="0"/>
                          </a:rPr>
                          <m:t>g</m:t>
                        </m:r>
                      </m:num>
                      <m:den>
                        <m:r>
                          <a:rPr lang="en-US" altLang="zh-CN" sz="2800">
                            <a:latin typeface="Cambria Math" panose="02040503050406030204" pitchFamily="18" charset="0"/>
                          </a:rPr>
                          <m:t>46</m:t>
                        </m:r>
                        <m:r>
                          <m:rPr>
                            <m:nor/>
                          </m:rPr>
                          <a:rPr lang="en-US" altLang="zh-CN" sz="2800"/>
                          <m:t> </m:t>
                        </m:r>
                        <m:r>
                          <m:rPr>
                            <m:sty m:val="p"/>
                          </m:rPr>
                          <a:rPr lang="en-US" altLang="zh-CN" sz="2800">
                            <a:latin typeface="Cambria Math" panose="02040503050406030204" pitchFamily="18" charset="0"/>
                          </a:rPr>
                          <m:t>g</m:t>
                        </m:r>
                        <m:r>
                          <m:rPr>
                            <m:nor/>
                          </m:rPr>
                          <a:rPr lang="en-US" altLang="zh-CN" sz="2800"/>
                          <m:t>·</m:t>
                        </m:r>
                        <m:r>
                          <m:rPr>
                            <m:sty m:val="p"/>
                          </m:rPr>
                          <a:rPr lang="en-US" altLang="zh-CN" sz="2800">
                            <a:latin typeface="Cambria Math" panose="02040503050406030204" pitchFamily="18" charset="0"/>
                          </a:rPr>
                          <m:t>mo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den>
                    </m:f>
                  </m:oMath>
                </a14:m>
                <a:r>
                  <a:rPr lang="en-US" altLang="zh-CN" sz="2800" dirty="0"/>
                  <a:t>×12×96 500 C·mol</a:t>
                </a:r>
                <a:r>
                  <a:rPr lang="en-US" altLang="zh-CN" sz="2800" baseline="30000" dirty="0"/>
                  <a:t>-1</a:t>
                </a:r>
                <a:r>
                  <a:rPr lang="zh-CN" altLang="zh-CN" sz="2800" dirty="0"/>
                  <a:t>。根据电能公式</a:t>
                </a:r>
                <a:r>
                  <a:rPr lang="en-US" altLang="zh-CN" sz="2800" i="1" dirty="0"/>
                  <a:t>W=UQ</a:t>
                </a:r>
                <a:r>
                  <a:rPr lang="zh-CN" altLang="zh-CN" sz="2800" dirty="0"/>
                  <a:t>算出电能</a:t>
                </a:r>
                <a:r>
                  <a:rPr lang="en-US" altLang="zh-CN" sz="2800" dirty="0"/>
                  <a:t>,</a:t>
                </a:r>
                <a:r>
                  <a:rPr lang="zh-CN" altLang="zh-CN" sz="2800" dirty="0"/>
                  <a:t>再求出能量密度即可</a:t>
                </a:r>
                <a:r>
                  <a:rPr lang="en-US" altLang="zh-CN" sz="2800" dirty="0"/>
                  <a:t>,</a:t>
                </a:r>
                <a:r>
                  <a:rPr lang="zh-CN" altLang="zh-CN" sz="2800" dirty="0"/>
                  <a:t>且由此式得出的结果单位为</a:t>
                </a:r>
                <a:r>
                  <a:rPr lang="en-US" altLang="zh-CN" sz="2800" dirty="0"/>
                  <a:t>J,</a:t>
                </a:r>
                <a:r>
                  <a:rPr lang="zh-CN" altLang="zh-CN" sz="2800" dirty="0"/>
                  <a:t>要换算为</a:t>
                </a:r>
                <a:r>
                  <a:rPr lang="en-US" altLang="zh-CN" sz="2800" dirty="0" err="1"/>
                  <a:t>kW·h</a:t>
                </a:r>
                <a:r>
                  <a:rPr lang="zh-CN" altLang="zh-CN" sz="2800" dirty="0"/>
                  <a:t>。</a:t>
                </a:r>
              </a:p>
              <a:p>
                <a:pPr>
                  <a:lnSpc>
                    <a:spcPct val="150000"/>
                  </a:lnSpc>
                </a:pPr>
                <a:r>
                  <a:rPr lang="en-US" altLang="zh-CN" sz="2800" dirty="0"/>
                  <a:t>(2)①</a:t>
                </a:r>
                <a:r>
                  <a:rPr lang="zh-CN" altLang="zh-CN" sz="2800" dirty="0"/>
                  <a:t>仔细观察装置图可以发现</a:t>
                </a:r>
                <a:r>
                  <a:rPr lang="en-US" altLang="zh-CN" sz="2800" dirty="0"/>
                  <a:t>:</a:t>
                </a:r>
                <a:r>
                  <a:rPr lang="zh-CN" altLang="zh-CN" sz="2800" dirty="0"/>
                  <a:t>电解池左边</a:t>
                </a:r>
                <a:r>
                  <a:rPr lang="en-US" altLang="zh-CN" sz="2800" dirty="0"/>
                  <a:t>D</a:t>
                </a:r>
                <a:r>
                  <a:rPr lang="zh-CN" altLang="zh-CN" sz="2800" dirty="0"/>
                  <a:t>电极上发生的反应是</a:t>
                </a:r>
                <a:r>
                  <a:rPr lang="en-US" altLang="zh-CN" sz="2800" dirty="0"/>
                  <a:t>“</a:t>
                </a:r>
                <a:r>
                  <a:rPr lang="zh-CN" altLang="zh-CN" sz="2800" dirty="0"/>
                  <a:t>苯加氢还原</a:t>
                </a:r>
                <a:r>
                  <a:rPr lang="en-US" altLang="zh-CN" sz="2800" dirty="0"/>
                  <a:t>”,</a:t>
                </a:r>
                <a:r>
                  <a:rPr lang="zh-CN" altLang="zh-CN" sz="2800" dirty="0"/>
                  <a:t>则发生还原反应的</a:t>
                </a:r>
                <a:r>
                  <a:rPr lang="en-US" altLang="zh-CN" sz="2800" dirty="0"/>
                  <a:t>D</a:t>
                </a:r>
                <a:r>
                  <a:rPr lang="zh-CN" altLang="zh-CN" sz="2800" dirty="0"/>
                  <a:t>电极是阴极</a:t>
                </a:r>
                <a:r>
                  <a:rPr lang="en-US" altLang="zh-CN" sz="2800" dirty="0"/>
                  <a:t>,</a:t>
                </a:r>
                <a:r>
                  <a:rPr lang="zh-CN" altLang="zh-CN" sz="2800" dirty="0"/>
                  <a:t>同时阴极是电子流入的电极</a:t>
                </a:r>
                <a:r>
                  <a:rPr lang="en-US" altLang="zh-CN" sz="2800" dirty="0"/>
                  <a:t>,</a:t>
                </a:r>
                <a:r>
                  <a:rPr lang="zh-CN" altLang="zh-CN" sz="2800" dirty="0"/>
                  <a:t>故导线中电子移动方向为</a:t>
                </a:r>
                <a:r>
                  <a:rPr lang="en-US" altLang="zh-CN" sz="2800" dirty="0"/>
                  <a:t>A→D</a:t>
                </a:r>
                <a:r>
                  <a:rPr lang="zh-CN" altLang="zh-CN" sz="2800" dirty="0"/>
                  <a:t>。</a:t>
                </a:r>
                <a:r>
                  <a:rPr lang="en-US" altLang="zh-CN" sz="2800" dirty="0"/>
                  <a:t>②</a:t>
                </a:r>
                <a:r>
                  <a:rPr lang="zh-CN" altLang="zh-CN" sz="2800" dirty="0"/>
                  <a:t>该电解池的目的是储氢</a:t>
                </a:r>
                <a:r>
                  <a:rPr lang="en-US" altLang="zh-CN" sz="2800" dirty="0"/>
                  <a:t>,</a:t>
                </a:r>
                <a:r>
                  <a:rPr lang="zh-CN" altLang="zh-CN" sz="2800" dirty="0"/>
                  <a:t>故目标产物为环己烷</a:t>
                </a:r>
                <a:r>
                  <a:rPr lang="en-US" altLang="zh-CN" sz="2800" dirty="0"/>
                  <a:t>,</a:t>
                </a:r>
                <a:r>
                  <a:rPr lang="zh-CN" altLang="zh-CN" sz="2800" dirty="0"/>
                  <a:t>其电极反应式为</a:t>
                </a:r>
                <a:r>
                  <a:rPr lang="en-US" altLang="zh-CN" sz="2800" dirty="0"/>
                  <a:t>C</a:t>
                </a:r>
                <a:r>
                  <a:rPr lang="en-US" altLang="zh-CN" sz="2800" baseline="-25000" dirty="0"/>
                  <a:t>6</a:t>
                </a:r>
                <a:r>
                  <a:rPr lang="en-US" altLang="zh-CN" sz="2800" dirty="0"/>
                  <a:t>H</a:t>
                </a:r>
                <a:r>
                  <a:rPr lang="en-US" altLang="zh-CN" sz="2800" baseline="-25000" dirty="0"/>
                  <a:t>6</a:t>
                </a:r>
                <a:r>
                  <a:rPr lang="en-US" altLang="zh-CN" sz="2800" dirty="0"/>
                  <a:t>+6H</a:t>
                </a:r>
                <a:r>
                  <a:rPr lang="en-US" altLang="zh-CN" sz="2800" baseline="30000" dirty="0"/>
                  <a:t>+</a:t>
                </a:r>
                <a:r>
                  <a:rPr lang="en-US" altLang="zh-CN" sz="2800" dirty="0"/>
                  <a:t>+6e</a:t>
                </a:r>
                <a:r>
                  <a:rPr lang="en-US" altLang="zh-CN" sz="2800" baseline="30000" dirty="0"/>
                  <a:t>-           </a:t>
                </a:r>
                <a:r>
                  <a:rPr lang="en-US" altLang="zh-CN" sz="2800" dirty="0"/>
                  <a:t>C</a:t>
                </a:r>
                <a:r>
                  <a:rPr lang="en-US" altLang="zh-CN" sz="2800" baseline="-25000" dirty="0"/>
                  <a:t>6</a:t>
                </a:r>
                <a:r>
                  <a:rPr lang="en-US" altLang="zh-CN" sz="2800" dirty="0"/>
                  <a:t>H</a:t>
                </a:r>
                <a:r>
                  <a:rPr lang="en-US" altLang="zh-CN" sz="2800" baseline="-25000" dirty="0"/>
                  <a:t>12</a:t>
                </a:r>
                <a:r>
                  <a:rPr lang="zh-CN" altLang="zh-CN" sz="2800" dirty="0"/>
                  <a:t>。</a:t>
                </a:r>
                <a:r>
                  <a:rPr lang="en-US" altLang="zh-CN" sz="2800" dirty="0"/>
                  <a:t>③</a:t>
                </a:r>
                <a:r>
                  <a:rPr lang="zh-CN" altLang="zh-CN" sz="2800" dirty="0"/>
                  <a:t>阳极生成的</a:t>
                </a:r>
                <a:r>
                  <a:rPr lang="en-US" altLang="zh-CN" sz="2800" dirty="0"/>
                  <a:t>H</a:t>
                </a:r>
                <a:r>
                  <a:rPr lang="en-US" altLang="zh-CN" sz="2800" baseline="30000" dirty="0"/>
                  <a:t>+</a:t>
                </a:r>
                <a:r>
                  <a:rPr lang="zh-CN" altLang="zh-CN" sz="2800" dirty="0"/>
                  <a:t>经过高分子电解质膜移动至阴极</a:t>
                </a:r>
                <a:r>
                  <a:rPr lang="en-US" altLang="zh-CN" sz="2800" dirty="0"/>
                  <a:t>,</a:t>
                </a:r>
                <a:r>
                  <a:rPr lang="zh-CN" altLang="zh-CN" sz="2800" dirty="0"/>
                  <a:t>一部分</a:t>
                </a:r>
                <a:r>
                  <a:rPr lang="en-US" altLang="zh-CN" sz="2800" dirty="0"/>
                  <a:t>H</a:t>
                </a:r>
                <a:r>
                  <a:rPr lang="en-US" altLang="zh-CN" sz="2800" baseline="30000" dirty="0"/>
                  <a:t>+</a:t>
                </a:r>
                <a:r>
                  <a:rPr lang="zh-CN" altLang="zh-CN" sz="2800" dirty="0"/>
                  <a:t>与苯一起得电子生成环己烷</a:t>
                </a:r>
                <a:r>
                  <a:rPr lang="en-US" altLang="zh-CN" sz="2800" dirty="0"/>
                  <a:t>,</a:t>
                </a:r>
                <a:r>
                  <a:rPr lang="zh-CN" altLang="zh-CN" sz="2800" dirty="0"/>
                  <a:t>还有一部分</a:t>
                </a:r>
                <a:r>
                  <a:rPr lang="en-US" altLang="zh-CN" sz="2800" dirty="0"/>
                  <a:t>H</a:t>
                </a:r>
                <a:r>
                  <a:rPr lang="en-US" altLang="zh-CN" sz="2800" baseline="30000" dirty="0"/>
                  <a:t>+</a:t>
                </a:r>
                <a:r>
                  <a:rPr lang="zh-CN" altLang="zh-CN" sz="2800" dirty="0"/>
                  <a:t>得电子生成</a:t>
                </a:r>
                <a:r>
                  <a:rPr lang="en-US" altLang="zh-CN" sz="2800" dirty="0"/>
                  <a:t>H</a:t>
                </a:r>
                <a:r>
                  <a:rPr lang="en-US" altLang="zh-CN" sz="2800" baseline="-25000" dirty="0"/>
                  <a:t>2</a:t>
                </a:r>
                <a:r>
                  <a:rPr lang="en-US" altLang="zh-CN" sz="2800" dirty="0"/>
                  <a:t>(2H</a:t>
                </a:r>
                <a:r>
                  <a:rPr lang="en-US" altLang="zh-CN" sz="2800" baseline="30000" dirty="0"/>
                  <a:t>+</a:t>
                </a:r>
                <a:r>
                  <a:rPr lang="en-US" altLang="zh-CN" sz="2800" dirty="0"/>
                  <a:t>+2e</a:t>
                </a:r>
                <a:r>
                  <a:rPr lang="en-US" altLang="zh-CN" sz="2800" baseline="30000" dirty="0"/>
                  <a:t>-          </a:t>
                </a:r>
                <a:r>
                  <a:rPr lang="en-US" altLang="zh-CN" sz="2800" dirty="0"/>
                  <a:t>H</a:t>
                </a:r>
                <a:r>
                  <a:rPr lang="en-US" altLang="zh-CN" sz="2800" baseline="-25000" dirty="0"/>
                  <a:t>2</a:t>
                </a:r>
                <a:r>
                  <a:rPr lang="en-US" altLang="zh-CN" sz="2800" dirty="0"/>
                  <a:t>↑,</a:t>
                </a:r>
                <a:r>
                  <a:rPr lang="zh-CN" altLang="zh-CN" sz="2800" dirty="0"/>
                  <a:t>阴极的副反应</a:t>
                </a:r>
                <a:r>
                  <a:rPr lang="en-US" altLang="zh-CN" sz="2800" dirty="0"/>
                  <a:t>),</a:t>
                </a:r>
                <a:r>
                  <a:rPr lang="zh-CN" altLang="zh-CN" sz="2800" dirty="0"/>
                  <a:t>左边</a:t>
                </a:r>
                <a:r>
                  <a:rPr lang="en-US" altLang="zh-CN" sz="2800" dirty="0"/>
                  <a:t>(</a:t>
                </a:r>
                <a:r>
                  <a:rPr lang="zh-CN" altLang="zh-CN" sz="2800" dirty="0"/>
                  <a:t>阴极区</a:t>
                </a:r>
                <a:r>
                  <a:rPr lang="en-US" altLang="zh-CN" sz="2800" dirty="0"/>
                  <a:t>)</a:t>
                </a:r>
                <a:r>
                  <a:rPr lang="zh-CN" altLang="zh-CN" sz="2800" dirty="0"/>
                  <a:t>出来的混合气体成分为未反应的苯</a:t>
                </a:r>
                <a:r>
                  <a:rPr lang="en-US" altLang="zh-CN" sz="2800" dirty="0"/>
                  <a:t>(g)</a:t>
                </a:r>
                <a:r>
                  <a:rPr lang="zh-CN" altLang="zh-CN" sz="2800" dirty="0"/>
                  <a:t>和生成的环己烷</a:t>
                </a:r>
                <a:r>
                  <a:rPr lang="en-US" altLang="zh-CN" sz="2800" dirty="0"/>
                  <a:t>(g)</a:t>
                </a:r>
                <a:r>
                  <a:rPr lang="zh-CN" altLang="zh-CN" sz="2800" dirty="0"/>
                  <a:t>、</a:t>
                </a:r>
                <a:r>
                  <a:rPr lang="en-US" altLang="zh-CN" sz="2800" dirty="0"/>
                  <a:t>H</a:t>
                </a:r>
                <a:r>
                  <a:rPr lang="en-US" altLang="zh-CN" sz="2800" baseline="-25000" dirty="0"/>
                  <a:t>2</a:t>
                </a:r>
                <a:r>
                  <a:rPr lang="en-US" altLang="zh-CN" sz="2800" dirty="0"/>
                  <a:t>,</a:t>
                </a:r>
                <a:r>
                  <a:rPr lang="zh-CN" altLang="zh-CN" sz="2800" dirty="0"/>
                  <a:t>设未反应的苯蒸气物质的量</a:t>
                </a:r>
              </a:p>
            </p:txBody>
          </p:sp>
        </mc:Choice>
        <mc:Fallback>
          <p:sp>
            <p:nvSpPr>
              <p:cNvPr id="9" name="矩形 8"/>
              <p:cNvSpPr>
                <a:spLocks noRot="1" noChangeAspect="1" noMove="1" noResize="1" noEditPoints="1" noAdjustHandles="1" noChangeArrowheads="1" noChangeShapeType="1" noTextEdit="1"/>
              </p:cNvSpPr>
              <p:nvPr/>
            </p:nvSpPr>
            <p:spPr>
              <a:xfrm>
                <a:off x="333174" y="296688"/>
                <a:ext cx="11554679" cy="6279219"/>
              </a:xfrm>
              <a:prstGeom prst="rect">
                <a:avLst/>
              </a:prstGeom>
              <a:blipFill rotWithShape="1">
                <a:blip r:embed="rId1"/>
                <a:stretch>
                  <a:fillRect l="-1108" r="-739" b="-583"/>
                </a:stretch>
              </a:blipFill>
            </p:spPr>
            <p:txBody>
              <a:bodyPr/>
              <a:lstStyle/>
              <a:p>
                <a:r>
                  <a:rPr lang="zh-CN" altLang="en-US">
                    <a:noFill/>
                  </a:rPr>
                  <a:t> </a:t>
                </a:r>
                <a:endParaRPr lang="zh-CN" altLang="en-US">
                  <a:noFill/>
                </a:endParaRPr>
              </a:p>
            </p:txBody>
          </p:sp>
        </mc:Fallback>
      </mc:AlternateContent>
      <p:pic>
        <p:nvPicPr>
          <p:cNvPr id="5" name="图片 4"/>
          <p:cNvPicPr/>
          <p:nvPr/>
        </p:nvPicPr>
        <p:blipFill>
          <a:blip r:embed="rId2"/>
          <a:stretch>
            <a:fillRect/>
          </a:stretch>
        </p:blipFill>
        <p:spPr>
          <a:xfrm>
            <a:off x="5091112" y="4147820"/>
            <a:ext cx="511920" cy="290830"/>
          </a:xfrm>
          <a:prstGeom prst="rect">
            <a:avLst/>
          </a:prstGeom>
        </p:spPr>
      </p:pic>
      <p:pic>
        <p:nvPicPr>
          <p:cNvPr id="6" name="图片 5"/>
          <p:cNvPicPr/>
          <p:nvPr/>
        </p:nvPicPr>
        <p:blipFill>
          <a:blip r:embed="rId2"/>
          <a:stretch>
            <a:fillRect/>
          </a:stretch>
        </p:blipFill>
        <p:spPr>
          <a:xfrm>
            <a:off x="3569456" y="5411568"/>
            <a:ext cx="511920" cy="290830"/>
          </a:xfrm>
          <a:prstGeom prst="rect">
            <a:avLst/>
          </a:prstGeom>
        </p:spPr>
      </p:pic>
      <p:sp>
        <p:nvSpPr>
          <p:cNvPr id="7" name="矩形 6"/>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33174" y="296688"/>
            <a:ext cx="11554679" cy="3893886"/>
          </a:xfrm>
          <a:prstGeom prst="rect">
            <a:avLst/>
          </a:prstGeom>
        </p:spPr>
        <p:txBody>
          <a:bodyPr wrap="square">
            <a:spAutoFit/>
          </a:bodyPr>
          <a:lstStyle/>
          <a:p>
            <a:pPr>
              <a:lnSpc>
                <a:spcPct val="150000"/>
              </a:lnSpc>
            </a:pPr>
            <a:r>
              <a:rPr lang="zh-CN" altLang="zh-CN" sz="2800" dirty="0"/>
              <a:t>为</a:t>
            </a:r>
            <a:r>
              <a:rPr lang="en-US" altLang="zh-CN" sz="2800" i="1" dirty="0"/>
              <a:t>x</a:t>
            </a:r>
            <a:r>
              <a:rPr lang="en-US" altLang="zh-CN" sz="2800" dirty="0"/>
              <a:t>,</a:t>
            </a:r>
            <a:r>
              <a:rPr lang="zh-CN" altLang="zh-CN" sz="2800" dirty="0"/>
              <a:t>生成的氢气的物质的量为</a:t>
            </a:r>
            <a:r>
              <a:rPr lang="en-US" altLang="zh-CN" sz="2800" i="1" dirty="0"/>
              <a:t>y</a:t>
            </a:r>
            <a:r>
              <a:rPr lang="en-US" altLang="zh-CN" sz="2800" dirty="0"/>
              <a:t>,</a:t>
            </a:r>
            <a:r>
              <a:rPr lang="zh-CN" altLang="zh-CN" sz="2800" dirty="0"/>
              <a:t>阴极生成的气态环己烷为</a:t>
            </a:r>
            <a:r>
              <a:rPr lang="en-US" altLang="zh-CN" sz="2800" dirty="0"/>
              <a:t>(2.4-</a:t>
            </a:r>
            <a:r>
              <a:rPr lang="en-US" altLang="zh-CN" sz="2800" i="1" dirty="0"/>
              <a:t>x</a:t>
            </a:r>
            <a:r>
              <a:rPr lang="en-US" altLang="zh-CN" sz="2800" dirty="0"/>
              <a:t>) </a:t>
            </a:r>
            <a:r>
              <a:rPr lang="en-US" altLang="zh-CN" sz="2800" dirty="0" err="1"/>
              <a:t>mol</a:t>
            </a:r>
            <a:r>
              <a:rPr lang="en-US" altLang="zh-CN" sz="2800" dirty="0"/>
              <a:t>,</a:t>
            </a:r>
            <a:r>
              <a:rPr lang="zh-CN" altLang="zh-CN" sz="2800" dirty="0"/>
              <a:t>得到电子</a:t>
            </a:r>
            <a:r>
              <a:rPr lang="en-US" altLang="zh-CN" sz="2800" dirty="0"/>
              <a:t>6(2.4-</a:t>
            </a:r>
            <a:r>
              <a:rPr lang="en-US" altLang="zh-CN" sz="2800" i="1" dirty="0"/>
              <a:t>x</a:t>
            </a:r>
            <a:r>
              <a:rPr lang="en-US" altLang="zh-CN" sz="2800" dirty="0"/>
              <a:t>) </a:t>
            </a:r>
            <a:r>
              <a:rPr lang="en-US" altLang="zh-CN" sz="2800" dirty="0" err="1"/>
              <a:t>mol</a:t>
            </a:r>
            <a:r>
              <a:rPr lang="en-US" altLang="zh-CN" sz="2800" dirty="0"/>
              <a:t>,</a:t>
            </a:r>
            <a:r>
              <a:rPr lang="zh-CN" altLang="zh-CN" sz="2800" dirty="0"/>
              <a:t>阴极生成</a:t>
            </a:r>
            <a:r>
              <a:rPr lang="en-US" altLang="zh-CN" sz="2800" i="1" dirty="0"/>
              <a:t>y</a:t>
            </a:r>
            <a:r>
              <a:rPr lang="en-US" altLang="zh-CN" sz="2800" dirty="0"/>
              <a:t> </a:t>
            </a:r>
            <a:r>
              <a:rPr lang="en-US" altLang="zh-CN" sz="2800" dirty="0" err="1"/>
              <a:t>mol</a:t>
            </a:r>
            <a:r>
              <a:rPr lang="en-US" altLang="zh-CN" sz="2800" dirty="0"/>
              <a:t> H</a:t>
            </a:r>
            <a:r>
              <a:rPr lang="en-US" altLang="zh-CN" sz="2800" baseline="-25000" dirty="0"/>
              <a:t>2</a:t>
            </a:r>
            <a:r>
              <a:rPr lang="zh-CN" altLang="zh-CN" sz="2800" dirty="0"/>
              <a:t>得到电子</a:t>
            </a:r>
            <a:r>
              <a:rPr lang="en-US" altLang="zh-CN" sz="2800" dirty="0"/>
              <a:t>2</a:t>
            </a:r>
            <a:r>
              <a:rPr lang="en-US" altLang="zh-CN" sz="2800" i="1" dirty="0"/>
              <a:t>y</a:t>
            </a:r>
            <a:r>
              <a:rPr lang="en-US" altLang="zh-CN" sz="2800" dirty="0"/>
              <a:t> </a:t>
            </a:r>
            <a:r>
              <a:rPr lang="en-US" altLang="zh-CN" sz="2800" dirty="0" err="1"/>
              <a:t>mol</a:t>
            </a:r>
            <a:r>
              <a:rPr lang="en-US" altLang="zh-CN" sz="2800" dirty="0"/>
              <a:t>,</a:t>
            </a:r>
            <a:r>
              <a:rPr lang="zh-CN" altLang="zh-CN" sz="2800" dirty="0"/>
              <a:t>阳极</a:t>
            </a:r>
            <a:r>
              <a:rPr lang="en-US" altLang="zh-CN" sz="2800" dirty="0"/>
              <a:t>(E</a:t>
            </a:r>
            <a:r>
              <a:rPr lang="zh-CN" altLang="zh-CN" sz="2800" dirty="0"/>
              <a:t>极</a:t>
            </a:r>
            <a:r>
              <a:rPr lang="en-US" altLang="zh-CN" sz="2800" dirty="0"/>
              <a:t>)</a:t>
            </a:r>
            <a:r>
              <a:rPr lang="zh-CN" altLang="zh-CN" sz="2800" dirty="0"/>
              <a:t>的电极反应式为</a:t>
            </a:r>
            <a:r>
              <a:rPr lang="en-US" altLang="zh-CN" sz="2800" dirty="0"/>
              <a:t>2H</a:t>
            </a:r>
            <a:r>
              <a:rPr lang="en-US" altLang="zh-CN" sz="2800" baseline="-25000" dirty="0"/>
              <a:t>2</a:t>
            </a:r>
            <a:r>
              <a:rPr lang="en-US" altLang="zh-CN" sz="2800" dirty="0"/>
              <a:t>O-4e</a:t>
            </a:r>
            <a:r>
              <a:rPr lang="en-US" altLang="zh-CN" sz="2800" baseline="30000" dirty="0"/>
              <a:t>-            </a:t>
            </a:r>
            <a:r>
              <a:rPr lang="en-US" altLang="zh-CN" sz="2800" dirty="0"/>
              <a:t>O</a:t>
            </a:r>
            <a:r>
              <a:rPr lang="en-US" altLang="zh-CN" sz="2800" baseline="-25000" dirty="0"/>
              <a:t>2</a:t>
            </a:r>
            <a:r>
              <a:rPr lang="en-US" altLang="zh-CN" sz="2800" dirty="0"/>
              <a:t>↑+4H</a:t>
            </a:r>
            <a:r>
              <a:rPr lang="en-US" altLang="zh-CN" sz="2800" baseline="30000" dirty="0"/>
              <a:t>+</a:t>
            </a:r>
            <a:r>
              <a:rPr lang="en-US" altLang="zh-CN" sz="2800" dirty="0"/>
              <a:t>,</a:t>
            </a:r>
            <a:r>
              <a:rPr lang="zh-CN" altLang="zh-CN" sz="2800" dirty="0"/>
              <a:t>生成</a:t>
            </a:r>
            <a:r>
              <a:rPr lang="en-US" altLang="zh-CN" sz="2800" dirty="0"/>
              <a:t>2.8 </a:t>
            </a:r>
            <a:r>
              <a:rPr lang="en-US" altLang="zh-CN" sz="2800" dirty="0" err="1"/>
              <a:t>mol</a:t>
            </a:r>
            <a:r>
              <a:rPr lang="en-US" altLang="zh-CN" sz="2800" dirty="0"/>
              <a:t> O</a:t>
            </a:r>
            <a:r>
              <a:rPr lang="en-US" altLang="zh-CN" sz="2800" baseline="-25000" dirty="0"/>
              <a:t>2</a:t>
            </a:r>
            <a:r>
              <a:rPr lang="zh-CN" altLang="zh-CN" sz="2800" dirty="0"/>
              <a:t>失去电子物质的量为</a:t>
            </a:r>
            <a:r>
              <a:rPr lang="en-US" altLang="zh-CN" sz="2800" dirty="0"/>
              <a:t>4×2.8 </a:t>
            </a:r>
            <a:r>
              <a:rPr lang="en-US" altLang="zh-CN" sz="2800" dirty="0" err="1"/>
              <a:t>mol</a:t>
            </a:r>
            <a:r>
              <a:rPr lang="en-US" altLang="zh-CN" sz="2800" dirty="0"/>
              <a:t>=11.2 </a:t>
            </a:r>
            <a:r>
              <a:rPr lang="en-US" altLang="zh-CN" sz="2800" dirty="0" err="1"/>
              <a:t>mol</a:t>
            </a:r>
            <a:r>
              <a:rPr lang="en-US" altLang="zh-CN" sz="2800" dirty="0"/>
              <a:t>,</a:t>
            </a:r>
            <a:r>
              <a:rPr lang="zh-CN" altLang="zh-CN" sz="2800" dirty="0"/>
              <a:t>根据得失电子守恒有</a:t>
            </a:r>
            <a:r>
              <a:rPr lang="en-US" altLang="zh-CN" sz="2800" dirty="0"/>
              <a:t>6(2.4-</a:t>
            </a:r>
            <a:r>
              <a:rPr lang="en-US" altLang="zh-CN" sz="2800" i="1" dirty="0"/>
              <a:t>x</a:t>
            </a:r>
            <a:r>
              <a:rPr lang="en-US" altLang="zh-CN" sz="2800" dirty="0"/>
              <a:t>) mol+2</a:t>
            </a:r>
            <a:r>
              <a:rPr lang="en-US" altLang="zh-CN" sz="2800" i="1" dirty="0"/>
              <a:t>y</a:t>
            </a:r>
            <a:r>
              <a:rPr lang="en-US" altLang="zh-CN" sz="2800" dirty="0"/>
              <a:t> </a:t>
            </a:r>
            <a:r>
              <a:rPr lang="en-US" altLang="zh-CN" sz="2800" dirty="0" err="1"/>
              <a:t>mol</a:t>
            </a:r>
            <a:r>
              <a:rPr lang="en-US" altLang="zh-CN" sz="2800" dirty="0"/>
              <a:t>=11.2 </a:t>
            </a:r>
            <a:r>
              <a:rPr lang="en-US" altLang="zh-CN" sz="2800" dirty="0" err="1"/>
              <a:t>mol</a:t>
            </a:r>
            <a:r>
              <a:rPr lang="en-US" altLang="zh-CN" sz="2800" dirty="0"/>
              <a:t>;</a:t>
            </a:r>
            <a:r>
              <a:rPr lang="zh-CN" altLang="zh-CN" sz="2800" dirty="0"/>
              <a:t>阴极出来的混合气体中苯蒸气的物质的量分数为</a:t>
            </a:r>
            <a:r>
              <a:rPr lang="en-US" altLang="zh-CN" sz="2800" i="1" dirty="0"/>
              <a:t>x</a:t>
            </a:r>
            <a:r>
              <a:rPr lang="en-US" altLang="zh-CN" sz="2800" dirty="0"/>
              <a:t>÷(10+</a:t>
            </a:r>
            <a:r>
              <a:rPr lang="en-US" altLang="zh-CN" sz="2800" i="1" dirty="0"/>
              <a:t>y</a:t>
            </a:r>
            <a:r>
              <a:rPr lang="en-US" altLang="zh-CN" sz="2800" dirty="0"/>
              <a:t>)=0.1;</a:t>
            </a:r>
            <a:r>
              <a:rPr lang="zh-CN" altLang="zh-CN" sz="2800" dirty="0"/>
              <a:t>联解得</a:t>
            </a:r>
            <a:r>
              <a:rPr lang="en-US" altLang="zh-CN" sz="2800" i="1" dirty="0"/>
              <a:t>x</a:t>
            </a:r>
            <a:r>
              <a:rPr lang="en-US" altLang="zh-CN" sz="2800" dirty="0"/>
              <a:t>=1.2 </a:t>
            </a:r>
            <a:r>
              <a:rPr lang="en-US" altLang="zh-CN" sz="2800" dirty="0" err="1"/>
              <a:t>mol</a:t>
            </a:r>
            <a:r>
              <a:rPr lang="en-US" altLang="zh-CN" sz="2800" dirty="0"/>
              <a:t>,</a:t>
            </a:r>
            <a:r>
              <a:rPr lang="zh-CN" altLang="zh-CN" sz="2800" dirty="0"/>
              <a:t>电流效率为</a:t>
            </a:r>
            <a:r>
              <a:rPr lang="en-US" altLang="zh-CN" sz="2800" dirty="0"/>
              <a:t>6×(2.4-1.2)÷11.2×100%≈64.3%</a:t>
            </a:r>
            <a:r>
              <a:rPr lang="zh-CN" altLang="zh-CN" sz="2800" dirty="0"/>
              <a:t>。</a:t>
            </a:r>
            <a:endParaRPr lang="zh-CN" altLang="zh-CN" sz="2800" dirty="0"/>
          </a:p>
        </p:txBody>
      </p:sp>
      <p:pic>
        <p:nvPicPr>
          <p:cNvPr id="7" name="图片 6"/>
          <p:cNvPicPr/>
          <p:nvPr/>
        </p:nvPicPr>
        <p:blipFill>
          <a:blip r:embed="rId1"/>
          <a:stretch>
            <a:fillRect/>
          </a:stretch>
        </p:blipFill>
        <p:spPr>
          <a:xfrm>
            <a:off x="2579248" y="1825088"/>
            <a:ext cx="511920" cy="290830"/>
          </a:xfrm>
          <a:prstGeom prst="rect">
            <a:avLst/>
          </a:prstGeom>
        </p:spPr>
      </p:pic>
      <p:sp>
        <p:nvSpPr>
          <p:cNvPr id="10" name="矩形 9"/>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1"/>
          <a:stretch>
            <a:fillRect/>
          </a:stretch>
        </p:blipFill>
        <p:spPr>
          <a:xfrm>
            <a:off x="4274698" y="1501238"/>
            <a:ext cx="643640" cy="365662"/>
          </a:xfrm>
          <a:prstGeom prst="rect">
            <a:avLst/>
          </a:prstGeom>
        </p:spPr>
      </p:pic>
      <mc:AlternateContent xmlns:mc="http://schemas.openxmlformats.org/markup-compatibility/2006">
        <mc:Choice xmlns:a14="http://schemas.microsoft.com/office/drawing/2010/main" Requires="a14">
          <p:sp>
            <p:nvSpPr>
              <p:cNvPr id="8" name="矩形 7">
                <a:extLst>
                  <a:ext uri="{FF2B5EF4-FFF2-40B4-BE49-F238E27FC236}">
                    <a14:artisticCrisscrossEtching id="{BA7B5ED8-84E1-4993-8009-7BEA7868759C}"/>
                  </a:ext>
                </a:extLst>
              </p:cNvPr>
              <p:cNvSpPr/>
              <p:nvPr/>
            </p:nvSpPr>
            <p:spPr>
              <a:xfrm>
                <a:off x="318660" y="582438"/>
                <a:ext cx="11554679" cy="4079322"/>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cs typeface="Times New Roman" panose="02020603050405020304" pitchFamily="18" charset="0"/>
                  </a:rPr>
                  <a:t>答案</a:t>
                </a:r>
                <a:r>
                  <a:rPr lang="zh-CN" altLang="en-US" sz="2800" dirty="0" smtClean="0"/>
                  <a:t>   </a:t>
                </a:r>
                <a:endParaRPr lang="en-US" altLang="zh-CN" sz="2800" dirty="0"/>
              </a:p>
              <a:p>
                <a:pPr>
                  <a:lnSpc>
                    <a:spcPct val="150000"/>
                  </a:lnSpc>
                </a:pPr>
                <a:r>
                  <a:rPr lang="en-US" altLang="zh-CN" sz="2800" dirty="0" smtClean="0"/>
                  <a:t>(</a:t>
                </a:r>
                <a:r>
                  <a:rPr lang="en-US" altLang="zh-CN" sz="2800" dirty="0"/>
                  <a:t>1) CH</a:t>
                </a:r>
                <a:r>
                  <a:rPr lang="en-US" altLang="zh-CN" sz="2800" baseline="-25000" dirty="0"/>
                  <a:t>3</a:t>
                </a:r>
                <a:r>
                  <a:rPr lang="en-US" altLang="zh-CN" sz="2800" dirty="0"/>
                  <a:t>OCH</a:t>
                </a:r>
                <a:r>
                  <a:rPr lang="en-US" altLang="zh-CN" sz="2800" baseline="-25000" dirty="0"/>
                  <a:t>3</a:t>
                </a:r>
                <a:r>
                  <a:rPr lang="en-US" altLang="zh-CN" sz="2800" dirty="0"/>
                  <a:t>+3H</a:t>
                </a:r>
                <a:r>
                  <a:rPr lang="en-US" altLang="zh-CN" sz="2800" baseline="-25000" dirty="0"/>
                  <a:t>2</a:t>
                </a:r>
                <a:r>
                  <a:rPr lang="en-US" altLang="zh-CN" sz="2800" dirty="0"/>
                  <a:t>O-12e</a:t>
                </a:r>
                <a:r>
                  <a:rPr lang="en-US" altLang="zh-CN" sz="2800" baseline="30000" dirty="0"/>
                  <a:t>-                </a:t>
                </a:r>
                <a:r>
                  <a:rPr lang="en-US" altLang="zh-CN" sz="2800" dirty="0"/>
                  <a:t>2CO</a:t>
                </a:r>
                <a:r>
                  <a:rPr lang="en-US" altLang="zh-CN" sz="2800" baseline="-25000" dirty="0"/>
                  <a:t>2</a:t>
                </a:r>
                <a:r>
                  <a:rPr lang="en-US" altLang="zh-CN" sz="2800" dirty="0"/>
                  <a:t>+12H</a:t>
                </a:r>
                <a:r>
                  <a:rPr lang="en-US" altLang="zh-CN" sz="2800" baseline="30000" dirty="0"/>
                  <a:t>+</a:t>
                </a:r>
                <a:r>
                  <a:rPr lang="zh-CN" altLang="zh-CN" sz="2800" dirty="0"/>
                  <a:t>　</a:t>
                </a:r>
                <a:r>
                  <a:rPr lang="en-US" altLang="zh-CN" sz="2800" dirty="0"/>
                  <a:t>12</a:t>
                </a:r>
                <a:endParaRPr lang="zh-CN" altLang="zh-CN" sz="2800" dirty="0"/>
              </a:p>
              <a:p>
                <a:pPr>
                  <a:lnSpc>
                    <a:spcPct val="150000"/>
                  </a:lnSpc>
                </a:pP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r>
                          <m:rPr>
                            <m:nor/>
                          </m:rPr>
                          <a:rPr lang="en-US" altLang="zh-CN" sz="2800"/>
                          <m:t>.</m:t>
                        </m:r>
                        <m:r>
                          <a:rPr lang="en-US" altLang="zh-CN" sz="2800">
                            <a:latin typeface="Cambria Math" panose="02040503050406030204" pitchFamily="18" charset="0"/>
                          </a:rPr>
                          <m:t>20</m:t>
                        </m:r>
                        <m:r>
                          <m:rPr>
                            <m:nor/>
                          </m:rPr>
                          <a:rPr lang="en-US" altLang="zh-CN" sz="2800"/>
                          <m:t> </m:t>
                        </m:r>
                        <m:r>
                          <m:rPr>
                            <m:sty m:val="p"/>
                          </m:rPr>
                          <a:rPr lang="en-US" altLang="zh-CN" sz="2800">
                            <a:latin typeface="Cambria Math" panose="02040503050406030204" pitchFamily="18" charset="0"/>
                          </a:rPr>
                          <m:t>V</m:t>
                        </m:r>
                        <m:r>
                          <a:rPr lang="en-US" altLang="zh-CN" sz="2800">
                            <a:latin typeface="Cambria Math" panose="02040503050406030204" pitchFamily="18" charset="0"/>
                          </a:rPr>
                          <m:t>×</m:t>
                        </m:r>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r>
                              <m:rPr>
                                <m:nor/>
                              </m:rPr>
                              <a:rPr lang="en-US" altLang="zh-CN" sz="2800"/>
                              <m:t> </m:t>
                            </m:r>
                            <m:r>
                              <a:rPr lang="en-US" altLang="zh-CN" sz="2800">
                                <a:latin typeface="Cambria Math" panose="02040503050406030204" pitchFamily="18" charset="0"/>
                              </a:rPr>
                              <m:t>000</m:t>
                            </m:r>
                            <m:r>
                              <m:rPr>
                                <m:nor/>
                              </m:rPr>
                              <a:rPr lang="en-US" altLang="zh-CN" sz="2800"/>
                              <m:t> </m:t>
                            </m:r>
                            <m:r>
                              <m:rPr>
                                <m:sty m:val="p"/>
                              </m:rPr>
                              <a:rPr lang="en-US" altLang="zh-CN" sz="2800">
                                <a:latin typeface="Cambria Math" panose="02040503050406030204" pitchFamily="18" charset="0"/>
                              </a:rPr>
                              <m:t>g</m:t>
                            </m:r>
                          </m:num>
                          <m:den>
                            <m:r>
                              <a:rPr lang="en-US" altLang="zh-CN" sz="2800">
                                <a:latin typeface="Cambria Math" panose="02040503050406030204" pitchFamily="18" charset="0"/>
                              </a:rPr>
                              <m:t>46</m:t>
                            </m:r>
                            <m:r>
                              <m:rPr>
                                <m:nor/>
                              </m:rPr>
                              <a:rPr lang="en-US" altLang="zh-CN" sz="2800"/>
                              <m:t> </m:t>
                            </m:r>
                            <m:r>
                              <m:rPr>
                                <m:sty m:val="p"/>
                              </m:rPr>
                              <a:rPr lang="en-US" altLang="zh-CN" sz="2800">
                                <a:latin typeface="Cambria Math" panose="02040503050406030204" pitchFamily="18" charset="0"/>
                              </a:rPr>
                              <m:t>g</m:t>
                            </m:r>
                            <m:r>
                              <m:rPr>
                                <m:nor/>
                              </m:rPr>
                              <a:rPr lang="en-US" altLang="zh-CN" sz="2800"/>
                              <m:t>·</m:t>
                            </m:r>
                            <m:r>
                              <m:rPr>
                                <m:sty m:val="p"/>
                              </m:rPr>
                              <a:rPr lang="en-US" altLang="zh-CN" sz="2800">
                                <a:latin typeface="Cambria Math" panose="02040503050406030204" pitchFamily="18" charset="0"/>
                              </a:rPr>
                              <m:t>mo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den>
                        </m:f>
                        <m:r>
                          <a:rPr lang="en-US" altLang="zh-CN" sz="2800">
                            <a:latin typeface="Cambria Math" panose="02040503050406030204" pitchFamily="18" charset="0"/>
                          </a:rPr>
                          <m:t>×12×96</m:t>
                        </m:r>
                        <m:r>
                          <m:rPr>
                            <m:nor/>
                          </m:rPr>
                          <a:rPr lang="en-US" altLang="zh-CN" sz="2800"/>
                          <m:t> </m:t>
                        </m:r>
                        <m:r>
                          <a:rPr lang="en-US" altLang="zh-CN" sz="2800">
                            <a:latin typeface="Cambria Math" panose="02040503050406030204" pitchFamily="18" charset="0"/>
                          </a:rPr>
                          <m:t>500</m:t>
                        </m:r>
                        <m:r>
                          <m:rPr>
                            <m:nor/>
                          </m:rPr>
                          <a:rPr lang="en-US" altLang="zh-CN" sz="2800"/>
                          <m:t> </m:t>
                        </m:r>
                        <m:r>
                          <m:rPr>
                            <m:sty m:val="p"/>
                          </m:rPr>
                          <a:rPr lang="en-US" altLang="zh-CN" sz="2800">
                            <a:latin typeface="Cambria Math" panose="02040503050406030204" pitchFamily="18" charset="0"/>
                          </a:rPr>
                          <m:t>C</m:t>
                        </m:r>
                        <m:r>
                          <m:rPr>
                            <m:nor/>
                          </m:rPr>
                          <a:rPr lang="en-US" altLang="zh-CN" sz="2800"/>
                          <m:t>·</m:t>
                        </m:r>
                        <m:r>
                          <m:rPr>
                            <m:sty m:val="p"/>
                          </m:rPr>
                          <a:rPr lang="en-US" altLang="zh-CN" sz="2800">
                            <a:latin typeface="Cambria Math" panose="02040503050406030204" pitchFamily="18" charset="0"/>
                          </a:rPr>
                          <m:t>mo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l</m:t>
                            </m:r>
                          </m:e>
                          <m:sup>
                            <m:r>
                              <m:rPr>
                                <m:nor/>
                              </m:rPr>
                              <a:rPr lang="en-US" altLang="zh-CN" sz="2800" i="1"/>
                              <m:t>−</m:t>
                            </m:r>
                            <m:r>
                              <a:rPr lang="en-US" altLang="zh-CN" sz="2800">
                                <a:latin typeface="Cambria Math" panose="02040503050406030204" pitchFamily="18" charset="0"/>
                              </a:rPr>
                              <m:t>1</m:t>
                            </m:r>
                          </m:sup>
                        </m:sSup>
                        <m:r>
                          <m:rPr>
                            <m:nor/>
                          </m:rPr>
                          <a:rPr lang="en-US" altLang="zh-CN" sz="2800"/>
                          <m:t> </m:t>
                        </m:r>
                      </m:num>
                      <m:den>
                        <m:r>
                          <a:rPr lang="en-US" altLang="zh-CN" sz="2800">
                            <a:latin typeface="Cambria Math" panose="02040503050406030204" pitchFamily="18" charset="0"/>
                          </a:rPr>
                          <m:t>1</m:t>
                        </m:r>
                        <m:r>
                          <m:rPr>
                            <m:nor/>
                          </m:rPr>
                          <a:rPr lang="en-US" altLang="zh-CN" sz="2800"/>
                          <m:t> </m:t>
                        </m:r>
                        <m:r>
                          <m:rPr>
                            <m:sty m:val="p"/>
                          </m:rPr>
                          <a:rPr lang="en-US" altLang="zh-CN" sz="2800">
                            <a:latin typeface="Cambria Math" panose="02040503050406030204" pitchFamily="18" charset="0"/>
                          </a:rPr>
                          <m:t>kg</m:t>
                        </m:r>
                      </m:den>
                    </m:f>
                  </m:oMath>
                </a14:m>
                <a:r>
                  <a:rPr lang="en-US" altLang="zh-CN" sz="2800" dirty="0"/>
                  <a:t>÷(3.6×10</a:t>
                </a:r>
                <a:r>
                  <a:rPr lang="en-US" altLang="zh-CN" sz="2800" baseline="30000" dirty="0"/>
                  <a:t>6</a:t>
                </a:r>
                <a:r>
                  <a:rPr lang="en-US" altLang="zh-CN" sz="2800" dirty="0"/>
                  <a:t> J·kW</a:t>
                </a:r>
                <a:r>
                  <a:rPr lang="en-US" altLang="zh-CN" sz="2800" baseline="30000" dirty="0"/>
                  <a:t>-1</a:t>
                </a:r>
                <a:r>
                  <a:rPr lang="en-US" altLang="zh-CN" sz="2800" dirty="0"/>
                  <a:t>·h</a:t>
                </a:r>
                <a:r>
                  <a:rPr lang="en-US" altLang="zh-CN" sz="2800" baseline="30000" dirty="0"/>
                  <a:t>-1</a:t>
                </a:r>
                <a:r>
                  <a:rPr lang="en-US" altLang="zh-CN" sz="2800" dirty="0"/>
                  <a:t>)=839 kW·h·kg</a:t>
                </a:r>
                <a:r>
                  <a:rPr lang="en-US" altLang="zh-CN" sz="2800" baseline="30000" dirty="0"/>
                  <a:t>-1</a:t>
                </a:r>
                <a:r>
                  <a:rPr lang="zh-CN" altLang="zh-CN" sz="2800" dirty="0"/>
                  <a:t>　</a:t>
                </a:r>
                <a:endParaRPr lang="en-US" altLang="zh-CN" sz="2800" dirty="0"/>
              </a:p>
              <a:p>
                <a:pPr>
                  <a:lnSpc>
                    <a:spcPct val="150000"/>
                  </a:lnSpc>
                </a:pPr>
                <a:r>
                  <a:rPr lang="en-US" altLang="zh-CN" sz="2800" dirty="0"/>
                  <a:t>(2)①A→D</a:t>
                </a:r>
                <a:r>
                  <a:rPr lang="zh-CN" altLang="zh-CN" sz="2800" dirty="0"/>
                  <a:t>　</a:t>
                </a:r>
                <a:endParaRPr lang="en-US" altLang="zh-CN" sz="2800" dirty="0"/>
              </a:p>
              <a:p>
                <a:pPr>
                  <a:lnSpc>
                    <a:spcPct val="150000"/>
                  </a:lnSpc>
                </a:pPr>
                <a:r>
                  <a:rPr lang="en-US" altLang="zh-CN" sz="2800" dirty="0"/>
                  <a:t>②C</a:t>
                </a:r>
                <a:r>
                  <a:rPr lang="en-US" altLang="zh-CN" sz="2800" baseline="-25000" dirty="0"/>
                  <a:t>6</a:t>
                </a:r>
                <a:r>
                  <a:rPr lang="en-US" altLang="zh-CN" sz="2800" dirty="0"/>
                  <a:t>H</a:t>
                </a:r>
                <a:r>
                  <a:rPr lang="en-US" altLang="zh-CN" sz="2800" baseline="-25000" dirty="0"/>
                  <a:t>6</a:t>
                </a:r>
                <a:r>
                  <a:rPr lang="en-US" altLang="zh-CN" sz="2800" dirty="0"/>
                  <a:t>+6H</a:t>
                </a:r>
                <a:r>
                  <a:rPr lang="en-US" altLang="zh-CN" sz="2800" baseline="30000" dirty="0"/>
                  <a:t>+</a:t>
                </a:r>
                <a:r>
                  <a:rPr lang="en-US" altLang="zh-CN" sz="2800" dirty="0"/>
                  <a:t>+6e</a:t>
                </a:r>
                <a:r>
                  <a:rPr lang="en-US" altLang="zh-CN" sz="2800" baseline="30000" dirty="0"/>
                  <a:t>-              </a:t>
                </a:r>
                <a:r>
                  <a:rPr lang="en-US" altLang="zh-CN" sz="2800" dirty="0"/>
                  <a:t>C</a:t>
                </a:r>
                <a:r>
                  <a:rPr lang="en-US" altLang="zh-CN" sz="2800" baseline="-25000" dirty="0"/>
                  <a:t>6</a:t>
                </a:r>
                <a:r>
                  <a:rPr lang="en-US" altLang="zh-CN" sz="2800" dirty="0"/>
                  <a:t>H</a:t>
                </a:r>
                <a:r>
                  <a:rPr lang="en-US" altLang="zh-CN" sz="2800" baseline="-25000" dirty="0"/>
                  <a:t>12</a:t>
                </a:r>
                <a:r>
                  <a:rPr lang="zh-CN" altLang="zh-CN" sz="2800" dirty="0"/>
                  <a:t>　</a:t>
                </a:r>
                <a:r>
                  <a:rPr lang="en-US" altLang="zh-CN" sz="2800" dirty="0"/>
                  <a:t>③64.3%</a:t>
                </a:r>
                <a:endParaRPr lang="zh-CN" altLang="zh-CN" sz="2800" dirty="0"/>
              </a:p>
            </p:txBody>
          </p:sp>
        </mc:Choice>
        <mc:Fallback>
          <p:sp>
            <p:nvSpPr>
              <p:cNvPr id="8" name="矩形 7"/>
              <p:cNvSpPr>
                <a:spLocks noRot="1" noChangeAspect="1" noMove="1" noResize="1" noEditPoints="1" noAdjustHandles="1" noChangeArrowheads="1" noChangeShapeType="1" noTextEdit="1"/>
              </p:cNvSpPr>
              <p:nvPr/>
            </p:nvSpPr>
            <p:spPr>
              <a:xfrm>
                <a:off x="318660" y="582438"/>
                <a:ext cx="11554679" cy="4079322"/>
              </a:xfrm>
              <a:prstGeom prst="rect">
                <a:avLst/>
              </a:prstGeom>
              <a:blipFill rotWithShape="1">
                <a:blip r:embed="rId2"/>
                <a:stretch>
                  <a:fillRect l="-1055" b="-1345"/>
                </a:stretch>
              </a:blipFill>
            </p:spPr>
            <p:txBody>
              <a:bodyPr/>
              <a:lstStyle/>
              <a:p>
                <a:r>
                  <a:rPr lang="zh-CN" altLang="en-US">
                    <a:noFill/>
                  </a:rPr>
                  <a:t> </a:t>
                </a:r>
                <a:endParaRPr lang="zh-CN" altLang="en-US">
                  <a:noFill/>
                </a:endParaRPr>
              </a:p>
            </p:txBody>
          </p:sp>
        </mc:Fallback>
      </mc:AlternateContent>
      <p:pic>
        <p:nvPicPr>
          <p:cNvPr id="5" name="图片 4"/>
          <p:cNvPicPr/>
          <p:nvPr/>
        </p:nvPicPr>
        <p:blipFill>
          <a:blip r:embed="rId1"/>
          <a:stretch>
            <a:fillRect/>
          </a:stretch>
        </p:blipFill>
        <p:spPr>
          <a:xfrm>
            <a:off x="2979298" y="4130138"/>
            <a:ext cx="643640" cy="365662"/>
          </a:xfrm>
          <a:prstGeom prst="rect">
            <a:avLst/>
          </a:prstGeom>
        </p:spPr>
      </p:pic>
      <p:sp>
        <p:nvSpPr>
          <p:cNvPr id="6" name="矩形 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486" y="1051451"/>
            <a:ext cx="11713028" cy="3893886"/>
          </a:xfrm>
          <a:prstGeom prst="rect">
            <a:avLst/>
          </a:prstGeom>
        </p:spPr>
        <p:txBody>
          <a:bodyPr wrap="square">
            <a:spAutoFit/>
          </a:bodyPr>
          <a:lstStyle/>
          <a:p>
            <a:pPr>
              <a:lnSpc>
                <a:spcPct val="150000"/>
              </a:lnSpc>
            </a:pPr>
            <a:r>
              <a:rPr lang="zh-CN" altLang="zh-CN" sz="2800" dirty="0"/>
              <a:t>为衡量电池的性能好坏</a:t>
            </a:r>
            <a:r>
              <a:rPr lang="en-US" altLang="zh-CN" sz="2800" dirty="0"/>
              <a:t>,</a:t>
            </a:r>
            <a:r>
              <a:rPr lang="zh-CN" altLang="zh-CN" sz="2800" dirty="0"/>
              <a:t>工业上有电池的理论工作效率、实际工作效率、能量密度和功率密度等概念。命题人通过提供表征电池性能的新概念</a:t>
            </a:r>
            <a:r>
              <a:rPr lang="en-US" altLang="zh-CN" sz="2800" dirty="0"/>
              <a:t>,</a:t>
            </a:r>
            <a:r>
              <a:rPr lang="zh-CN" altLang="zh-CN" sz="2800" dirty="0"/>
              <a:t>要求考生列式计算</a:t>
            </a:r>
            <a:r>
              <a:rPr lang="en-US" altLang="zh-CN" sz="2800" dirty="0"/>
              <a:t>,</a:t>
            </a:r>
            <a:r>
              <a:rPr lang="zh-CN" altLang="zh-CN" sz="2800" dirty="0"/>
              <a:t>可考查考生接受、吸收、整合信息的能力。表征电池性能的新概念并不多</a:t>
            </a:r>
            <a:r>
              <a:rPr lang="en-US" altLang="zh-CN" sz="2800" dirty="0"/>
              <a:t>,</a:t>
            </a:r>
            <a:r>
              <a:rPr lang="zh-CN" altLang="zh-CN" sz="2800" dirty="0"/>
              <a:t>电池的电流效率、能量密度等已在高考中考查过</a:t>
            </a:r>
            <a:r>
              <a:rPr lang="en-US" altLang="zh-CN" sz="2800" dirty="0"/>
              <a:t>,</a:t>
            </a:r>
            <a:r>
              <a:rPr lang="zh-CN" altLang="zh-CN" sz="2800" dirty="0"/>
              <a:t>但功率密度等未考查过。今后高考很可能考查电解装置的效率</a:t>
            </a:r>
            <a:r>
              <a:rPr lang="en-US" altLang="zh-CN" sz="2800" dirty="0"/>
              <a:t>,</a:t>
            </a:r>
            <a:r>
              <a:rPr lang="zh-CN" altLang="zh-CN" sz="2800" dirty="0"/>
              <a:t>且引入法拉第定律</a:t>
            </a:r>
            <a:r>
              <a:rPr lang="en-US" altLang="zh-CN" sz="2800" dirty="0"/>
              <a:t>,</a:t>
            </a:r>
            <a:r>
              <a:rPr lang="zh-CN" altLang="zh-CN" sz="2800" dirty="0"/>
              <a:t>由此创设出新的试题情境。</a:t>
            </a:r>
            <a:endParaRPr lang="zh-CN" altLang="zh-CN" sz="2800" dirty="0"/>
          </a:p>
        </p:txBody>
      </p:sp>
      <p:sp>
        <p:nvSpPr>
          <p:cNvPr id="6" name="矩形 5"/>
          <p:cNvSpPr/>
          <p:nvPr/>
        </p:nvSpPr>
        <p:spPr>
          <a:xfrm>
            <a:off x="250487" y="354464"/>
            <a:ext cx="11723912" cy="523220"/>
          </a:xfrm>
          <a:prstGeom prst="rect">
            <a:avLst/>
          </a:prstGeom>
        </p:spPr>
        <p:txBody>
          <a:bodyPr wrap="square">
            <a:spAutoFit/>
          </a:bodyPr>
          <a:lstStyle/>
          <a:p>
            <a:r>
              <a:rPr lang="zh-CN" altLang="en-US" sz="2800" b="1" dirty="0">
                <a:solidFill>
                  <a:srgbClr val="DA251C"/>
                </a:solidFill>
                <a:cs typeface="Times New Roman" panose="02020603050405020304"/>
              </a:rPr>
              <a:t>素养提升</a:t>
            </a:r>
            <a:endParaRPr lang="zh-CN" altLang="zh-CN" sz="2800" b="1" dirty="0">
              <a:solidFill>
                <a:srgbClr val="DA251C"/>
              </a:solidFill>
              <a:cs typeface="Times New Roman" panose="02020603050405020304"/>
            </a:endParaRPr>
          </a:p>
        </p:txBody>
      </p:sp>
      <p:sp>
        <p:nvSpPr>
          <p:cNvPr id="9" name="矩形 8"/>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r="40505"/>
          <a:stretch>
            <a:fillRect/>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endParaRPr lang="en-US" altLang="zh-CN" sz="1200" dirty="0">
              <a:solidFill>
                <a:schemeClr val="tx1">
                  <a:lumMod val="50000"/>
                  <a:lumOff val="50000"/>
                </a:schemeClr>
              </a:solidFill>
              <a:latin typeface="+mn-ea"/>
            </a:endParaRP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2"/>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3"/>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p:cNvPicPr>
            <a:picLocks noChangeAspect="1"/>
          </p:cNvPicPr>
          <p:nvPr/>
        </p:nvPicPr>
        <p:blipFill>
          <a:blip r:embed="rId4"/>
          <a:stretch>
            <a:fillRect/>
          </a:stretch>
        </p:blipFill>
        <p:spPr>
          <a:xfrm>
            <a:off x="2298257" y="1562111"/>
            <a:ext cx="1654790" cy="2382898"/>
          </a:xfrm>
          <a:prstGeom prst="rect">
            <a:avLst/>
          </a:prstGeom>
          <a:solidFill>
            <a:srgbClr val="C00000"/>
          </a:solidFill>
          <a:ln>
            <a:solidFill>
              <a:srgbClr val="DA251C"/>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a:hlinkClick r:id="rId1"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电解原理及其应用</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金属的腐蚀与防护</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95160"/>
            <a:ext cx="11723913" cy="5262979"/>
          </a:xfrm>
          <a:prstGeom prst="rect">
            <a:avLst/>
          </a:prstGeom>
        </p:spPr>
        <p:txBody>
          <a:bodyPr wrap="square">
            <a:spAutoFit/>
          </a:bodyPr>
          <a:lstStyle/>
          <a:p>
            <a:pPr>
              <a:lnSpc>
                <a:spcPct val="150000"/>
              </a:lnSpc>
            </a:pPr>
            <a:r>
              <a:rPr lang="en-US" altLang="zh-CN" sz="2800" b="1" dirty="0"/>
              <a:t>1.</a:t>
            </a:r>
            <a:r>
              <a:rPr lang="zh-CN" altLang="zh-CN" sz="2800" b="1" dirty="0"/>
              <a:t>电解</a:t>
            </a:r>
            <a:endParaRPr lang="zh-CN" altLang="zh-CN" sz="2800" b="1" dirty="0"/>
          </a:p>
          <a:p>
            <a:pPr>
              <a:lnSpc>
                <a:spcPct val="150000"/>
              </a:lnSpc>
            </a:pPr>
            <a:r>
              <a:rPr lang="zh-CN" altLang="zh-CN" sz="2800" dirty="0"/>
              <a:t>使电流通过电解质溶液而在阴、阳两极引起氧化还原反应的过程。</a:t>
            </a:r>
            <a:endParaRPr lang="zh-CN" altLang="zh-CN" sz="2800" dirty="0"/>
          </a:p>
          <a:p>
            <a:pPr>
              <a:lnSpc>
                <a:spcPct val="150000"/>
              </a:lnSpc>
            </a:pPr>
            <a:r>
              <a:rPr lang="en-US" altLang="zh-CN" sz="2800" b="1" dirty="0"/>
              <a:t>2.</a:t>
            </a:r>
            <a:r>
              <a:rPr lang="zh-CN" altLang="zh-CN" sz="2800" b="1" dirty="0"/>
              <a:t>电解池</a:t>
            </a:r>
            <a:r>
              <a:rPr lang="en-US" altLang="zh-CN" sz="2800" b="1" dirty="0"/>
              <a:t>(</a:t>
            </a:r>
            <a:r>
              <a:rPr lang="zh-CN" altLang="zh-CN" sz="2800" b="1" dirty="0"/>
              <a:t>或电解槽</a:t>
            </a:r>
            <a:r>
              <a:rPr lang="en-US" altLang="zh-CN" sz="2800" b="1" dirty="0"/>
              <a:t>)</a:t>
            </a:r>
            <a:endParaRPr lang="zh-CN" altLang="zh-CN" sz="2800" b="1" dirty="0"/>
          </a:p>
          <a:p>
            <a:pPr>
              <a:lnSpc>
                <a:spcPct val="150000"/>
              </a:lnSpc>
            </a:pPr>
            <a:r>
              <a:rPr lang="en-US" altLang="zh-CN" sz="2800" dirty="0"/>
              <a:t>(1)</a:t>
            </a:r>
            <a:r>
              <a:rPr lang="zh-CN" altLang="zh-CN" sz="2800" dirty="0"/>
              <a:t>定义</a:t>
            </a:r>
            <a:endParaRPr lang="zh-CN" altLang="zh-CN" sz="2800" dirty="0"/>
          </a:p>
          <a:p>
            <a:pPr>
              <a:lnSpc>
                <a:spcPct val="150000"/>
              </a:lnSpc>
            </a:pPr>
            <a:r>
              <a:rPr lang="zh-CN" altLang="zh-CN" sz="2800" dirty="0"/>
              <a:t>借助于电流引起氧化还原反应的装置</a:t>
            </a:r>
            <a:r>
              <a:rPr lang="en-US" altLang="zh-CN" sz="2800" dirty="0"/>
              <a:t>,</a:t>
            </a:r>
            <a:r>
              <a:rPr lang="zh-CN" altLang="zh-CN" sz="2800" dirty="0"/>
              <a:t>也就是把电能转化为化学能的装置。</a:t>
            </a:r>
            <a:endParaRPr lang="zh-CN" altLang="zh-CN" sz="2800" dirty="0"/>
          </a:p>
          <a:p>
            <a:pPr>
              <a:lnSpc>
                <a:spcPct val="150000"/>
              </a:lnSpc>
            </a:pPr>
            <a:r>
              <a:rPr lang="en-US" altLang="zh-CN" sz="2800" dirty="0"/>
              <a:t>(2)</a:t>
            </a:r>
            <a:r>
              <a:rPr lang="zh-CN" altLang="zh-CN" sz="2800" dirty="0"/>
              <a:t>阳极与阴极</a:t>
            </a:r>
            <a:endParaRPr lang="zh-CN" altLang="zh-CN" sz="2800" dirty="0"/>
          </a:p>
          <a:p>
            <a:pPr>
              <a:lnSpc>
                <a:spcPct val="150000"/>
              </a:lnSpc>
            </a:pPr>
            <a:r>
              <a:rPr lang="zh-CN" altLang="zh-CN" sz="2800" dirty="0"/>
              <a:t>阳极</a:t>
            </a:r>
            <a:r>
              <a:rPr lang="en-US" altLang="zh-CN" sz="2800" dirty="0"/>
              <a:t>:</a:t>
            </a:r>
            <a:r>
              <a:rPr lang="zh-CN" altLang="zh-CN" sz="2800" dirty="0"/>
              <a:t>与电源正极相连的电极叫阳极</a:t>
            </a:r>
            <a:r>
              <a:rPr lang="en-US" altLang="zh-CN" sz="2800" dirty="0"/>
              <a:t>,</a:t>
            </a:r>
            <a:r>
              <a:rPr lang="zh-CN" altLang="zh-CN" sz="2800" dirty="0"/>
              <a:t>发生氧化反应。</a:t>
            </a:r>
            <a:endParaRPr lang="zh-CN" altLang="zh-CN" sz="2800" dirty="0"/>
          </a:p>
          <a:p>
            <a:pPr>
              <a:lnSpc>
                <a:spcPct val="150000"/>
              </a:lnSpc>
            </a:pPr>
            <a:r>
              <a:rPr lang="zh-CN" altLang="zh-CN" sz="2800" dirty="0"/>
              <a:t>阴极</a:t>
            </a:r>
            <a:r>
              <a:rPr lang="en-US" altLang="zh-CN" sz="2800" dirty="0"/>
              <a:t>:</a:t>
            </a:r>
            <a:r>
              <a:rPr lang="zh-CN" altLang="zh-CN" sz="2800" dirty="0"/>
              <a:t>与电源负极相连的电极叫阴极</a:t>
            </a:r>
            <a:r>
              <a:rPr lang="en-US" altLang="zh-CN" sz="2800" dirty="0"/>
              <a:t>,</a:t>
            </a:r>
            <a:r>
              <a:rPr lang="zh-CN" altLang="zh-CN" sz="2800" dirty="0"/>
              <a:t>发生还原反应。</a:t>
            </a:r>
            <a:endParaRPr lang="zh-CN" altLang="zh-CN" sz="2800" dirty="0"/>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571596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电解原理及其</a:t>
            </a:r>
            <a:r>
              <a:rPr lang="zh-CN" altLang="zh-CN" sz="2800" dirty="0" smtClean="0">
                <a:solidFill>
                  <a:srgbClr val="DA251C"/>
                </a:solidFill>
              </a:rPr>
              <a:t>应用</a:t>
            </a:r>
            <a:r>
              <a:rPr lang="zh-CN" altLang="en-US" sz="2800" dirty="0" smtClean="0">
                <a:solidFill>
                  <a:srgbClr val="DA251C"/>
                </a:solidFill>
              </a:rPr>
              <a:t>（重点）</a:t>
            </a:r>
            <a:endParaRPr lang="en-US" altLang="zh-CN" sz="2800" dirty="0">
              <a:solidFill>
                <a:srgbClr val="DA251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301674"/>
            <a:ext cx="11723913" cy="2677656"/>
          </a:xfrm>
          <a:prstGeom prst="rect">
            <a:avLst/>
          </a:prstGeom>
        </p:spPr>
        <p:txBody>
          <a:bodyPr wrap="square">
            <a:spAutoFit/>
          </a:bodyPr>
          <a:lstStyle/>
          <a:p>
            <a:pPr>
              <a:lnSpc>
                <a:spcPct val="150000"/>
              </a:lnSpc>
            </a:pPr>
            <a:r>
              <a:rPr lang="en-US" altLang="zh-CN" sz="2800" dirty="0"/>
              <a:t>(3)</a:t>
            </a:r>
            <a:r>
              <a:rPr lang="zh-CN" altLang="zh-CN" sz="2800" dirty="0"/>
              <a:t>电解池的构成条件</a:t>
            </a:r>
            <a:endParaRPr lang="zh-CN" altLang="zh-CN" sz="2800" dirty="0"/>
          </a:p>
          <a:p>
            <a:pPr>
              <a:lnSpc>
                <a:spcPct val="150000"/>
              </a:lnSpc>
            </a:pPr>
            <a:r>
              <a:rPr lang="en-US" altLang="zh-CN" sz="2800" dirty="0"/>
              <a:t>①</a:t>
            </a:r>
            <a:r>
              <a:rPr lang="zh-CN" altLang="zh-CN" sz="2800" dirty="0"/>
              <a:t>与直流电源相连的两个电极</a:t>
            </a:r>
            <a:r>
              <a:rPr lang="en-US" altLang="zh-CN" sz="2800" dirty="0"/>
              <a:t>:</a:t>
            </a:r>
            <a:r>
              <a:rPr lang="zh-CN" altLang="zh-CN" sz="2800" dirty="0"/>
              <a:t>阳极和阴极</a:t>
            </a:r>
            <a:r>
              <a:rPr lang="en-US" altLang="zh-CN" sz="2800" dirty="0"/>
              <a:t>;②</a:t>
            </a:r>
            <a:r>
              <a:rPr lang="zh-CN" altLang="zh-CN" sz="2800" dirty="0"/>
              <a:t>电解质溶液</a:t>
            </a:r>
            <a:r>
              <a:rPr lang="en-US" altLang="zh-CN" sz="2800" dirty="0"/>
              <a:t>(</a:t>
            </a:r>
            <a:r>
              <a:rPr lang="zh-CN" altLang="zh-CN" sz="2800" dirty="0"/>
              <a:t>或熔融电解质</a:t>
            </a:r>
            <a:r>
              <a:rPr lang="en-US" altLang="zh-CN" sz="2800" dirty="0"/>
              <a:t>);③</a:t>
            </a:r>
            <a:r>
              <a:rPr lang="zh-CN" altLang="zh-CN" sz="2800" dirty="0"/>
              <a:t>形成闭合回路。</a:t>
            </a:r>
            <a:endParaRPr lang="zh-CN" altLang="zh-CN" sz="2800" dirty="0"/>
          </a:p>
          <a:p>
            <a:pPr>
              <a:lnSpc>
                <a:spcPct val="150000"/>
              </a:lnSpc>
            </a:pPr>
            <a:r>
              <a:rPr lang="en-US" altLang="zh-CN" sz="2800" dirty="0"/>
              <a:t>(4)</a:t>
            </a:r>
            <a:r>
              <a:rPr lang="zh-CN" altLang="zh-CN" sz="2800" dirty="0"/>
              <a:t>电解池的工作原理</a:t>
            </a:r>
            <a:r>
              <a:rPr lang="en-US" altLang="zh-CN" sz="2800" dirty="0"/>
              <a:t>(</a:t>
            </a:r>
            <a:r>
              <a:rPr lang="zh-CN" altLang="zh-CN" sz="2800" dirty="0"/>
              <a:t>以电解</a:t>
            </a:r>
            <a:r>
              <a:rPr lang="en-US" altLang="zh-CN" sz="2800" dirty="0"/>
              <a:t>CuCl</a:t>
            </a:r>
            <a:r>
              <a:rPr lang="en-US" altLang="zh-CN" sz="2800" baseline="-25000" dirty="0"/>
              <a:t>2</a:t>
            </a:r>
            <a:r>
              <a:rPr lang="zh-CN" altLang="zh-CN" sz="2800" dirty="0"/>
              <a:t>溶液为例</a:t>
            </a:r>
            <a:r>
              <a:rPr lang="en-US" altLang="zh-CN" sz="2800" dirty="0"/>
              <a:t>)</a:t>
            </a:r>
            <a:endParaRPr lang="zh-CN" altLang="zh-CN" sz="2800" dirty="0"/>
          </a:p>
        </p:txBody>
      </p:sp>
      <p:sp>
        <p:nvSpPr>
          <p:cNvPr id="3" name="矩形 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pic>
        <p:nvPicPr>
          <p:cNvPr id="4" name="HX-111.jpg" descr="id:2147525775;FounderCES"/>
          <p:cNvPicPr/>
          <p:nvPr/>
        </p:nvPicPr>
        <p:blipFill>
          <a:blip r:embed="rId1"/>
          <a:stretch>
            <a:fillRect/>
          </a:stretch>
        </p:blipFill>
        <p:spPr>
          <a:xfrm>
            <a:off x="2105750" y="3196771"/>
            <a:ext cx="7980500" cy="32541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2646"/>
            <a:ext cx="11723913" cy="1384995"/>
          </a:xfrm>
          <a:prstGeom prst="rect">
            <a:avLst/>
          </a:prstGeom>
        </p:spPr>
        <p:txBody>
          <a:bodyPr wrap="square">
            <a:spAutoFit/>
          </a:bodyPr>
          <a:lstStyle/>
          <a:p>
            <a:pPr>
              <a:lnSpc>
                <a:spcPct val="150000"/>
              </a:lnSpc>
            </a:pPr>
            <a:r>
              <a:rPr lang="en-US" altLang="zh-CN" sz="2800" b="1" dirty="0"/>
              <a:t>3.</a:t>
            </a:r>
            <a:r>
              <a:rPr lang="zh-CN" altLang="zh-CN" sz="2800" b="1" dirty="0"/>
              <a:t>电解原理的应用</a:t>
            </a:r>
            <a:endParaRPr lang="zh-CN" altLang="zh-CN" sz="2800" b="1" dirty="0"/>
          </a:p>
          <a:p>
            <a:pPr>
              <a:lnSpc>
                <a:spcPct val="150000"/>
              </a:lnSpc>
            </a:pPr>
            <a:r>
              <a:rPr lang="en-US" altLang="zh-CN" sz="2800" dirty="0"/>
              <a:t>(1)</a:t>
            </a:r>
            <a:r>
              <a:rPr lang="zh-CN" altLang="zh-CN" sz="2800" dirty="0"/>
              <a:t>电解饱和食盐水制取烧碱、氯气和氢气</a:t>
            </a:r>
            <a:endParaRPr lang="zh-CN" altLang="zh-CN" sz="2800" dirty="0"/>
          </a:p>
        </p:txBody>
      </p:sp>
      <p:sp>
        <p:nvSpPr>
          <p:cNvPr id="3" name="矩形 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pic>
        <p:nvPicPr>
          <p:cNvPr id="5" name="LIUQIBA-3.jpg" descr="id:2147525782;FounderCES"/>
          <p:cNvPicPr/>
          <p:nvPr/>
        </p:nvPicPr>
        <p:blipFill>
          <a:blip r:embed="rId1"/>
          <a:stretch>
            <a:fillRect/>
          </a:stretch>
        </p:blipFill>
        <p:spPr>
          <a:xfrm>
            <a:off x="8086108" y="1300075"/>
            <a:ext cx="2272983" cy="2411084"/>
          </a:xfrm>
          <a:prstGeom prst="rect">
            <a:avLst/>
          </a:prstGeom>
        </p:spPr>
      </p:pic>
      <p:grpSp>
        <p:nvGrpSpPr>
          <p:cNvPr id="11" name="组合 10"/>
          <p:cNvGrpSpPr/>
          <p:nvPr/>
        </p:nvGrpSpPr>
        <p:grpSpPr>
          <a:xfrm>
            <a:off x="418846" y="3568338"/>
            <a:ext cx="9523440" cy="2677656"/>
            <a:chOff x="418846" y="4173249"/>
            <a:chExt cx="9523440" cy="2677656"/>
          </a:xfrm>
        </p:grpSpPr>
        <p:sp>
          <p:nvSpPr>
            <p:cNvPr id="6" name="矩形 5"/>
            <p:cNvSpPr/>
            <p:nvPr/>
          </p:nvSpPr>
          <p:spPr>
            <a:xfrm>
              <a:off x="418846" y="4173249"/>
              <a:ext cx="9523440" cy="2677656"/>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charset="0"/>
                </a:rPr>
                <a:t>阳极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石墨</a:t>
              </a:r>
              <a:r>
                <a:rPr lang="en-US" altLang="zh-CN" sz="2800" dirty="0">
                  <a:solidFill>
                    <a:srgbClr val="000000"/>
                  </a:solidFill>
                  <a:cs typeface="Times New Roman" panose="02020603050405020304" charset="0"/>
                </a:rPr>
                <a:t>):2Cl</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-2e</a:t>
              </a:r>
              <a:r>
                <a:rPr lang="en-US" altLang="zh-CN" sz="2800" baseline="30000" dirty="0">
                  <a:solidFill>
                    <a:srgbClr val="000000"/>
                  </a:solidFill>
                  <a:cs typeface="Times New Roman" panose="02020603050405020304" charset="0"/>
                </a:rPr>
                <a:t>-            </a:t>
              </a:r>
              <a:r>
                <a:rPr lang="en-US" altLang="zh-CN" sz="2800" dirty="0"/>
                <a:t>Cl</a:t>
              </a:r>
              <a:r>
                <a:rPr lang="en-US" altLang="zh-CN" sz="2800" baseline="-25000" dirty="0"/>
                <a:t>2</a:t>
              </a:r>
              <a:r>
                <a:rPr lang="en-US" altLang="zh-CN" sz="2800" dirty="0"/>
                <a:t>↑(</a:t>
              </a:r>
              <a:r>
                <a:rPr lang="zh-CN" altLang="zh-CN" sz="2800" dirty="0"/>
                <a:t>氧化反应</a:t>
              </a:r>
              <a:r>
                <a:rPr lang="en-US" altLang="zh-CN" sz="2800" dirty="0"/>
                <a:t>) </a:t>
              </a:r>
              <a:endParaRPr lang="zh-CN" altLang="zh-CN" sz="2800" dirty="0"/>
            </a:p>
            <a:p>
              <a:pPr>
                <a:lnSpc>
                  <a:spcPct val="150000"/>
                </a:lnSpc>
              </a:pPr>
              <a:r>
                <a:rPr lang="zh-CN" altLang="zh-CN" sz="2800" dirty="0"/>
                <a:t>阴极</a:t>
              </a:r>
              <a:r>
                <a:rPr lang="en-US" altLang="zh-CN" sz="2800" dirty="0"/>
                <a:t>(</a:t>
              </a:r>
              <a:r>
                <a:rPr lang="zh-CN" altLang="zh-CN" sz="2800" dirty="0"/>
                <a:t>铁或石墨</a:t>
              </a:r>
              <a:r>
                <a:rPr lang="en-US" altLang="zh-CN" sz="2800" dirty="0"/>
                <a:t>):2H</a:t>
              </a:r>
              <a:r>
                <a:rPr lang="en-US" altLang="zh-CN" sz="2800" baseline="-25000" dirty="0"/>
                <a:t>2</a:t>
              </a:r>
              <a:r>
                <a:rPr lang="en-US" altLang="zh-CN" sz="2800" dirty="0"/>
                <a:t>O+2e</a:t>
              </a:r>
              <a:r>
                <a:rPr lang="en-US" altLang="zh-CN" sz="2800" baseline="30000" dirty="0"/>
                <a:t>-</a:t>
              </a:r>
              <a:r>
                <a:rPr lang="en-US" altLang="zh-CN" sz="2800" dirty="0">
                  <a:solidFill>
                    <a:srgbClr val="000000"/>
                  </a:solidFill>
                  <a:cs typeface="Times New Roman" panose="02020603050405020304" charset="0"/>
                </a:rPr>
                <a:t>       </a:t>
              </a:r>
              <a:r>
                <a:rPr lang="en-US" altLang="zh-CN" sz="2800" dirty="0"/>
                <a:t>H</a:t>
              </a:r>
              <a:r>
                <a:rPr lang="en-US" altLang="zh-CN" sz="2800" baseline="-25000" dirty="0"/>
                <a:t>2</a:t>
              </a:r>
              <a:r>
                <a:rPr lang="en-US" altLang="zh-CN" sz="2800" dirty="0"/>
                <a:t>↑+2OH</a:t>
              </a:r>
              <a:r>
                <a:rPr lang="en-US" altLang="zh-CN" sz="2800" baseline="30000" dirty="0"/>
                <a:t>-</a:t>
              </a:r>
              <a:r>
                <a:rPr lang="en-US" altLang="zh-CN" sz="2800" dirty="0"/>
                <a:t>(</a:t>
              </a:r>
              <a:r>
                <a:rPr lang="zh-CN" altLang="zh-CN" sz="2800" dirty="0"/>
                <a:t>还原反应</a:t>
              </a:r>
              <a:r>
                <a:rPr lang="en-US" altLang="zh-CN" sz="2800" dirty="0"/>
                <a:t>)</a:t>
              </a:r>
              <a:endParaRPr lang="zh-CN" altLang="zh-CN" sz="2800" dirty="0"/>
            </a:p>
            <a:p>
              <a:pPr>
                <a:lnSpc>
                  <a:spcPct val="150000"/>
                </a:lnSpc>
              </a:pPr>
              <a:r>
                <a:rPr lang="zh-CN" altLang="zh-CN" sz="2800" dirty="0"/>
                <a:t>总反应</a:t>
              </a:r>
              <a:r>
                <a:rPr lang="en-US" altLang="zh-CN" sz="2800" dirty="0"/>
                <a:t>:2NaCl+ 2H</a:t>
              </a:r>
              <a:r>
                <a:rPr lang="en-US" altLang="zh-CN" sz="2800" baseline="-25000" dirty="0"/>
                <a:t>2</a:t>
              </a:r>
              <a:r>
                <a:rPr lang="en-US" altLang="zh-CN" sz="2800" dirty="0"/>
                <a:t>O       2NaOH+H</a:t>
              </a:r>
              <a:r>
                <a:rPr lang="en-US" altLang="zh-CN" sz="2800" baseline="-25000" dirty="0"/>
                <a:t>2</a:t>
              </a:r>
              <a:r>
                <a:rPr lang="en-US" altLang="zh-CN" sz="2800" dirty="0"/>
                <a:t>↑+Cl</a:t>
              </a:r>
              <a:r>
                <a:rPr lang="en-US" altLang="zh-CN" sz="2800" baseline="-25000" dirty="0"/>
                <a:t>2</a:t>
              </a:r>
              <a:r>
                <a:rPr lang="en-US" altLang="zh-CN" sz="2800" dirty="0"/>
                <a:t>↑</a:t>
              </a:r>
              <a:endParaRPr lang="zh-CN" altLang="zh-CN" sz="2800" dirty="0"/>
            </a:p>
            <a:p>
              <a:pPr>
                <a:lnSpc>
                  <a:spcPct val="150000"/>
                </a:lnSpc>
              </a:pPr>
              <a:r>
                <a:rPr lang="zh-CN" altLang="zh-CN" sz="2800" dirty="0"/>
                <a:t>离子方程式</a:t>
              </a:r>
              <a:r>
                <a:rPr lang="en-US" altLang="zh-CN" sz="2800" dirty="0"/>
                <a:t>:2Cl</a:t>
              </a:r>
              <a:r>
                <a:rPr lang="en-US" altLang="zh-CN" sz="2800" baseline="30000" dirty="0"/>
                <a:t>-</a:t>
              </a:r>
              <a:r>
                <a:rPr lang="en-US" altLang="zh-CN" sz="2800" dirty="0"/>
                <a:t>+2H</a:t>
              </a:r>
              <a:r>
                <a:rPr lang="en-US" altLang="zh-CN" sz="2800" baseline="-25000" dirty="0"/>
                <a:t>2</a:t>
              </a:r>
              <a:r>
                <a:rPr lang="en-US" altLang="zh-CN" sz="2800" dirty="0"/>
                <a:t>O       2OH</a:t>
              </a:r>
              <a:r>
                <a:rPr lang="en-US" altLang="zh-CN" sz="2800" baseline="30000" dirty="0"/>
                <a:t>-</a:t>
              </a:r>
              <a:r>
                <a:rPr lang="en-US" altLang="zh-CN" sz="2800" dirty="0"/>
                <a:t>+H</a:t>
              </a:r>
              <a:r>
                <a:rPr lang="en-US" altLang="zh-CN" sz="2800" baseline="-25000" dirty="0"/>
                <a:t>2</a:t>
              </a:r>
              <a:r>
                <a:rPr lang="en-US" altLang="zh-CN" sz="2800" dirty="0"/>
                <a:t>↑+Cl</a:t>
              </a:r>
              <a:r>
                <a:rPr lang="en-US" altLang="zh-CN" sz="2800" baseline="-25000" dirty="0"/>
                <a:t>2</a:t>
              </a:r>
              <a:r>
                <a:rPr lang="en-US" altLang="zh-CN" sz="2800" dirty="0"/>
                <a:t>↑</a:t>
              </a:r>
              <a:endParaRPr lang="zh-CN" altLang="en-US" sz="2800" dirty="0"/>
            </a:p>
          </p:txBody>
        </p:sp>
        <p:pic>
          <p:nvPicPr>
            <p:cNvPr id="7" name="图片 6"/>
            <p:cNvPicPr/>
            <p:nvPr/>
          </p:nvPicPr>
          <p:blipFill>
            <a:blip r:embed="rId2"/>
            <a:stretch>
              <a:fillRect/>
            </a:stretch>
          </p:blipFill>
          <p:spPr>
            <a:xfrm>
              <a:off x="3519034" y="4426313"/>
              <a:ext cx="537468" cy="305344"/>
            </a:xfrm>
            <a:prstGeom prst="rect">
              <a:avLst/>
            </a:prstGeom>
          </p:spPr>
        </p:pic>
        <p:pic>
          <p:nvPicPr>
            <p:cNvPr id="8" name="图片 7"/>
            <p:cNvPicPr/>
            <p:nvPr/>
          </p:nvPicPr>
          <p:blipFill>
            <a:blip r:embed="rId2"/>
            <a:stretch>
              <a:fillRect/>
            </a:stretch>
          </p:blipFill>
          <p:spPr>
            <a:xfrm>
              <a:off x="4476977" y="5108485"/>
              <a:ext cx="537468" cy="305344"/>
            </a:xfrm>
            <a:prstGeom prst="rect">
              <a:avLst/>
            </a:prstGeom>
          </p:spPr>
        </p:pic>
        <p:pic>
          <p:nvPicPr>
            <p:cNvPr id="9" name="图片 8"/>
            <p:cNvPicPr/>
            <p:nvPr/>
          </p:nvPicPr>
          <p:blipFill>
            <a:blip r:embed="rId3"/>
            <a:stretch>
              <a:fillRect/>
            </a:stretch>
          </p:blipFill>
          <p:spPr>
            <a:xfrm>
              <a:off x="3809319" y="5572125"/>
              <a:ext cx="468439" cy="422274"/>
            </a:xfrm>
            <a:prstGeom prst="rect">
              <a:avLst/>
            </a:prstGeom>
          </p:spPr>
        </p:pic>
        <p:pic>
          <p:nvPicPr>
            <p:cNvPr id="10" name="图片 9"/>
            <p:cNvPicPr/>
            <p:nvPr/>
          </p:nvPicPr>
          <p:blipFill>
            <a:blip r:embed="rId3"/>
            <a:stretch>
              <a:fillRect/>
            </a:stretch>
          </p:blipFill>
          <p:spPr>
            <a:xfrm>
              <a:off x="4062539" y="6205170"/>
              <a:ext cx="468439" cy="422274"/>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2646"/>
            <a:ext cx="11723913" cy="1308563"/>
          </a:xfrm>
          <a:prstGeom prst="rect">
            <a:avLst/>
          </a:prstGeom>
        </p:spPr>
        <p:txBody>
          <a:bodyPr wrap="square">
            <a:spAutoFit/>
          </a:bodyPr>
          <a:lstStyle/>
          <a:p>
            <a:pPr>
              <a:lnSpc>
                <a:spcPct val="150000"/>
              </a:lnSpc>
            </a:pPr>
            <a:r>
              <a:rPr lang="en-US" altLang="zh-CN" sz="2800" dirty="0"/>
              <a:t>(2)</a:t>
            </a:r>
            <a:r>
              <a:rPr lang="zh-CN" altLang="zh-CN" sz="2800" dirty="0"/>
              <a:t>电镀</a:t>
            </a:r>
            <a:endParaRPr lang="zh-CN" altLang="zh-CN" sz="2800" dirty="0"/>
          </a:p>
          <a:p>
            <a:pPr>
              <a:lnSpc>
                <a:spcPct val="150000"/>
              </a:lnSpc>
            </a:pPr>
            <a:r>
              <a:rPr lang="zh-CN" altLang="zh-CN" sz="2800" dirty="0"/>
              <a:t>应用电解原理</a:t>
            </a:r>
            <a:r>
              <a:rPr lang="en-US" altLang="zh-CN" sz="2800" dirty="0"/>
              <a:t>,</a:t>
            </a:r>
            <a:r>
              <a:rPr lang="zh-CN" altLang="zh-CN" sz="2800" dirty="0"/>
              <a:t>在某些金属表面镀上一薄层其他金属或合金的过程。 </a:t>
            </a:r>
            <a:endParaRPr lang="zh-CN" altLang="zh-CN" sz="2800" dirty="0"/>
          </a:p>
        </p:txBody>
      </p:sp>
      <p:sp>
        <p:nvSpPr>
          <p:cNvPr id="3" name="矩形 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pic>
        <p:nvPicPr>
          <p:cNvPr id="12" name="SX13a.jpg" descr="id:2147525789;FounderCES"/>
          <p:cNvPicPr/>
          <p:nvPr/>
        </p:nvPicPr>
        <p:blipFill>
          <a:blip r:embed="rId1"/>
          <a:stretch>
            <a:fillRect/>
          </a:stretch>
        </p:blipFill>
        <p:spPr>
          <a:xfrm>
            <a:off x="2789089" y="1857718"/>
            <a:ext cx="6613821" cy="2292252"/>
          </a:xfrm>
          <a:prstGeom prst="rect">
            <a:avLst/>
          </a:prstGeom>
        </p:spPr>
      </p:pic>
      <p:sp>
        <p:nvSpPr>
          <p:cNvPr id="4" name="矩形 3"/>
          <p:cNvSpPr/>
          <p:nvPr/>
        </p:nvSpPr>
        <p:spPr>
          <a:xfrm>
            <a:off x="459545" y="4546024"/>
            <a:ext cx="6096000" cy="1954894"/>
          </a:xfrm>
          <a:prstGeom prst="rect">
            <a:avLst/>
          </a:prstGeom>
        </p:spPr>
        <p:txBody>
          <a:bodyPr>
            <a:spAutoFit/>
          </a:bodyPr>
          <a:lstStyle/>
          <a:p>
            <a:pPr>
              <a:lnSpc>
                <a:spcPct val="150000"/>
              </a:lnSpc>
              <a:spcAft>
                <a:spcPts val="0"/>
              </a:spcAft>
            </a:pPr>
            <a:r>
              <a:rPr lang="zh-CN" altLang="zh-CN" sz="2800" dirty="0">
                <a:solidFill>
                  <a:srgbClr val="000000"/>
                </a:solidFill>
                <a:cs typeface="Times New Roman" panose="02020603050405020304" charset="0"/>
              </a:rPr>
              <a:t>实例</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电镀铜</a:t>
            </a:r>
            <a:endParaRPr lang="zh-CN" altLang="zh-CN" sz="2800" dirty="0">
              <a:solidFill>
                <a:srgbClr val="000000"/>
              </a:solidFill>
              <a:cs typeface="Times New Roman" panose="02020603050405020304" charset="0"/>
            </a:endParaRPr>
          </a:p>
          <a:p>
            <a:pPr>
              <a:lnSpc>
                <a:spcPct val="150000"/>
              </a:lnSpc>
            </a:pPr>
            <a:r>
              <a:rPr lang="zh-CN" altLang="zh-CN" sz="2800" dirty="0">
                <a:solidFill>
                  <a:srgbClr val="000000"/>
                </a:solidFill>
                <a:cs typeface="Times New Roman" panose="02020603050405020304" charset="0"/>
              </a:rPr>
              <a:t>阳极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铜片</a:t>
            </a:r>
            <a:r>
              <a:rPr lang="en-US" altLang="zh-CN" sz="2800" dirty="0">
                <a:solidFill>
                  <a:srgbClr val="000000"/>
                </a:solidFill>
                <a:cs typeface="Times New Roman" panose="02020603050405020304" charset="0"/>
              </a:rPr>
              <a:t>):Cu-2e</a:t>
            </a:r>
            <a:r>
              <a:rPr lang="en-US" altLang="zh-CN" sz="2800" baseline="30000" dirty="0">
                <a:solidFill>
                  <a:srgbClr val="000000"/>
                </a:solidFill>
                <a:cs typeface="Times New Roman" panose="02020603050405020304" charset="0"/>
              </a:rPr>
              <a:t>-          </a:t>
            </a:r>
            <a:r>
              <a:rPr lang="en-US" altLang="zh-CN" sz="2800" dirty="0"/>
              <a:t>Cu</a:t>
            </a:r>
            <a:r>
              <a:rPr lang="en-US" altLang="zh-CN" sz="2800" baseline="30000" dirty="0"/>
              <a:t>2+</a:t>
            </a:r>
            <a:endParaRPr lang="zh-CN" altLang="zh-CN" sz="2800" dirty="0"/>
          </a:p>
          <a:p>
            <a:pPr>
              <a:lnSpc>
                <a:spcPct val="150000"/>
              </a:lnSpc>
            </a:pPr>
            <a:r>
              <a:rPr lang="zh-CN" altLang="zh-CN" sz="2800" dirty="0"/>
              <a:t>阴极</a:t>
            </a:r>
            <a:r>
              <a:rPr lang="en-US" altLang="zh-CN" sz="2800" dirty="0"/>
              <a:t>(</a:t>
            </a:r>
            <a:r>
              <a:rPr lang="zh-CN" altLang="zh-CN" sz="2800" dirty="0"/>
              <a:t>待镀铁件</a:t>
            </a:r>
            <a:r>
              <a:rPr lang="en-US" altLang="zh-CN" sz="2800" dirty="0"/>
              <a:t>):Cu</a:t>
            </a:r>
            <a:r>
              <a:rPr lang="en-US" altLang="zh-CN" sz="2800" baseline="30000" dirty="0"/>
              <a:t>2+</a:t>
            </a:r>
            <a:r>
              <a:rPr lang="en-US" altLang="zh-CN" sz="2800" dirty="0"/>
              <a:t>+ 2e</a:t>
            </a:r>
            <a:r>
              <a:rPr lang="en-US" altLang="zh-CN" sz="2800" baseline="30000" dirty="0"/>
              <a:t>-          </a:t>
            </a:r>
            <a:r>
              <a:rPr lang="en-US" altLang="zh-CN" sz="2800" dirty="0"/>
              <a:t>Cu</a:t>
            </a:r>
            <a:endParaRPr lang="zh-CN" altLang="en-US" sz="2800" dirty="0"/>
          </a:p>
        </p:txBody>
      </p:sp>
      <p:pic>
        <p:nvPicPr>
          <p:cNvPr id="13" name="图片 12"/>
          <p:cNvPicPr/>
          <p:nvPr/>
        </p:nvPicPr>
        <p:blipFill>
          <a:blip r:embed="rId2"/>
          <a:stretch>
            <a:fillRect/>
          </a:stretch>
        </p:blipFill>
        <p:spPr>
          <a:xfrm>
            <a:off x="3313600" y="5448789"/>
            <a:ext cx="511920" cy="290830"/>
          </a:xfrm>
          <a:prstGeom prst="rect">
            <a:avLst/>
          </a:prstGeom>
        </p:spPr>
      </p:pic>
      <p:pic>
        <p:nvPicPr>
          <p:cNvPr id="14" name="图片 13"/>
          <p:cNvPicPr/>
          <p:nvPr/>
        </p:nvPicPr>
        <p:blipFill>
          <a:blip r:embed="rId2"/>
          <a:stretch>
            <a:fillRect/>
          </a:stretch>
        </p:blipFill>
        <p:spPr>
          <a:xfrm>
            <a:off x="4422604" y="6093558"/>
            <a:ext cx="511920" cy="2908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2646"/>
            <a:ext cx="11723913" cy="662233"/>
          </a:xfrm>
          <a:prstGeom prst="rect">
            <a:avLst/>
          </a:prstGeom>
        </p:spPr>
        <p:txBody>
          <a:bodyPr wrap="square">
            <a:spAutoFit/>
          </a:bodyPr>
          <a:lstStyle/>
          <a:p>
            <a:pPr>
              <a:lnSpc>
                <a:spcPct val="150000"/>
              </a:lnSpc>
            </a:pPr>
            <a:r>
              <a:rPr lang="en-US" altLang="zh-CN" sz="2800" dirty="0"/>
              <a:t>(3)</a:t>
            </a:r>
            <a:r>
              <a:rPr lang="zh-CN" altLang="zh-CN" sz="2800" dirty="0"/>
              <a:t>铜的精炼</a:t>
            </a:r>
            <a:endParaRPr lang="zh-CN" altLang="zh-CN" sz="2800" dirty="0"/>
          </a:p>
        </p:txBody>
      </p:sp>
      <p:sp>
        <p:nvSpPr>
          <p:cNvPr id="3" name="矩形 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
        <p:nvSpPr>
          <p:cNvPr id="4" name="矩形 3"/>
          <p:cNvSpPr/>
          <p:nvPr/>
        </p:nvSpPr>
        <p:spPr>
          <a:xfrm>
            <a:off x="459544" y="4095858"/>
            <a:ext cx="11465756" cy="2031325"/>
          </a:xfrm>
          <a:prstGeom prst="rect">
            <a:avLst/>
          </a:prstGeom>
        </p:spPr>
        <p:txBody>
          <a:bodyPr wrap="square">
            <a:spAutoFit/>
          </a:bodyPr>
          <a:lstStyle/>
          <a:p>
            <a:pPr>
              <a:lnSpc>
                <a:spcPct val="150000"/>
              </a:lnSpc>
            </a:pPr>
            <a:r>
              <a:rPr lang="zh-CN" altLang="zh-CN" sz="2800" dirty="0" smtClean="0">
                <a:solidFill>
                  <a:srgbClr val="000000"/>
                </a:solidFill>
                <a:cs typeface="Times New Roman" panose="02020603050405020304" charset="0"/>
              </a:rPr>
              <a:t>阳极</a:t>
            </a:r>
            <a:r>
              <a:rPr lang="en-US" altLang="zh-CN" sz="2800" dirty="0" smtClean="0">
                <a:solidFill>
                  <a:srgbClr val="000000"/>
                </a:solidFill>
                <a:cs typeface="Times New Roman" panose="02020603050405020304" charset="0"/>
              </a:rPr>
              <a:t>(</a:t>
            </a:r>
            <a:r>
              <a:rPr lang="zh-CN" altLang="en-US" sz="2800" dirty="0" smtClean="0">
                <a:solidFill>
                  <a:srgbClr val="000000"/>
                </a:solidFill>
                <a:cs typeface="Times New Roman" panose="02020603050405020304" charset="0"/>
              </a:rPr>
              <a:t>粗铜</a:t>
            </a:r>
            <a:r>
              <a:rPr lang="en-US" altLang="zh-CN" sz="2800" dirty="0" smtClean="0">
                <a:solidFill>
                  <a:srgbClr val="000000"/>
                </a:solidFill>
                <a:cs typeface="Times New Roman" panose="02020603050405020304" charset="0"/>
              </a:rPr>
              <a:t>):</a:t>
            </a:r>
            <a:r>
              <a:rPr lang="en-US" altLang="zh-CN" sz="2800" dirty="0">
                <a:solidFill>
                  <a:srgbClr val="000000"/>
                </a:solidFill>
                <a:cs typeface="Times New Roman" panose="02020603050405020304" charset="0"/>
              </a:rPr>
              <a:t>Cu-2e</a:t>
            </a:r>
            <a:r>
              <a:rPr lang="en-US" altLang="zh-CN" sz="2800" baseline="30000" dirty="0">
                <a:solidFill>
                  <a:srgbClr val="000000"/>
                </a:solidFill>
                <a:cs typeface="Times New Roman" panose="02020603050405020304" charset="0"/>
              </a:rPr>
              <a:t>-          </a:t>
            </a:r>
            <a:r>
              <a:rPr lang="en-US" altLang="zh-CN" sz="2800" dirty="0"/>
              <a:t>Cu</a:t>
            </a:r>
            <a:r>
              <a:rPr lang="en-US" altLang="zh-CN" sz="2800" baseline="30000" dirty="0"/>
              <a:t>2+ </a:t>
            </a:r>
            <a:r>
              <a:rPr lang="en-US" altLang="zh-CN" sz="2800" dirty="0"/>
              <a:t>(</a:t>
            </a:r>
            <a:r>
              <a:rPr lang="zh-CN" altLang="zh-CN" sz="2800" dirty="0"/>
              <a:t>杂质金属的溶解</a:t>
            </a:r>
            <a:r>
              <a:rPr lang="en-US" altLang="zh-CN" sz="2800" dirty="0"/>
              <a:t>:Fe-2e</a:t>
            </a:r>
            <a:r>
              <a:rPr lang="en-US" altLang="zh-CN" sz="2800" baseline="30000" dirty="0"/>
              <a:t>-            </a:t>
            </a:r>
            <a:r>
              <a:rPr lang="en-US" altLang="zh-CN" sz="2800" dirty="0"/>
              <a:t>Fe</a:t>
            </a:r>
            <a:r>
              <a:rPr lang="en-US" altLang="zh-CN" sz="2800" baseline="30000" dirty="0"/>
              <a:t>2+</a:t>
            </a:r>
            <a:r>
              <a:rPr lang="en-US" altLang="zh-CN" sz="2800" dirty="0"/>
              <a:t>,</a:t>
            </a:r>
            <a:endParaRPr lang="en-US" altLang="zh-CN" sz="2800" dirty="0"/>
          </a:p>
          <a:p>
            <a:pPr>
              <a:lnSpc>
                <a:spcPct val="150000"/>
              </a:lnSpc>
            </a:pPr>
            <a:r>
              <a:rPr lang="en-US" altLang="zh-CN" sz="2800" dirty="0"/>
              <a:t>Zn-2e</a:t>
            </a:r>
            <a:r>
              <a:rPr lang="en-US" altLang="zh-CN" sz="2800" baseline="30000" dirty="0"/>
              <a:t>-           </a:t>
            </a:r>
            <a:r>
              <a:rPr lang="en-US" altLang="zh-CN" sz="2800" dirty="0"/>
              <a:t>Zn</a:t>
            </a:r>
            <a:r>
              <a:rPr lang="en-US" altLang="zh-CN" sz="2800" baseline="30000" dirty="0"/>
              <a:t>2+</a:t>
            </a:r>
            <a:r>
              <a:rPr lang="en-US" altLang="zh-CN" sz="2800" dirty="0"/>
              <a:t>,Ni-2e</a:t>
            </a:r>
            <a:r>
              <a:rPr lang="en-US" altLang="zh-CN" sz="2800" baseline="30000" dirty="0"/>
              <a:t>-            </a:t>
            </a:r>
            <a:r>
              <a:rPr lang="en-US" altLang="zh-CN" sz="2800" dirty="0"/>
              <a:t>Ni</a:t>
            </a:r>
            <a:r>
              <a:rPr lang="en-US" altLang="zh-CN" sz="2800" baseline="30000" dirty="0"/>
              <a:t>2+</a:t>
            </a:r>
            <a:r>
              <a:rPr lang="zh-CN" altLang="zh-CN" sz="2800" dirty="0"/>
              <a:t>等</a:t>
            </a:r>
            <a:r>
              <a:rPr lang="en-US" altLang="zh-CN" sz="2800" dirty="0"/>
              <a:t>)</a:t>
            </a:r>
            <a:endParaRPr lang="en-US" altLang="zh-CN" sz="2800" baseline="30000" dirty="0"/>
          </a:p>
          <a:p>
            <a:pPr>
              <a:lnSpc>
                <a:spcPct val="150000"/>
              </a:lnSpc>
            </a:pPr>
            <a:r>
              <a:rPr lang="zh-CN" altLang="zh-CN" sz="2800" dirty="0"/>
              <a:t>阴极</a:t>
            </a:r>
            <a:r>
              <a:rPr lang="en-US" altLang="zh-CN" sz="2800" dirty="0" smtClean="0"/>
              <a:t>(</a:t>
            </a:r>
            <a:r>
              <a:rPr lang="zh-CN" altLang="en-US" sz="2800" dirty="0" smtClean="0"/>
              <a:t>纯铜</a:t>
            </a:r>
            <a:r>
              <a:rPr lang="en-US" altLang="zh-CN" sz="2800" dirty="0" smtClean="0"/>
              <a:t>):</a:t>
            </a:r>
            <a:r>
              <a:rPr lang="en-US" altLang="zh-CN" sz="2800" dirty="0"/>
              <a:t>Cu</a:t>
            </a:r>
            <a:r>
              <a:rPr lang="en-US" altLang="zh-CN" sz="2800" baseline="30000" dirty="0"/>
              <a:t>2+</a:t>
            </a:r>
            <a:r>
              <a:rPr lang="en-US" altLang="zh-CN" sz="2800" dirty="0"/>
              <a:t>+ 2e</a:t>
            </a:r>
            <a:r>
              <a:rPr lang="en-US" altLang="zh-CN" sz="2800" baseline="30000" dirty="0"/>
              <a:t>-          </a:t>
            </a:r>
            <a:r>
              <a:rPr lang="en-US" altLang="zh-CN" sz="2800" dirty="0"/>
              <a:t>Cu</a:t>
            </a:r>
            <a:endParaRPr lang="zh-CN" altLang="en-US" sz="2800" dirty="0"/>
          </a:p>
        </p:txBody>
      </p:sp>
      <p:pic>
        <p:nvPicPr>
          <p:cNvPr id="13" name="图片 12"/>
          <p:cNvPicPr/>
          <p:nvPr/>
        </p:nvPicPr>
        <p:blipFill>
          <a:blip r:embed="rId1"/>
          <a:stretch>
            <a:fillRect/>
          </a:stretch>
        </p:blipFill>
        <p:spPr>
          <a:xfrm>
            <a:off x="3299533" y="4352934"/>
            <a:ext cx="511920" cy="290830"/>
          </a:xfrm>
          <a:prstGeom prst="rect">
            <a:avLst/>
          </a:prstGeom>
        </p:spPr>
      </p:pic>
      <p:pic>
        <p:nvPicPr>
          <p:cNvPr id="14" name="图片 13"/>
          <p:cNvPicPr/>
          <p:nvPr/>
        </p:nvPicPr>
        <p:blipFill>
          <a:blip r:embed="rId1"/>
          <a:stretch>
            <a:fillRect/>
          </a:stretch>
        </p:blipFill>
        <p:spPr>
          <a:xfrm>
            <a:off x="3747189" y="5643079"/>
            <a:ext cx="511920" cy="290830"/>
          </a:xfrm>
          <a:prstGeom prst="rect">
            <a:avLst/>
          </a:prstGeom>
        </p:spPr>
      </p:pic>
      <p:pic>
        <p:nvPicPr>
          <p:cNvPr id="8" name="X45.jpg" descr="id:2147525845;FounderCES"/>
          <p:cNvPicPr/>
          <p:nvPr/>
        </p:nvPicPr>
        <p:blipFill>
          <a:blip r:embed="rId2"/>
          <a:stretch>
            <a:fillRect/>
          </a:stretch>
        </p:blipFill>
        <p:spPr>
          <a:xfrm>
            <a:off x="4003149" y="1119505"/>
            <a:ext cx="4185701" cy="2952452"/>
          </a:xfrm>
          <a:prstGeom prst="rect">
            <a:avLst/>
          </a:prstGeom>
        </p:spPr>
      </p:pic>
      <p:pic>
        <p:nvPicPr>
          <p:cNvPr id="9" name="图片 8"/>
          <p:cNvPicPr/>
          <p:nvPr/>
        </p:nvPicPr>
        <p:blipFill>
          <a:blip r:embed="rId1"/>
          <a:stretch>
            <a:fillRect/>
          </a:stretch>
        </p:blipFill>
        <p:spPr>
          <a:xfrm>
            <a:off x="8305287" y="4357962"/>
            <a:ext cx="511920" cy="290830"/>
          </a:xfrm>
          <a:prstGeom prst="rect">
            <a:avLst/>
          </a:prstGeom>
        </p:spPr>
      </p:pic>
      <p:pic>
        <p:nvPicPr>
          <p:cNvPr id="10" name="图片 9"/>
          <p:cNvPicPr/>
          <p:nvPr/>
        </p:nvPicPr>
        <p:blipFill>
          <a:blip r:embed="rId1"/>
          <a:stretch>
            <a:fillRect/>
          </a:stretch>
        </p:blipFill>
        <p:spPr>
          <a:xfrm>
            <a:off x="1580930" y="4966105"/>
            <a:ext cx="511920" cy="290830"/>
          </a:xfrm>
          <a:prstGeom prst="rect">
            <a:avLst/>
          </a:prstGeom>
        </p:spPr>
      </p:pic>
      <p:pic>
        <p:nvPicPr>
          <p:cNvPr id="11" name="图片 10"/>
          <p:cNvPicPr/>
          <p:nvPr/>
        </p:nvPicPr>
        <p:blipFill>
          <a:blip r:embed="rId1"/>
          <a:stretch>
            <a:fillRect/>
          </a:stretch>
        </p:blipFill>
        <p:spPr>
          <a:xfrm>
            <a:off x="3859896" y="4985734"/>
            <a:ext cx="511920" cy="2908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827775"/>
            <a:ext cx="11723913" cy="4540217"/>
          </a:xfrm>
          <a:prstGeom prst="rect">
            <a:avLst/>
          </a:prstGeom>
        </p:spPr>
        <p:txBody>
          <a:bodyPr wrap="square">
            <a:spAutoFit/>
          </a:bodyPr>
          <a:lstStyle/>
          <a:p>
            <a:pPr>
              <a:lnSpc>
                <a:spcPct val="150000"/>
              </a:lnSpc>
            </a:pPr>
            <a:r>
              <a:rPr lang="en-US" altLang="zh-CN" sz="2800" dirty="0"/>
              <a:t>1.</a:t>
            </a:r>
            <a:r>
              <a:rPr lang="zh-CN" altLang="zh-CN" sz="2800" dirty="0"/>
              <a:t>粗铜中不活泼的杂质</a:t>
            </a:r>
            <a:r>
              <a:rPr lang="en-US" altLang="zh-CN" sz="2800" dirty="0"/>
              <a:t>(</a:t>
            </a:r>
            <a:r>
              <a:rPr lang="zh-CN" altLang="zh-CN" sz="2800" dirty="0"/>
              <a:t>金属活动性顺序中位于铜之后的银、金等</a:t>
            </a:r>
            <a:r>
              <a:rPr lang="en-US" altLang="zh-CN" sz="2800" dirty="0"/>
              <a:t>),</a:t>
            </a:r>
            <a:r>
              <a:rPr lang="zh-CN" altLang="zh-CN" sz="2800" dirty="0"/>
              <a:t>在阳极难以失去电子</a:t>
            </a:r>
            <a:r>
              <a:rPr lang="en-US" altLang="zh-CN" sz="2800" dirty="0"/>
              <a:t>,</a:t>
            </a:r>
            <a:r>
              <a:rPr lang="zh-CN" altLang="zh-CN" sz="2800" dirty="0"/>
              <a:t>当阳极上的铜失去电子变成离子之后</a:t>
            </a:r>
            <a:r>
              <a:rPr lang="en-US" altLang="zh-CN" sz="2800" dirty="0"/>
              <a:t>,</a:t>
            </a:r>
            <a:r>
              <a:rPr lang="zh-CN" altLang="zh-CN" sz="2800" dirty="0"/>
              <a:t>它们以金属单质的形式沉积于电解槽的底部</a:t>
            </a:r>
            <a:r>
              <a:rPr lang="en-US" altLang="zh-CN" sz="2800" dirty="0"/>
              <a:t>,</a:t>
            </a:r>
            <a:r>
              <a:rPr lang="zh-CN" altLang="zh-CN" sz="2800" dirty="0"/>
              <a:t>成为阳极泥。</a:t>
            </a:r>
            <a:endParaRPr lang="zh-CN" altLang="zh-CN" sz="2800" dirty="0"/>
          </a:p>
          <a:p>
            <a:pPr>
              <a:lnSpc>
                <a:spcPct val="150000"/>
              </a:lnSpc>
            </a:pPr>
            <a:r>
              <a:rPr lang="en-US" altLang="zh-CN" sz="2800" dirty="0"/>
              <a:t>2.</a:t>
            </a:r>
            <a:r>
              <a:rPr lang="zh-CN" altLang="zh-CN" sz="2800" dirty="0"/>
              <a:t>活泼的杂质</a:t>
            </a:r>
            <a:r>
              <a:rPr lang="en-US" altLang="zh-CN" sz="2800" dirty="0"/>
              <a:t>(</a:t>
            </a:r>
            <a:r>
              <a:rPr lang="zh-CN" altLang="zh-CN" sz="2800" dirty="0"/>
              <a:t>金属活动性顺序中位于铜之前的金属如铁、镍等</a:t>
            </a:r>
            <a:r>
              <a:rPr lang="en-US" altLang="zh-CN" sz="2800" dirty="0"/>
              <a:t>),</a:t>
            </a:r>
            <a:r>
              <a:rPr lang="zh-CN" altLang="zh-CN" sz="2800" dirty="0"/>
              <a:t>当铜在阳极不断溶解时</a:t>
            </a:r>
            <a:r>
              <a:rPr lang="en-US" altLang="zh-CN" sz="2800" dirty="0"/>
              <a:t>,</a:t>
            </a:r>
            <a:r>
              <a:rPr lang="zh-CN" altLang="zh-CN" sz="2800" dirty="0"/>
              <a:t>它们也同时失去电子形成阳离子</a:t>
            </a:r>
            <a:r>
              <a:rPr lang="en-US" altLang="zh-CN" sz="2800" dirty="0"/>
              <a:t>,</a:t>
            </a:r>
            <a:r>
              <a:rPr lang="zh-CN" altLang="zh-CN" sz="2800" dirty="0"/>
              <a:t>但它们的阳离子比铜离子难还原</a:t>
            </a:r>
            <a:r>
              <a:rPr lang="en-US" altLang="zh-CN" sz="2800" dirty="0"/>
              <a:t>,</a:t>
            </a:r>
            <a:r>
              <a:rPr lang="zh-CN" altLang="zh-CN" sz="2800" dirty="0"/>
              <a:t>故不能在阴极获得电子而析出</a:t>
            </a:r>
            <a:r>
              <a:rPr lang="en-US" altLang="zh-CN" sz="2800" dirty="0"/>
              <a:t>,</a:t>
            </a:r>
            <a:r>
              <a:rPr lang="zh-CN" altLang="zh-CN" sz="2800" dirty="0"/>
              <a:t>而只能留在电解液里。通过电解在阴极得到纯度很高的金属铜。</a:t>
            </a:r>
            <a:endParaRPr lang="zh-CN" altLang="zh-CN" sz="2800" dirty="0"/>
          </a:p>
        </p:txBody>
      </p:sp>
      <p:sp>
        <p:nvSpPr>
          <p:cNvPr id="10" name="矩形 9"/>
          <p:cNvSpPr/>
          <p:nvPr/>
        </p:nvSpPr>
        <p:spPr>
          <a:xfrm>
            <a:off x="234043" y="219258"/>
            <a:ext cx="11682186" cy="661207"/>
          </a:xfrm>
          <a:prstGeom prst="rect">
            <a:avLst/>
          </a:prstGeom>
        </p:spPr>
        <p:txBody>
          <a:bodyPr wrap="square">
            <a:spAutoFit/>
          </a:bodyPr>
          <a:lstStyle/>
          <a:p>
            <a:pPr>
              <a:lnSpc>
                <a:spcPct val="150000"/>
              </a:lnSpc>
            </a:pPr>
            <a:r>
              <a:rPr lang="zh-CN" altLang="en-US" sz="2800" b="1" dirty="0">
                <a:solidFill>
                  <a:srgbClr val="DA251C"/>
                </a:solidFill>
                <a:effectLst/>
                <a:latin typeface="Times New Roman" panose="02020603050405020304" charset="0"/>
                <a:ea typeface="微软雅黑" panose="020B0503020204020204" pitchFamily="34" charset="-122"/>
                <a:cs typeface="Times New Roman" panose="02020603050405020304" charset="0"/>
              </a:rPr>
              <a:t>拓展</a:t>
            </a: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延伸</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7" name="矩形 6"/>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6233"/>
            <a:ext cx="11723913" cy="6555641"/>
          </a:xfrm>
          <a:prstGeom prst="rect">
            <a:avLst/>
          </a:prstGeom>
        </p:spPr>
        <p:txBody>
          <a:bodyPr wrap="square">
            <a:spAutoFit/>
          </a:bodyPr>
          <a:lstStyle/>
          <a:p>
            <a:pPr>
              <a:lnSpc>
                <a:spcPct val="150000"/>
              </a:lnSpc>
            </a:pPr>
            <a:r>
              <a:rPr lang="en-US" altLang="zh-CN" sz="2800" dirty="0"/>
              <a:t>(4)</a:t>
            </a:r>
            <a:r>
              <a:rPr lang="zh-CN" altLang="zh-CN" sz="2800" dirty="0"/>
              <a:t>电冶金</a:t>
            </a:r>
            <a:endParaRPr lang="zh-CN" altLang="zh-CN" sz="2800" dirty="0"/>
          </a:p>
          <a:p>
            <a:pPr>
              <a:lnSpc>
                <a:spcPct val="150000"/>
              </a:lnSpc>
            </a:pPr>
            <a:r>
              <a:rPr lang="en-US" altLang="zh-CN" sz="2800" dirty="0"/>
              <a:t>①</a:t>
            </a:r>
            <a:r>
              <a:rPr lang="zh-CN" altLang="zh-CN" sz="2800" dirty="0"/>
              <a:t>电解熔融</a:t>
            </a:r>
            <a:r>
              <a:rPr lang="en-US" altLang="zh-CN" sz="2800" dirty="0" err="1"/>
              <a:t>NaCl</a:t>
            </a:r>
            <a:r>
              <a:rPr lang="zh-CN" altLang="zh-CN" sz="2800" dirty="0"/>
              <a:t>制取金属钠</a:t>
            </a:r>
            <a:endParaRPr lang="zh-CN" altLang="zh-CN" sz="2800" dirty="0"/>
          </a:p>
          <a:p>
            <a:pPr>
              <a:lnSpc>
                <a:spcPct val="150000"/>
              </a:lnSpc>
            </a:pPr>
            <a:r>
              <a:rPr lang="en-US" altLang="zh-CN" sz="2800" dirty="0" err="1"/>
              <a:t>NaCl</a:t>
            </a:r>
            <a:r>
              <a:rPr lang="zh-CN" altLang="zh-CN" sz="2800" dirty="0"/>
              <a:t>在高温下熔融</a:t>
            </a:r>
            <a:r>
              <a:rPr lang="en-US" altLang="zh-CN" sz="2800" dirty="0"/>
              <a:t>,</a:t>
            </a:r>
            <a:r>
              <a:rPr lang="zh-CN" altLang="zh-CN" sz="2800" dirty="0"/>
              <a:t>并发生电离</a:t>
            </a:r>
            <a:r>
              <a:rPr lang="en-US" altLang="zh-CN" sz="2800" dirty="0"/>
              <a:t>:</a:t>
            </a:r>
            <a:r>
              <a:rPr lang="en-US" altLang="zh-CN" sz="2800" dirty="0" err="1"/>
              <a:t>NaCl</a:t>
            </a:r>
            <a:r>
              <a:rPr lang="en-US" altLang="zh-CN" sz="2800" dirty="0"/>
              <a:t>         Na</a:t>
            </a:r>
            <a:r>
              <a:rPr lang="en-US" altLang="zh-CN" sz="2800" baseline="30000" dirty="0"/>
              <a:t>+</a:t>
            </a:r>
            <a:r>
              <a:rPr lang="en-US" altLang="zh-CN" sz="2800" dirty="0"/>
              <a:t>+Cl</a:t>
            </a:r>
            <a:r>
              <a:rPr lang="en-US" altLang="zh-CN" sz="2800" baseline="30000" dirty="0"/>
              <a:t>-</a:t>
            </a:r>
            <a:endParaRPr lang="zh-CN" altLang="zh-CN" sz="2800" dirty="0"/>
          </a:p>
          <a:p>
            <a:pPr>
              <a:lnSpc>
                <a:spcPct val="150000"/>
              </a:lnSpc>
            </a:pPr>
            <a:r>
              <a:rPr lang="zh-CN" altLang="zh-CN" sz="2800" dirty="0"/>
              <a:t>通直流电后</a:t>
            </a:r>
            <a:r>
              <a:rPr lang="en-US" altLang="zh-CN" sz="2800" dirty="0"/>
              <a:t>,</a:t>
            </a:r>
            <a:r>
              <a:rPr lang="zh-CN" altLang="zh-CN" sz="2800" dirty="0"/>
              <a:t>阴极</a:t>
            </a:r>
            <a:r>
              <a:rPr lang="en-US" altLang="zh-CN" sz="2800" dirty="0"/>
              <a:t>:2Na</a:t>
            </a:r>
            <a:r>
              <a:rPr lang="en-US" altLang="zh-CN" sz="2800" baseline="30000" dirty="0"/>
              <a:t>+</a:t>
            </a:r>
            <a:r>
              <a:rPr lang="en-US" altLang="zh-CN" sz="2800" dirty="0"/>
              <a:t>+2e</a:t>
            </a:r>
            <a:r>
              <a:rPr lang="en-US" altLang="zh-CN" sz="2800" baseline="30000" dirty="0"/>
              <a:t>-          </a:t>
            </a:r>
            <a:r>
              <a:rPr lang="en-US" altLang="zh-CN" sz="2800" dirty="0"/>
              <a:t>2Na</a:t>
            </a:r>
            <a:endParaRPr lang="zh-CN" altLang="zh-CN" sz="2800" dirty="0"/>
          </a:p>
          <a:p>
            <a:pPr>
              <a:lnSpc>
                <a:spcPct val="150000"/>
              </a:lnSpc>
            </a:pPr>
            <a:r>
              <a:rPr lang="zh-CN" altLang="zh-CN" sz="2800" dirty="0"/>
              <a:t>阳极</a:t>
            </a:r>
            <a:r>
              <a:rPr lang="en-US" altLang="zh-CN" sz="2800" dirty="0"/>
              <a:t>:2Cl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endParaRPr lang="zh-CN" altLang="zh-CN" sz="2800" dirty="0"/>
          </a:p>
          <a:p>
            <a:pPr>
              <a:lnSpc>
                <a:spcPct val="150000"/>
              </a:lnSpc>
            </a:pPr>
            <a:r>
              <a:rPr lang="zh-CN" altLang="zh-CN" sz="2800" dirty="0"/>
              <a:t>总反应</a:t>
            </a:r>
            <a:r>
              <a:rPr lang="en-US" altLang="zh-CN" sz="2800" dirty="0"/>
              <a:t>:2NaCl(</a:t>
            </a:r>
            <a:r>
              <a:rPr lang="zh-CN" altLang="zh-CN" sz="2800" dirty="0"/>
              <a:t>熔融</a:t>
            </a:r>
            <a:r>
              <a:rPr lang="en-US" altLang="zh-CN" sz="2800" dirty="0"/>
              <a:t>)          2Na+Cl</a:t>
            </a:r>
            <a:r>
              <a:rPr lang="en-US" altLang="zh-CN" sz="2800" baseline="-25000" dirty="0"/>
              <a:t>2</a:t>
            </a:r>
            <a:r>
              <a:rPr lang="en-US" altLang="zh-CN" sz="2800" dirty="0"/>
              <a:t>↑</a:t>
            </a:r>
            <a:r>
              <a:rPr lang="zh-CN" altLang="zh-CN" sz="2800" dirty="0"/>
              <a:t>。</a:t>
            </a:r>
            <a:endParaRPr lang="zh-CN" altLang="zh-CN" sz="2800" dirty="0"/>
          </a:p>
          <a:p>
            <a:pPr>
              <a:lnSpc>
                <a:spcPct val="150000"/>
              </a:lnSpc>
            </a:pPr>
            <a:r>
              <a:rPr lang="en-US" altLang="zh-CN" sz="2800" dirty="0"/>
              <a:t>②</a:t>
            </a:r>
            <a:r>
              <a:rPr lang="zh-CN" altLang="zh-CN" sz="2800" dirty="0"/>
              <a:t>电解熔融</a:t>
            </a:r>
            <a:r>
              <a:rPr lang="en-US" altLang="zh-CN" sz="2800" dirty="0"/>
              <a:t>MgCl</a:t>
            </a:r>
            <a:r>
              <a:rPr lang="en-US" altLang="zh-CN" sz="2800" baseline="-25000" dirty="0"/>
              <a:t>2</a:t>
            </a:r>
            <a:r>
              <a:rPr lang="zh-CN" altLang="zh-CN" sz="2800" dirty="0"/>
              <a:t>制取金属镁</a:t>
            </a:r>
            <a:endParaRPr lang="zh-CN" altLang="zh-CN" sz="2800" dirty="0"/>
          </a:p>
          <a:p>
            <a:pPr>
              <a:lnSpc>
                <a:spcPct val="150000"/>
              </a:lnSpc>
            </a:pPr>
            <a:r>
              <a:rPr lang="zh-CN" altLang="zh-CN" sz="2800" dirty="0"/>
              <a:t>阴极</a:t>
            </a:r>
            <a:r>
              <a:rPr lang="en-US" altLang="zh-CN" sz="2800" dirty="0"/>
              <a:t>:Mg</a:t>
            </a:r>
            <a:r>
              <a:rPr lang="en-US" altLang="zh-CN" sz="2800" baseline="30000" dirty="0"/>
              <a:t>2+</a:t>
            </a:r>
            <a:r>
              <a:rPr lang="en-US" altLang="zh-CN" sz="2800" dirty="0"/>
              <a:t>+2e</a:t>
            </a:r>
            <a:r>
              <a:rPr lang="en-US" altLang="zh-CN" sz="2800" baseline="30000" dirty="0"/>
              <a:t>-          </a:t>
            </a:r>
            <a:r>
              <a:rPr lang="en-US" altLang="zh-CN" sz="2800" dirty="0"/>
              <a:t>Mg</a:t>
            </a:r>
            <a:endParaRPr lang="zh-CN" altLang="zh-CN" sz="2800" dirty="0"/>
          </a:p>
          <a:p>
            <a:pPr>
              <a:lnSpc>
                <a:spcPct val="150000"/>
              </a:lnSpc>
            </a:pPr>
            <a:r>
              <a:rPr lang="zh-CN" altLang="zh-CN" sz="2800" dirty="0"/>
              <a:t>阳极</a:t>
            </a:r>
            <a:r>
              <a:rPr lang="en-US" altLang="zh-CN" sz="2800" dirty="0"/>
              <a:t>:2Cl</a:t>
            </a:r>
            <a:r>
              <a:rPr lang="en-US" altLang="zh-CN" sz="2800" baseline="30000" dirty="0"/>
              <a:t>-</a:t>
            </a:r>
            <a:r>
              <a:rPr lang="en-US" altLang="zh-CN" sz="2800" dirty="0"/>
              <a:t>-2e</a:t>
            </a:r>
            <a:r>
              <a:rPr lang="en-US" altLang="zh-CN" sz="2800" baseline="30000" dirty="0"/>
              <a:t>-           </a:t>
            </a:r>
            <a:r>
              <a:rPr lang="zh-CN" altLang="zh-CN" sz="2800" dirty="0"/>
              <a:t> </a:t>
            </a:r>
            <a:r>
              <a:rPr lang="en-US" altLang="zh-CN" sz="2800" dirty="0"/>
              <a:t>Cl</a:t>
            </a:r>
            <a:r>
              <a:rPr lang="en-US" altLang="zh-CN" sz="2800" baseline="-25000" dirty="0"/>
              <a:t>2</a:t>
            </a:r>
            <a:r>
              <a:rPr lang="en-US" altLang="zh-CN" sz="2800" dirty="0"/>
              <a:t>↑</a:t>
            </a:r>
            <a:endParaRPr lang="zh-CN" altLang="zh-CN" sz="2800" dirty="0"/>
          </a:p>
          <a:p>
            <a:pPr>
              <a:lnSpc>
                <a:spcPct val="150000"/>
              </a:lnSpc>
            </a:pPr>
            <a:r>
              <a:rPr lang="zh-CN" altLang="zh-CN" sz="2800" dirty="0"/>
              <a:t>总反应</a:t>
            </a:r>
            <a:r>
              <a:rPr lang="en-US" altLang="zh-CN" sz="2800" dirty="0"/>
              <a:t>:MgCl</a:t>
            </a:r>
            <a:r>
              <a:rPr lang="en-US" altLang="zh-CN" sz="2800" baseline="-25000" dirty="0"/>
              <a:t>2</a:t>
            </a:r>
            <a:r>
              <a:rPr lang="en-US" altLang="zh-CN" sz="2800" dirty="0"/>
              <a:t>(</a:t>
            </a:r>
            <a:r>
              <a:rPr lang="zh-CN" altLang="zh-CN" sz="2800" dirty="0"/>
              <a:t>熔融</a:t>
            </a:r>
            <a:r>
              <a:rPr lang="en-US" altLang="zh-CN" sz="2800" dirty="0"/>
              <a:t>)         Mg+ Cl</a:t>
            </a:r>
            <a:r>
              <a:rPr lang="en-US" altLang="zh-CN" sz="2800" baseline="-25000" dirty="0"/>
              <a:t>2</a:t>
            </a:r>
            <a:r>
              <a:rPr lang="en-US" altLang="zh-CN" sz="2800" dirty="0"/>
              <a:t>↑</a:t>
            </a:r>
            <a:endParaRPr lang="zh-CN" altLang="zh-CN" sz="2800" dirty="0"/>
          </a:p>
        </p:txBody>
      </p:sp>
      <p:pic>
        <p:nvPicPr>
          <p:cNvPr id="4" name="图片 3"/>
          <p:cNvPicPr/>
          <p:nvPr/>
        </p:nvPicPr>
        <p:blipFill>
          <a:blip r:embed="rId1"/>
          <a:stretch>
            <a:fillRect/>
          </a:stretch>
        </p:blipFill>
        <p:spPr>
          <a:xfrm>
            <a:off x="6052458" y="1813741"/>
            <a:ext cx="566057" cy="321586"/>
          </a:xfrm>
          <a:prstGeom prst="rect">
            <a:avLst/>
          </a:prstGeom>
        </p:spPr>
      </p:pic>
      <p:pic>
        <p:nvPicPr>
          <p:cNvPr id="5" name="图片 4"/>
          <p:cNvPicPr/>
          <p:nvPr/>
        </p:nvPicPr>
        <p:blipFill>
          <a:blip r:embed="rId1"/>
          <a:stretch>
            <a:fillRect/>
          </a:stretch>
        </p:blipFill>
        <p:spPr>
          <a:xfrm>
            <a:off x="4376058" y="2430598"/>
            <a:ext cx="566057" cy="321586"/>
          </a:xfrm>
          <a:prstGeom prst="rect">
            <a:avLst/>
          </a:prstGeom>
        </p:spPr>
      </p:pic>
      <p:pic>
        <p:nvPicPr>
          <p:cNvPr id="6" name="图片 5"/>
          <p:cNvPicPr/>
          <p:nvPr/>
        </p:nvPicPr>
        <p:blipFill>
          <a:blip r:embed="rId1"/>
          <a:stretch>
            <a:fillRect/>
          </a:stretch>
        </p:blipFill>
        <p:spPr>
          <a:xfrm>
            <a:off x="2329543" y="3107414"/>
            <a:ext cx="566057" cy="321586"/>
          </a:xfrm>
          <a:prstGeom prst="rect">
            <a:avLst/>
          </a:prstGeom>
        </p:spPr>
      </p:pic>
      <p:pic>
        <p:nvPicPr>
          <p:cNvPr id="7" name="图片 6"/>
          <p:cNvPicPr/>
          <p:nvPr/>
        </p:nvPicPr>
        <p:blipFill>
          <a:blip r:embed="rId2"/>
          <a:stretch>
            <a:fillRect/>
          </a:stretch>
        </p:blipFill>
        <p:spPr>
          <a:xfrm>
            <a:off x="3519033" y="3606028"/>
            <a:ext cx="530452" cy="478176"/>
          </a:xfrm>
          <a:prstGeom prst="rect">
            <a:avLst/>
          </a:prstGeom>
        </p:spPr>
      </p:pic>
      <p:pic>
        <p:nvPicPr>
          <p:cNvPr id="8" name="图片 7"/>
          <p:cNvPicPr/>
          <p:nvPr/>
        </p:nvPicPr>
        <p:blipFill>
          <a:blip r:embed="rId1"/>
          <a:stretch>
            <a:fillRect/>
          </a:stretch>
        </p:blipFill>
        <p:spPr>
          <a:xfrm>
            <a:off x="2518229" y="4994271"/>
            <a:ext cx="566057" cy="321586"/>
          </a:xfrm>
          <a:prstGeom prst="rect">
            <a:avLst/>
          </a:prstGeom>
        </p:spPr>
      </p:pic>
      <p:pic>
        <p:nvPicPr>
          <p:cNvPr id="9" name="图片 8"/>
          <p:cNvPicPr/>
          <p:nvPr/>
        </p:nvPicPr>
        <p:blipFill>
          <a:blip r:embed="rId1"/>
          <a:stretch>
            <a:fillRect/>
          </a:stretch>
        </p:blipFill>
        <p:spPr>
          <a:xfrm>
            <a:off x="2344058" y="5632899"/>
            <a:ext cx="566057" cy="321586"/>
          </a:xfrm>
          <a:prstGeom prst="rect">
            <a:avLst/>
          </a:prstGeom>
        </p:spPr>
      </p:pic>
      <p:pic>
        <p:nvPicPr>
          <p:cNvPr id="11" name="图片 10"/>
          <p:cNvPicPr/>
          <p:nvPr/>
        </p:nvPicPr>
        <p:blipFill>
          <a:blip r:embed="rId2"/>
          <a:stretch>
            <a:fillRect/>
          </a:stretch>
        </p:blipFill>
        <p:spPr>
          <a:xfrm>
            <a:off x="3446461" y="6204085"/>
            <a:ext cx="530452" cy="478176"/>
          </a:xfrm>
          <a:prstGeom prst="rect">
            <a:avLst/>
          </a:prstGeom>
        </p:spPr>
      </p:pic>
      <p:sp>
        <p:nvSpPr>
          <p:cNvPr id="12" name="矩形 11"/>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4000" b="1" dirty="0">
                <a:solidFill>
                  <a:schemeClr val="bg1"/>
                </a:solidFill>
              </a:rPr>
              <a:t>专题十五 　电解池　金属的腐蚀与防护</a:t>
            </a:r>
            <a:endParaRPr lang="zh-CN" altLang="zh-CN" sz="4000" b="1" dirty="0">
              <a:solidFill>
                <a:schemeClr val="bg1"/>
              </a:solidFill>
            </a:endParaRPr>
          </a:p>
        </p:txBody>
      </p:sp>
      <p:sp>
        <p:nvSpPr>
          <p:cNvPr id="11" name="文本框 10"/>
          <p:cNvSpPr txBox="1"/>
          <p:nvPr/>
        </p:nvSpPr>
        <p:spPr>
          <a:xfrm>
            <a:off x="2220580" y="1546119"/>
            <a:ext cx="7750840"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zh-CN" sz="2400" dirty="0">
                <a:solidFill>
                  <a:srgbClr val="DA251C"/>
                </a:solidFill>
              </a:rPr>
              <a:t>专题十五 　电解池　金属的腐蚀与防护</a:t>
            </a:r>
            <a:endParaRPr lang="zh-CN" altLang="zh-CN" sz="2400" dirty="0">
              <a:solidFill>
                <a:srgbClr val="DA251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76233"/>
            <a:ext cx="11723913" cy="3323987"/>
          </a:xfrm>
          <a:prstGeom prst="rect">
            <a:avLst/>
          </a:prstGeom>
        </p:spPr>
        <p:txBody>
          <a:bodyPr wrap="square">
            <a:spAutoFit/>
          </a:bodyPr>
          <a:lstStyle/>
          <a:p>
            <a:pPr>
              <a:lnSpc>
                <a:spcPct val="150000"/>
              </a:lnSpc>
            </a:pPr>
            <a:r>
              <a:rPr lang="en-US" altLang="zh-CN" sz="2800" dirty="0"/>
              <a:t>③</a:t>
            </a:r>
            <a:r>
              <a:rPr lang="zh-CN" altLang="zh-CN" sz="2800" dirty="0"/>
              <a:t>电解</a:t>
            </a:r>
            <a:r>
              <a:rPr lang="en-US" altLang="zh-CN" sz="2800" dirty="0"/>
              <a:t>Al</a:t>
            </a:r>
            <a:r>
              <a:rPr lang="en-US" altLang="zh-CN" sz="2800" baseline="-25000" dirty="0"/>
              <a:t>2</a:t>
            </a:r>
            <a:r>
              <a:rPr lang="en-US" altLang="zh-CN" sz="2800" dirty="0"/>
              <a:t>O</a:t>
            </a:r>
            <a:r>
              <a:rPr lang="en-US" altLang="zh-CN" sz="2800" baseline="-25000" dirty="0"/>
              <a:t>3</a:t>
            </a:r>
            <a:r>
              <a:rPr lang="zh-CN" altLang="zh-CN" sz="2800" dirty="0"/>
              <a:t>和冰晶石</a:t>
            </a:r>
            <a:r>
              <a:rPr lang="en-US" altLang="zh-CN" sz="2800" dirty="0"/>
              <a:t>(Na</a:t>
            </a:r>
            <a:r>
              <a:rPr lang="en-US" altLang="zh-CN" sz="2800" baseline="-25000" dirty="0"/>
              <a:t>3</a:t>
            </a:r>
            <a:r>
              <a:rPr lang="en-US" altLang="zh-CN" sz="2800" dirty="0"/>
              <a:t>AlF</a:t>
            </a:r>
            <a:r>
              <a:rPr lang="en-US" altLang="zh-CN" sz="2800" baseline="-25000" dirty="0"/>
              <a:t>6</a:t>
            </a:r>
            <a:r>
              <a:rPr lang="en-US" altLang="zh-CN" sz="2800" dirty="0"/>
              <a:t>)</a:t>
            </a:r>
            <a:r>
              <a:rPr lang="zh-CN" altLang="zh-CN" sz="2800" dirty="0"/>
              <a:t>的熔融液制取金属铝</a:t>
            </a:r>
            <a:endParaRPr lang="zh-CN" altLang="zh-CN" sz="2800" dirty="0"/>
          </a:p>
          <a:p>
            <a:pPr>
              <a:lnSpc>
                <a:spcPct val="150000"/>
              </a:lnSpc>
            </a:pPr>
            <a:r>
              <a:rPr lang="zh-CN" altLang="zh-CN" sz="2800" dirty="0"/>
              <a:t>阴极</a:t>
            </a:r>
            <a:r>
              <a:rPr lang="en-US" altLang="zh-CN" sz="2800" dirty="0"/>
              <a:t>:4Al</a:t>
            </a:r>
            <a:r>
              <a:rPr lang="en-US" altLang="zh-CN" sz="2800" baseline="30000" dirty="0"/>
              <a:t>3+</a:t>
            </a:r>
            <a:r>
              <a:rPr lang="en-US" altLang="zh-CN" sz="2800" dirty="0"/>
              <a:t>+12e</a:t>
            </a:r>
            <a:r>
              <a:rPr lang="en-US" altLang="zh-CN" sz="2800" baseline="30000" dirty="0"/>
              <a:t>-           </a:t>
            </a:r>
            <a:r>
              <a:rPr lang="en-US" altLang="zh-CN" sz="2800" dirty="0"/>
              <a:t>4Al</a:t>
            </a:r>
            <a:endParaRPr lang="zh-CN" altLang="zh-CN" sz="2800" dirty="0"/>
          </a:p>
          <a:p>
            <a:pPr>
              <a:lnSpc>
                <a:spcPct val="150000"/>
              </a:lnSpc>
            </a:pPr>
            <a:r>
              <a:rPr lang="zh-CN" altLang="zh-CN" sz="2800" dirty="0"/>
              <a:t>阳极</a:t>
            </a:r>
            <a:r>
              <a:rPr lang="en-US" altLang="zh-CN" sz="2800" dirty="0"/>
              <a:t>:6O</a:t>
            </a:r>
            <a:r>
              <a:rPr lang="en-US" altLang="zh-CN" sz="2800" baseline="30000" dirty="0"/>
              <a:t>2-</a:t>
            </a:r>
            <a:r>
              <a:rPr lang="en-US" altLang="zh-CN" sz="2800" dirty="0"/>
              <a:t>-12e</a:t>
            </a:r>
            <a:r>
              <a:rPr lang="en-US" altLang="zh-CN" sz="2800" baseline="30000" dirty="0"/>
              <a:t>-           </a:t>
            </a:r>
            <a:r>
              <a:rPr lang="en-US" altLang="zh-CN" sz="2800" dirty="0"/>
              <a:t>3O</a:t>
            </a:r>
            <a:r>
              <a:rPr lang="en-US" altLang="zh-CN" sz="2800" baseline="-25000" dirty="0"/>
              <a:t>2</a:t>
            </a:r>
            <a:r>
              <a:rPr lang="en-US" altLang="zh-CN" sz="2800" dirty="0"/>
              <a:t>↑</a:t>
            </a:r>
            <a:endParaRPr lang="zh-CN" altLang="zh-CN" sz="2800" dirty="0"/>
          </a:p>
          <a:p>
            <a:pPr>
              <a:lnSpc>
                <a:spcPct val="150000"/>
              </a:lnSpc>
            </a:pPr>
            <a:r>
              <a:rPr lang="zh-CN" altLang="zh-CN" sz="2800" dirty="0"/>
              <a:t>总反应</a:t>
            </a:r>
            <a:r>
              <a:rPr lang="en-US" altLang="zh-CN" sz="2800" dirty="0"/>
              <a:t>:2Al</a:t>
            </a:r>
            <a:r>
              <a:rPr lang="en-US" altLang="zh-CN" sz="2800" baseline="-25000" dirty="0"/>
              <a:t>2</a:t>
            </a:r>
            <a:r>
              <a:rPr lang="en-US" altLang="zh-CN" sz="2800" dirty="0"/>
              <a:t>O</a:t>
            </a:r>
            <a:r>
              <a:rPr lang="en-US" altLang="zh-CN" sz="2800" baseline="-25000" dirty="0"/>
              <a:t>3</a:t>
            </a:r>
            <a:r>
              <a:rPr lang="en-US" altLang="zh-CN" sz="2800" dirty="0"/>
              <a:t>(</a:t>
            </a:r>
            <a:r>
              <a:rPr lang="zh-CN" altLang="zh-CN" sz="2800" dirty="0"/>
              <a:t>熔融</a:t>
            </a:r>
            <a:r>
              <a:rPr lang="en-US" altLang="zh-CN" sz="2800" dirty="0"/>
              <a:t>)            4Al+3O</a:t>
            </a:r>
            <a:r>
              <a:rPr lang="en-US" altLang="zh-CN" sz="2800" baseline="-25000" dirty="0"/>
              <a:t>2</a:t>
            </a:r>
            <a:r>
              <a:rPr lang="en-US" altLang="zh-CN" sz="2800" dirty="0"/>
              <a:t>↑</a:t>
            </a:r>
            <a:endParaRPr lang="zh-CN" altLang="zh-CN" sz="2800" dirty="0"/>
          </a:p>
          <a:p>
            <a:pPr>
              <a:lnSpc>
                <a:spcPct val="150000"/>
              </a:lnSpc>
            </a:pPr>
            <a:endParaRPr lang="zh-CN" altLang="zh-CN" sz="2800" dirty="0"/>
          </a:p>
        </p:txBody>
      </p:sp>
      <p:pic>
        <p:nvPicPr>
          <p:cNvPr id="4" name="图片 3"/>
          <p:cNvPicPr/>
          <p:nvPr/>
        </p:nvPicPr>
        <p:blipFill>
          <a:blip r:embed="rId1"/>
          <a:stretch>
            <a:fillRect/>
          </a:stretch>
        </p:blipFill>
        <p:spPr>
          <a:xfrm>
            <a:off x="2772229" y="1160598"/>
            <a:ext cx="566057" cy="321586"/>
          </a:xfrm>
          <a:prstGeom prst="rect">
            <a:avLst/>
          </a:prstGeom>
        </p:spPr>
      </p:pic>
      <p:pic>
        <p:nvPicPr>
          <p:cNvPr id="5" name="图片 4"/>
          <p:cNvPicPr/>
          <p:nvPr/>
        </p:nvPicPr>
        <p:blipFill>
          <a:blip r:embed="rId1"/>
          <a:stretch>
            <a:fillRect/>
          </a:stretch>
        </p:blipFill>
        <p:spPr>
          <a:xfrm>
            <a:off x="2503715" y="1806484"/>
            <a:ext cx="566057" cy="321586"/>
          </a:xfrm>
          <a:prstGeom prst="rect">
            <a:avLst/>
          </a:prstGeom>
        </p:spPr>
      </p:pic>
      <p:pic>
        <p:nvPicPr>
          <p:cNvPr id="10" name="图片 9"/>
          <p:cNvPicPr/>
          <p:nvPr/>
        </p:nvPicPr>
        <p:blipFill>
          <a:blip r:embed="rId2"/>
          <a:stretch>
            <a:fillRect/>
          </a:stretch>
        </p:blipFill>
        <p:spPr>
          <a:xfrm>
            <a:off x="3637687" y="2306455"/>
            <a:ext cx="789169" cy="512900"/>
          </a:xfrm>
          <a:prstGeom prst="rect">
            <a:avLst/>
          </a:prstGeom>
        </p:spPr>
      </p:pic>
      <p:sp>
        <p:nvSpPr>
          <p:cNvPr id="12" name="矩形 11"/>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561179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金属的腐蚀与</a:t>
            </a:r>
            <a:r>
              <a:rPr lang="zh-CN" altLang="zh-CN" sz="2800" dirty="0" smtClean="0">
                <a:solidFill>
                  <a:srgbClr val="DA251C"/>
                </a:solidFill>
              </a:rPr>
              <a:t>防护</a:t>
            </a:r>
            <a:r>
              <a:rPr lang="zh-CN" altLang="en-US" sz="2800" dirty="0" smtClean="0">
                <a:solidFill>
                  <a:srgbClr val="DA251C"/>
                </a:solidFill>
              </a:rPr>
              <a:t>（重点）</a:t>
            </a:r>
            <a:endParaRPr lang="en-US" altLang="zh-CN" sz="2800" dirty="0">
              <a:solidFill>
                <a:srgbClr val="DA251C"/>
              </a:solidFill>
            </a:endParaRPr>
          </a:p>
        </p:txBody>
      </p:sp>
      <p:sp>
        <p:nvSpPr>
          <p:cNvPr id="2" name="矩形 1"/>
          <p:cNvSpPr/>
          <p:nvPr/>
        </p:nvSpPr>
        <p:spPr>
          <a:xfrm>
            <a:off x="246296" y="739434"/>
            <a:ext cx="11727990" cy="3970318"/>
          </a:xfrm>
          <a:prstGeom prst="rect">
            <a:avLst/>
          </a:prstGeom>
        </p:spPr>
        <p:txBody>
          <a:bodyPr wrap="square">
            <a:spAutoFit/>
          </a:bodyPr>
          <a:lstStyle/>
          <a:p>
            <a:pPr>
              <a:lnSpc>
                <a:spcPct val="150000"/>
              </a:lnSpc>
            </a:pPr>
            <a:r>
              <a:rPr lang="en-US" altLang="zh-CN" sz="2800" b="1" dirty="0"/>
              <a:t>1.</a:t>
            </a:r>
            <a:r>
              <a:rPr lang="zh-CN" altLang="zh-CN" sz="2800" b="1" dirty="0"/>
              <a:t>金属的腐蚀</a:t>
            </a:r>
            <a:endParaRPr lang="zh-CN" altLang="zh-CN" sz="2800" b="1" dirty="0"/>
          </a:p>
          <a:p>
            <a:pPr>
              <a:lnSpc>
                <a:spcPct val="150000"/>
              </a:lnSpc>
            </a:pPr>
            <a:r>
              <a:rPr lang="en-US" altLang="zh-CN" sz="2800" dirty="0"/>
              <a:t>(1)</a:t>
            </a:r>
            <a:r>
              <a:rPr lang="zh-CN" altLang="zh-CN" sz="2800" dirty="0"/>
              <a:t>金属的腐蚀是指金属或合金跟周围接触到的化学物质发生化学反应而腐蚀损耗的过程。</a:t>
            </a:r>
            <a:endParaRPr lang="zh-CN" altLang="zh-CN" sz="2800" dirty="0"/>
          </a:p>
          <a:p>
            <a:pPr>
              <a:lnSpc>
                <a:spcPct val="150000"/>
              </a:lnSpc>
            </a:pPr>
            <a:r>
              <a:rPr lang="en-US" altLang="zh-CN" sz="2800" dirty="0"/>
              <a:t>(2)</a:t>
            </a:r>
            <a:r>
              <a:rPr lang="zh-CN" altLang="zh-CN" sz="2800" dirty="0"/>
              <a:t>金属腐蚀的实质</a:t>
            </a:r>
            <a:endParaRPr lang="zh-CN" altLang="zh-CN" sz="2800" dirty="0"/>
          </a:p>
          <a:p>
            <a:pPr>
              <a:lnSpc>
                <a:spcPct val="150000"/>
              </a:lnSpc>
            </a:pPr>
            <a:r>
              <a:rPr lang="zh-CN" altLang="zh-CN" sz="2800" dirty="0"/>
              <a:t>金属失去电子而被损耗</a:t>
            </a:r>
            <a:r>
              <a:rPr lang="en-US" altLang="zh-CN" sz="2800" dirty="0"/>
              <a:t>,M-</a:t>
            </a:r>
            <a:r>
              <a:rPr lang="en-US" altLang="zh-CN" sz="2800" i="1" dirty="0"/>
              <a:t>n</a:t>
            </a:r>
            <a:r>
              <a:rPr lang="en-US" altLang="zh-CN" sz="2800" dirty="0"/>
              <a:t>e</a:t>
            </a:r>
            <a:r>
              <a:rPr lang="en-US" altLang="zh-CN" sz="2800" baseline="30000" dirty="0"/>
              <a:t>-      </a:t>
            </a:r>
            <a:r>
              <a:rPr lang="en-US" altLang="zh-CN" sz="2800" baseline="30000" dirty="0" smtClean="0"/>
              <a:t>      </a:t>
            </a:r>
            <a:r>
              <a:rPr lang="en-US" altLang="zh-CN" sz="2800" dirty="0" err="1"/>
              <a:t>M</a:t>
            </a:r>
            <a:r>
              <a:rPr lang="en-US" altLang="zh-CN" sz="2800" i="1" baseline="30000" dirty="0" err="1"/>
              <a:t>n</a:t>
            </a:r>
            <a:r>
              <a:rPr lang="en-US" altLang="zh-CN" sz="2800" baseline="30000" dirty="0"/>
              <a:t>+</a:t>
            </a:r>
            <a:r>
              <a:rPr lang="en-US" altLang="zh-CN" sz="2800" dirty="0"/>
              <a:t> (M</a:t>
            </a:r>
            <a:r>
              <a:rPr lang="zh-CN" altLang="zh-CN" sz="2800" dirty="0"/>
              <a:t>表示金属</a:t>
            </a:r>
            <a:r>
              <a:rPr lang="en-US" altLang="zh-CN" sz="2800" dirty="0"/>
              <a:t>)</a:t>
            </a:r>
            <a:r>
              <a:rPr lang="zh-CN" altLang="zh-CN" sz="2800" dirty="0"/>
              <a:t>。</a:t>
            </a:r>
            <a:endParaRPr lang="zh-CN" altLang="zh-CN" sz="2800" dirty="0"/>
          </a:p>
          <a:p>
            <a:pPr>
              <a:lnSpc>
                <a:spcPct val="150000"/>
              </a:lnSpc>
            </a:pPr>
            <a:r>
              <a:rPr lang="en-US" altLang="zh-CN" sz="2800" dirty="0"/>
              <a:t>(3)</a:t>
            </a:r>
            <a:r>
              <a:rPr lang="zh-CN" altLang="zh-CN" sz="2800" dirty="0"/>
              <a:t>金属腐蚀的类型</a:t>
            </a:r>
            <a:endParaRPr lang="zh-CN" altLang="zh-CN" sz="2800" dirty="0"/>
          </a:p>
        </p:txBody>
      </p:sp>
      <p:pic>
        <p:nvPicPr>
          <p:cNvPr id="9" name="图片 8"/>
          <p:cNvPicPr/>
          <p:nvPr/>
        </p:nvPicPr>
        <p:blipFill>
          <a:blip r:embed="rId1"/>
          <a:stretch>
            <a:fillRect/>
          </a:stretch>
        </p:blipFill>
        <p:spPr>
          <a:xfrm>
            <a:off x="4948451" y="3612135"/>
            <a:ext cx="566057" cy="32158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7628" y="907143"/>
          <a:ext cx="11687628" cy="3840480"/>
        </p:xfrm>
        <a:graphic>
          <a:graphicData uri="http://schemas.openxmlformats.org/drawingml/2006/table">
            <a:tbl>
              <a:tblPr firstRow="1" firstCol="1" bandRow="1"/>
              <a:tblGrid>
                <a:gridCol w="1614715"/>
                <a:gridCol w="5312228"/>
                <a:gridCol w="4760685"/>
              </a:tblGrid>
              <a:tr h="562582">
                <a:tc>
                  <a:txBody>
                    <a:bodyPr/>
                    <a:lstStyle/>
                    <a:p>
                      <a:pPr algn="ctr">
                        <a:lnSpc>
                          <a:spcPct val="150000"/>
                        </a:lnSpc>
                        <a:spcAft>
                          <a:spcPts val="0"/>
                        </a:spcAft>
                      </a:pPr>
                      <a:r>
                        <a:rPr lang="en-US" sz="2800" kern="1200">
                          <a:solidFill>
                            <a:schemeClr val="tx1"/>
                          </a:solidFill>
                          <a:latin typeface="+mn-lt"/>
                          <a:ea typeface="+mn-ea"/>
                          <a:cs typeface="+mn-cs"/>
                        </a:rPr>
                        <a:t> </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800" kern="1200">
                          <a:solidFill>
                            <a:schemeClr val="tx1"/>
                          </a:solidFill>
                          <a:latin typeface="+mn-lt"/>
                          <a:ea typeface="+mn-ea"/>
                          <a:cs typeface="+mn-cs"/>
                        </a:rPr>
                        <a:t>化学腐蚀</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800" kern="1200">
                          <a:solidFill>
                            <a:schemeClr val="tx1"/>
                          </a:solidFill>
                          <a:latin typeface="+mn-lt"/>
                          <a:ea typeface="+mn-ea"/>
                          <a:cs typeface="+mn-cs"/>
                        </a:rPr>
                        <a:t>电化学腐蚀</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367">
                <a:tc>
                  <a:txBody>
                    <a:bodyPr/>
                    <a:lstStyle/>
                    <a:p>
                      <a:pPr algn="ctr">
                        <a:lnSpc>
                          <a:spcPct val="150000"/>
                        </a:lnSpc>
                        <a:spcAft>
                          <a:spcPts val="0"/>
                        </a:spcAft>
                      </a:pPr>
                      <a:r>
                        <a:rPr lang="zh-CN" altLang="en-US" sz="2800" kern="1200">
                          <a:solidFill>
                            <a:schemeClr val="tx1"/>
                          </a:solidFill>
                          <a:latin typeface="+mn-lt"/>
                          <a:ea typeface="+mn-ea"/>
                          <a:cs typeface="+mn-cs"/>
                        </a:rPr>
                        <a:t>条件</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altLang="en-US" sz="2800" kern="1200" dirty="0">
                          <a:solidFill>
                            <a:schemeClr val="tx1"/>
                          </a:solidFill>
                          <a:latin typeface="+mn-lt"/>
                          <a:ea typeface="+mn-ea"/>
                          <a:cs typeface="+mn-cs"/>
                        </a:rPr>
                        <a:t>金属或合金直接与具有腐蚀性的化学物质接触发生氧化还原反应而消耗的过程</a:t>
                      </a:r>
                      <a:endParaRPr lang="zh-CN" altLang="en-US" sz="2800" kern="1200" dirty="0">
                        <a:solidFill>
                          <a:schemeClr val="tx1"/>
                        </a:solidFill>
                        <a:latin typeface="+mn-lt"/>
                        <a:ea typeface="+mn-ea"/>
                        <a:cs typeface="+mn-cs"/>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altLang="en-US" sz="2800" kern="1200">
                          <a:solidFill>
                            <a:schemeClr val="tx1"/>
                          </a:solidFill>
                          <a:latin typeface="+mn-lt"/>
                          <a:ea typeface="+mn-ea"/>
                          <a:cs typeface="+mn-cs"/>
                        </a:rPr>
                        <a:t>不纯金属或合金与电解质溶液接触发生原电池反应而消耗的过程</a:t>
                      </a:r>
                      <a:endParaRPr lang="zh-CN" altLang="en-US" sz="2800" kern="1200">
                        <a:solidFill>
                          <a:schemeClr val="tx1"/>
                        </a:solidFill>
                        <a:latin typeface="+mn-lt"/>
                        <a:ea typeface="+mn-ea"/>
                        <a:cs typeface="+mn-cs"/>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582">
                <a:tc>
                  <a:txBody>
                    <a:bodyPr/>
                    <a:lstStyle/>
                    <a:p>
                      <a:pPr algn="ctr">
                        <a:lnSpc>
                          <a:spcPct val="150000"/>
                        </a:lnSpc>
                        <a:spcAft>
                          <a:spcPts val="0"/>
                        </a:spcAft>
                      </a:pPr>
                      <a:r>
                        <a:rPr lang="zh-CN" altLang="en-US" sz="2800" kern="1200">
                          <a:solidFill>
                            <a:schemeClr val="tx1"/>
                          </a:solidFill>
                          <a:latin typeface="+mn-lt"/>
                          <a:ea typeface="+mn-ea"/>
                          <a:cs typeface="+mn-cs"/>
                        </a:rPr>
                        <a:t>腐蚀对象</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800" kern="1200">
                          <a:solidFill>
                            <a:schemeClr val="tx1"/>
                          </a:solidFill>
                          <a:latin typeface="+mn-lt"/>
                          <a:ea typeface="+mn-ea"/>
                          <a:cs typeface="+mn-cs"/>
                        </a:rPr>
                        <a:t>金属</a:t>
                      </a:r>
                      <a:endParaRPr lang="zh-CN" altLang="en-US" sz="2800" kern="1200">
                        <a:solidFill>
                          <a:schemeClr val="tx1"/>
                        </a:solidFill>
                        <a:latin typeface="+mn-lt"/>
                        <a:ea typeface="+mn-ea"/>
                        <a:cs typeface="+mn-cs"/>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800" kern="1200">
                          <a:solidFill>
                            <a:schemeClr val="tx1"/>
                          </a:solidFill>
                          <a:latin typeface="+mn-lt"/>
                          <a:ea typeface="+mn-ea"/>
                          <a:cs typeface="+mn-cs"/>
                        </a:rPr>
                        <a:t>较活泼金属</a:t>
                      </a:r>
                      <a:endParaRPr lang="zh-CN" altLang="en-US" sz="2800" kern="1200">
                        <a:solidFill>
                          <a:schemeClr val="tx1"/>
                        </a:solidFill>
                        <a:latin typeface="+mn-lt"/>
                        <a:ea typeface="+mn-ea"/>
                        <a:cs typeface="+mn-cs"/>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2582">
                <a:tc>
                  <a:txBody>
                    <a:bodyPr/>
                    <a:lstStyle/>
                    <a:p>
                      <a:pPr algn="ctr">
                        <a:lnSpc>
                          <a:spcPct val="150000"/>
                        </a:lnSpc>
                        <a:spcAft>
                          <a:spcPts val="0"/>
                        </a:spcAft>
                      </a:pPr>
                      <a:r>
                        <a:rPr lang="zh-CN" altLang="en-US" sz="2800" kern="1200">
                          <a:solidFill>
                            <a:schemeClr val="tx1"/>
                          </a:solidFill>
                          <a:latin typeface="+mn-lt"/>
                          <a:ea typeface="+mn-ea"/>
                          <a:cs typeface="+mn-cs"/>
                        </a:rPr>
                        <a:t>联系</a:t>
                      </a:r>
                      <a:endParaRPr lang="zh-CN" altLang="en-US" sz="2800" kern="120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zh-CN" altLang="en-US" sz="2800" kern="1200" dirty="0">
                          <a:solidFill>
                            <a:schemeClr val="tx1"/>
                          </a:solidFill>
                          <a:latin typeface="+mn-lt"/>
                          <a:ea typeface="+mn-ea"/>
                          <a:cs typeface="+mn-cs"/>
                        </a:rPr>
                        <a:t>两者往往同时发生</a:t>
                      </a:r>
                      <a:r>
                        <a:rPr lang="en-US" sz="2800" kern="1200" dirty="0">
                          <a:solidFill>
                            <a:schemeClr val="tx1"/>
                          </a:solidFill>
                          <a:latin typeface="+mn-lt"/>
                          <a:ea typeface="+mn-ea"/>
                          <a:cs typeface="+mn-cs"/>
                        </a:rPr>
                        <a:t>,</a:t>
                      </a:r>
                      <a:r>
                        <a:rPr lang="zh-CN" altLang="en-US" sz="2800" kern="1200" dirty="0">
                          <a:solidFill>
                            <a:schemeClr val="tx1"/>
                          </a:solidFill>
                          <a:latin typeface="+mn-lt"/>
                          <a:ea typeface="+mn-ea"/>
                          <a:cs typeface="+mn-cs"/>
                        </a:rPr>
                        <a:t>电化学腐蚀更普遍</a:t>
                      </a:r>
                      <a:endParaRPr lang="zh-CN" altLang="en-US" sz="2800" kern="1200" dirty="0">
                        <a:solidFill>
                          <a:schemeClr val="tx1"/>
                        </a:solidFill>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sp>
        <p:nvSpPr>
          <p:cNvPr id="3" name="矩形 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2712" y="506325"/>
            <a:ext cx="4044697" cy="312137"/>
          </a:xfrm>
          <a:prstGeom prst="rect">
            <a:avLst/>
          </a:prstGeom>
        </p:spPr>
        <p:txBody>
          <a:bodyPr wrap="none">
            <a:spAutoFit/>
          </a:bodyPr>
          <a:lstStyle/>
          <a:p>
            <a:pPr>
              <a:lnSpc>
                <a:spcPts val="1410"/>
              </a:lnSpc>
              <a:spcAft>
                <a:spcPts val="0"/>
              </a:spcAft>
            </a:pPr>
            <a:r>
              <a:rPr lang="en-US" altLang="zh-CN" sz="2800" b="1" dirty="0"/>
              <a:t>2.</a:t>
            </a:r>
            <a:r>
              <a:rPr lang="zh-CN" altLang="zh-CN" sz="2800" b="1" dirty="0"/>
              <a:t>钢铁电化学腐蚀的类型</a:t>
            </a:r>
            <a:endParaRPr lang="zh-CN" altLang="zh-CN" sz="2800" b="1" dirty="0"/>
          </a:p>
        </p:txBody>
      </p:sp>
      <p:graphicFrame>
        <p:nvGraphicFramePr>
          <p:cNvPr id="4" name="表格 3"/>
          <p:cNvGraphicFramePr>
            <a:graphicFrameLocks noGrp="1"/>
          </p:cNvGraphicFramePr>
          <p:nvPr/>
        </p:nvGraphicFramePr>
        <p:xfrm>
          <a:off x="286656" y="911352"/>
          <a:ext cx="11687629" cy="5486400"/>
        </p:xfrm>
        <a:graphic>
          <a:graphicData uri="http://schemas.openxmlformats.org/drawingml/2006/table">
            <a:tbl>
              <a:tblPr firstRow="1" firstCol="1" bandRow="1"/>
              <a:tblGrid>
                <a:gridCol w="1397001"/>
                <a:gridCol w="5355772"/>
                <a:gridCol w="4934856"/>
              </a:tblGrid>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类型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吸氧腐蚀</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析氢腐蚀</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图示</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charset="0"/>
                      </a:endParaRPr>
                    </a:p>
                    <a:p>
                      <a:pPr algn="ctr">
                        <a:lnSpc>
                          <a:spcPct val="150000"/>
                        </a:lnSpc>
                        <a:spcAft>
                          <a:spcPts val="0"/>
                        </a:spcAft>
                      </a:pPr>
                      <a:endParaRPr lang="en-US"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条件</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水膜呈中性或酸性很弱</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水膜呈酸性</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正极反应</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O+4e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4OH</a:t>
                      </a:r>
                      <a:r>
                        <a:rPr lang="en-US" sz="2400" baseline="300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charset="0"/>
                        </a:rPr>
                        <a:t>2H</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+2e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负极反应</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charset="0"/>
                        </a:rPr>
                        <a:t>Fe-2e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Fe</a:t>
                      </a:r>
                      <a:r>
                        <a:rPr lang="en-US" sz="2400" baseline="30000" dirty="0">
                          <a:solidFill>
                            <a:srgbClr val="000000"/>
                          </a:solidFill>
                          <a:effectLst/>
                          <a:latin typeface="+mn-lt"/>
                          <a:ea typeface="+mn-ea"/>
                          <a:cs typeface="Times New Roman" panose="02020603050405020304" charset="0"/>
                        </a:rPr>
                        <a:t>2+</a:t>
                      </a:r>
                      <a:endParaRPr lang="zh-CN" sz="2400" dirty="0">
                        <a:solidFill>
                          <a:srgbClr val="000000"/>
                        </a:solidFill>
                        <a:effectLst/>
                        <a:latin typeface="+mn-lt"/>
                        <a:ea typeface="+mn-ea"/>
                        <a:cs typeface="Times New Roman" panose="02020603050405020304"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charset="0"/>
                        </a:rPr>
                        <a:t>其他反应</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n-US" sz="2400" dirty="0">
                          <a:solidFill>
                            <a:srgbClr val="000000"/>
                          </a:solidFill>
                          <a:effectLst/>
                          <a:latin typeface="+mn-lt"/>
                          <a:ea typeface="+mn-ea"/>
                          <a:cs typeface="Times New Roman" panose="02020603050405020304" charset="0"/>
                        </a:rPr>
                        <a:t>Fe</a:t>
                      </a:r>
                      <a:r>
                        <a:rPr lang="en-US" sz="2400" baseline="30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+2OH</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Fe(OH)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 4Fe(OH)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          4Fe(OH)</a:t>
                      </a:r>
                      <a:r>
                        <a:rPr lang="en-US" sz="2400" baseline="-25000" dirty="0">
                          <a:solidFill>
                            <a:srgbClr val="000000"/>
                          </a:solidFill>
                          <a:effectLst/>
                          <a:latin typeface="+mn-lt"/>
                          <a:ea typeface="+mn-ea"/>
                          <a:cs typeface="Times New Roman" panose="02020603050405020304" charset="0"/>
                        </a:rPr>
                        <a:t>3</a:t>
                      </a:r>
                      <a:r>
                        <a:rPr lang="en-US" sz="2400" dirty="0">
                          <a:solidFill>
                            <a:srgbClr val="000000"/>
                          </a:solidFill>
                          <a:effectLst/>
                          <a:latin typeface="+mn-lt"/>
                          <a:ea typeface="+mn-ea"/>
                          <a:cs typeface="Times New Roman" panose="02020603050405020304" charset="0"/>
                        </a:rPr>
                        <a:t>,</a:t>
                      </a:r>
                      <a:endParaRPr lang="en-US" sz="2400" dirty="0">
                        <a:solidFill>
                          <a:srgbClr val="000000"/>
                        </a:solidFill>
                        <a:effectLst/>
                        <a:latin typeface="+mn-lt"/>
                        <a:ea typeface="+mn-ea"/>
                        <a:cs typeface="Times New Roman" panose="02020603050405020304" charset="0"/>
                      </a:endParaRPr>
                    </a:p>
                    <a:p>
                      <a:pPr>
                        <a:lnSpc>
                          <a:spcPct val="150000"/>
                        </a:lnSpc>
                        <a:spcAft>
                          <a:spcPts val="0"/>
                        </a:spcAft>
                      </a:pPr>
                      <a:r>
                        <a:rPr lang="en-US" sz="2400" dirty="0">
                          <a:solidFill>
                            <a:srgbClr val="000000"/>
                          </a:solidFill>
                          <a:effectLst/>
                          <a:latin typeface="+mn-lt"/>
                          <a:ea typeface="+mn-ea"/>
                          <a:cs typeface="Times New Roman" panose="02020603050405020304" charset="0"/>
                        </a:rPr>
                        <a:t>2Fe(OH)</a:t>
                      </a:r>
                      <a:r>
                        <a:rPr lang="en-US" sz="2400" baseline="-25000" dirty="0">
                          <a:solidFill>
                            <a:srgbClr val="000000"/>
                          </a:solidFill>
                          <a:effectLst/>
                          <a:latin typeface="+mn-lt"/>
                          <a:ea typeface="+mn-ea"/>
                          <a:cs typeface="Times New Roman" panose="02020603050405020304" charset="0"/>
                        </a:rPr>
                        <a:t>3</a:t>
                      </a:r>
                      <a:r>
                        <a:rPr lang="en-US" sz="2400" dirty="0">
                          <a:solidFill>
                            <a:srgbClr val="000000"/>
                          </a:solidFill>
                          <a:effectLst/>
                          <a:latin typeface="+mn-lt"/>
                          <a:ea typeface="+mn-ea"/>
                          <a:cs typeface="Times New Roman" panose="02020603050405020304" charset="0"/>
                        </a:rPr>
                        <a:t>          Fe</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3</a:t>
                      </a:r>
                      <a:r>
                        <a:rPr lang="en-US" sz="2400" dirty="0">
                          <a:solidFill>
                            <a:srgbClr val="000000"/>
                          </a:solidFill>
                          <a:effectLst/>
                          <a:latin typeface="+mn-lt"/>
                          <a:ea typeface="+mn-ea"/>
                          <a:cs typeface="Times New Roman" panose="02020603050405020304" charset="0"/>
                        </a:rPr>
                        <a:t>·</a:t>
                      </a:r>
                      <a:r>
                        <a:rPr lang="en-US" sz="2400" i="1"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O+(3-</a:t>
                      </a:r>
                      <a:r>
                        <a:rPr lang="en-US" sz="2400" i="1"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zh-CN" sz="24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Fe</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3</a:t>
                      </a:r>
                      <a:r>
                        <a:rPr lang="en-US" sz="2400" dirty="0">
                          <a:solidFill>
                            <a:srgbClr val="000000"/>
                          </a:solidFill>
                          <a:effectLst/>
                          <a:latin typeface="+mn-lt"/>
                          <a:ea typeface="+mn-ea"/>
                          <a:cs typeface="Times New Roman" panose="02020603050405020304" charset="0"/>
                        </a:rPr>
                        <a:t>·</a:t>
                      </a:r>
                      <a:r>
                        <a:rPr lang="en-US" sz="2400" i="1" dirty="0">
                          <a:solidFill>
                            <a:srgbClr val="000000"/>
                          </a:solidFill>
                          <a:effectLst/>
                          <a:latin typeface="+mn-lt"/>
                          <a:ea typeface="+mn-ea"/>
                          <a:cs typeface="Times New Roman" panose="02020603050405020304" charset="0"/>
                        </a:rPr>
                        <a:t>x</a:t>
                      </a:r>
                      <a:r>
                        <a:rPr lang="en-US" sz="2400" dirty="0">
                          <a:solidFill>
                            <a:srgbClr val="000000"/>
                          </a:solidFill>
                          <a:effectLst/>
                          <a:latin typeface="+mn-lt"/>
                          <a:ea typeface="+mn-ea"/>
                          <a:cs typeface="Times New Roman" panose="02020603050405020304" charset="0"/>
                        </a:rPr>
                        <a:t>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zh-CN" sz="2400" dirty="0">
                          <a:solidFill>
                            <a:srgbClr val="000000"/>
                          </a:solidFill>
                          <a:effectLst/>
                          <a:latin typeface="+mn-lt"/>
                          <a:ea typeface="+mn-ea"/>
                          <a:cs typeface="Times New Roman" panose="02020603050405020304" charset="0"/>
                        </a:rPr>
                        <a:t>是铁锈的主要成分</a:t>
                      </a:r>
                      <a:endParaRPr lang="zh-CN" sz="2400" dirty="0">
                        <a:solidFill>
                          <a:srgbClr val="000000"/>
                        </a:solidFill>
                        <a:effectLst/>
                        <a:latin typeface="+mn-lt"/>
                        <a:ea typeface="+mn-ea"/>
                        <a:cs typeface="Times New Roman" panose="02020603050405020304"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pic>
        <p:nvPicPr>
          <p:cNvPr id="3080" name="456B.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99228" y="1607002"/>
            <a:ext cx="2775858" cy="1830010"/>
          </a:xfrm>
          <a:prstGeom prst="rect">
            <a:avLst/>
          </a:prstGeom>
          <a:noFill/>
          <a:extLst>
            <a:ext uri="{909E8E84-426E-40DD-AFC4-6F175D3DCCD1}">
              <a14:hiddenFill xmlns:a14="http://schemas.microsoft.com/office/drawing/2010/main">
                <a:solidFill>
                  <a:srgbClr val="FFFFFF"/>
                </a:solidFill>
              </a14:hiddenFill>
            </a:ext>
          </a:extLst>
        </p:spPr>
      </p:pic>
      <p:pic>
        <p:nvPicPr>
          <p:cNvPr id="3079" name="45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884" y="1621517"/>
            <a:ext cx="2940353" cy="17683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图片 2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313" y="5965734"/>
            <a:ext cx="555173" cy="3331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图片 2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997" y="5409745"/>
            <a:ext cx="555173" cy="3331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图片 2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940" y="5438773"/>
            <a:ext cx="555173" cy="3331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图片 28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454" y="4872716"/>
            <a:ext cx="555173" cy="3331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图片 28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7737" y="4350203"/>
            <a:ext cx="555173" cy="333103"/>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28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912" y="4306659"/>
            <a:ext cx="555173" cy="333103"/>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a:hlinkClick r:id="rId1" action="ppaction://hlinksldjump"/>
          </p:cNvPr>
          <p:cNvSpPr/>
          <p:nvPr/>
        </p:nvSpPr>
        <p:spPr>
          <a:xfrm>
            <a:off x="4659086" y="1273628"/>
            <a:ext cx="69995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电解原理及其应用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电解池中电极反应式的书写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金属的腐蚀</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惰性电极电解电解质溶液的类型和规律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与电化学有关的定量计算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串联电池</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的两大模型</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4332515"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电解原理及其应用</a:t>
            </a:r>
            <a:endParaRPr lang="en-US" altLang="zh-CN" sz="2800" dirty="0">
              <a:solidFill>
                <a:srgbClr val="DA251C"/>
              </a:solidFill>
            </a:endParaRPr>
          </a:p>
        </p:txBody>
      </p:sp>
      <p:sp>
        <p:nvSpPr>
          <p:cNvPr id="2" name="矩形 1"/>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rPr>
              <a:t>方法解读：</a:t>
            </a:r>
            <a:endParaRPr lang="zh-CN"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3" name="矩形 2"/>
          <p:cNvSpPr/>
          <p:nvPr/>
        </p:nvSpPr>
        <p:spPr>
          <a:xfrm>
            <a:off x="335643" y="1272693"/>
            <a:ext cx="11513457" cy="1384995"/>
          </a:xfrm>
          <a:prstGeom prst="rect">
            <a:avLst/>
          </a:prstGeom>
        </p:spPr>
        <p:txBody>
          <a:bodyPr wrap="square">
            <a:spAutoFit/>
          </a:bodyPr>
          <a:lstStyle/>
          <a:p>
            <a:pPr>
              <a:lnSpc>
                <a:spcPct val="150000"/>
              </a:lnSpc>
            </a:pPr>
            <a:r>
              <a:rPr lang="en-US" altLang="zh-CN" sz="2800" b="1" dirty="0"/>
              <a:t>1. </a:t>
            </a:r>
            <a:r>
              <a:rPr lang="zh-CN" altLang="zh-CN" sz="2800" b="1" dirty="0"/>
              <a:t>电解池阴、阳极的判断</a:t>
            </a:r>
            <a:endParaRPr lang="zh-CN" altLang="zh-CN" sz="2800" b="1" dirty="0"/>
          </a:p>
          <a:p>
            <a:pPr>
              <a:lnSpc>
                <a:spcPct val="150000"/>
              </a:lnSpc>
            </a:pPr>
            <a:r>
              <a:rPr lang="en-US" altLang="zh-CN" sz="2800" dirty="0"/>
              <a:t>(1)</a:t>
            </a:r>
            <a:r>
              <a:rPr lang="zh-CN" altLang="zh-CN" sz="2800" dirty="0"/>
              <a:t>根据电源的正负极、离子移动的方向、反应的类型判断</a:t>
            </a:r>
            <a:endParaRPr lang="zh-CN" altLang="zh-CN" sz="2800" dirty="0"/>
          </a:p>
        </p:txBody>
      </p:sp>
      <p:pic>
        <p:nvPicPr>
          <p:cNvPr id="8" name="ZT15ZT-2.EPS" descr="id:2147525971;FounderCES"/>
          <p:cNvPicPr/>
          <p:nvPr/>
        </p:nvPicPr>
        <p:blipFill>
          <a:blip r:embed="rId1"/>
          <a:stretch>
            <a:fillRect/>
          </a:stretch>
        </p:blipFill>
        <p:spPr>
          <a:xfrm>
            <a:off x="3553618" y="2884894"/>
            <a:ext cx="5084763" cy="266184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1257" y="276408"/>
            <a:ext cx="11684000" cy="4616648"/>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依据电极质量变化判断</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 </a:t>
            </a:r>
            <a:r>
              <a:rPr lang="zh-CN" altLang="zh-CN" sz="2800" dirty="0">
                <a:solidFill>
                  <a:srgbClr val="000000"/>
                </a:solidFill>
                <a:cs typeface="Times New Roman" panose="02020603050405020304" charset="0"/>
              </a:rPr>
              <a:t>一般电极质量减轻的是阳极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电极质量增加的是阴极。 </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(3)</a:t>
            </a:r>
            <a:r>
              <a:rPr lang="zh-CN" altLang="zh-CN" sz="2800" dirty="0">
                <a:solidFill>
                  <a:srgbClr val="000000"/>
                </a:solidFill>
                <a:cs typeface="Times New Roman" panose="02020603050405020304" charset="0"/>
              </a:rPr>
              <a:t>依据电极产物判断 </a:t>
            </a:r>
            <a:endParaRPr lang="zh-CN" altLang="zh-CN" sz="2800" dirty="0">
              <a:solidFill>
                <a:srgbClr val="000000"/>
              </a:solidFill>
              <a:cs typeface="Times New Roman" panose="02020603050405020304" charset="0"/>
            </a:endParaRPr>
          </a:p>
          <a:p>
            <a:pPr>
              <a:lnSpc>
                <a:spcPct val="150000"/>
              </a:lnSpc>
              <a:spcAft>
                <a:spcPts val="0"/>
              </a:spcAft>
            </a:pPr>
            <a:r>
              <a:rPr lang="zh-CN" altLang="zh-CN" sz="2800" dirty="0">
                <a:solidFill>
                  <a:srgbClr val="000000"/>
                </a:solidFill>
                <a:cs typeface="Times New Roman" panose="02020603050405020304" charset="0"/>
              </a:rPr>
              <a:t>如果电极上产生</a:t>
            </a:r>
            <a:r>
              <a:rPr lang="en-US" altLang="zh-CN" sz="2800" dirty="0">
                <a:solidFill>
                  <a:srgbClr val="000000"/>
                </a:solidFill>
                <a:cs typeface="Times New Roman" panose="02020603050405020304" charset="0"/>
              </a:rPr>
              <a:t>Cl</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 </a:t>
            </a:r>
            <a:r>
              <a:rPr lang="zh-CN" altLang="zh-CN" sz="2800" dirty="0">
                <a:solidFill>
                  <a:srgbClr val="000000"/>
                </a:solidFill>
                <a:cs typeface="Times New Roman" panose="02020603050405020304" charset="0"/>
              </a:rPr>
              <a:t>或</a:t>
            </a:r>
            <a:r>
              <a:rPr lang="en-US" altLang="zh-CN" sz="2800" dirty="0">
                <a:solidFill>
                  <a:srgbClr val="000000"/>
                </a:solidFill>
                <a:cs typeface="Times New Roman" panose="02020603050405020304" charset="0"/>
              </a:rPr>
              <a:t>O</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该电极是阳极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如果电极上产生</a:t>
            </a:r>
            <a:r>
              <a:rPr lang="en-US" altLang="zh-CN" sz="2800" dirty="0">
                <a:solidFill>
                  <a:srgbClr val="000000"/>
                </a:solidFill>
                <a:cs typeface="Times New Roman" panose="02020603050405020304" charset="0"/>
              </a:rPr>
              <a:t>H</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该电极是阴极。 </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(4)</a:t>
            </a:r>
            <a:r>
              <a:rPr lang="zh-CN" altLang="zh-CN" sz="2800" dirty="0">
                <a:solidFill>
                  <a:srgbClr val="000000"/>
                </a:solidFill>
                <a:cs typeface="Times New Roman" panose="02020603050405020304" charset="0"/>
              </a:rPr>
              <a:t>依据溶液变化判断</a:t>
            </a:r>
            <a:endParaRPr lang="zh-CN" altLang="zh-CN" sz="2800" dirty="0">
              <a:solidFill>
                <a:srgbClr val="000000"/>
              </a:solidFill>
              <a:cs typeface="Times New Roman" panose="02020603050405020304" charset="0"/>
            </a:endParaRPr>
          </a:p>
          <a:p>
            <a:pPr>
              <a:lnSpc>
                <a:spcPct val="150000"/>
              </a:lnSpc>
              <a:spcAft>
                <a:spcPts val="0"/>
              </a:spcAft>
            </a:pPr>
            <a:r>
              <a:rPr lang="zh-CN" altLang="zh-CN" sz="2800" dirty="0">
                <a:solidFill>
                  <a:srgbClr val="000000"/>
                </a:solidFill>
                <a:cs typeface="Times New Roman" panose="02020603050405020304" charset="0"/>
              </a:rPr>
              <a:t>如果电解某中性溶液</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如</a:t>
            </a:r>
            <a:r>
              <a:rPr lang="en-US" altLang="zh-CN" sz="2800" dirty="0" err="1">
                <a:solidFill>
                  <a:srgbClr val="000000"/>
                </a:solidFill>
                <a:cs typeface="Times New Roman" panose="02020603050405020304" charset="0"/>
              </a:rPr>
              <a:t>NaCl</a:t>
            </a:r>
            <a:r>
              <a:rPr lang="zh-CN" altLang="zh-CN" sz="2800" dirty="0">
                <a:solidFill>
                  <a:srgbClr val="000000"/>
                </a:solidFill>
                <a:cs typeface="Times New Roman" panose="02020603050405020304" charset="0"/>
              </a:rPr>
              <a:t>溶液、</a:t>
            </a:r>
            <a:r>
              <a:rPr lang="en-US" altLang="zh-CN" sz="2800" dirty="0">
                <a:solidFill>
                  <a:srgbClr val="000000"/>
                </a:solidFill>
                <a:cs typeface="Times New Roman" panose="02020603050405020304" charset="0"/>
              </a:rPr>
              <a:t>Na</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SO</a:t>
            </a:r>
            <a:r>
              <a:rPr lang="en-US" altLang="zh-CN" sz="2800" baseline="-25000" dirty="0">
                <a:solidFill>
                  <a:srgbClr val="000000"/>
                </a:solidFill>
                <a:cs typeface="Times New Roman" panose="02020603050405020304" charset="0"/>
              </a:rPr>
              <a:t>4</a:t>
            </a:r>
            <a:r>
              <a:rPr lang="zh-CN" altLang="zh-CN" sz="2800" dirty="0">
                <a:solidFill>
                  <a:srgbClr val="000000"/>
                </a:solidFill>
                <a:cs typeface="Times New Roman" panose="02020603050405020304" charset="0"/>
              </a:rPr>
              <a:t>溶液</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时</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某电极附近溶液能使酚酞呈红色</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则该电极是阴极</a:t>
            </a:r>
            <a:r>
              <a:rPr lang="en-US" altLang="zh-CN" sz="2800" dirty="0">
                <a:solidFill>
                  <a:srgbClr val="000000"/>
                </a:solidFill>
                <a:cs typeface="Times New Roman" panose="02020603050405020304" charset="0"/>
              </a:rPr>
              <a:t>(H</a:t>
            </a:r>
            <a:r>
              <a:rPr lang="en-US" altLang="zh-CN" sz="2800" baseline="300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放电</a:t>
            </a:r>
            <a:r>
              <a:rPr lang="en-US" altLang="zh-CN" sz="2800" dirty="0">
                <a:solidFill>
                  <a:srgbClr val="000000"/>
                </a:solidFill>
                <a:cs typeface="Times New Roman" panose="02020603050405020304" charset="0"/>
              </a:rPr>
              <a:t>,OH</a:t>
            </a:r>
            <a:r>
              <a:rPr lang="en-US" altLang="zh-CN" sz="2800" baseline="300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浓度增大</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 </a:t>
            </a:r>
            <a:endParaRPr lang="zh-CN" altLang="zh-CN" sz="2800" dirty="0">
              <a:solidFill>
                <a:srgbClr val="000000"/>
              </a:solidFill>
              <a:cs typeface="Times New Roman" panose="02020603050405020304" charset="0"/>
            </a:endParaRPr>
          </a:p>
        </p:txBody>
      </p:sp>
      <p:sp>
        <p:nvSpPr>
          <p:cNvPr id="3" name="矩形 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1257" y="276408"/>
            <a:ext cx="11684000" cy="4616648"/>
          </a:xfrm>
          <a:prstGeom prst="rect">
            <a:avLst/>
          </a:prstGeom>
        </p:spPr>
        <p:txBody>
          <a:bodyPr wrap="square">
            <a:spAutoFit/>
          </a:bodyPr>
          <a:lstStyle/>
          <a:p>
            <a:pPr>
              <a:lnSpc>
                <a:spcPct val="150000"/>
              </a:lnSpc>
              <a:spcAft>
                <a:spcPts val="0"/>
              </a:spcAft>
            </a:pPr>
            <a:r>
              <a:rPr lang="en-US" altLang="zh-CN" sz="2800" b="1" dirty="0">
                <a:solidFill>
                  <a:srgbClr val="000000"/>
                </a:solidFill>
                <a:cs typeface="Times New Roman" panose="02020603050405020304" charset="0"/>
              </a:rPr>
              <a:t>2.</a:t>
            </a:r>
            <a:r>
              <a:rPr lang="zh-CN" altLang="zh-CN" sz="2800" b="1" dirty="0">
                <a:solidFill>
                  <a:srgbClr val="000000"/>
                </a:solidFill>
                <a:cs typeface="Times New Roman" panose="02020603050405020304" charset="0"/>
              </a:rPr>
              <a:t>电解时电极产物的判断</a:t>
            </a:r>
            <a:endParaRPr lang="zh-CN" altLang="zh-CN" sz="2800" b="1"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(1)</a:t>
            </a:r>
            <a:r>
              <a:rPr lang="zh-CN" altLang="zh-CN" sz="2800" dirty="0">
                <a:solidFill>
                  <a:srgbClr val="000000"/>
                </a:solidFill>
                <a:cs typeface="Times New Roman" panose="02020603050405020304" charset="0"/>
              </a:rPr>
              <a:t>阳极产物的判断</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①</a:t>
            </a:r>
            <a:r>
              <a:rPr lang="zh-CN" altLang="zh-CN" sz="2800" dirty="0">
                <a:solidFill>
                  <a:srgbClr val="000000"/>
                </a:solidFill>
                <a:cs typeface="Times New Roman" panose="02020603050405020304" charset="0"/>
              </a:rPr>
              <a:t>若阳极由活性材料</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除</a:t>
            </a:r>
            <a:r>
              <a:rPr lang="en-US" altLang="zh-CN" sz="2800" dirty="0">
                <a:solidFill>
                  <a:srgbClr val="000000"/>
                </a:solidFill>
                <a:cs typeface="Times New Roman" panose="02020603050405020304" charset="0"/>
              </a:rPr>
              <a:t>Pt</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Au</a:t>
            </a:r>
            <a:r>
              <a:rPr lang="zh-CN" altLang="zh-CN" sz="2800" dirty="0">
                <a:solidFill>
                  <a:srgbClr val="000000"/>
                </a:solidFill>
                <a:cs typeface="Times New Roman" panose="02020603050405020304" charset="0"/>
              </a:rPr>
              <a:t>外的其他金属</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做成</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则阳极反应是阳极金属失去电子而被氧化成阳离子的反应</a:t>
            </a:r>
            <a:r>
              <a:rPr lang="en-US" altLang="zh-CN" sz="2800" dirty="0">
                <a:solidFill>
                  <a:srgbClr val="000000"/>
                </a:solidFill>
                <a:cs typeface="Times New Roman" panose="02020603050405020304" charset="0"/>
              </a:rPr>
              <a:t>; </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②</a:t>
            </a:r>
            <a:r>
              <a:rPr lang="zh-CN" altLang="zh-CN" sz="2800" dirty="0">
                <a:solidFill>
                  <a:srgbClr val="000000"/>
                </a:solidFill>
                <a:cs typeface="Times New Roman" panose="02020603050405020304" charset="0"/>
              </a:rPr>
              <a:t>若阳极由</a:t>
            </a:r>
            <a:r>
              <a:rPr lang="en-US" altLang="zh-CN" sz="2800" dirty="0">
                <a:solidFill>
                  <a:srgbClr val="000000"/>
                </a:solidFill>
                <a:cs typeface="Times New Roman" panose="02020603050405020304" charset="0"/>
              </a:rPr>
              <a:t>C</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Pt</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Au</a:t>
            </a:r>
            <a:r>
              <a:rPr lang="zh-CN" altLang="zh-CN" sz="2800" dirty="0">
                <a:solidFill>
                  <a:srgbClr val="000000"/>
                </a:solidFill>
                <a:cs typeface="Times New Roman" panose="02020603050405020304" charset="0"/>
              </a:rPr>
              <a:t>等惰性材料做成</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则阳极反应一般是电解液中的阴离子在阳极失去电子被氧化的反应。阴离子失去电子能力的大小顺序为</a:t>
            </a:r>
            <a:r>
              <a:rPr lang="en-US" altLang="zh-CN" sz="2800" dirty="0">
                <a:solidFill>
                  <a:srgbClr val="000000"/>
                </a:solidFill>
                <a:cs typeface="Times New Roman" panose="02020603050405020304" charset="0"/>
              </a:rPr>
              <a:t>S</a:t>
            </a:r>
            <a:r>
              <a:rPr lang="en-US" altLang="zh-CN" sz="2800" baseline="30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&gt;I</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&gt;Br</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&gt;Cl</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&gt;OH</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&gt;</a:t>
            </a:r>
            <a:r>
              <a:rPr lang="zh-CN" altLang="zh-CN" sz="2800" dirty="0">
                <a:solidFill>
                  <a:srgbClr val="000000"/>
                </a:solidFill>
                <a:cs typeface="Times New Roman" panose="02020603050405020304" charset="0"/>
              </a:rPr>
              <a:t>含氧酸根离子。 </a:t>
            </a:r>
            <a:endParaRPr lang="zh-CN" altLang="zh-CN" sz="2800" dirty="0">
              <a:solidFill>
                <a:srgbClr val="000000"/>
              </a:solidFill>
              <a:cs typeface="Times New Roman" panose="02020603050405020304" charset="0"/>
            </a:endParaRPr>
          </a:p>
        </p:txBody>
      </p:sp>
      <p:sp>
        <p:nvSpPr>
          <p:cNvPr id="4" name="矩形 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a:extLst>
                  <a:ext uri="{FF2B5EF4-FFF2-40B4-BE49-F238E27FC236}">
                    <a14:artisticCrisscrossEtching id="{16766CF4-90F4-4341-9E1A-B38C3562487D}"/>
                  </a:ext>
                </a:extLst>
              </p:cNvPr>
              <p:cNvSpPr/>
              <p:nvPr/>
            </p:nvSpPr>
            <p:spPr>
              <a:xfrm>
                <a:off x="304800" y="433457"/>
                <a:ext cx="11669486" cy="3458960"/>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a:t>
                </a:r>
                <a:r>
                  <a:rPr lang="en-US" altLang="zh-CN" sz="2800" dirty="0">
                    <a:solidFill>
                      <a:srgbClr val="000000"/>
                    </a:solidFill>
                    <a:effectLst/>
                    <a:cs typeface="Times New Roman" panose="02020603050405020304" pitchFamily="18" charset="0"/>
                  </a:rPr>
                  <a:t>2)</a:t>
                </a:r>
                <a:r>
                  <a:rPr lang="zh-CN" altLang="zh-CN" sz="2800" dirty="0">
                    <a:solidFill>
                      <a:srgbClr val="000000"/>
                    </a:solidFill>
                    <a:effectLst/>
                    <a:cs typeface="Times New Roman" panose="02020603050405020304" pitchFamily="18" charset="0"/>
                  </a:rPr>
                  <a:t>阴极产物的判断</a:t>
                </a:r>
              </a:p>
              <a:p>
                <a:pPr>
                  <a:lnSpc>
                    <a:spcPct val="150000"/>
                  </a:lnSpc>
                  <a:spcAft>
                    <a:spcPts val="0"/>
                  </a:spcAft>
                </a:pPr>
                <a:r>
                  <a:rPr lang="zh-CN" altLang="zh-CN" sz="2800" dirty="0">
                    <a:solidFill>
                      <a:srgbClr val="000000"/>
                    </a:solidFill>
                    <a:effectLst/>
                    <a:cs typeface="Times New Roman" panose="02020603050405020304" pitchFamily="18" charset="0"/>
                  </a:rPr>
                  <a:t>阴极反应一般是溶液中的阳离子得到电子的还原反应</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阳离子得到电子能力的大小顺序为</a:t>
                </a:r>
                <a:r>
                  <a:rPr lang="en-US" altLang="zh-CN" sz="2800" dirty="0">
                    <a:solidFill>
                      <a:srgbClr val="000000"/>
                    </a:solidFill>
                    <a:effectLst/>
                    <a:cs typeface="Times New Roman" panose="02020603050405020304" pitchFamily="18" charset="0"/>
                  </a:rPr>
                  <a:t>Ag</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&gt;Hg</a:t>
                </a:r>
                <a:r>
                  <a:rPr lang="en-US" altLang="zh-CN" sz="2800" baseline="30000" dirty="0">
                    <a:solidFill>
                      <a:srgbClr val="000000"/>
                    </a:solidFill>
                    <a:effectLst/>
                    <a:cs typeface="Times New Roman" panose="02020603050405020304" pitchFamily="18" charset="0"/>
                  </a:rPr>
                  <a:t>2+</a:t>
                </a:r>
                <a:r>
                  <a:rPr lang="en-US" altLang="zh-CN" sz="2800" dirty="0">
                    <a:solidFill>
                      <a:srgbClr val="000000"/>
                    </a:solidFill>
                    <a:effectLst/>
                    <a:cs typeface="Times New Roman" panose="02020603050405020304" pitchFamily="18" charset="0"/>
                  </a:rPr>
                  <a:t>&gt;Fe</a:t>
                </a:r>
                <a:r>
                  <a:rPr lang="en-US" altLang="zh-CN" sz="2800" baseline="30000" dirty="0">
                    <a:solidFill>
                      <a:srgbClr val="000000"/>
                    </a:solidFill>
                    <a:effectLst/>
                    <a:cs typeface="Times New Roman" panose="02020603050405020304" pitchFamily="18" charset="0"/>
                  </a:rPr>
                  <a:t>3+</a:t>
                </a:r>
                <a:r>
                  <a:rPr lang="en-US" altLang="zh-CN" sz="2800" dirty="0">
                    <a:solidFill>
                      <a:srgbClr val="000000"/>
                    </a:solidFill>
                    <a:effectLst/>
                    <a:cs typeface="Times New Roman" panose="02020603050405020304" pitchFamily="18" charset="0"/>
                  </a:rPr>
                  <a:t>&gt;Cu</a:t>
                </a:r>
                <a:r>
                  <a:rPr lang="en-US" altLang="zh-CN" sz="2800" baseline="30000" dirty="0">
                    <a:solidFill>
                      <a:srgbClr val="000000"/>
                    </a:solidFill>
                    <a:effectLst/>
                    <a:cs typeface="Times New Roman" panose="02020603050405020304" pitchFamily="18" charset="0"/>
                  </a:rPr>
                  <a:t>2+</a:t>
                </a:r>
                <a:r>
                  <a:rPr lang="en-US" altLang="zh-CN" sz="2800" dirty="0">
                    <a:solidFill>
                      <a:srgbClr val="000000"/>
                    </a:solidFill>
                    <a:effectLst/>
                    <a:cs typeface="Times New Roman" panose="02020603050405020304" pitchFamily="18" charset="0"/>
                  </a:rPr>
                  <a:t>&gt;H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&gt;Pb</a:t>
                </a:r>
                <a:r>
                  <a:rPr lang="en-US" altLang="zh-CN" sz="2800" baseline="30000" dirty="0">
                    <a:solidFill>
                      <a:srgbClr val="000000"/>
                    </a:solidFill>
                    <a:effectLst/>
                    <a:cs typeface="Times New Roman" panose="02020603050405020304" pitchFamily="18" charset="0"/>
                  </a:rPr>
                  <a:t>2+</a:t>
                </a:r>
                <a:r>
                  <a:rPr lang="en-US" altLang="zh-CN" sz="2800" dirty="0">
                    <a:solidFill>
                      <a:srgbClr val="000000"/>
                    </a:solidFill>
                    <a:effectLst/>
                    <a:cs typeface="Times New Roman" panose="02020603050405020304" pitchFamily="18" charset="0"/>
                  </a:rPr>
                  <a:t>&gt;Fe</a:t>
                </a:r>
                <a:r>
                  <a:rPr lang="en-US" altLang="zh-CN" sz="2800" baseline="30000" dirty="0">
                    <a:solidFill>
                      <a:srgbClr val="000000"/>
                    </a:solidFill>
                    <a:effectLst/>
                    <a:cs typeface="Times New Roman" panose="02020603050405020304" pitchFamily="18" charset="0"/>
                  </a:rPr>
                  <a:t>2+</a:t>
                </a:r>
                <a:r>
                  <a:rPr lang="en-US" altLang="zh-CN" sz="2800" dirty="0">
                    <a:solidFill>
                      <a:srgbClr val="000000"/>
                    </a:solidFill>
                    <a:effectLst/>
                    <a:cs typeface="Times New Roman" panose="02020603050405020304" pitchFamily="18" charset="0"/>
                  </a:rPr>
                  <a:t>&gt;Zn</a:t>
                </a:r>
                <a:r>
                  <a:rPr lang="en-US" altLang="zh-CN" sz="2800" baseline="30000" dirty="0">
                    <a:solidFill>
                      <a:srgbClr val="000000"/>
                    </a:solidFill>
                    <a:effectLst/>
                    <a:cs typeface="Times New Roman" panose="02020603050405020304" pitchFamily="18" charset="0"/>
                  </a:rPr>
                  <a:t>2+</a:t>
                </a:r>
                <a:r>
                  <a:rPr lang="en-US" altLang="zh-CN" sz="2800" dirty="0">
                    <a:solidFill>
                      <a:srgbClr val="000000"/>
                    </a:solidFill>
                    <a:effectLst/>
                    <a:cs typeface="Times New Roman" panose="02020603050405020304" pitchFamily="18" charset="0"/>
                  </a:rPr>
                  <a:t>&gt;H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(H</a:t>
                </a:r>
                <a:r>
                  <a:rPr lang="en-US" altLang="zh-CN" sz="2800" baseline="-25000" dirty="0">
                    <a:solidFill>
                      <a:srgbClr val="000000"/>
                    </a:solidFill>
                    <a:effectLst/>
                    <a:cs typeface="Times New Roman" panose="02020603050405020304" pitchFamily="18" charset="0"/>
                  </a:rPr>
                  <a:t>2</a:t>
                </a:r>
                <a:r>
                  <a:rPr lang="en-US" altLang="zh-CN" sz="2800" dirty="0">
                    <a:solidFill>
                      <a:srgbClr val="000000"/>
                    </a:solidFill>
                    <a:effectLst/>
                    <a:cs typeface="Times New Roman" panose="02020603050405020304" pitchFamily="18" charset="0"/>
                  </a:rPr>
                  <a:t>O)&gt;</a:t>
                </a:r>
                <a:endParaRPr lang="zh-CN" altLang="zh-CN" sz="2800" dirty="0">
                  <a:solidFill>
                    <a:srgbClr val="000000"/>
                  </a:solidFill>
                  <a:effectLst/>
                  <a:cs typeface="Times New Roman" panose="02020603050405020304" pitchFamily="18" charset="0"/>
                </a:endParaRPr>
              </a:p>
              <a:p>
                <a:pPr>
                  <a:lnSpc>
                    <a:spcPct val="150000"/>
                  </a:lnSpc>
                  <a:spcAft>
                    <a:spcPts val="0"/>
                  </a:spcAft>
                </a:pPr>
                <a14:m>
                  <m:oMath xmlns:m="http://schemas.openxmlformats.org/officeDocument/2006/math">
                    <m:limLow>
                      <m:limLowPr>
                        <m:ctrlPr>
                          <a:rPr lang="zh-CN" altLang="zh-CN" sz="2800" i="1">
                            <a:solidFill>
                              <a:srgbClr val="000000"/>
                            </a:solidFill>
                            <a:effectLst/>
                            <a:latin typeface="Cambria Math" panose="02040503050406030204" pitchFamily="18" charset="0"/>
                            <a:cs typeface="Times New Roman" panose="02020603050405020304" pitchFamily="18" charset="0"/>
                          </a:rPr>
                        </m:ctrlPr>
                      </m:limLowPr>
                      <m:e>
                        <m:groupChr>
                          <m:groupChrPr>
                            <m:chr m:val="⏟"/>
                            <m:ctrlPr>
                              <a:rPr lang="zh-CN" altLang="zh-CN" sz="2800" i="1">
                                <a:solidFill>
                                  <a:srgbClr val="000000"/>
                                </a:solidFill>
                                <a:effectLst/>
                                <a:latin typeface="Cambria Math" panose="02040503050406030204" pitchFamily="18" charset="0"/>
                                <a:cs typeface="Times New Roman" panose="02020603050405020304" pitchFamily="18" charset="0"/>
                              </a:rPr>
                            </m:ctrlPr>
                          </m:groupChrPr>
                          <m:e>
                            <m:r>
                              <m:rPr>
                                <m:sty m:val="p"/>
                              </m:rPr>
                              <a:rPr lang="en-US" altLang="zh-CN" sz="2800">
                                <a:solidFill>
                                  <a:srgbClr val="000000"/>
                                </a:solidFill>
                                <a:effectLst/>
                                <a:latin typeface="Cambria Math" panose="02040503050406030204" pitchFamily="18" charset="0"/>
                                <a:cs typeface="Times New Roman" panose="02020603050405020304" pitchFamily="18" charset="0"/>
                              </a:rPr>
                              <m:t>A</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cs typeface="Times New Roman" panose="02020603050405020304" pitchFamily="18" charset="0"/>
                                  </a:rPr>
                                  <m:t>l</m:t>
                                </m:r>
                              </m:e>
                              <m:sup>
                                <m:r>
                                  <a:rPr lang="en-US" altLang="zh-CN" sz="2800">
                                    <a:solidFill>
                                      <a:srgbClr val="000000"/>
                                    </a:solidFill>
                                    <a:effectLst/>
                                    <a:latin typeface="Cambria Math" panose="02040503050406030204" pitchFamily="18" charset="0"/>
                                    <a:cs typeface="Times New Roman" panose="02020603050405020304" pitchFamily="18" charset="0"/>
                                  </a:rPr>
                                  <m:t>3+</m:t>
                                </m:r>
                              </m:sup>
                            </m:sSup>
                            <m:r>
                              <a:rPr lang="en-US" altLang="zh-CN" sz="2800">
                                <a:solidFill>
                                  <a:srgbClr val="000000"/>
                                </a:solidFill>
                                <a:effectLst/>
                                <a:latin typeface="Cambria Math" panose="02040503050406030204" pitchFamily="18" charset="0"/>
                                <a:cs typeface="Times New Roman" panose="02020603050405020304" pitchFamily="18" charset="0"/>
                              </a:rPr>
                              <m:t>&gt;</m:t>
                            </m:r>
                            <m:r>
                              <m:rPr>
                                <m:sty m:val="p"/>
                              </m:rPr>
                              <a:rPr lang="en-US" altLang="zh-CN" sz="2800">
                                <a:solidFill>
                                  <a:srgbClr val="000000"/>
                                </a:solidFill>
                                <a:effectLst/>
                                <a:latin typeface="Cambria Math" panose="02040503050406030204" pitchFamily="18" charset="0"/>
                                <a:cs typeface="Times New Roman" panose="02020603050405020304" pitchFamily="18" charset="0"/>
                              </a:rPr>
                              <m:t>M</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cs typeface="Times New Roman" panose="02020603050405020304" pitchFamily="18" charset="0"/>
                                  </a:rPr>
                                  <m:t>g</m:t>
                                </m:r>
                              </m:e>
                              <m:sup>
                                <m:r>
                                  <a:rPr lang="en-US" altLang="zh-CN" sz="2800">
                                    <a:solidFill>
                                      <a:srgbClr val="000000"/>
                                    </a:solidFill>
                                    <a:effectLst/>
                                    <a:latin typeface="Cambria Math" panose="02040503050406030204" pitchFamily="18" charset="0"/>
                                    <a:cs typeface="Times New Roman" panose="02020603050405020304" pitchFamily="18" charset="0"/>
                                  </a:rPr>
                                  <m:t>2+</m:t>
                                </m:r>
                              </m:sup>
                            </m:sSup>
                            <m:r>
                              <a:rPr lang="en-US" altLang="zh-CN" sz="2800">
                                <a:solidFill>
                                  <a:srgbClr val="000000"/>
                                </a:solidFill>
                                <a:effectLst/>
                                <a:latin typeface="Cambria Math" panose="02040503050406030204" pitchFamily="18" charset="0"/>
                                <a:cs typeface="Times New Roman" panose="02020603050405020304" pitchFamily="18" charset="0"/>
                              </a:rPr>
                              <m:t>&gt;</m:t>
                            </m:r>
                            <m:r>
                              <m:rPr>
                                <m:sty m:val="p"/>
                              </m:rPr>
                              <a:rPr lang="en-US" altLang="zh-CN" sz="2800">
                                <a:solidFill>
                                  <a:srgbClr val="000000"/>
                                </a:solidFill>
                                <a:effectLst/>
                                <a:latin typeface="Cambria Math" panose="02040503050406030204" pitchFamily="18" charset="0"/>
                                <a:cs typeface="Times New Roman" panose="02020603050405020304" pitchFamily="18" charset="0"/>
                              </a:rPr>
                              <m:t>N</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cs typeface="Times New Roman" panose="02020603050405020304" pitchFamily="18" charset="0"/>
                                  </a:rPr>
                                  <m:t>a</m:t>
                                </m:r>
                              </m:e>
                              <m:sup>
                                <m:r>
                                  <a:rPr lang="en-US" altLang="zh-CN" sz="2800">
                                    <a:solidFill>
                                      <a:srgbClr val="000000"/>
                                    </a:solidFill>
                                    <a:effectLst/>
                                    <a:latin typeface="Cambria Math" panose="02040503050406030204" pitchFamily="18" charset="0"/>
                                    <a:cs typeface="Times New Roman" panose="02020603050405020304" pitchFamily="18" charset="0"/>
                                  </a:rPr>
                                  <m:t>+</m:t>
                                </m:r>
                              </m:sup>
                            </m:sSup>
                            <m:r>
                              <a:rPr lang="en-US" altLang="zh-CN" sz="2800">
                                <a:solidFill>
                                  <a:srgbClr val="000000"/>
                                </a:solidFill>
                                <a:effectLst/>
                                <a:latin typeface="Cambria Math" panose="02040503050406030204" pitchFamily="18" charset="0"/>
                                <a:cs typeface="Times New Roman" panose="02020603050405020304" pitchFamily="18" charset="0"/>
                              </a:rPr>
                              <m:t>&gt;</m:t>
                            </m:r>
                            <m:r>
                              <m:rPr>
                                <m:sty m:val="p"/>
                              </m:rPr>
                              <a:rPr lang="en-US" altLang="zh-CN" sz="2800">
                                <a:solidFill>
                                  <a:srgbClr val="000000"/>
                                </a:solidFill>
                                <a:effectLst/>
                                <a:latin typeface="Cambria Math" panose="02040503050406030204" pitchFamily="18" charset="0"/>
                                <a:cs typeface="Times New Roman" panose="02020603050405020304" pitchFamily="18" charset="0"/>
                              </a:rPr>
                              <m:t>C</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cs typeface="Times New Roman" panose="02020603050405020304" pitchFamily="18" charset="0"/>
                                  </a:rPr>
                                  <m:t>a</m:t>
                                </m:r>
                              </m:e>
                              <m:sup>
                                <m:r>
                                  <a:rPr lang="en-US" altLang="zh-CN" sz="2800">
                                    <a:solidFill>
                                      <a:srgbClr val="000000"/>
                                    </a:solidFill>
                                    <a:effectLst/>
                                    <a:latin typeface="Cambria Math" panose="02040503050406030204" pitchFamily="18" charset="0"/>
                                    <a:cs typeface="Times New Roman" panose="02020603050405020304" pitchFamily="18" charset="0"/>
                                  </a:rPr>
                                  <m:t>2+</m:t>
                                </m:r>
                              </m:sup>
                            </m:sSup>
                            <m:r>
                              <a:rPr lang="en-US" altLang="zh-CN" sz="2800">
                                <a:solidFill>
                                  <a:srgbClr val="000000"/>
                                </a:solidFill>
                                <a:effectLst/>
                                <a:latin typeface="Cambria Math" panose="02040503050406030204" pitchFamily="18" charset="0"/>
                                <a:cs typeface="Times New Roman" panose="02020603050405020304" pitchFamily="18" charset="0"/>
                              </a:rPr>
                              <m:t>&gt;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panose="02040503050406030204" pitchFamily="18" charset="0"/>
                                    <a:cs typeface="Times New Roman" panose="02020603050405020304" pitchFamily="18" charset="0"/>
                                  </a:rPr>
                                  <m:t>K</m:t>
                                </m:r>
                              </m:e>
                              <m:sup>
                                <m:r>
                                  <a:rPr lang="en-US" altLang="zh-CN" sz="2800">
                                    <a:solidFill>
                                      <a:srgbClr val="000000"/>
                                    </a:solidFill>
                                    <a:effectLst/>
                                    <a:latin typeface="Cambria Math" panose="02040503050406030204" pitchFamily="18" charset="0"/>
                                    <a:cs typeface="Times New Roman" panose="02020603050405020304" pitchFamily="18" charset="0"/>
                                  </a:rPr>
                                  <m:t>+</m:t>
                                </m:r>
                              </m:sup>
                            </m:sSup>
                          </m:e>
                        </m:groupChr>
                      </m:e>
                      <m:lim>
                        <m:r>
                          <m:rPr>
                            <m:nor/>
                          </m:rPr>
                          <a:rPr lang="zh-CN" altLang="zh-CN" sz="2800">
                            <a:solidFill>
                              <a:srgbClr val="000000"/>
                            </a:solidFill>
                            <a:effectLst/>
                            <a:cs typeface="Times New Roman" panose="02020603050405020304" pitchFamily="18" charset="0"/>
                          </a:rPr>
                          <m:t>只在熔融状态下放电</m:t>
                        </m:r>
                      </m:lim>
                    </m:limLow>
                  </m:oMath>
                </a14:m>
                <a:r>
                  <a:rPr lang="zh-CN" altLang="zh-CN" sz="2800" dirty="0">
                    <a:solidFill>
                      <a:srgbClr val="000000"/>
                    </a:solidFill>
                    <a:effectLst/>
                    <a:cs typeface="Times New Roman" panose="02020603050405020304" pitchFamily="18" charset="0"/>
                  </a:rPr>
                  <a:t>。</a:t>
                </a:r>
              </a:p>
            </p:txBody>
          </p:sp>
        </mc:Choice>
        <mc:Fallback>
          <p:sp>
            <p:nvSpPr>
              <p:cNvPr id="3" name="矩形 2"/>
              <p:cNvSpPr>
                <a:spLocks noRot="1" noChangeAspect="1" noMove="1" noResize="1" noEditPoints="1" noAdjustHandles="1" noChangeArrowheads="1" noChangeShapeType="1" noTextEdit="1"/>
              </p:cNvSpPr>
              <p:nvPr/>
            </p:nvSpPr>
            <p:spPr>
              <a:xfrm>
                <a:off x="304800" y="433457"/>
                <a:ext cx="11669486" cy="3458960"/>
              </a:xfrm>
              <a:prstGeom prst="rect">
                <a:avLst/>
              </a:prstGeom>
              <a:blipFill rotWithShape="1">
                <a:blip r:embed="rId1"/>
                <a:stretch>
                  <a:fillRect l="-1045" r="-627"/>
                </a:stretch>
              </a:blipFill>
            </p:spPr>
            <p:txBody>
              <a:bodyPr/>
              <a:lstStyle/>
              <a:p>
                <a:r>
                  <a:rPr lang="zh-CN" altLang="en-US">
                    <a:noFill/>
                  </a:rPr>
                  <a:t> </a:t>
                </a:r>
                <a:endParaRPr lang="zh-CN" altLang="en-US">
                  <a:noFill/>
                </a:endParaRPr>
              </a:p>
            </p:txBody>
          </p:sp>
        </mc:Fallback>
      </mc:AlternateContent>
      <p:sp>
        <p:nvSpPr>
          <p:cNvPr id="4" name="矩形 3"/>
          <p:cNvSpPr/>
          <p:nvPr/>
        </p:nvSpPr>
        <p:spPr>
          <a:xfrm>
            <a:off x="275770" y="3945915"/>
            <a:ext cx="11713029" cy="2031325"/>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①</a:t>
            </a:r>
            <a:r>
              <a:rPr lang="zh-CN" altLang="zh-CN" sz="2800" dirty="0">
                <a:solidFill>
                  <a:srgbClr val="000000"/>
                </a:solidFill>
                <a:cs typeface="Times New Roman" panose="02020603050405020304" charset="0"/>
              </a:rPr>
              <a:t>最常用、最重要的放电顺序</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阳极</a:t>
            </a:r>
            <a:r>
              <a:rPr lang="en-US" altLang="zh-CN" sz="2800" dirty="0">
                <a:solidFill>
                  <a:srgbClr val="000000"/>
                </a:solidFill>
                <a:cs typeface="Times New Roman" panose="02020603050405020304" charset="0"/>
              </a:rPr>
              <a:t>,Cl</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&gt;OH</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阴极</a:t>
            </a:r>
            <a:r>
              <a:rPr lang="en-US" altLang="zh-CN" sz="2800" dirty="0">
                <a:solidFill>
                  <a:srgbClr val="000000"/>
                </a:solidFill>
                <a:cs typeface="Times New Roman" panose="02020603050405020304" charset="0"/>
              </a:rPr>
              <a:t>,Ag</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&gt;Cu</a:t>
            </a:r>
            <a:r>
              <a:rPr lang="en-US" altLang="zh-CN" sz="2800" baseline="30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&gt;H</a:t>
            </a:r>
            <a:r>
              <a:rPr lang="en-US" altLang="zh-CN" sz="2800" baseline="300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②</a:t>
            </a:r>
            <a:r>
              <a:rPr lang="zh-CN" altLang="zh-CN" sz="2800" dirty="0">
                <a:solidFill>
                  <a:srgbClr val="000000"/>
                </a:solidFill>
                <a:cs typeface="Times New Roman" panose="02020603050405020304" charset="0"/>
              </a:rPr>
              <a:t>电解水溶液时</a:t>
            </a:r>
            <a:r>
              <a:rPr lang="en-US" altLang="zh-CN" sz="2800" dirty="0">
                <a:solidFill>
                  <a:srgbClr val="000000"/>
                </a:solidFill>
                <a:cs typeface="Times New Roman" panose="02020603050405020304" charset="0"/>
              </a:rPr>
              <a:t>,K</a:t>
            </a:r>
            <a:r>
              <a:rPr lang="en-US" altLang="zh-CN" sz="2800" baseline="300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Ca</a:t>
            </a:r>
            <a:r>
              <a:rPr lang="en-US" altLang="zh-CN" sz="2800" baseline="300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Na</a:t>
            </a:r>
            <a:r>
              <a:rPr lang="en-US" altLang="zh-CN" sz="2800" baseline="300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Mg</a:t>
            </a:r>
            <a:r>
              <a:rPr lang="en-US" altLang="zh-CN" sz="2800" baseline="300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Al</a:t>
            </a:r>
            <a:r>
              <a:rPr lang="en-US" altLang="zh-CN" sz="2800" baseline="30000" dirty="0">
                <a:solidFill>
                  <a:srgbClr val="000000"/>
                </a:solidFill>
                <a:cs typeface="Times New Roman" panose="02020603050405020304" charset="0"/>
              </a:rPr>
              <a:t>3+</a:t>
            </a:r>
            <a:r>
              <a:rPr lang="zh-CN" altLang="zh-CN" sz="2800" dirty="0">
                <a:solidFill>
                  <a:srgbClr val="000000"/>
                </a:solidFill>
                <a:cs typeface="Times New Roman" panose="02020603050405020304" charset="0"/>
              </a:rPr>
              <a:t>不可能在阴极放电</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即不可能用电解水溶液的方法得到</a:t>
            </a:r>
            <a:r>
              <a:rPr lang="en-US" altLang="zh-CN" sz="2800" dirty="0">
                <a:solidFill>
                  <a:srgbClr val="000000"/>
                </a:solidFill>
                <a:cs typeface="Times New Roman" panose="02020603050405020304" charset="0"/>
              </a:rPr>
              <a:t>K</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Ca</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Na</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Mg</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Al</a:t>
            </a:r>
            <a:r>
              <a:rPr lang="zh-CN" altLang="zh-CN" sz="2800" dirty="0">
                <a:solidFill>
                  <a:srgbClr val="000000"/>
                </a:solidFill>
                <a:cs typeface="Times New Roman" panose="02020603050405020304" charset="0"/>
              </a:rPr>
              <a:t>等金属。</a:t>
            </a:r>
            <a:endParaRPr lang="zh-CN" altLang="zh-CN" sz="2800" dirty="0">
              <a:solidFill>
                <a:srgbClr val="000000"/>
              </a:solidFill>
              <a:cs typeface="Times New Roman" panose="02020603050405020304" charset="0"/>
            </a:endParaRPr>
          </a:p>
        </p:txBody>
      </p:sp>
      <p:sp>
        <p:nvSpPr>
          <p:cNvPr id="5" name="矩形 4"/>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4800" y="244772"/>
            <a:ext cx="11669486" cy="6555641"/>
          </a:xfrm>
          <a:prstGeom prst="rect">
            <a:avLst/>
          </a:prstGeom>
        </p:spPr>
        <p:txBody>
          <a:bodyPr wrap="square">
            <a:spAutoFit/>
          </a:bodyPr>
          <a:lstStyle/>
          <a:p>
            <a:pPr>
              <a:lnSpc>
                <a:spcPct val="150000"/>
              </a:lnSpc>
            </a:pPr>
            <a:r>
              <a:rPr lang="en-US" altLang="zh-CN" sz="2800" b="1" dirty="0"/>
              <a:t>3.</a:t>
            </a:r>
            <a:r>
              <a:rPr lang="zh-CN" altLang="zh-CN" sz="2800" b="1" dirty="0"/>
              <a:t>电解后电解质溶液的恢复</a:t>
            </a:r>
            <a:endParaRPr lang="zh-CN" altLang="zh-CN" sz="2800" b="1" dirty="0"/>
          </a:p>
          <a:p>
            <a:pPr>
              <a:lnSpc>
                <a:spcPct val="150000"/>
              </a:lnSpc>
            </a:pPr>
            <a:r>
              <a:rPr lang="zh-CN" altLang="zh-CN" sz="2800" dirty="0"/>
              <a:t>解决电解质溶液恢复原状的问题</a:t>
            </a:r>
            <a:r>
              <a:rPr lang="en-US" altLang="zh-CN" sz="2800" dirty="0"/>
              <a:t>,</a:t>
            </a:r>
            <a:r>
              <a:rPr lang="zh-CN" altLang="zh-CN" sz="2800" dirty="0"/>
              <a:t>可以按照下面两个步骤进行</a:t>
            </a:r>
            <a:r>
              <a:rPr lang="en-US" altLang="zh-CN" sz="2800" dirty="0"/>
              <a:t>: </a:t>
            </a:r>
            <a:endParaRPr lang="zh-CN" altLang="zh-CN" sz="2800" dirty="0"/>
          </a:p>
          <a:p>
            <a:pPr>
              <a:lnSpc>
                <a:spcPct val="150000"/>
              </a:lnSpc>
            </a:pPr>
            <a:r>
              <a:rPr lang="en-US" altLang="zh-CN" sz="2800" dirty="0"/>
              <a:t>(1)</a:t>
            </a:r>
            <a:r>
              <a:rPr lang="zh-CN" altLang="zh-CN" sz="2800" dirty="0"/>
              <a:t>首先确定电极产物</a:t>
            </a:r>
            <a:r>
              <a:rPr lang="en-US" altLang="zh-CN" sz="2800" dirty="0"/>
              <a:t>,</a:t>
            </a:r>
            <a:r>
              <a:rPr lang="zh-CN" altLang="zh-CN" sz="2800" dirty="0"/>
              <a:t>如果是活性电极</a:t>
            </a:r>
            <a:r>
              <a:rPr lang="en-US" altLang="zh-CN" sz="2800" dirty="0"/>
              <a:t>(</a:t>
            </a:r>
            <a:r>
              <a:rPr lang="zh-CN" altLang="zh-CN" sz="2800" dirty="0"/>
              <a:t>金属活动性顺序中</a:t>
            </a:r>
            <a:r>
              <a:rPr lang="en-US" altLang="zh-CN" sz="2800" dirty="0"/>
              <a:t>Ag</a:t>
            </a:r>
            <a:r>
              <a:rPr lang="zh-CN" altLang="zh-CN" sz="2800" dirty="0"/>
              <a:t>以前的金属</a:t>
            </a:r>
            <a:r>
              <a:rPr lang="en-US" altLang="zh-CN" sz="2800" dirty="0"/>
              <a:t>),</a:t>
            </a:r>
            <a:r>
              <a:rPr lang="zh-CN" altLang="zh-CN" sz="2800" dirty="0"/>
              <a:t>则电极材料失去电子</a:t>
            </a:r>
            <a:r>
              <a:rPr lang="en-US" altLang="zh-CN" sz="2800" dirty="0"/>
              <a:t>,</a:t>
            </a:r>
            <a:r>
              <a:rPr lang="zh-CN" altLang="zh-CN" sz="2800" dirty="0"/>
              <a:t>电极溶解</a:t>
            </a:r>
            <a:r>
              <a:rPr lang="en-US" altLang="zh-CN" sz="2800" dirty="0"/>
              <a:t>,</a:t>
            </a:r>
            <a:r>
              <a:rPr lang="zh-CN" altLang="zh-CN" sz="2800" dirty="0"/>
              <a:t>溶液中的阴离子不能失电子。如果是惰性电极</a:t>
            </a:r>
            <a:r>
              <a:rPr lang="en-US" altLang="zh-CN" sz="2800" dirty="0"/>
              <a:t>,</a:t>
            </a:r>
            <a:r>
              <a:rPr lang="zh-CN" altLang="zh-CN" sz="2800" dirty="0"/>
              <a:t>则应按照阴、阳离子在溶液中的放电顺序进行判断。</a:t>
            </a:r>
            <a:endParaRPr lang="zh-CN" altLang="zh-CN" sz="2800" dirty="0"/>
          </a:p>
          <a:p>
            <a:pPr>
              <a:lnSpc>
                <a:spcPct val="150000"/>
              </a:lnSpc>
            </a:pPr>
            <a:r>
              <a:rPr lang="en-US" altLang="zh-CN" sz="2800" dirty="0"/>
              <a:t>(2)</a:t>
            </a:r>
            <a:r>
              <a:rPr lang="zh-CN" altLang="zh-CN" sz="2800" dirty="0"/>
              <a:t>恢复电解质溶液</a:t>
            </a:r>
            <a:r>
              <a:rPr lang="en-US" altLang="zh-CN" sz="2800" dirty="0"/>
              <a:t>,</a:t>
            </a:r>
            <a:r>
              <a:rPr lang="zh-CN" altLang="zh-CN" sz="2800" dirty="0"/>
              <a:t>应遵循</a:t>
            </a:r>
            <a:r>
              <a:rPr lang="en-US" altLang="zh-CN" sz="2800" dirty="0"/>
              <a:t>“</a:t>
            </a:r>
            <a:r>
              <a:rPr lang="zh-CN" altLang="zh-CN" sz="2800" dirty="0"/>
              <a:t>缺什么加什么</a:t>
            </a:r>
            <a:r>
              <a:rPr lang="en-US" altLang="zh-CN" sz="2800" dirty="0"/>
              <a:t>,</a:t>
            </a:r>
            <a:r>
              <a:rPr lang="zh-CN" altLang="zh-CN" sz="2800" dirty="0"/>
              <a:t>缺多少加多少</a:t>
            </a:r>
            <a:r>
              <a:rPr lang="en-US" altLang="zh-CN" sz="2800" dirty="0"/>
              <a:t>”</a:t>
            </a:r>
            <a:r>
              <a:rPr lang="zh-CN" altLang="zh-CN" sz="2800" dirty="0"/>
              <a:t>的原则。一般加入由阴极产物所含元素与阳极产物所含元素组成的化合物。如用惰性电极电解</a:t>
            </a:r>
            <a:r>
              <a:rPr lang="en-US" altLang="zh-CN" sz="2800" dirty="0"/>
              <a:t>CuSO</a:t>
            </a:r>
            <a:r>
              <a:rPr lang="en-US" altLang="zh-CN" sz="2800" baseline="-25000" dirty="0"/>
              <a:t>4</a:t>
            </a:r>
            <a:r>
              <a:rPr lang="zh-CN" altLang="zh-CN" sz="2800" dirty="0"/>
              <a:t>溶液</a:t>
            </a:r>
            <a:r>
              <a:rPr lang="en-US" altLang="zh-CN" sz="2800" dirty="0"/>
              <a:t>(</a:t>
            </a:r>
            <a:r>
              <a:rPr lang="zh-CN" altLang="zh-CN" sz="2800" dirty="0"/>
              <a:t>不考虑电解水</a:t>
            </a:r>
            <a:r>
              <a:rPr lang="en-US" altLang="zh-CN" sz="2800" dirty="0"/>
              <a:t>),</a:t>
            </a:r>
            <a:r>
              <a:rPr lang="zh-CN" altLang="zh-CN" sz="2800" dirty="0"/>
              <a:t>要恢复电解质溶液</a:t>
            </a:r>
            <a:r>
              <a:rPr lang="en-US" altLang="zh-CN" sz="2800" dirty="0"/>
              <a:t>,</a:t>
            </a:r>
            <a:r>
              <a:rPr lang="zh-CN" altLang="zh-CN" sz="2800" dirty="0"/>
              <a:t>可向电解后的溶液中加入</a:t>
            </a:r>
            <a:r>
              <a:rPr lang="en-US" altLang="zh-CN" sz="2800" dirty="0" err="1"/>
              <a:t>CuO</a:t>
            </a:r>
            <a:r>
              <a:rPr lang="zh-CN" altLang="zh-CN" sz="2800" dirty="0"/>
              <a:t>。但不能加入</a:t>
            </a:r>
            <a:r>
              <a:rPr lang="en-US" altLang="zh-CN" sz="2800" dirty="0"/>
              <a:t>Cu(OH)</a:t>
            </a:r>
            <a:r>
              <a:rPr lang="en-US" altLang="zh-CN" sz="2800" baseline="-25000" dirty="0"/>
              <a:t>2</a:t>
            </a:r>
            <a:r>
              <a:rPr lang="en-US" altLang="zh-CN" sz="2800" dirty="0"/>
              <a:t>,</a:t>
            </a:r>
            <a:r>
              <a:rPr lang="zh-CN" altLang="zh-CN" sz="2800" dirty="0"/>
              <a:t>因</a:t>
            </a:r>
            <a:r>
              <a:rPr lang="en-US" altLang="zh-CN" sz="2800" dirty="0"/>
              <a:t>Cu(OH)</a:t>
            </a:r>
            <a:r>
              <a:rPr lang="en-US" altLang="zh-CN" sz="2800" baseline="-25000" dirty="0"/>
              <a:t>2</a:t>
            </a:r>
            <a:r>
              <a:rPr lang="zh-CN" altLang="zh-CN" sz="2800" dirty="0"/>
              <a:t>能与生成的</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反应使水的量增加。加入物质的物质的量需根据电路中的电子守恒进行计算。</a:t>
            </a:r>
            <a:endParaRPr lang="zh-CN" altLang="zh-CN" sz="2800" dirty="0"/>
          </a:p>
        </p:txBody>
      </p:sp>
      <p:sp>
        <p:nvSpPr>
          <p:cNvPr id="5" name="矩形 4"/>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1"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endParaRPr lang="zh-CN" altLang="en-US" sz="2800" b="1" dirty="0">
              <a:solidFill>
                <a:srgbClr val="DA251C"/>
              </a:solidFill>
              <a:latin typeface="微软雅黑" panose="020B0503020204020204" pitchFamily="34" charset="-122"/>
              <a:ea typeface="微软雅黑" panose="020B0503020204020204" pitchFamily="34" charset="-122"/>
            </a:endParaRPr>
          </a:p>
        </p:txBody>
      </p:sp>
      <p:sp>
        <p:nvSpPr>
          <p:cNvPr id="3" name="矩形 2">
            <a:hlinkClick r:id="rId2"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endParaRPr lang="zh-CN" altLang="en-US" sz="2800" b="1" dirty="0">
              <a:solidFill>
                <a:srgbClr val="DA251C"/>
              </a:solidFill>
              <a:latin typeface="微软雅黑" panose="020B0503020204020204" pitchFamily="34" charset="-122"/>
              <a:ea typeface="微软雅黑" panose="020B0503020204020204" pitchFamily="34" charset="-122"/>
            </a:endParaRPr>
          </a:p>
        </p:txBody>
      </p:sp>
      <p:sp>
        <p:nvSpPr>
          <p:cNvPr id="6" name="矩形 5">
            <a:hlinkClick r:id="rId1"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1" action="ppaction://hlinksldjump"/>
          </p:cNvPr>
          <p:cNvSpPr/>
          <p:nvPr/>
        </p:nvSpPr>
        <p:spPr>
          <a:xfrm>
            <a:off x="1070450" y="3977743"/>
            <a:ext cx="6244750"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电解原理及其应用</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金属的腐蚀与防护</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a:hlinkClick r:id="rId1"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1" action="ppaction://hlinksldjump"/>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矩形 10">
            <a:hlinkClick r:id="rId1" action="ppaction://hlinksldjump"/>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a:hlinkClick r:id="rId1" action="ppaction://hlinksldjump"/>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a:hlinkClick r:id="rId1" action="ppaction://hlinksldjump"/>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4616648"/>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1</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2800" dirty="0" smtClean="0"/>
              <a:t>[</a:t>
            </a:r>
            <a:r>
              <a:rPr lang="zh-CN" altLang="zh-CN" sz="2800" dirty="0"/>
              <a:t>电极名称的判断</a:t>
            </a:r>
            <a:r>
              <a:rPr lang="en-US" altLang="zh-CN" sz="2800" dirty="0"/>
              <a:t>][2013</a:t>
            </a:r>
            <a:r>
              <a:rPr lang="zh-CN" altLang="zh-CN" sz="2800" dirty="0"/>
              <a:t>北京理综</a:t>
            </a:r>
            <a:r>
              <a:rPr lang="en-US" altLang="zh-CN" sz="2800" dirty="0"/>
              <a:t>,9,6</a:t>
            </a:r>
            <a:r>
              <a:rPr lang="zh-CN" altLang="zh-CN" sz="2800" dirty="0"/>
              <a:t>分</a:t>
            </a:r>
            <a:r>
              <a:rPr lang="en-US" altLang="zh-CN" sz="2800" dirty="0"/>
              <a:t>]</a:t>
            </a:r>
            <a:r>
              <a:rPr lang="zh-CN" altLang="zh-CN" sz="2800" dirty="0"/>
              <a:t>用石墨电极电解</a:t>
            </a:r>
            <a:r>
              <a:rPr lang="en-US" altLang="zh-CN" sz="2800" dirty="0"/>
              <a:t>CuCl</a:t>
            </a:r>
            <a:r>
              <a:rPr lang="en-US" altLang="zh-CN" sz="2800" baseline="-25000" dirty="0"/>
              <a:t>2</a:t>
            </a:r>
            <a:r>
              <a:rPr lang="zh-CN" altLang="zh-CN" sz="2800" dirty="0"/>
              <a:t>溶液</a:t>
            </a:r>
            <a:r>
              <a:rPr lang="en-US" altLang="zh-CN" sz="2800" dirty="0"/>
              <a:t>(</a:t>
            </a:r>
            <a:r>
              <a:rPr lang="zh-CN" altLang="zh-CN" sz="2800" dirty="0"/>
              <a:t>如图所示</a:t>
            </a:r>
            <a:r>
              <a:rPr lang="en-US" altLang="zh-CN" sz="2800" dirty="0"/>
              <a:t>)</a:t>
            </a:r>
            <a:r>
              <a:rPr lang="zh-CN" altLang="zh-CN" sz="2800" dirty="0"/>
              <a:t>。下列分析正确的是</a:t>
            </a:r>
            <a:endParaRPr lang="zh-CN" altLang="zh-CN" sz="2800" dirty="0"/>
          </a:p>
          <a:p>
            <a:pPr>
              <a:lnSpc>
                <a:spcPct val="150000"/>
              </a:lnSpc>
            </a:pPr>
            <a:r>
              <a:rPr lang="en-US" altLang="zh-CN" sz="2800" dirty="0" err="1"/>
              <a:t>A.a</a:t>
            </a:r>
            <a:r>
              <a:rPr lang="zh-CN" altLang="zh-CN" sz="2800" dirty="0"/>
              <a:t>端是直流电源的负极</a:t>
            </a:r>
            <a:endParaRPr lang="zh-CN" altLang="zh-CN" sz="2800" dirty="0"/>
          </a:p>
          <a:p>
            <a:pPr>
              <a:lnSpc>
                <a:spcPct val="150000"/>
              </a:lnSpc>
            </a:pPr>
            <a:r>
              <a:rPr lang="en-US" altLang="zh-CN" sz="2800" dirty="0"/>
              <a:t>B.</a:t>
            </a:r>
            <a:r>
              <a:rPr lang="zh-CN" altLang="zh-CN" sz="2800" dirty="0"/>
              <a:t>通电使</a:t>
            </a:r>
            <a:r>
              <a:rPr lang="en-US" altLang="zh-CN" sz="2800" dirty="0"/>
              <a:t>CuCl</a:t>
            </a:r>
            <a:r>
              <a:rPr lang="en-US" altLang="zh-CN" sz="2800" baseline="-25000" dirty="0"/>
              <a:t>2</a:t>
            </a:r>
            <a:r>
              <a:rPr lang="zh-CN" altLang="zh-CN" sz="2800" dirty="0"/>
              <a:t>发生电离</a:t>
            </a:r>
            <a:endParaRPr lang="zh-CN" altLang="zh-CN" sz="2800" dirty="0"/>
          </a:p>
          <a:p>
            <a:pPr>
              <a:lnSpc>
                <a:spcPct val="150000"/>
              </a:lnSpc>
            </a:pPr>
            <a:r>
              <a:rPr lang="en-US" altLang="zh-CN" sz="2800" dirty="0"/>
              <a:t>C.</a:t>
            </a:r>
            <a:r>
              <a:rPr lang="zh-CN" altLang="zh-CN" sz="2800" dirty="0"/>
              <a:t>阳极上发生的反应</a:t>
            </a:r>
            <a:r>
              <a:rPr lang="en-US" altLang="zh-CN" sz="2800" dirty="0"/>
              <a:t>:Cu</a:t>
            </a:r>
            <a:r>
              <a:rPr lang="en-US" altLang="zh-CN" sz="2800" baseline="30000" dirty="0"/>
              <a:t>2+</a:t>
            </a:r>
            <a:r>
              <a:rPr lang="en-US" altLang="zh-CN" sz="2800" dirty="0"/>
              <a:t>+2e</a:t>
            </a:r>
            <a:r>
              <a:rPr lang="en-US" altLang="zh-CN" sz="2800" baseline="30000" dirty="0"/>
              <a:t>-             </a:t>
            </a:r>
            <a:r>
              <a:rPr lang="en-US" altLang="zh-CN" sz="2800" dirty="0"/>
              <a:t>Cu</a:t>
            </a:r>
            <a:endParaRPr lang="zh-CN" altLang="zh-CN" sz="2800" dirty="0"/>
          </a:p>
          <a:p>
            <a:pPr>
              <a:lnSpc>
                <a:spcPct val="150000"/>
              </a:lnSpc>
            </a:pPr>
            <a:r>
              <a:rPr lang="en-US" altLang="zh-CN" sz="2800" dirty="0"/>
              <a:t>D.</a:t>
            </a:r>
            <a:r>
              <a:rPr lang="zh-CN" altLang="zh-CN" sz="2800" dirty="0"/>
              <a:t>通电一段时间后</a:t>
            </a:r>
            <a:r>
              <a:rPr lang="en-US" altLang="zh-CN" sz="2800" dirty="0"/>
              <a:t>,</a:t>
            </a:r>
            <a:r>
              <a:rPr lang="zh-CN" altLang="zh-CN" sz="2800" dirty="0"/>
              <a:t>在阴极附近观察到黄绿色气体 </a:t>
            </a:r>
            <a:endParaRPr lang="zh-CN" altLang="zh-CN" sz="2800" dirty="0"/>
          </a:p>
          <a:p>
            <a:pPr>
              <a:lnSpc>
                <a:spcPct val="150000"/>
              </a:lnSpc>
            </a:pP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p:nvPr/>
        </p:nvPicPr>
        <p:blipFill>
          <a:blip r:embed="rId1"/>
          <a:stretch>
            <a:fillRect/>
          </a:stretch>
        </p:blipFill>
        <p:spPr>
          <a:xfrm>
            <a:off x="4999489" y="3015985"/>
            <a:ext cx="563017" cy="319859"/>
          </a:xfrm>
          <a:prstGeom prst="rect">
            <a:avLst/>
          </a:prstGeom>
        </p:spPr>
      </p:pic>
      <p:sp>
        <p:nvSpPr>
          <p:cNvPr id="17" name="矩形 16"/>
          <p:cNvSpPr/>
          <p:nvPr/>
        </p:nvSpPr>
        <p:spPr>
          <a:xfrm>
            <a:off x="9423400" y="0"/>
            <a:ext cx="17895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专题十四 　原电池</a:t>
            </a:r>
            <a:endParaRPr lang="zh-CN" altLang="zh-CN" sz="1200" dirty="0">
              <a:solidFill>
                <a:srgbClr val="DA251C"/>
              </a:solidFill>
            </a:endParaRPr>
          </a:p>
        </p:txBody>
      </p:sp>
      <p:pic>
        <p:nvPicPr>
          <p:cNvPr id="18" name="ZT15ZT-3.EPS" descr="id:2147525985;FounderCES"/>
          <p:cNvPicPr/>
          <p:nvPr/>
        </p:nvPicPr>
        <p:blipFill>
          <a:blip r:embed="rId2"/>
          <a:stretch>
            <a:fillRect/>
          </a:stretch>
        </p:blipFill>
        <p:spPr>
          <a:xfrm>
            <a:off x="8642802" y="1670087"/>
            <a:ext cx="2054225" cy="2691796"/>
          </a:xfrm>
          <a:prstGeom prst="rect">
            <a:avLst/>
          </a:prstGeom>
        </p:spPr>
      </p:pic>
      <p:sp>
        <p:nvSpPr>
          <p:cNvPr id="19" name="矩形 18"/>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34043" y="254679"/>
            <a:ext cx="11682186"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思维导引</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pic>
        <p:nvPicPr>
          <p:cNvPr id="18" name="ZT15ZT-4.EPS" descr="id:2147525999;FounderCES"/>
          <p:cNvPicPr/>
          <p:nvPr/>
        </p:nvPicPr>
        <p:blipFill>
          <a:blip r:embed="rId1"/>
          <a:stretch>
            <a:fillRect/>
          </a:stretch>
        </p:blipFill>
        <p:spPr>
          <a:xfrm>
            <a:off x="2990578" y="1145901"/>
            <a:ext cx="6210844" cy="2772951"/>
          </a:xfrm>
          <a:prstGeom prst="rect">
            <a:avLst/>
          </a:prstGeom>
        </p:spPr>
      </p:pic>
      <p:sp>
        <p:nvSpPr>
          <p:cNvPr id="19" name="矩形 18"/>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34043" y="254679"/>
            <a:ext cx="11682186" cy="5185522"/>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zh-CN" altLang="zh-CN" sz="2800" dirty="0"/>
              <a:t>根据电解质溶液中</a:t>
            </a:r>
            <a:r>
              <a:rPr lang="en-US" altLang="zh-CN" sz="2800" dirty="0"/>
              <a:t>Cu</a:t>
            </a:r>
            <a:r>
              <a:rPr lang="en-US" altLang="zh-CN" sz="2800" baseline="30000" dirty="0"/>
              <a:t>2+</a:t>
            </a:r>
            <a:r>
              <a:rPr lang="en-US" altLang="zh-CN" sz="2800" dirty="0"/>
              <a:t>(</a:t>
            </a:r>
            <a:r>
              <a:rPr lang="zh-CN" altLang="zh-CN" sz="2800" dirty="0"/>
              <a:t>阳离子</a:t>
            </a:r>
            <a:r>
              <a:rPr lang="en-US" altLang="zh-CN" sz="2800" dirty="0"/>
              <a:t>)</a:t>
            </a:r>
            <a:r>
              <a:rPr lang="zh-CN" altLang="zh-CN" sz="2800" dirty="0"/>
              <a:t>的移动方向可判断左边的石墨电极为电解池阴极</a:t>
            </a:r>
            <a:r>
              <a:rPr lang="en-US" altLang="zh-CN" sz="2800" dirty="0"/>
              <a:t>,</a:t>
            </a:r>
            <a:r>
              <a:rPr lang="zh-CN" altLang="zh-CN" sz="2800" dirty="0"/>
              <a:t>再由与电源负极相连的电极为阴极判断</a:t>
            </a:r>
            <a:r>
              <a:rPr lang="en-US" altLang="zh-CN" sz="2800" dirty="0"/>
              <a:t>a</a:t>
            </a:r>
            <a:r>
              <a:rPr lang="zh-CN" altLang="zh-CN" sz="2800" dirty="0"/>
              <a:t>端是直流电源的负极</a:t>
            </a:r>
            <a:r>
              <a:rPr lang="en-US" altLang="zh-CN" sz="2800" dirty="0"/>
              <a:t>,</a:t>
            </a:r>
            <a:r>
              <a:rPr lang="zh-CN" altLang="zh-CN" sz="2800" dirty="0"/>
              <a:t>选项</a:t>
            </a:r>
            <a:r>
              <a:rPr lang="en-US" altLang="zh-CN" sz="2800" dirty="0"/>
              <a:t>A</a:t>
            </a:r>
            <a:r>
              <a:rPr lang="zh-CN" altLang="zh-CN" sz="2800" dirty="0"/>
              <a:t>正确。离子化合物的电离不需要通电</a:t>
            </a:r>
            <a:r>
              <a:rPr lang="en-US" altLang="zh-CN" sz="2800" dirty="0"/>
              <a:t>,</a:t>
            </a:r>
            <a:r>
              <a:rPr lang="zh-CN" altLang="zh-CN" sz="2800" dirty="0"/>
              <a:t>其电离条件是</a:t>
            </a:r>
            <a:r>
              <a:rPr lang="en-US" altLang="zh-CN" sz="2800" dirty="0"/>
              <a:t>“</a:t>
            </a:r>
            <a:r>
              <a:rPr lang="zh-CN" altLang="zh-CN" sz="2800" dirty="0"/>
              <a:t>溶于水</a:t>
            </a:r>
            <a:r>
              <a:rPr lang="en-US" altLang="zh-CN" sz="2800" dirty="0"/>
              <a:t>”</a:t>
            </a:r>
            <a:r>
              <a:rPr lang="zh-CN" altLang="zh-CN" sz="2800" dirty="0"/>
              <a:t>或</a:t>
            </a:r>
            <a:r>
              <a:rPr lang="en-US" altLang="zh-CN" sz="2800" dirty="0"/>
              <a:t>“</a:t>
            </a:r>
            <a:r>
              <a:rPr lang="zh-CN" altLang="zh-CN" sz="2800" dirty="0"/>
              <a:t>熔融</a:t>
            </a:r>
            <a:r>
              <a:rPr lang="en-US" altLang="zh-CN" sz="2800" dirty="0"/>
              <a:t>”,</a:t>
            </a:r>
            <a:r>
              <a:rPr lang="zh-CN" altLang="zh-CN" sz="2800" dirty="0"/>
              <a:t>选项</a:t>
            </a:r>
            <a:r>
              <a:rPr lang="en-US" altLang="zh-CN" sz="2800" dirty="0"/>
              <a:t>B</a:t>
            </a:r>
            <a:r>
              <a:rPr lang="zh-CN" altLang="zh-CN" sz="2800" dirty="0"/>
              <a:t>错误。电解池中</a:t>
            </a:r>
            <a:r>
              <a:rPr lang="en-US" altLang="zh-CN" sz="2800" dirty="0"/>
              <a:t>,</a:t>
            </a:r>
            <a:r>
              <a:rPr lang="zh-CN" altLang="zh-CN" sz="2800" dirty="0"/>
              <a:t>还原剂在阳极失去电子发生氧化反应</a:t>
            </a:r>
            <a:r>
              <a:rPr lang="en-US" altLang="zh-CN" sz="2800" dirty="0"/>
              <a:t>:</a:t>
            </a:r>
            <a:endParaRPr lang="en-US" altLang="zh-CN" sz="2800" dirty="0"/>
          </a:p>
          <a:p>
            <a:pPr>
              <a:lnSpc>
                <a:spcPct val="150000"/>
              </a:lnSpc>
            </a:pPr>
            <a:r>
              <a:rPr lang="en-US" altLang="zh-CN" sz="2800" dirty="0"/>
              <a:t>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r>
              <a:rPr lang="zh-CN" altLang="zh-CN" sz="2800" dirty="0"/>
              <a:t>选项</a:t>
            </a:r>
            <a:r>
              <a:rPr lang="en-US" altLang="zh-CN" sz="2800" dirty="0"/>
              <a:t>C</a:t>
            </a:r>
            <a:r>
              <a:rPr lang="zh-CN" altLang="zh-CN" sz="2800" dirty="0"/>
              <a:t>错误。通电一段时间后</a:t>
            </a:r>
            <a:r>
              <a:rPr lang="en-US" altLang="zh-CN" sz="2800" dirty="0"/>
              <a:t>,</a:t>
            </a:r>
            <a:r>
              <a:rPr lang="zh-CN" altLang="zh-CN" sz="2800" dirty="0"/>
              <a:t>阴极析出金属铜</a:t>
            </a:r>
            <a:r>
              <a:rPr lang="en-US" altLang="zh-CN" sz="2800" dirty="0"/>
              <a:t>,</a:t>
            </a:r>
            <a:r>
              <a:rPr lang="zh-CN" altLang="zh-CN" sz="2800" dirty="0"/>
              <a:t>故在阴极附近可观察到红色固体</a:t>
            </a:r>
            <a:r>
              <a:rPr lang="en-US" altLang="zh-CN" sz="2800" dirty="0"/>
              <a:t>;</a:t>
            </a:r>
            <a:r>
              <a:rPr lang="zh-CN" altLang="zh-CN" sz="2800" dirty="0"/>
              <a:t>阳极放出氯气</a:t>
            </a:r>
            <a:r>
              <a:rPr lang="en-US" altLang="zh-CN" sz="2800" dirty="0"/>
              <a:t>,</a:t>
            </a:r>
            <a:r>
              <a:rPr lang="zh-CN" altLang="zh-CN" sz="2800" dirty="0"/>
              <a:t>故在阳极附近可观察到黄绿色气体</a:t>
            </a:r>
            <a:r>
              <a:rPr lang="en-US" altLang="zh-CN" sz="2800" dirty="0"/>
              <a:t>,</a:t>
            </a:r>
            <a:r>
              <a:rPr lang="zh-CN" altLang="zh-CN" sz="2800" dirty="0"/>
              <a:t>选项</a:t>
            </a:r>
            <a:r>
              <a:rPr lang="en-US" altLang="zh-CN" sz="2800" dirty="0"/>
              <a:t>D</a:t>
            </a:r>
            <a:r>
              <a:rPr lang="zh-CN" altLang="zh-CN" sz="2800" dirty="0"/>
              <a:t>错误。</a:t>
            </a:r>
            <a:endParaRPr lang="zh-CN" altLang="zh-CN" sz="2800" dirty="0"/>
          </a:p>
          <a:p>
            <a:pPr>
              <a:lnSpc>
                <a:spcPct val="150000"/>
              </a:lnSpc>
            </a:pP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16" name="矩形 15"/>
          <p:cNvSpPr/>
          <p:nvPr/>
        </p:nvSpPr>
        <p:spPr>
          <a:xfrm>
            <a:off x="234044" y="4939496"/>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A</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pic>
        <p:nvPicPr>
          <p:cNvPr id="17" name="图片 16"/>
          <p:cNvPicPr/>
          <p:nvPr/>
        </p:nvPicPr>
        <p:blipFill>
          <a:blip r:embed="rId1"/>
          <a:stretch>
            <a:fillRect/>
          </a:stretch>
        </p:blipFill>
        <p:spPr>
          <a:xfrm>
            <a:off x="1516061" y="3076483"/>
            <a:ext cx="486909" cy="276621"/>
          </a:xfrm>
          <a:prstGeom prst="rect">
            <a:avLst/>
          </a:prstGeom>
        </p:spPr>
      </p:pic>
      <p:sp>
        <p:nvSpPr>
          <p:cNvPr id="19" name="矩形 18"/>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138499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2</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2800" dirty="0" smtClean="0"/>
              <a:t>[</a:t>
            </a:r>
            <a:r>
              <a:rPr lang="zh-CN" altLang="zh-CN" sz="2800" dirty="0"/>
              <a:t>电解后电解质溶液的复原</a:t>
            </a:r>
            <a:r>
              <a:rPr lang="en-US" altLang="zh-CN" sz="2800" dirty="0"/>
              <a:t>][2017</a:t>
            </a:r>
            <a:r>
              <a:rPr lang="zh-CN" altLang="zh-CN" sz="2800" dirty="0"/>
              <a:t>南宁模拟</a:t>
            </a:r>
            <a:r>
              <a:rPr lang="en-US" altLang="zh-CN" sz="2800" dirty="0"/>
              <a:t>]</a:t>
            </a:r>
            <a:r>
              <a:rPr lang="zh-CN" altLang="zh-CN" sz="2800" dirty="0"/>
              <a:t>如图所示</a:t>
            </a:r>
            <a:r>
              <a:rPr lang="en-US" altLang="zh-CN" sz="2800" dirty="0"/>
              <a:t>,</a:t>
            </a:r>
            <a:r>
              <a:rPr lang="zh-CN" altLang="zh-CN" sz="2800" dirty="0"/>
              <a:t>甲池的总反应式为</a:t>
            </a:r>
            <a:r>
              <a:rPr lang="en-US" altLang="zh-CN" sz="2800" dirty="0"/>
              <a:t>2CH</a:t>
            </a:r>
            <a:r>
              <a:rPr lang="en-US" altLang="zh-CN" sz="2800" baseline="-25000" dirty="0"/>
              <a:t>3</a:t>
            </a:r>
            <a:r>
              <a:rPr lang="en-US" altLang="zh-CN" sz="2800" dirty="0"/>
              <a:t>OH+3O</a:t>
            </a:r>
            <a:r>
              <a:rPr lang="en-US" altLang="zh-CN" sz="2800" baseline="-25000" dirty="0"/>
              <a:t>2</a:t>
            </a:r>
            <a:r>
              <a:rPr lang="en-US" altLang="zh-CN" sz="2800" dirty="0"/>
              <a:t>+4KOH        2K</a:t>
            </a:r>
            <a:r>
              <a:rPr lang="en-US" altLang="zh-CN" sz="2800" baseline="-25000" dirty="0"/>
              <a:t>2</a:t>
            </a:r>
            <a:r>
              <a:rPr lang="en-US" altLang="zh-CN" sz="2800" dirty="0"/>
              <a:t>CO</a:t>
            </a:r>
            <a:r>
              <a:rPr lang="en-US" altLang="zh-CN" sz="2800" baseline="-25000" dirty="0"/>
              <a:t>3</a:t>
            </a:r>
            <a:r>
              <a:rPr lang="en-US" altLang="zh-CN" sz="2800" dirty="0"/>
              <a:t>+6H</a:t>
            </a:r>
            <a:r>
              <a:rPr lang="en-US" altLang="zh-CN" sz="2800" baseline="-25000" dirty="0"/>
              <a:t>2</a:t>
            </a:r>
            <a:r>
              <a:rPr lang="en-US" altLang="zh-CN" sz="2800" dirty="0"/>
              <a:t>O</a:t>
            </a:r>
            <a:r>
              <a:rPr lang="zh-CN" altLang="zh-CN" sz="2800" dirty="0"/>
              <a:t>。下列说法正确的是</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p:nvPr/>
        </p:nvPicPr>
        <p:blipFill>
          <a:blip r:embed="rId1"/>
          <a:stretch>
            <a:fillRect/>
          </a:stretch>
        </p:blipFill>
        <p:spPr>
          <a:xfrm>
            <a:off x="4320811" y="1112008"/>
            <a:ext cx="511920" cy="290830"/>
          </a:xfrm>
          <a:prstGeom prst="rect">
            <a:avLst/>
          </a:prstGeom>
        </p:spPr>
      </p:pic>
      <p:pic>
        <p:nvPicPr>
          <p:cNvPr id="20" name="ZT15ZT-5.EPS" descr="id:2147526027;FounderCES"/>
          <p:cNvPicPr/>
          <p:nvPr/>
        </p:nvPicPr>
        <p:blipFill>
          <a:blip r:embed="rId2"/>
          <a:stretch>
            <a:fillRect/>
          </a:stretch>
        </p:blipFill>
        <p:spPr>
          <a:xfrm>
            <a:off x="3748223" y="2224303"/>
            <a:ext cx="4405267" cy="2409394"/>
          </a:xfrm>
          <a:prstGeom prst="rect">
            <a:avLst/>
          </a:prstGeom>
        </p:spPr>
      </p:pic>
      <p:sp>
        <p:nvSpPr>
          <p:cNvPr id="22" name="矩形 21"/>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449943" y="495770"/>
            <a:ext cx="11364686" cy="5307800"/>
            <a:chOff x="449943" y="495770"/>
            <a:chExt cx="11364686" cy="5307800"/>
          </a:xfrm>
        </p:grpSpPr>
        <mc:AlternateContent xmlns:mc="http://schemas.openxmlformats.org/markup-compatibility/2006">
          <mc:Choice xmlns:a14="http://schemas.microsoft.com/office/drawing/2010/main" Requires="a14">
            <p:sp>
              <p:nvSpPr>
                <p:cNvPr id="5" name="矩形 4">
                  <a:extLst>
                    <a:ext uri="{FF2B5EF4-FFF2-40B4-BE49-F238E27FC236}">
                      <a14:artisticCrisscrossEtching id="{B9D70F54-1392-4A1C-A077-6DD9B8598CB0}"/>
                    </a:ext>
                  </a:extLst>
                </p:cNvPr>
                <p:cNvSpPr/>
                <p:nvPr/>
              </p:nvSpPr>
              <p:spPr>
                <a:xfrm>
                  <a:off x="449943" y="495770"/>
                  <a:ext cx="11364686" cy="5307800"/>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A.</a:t>
                  </a:r>
                  <a:r>
                    <a:rPr lang="zh-CN" altLang="zh-CN" sz="2800" dirty="0">
                      <a:solidFill>
                        <a:srgbClr val="000000"/>
                      </a:solidFill>
                      <a:cs typeface="Times New Roman" panose="02020603050405020304" pitchFamily="18" charset="0"/>
                    </a:rPr>
                    <a:t>甲池是将电能转化为化学能的装置</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乙、丙池是将化学能转化为电能的装置</a:t>
                  </a:r>
                </a:p>
                <a:p>
                  <a:pPr>
                    <a:lnSpc>
                      <a:spcPct val="150000"/>
                    </a:lnSpc>
                  </a:pPr>
                  <a:r>
                    <a:rPr lang="en-US" altLang="zh-CN" sz="2800" dirty="0">
                      <a:solidFill>
                        <a:srgbClr val="000000"/>
                      </a:solidFill>
                      <a:cs typeface="Times New Roman" panose="02020603050405020304" pitchFamily="18" charset="0"/>
                    </a:rPr>
                    <a:t>B.</a:t>
                  </a:r>
                  <a:r>
                    <a:rPr lang="zh-CN" altLang="zh-CN" sz="2800" dirty="0">
                      <a:solidFill>
                        <a:srgbClr val="000000"/>
                      </a:solidFill>
                      <a:cs typeface="Times New Roman" panose="02020603050405020304" pitchFamily="18" charset="0"/>
                    </a:rPr>
                    <a:t>甲池通入</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OH</a:t>
                  </a:r>
                  <a:r>
                    <a:rPr lang="zh-CN" altLang="zh-CN" sz="2800" dirty="0">
                      <a:solidFill>
                        <a:srgbClr val="000000"/>
                      </a:solidFill>
                      <a:cs typeface="Times New Roman" panose="02020603050405020304" pitchFamily="18" charset="0"/>
                    </a:rPr>
                    <a:t>的电极反应式为</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OH-6e</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+2H</a:t>
                  </a:r>
                  <a:r>
                    <a:rPr lang="en-US" altLang="zh-CN" sz="2800" baseline="-25000" dirty="0">
                      <a:solidFill>
                        <a:srgbClr val="000000"/>
                      </a:solidFill>
                      <a:cs typeface="Times New Roman" panose="02020603050405020304" pitchFamily="18" charset="0"/>
                    </a:rPr>
                    <a:t>2</a:t>
                  </a:r>
                  <a:r>
                    <a:rPr lang="en-US" altLang="zh-CN" sz="2800" dirty="0">
                      <a:solidFill>
                        <a:srgbClr val="000000"/>
                      </a:solidFill>
                      <a:cs typeface="Times New Roman" panose="02020603050405020304" pitchFamily="18" charset="0"/>
                    </a:rPr>
                    <a:t>O         </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a:rPr lang="en-US" altLang="zh-CN" sz="2800">
                              <a:latin typeface="Cambria Math" panose="02040503050406030204" pitchFamily="18" charset="0"/>
                            </a:rPr>
                            <m:t>2</m:t>
                          </m:r>
                          <m:r>
                            <m:rPr>
                              <m:nor/>
                            </m:rPr>
                            <a:rPr lang="en-US" altLang="zh-CN" sz="2800" i="1"/>
                            <m:t>−</m:t>
                          </m:r>
                        </m:sup>
                      </m:sSubSup>
                    </m:oMath>
                  </a14:m>
                  <a:r>
                    <a:rPr lang="en-US" altLang="zh-CN" sz="2800" dirty="0"/>
                    <a:t>+8H</a:t>
                  </a:r>
                  <a:r>
                    <a:rPr lang="en-US" altLang="zh-CN" sz="2800" baseline="30000" dirty="0"/>
                    <a:t>+</a:t>
                  </a:r>
                  <a:endParaRPr lang="zh-CN" altLang="zh-CN" sz="2800" dirty="0"/>
                </a:p>
                <a:p>
                  <a:pPr>
                    <a:lnSpc>
                      <a:spcPct val="150000"/>
                    </a:lnSpc>
                  </a:pPr>
                  <a:r>
                    <a:rPr lang="en-US" altLang="zh-CN" sz="2800" dirty="0"/>
                    <a:t>C.</a:t>
                  </a:r>
                  <a:r>
                    <a:rPr lang="zh-CN" altLang="zh-CN" sz="2800" dirty="0"/>
                    <a:t>反应一段时间后</a:t>
                  </a:r>
                  <a:r>
                    <a:rPr lang="en-US" altLang="zh-CN" sz="2800" dirty="0"/>
                    <a:t>,</a:t>
                  </a:r>
                  <a:r>
                    <a:rPr lang="zh-CN" altLang="zh-CN" sz="2800" dirty="0"/>
                    <a:t>向乙池中加入一定量</a:t>
                  </a:r>
                  <a:r>
                    <a:rPr lang="en-US" altLang="zh-CN" sz="2800" dirty="0"/>
                    <a:t>Cu(OH)</a:t>
                  </a:r>
                  <a:r>
                    <a:rPr lang="en-US" altLang="zh-CN" sz="2800" baseline="-25000" dirty="0"/>
                    <a:t>2</a:t>
                  </a:r>
                  <a:r>
                    <a:rPr lang="zh-CN" altLang="zh-CN" sz="2800" dirty="0"/>
                    <a:t>固体</a:t>
                  </a:r>
                  <a:r>
                    <a:rPr lang="en-US" altLang="zh-CN" sz="2800" dirty="0"/>
                    <a:t>,</a:t>
                  </a:r>
                  <a:r>
                    <a:rPr lang="zh-CN" altLang="zh-CN" sz="2800" dirty="0"/>
                    <a:t>能使</a:t>
                  </a:r>
                  <a:r>
                    <a:rPr lang="en-US" altLang="zh-CN" sz="2800" dirty="0"/>
                    <a:t>CuSO</a:t>
                  </a:r>
                  <a:r>
                    <a:rPr lang="en-US" altLang="zh-CN" sz="2800" baseline="-25000" dirty="0"/>
                    <a:t>4</a:t>
                  </a:r>
                  <a:r>
                    <a:rPr lang="zh-CN" altLang="zh-CN" sz="2800" dirty="0"/>
                    <a:t>溶液恢复到原浓度</a:t>
                  </a:r>
                </a:p>
                <a:p>
                  <a:pPr>
                    <a:lnSpc>
                      <a:spcPct val="150000"/>
                    </a:lnSpc>
                  </a:pPr>
                  <a:r>
                    <a:rPr lang="en-US" altLang="zh-CN" sz="2800" dirty="0"/>
                    <a:t>D.</a:t>
                  </a:r>
                  <a:r>
                    <a:rPr lang="zh-CN" altLang="zh-CN" sz="2800" dirty="0"/>
                    <a:t>甲池中消耗</a:t>
                  </a:r>
                  <a:r>
                    <a:rPr lang="en-US" altLang="zh-CN" sz="2800" dirty="0"/>
                    <a:t>280 mL(</a:t>
                  </a:r>
                  <a:r>
                    <a:rPr lang="zh-CN" altLang="zh-CN" sz="2800" dirty="0"/>
                    <a:t>标准状况下</a:t>
                  </a:r>
                  <a:r>
                    <a:rPr lang="en-US" altLang="zh-CN" sz="2800" dirty="0"/>
                    <a:t>)O</a:t>
                  </a:r>
                  <a:r>
                    <a:rPr lang="en-US" altLang="zh-CN" sz="2800" baseline="-25000" dirty="0"/>
                    <a:t>2</a:t>
                  </a:r>
                  <a:r>
                    <a:rPr lang="en-US" altLang="zh-CN" sz="2800" dirty="0"/>
                    <a:t>,</a:t>
                  </a:r>
                  <a:r>
                    <a:rPr lang="zh-CN" altLang="zh-CN" sz="2800" dirty="0"/>
                    <a:t>此时丙池中理论上最多产生</a:t>
                  </a:r>
                  <a:r>
                    <a:rPr lang="en-US" altLang="zh-CN" sz="2800" dirty="0"/>
                    <a:t>1.45 g</a:t>
                  </a:r>
                  <a:r>
                    <a:rPr lang="zh-CN" altLang="zh-CN" sz="2800" dirty="0"/>
                    <a:t>固体</a:t>
                  </a:r>
                </a:p>
                <a:p>
                  <a:pPr>
                    <a:lnSpc>
                      <a:spcPct val="150000"/>
                    </a:lnSpc>
                  </a:pPr>
                  <a:endParaRPr lang="zh-CN" altLang="en-US" sz="2800" dirty="0"/>
                </a:p>
              </p:txBody>
            </p:sp>
          </mc:Choice>
          <mc:Fallback>
            <p:sp>
              <p:nvSpPr>
                <p:cNvPr id="5" name="矩形 4"/>
                <p:cNvSpPr>
                  <a:spLocks noRot="1" noChangeAspect="1" noMove="1" noResize="1" noEditPoints="1" noAdjustHandles="1" noChangeArrowheads="1" noChangeShapeType="1" noTextEdit="1"/>
                </p:cNvSpPr>
                <p:nvPr/>
              </p:nvSpPr>
              <p:spPr>
                <a:xfrm>
                  <a:off x="449943" y="495770"/>
                  <a:ext cx="11364686" cy="5307800"/>
                </a:xfrm>
                <a:prstGeom prst="rect">
                  <a:avLst/>
                </a:prstGeom>
                <a:blipFill rotWithShape="1">
                  <a:blip r:embed="rId1"/>
                  <a:stretch>
                    <a:fillRect l="-1127" r="-107"/>
                  </a:stretch>
                </a:blipFill>
              </p:spPr>
              <p:txBody>
                <a:bodyPr/>
                <a:lstStyle/>
                <a:p>
                  <a:r>
                    <a:rPr lang="zh-CN" altLang="en-US">
                      <a:noFill/>
                    </a:rPr>
                    <a:t> </a:t>
                  </a:r>
                  <a:endParaRPr lang="zh-CN" altLang="en-US">
                    <a:noFill/>
                  </a:endParaRPr>
                </a:p>
              </p:txBody>
            </p:sp>
          </mc:Fallback>
        </mc:AlternateContent>
        <p:pic>
          <p:nvPicPr>
            <p:cNvPr id="21" name="图片 20"/>
            <p:cNvPicPr/>
            <p:nvPr/>
          </p:nvPicPr>
          <p:blipFill>
            <a:blip r:embed="rId2"/>
            <a:stretch>
              <a:fillRect/>
            </a:stretch>
          </p:blipFill>
          <p:spPr>
            <a:xfrm>
              <a:off x="8715148" y="2086429"/>
              <a:ext cx="385309" cy="218900"/>
            </a:xfrm>
            <a:prstGeom prst="rect">
              <a:avLst/>
            </a:prstGeom>
          </p:spPr>
        </p:pic>
      </p:grpSp>
      <p:sp>
        <p:nvSpPr>
          <p:cNvPr id="16" name="矩形 1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4288" y="385020"/>
            <a:ext cx="1620957" cy="523220"/>
          </a:xfrm>
          <a:prstGeom prst="rect">
            <a:avLst/>
          </a:prstGeom>
        </p:spPr>
        <p:txBody>
          <a:bodyPr wrap="none">
            <a:spAutoFit/>
          </a:bodyPr>
          <a:lstStyle/>
          <a:p>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思维导引</a:t>
            </a:r>
            <a:endPar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endParaRPr>
          </a:p>
        </p:txBody>
      </p:sp>
      <p:pic>
        <p:nvPicPr>
          <p:cNvPr id="5125" name="图片 282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81928" y="1260022"/>
            <a:ext cx="667658" cy="6342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28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492" y="754289"/>
            <a:ext cx="1770743" cy="1285608"/>
          </a:xfrm>
          <a:prstGeom prst="rect">
            <a:avLst/>
          </a:prstGeom>
          <a:noFill/>
          <a:extLst>
            <a:ext uri="{909E8E84-426E-40DD-AFC4-6F175D3DCCD1}">
              <a14:hiddenFill xmlns:a14="http://schemas.microsoft.com/office/drawing/2010/main">
                <a:solidFill>
                  <a:srgbClr val="FFFFFF"/>
                </a:solidFill>
              </a14:hiddenFill>
            </a:ext>
          </a:extLst>
        </p:spPr>
      </p:pic>
      <p:pic>
        <p:nvPicPr>
          <p:cNvPr id="5123" name="图片 28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6613" y="2670084"/>
            <a:ext cx="522515" cy="3135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图片 28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8427" y="3332844"/>
            <a:ext cx="8549817" cy="1631042"/>
          </a:xfrm>
          <a:prstGeom prst="rect">
            <a:avLst/>
          </a:prstGeom>
          <a:noFill/>
          <a:extLst>
            <a:ext uri="{909E8E84-426E-40DD-AFC4-6F175D3DCCD1}">
              <a14:hiddenFill xmlns:a14="http://schemas.microsoft.com/office/drawing/2010/main">
                <a:solidFill>
                  <a:srgbClr val="FFFFFF"/>
                </a:solidFill>
              </a14:hiddenFill>
            </a:ext>
          </a:extLst>
        </p:spPr>
      </p:pic>
      <p:pic>
        <p:nvPicPr>
          <p:cNvPr id="5121" name="图片 28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3627" y="5389334"/>
            <a:ext cx="1256455" cy="711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2255157" y="1134940"/>
            <a:ext cx="1620957" cy="95410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zh-CN" sz="2800" dirty="0">
                <a:solidFill>
                  <a:srgbClr val="000000"/>
                </a:solidFill>
                <a:cs typeface="Times New Roman" panose="02020603050405020304" charset="0"/>
              </a:rPr>
              <a:t>由燃料</a:t>
            </a:r>
            <a:br>
              <a:rPr lang="zh-CN" altLang="en-US" sz="2800" dirty="0">
                <a:solidFill>
                  <a:srgbClr val="000000"/>
                </a:solidFill>
                <a:cs typeface="Times New Roman" panose="02020603050405020304" charset="0"/>
              </a:rPr>
            </a:br>
            <a:r>
              <a:rPr lang="zh-CN" altLang="en-US" sz="2800" dirty="0">
                <a:solidFill>
                  <a:srgbClr val="000000"/>
                </a:solidFill>
                <a:cs typeface="Times New Roman" panose="02020603050405020304" charset="0"/>
              </a:rPr>
              <a:t>电池特点</a:t>
            </a:r>
            <a:endParaRPr lang="zh-CN" altLang="en-US" sz="2800" dirty="0">
              <a:solidFill>
                <a:srgbClr val="000000"/>
              </a:solidFill>
              <a:cs typeface="Times New Roman" panose="02020603050405020304" charset="0"/>
            </a:endParaRPr>
          </a:p>
        </p:txBody>
      </p:sp>
      <p:sp>
        <p:nvSpPr>
          <p:cNvPr id="5" name="Rectangle 7"/>
          <p:cNvSpPr>
            <a:spLocks noChangeArrowheads="1"/>
          </p:cNvSpPr>
          <p:nvPr/>
        </p:nvSpPr>
        <p:spPr bwMode="auto">
          <a:xfrm>
            <a:off x="5007429" y="1152629"/>
            <a:ext cx="1980029" cy="95410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lang="zh-CN" altLang="zh-CN" sz="2800" dirty="0">
                <a:solidFill>
                  <a:srgbClr val="000000"/>
                </a:solidFill>
                <a:cs typeface="Times New Roman" panose="02020603050405020304" charset="0"/>
              </a:rPr>
              <a:t>甲池为甲醇</a:t>
            </a:r>
            <a:br>
              <a:rPr lang="zh-CN" altLang="en-US" sz="2800" dirty="0">
                <a:solidFill>
                  <a:srgbClr val="000000"/>
                </a:solidFill>
                <a:cs typeface="Times New Roman" panose="02020603050405020304" charset="0"/>
              </a:rPr>
            </a:br>
            <a:r>
              <a:rPr lang="zh-CN" altLang="en-US" sz="2800" dirty="0">
                <a:solidFill>
                  <a:srgbClr val="000000"/>
                </a:solidFill>
                <a:cs typeface="Times New Roman" panose="02020603050405020304" charset="0"/>
              </a:rPr>
              <a:t>燃料电池 </a:t>
            </a:r>
            <a:endParaRPr lang="zh-CN" altLang="en-US" sz="2800" dirty="0">
              <a:solidFill>
                <a:srgbClr val="000000"/>
              </a:solidFill>
              <a:cs typeface="Times New Roman" panose="02020603050405020304" charset="0"/>
            </a:endParaRPr>
          </a:p>
        </p:txBody>
      </p:sp>
      <p:sp>
        <p:nvSpPr>
          <p:cNvPr id="6" name="Rectangle 8"/>
          <p:cNvSpPr>
            <a:spLocks noChangeArrowheads="1"/>
          </p:cNvSpPr>
          <p:nvPr/>
        </p:nvSpPr>
        <p:spPr bwMode="auto">
          <a:xfrm>
            <a:off x="2454728" y="2549625"/>
            <a:ext cx="29017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a:ln>
                  <a:noFill/>
                </a:ln>
                <a:solidFill>
                  <a:srgbClr val="000000"/>
                </a:solidFill>
                <a:effectLst/>
                <a:ea typeface="NEU-BZ-S92"/>
                <a:cs typeface="Times New Roman" panose="02020603050405020304" charset="0"/>
              </a:rPr>
              <a:t>CH</a:t>
            </a:r>
            <a:r>
              <a:rPr kumimoji="0" lang="en-US" altLang="zh-CN" sz="2800" b="0" i="0" u="none" strike="noStrike" cap="none" normalizeH="0" baseline="-30000" dirty="0">
                <a:ln>
                  <a:noFill/>
                </a:ln>
                <a:solidFill>
                  <a:srgbClr val="000000"/>
                </a:solidFill>
                <a:effectLst/>
                <a:ea typeface="NEU-BZ-S92"/>
                <a:cs typeface="Times New Roman" panose="02020603050405020304" charset="0"/>
              </a:rPr>
              <a:t>3</a:t>
            </a:r>
            <a:r>
              <a:rPr kumimoji="0" lang="en-US" altLang="zh-CN" sz="2800" b="0" i="0" u="none" strike="noStrike" cap="none" normalizeH="0" baseline="0" dirty="0">
                <a:ln>
                  <a:noFill/>
                </a:ln>
                <a:solidFill>
                  <a:srgbClr val="000000"/>
                </a:solidFill>
                <a:effectLst/>
                <a:ea typeface="NEU-BZ-S92"/>
                <a:cs typeface="Times New Roman" panose="02020603050405020304" charset="0"/>
              </a:rPr>
              <a:t>OH-6e</a:t>
            </a:r>
            <a:r>
              <a:rPr kumimoji="0" lang="en-US" altLang="zh-CN" sz="2800" b="0" i="0" u="none" strike="noStrike" cap="none" normalizeH="0" baseline="30000" dirty="0">
                <a:ln>
                  <a:noFill/>
                </a:ln>
                <a:solidFill>
                  <a:srgbClr val="000000"/>
                </a:solidFill>
                <a:effectLst/>
                <a:ea typeface="NEU-BZ-S92"/>
                <a:cs typeface="Times New Roman" panose="02020603050405020304" charset="0"/>
              </a:rPr>
              <a:t>-</a:t>
            </a:r>
            <a:r>
              <a:rPr kumimoji="0" lang="en-US" altLang="zh-CN" sz="2800" b="0" i="0" u="none" strike="noStrike" cap="none" normalizeH="0" baseline="0" dirty="0">
                <a:ln>
                  <a:noFill/>
                </a:ln>
                <a:solidFill>
                  <a:srgbClr val="000000"/>
                </a:solidFill>
                <a:effectLst/>
                <a:ea typeface="NEU-BZ-S92"/>
                <a:cs typeface="Times New Roman" panose="02020603050405020304" charset="0"/>
              </a:rPr>
              <a:t>+8OH</a:t>
            </a:r>
            <a:r>
              <a:rPr kumimoji="0" lang="en-US" altLang="zh-CN" sz="2800" b="0" i="0" u="none" strike="noStrike" cap="none" normalizeH="0" baseline="30000" dirty="0">
                <a:ln>
                  <a:noFill/>
                </a:ln>
                <a:solidFill>
                  <a:srgbClr val="000000"/>
                </a:solidFill>
                <a:effectLst/>
                <a:ea typeface="NEU-BZ-S92"/>
                <a:cs typeface="Times New Roman" panose="02020603050405020304" charset="0"/>
              </a:rPr>
              <a:t>- </a:t>
            </a:r>
            <a:endParaRPr kumimoji="0" lang="en-US" altLang="zh-CN" sz="2800" b="0" i="0" u="none" strike="noStrike" cap="none" normalizeH="0" baseline="0" dirty="0">
              <a:ln>
                <a:noFill/>
              </a:ln>
              <a:solidFill>
                <a:schemeClr val="tx1"/>
              </a:solidFill>
              <a:effectLst/>
            </a:endParaRPr>
          </a:p>
        </p:txBody>
      </p:sp>
      <p:sp>
        <p:nvSpPr>
          <p:cNvPr id="7" name="Rectangle 9"/>
          <p:cNvSpPr>
            <a:spLocks noChangeArrowheads="1"/>
          </p:cNvSpPr>
          <p:nvPr/>
        </p:nvSpPr>
        <p:spPr bwMode="auto">
          <a:xfrm>
            <a:off x="5981699" y="2576840"/>
            <a:ext cx="2024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a:ln>
                  <a:noFill/>
                </a:ln>
                <a:solidFill>
                  <a:srgbClr val="000000"/>
                </a:solidFill>
                <a:effectLst/>
                <a:ea typeface="NEU-BZ-S92"/>
                <a:cs typeface="Times New Roman" panose="02020603050405020304" charset="0"/>
              </a:rPr>
              <a:t>CO</a:t>
            </a:r>
            <a:r>
              <a:rPr kumimoji="0" lang="en-US" altLang="zh-CN" sz="2800" b="0" i="0" u="none" strike="noStrike" cap="none" normalizeH="0" baseline="-25000" dirty="0">
                <a:ln>
                  <a:noFill/>
                </a:ln>
                <a:solidFill>
                  <a:srgbClr val="000000"/>
                </a:solidFill>
                <a:effectLst/>
                <a:ea typeface="NEU-BZ-S92"/>
                <a:cs typeface="Times New Roman" panose="02020603050405020304" charset="0"/>
              </a:rPr>
              <a:t>3</a:t>
            </a:r>
            <a:r>
              <a:rPr kumimoji="0" lang="en-US" altLang="zh-CN" sz="2800" b="0" i="0" u="none" strike="noStrike" cap="none" normalizeH="0" baseline="30000" dirty="0">
                <a:ln>
                  <a:noFill/>
                </a:ln>
                <a:solidFill>
                  <a:srgbClr val="000000"/>
                </a:solidFill>
                <a:effectLst/>
                <a:ea typeface="NEU-BZ-S92"/>
                <a:cs typeface="Times New Roman" panose="02020603050405020304" charset="0"/>
              </a:rPr>
              <a:t>2-</a:t>
            </a:r>
            <a:r>
              <a:rPr kumimoji="0" lang="en-US" altLang="zh-CN" sz="2800" b="0" i="0" u="none" strike="noStrike" cap="none" normalizeH="0" baseline="0" dirty="0">
                <a:ln>
                  <a:noFill/>
                </a:ln>
                <a:solidFill>
                  <a:srgbClr val="000000"/>
                </a:solidFill>
                <a:effectLst/>
                <a:ea typeface="NEU-BZ-S92"/>
                <a:cs typeface="Times New Roman" panose="02020603050405020304" charset="0"/>
              </a:rPr>
              <a:t>+6H</a:t>
            </a:r>
            <a:r>
              <a:rPr kumimoji="0" lang="en-US" altLang="zh-CN" sz="2800" b="0" i="0" u="none" strike="noStrike" cap="none" normalizeH="0" baseline="-30000" dirty="0">
                <a:ln>
                  <a:noFill/>
                </a:ln>
                <a:solidFill>
                  <a:srgbClr val="000000"/>
                </a:solidFill>
                <a:effectLst/>
                <a:ea typeface="NEU-BZ-S92"/>
                <a:cs typeface="Times New Roman" panose="02020603050405020304" charset="0"/>
              </a:rPr>
              <a:t>2</a:t>
            </a:r>
            <a:r>
              <a:rPr kumimoji="0" lang="en-US" altLang="zh-CN" sz="2800" b="0" i="0" u="none" strike="noStrike" cap="none" normalizeH="0" baseline="0" dirty="0">
                <a:ln>
                  <a:noFill/>
                </a:ln>
                <a:solidFill>
                  <a:srgbClr val="000000"/>
                </a:solidFill>
                <a:effectLst/>
                <a:ea typeface="NEU-BZ-S92"/>
                <a:cs typeface="Times New Roman" panose="02020603050405020304" charset="0"/>
              </a:rPr>
              <a:t>O</a:t>
            </a:r>
            <a:endParaRPr kumimoji="0" lang="en-US" altLang="zh-CN" sz="2800" b="0" i="0" u="none" strike="noStrike" cap="none" normalizeH="0" baseline="0" dirty="0">
              <a:ln>
                <a:noFill/>
              </a:ln>
              <a:solidFill>
                <a:schemeClr val="tx1"/>
              </a:solidFill>
              <a:effectLst/>
            </a:endParaRPr>
          </a:p>
        </p:txBody>
      </p:sp>
      <p:sp>
        <p:nvSpPr>
          <p:cNvPr id="8" name="Rectangle 10"/>
          <p:cNvSpPr>
            <a:spLocks noChangeArrowheads="1"/>
          </p:cNvSpPr>
          <p:nvPr/>
        </p:nvSpPr>
        <p:spPr bwMode="auto">
          <a:xfrm>
            <a:off x="1375229" y="5131478"/>
            <a:ext cx="4663456" cy="130856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altLang="zh-CN" sz="2800" dirty="0">
                <a:solidFill>
                  <a:srgbClr val="000000"/>
                </a:solidFill>
                <a:cs typeface="Times New Roman" panose="02020603050405020304" charset="0"/>
              </a:rPr>
              <a:t>甲池中消耗</a:t>
            </a:r>
            <a:r>
              <a:rPr lang="en-US" altLang="zh-CN" sz="2800" dirty="0">
                <a:solidFill>
                  <a:srgbClr val="000000"/>
                </a:solidFill>
                <a:cs typeface="Times New Roman" panose="02020603050405020304" charset="0"/>
              </a:rPr>
              <a:t>280 mL(</a:t>
            </a:r>
            <a:r>
              <a:rPr lang="zh-CN" altLang="en-US" sz="2800" dirty="0">
                <a:solidFill>
                  <a:srgbClr val="000000"/>
                </a:solidFill>
                <a:cs typeface="Times New Roman" panose="02020603050405020304" charset="0"/>
              </a:rPr>
              <a:t>标准状况</a:t>
            </a:r>
            <a:br>
              <a:rPr lang="zh-CN" altLang="en-US" sz="2800" dirty="0">
                <a:solidFill>
                  <a:srgbClr val="000000"/>
                </a:solidFill>
                <a:cs typeface="Times New Roman" panose="02020603050405020304" charset="0"/>
              </a:rPr>
            </a:br>
            <a:r>
              <a:rPr lang="zh-CN" altLang="en-US" sz="2800" dirty="0">
                <a:solidFill>
                  <a:srgbClr val="000000"/>
                </a:solidFill>
                <a:cs typeface="Times New Roman" panose="02020603050405020304" charset="0"/>
              </a:rPr>
              <a:t>下</a:t>
            </a:r>
            <a:r>
              <a:rPr lang="en-US" altLang="zh-CN" sz="2800" dirty="0">
                <a:solidFill>
                  <a:srgbClr val="000000"/>
                </a:solidFill>
                <a:cs typeface="Times New Roman" panose="02020603050405020304" charset="0"/>
              </a:rPr>
              <a:t>)</a:t>
            </a:r>
            <a:r>
              <a:rPr lang="zh-CN" altLang="en-US" sz="2800" dirty="0">
                <a:solidFill>
                  <a:srgbClr val="000000"/>
                </a:solidFill>
                <a:cs typeface="Times New Roman" panose="02020603050405020304" charset="0"/>
              </a:rPr>
              <a:t>氧气</a:t>
            </a:r>
            <a:r>
              <a:rPr lang="en-US" altLang="zh-CN" sz="2800" dirty="0">
                <a:solidFill>
                  <a:srgbClr val="000000"/>
                </a:solidFill>
                <a:cs typeface="Times New Roman" panose="02020603050405020304" charset="0"/>
              </a:rPr>
              <a:t>,</a:t>
            </a:r>
            <a:r>
              <a:rPr lang="zh-CN" altLang="en-US" sz="2800" dirty="0">
                <a:solidFill>
                  <a:srgbClr val="000000"/>
                </a:solidFill>
                <a:cs typeface="Times New Roman" panose="02020603050405020304" charset="0"/>
              </a:rPr>
              <a:t>转移电子</a:t>
            </a:r>
            <a:r>
              <a:rPr lang="en-US" altLang="zh-CN" sz="2800" dirty="0">
                <a:solidFill>
                  <a:srgbClr val="000000"/>
                </a:solidFill>
                <a:cs typeface="Times New Roman" panose="02020603050405020304" charset="0"/>
              </a:rPr>
              <a:t>0.05 </a:t>
            </a:r>
            <a:r>
              <a:rPr lang="en-US" altLang="zh-CN" sz="2800" dirty="0" err="1">
                <a:solidFill>
                  <a:srgbClr val="000000"/>
                </a:solidFill>
                <a:cs typeface="Times New Roman" panose="02020603050405020304" charset="0"/>
              </a:rPr>
              <a:t>mol</a:t>
            </a:r>
            <a:r>
              <a:rPr lang="en-US" altLang="zh-CN" sz="2800" dirty="0">
                <a:solidFill>
                  <a:srgbClr val="000000"/>
                </a:solidFill>
                <a:cs typeface="Times New Roman" panose="02020603050405020304" charset="0"/>
              </a:rPr>
              <a:t> </a:t>
            </a:r>
            <a:endParaRPr lang="en-US" altLang="zh-CN" sz="2800" dirty="0">
              <a:solidFill>
                <a:srgbClr val="000000"/>
              </a:solidFill>
              <a:cs typeface="Times New Roman" panose="02020603050405020304" charset="0"/>
            </a:endParaRPr>
          </a:p>
        </p:txBody>
      </p:sp>
      <p:sp>
        <p:nvSpPr>
          <p:cNvPr id="9" name="Rectangle 11"/>
          <p:cNvSpPr>
            <a:spLocks noChangeArrowheads="1"/>
          </p:cNvSpPr>
          <p:nvPr/>
        </p:nvSpPr>
        <p:spPr bwMode="auto">
          <a:xfrm>
            <a:off x="7819570" y="5434799"/>
            <a:ext cx="3272050" cy="95410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dirty="0">
                <a:ln>
                  <a:noFill/>
                </a:ln>
                <a:solidFill>
                  <a:srgbClr val="000000"/>
                </a:solidFill>
                <a:effectLst/>
                <a:cs typeface="Times New Roman" panose="02020603050405020304" charset="0"/>
              </a:rPr>
              <a:t> </a:t>
            </a:r>
            <a:r>
              <a:rPr kumimoji="0" lang="zh-CN" altLang="en-US" sz="2800" b="0" i="0" u="none" strike="noStrike" cap="none" normalizeH="0" baseline="0" dirty="0">
                <a:ln>
                  <a:noFill/>
                </a:ln>
                <a:solidFill>
                  <a:srgbClr val="000000"/>
                </a:solidFill>
                <a:effectLst/>
                <a:cs typeface="Times New Roman" panose="02020603050405020304" charset="0"/>
              </a:rPr>
              <a:t>丙池中</a:t>
            </a:r>
            <a:r>
              <a:rPr kumimoji="0" lang="en-US" altLang="zh-CN" sz="2800" b="0" i="0" u="none" strike="noStrike" cap="none" normalizeH="0" baseline="0" dirty="0">
                <a:ln>
                  <a:noFill/>
                </a:ln>
                <a:solidFill>
                  <a:srgbClr val="000000"/>
                </a:solidFill>
                <a:effectLst/>
                <a:cs typeface="Times New Roman" panose="02020603050405020304" charset="0"/>
              </a:rPr>
              <a:t>H</a:t>
            </a:r>
            <a:r>
              <a:rPr kumimoji="0" lang="en-US" altLang="zh-CN" sz="2800" b="0" i="0" u="none" strike="noStrike" cap="none" normalizeH="0" baseline="30000" dirty="0">
                <a:ln>
                  <a:noFill/>
                </a:ln>
                <a:solidFill>
                  <a:srgbClr val="000000"/>
                </a:solidFill>
                <a:effectLst/>
                <a:cs typeface="Times New Roman" panose="02020603050405020304" charset="0"/>
              </a:rPr>
              <a:t>+</a:t>
            </a:r>
            <a:r>
              <a:rPr kumimoji="0" lang="zh-CN" altLang="en-US" sz="2800" b="0" i="0" u="none" strike="noStrike" cap="none" normalizeH="0" baseline="0" dirty="0">
                <a:ln>
                  <a:noFill/>
                </a:ln>
                <a:solidFill>
                  <a:srgbClr val="000000"/>
                </a:solidFill>
                <a:effectLst/>
                <a:cs typeface="Times New Roman" panose="02020603050405020304" charset="0"/>
              </a:rPr>
              <a:t>放电</a:t>
            </a:r>
            <a:r>
              <a:rPr kumimoji="0" lang="en-US" altLang="zh-CN" sz="2800" b="0" i="0" u="none" strike="noStrike" cap="none" normalizeH="0" baseline="0" dirty="0">
                <a:ln>
                  <a:noFill/>
                </a:ln>
                <a:solidFill>
                  <a:srgbClr val="000000"/>
                </a:solidFill>
                <a:effectLst/>
                <a:cs typeface="Times New Roman" panose="02020603050405020304" charset="0"/>
              </a:rPr>
              <a:t>,</a:t>
            </a:r>
            <a:r>
              <a:rPr kumimoji="0" lang="zh-CN" altLang="en-US" sz="2800" b="0" i="0" u="none" strike="noStrike" cap="none" normalizeH="0" baseline="0" dirty="0">
                <a:ln>
                  <a:noFill/>
                </a:ln>
                <a:solidFill>
                  <a:srgbClr val="000000"/>
                </a:solidFill>
                <a:effectLst/>
                <a:cs typeface="Times New Roman" panose="02020603050405020304" charset="0"/>
              </a:rPr>
              <a:t>产生</a:t>
            </a:r>
            <a:br>
              <a:rPr kumimoji="0" lang="zh-CN" altLang="en-US" sz="2800" b="0" i="0" u="none" strike="noStrike" cap="none" normalizeH="0" baseline="0" dirty="0">
                <a:ln>
                  <a:noFill/>
                </a:ln>
                <a:solidFill>
                  <a:srgbClr val="000000"/>
                </a:solidFill>
                <a:effectLst/>
                <a:cs typeface="Times New Roman" panose="02020603050405020304" charset="0"/>
              </a:rPr>
            </a:br>
            <a:r>
              <a:rPr kumimoji="0" lang="en-US" altLang="zh-CN" sz="2800" b="0" i="0" u="none" strike="noStrike" cap="none" normalizeH="0" baseline="0" dirty="0">
                <a:ln>
                  <a:noFill/>
                </a:ln>
                <a:solidFill>
                  <a:srgbClr val="000000"/>
                </a:solidFill>
                <a:effectLst/>
                <a:cs typeface="Times New Roman" panose="02020603050405020304" charset="0"/>
              </a:rPr>
              <a:t>0.025 </a:t>
            </a:r>
            <a:r>
              <a:rPr kumimoji="0" lang="en-US" altLang="zh-CN" sz="2800" b="0" i="0" u="none" strike="noStrike" cap="none" normalizeH="0" baseline="0" dirty="0" err="1">
                <a:ln>
                  <a:noFill/>
                </a:ln>
                <a:solidFill>
                  <a:srgbClr val="000000"/>
                </a:solidFill>
                <a:effectLst/>
                <a:cs typeface="Times New Roman" panose="02020603050405020304" charset="0"/>
              </a:rPr>
              <a:t>mol</a:t>
            </a:r>
            <a:r>
              <a:rPr kumimoji="0" lang="en-US" altLang="zh-CN" sz="2800" b="0" i="0" u="none" strike="noStrike" cap="none" normalizeH="0" baseline="0" dirty="0">
                <a:ln>
                  <a:noFill/>
                </a:ln>
                <a:solidFill>
                  <a:srgbClr val="000000"/>
                </a:solidFill>
                <a:effectLst/>
                <a:cs typeface="Times New Roman" panose="02020603050405020304" charset="0"/>
              </a:rPr>
              <a:t> Mg(OH)</a:t>
            </a:r>
            <a:r>
              <a:rPr kumimoji="0" lang="en-US" altLang="zh-CN" sz="2800" b="0" i="0" u="none" strike="noStrike" cap="none" normalizeH="0" baseline="-30000" dirty="0">
                <a:ln>
                  <a:noFill/>
                </a:ln>
                <a:solidFill>
                  <a:srgbClr val="000000"/>
                </a:solidFill>
                <a:effectLst/>
                <a:cs typeface="Times New Roman" panose="02020603050405020304" charset="0"/>
              </a:rPr>
              <a:t>2 </a:t>
            </a:r>
            <a:endParaRPr kumimoji="0" lang="en-US" altLang="zh-CN" sz="2800" b="0" i="0" u="none" strike="noStrike" cap="none" normalizeH="0" baseline="0" dirty="0">
              <a:ln>
                <a:noFill/>
              </a:ln>
              <a:solidFill>
                <a:schemeClr val="tx1"/>
              </a:solidFill>
              <a:effectLst/>
            </a:endParaRPr>
          </a:p>
        </p:txBody>
      </p:sp>
      <p:sp>
        <p:nvSpPr>
          <p:cNvPr id="10" name="矩形 9"/>
          <p:cNvSpPr/>
          <p:nvPr/>
        </p:nvSpPr>
        <p:spPr>
          <a:xfrm>
            <a:off x="2438400" y="2476500"/>
            <a:ext cx="5734050" cy="666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150471" y="254679"/>
            <a:ext cx="11927804" cy="4616648"/>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A</a:t>
            </a:r>
            <a:r>
              <a:rPr lang="zh-CN" altLang="zh-CN" sz="2800" dirty="0"/>
              <a:t>项</a:t>
            </a:r>
            <a:r>
              <a:rPr lang="en-US" altLang="zh-CN" sz="2800" dirty="0"/>
              <a:t>,</a:t>
            </a:r>
            <a:r>
              <a:rPr lang="zh-CN" altLang="zh-CN" sz="2800" dirty="0"/>
              <a:t>经分析可知甲池是原电池</a:t>
            </a:r>
            <a:r>
              <a:rPr lang="en-US" altLang="zh-CN" sz="2800" dirty="0"/>
              <a:t>,</a:t>
            </a:r>
            <a:r>
              <a:rPr lang="zh-CN" altLang="zh-CN" sz="2800" dirty="0"/>
              <a:t>将化学能转化为电能</a:t>
            </a:r>
            <a:r>
              <a:rPr lang="en-US" altLang="zh-CN" sz="2800" dirty="0"/>
              <a:t>,</a:t>
            </a:r>
            <a:r>
              <a:rPr lang="zh-CN" altLang="zh-CN" sz="2800" dirty="0"/>
              <a:t>乙、丙池是电解池</a:t>
            </a:r>
            <a:r>
              <a:rPr lang="en-US" altLang="zh-CN" sz="2800" dirty="0"/>
              <a:t>,</a:t>
            </a:r>
            <a:r>
              <a:rPr lang="zh-CN" altLang="zh-CN" sz="2800" dirty="0"/>
              <a:t>将电能转化为化学能</a:t>
            </a:r>
            <a:r>
              <a:rPr lang="en-US" altLang="zh-CN" sz="2800" dirty="0"/>
              <a:t>,</a:t>
            </a:r>
            <a:r>
              <a:rPr lang="zh-CN" altLang="zh-CN" sz="2800" dirty="0"/>
              <a:t>错误</a:t>
            </a:r>
            <a:r>
              <a:rPr lang="en-US" altLang="zh-CN" sz="2800" dirty="0"/>
              <a:t>;B</a:t>
            </a:r>
            <a:r>
              <a:rPr lang="zh-CN" altLang="zh-CN" sz="2800" dirty="0"/>
              <a:t>项</a:t>
            </a:r>
            <a:r>
              <a:rPr lang="en-US" altLang="zh-CN" sz="2800" dirty="0"/>
              <a:t>,</a:t>
            </a:r>
            <a:r>
              <a:rPr lang="zh-CN" altLang="zh-CN" sz="2800" dirty="0"/>
              <a:t>在碱性条件下</a:t>
            </a:r>
            <a:r>
              <a:rPr lang="en-US" altLang="zh-CN" sz="2800" dirty="0"/>
              <a:t>,</a:t>
            </a:r>
            <a:r>
              <a:rPr lang="zh-CN" altLang="zh-CN" sz="2800" dirty="0"/>
              <a:t>原电池负极不可能生成</a:t>
            </a:r>
            <a:r>
              <a:rPr lang="en-US" altLang="zh-CN" sz="2800" dirty="0"/>
              <a:t>H</a:t>
            </a:r>
            <a:r>
              <a:rPr lang="en-US" altLang="zh-CN" sz="2800" baseline="30000" dirty="0"/>
              <a:t>+</a:t>
            </a:r>
            <a:r>
              <a:rPr lang="en-US" altLang="zh-CN" sz="2800" dirty="0"/>
              <a:t>,</a:t>
            </a:r>
            <a:r>
              <a:rPr lang="zh-CN" altLang="zh-CN" sz="2800" dirty="0"/>
              <a:t>应生成</a:t>
            </a:r>
            <a:r>
              <a:rPr lang="en-US" altLang="zh-CN" sz="2800" dirty="0"/>
              <a:t>H</a:t>
            </a:r>
            <a:r>
              <a:rPr lang="en-US" altLang="zh-CN" sz="2800" baseline="-25000" dirty="0"/>
              <a:t>2</a:t>
            </a:r>
            <a:r>
              <a:rPr lang="en-US" altLang="zh-CN" sz="2800" dirty="0"/>
              <a:t>O,</a:t>
            </a:r>
            <a:r>
              <a:rPr lang="zh-CN" altLang="zh-CN" sz="2800" dirty="0"/>
              <a:t>错误</a:t>
            </a:r>
            <a:r>
              <a:rPr lang="en-US" altLang="zh-CN" sz="2800" dirty="0"/>
              <a:t>;C</a:t>
            </a:r>
            <a:r>
              <a:rPr lang="zh-CN" altLang="zh-CN" sz="2800" dirty="0"/>
              <a:t>项</a:t>
            </a:r>
            <a:r>
              <a:rPr lang="en-US" altLang="zh-CN" sz="2800" dirty="0"/>
              <a:t>,</a:t>
            </a:r>
            <a:r>
              <a:rPr lang="zh-CN" altLang="zh-CN" sz="2800" dirty="0"/>
              <a:t>乙池中石墨电极与电源正极相连</a:t>
            </a:r>
            <a:r>
              <a:rPr lang="en-US" altLang="zh-CN" sz="2800" dirty="0"/>
              <a:t>,</a:t>
            </a:r>
            <a:r>
              <a:rPr lang="zh-CN" altLang="zh-CN" sz="2800" dirty="0"/>
              <a:t>作阳极</a:t>
            </a:r>
            <a:r>
              <a:rPr lang="en-US" altLang="zh-CN" sz="2800" dirty="0"/>
              <a:t>,</a:t>
            </a:r>
            <a:r>
              <a:rPr lang="zh-CN" altLang="zh-CN" sz="2800" dirty="0"/>
              <a:t>用惰性电极电解</a:t>
            </a:r>
            <a:r>
              <a:rPr lang="en-US" altLang="zh-CN" sz="2800" dirty="0"/>
              <a:t>CuSO</a:t>
            </a:r>
            <a:r>
              <a:rPr lang="en-US" altLang="zh-CN" sz="2800" baseline="-25000" dirty="0"/>
              <a:t>4</a:t>
            </a:r>
            <a:r>
              <a:rPr lang="zh-CN" altLang="zh-CN" sz="2800" dirty="0"/>
              <a:t>溶液的总反应方程式为</a:t>
            </a:r>
            <a:r>
              <a:rPr lang="en-US" altLang="zh-CN" sz="2800" dirty="0"/>
              <a:t>2CuSO</a:t>
            </a:r>
            <a:r>
              <a:rPr lang="en-US" altLang="zh-CN" sz="2800" baseline="-25000" dirty="0"/>
              <a:t>4</a:t>
            </a:r>
            <a:r>
              <a:rPr lang="en-US" altLang="zh-CN" sz="2800" dirty="0"/>
              <a:t>+2H</a:t>
            </a:r>
            <a:r>
              <a:rPr lang="en-US" altLang="zh-CN" sz="2800" baseline="-25000" dirty="0"/>
              <a:t>2</a:t>
            </a:r>
            <a:r>
              <a:rPr lang="en-US" altLang="zh-CN" sz="2800" dirty="0"/>
              <a:t>O        2Cu+O</a:t>
            </a:r>
            <a:r>
              <a:rPr lang="en-US" altLang="zh-CN" sz="2800" baseline="-25000" dirty="0"/>
              <a:t>2</a:t>
            </a:r>
            <a:r>
              <a:rPr lang="en-US" altLang="zh-CN" sz="2800" dirty="0"/>
              <a:t>↑+2H</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要使</a:t>
            </a:r>
            <a:r>
              <a:rPr lang="en-US" altLang="zh-CN" sz="2800" dirty="0"/>
              <a:t>CuSO</a:t>
            </a:r>
            <a:r>
              <a:rPr lang="en-US" altLang="zh-CN" sz="2800" baseline="-25000" dirty="0"/>
              <a:t>4</a:t>
            </a:r>
            <a:r>
              <a:rPr lang="zh-CN" altLang="zh-CN" sz="2800" dirty="0"/>
              <a:t>溶液恢复到原浓度</a:t>
            </a:r>
            <a:r>
              <a:rPr lang="en-US" altLang="zh-CN" sz="2800" dirty="0"/>
              <a:t>,</a:t>
            </a:r>
            <a:r>
              <a:rPr lang="zh-CN" altLang="zh-CN" sz="2800" dirty="0"/>
              <a:t>则需要加</a:t>
            </a:r>
            <a:r>
              <a:rPr lang="en-US" altLang="zh-CN" sz="2800" dirty="0" err="1"/>
              <a:t>CuO</a:t>
            </a:r>
            <a:r>
              <a:rPr lang="en-US" altLang="zh-CN" sz="2800" dirty="0"/>
              <a:t>,</a:t>
            </a:r>
            <a:r>
              <a:rPr lang="zh-CN" altLang="zh-CN" sz="2800" dirty="0"/>
              <a:t>错误</a:t>
            </a:r>
            <a:r>
              <a:rPr lang="en-US" altLang="zh-CN" sz="2800" dirty="0"/>
              <a:t>;D</a:t>
            </a:r>
            <a:r>
              <a:rPr lang="zh-CN" altLang="zh-CN" sz="2800" dirty="0"/>
              <a:t>项</a:t>
            </a:r>
            <a:r>
              <a:rPr lang="en-US" altLang="zh-CN" sz="2800" dirty="0"/>
              <a:t>,</a:t>
            </a:r>
            <a:r>
              <a:rPr lang="en-US" altLang="zh-CN" sz="2800" i="1" dirty="0"/>
              <a:t>n</a:t>
            </a:r>
            <a:r>
              <a:rPr lang="en-US" altLang="zh-CN" sz="2800" dirty="0"/>
              <a:t>(O</a:t>
            </a:r>
            <a:r>
              <a:rPr lang="en-US" altLang="zh-CN" sz="2800" baseline="-25000" dirty="0"/>
              <a:t>2</a:t>
            </a:r>
            <a:r>
              <a:rPr lang="en-US" altLang="zh-CN" sz="2800" dirty="0"/>
              <a:t>)=0.012 5 </a:t>
            </a:r>
            <a:r>
              <a:rPr lang="en-US" altLang="zh-CN" sz="2800" dirty="0" err="1"/>
              <a:t>mol</a:t>
            </a:r>
            <a:r>
              <a:rPr lang="en-US" altLang="zh-CN" sz="2800" dirty="0"/>
              <a:t>,</a:t>
            </a:r>
            <a:r>
              <a:rPr lang="zh-CN" altLang="zh-CN" sz="2800" dirty="0"/>
              <a:t>根据得失电子守恒可得</a:t>
            </a:r>
            <a:r>
              <a:rPr lang="en-US" altLang="zh-CN" sz="2800" i="1" dirty="0"/>
              <a:t>n</a:t>
            </a:r>
            <a:r>
              <a:rPr lang="en-US" altLang="zh-CN" sz="2800" dirty="0"/>
              <a:t>[Mg(OH)</a:t>
            </a:r>
            <a:r>
              <a:rPr lang="en-US" altLang="zh-CN" sz="2800" baseline="-25000" dirty="0"/>
              <a:t>2</a:t>
            </a:r>
            <a:r>
              <a:rPr lang="en-US" altLang="zh-CN" sz="2800" dirty="0"/>
              <a:t>]=2</a:t>
            </a:r>
            <a:r>
              <a:rPr lang="en-US" altLang="zh-CN" sz="2800" i="1" dirty="0"/>
              <a:t>n</a:t>
            </a:r>
            <a:r>
              <a:rPr lang="en-US" altLang="zh-CN" sz="2800" dirty="0"/>
              <a:t>(O</a:t>
            </a:r>
            <a:r>
              <a:rPr lang="en-US" altLang="zh-CN" sz="2800" baseline="-25000" dirty="0"/>
              <a:t>2</a:t>
            </a:r>
            <a:r>
              <a:rPr lang="en-US" altLang="zh-CN" sz="2800" dirty="0"/>
              <a:t>)=0.025 </a:t>
            </a:r>
            <a:r>
              <a:rPr lang="en-US" altLang="zh-CN" sz="2800" dirty="0" err="1"/>
              <a:t>mol,</a:t>
            </a:r>
            <a:r>
              <a:rPr lang="en-US" altLang="zh-CN" sz="2800" i="1" dirty="0" err="1"/>
              <a:t>m</a:t>
            </a:r>
            <a:r>
              <a:rPr lang="en-US" altLang="zh-CN" sz="2800" dirty="0"/>
              <a:t>[Mg(OH)</a:t>
            </a:r>
            <a:r>
              <a:rPr lang="en-US" altLang="zh-CN" sz="2800" baseline="-25000" dirty="0"/>
              <a:t>2</a:t>
            </a:r>
            <a:r>
              <a:rPr lang="en-US" altLang="zh-CN" sz="2800" dirty="0"/>
              <a:t>]=58 </a:t>
            </a:r>
            <a:r>
              <a:rPr lang="en-US" altLang="zh-CN" sz="2800" dirty="0" smtClean="0"/>
              <a:t>g·mol</a:t>
            </a:r>
            <a:r>
              <a:rPr lang="en-US" altLang="zh-CN" sz="2800" baseline="30000" dirty="0" smtClean="0"/>
              <a:t>-1 </a:t>
            </a:r>
            <a:r>
              <a:rPr lang="en-US" altLang="zh-CN" sz="2800" dirty="0" smtClean="0"/>
              <a:t>×0.025 </a:t>
            </a:r>
            <a:r>
              <a:rPr lang="en-US" altLang="zh-CN" sz="2800" dirty="0" err="1"/>
              <a:t>mol</a:t>
            </a:r>
            <a:r>
              <a:rPr lang="en-US" altLang="zh-CN" sz="2800" dirty="0"/>
              <a:t>=1.45 g</a:t>
            </a:r>
            <a:r>
              <a:rPr lang="zh-CN" altLang="zh-CN" sz="2800" dirty="0"/>
              <a:t>。</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16" name="矩形 15"/>
          <p:cNvSpPr/>
          <p:nvPr/>
        </p:nvSpPr>
        <p:spPr>
          <a:xfrm>
            <a:off x="234043" y="515811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D</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pic>
        <p:nvPicPr>
          <p:cNvPr id="13" name="图片 12"/>
          <p:cNvPicPr/>
          <p:nvPr/>
        </p:nvPicPr>
        <p:blipFill>
          <a:blip r:embed="rId1"/>
          <a:stretch>
            <a:fillRect/>
          </a:stretch>
        </p:blipFill>
        <p:spPr>
          <a:xfrm>
            <a:off x="7442894" y="2254250"/>
            <a:ext cx="564456" cy="508828"/>
          </a:xfrm>
          <a:prstGeom prst="rect">
            <a:avLst/>
          </a:prstGeom>
        </p:spPr>
      </p:pic>
      <p:sp>
        <p:nvSpPr>
          <p:cNvPr id="17" name="矩形 16"/>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338467"/>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突破攻略</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3" name="矩形 2"/>
          <p:cNvSpPr/>
          <p:nvPr/>
        </p:nvSpPr>
        <p:spPr>
          <a:xfrm>
            <a:off x="400050" y="1099711"/>
            <a:ext cx="11391900" cy="2031325"/>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charset="0"/>
              </a:rPr>
              <a:t>判断无外接电源的原电池和电解池时</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可利用直观明显的电池装置直接判断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如燃料电池、铅蓄电池等在电路中为原电池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则其他装置为电解池。本题中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甲池为燃料电池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则乙、丙池为电解池。</a:t>
            </a:r>
            <a:endParaRPr lang="zh-CN" altLang="zh-CN" sz="2800" dirty="0">
              <a:solidFill>
                <a:srgbClr val="000000"/>
              </a:solidFill>
              <a:cs typeface="Times New Roman" panose="02020603050405020304" charset="0"/>
            </a:endParaRPr>
          </a:p>
        </p:txBody>
      </p:sp>
      <p:sp>
        <p:nvSpPr>
          <p:cNvPr id="4" name="矩形 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203132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3</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2800" dirty="0"/>
              <a:t>[</a:t>
            </a:r>
            <a:r>
              <a:rPr lang="zh-CN" altLang="zh-CN" sz="2800" dirty="0"/>
              <a:t>电解产物的判断</a:t>
            </a:r>
            <a:r>
              <a:rPr lang="en-US" altLang="zh-CN" sz="2800" dirty="0"/>
              <a:t>]</a:t>
            </a:r>
            <a:r>
              <a:rPr lang="zh-CN" altLang="zh-CN" sz="2800" dirty="0"/>
              <a:t>常温下</a:t>
            </a:r>
            <a:r>
              <a:rPr lang="en-US" altLang="zh-CN" sz="2800" dirty="0"/>
              <a:t>,</a:t>
            </a:r>
            <a:r>
              <a:rPr lang="zh-CN" altLang="zh-CN" sz="2800" dirty="0"/>
              <a:t>将物质的量浓度相等的</a:t>
            </a:r>
            <a:r>
              <a:rPr lang="en-US" altLang="zh-CN" sz="2800" dirty="0"/>
              <a:t>CuSO</a:t>
            </a:r>
            <a:r>
              <a:rPr lang="en-US" altLang="zh-CN" sz="2800" baseline="-25000" dirty="0"/>
              <a:t>4</a:t>
            </a:r>
            <a:r>
              <a:rPr lang="zh-CN" altLang="zh-CN" sz="2800" dirty="0"/>
              <a:t>溶液和</a:t>
            </a:r>
            <a:r>
              <a:rPr lang="en-US" altLang="zh-CN" sz="2800" dirty="0" err="1"/>
              <a:t>NaCl</a:t>
            </a:r>
            <a:r>
              <a:rPr lang="zh-CN" altLang="zh-CN" sz="2800" dirty="0"/>
              <a:t>溶液等体积混合后</a:t>
            </a:r>
            <a:r>
              <a:rPr lang="en-US" altLang="zh-CN" sz="2800" dirty="0"/>
              <a:t>,</a:t>
            </a:r>
            <a:r>
              <a:rPr lang="zh-CN" altLang="zh-CN" sz="2800" dirty="0"/>
              <a:t>用石墨电极进行电解</a:t>
            </a:r>
            <a:r>
              <a:rPr lang="en-US" altLang="zh-CN" sz="2800" dirty="0"/>
              <a:t>,</a:t>
            </a:r>
            <a:r>
              <a:rPr lang="zh-CN" altLang="zh-CN" sz="2800" dirty="0"/>
              <a:t>电解过程中</a:t>
            </a:r>
            <a:r>
              <a:rPr lang="en-US" altLang="zh-CN" sz="2800" dirty="0"/>
              <a:t>,</a:t>
            </a:r>
            <a:r>
              <a:rPr lang="zh-CN" altLang="zh-CN" sz="2800" dirty="0"/>
              <a:t>溶液的</a:t>
            </a:r>
            <a:r>
              <a:rPr lang="en-US" altLang="zh-CN" sz="2800" dirty="0"/>
              <a:t>pH</a:t>
            </a:r>
            <a:r>
              <a:rPr lang="zh-CN" altLang="zh-CN" sz="2800" dirty="0"/>
              <a:t>随时间</a:t>
            </a:r>
            <a:r>
              <a:rPr lang="en-US" altLang="zh-CN" sz="2800" i="1" dirty="0"/>
              <a:t>t</a:t>
            </a:r>
            <a:r>
              <a:rPr lang="zh-CN" altLang="zh-CN" sz="2800" dirty="0"/>
              <a:t>的变化曲线如图所示。下列说法中不正确的是</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ZT15ZT-6.EPS" descr="id:2147526090;FounderCES"/>
          <p:cNvPicPr/>
          <p:nvPr/>
        </p:nvPicPr>
        <p:blipFill>
          <a:blip r:embed="rId1"/>
          <a:stretch>
            <a:fillRect/>
          </a:stretch>
        </p:blipFill>
        <p:spPr>
          <a:xfrm>
            <a:off x="7874952" y="1790379"/>
            <a:ext cx="3288348" cy="2096142"/>
          </a:xfrm>
          <a:prstGeom prst="rect">
            <a:avLst/>
          </a:prstGeom>
        </p:spPr>
      </p:pic>
      <p:sp>
        <p:nvSpPr>
          <p:cNvPr id="3" name="矩形 2"/>
          <p:cNvSpPr/>
          <p:nvPr/>
        </p:nvSpPr>
        <p:spPr>
          <a:xfrm>
            <a:off x="400050" y="3989844"/>
            <a:ext cx="10325100" cy="2677656"/>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A.A</a:t>
            </a:r>
            <a:r>
              <a:rPr lang="zh-CN" altLang="zh-CN" sz="2800" dirty="0">
                <a:solidFill>
                  <a:srgbClr val="000000"/>
                </a:solidFill>
                <a:cs typeface="Times New Roman" panose="02020603050405020304" charset="0"/>
              </a:rPr>
              <a:t>点对应溶液的</a:t>
            </a:r>
            <a:r>
              <a:rPr lang="en-US" altLang="zh-CN" sz="2800" dirty="0">
                <a:solidFill>
                  <a:srgbClr val="000000"/>
                </a:solidFill>
                <a:cs typeface="Times New Roman" panose="02020603050405020304" charset="0"/>
              </a:rPr>
              <a:t>pH</a:t>
            </a:r>
            <a:r>
              <a:rPr lang="zh-CN" altLang="zh-CN" sz="2800" dirty="0">
                <a:solidFill>
                  <a:srgbClr val="000000"/>
                </a:solidFill>
                <a:cs typeface="Times New Roman" panose="02020603050405020304" charset="0"/>
              </a:rPr>
              <a:t>小于</a:t>
            </a:r>
            <a:r>
              <a:rPr lang="en-US" altLang="zh-CN" sz="2800" dirty="0">
                <a:solidFill>
                  <a:srgbClr val="000000"/>
                </a:solidFill>
                <a:cs typeface="Times New Roman" panose="02020603050405020304" charset="0"/>
              </a:rPr>
              <a:t>7,</a:t>
            </a:r>
            <a:r>
              <a:rPr lang="zh-CN" altLang="zh-CN" sz="2800" dirty="0">
                <a:solidFill>
                  <a:srgbClr val="000000"/>
                </a:solidFill>
                <a:cs typeface="Times New Roman" panose="02020603050405020304" charset="0"/>
              </a:rPr>
              <a:t>因为</a:t>
            </a:r>
            <a:r>
              <a:rPr lang="en-US" altLang="zh-CN" sz="2800" dirty="0">
                <a:solidFill>
                  <a:srgbClr val="000000"/>
                </a:solidFill>
                <a:cs typeface="Times New Roman" panose="02020603050405020304" charset="0"/>
              </a:rPr>
              <a:t>Cu</a:t>
            </a:r>
            <a:r>
              <a:rPr lang="en-US" altLang="zh-CN" sz="2800" baseline="300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水解使溶液显酸性</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B.</a:t>
            </a:r>
            <a:r>
              <a:rPr lang="zh-CN" altLang="zh-CN" sz="2800" dirty="0">
                <a:solidFill>
                  <a:srgbClr val="000000"/>
                </a:solidFill>
                <a:cs typeface="Times New Roman" panose="02020603050405020304" charset="0"/>
              </a:rPr>
              <a:t>整个电解过程中阳极先产生</a:t>
            </a:r>
            <a:r>
              <a:rPr lang="en-US" altLang="zh-CN" sz="2800" dirty="0">
                <a:solidFill>
                  <a:srgbClr val="000000"/>
                </a:solidFill>
                <a:cs typeface="Times New Roman" panose="02020603050405020304" charset="0"/>
              </a:rPr>
              <a:t>Cl</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后产生</a:t>
            </a:r>
            <a:r>
              <a:rPr lang="en-US" altLang="zh-CN" sz="2800" dirty="0">
                <a:solidFill>
                  <a:srgbClr val="000000"/>
                </a:solidFill>
                <a:cs typeface="Times New Roman" panose="02020603050405020304" charset="0"/>
              </a:rPr>
              <a:t>O</a:t>
            </a:r>
            <a:r>
              <a:rPr lang="en-US" altLang="zh-CN" sz="2800" baseline="-25000" dirty="0">
                <a:solidFill>
                  <a:srgbClr val="000000"/>
                </a:solidFill>
                <a:cs typeface="Times New Roman" panose="02020603050405020304" charset="0"/>
              </a:rPr>
              <a:t>2</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C.BC</a:t>
            </a:r>
            <a:r>
              <a:rPr lang="zh-CN" altLang="zh-CN" sz="2800" dirty="0">
                <a:solidFill>
                  <a:srgbClr val="000000"/>
                </a:solidFill>
                <a:cs typeface="Times New Roman" panose="02020603050405020304" charset="0"/>
              </a:rPr>
              <a:t>段对应的电解过程阳极产物是</a:t>
            </a:r>
            <a:r>
              <a:rPr lang="en-US" altLang="zh-CN" sz="2800" dirty="0">
                <a:solidFill>
                  <a:srgbClr val="000000"/>
                </a:solidFill>
                <a:cs typeface="Times New Roman" panose="02020603050405020304" charset="0"/>
              </a:rPr>
              <a:t>Cl</a:t>
            </a:r>
            <a:r>
              <a:rPr lang="en-US" altLang="zh-CN" sz="2800" baseline="-25000" dirty="0">
                <a:solidFill>
                  <a:srgbClr val="000000"/>
                </a:solidFill>
                <a:cs typeface="Times New Roman" panose="02020603050405020304" charset="0"/>
              </a:rPr>
              <a:t>2</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D.CD</a:t>
            </a:r>
            <a:r>
              <a:rPr lang="zh-CN" altLang="zh-CN" sz="2800" dirty="0">
                <a:solidFill>
                  <a:srgbClr val="000000"/>
                </a:solidFill>
                <a:cs typeface="Times New Roman" panose="02020603050405020304" charset="0"/>
              </a:rPr>
              <a:t>段对应的电解过程电解的物质是水</a:t>
            </a:r>
            <a:endParaRPr lang="zh-CN" altLang="zh-CN" sz="2800" dirty="0">
              <a:solidFill>
                <a:srgbClr val="000000"/>
              </a:solidFill>
              <a:cs typeface="Times New Roman" panose="02020603050405020304" charset="0"/>
            </a:endParaRPr>
          </a:p>
        </p:txBody>
      </p:sp>
      <p:sp>
        <p:nvSpPr>
          <p:cNvPr id="17" name="矩形 16"/>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244288" y="385020"/>
            <a:ext cx="1620957" cy="523220"/>
          </a:xfrm>
          <a:prstGeom prst="rect">
            <a:avLst/>
          </a:prstGeom>
        </p:spPr>
        <p:txBody>
          <a:bodyPr wrap="none">
            <a:spAutoFit/>
          </a:bodyPr>
          <a:lstStyle/>
          <a:p>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思维导引</a:t>
            </a:r>
            <a:endPar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endParaRPr>
          </a:p>
        </p:txBody>
      </p:sp>
      <p:graphicFrame>
        <p:nvGraphicFramePr>
          <p:cNvPr id="3" name="表格 2"/>
          <p:cNvGraphicFramePr>
            <a:graphicFrameLocks noGrp="1"/>
          </p:cNvGraphicFramePr>
          <p:nvPr/>
        </p:nvGraphicFramePr>
        <p:xfrm>
          <a:off x="628650" y="1156494"/>
          <a:ext cx="10706100" cy="2901156"/>
        </p:xfrm>
        <a:graphic>
          <a:graphicData uri="http://schemas.openxmlformats.org/drawingml/2006/table">
            <a:tbl>
              <a:tblPr firstRow="1" firstCol="1" bandRow="1"/>
              <a:tblGrid>
                <a:gridCol w="2754105"/>
                <a:gridCol w="7951995"/>
              </a:tblGrid>
              <a:tr h="725289">
                <a:tc>
                  <a:txBody>
                    <a:bodyPr/>
                    <a:lstStyle/>
                    <a:p>
                      <a:pPr algn="ctr">
                        <a:lnSpc>
                          <a:spcPct val="150000"/>
                        </a:lnSpc>
                        <a:spcAft>
                          <a:spcPts val="0"/>
                        </a:spcAft>
                      </a:pPr>
                      <a:r>
                        <a:rPr lang="zh-CN" altLang="en-US" sz="2800" kern="1200" dirty="0">
                          <a:solidFill>
                            <a:srgbClr val="000000"/>
                          </a:solidFill>
                          <a:latin typeface="+mn-lt"/>
                          <a:ea typeface="+mn-ea"/>
                          <a:cs typeface="Times New Roman" panose="02020603050405020304" charset="0"/>
                        </a:rPr>
                        <a:t>题给图像分段</a:t>
                      </a:r>
                      <a:endParaRPr lang="zh-CN" altLang="en-US" sz="2800" kern="1200" dirty="0">
                        <a:solidFill>
                          <a:srgbClr val="000000"/>
                        </a:solidFill>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800" kern="1200" dirty="0">
                          <a:solidFill>
                            <a:srgbClr val="000000"/>
                          </a:solidFill>
                          <a:latin typeface="+mn-lt"/>
                          <a:ea typeface="+mn-ea"/>
                          <a:cs typeface="Times New Roman" panose="02020603050405020304" charset="0"/>
                        </a:rPr>
                        <a:t>对应的电解产物</a:t>
                      </a:r>
                      <a:endParaRPr lang="zh-CN" altLang="en-US" sz="2800" kern="1200" dirty="0">
                        <a:solidFill>
                          <a:srgbClr val="000000"/>
                        </a:solidFill>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289">
                <a:tc>
                  <a:txBody>
                    <a:bodyPr/>
                    <a:lstStyle/>
                    <a:p>
                      <a:pPr algn="ctr">
                        <a:lnSpc>
                          <a:spcPct val="150000"/>
                        </a:lnSpc>
                        <a:spcAft>
                          <a:spcPts val="0"/>
                        </a:spcAft>
                      </a:pPr>
                      <a:r>
                        <a:rPr lang="en-US" sz="2800" kern="1200">
                          <a:solidFill>
                            <a:srgbClr val="000000"/>
                          </a:solidFill>
                          <a:latin typeface="+mn-lt"/>
                          <a:ea typeface="+mn-ea"/>
                          <a:cs typeface="Times New Roman" panose="02020603050405020304" charset="0"/>
                        </a:rPr>
                        <a:t>AB</a:t>
                      </a:r>
                      <a:r>
                        <a:rPr lang="zh-CN" altLang="en-US" sz="2800" kern="1200">
                          <a:solidFill>
                            <a:srgbClr val="000000"/>
                          </a:solidFill>
                          <a:latin typeface="+mn-lt"/>
                          <a:ea typeface="+mn-ea"/>
                          <a:cs typeface="Times New Roman" panose="02020603050405020304" charset="0"/>
                        </a:rPr>
                        <a:t>段</a:t>
                      </a:r>
                      <a:endParaRPr lang="zh-CN" altLang="en-US" sz="2800" kern="1200">
                        <a:solidFill>
                          <a:srgbClr val="000000"/>
                        </a:solidFill>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800" kern="1200" dirty="0">
                          <a:solidFill>
                            <a:srgbClr val="000000"/>
                          </a:solidFill>
                          <a:latin typeface="+mn-lt"/>
                          <a:ea typeface="+mn-ea"/>
                          <a:cs typeface="Times New Roman" panose="02020603050405020304" charset="0"/>
                        </a:rPr>
                        <a:t>阳极产物为</a:t>
                      </a:r>
                      <a:r>
                        <a:rPr lang="en-US" sz="2800" kern="1200" dirty="0">
                          <a:solidFill>
                            <a:srgbClr val="000000"/>
                          </a:solidFill>
                          <a:latin typeface="+mn-lt"/>
                          <a:ea typeface="+mn-ea"/>
                          <a:cs typeface="Times New Roman" panose="02020603050405020304" charset="0"/>
                        </a:rPr>
                        <a:t>Cl</a:t>
                      </a:r>
                      <a:r>
                        <a:rPr lang="en-US" sz="2800" kern="1200" baseline="-25000" dirty="0">
                          <a:solidFill>
                            <a:srgbClr val="000000"/>
                          </a:solidFill>
                          <a:latin typeface="+mn-lt"/>
                          <a:ea typeface="+mn-ea"/>
                          <a:cs typeface="Times New Roman" panose="02020603050405020304" charset="0"/>
                        </a:rPr>
                        <a:t>2</a:t>
                      </a:r>
                      <a:r>
                        <a:rPr lang="zh-CN" altLang="en-US" sz="2800" kern="1200" dirty="0">
                          <a:solidFill>
                            <a:srgbClr val="000000"/>
                          </a:solidFill>
                          <a:latin typeface="+mn-lt"/>
                          <a:ea typeface="+mn-ea"/>
                          <a:cs typeface="Times New Roman" panose="02020603050405020304" charset="0"/>
                        </a:rPr>
                        <a:t>、阴极产物为</a:t>
                      </a:r>
                      <a:r>
                        <a:rPr lang="en-US" sz="2800" kern="1200" dirty="0">
                          <a:solidFill>
                            <a:srgbClr val="000000"/>
                          </a:solidFill>
                          <a:latin typeface="+mn-lt"/>
                          <a:ea typeface="+mn-ea"/>
                          <a:cs typeface="Times New Roman" panose="02020603050405020304" charset="0"/>
                        </a:rPr>
                        <a:t>Cu</a:t>
                      </a:r>
                      <a:endParaRPr lang="zh-CN" altLang="en-US" sz="2800" kern="1200" dirty="0">
                        <a:solidFill>
                          <a:srgbClr val="000000"/>
                        </a:solidFill>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289">
                <a:tc>
                  <a:txBody>
                    <a:bodyPr/>
                    <a:lstStyle/>
                    <a:p>
                      <a:pPr algn="ctr">
                        <a:lnSpc>
                          <a:spcPct val="150000"/>
                        </a:lnSpc>
                        <a:spcAft>
                          <a:spcPts val="0"/>
                        </a:spcAft>
                      </a:pPr>
                      <a:r>
                        <a:rPr lang="en-US" sz="2800" kern="1200">
                          <a:solidFill>
                            <a:srgbClr val="000000"/>
                          </a:solidFill>
                          <a:latin typeface="+mn-lt"/>
                          <a:ea typeface="+mn-ea"/>
                          <a:cs typeface="Times New Roman" panose="02020603050405020304" charset="0"/>
                        </a:rPr>
                        <a:t>BC</a:t>
                      </a:r>
                      <a:r>
                        <a:rPr lang="zh-CN" altLang="en-US" sz="2800" kern="1200">
                          <a:solidFill>
                            <a:srgbClr val="000000"/>
                          </a:solidFill>
                          <a:latin typeface="+mn-lt"/>
                          <a:ea typeface="+mn-ea"/>
                          <a:cs typeface="Times New Roman" panose="02020603050405020304" charset="0"/>
                        </a:rPr>
                        <a:t>段</a:t>
                      </a:r>
                      <a:endParaRPr lang="zh-CN" altLang="en-US" sz="2800" kern="1200">
                        <a:solidFill>
                          <a:srgbClr val="000000"/>
                        </a:solidFill>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800" kern="1200" dirty="0">
                          <a:solidFill>
                            <a:srgbClr val="000000"/>
                          </a:solidFill>
                          <a:latin typeface="+mn-lt"/>
                          <a:ea typeface="+mn-ea"/>
                          <a:cs typeface="Times New Roman" panose="02020603050405020304" charset="0"/>
                        </a:rPr>
                        <a:t>阳极产物为</a:t>
                      </a:r>
                      <a:r>
                        <a:rPr lang="en-US" sz="2800" kern="1200" dirty="0">
                          <a:solidFill>
                            <a:srgbClr val="000000"/>
                          </a:solidFill>
                          <a:latin typeface="+mn-lt"/>
                          <a:ea typeface="+mn-ea"/>
                          <a:cs typeface="Times New Roman" panose="02020603050405020304" charset="0"/>
                        </a:rPr>
                        <a:t>O</a:t>
                      </a:r>
                      <a:r>
                        <a:rPr lang="en-US" sz="2800" kern="1200" baseline="-25000" dirty="0">
                          <a:solidFill>
                            <a:srgbClr val="000000"/>
                          </a:solidFill>
                          <a:latin typeface="+mn-lt"/>
                          <a:ea typeface="+mn-ea"/>
                          <a:cs typeface="Times New Roman" panose="02020603050405020304" charset="0"/>
                        </a:rPr>
                        <a:t>2</a:t>
                      </a:r>
                      <a:r>
                        <a:rPr lang="zh-CN" altLang="en-US" sz="2800" kern="1200" dirty="0">
                          <a:solidFill>
                            <a:srgbClr val="000000"/>
                          </a:solidFill>
                          <a:latin typeface="+mn-lt"/>
                          <a:ea typeface="+mn-ea"/>
                          <a:cs typeface="Times New Roman" panose="02020603050405020304" charset="0"/>
                        </a:rPr>
                        <a:t>、阴极产物为</a:t>
                      </a:r>
                      <a:r>
                        <a:rPr lang="en-US" sz="2800" kern="1200" dirty="0">
                          <a:solidFill>
                            <a:srgbClr val="000000"/>
                          </a:solidFill>
                          <a:latin typeface="+mn-lt"/>
                          <a:ea typeface="+mn-ea"/>
                          <a:cs typeface="Times New Roman" panose="02020603050405020304" charset="0"/>
                        </a:rPr>
                        <a:t>Cu</a:t>
                      </a:r>
                      <a:endParaRPr lang="zh-CN" altLang="en-US" sz="2800" kern="1200" dirty="0">
                        <a:solidFill>
                          <a:srgbClr val="000000"/>
                        </a:solidFill>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289">
                <a:tc>
                  <a:txBody>
                    <a:bodyPr/>
                    <a:lstStyle/>
                    <a:p>
                      <a:pPr algn="ctr">
                        <a:lnSpc>
                          <a:spcPct val="150000"/>
                        </a:lnSpc>
                        <a:spcAft>
                          <a:spcPts val="0"/>
                        </a:spcAft>
                      </a:pPr>
                      <a:r>
                        <a:rPr lang="en-US" sz="2800" kern="1200">
                          <a:solidFill>
                            <a:srgbClr val="000000"/>
                          </a:solidFill>
                          <a:latin typeface="+mn-lt"/>
                          <a:ea typeface="+mn-ea"/>
                          <a:cs typeface="Times New Roman" panose="02020603050405020304" charset="0"/>
                        </a:rPr>
                        <a:t>CD</a:t>
                      </a:r>
                      <a:r>
                        <a:rPr lang="zh-CN" altLang="en-US" sz="2800" kern="1200">
                          <a:solidFill>
                            <a:srgbClr val="000000"/>
                          </a:solidFill>
                          <a:latin typeface="+mn-lt"/>
                          <a:ea typeface="+mn-ea"/>
                          <a:cs typeface="Times New Roman" panose="02020603050405020304" charset="0"/>
                        </a:rPr>
                        <a:t>段</a:t>
                      </a:r>
                      <a:endParaRPr lang="zh-CN" altLang="en-US" sz="2800" kern="1200">
                        <a:solidFill>
                          <a:srgbClr val="000000"/>
                        </a:solidFill>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800" kern="1200" dirty="0">
                          <a:solidFill>
                            <a:srgbClr val="000000"/>
                          </a:solidFill>
                          <a:latin typeface="+mn-lt"/>
                          <a:ea typeface="+mn-ea"/>
                          <a:cs typeface="Times New Roman" panose="02020603050405020304" charset="0"/>
                        </a:rPr>
                        <a:t>阳极产物为</a:t>
                      </a:r>
                      <a:r>
                        <a:rPr lang="en-US" sz="2800" kern="1200" dirty="0">
                          <a:solidFill>
                            <a:srgbClr val="000000"/>
                          </a:solidFill>
                          <a:latin typeface="+mn-lt"/>
                          <a:ea typeface="+mn-ea"/>
                          <a:cs typeface="Times New Roman" panose="02020603050405020304" charset="0"/>
                        </a:rPr>
                        <a:t>O</a:t>
                      </a:r>
                      <a:r>
                        <a:rPr lang="en-US" sz="2800" kern="1200" baseline="-25000" dirty="0">
                          <a:solidFill>
                            <a:srgbClr val="000000"/>
                          </a:solidFill>
                          <a:latin typeface="+mn-lt"/>
                          <a:ea typeface="+mn-ea"/>
                          <a:cs typeface="Times New Roman" panose="02020603050405020304" charset="0"/>
                        </a:rPr>
                        <a:t>2</a:t>
                      </a:r>
                      <a:r>
                        <a:rPr lang="zh-CN" altLang="en-US" sz="2800" kern="1200" dirty="0">
                          <a:solidFill>
                            <a:srgbClr val="000000"/>
                          </a:solidFill>
                          <a:latin typeface="+mn-lt"/>
                          <a:ea typeface="+mn-ea"/>
                          <a:cs typeface="Times New Roman" panose="02020603050405020304" charset="0"/>
                        </a:rPr>
                        <a:t>、阴极产物为</a:t>
                      </a:r>
                      <a:r>
                        <a:rPr lang="en-US" sz="2800" kern="1200" dirty="0">
                          <a:solidFill>
                            <a:srgbClr val="000000"/>
                          </a:solidFill>
                          <a:latin typeface="+mn-lt"/>
                          <a:ea typeface="+mn-ea"/>
                          <a:cs typeface="Times New Roman" panose="02020603050405020304" charset="0"/>
                        </a:rPr>
                        <a:t>H</a:t>
                      </a:r>
                      <a:r>
                        <a:rPr lang="en-US" sz="2800" kern="1200" baseline="-25000" dirty="0">
                          <a:solidFill>
                            <a:srgbClr val="000000"/>
                          </a:solidFill>
                          <a:latin typeface="+mn-lt"/>
                          <a:ea typeface="+mn-ea"/>
                          <a:cs typeface="Times New Roman" panose="02020603050405020304" charset="0"/>
                        </a:rPr>
                        <a:t>2</a:t>
                      </a:r>
                      <a:endParaRPr lang="zh-CN" altLang="en-US" sz="2800" kern="1200" baseline="-25000" dirty="0">
                        <a:solidFill>
                          <a:srgbClr val="000000"/>
                        </a:solidFill>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矩形 14"/>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1" action="ppaction://hlinksldjump"/>
          </p:cNvPr>
          <p:cNvSpPr/>
          <p:nvPr/>
        </p:nvSpPr>
        <p:spPr>
          <a:xfrm>
            <a:off x="1081338" y="1056198"/>
            <a:ext cx="10065636" cy="4334951"/>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电解原理及其应用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电解池中电极反应式的书写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金属的腐蚀</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惰性电极电解电解质溶液的类型和规律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与电化学有关的定量计算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微课</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串联电池</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的两大模型</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a:hlinkClick r:id="" action="ppaction://noaction"/>
          </p:cNvPr>
          <p:cNvSpPr/>
          <p:nvPr/>
        </p:nvSpPr>
        <p:spPr>
          <a:xfrm>
            <a:off x="1081338" y="550288"/>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方法帮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素养大提升</a:t>
            </a:r>
            <a:endParaRPr lang="zh-CN" altLang="en-US" sz="2800" b="1" dirty="0">
              <a:solidFill>
                <a:srgbClr val="DA251C"/>
              </a:solidFill>
              <a:latin typeface="Calibri" panose="020F050202020403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34043" y="254679"/>
            <a:ext cx="11682186" cy="4539191"/>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CuSO</a:t>
            </a:r>
            <a:r>
              <a:rPr lang="en-US" altLang="zh-CN" sz="2800" baseline="-25000" dirty="0"/>
              <a:t>4</a:t>
            </a:r>
            <a:r>
              <a:rPr lang="zh-CN" altLang="zh-CN" sz="2800" dirty="0"/>
              <a:t>水解</a:t>
            </a:r>
            <a:r>
              <a:rPr lang="en-US" altLang="zh-CN" sz="2800" dirty="0"/>
              <a:t>,</a:t>
            </a:r>
            <a:r>
              <a:rPr lang="zh-CN" altLang="zh-CN" sz="2800" dirty="0"/>
              <a:t>溶液显酸性</a:t>
            </a:r>
            <a:r>
              <a:rPr lang="en-US" altLang="zh-CN" sz="2800" dirty="0"/>
              <a:t>,A</a:t>
            </a:r>
            <a:r>
              <a:rPr lang="zh-CN" altLang="zh-CN" sz="2800" dirty="0"/>
              <a:t>点对应溶液的</a:t>
            </a:r>
            <a:r>
              <a:rPr lang="en-US" altLang="zh-CN" sz="2800" dirty="0"/>
              <a:t>pH</a:t>
            </a:r>
            <a:r>
              <a:rPr lang="zh-CN" altLang="zh-CN" sz="2800" dirty="0"/>
              <a:t>小于</a:t>
            </a:r>
            <a:r>
              <a:rPr lang="en-US" altLang="zh-CN" sz="2800" dirty="0"/>
              <a:t>7,A</a:t>
            </a:r>
            <a:r>
              <a:rPr lang="zh-CN" altLang="zh-CN" sz="2800" dirty="0"/>
              <a:t>项说法正确</a:t>
            </a:r>
            <a:r>
              <a:rPr lang="en-US" altLang="zh-CN" sz="2800" dirty="0"/>
              <a:t>;</a:t>
            </a:r>
            <a:r>
              <a:rPr lang="zh-CN" altLang="zh-CN" sz="2800" dirty="0"/>
              <a:t>根据阳极放电顺序</a:t>
            </a:r>
            <a:r>
              <a:rPr lang="en-US" altLang="zh-CN" sz="2800" dirty="0"/>
              <a:t>,</a:t>
            </a:r>
            <a:r>
              <a:rPr lang="zh-CN" altLang="zh-CN" sz="2800" dirty="0"/>
              <a:t>整个过程中阳极上</a:t>
            </a:r>
            <a:r>
              <a:rPr lang="en-US" altLang="zh-CN" sz="2800" dirty="0"/>
              <a:t>Cl</a:t>
            </a:r>
            <a:r>
              <a:rPr lang="en-US" altLang="zh-CN" sz="2800" baseline="30000" dirty="0"/>
              <a:t>-</a:t>
            </a:r>
            <a:r>
              <a:rPr lang="zh-CN" altLang="zh-CN" sz="2800" dirty="0"/>
              <a:t>先放电</a:t>
            </a:r>
            <a:r>
              <a:rPr lang="en-US" altLang="zh-CN" sz="2800" dirty="0"/>
              <a:t>,</a:t>
            </a:r>
            <a:r>
              <a:rPr lang="zh-CN" altLang="zh-CN" sz="2800" dirty="0"/>
              <a:t>产生</a:t>
            </a:r>
            <a:r>
              <a:rPr lang="en-US" altLang="zh-CN" sz="2800" dirty="0"/>
              <a:t>Cl</a:t>
            </a:r>
            <a:r>
              <a:rPr lang="en-US" altLang="zh-CN" sz="2800" baseline="-25000" dirty="0"/>
              <a:t>2</a:t>
            </a:r>
            <a:r>
              <a:rPr lang="en-US" altLang="zh-CN" sz="2800" dirty="0"/>
              <a:t>,H</a:t>
            </a:r>
            <a:r>
              <a:rPr lang="en-US" altLang="zh-CN" sz="2800" baseline="-25000" dirty="0"/>
              <a:t>2</a:t>
            </a:r>
            <a:r>
              <a:rPr lang="en-US" altLang="zh-CN" sz="2800" dirty="0"/>
              <a:t>O</a:t>
            </a:r>
            <a:r>
              <a:rPr lang="zh-CN" altLang="zh-CN" sz="2800" dirty="0"/>
              <a:t>后放电</a:t>
            </a:r>
            <a:r>
              <a:rPr lang="en-US" altLang="zh-CN" sz="2800" dirty="0"/>
              <a:t>,</a:t>
            </a:r>
            <a:r>
              <a:rPr lang="zh-CN" altLang="zh-CN" sz="2800" dirty="0"/>
              <a:t>产生</a:t>
            </a:r>
            <a:r>
              <a:rPr lang="en-US" altLang="zh-CN" sz="2800" dirty="0"/>
              <a:t>O</a:t>
            </a:r>
            <a:r>
              <a:rPr lang="en-US" altLang="zh-CN" sz="2800" baseline="-25000" dirty="0"/>
              <a:t>2</a:t>
            </a:r>
            <a:r>
              <a:rPr lang="en-US" altLang="zh-CN" sz="2800" dirty="0"/>
              <a:t>,B</a:t>
            </a:r>
            <a:r>
              <a:rPr lang="zh-CN" altLang="zh-CN" sz="2800" dirty="0"/>
              <a:t>项说法正确</a:t>
            </a:r>
            <a:r>
              <a:rPr lang="en-US" altLang="zh-CN" sz="2800" dirty="0"/>
              <a:t>;</a:t>
            </a:r>
            <a:r>
              <a:rPr lang="zh-CN" altLang="zh-CN" sz="2800" dirty="0"/>
              <a:t>阳极先产生</a:t>
            </a:r>
            <a:r>
              <a:rPr lang="en-US" altLang="zh-CN" sz="2800" dirty="0"/>
              <a:t>Cl</a:t>
            </a:r>
            <a:r>
              <a:rPr lang="en-US" altLang="zh-CN" sz="2800" baseline="-25000" dirty="0"/>
              <a:t>2</a:t>
            </a:r>
            <a:r>
              <a:rPr lang="en-US" altLang="zh-CN" sz="2800" dirty="0"/>
              <a:t>,</a:t>
            </a:r>
            <a:r>
              <a:rPr lang="zh-CN" altLang="zh-CN" sz="2800" dirty="0"/>
              <a:t>后产生</a:t>
            </a:r>
            <a:r>
              <a:rPr lang="en-US" altLang="zh-CN" sz="2800" dirty="0"/>
              <a:t>O</a:t>
            </a:r>
            <a:r>
              <a:rPr lang="en-US" altLang="zh-CN" sz="2800" baseline="-25000" dirty="0"/>
              <a:t>2</a:t>
            </a:r>
            <a:r>
              <a:rPr lang="en-US" altLang="zh-CN" sz="2800" dirty="0"/>
              <a:t>,BC</a:t>
            </a:r>
            <a:r>
              <a:rPr lang="zh-CN" altLang="zh-CN" sz="2800" dirty="0"/>
              <a:t>段对应的电解过程溶液</a:t>
            </a:r>
            <a:r>
              <a:rPr lang="en-US" altLang="zh-CN" sz="2800" dirty="0"/>
              <a:t>pH</a:t>
            </a:r>
            <a:r>
              <a:rPr lang="zh-CN" altLang="zh-CN" sz="2800" dirty="0"/>
              <a:t>减小</a:t>
            </a:r>
            <a:r>
              <a:rPr lang="en-US" altLang="zh-CN" sz="2800" dirty="0"/>
              <a:t>,</a:t>
            </a:r>
            <a:r>
              <a:rPr lang="zh-CN" altLang="zh-CN" sz="2800" dirty="0"/>
              <a:t>说明阳极电解</a:t>
            </a:r>
            <a:r>
              <a:rPr lang="en-US" altLang="zh-CN" sz="2800" dirty="0"/>
              <a:t>H</a:t>
            </a:r>
            <a:r>
              <a:rPr lang="en-US" altLang="zh-CN" sz="2800" baseline="-25000" dirty="0"/>
              <a:t>2</a:t>
            </a:r>
            <a:r>
              <a:rPr lang="en-US" altLang="zh-CN" sz="2800" dirty="0"/>
              <a:t>O,</a:t>
            </a:r>
            <a:r>
              <a:rPr lang="zh-CN" altLang="zh-CN" sz="2800" dirty="0"/>
              <a:t>阳极产物是</a:t>
            </a:r>
            <a:r>
              <a:rPr lang="en-US" altLang="zh-CN" sz="2800" dirty="0"/>
              <a:t>O</a:t>
            </a:r>
            <a:r>
              <a:rPr lang="en-US" altLang="zh-CN" sz="2800" baseline="-25000" dirty="0"/>
              <a:t>2</a:t>
            </a:r>
            <a:r>
              <a:rPr lang="zh-CN" altLang="zh-CN" sz="2800" dirty="0"/>
              <a:t>和</a:t>
            </a:r>
            <a:r>
              <a:rPr lang="en-US" altLang="zh-CN" sz="2800" dirty="0"/>
              <a:t>H</a:t>
            </a:r>
            <a:r>
              <a:rPr lang="en-US" altLang="zh-CN" sz="2800" baseline="30000" dirty="0"/>
              <a:t>+</a:t>
            </a:r>
            <a:r>
              <a:rPr lang="en-US" altLang="zh-CN" sz="2800" dirty="0"/>
              <a:t>,</a:t>
            </a:r>
            <a:r>
              <a:rPr lang="zh-CN" altLang="zh-CN" sz="2800" dirty="0"/>
              <a:t>阴极产物为</a:t>
            </a:r>
            <a:r>
              <a:rPr lang="en-US" altLang="zh-CN" sz="2800" dirty="0" err="1"/>
              <a:t>Cu,C</a:t>
            </a:r>
            <a:r>
              <a:rPr lang="zh-CN" altLang="zh-CN" sz="2800" dirty="0"/>
              <a:t>项说法错误</a:t>
            </a:r>
            <a:r>
              <a:rPr lang="en-US" altLang="zh-CN" sz="2800" dirty="0"/>
              <a:t>;CD</a:t>
            </a:r>
            <a:r>
              <a:rPr lang="zh-CN" altLang="zh-CN" sz="2800" dirty="0"/>
              <a:t>段对应的电解过程</a:t>
            </a:r>
            <a:r>
              <a:rPr lang="en-US" altLang="zh-CN" sz="2800" dirty="0"/>
              <a:t>,</a:t>
            </a:r>
            <a:r>
              <a:rPr lang="zh-CN" altLang="zh-CN" sz="2800" dirty="0"/>
              <a:t>溶液</a:t>
            </a:r>
            <a:r>
              <a:rPr lang="en-US" altLang="zh-CN" sz="2800" dirty="0"/>
              <a:t>pH</a:t>
            </a:r>
            <a:r>
              <a:rPr lang="zh-CN" altLang="zh-CN" sz="2800" dirty="0"/>
              <a:t>下降速率减小</a:t>
            </a:r>
            <a:r>
              <a:rPr lang="en-US" altLang="zh-CN" sz="2800" dirty="0"/>
              <a:t>,</a:t>
            </a:r>
            <a:r>
              <a:rPr lang="zh-CN" altLang="zh-CN" sz="2800" dirty="0"/>
              <a:t>为电解</a:t>
            </a:r>
            <a:r>
              <a:rPr lang="en-US" altLang="zh-CN" sz="2800" dirty="0"/>
              <a:t>H</a:t>
            </a:r>
            <a:r>
              <a:rPr lang="en-US" altLang="zh-CN" sz="2800" baseline="-25000" dirty="0"/>
              <a:t>2</a:t>
            </a:r>
            <a:r>
              <a:rPr lang="en-US" altLang="zh-CN" sz="2800" dirty="0"/>
              <a:t>O,</a:t>
            </a:r>
            <a:r>
              <a:rPr lang="zh-CN" altLang="zh-CN" sz="2800" dirty="0"/>
              <a:t>阳极产物为</a:t>
            </a:r>
            <a:r>
              <a:rPr lang="en-US" altLang="zh-CN" sz="2800" dirty="0"/>
              <a:t>O</a:t>
            </a:r>
            <a:r>
              <a:rPr lang="en-US" altLang="zh-CN" sz="2800" baseline="-25000" dirty="0"/>
              <a:t>2</a:t>
            </a:r>
            <a:r>
              <a:rPr lang="zh-CN" altLang="zh-CN" sz="2800" dirty="0"/>
              <a:t>、阴极产物为</a:t>
            </a:r>
            <a:r>
              <a:rPr lang="en-US" altLang="zh-CN" sz="2800" dirty="0"/>
              <a:t>H</a:t>
            </a:r>
            <a:r>
              <a:rPr lang="en-US" altLang="zh-CN" sz="2800" baseline="-25000" dirty="0"/>
              <a:t>2</a:t>
            </a:r>
            <a:r>
              <a:rPr lang="en-US" altLang="zh-CN" sz="2800" dirty="0"/>
              <a:t>,D</a:t>
            </a:r>
            <a:r>
              <a:rPr lang="zh-CN" altLang="zh-CN" sz="2800" dirty="0"/>
              <a:t>项说法正确。</a:t>
            </a:r>
            <a:endParaRPr lang="zh-CN" altLang="zh-CN" sz="2800" dirty="0"/>
          </a:p>
          <a:p>
            <a:pPr>
              <a:lnSpc>
                <a:spcPct val="150000"/>
              </a:lnSpc>
            </a:pP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16" name="矩形 15"/>
          <p:cNvSpPr/>
          <p:nvPr/>
        </p:nvSpPr>
        <p:spPr>
          <a:xfrm>
            <a:off x="234043" y="433896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C</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19" name="矩形 18"/>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338467"/>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突破攻略</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mc:AlternateContent xmlns:mc="http://schemas.openxmlformats.org/markup-compatibility/2006">
        <mc:Choice xmlns:a14="http://schemas.microsoft.com/office/drawing/2010/main" Requires="a14">
          <p:sp>
            <p:nvSpPr>
              <p:cNvPr id="3" name="矩形 2">
                <a:extLst>
                  <a:ext uri="{FF2B5EF4-FFF2-40B4-BE49-F238E27FC236}">
                    <a14:artisticCrisscrossEtching id="{2ECBF7A4-BBAE-4101-B685-6C66A20D5B3B}"/>
                  </a:ext>
                </a:extLst>
              </p:cNvPr>
              <p:cNvSpPr/>
              <p:nvPr/>
            </p:nvSpPr>
            <p:spPr>
              <a:xfrm>
                <a:off x="400050" y="1099711"/>
                <a:ext cx="11391900" cy="3933897"/>
              </a:xfrm>
              <a:prstGeom prst="rect">
                <a:avLst/>
              </a:prstGeom>
            </p:spPr>
            <p:txBody>
              <a:bodyPr wrap="square">
                <a:spAutoFit/>
              </a:bodyPr>
              <a:lstStyle/>
              <a:p>
                <a:pPr>
                  <a:lnSpc>
                    <a:spcPct val="150000"/>
                  </a:lnSpc>
                </a:pPr>
                <a:r>
                  <a:rPr lang="zh-CN" altLang="zh-CN" sz="2800" dirty="0"/>
                  <a:t>该题的独特之处是结合图像考查电解理论。解答该题的关键是分析图像中不同阶段的反应实质。分析图像的基础是弄清电解质溶液中的离子组成</a:t>
                </a:r>
                <a:r>
                  <a:rPr lang="en-US" altLang="zh-CN" sz="2800" dirty="0"/>
                  <a:t>,</a:t>
                </a:r>
                <a:r>
                  <a:rPr lang="zh-CN" altLang="zh-CN" sz="2800" dirty="0"/>
                  <a:t>解答电解混合电解质溶液的试题时</a:t>
                </a:r>
                <a:r>
                  <a:rPr lang="en-US" altLang="zh-CN" sz="2800" dirty="0"/>
                  <a:t>,</a:t>
                </a:r>
                <a:r>
                  <a:rPr lang="zh-CN" altLang="zh-CN" sz="2800" dirty="0"/>
                  <a:t>可以把混合电解质溶液看作一个整体</a:t>
                </a:r>
                <a:r>
                  <a:rPr lang="en-US" altLang="zh-CN" sz="2800" dirty="0"/>
                  <a:t>,</a:t>
                </a:r>
                <a:r>
                  <a:rPr lang="zh-CN" altLang="zh-CN" sz="2800" dirty="0"/>
                  <a:t>即只分析溶液中含有的离子</a:t>
                </a:r>
                <a:r>
                  <a:rPr lang="en-US" altLang="zh-CN" sz="2800" dirty="0"/>
                  <a:t>,</a:t>
                </a:r>
                <a:r>
                  <a:rPr lang="zh-CN" altLang="zh-CN" sz="2800" dirty="0"/>
                  <a:t>而不考虑该离子来自哪种电解质。如该题中只需要考虑溶液中含有</a:t>
                </a:r>
                <a:r>
                  <a:rPr lang="en-US" altLang="zh-CN" sz="2800" dirty="0"/>
                  <a:t>Na</a:t>
                </a:r>
                <a:r>
                  <a:rPr lang="en-US" altLang="zh-CN" sz="2800" baseline="30000" dirty="0"/>
                  <a:t>+</a:t>
                </a:r>
                <a:r>
                  <a:rPr lang="zh-CN" altLang="zh-CN" sz="2800" dirty="0"/>
                  <a:t>、</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a:t>
                </a:r>
                <a:r>
                  <a:rPr lang="en-US" altLang="zh-CN" sz="2800" dirty="0"/>
                  <a:t>Cl</a:t>
                </a:r>
                <a:r>
                  <a:rPr lang="en-US" altLang="zh-CN" sz="2800" baseline="30000" dirty="0"/>
                  <a:t>-</a:t>
                </a:r>
                <a:r>
                  <a:rPr lang="zh-CN" altLang="zh-CN" sz="2800" dirty="0"/>
                  <a:t>、</a:t>
                </a:r>
                <a:r>
                  <a:rPr lang="en-US" altLang="zh-CN" sz="2800" dirty="0"/>
                  <a:t>Cu</a:t>
                </a:r>
                <a:r>
                  <a:rPr lang="en-US" altLang="zh-CN" sz="2800" baseline="30000" dirty="0"/>
                  <a:t>2+</a:t>
                </a:r>
                <a:r>
                  <a:rPr lang="zh-CN" altLang="zh-CN" sz="2800" dirty="0"/>
                  <a:t>、</a:t>
                </a:r>
                <a:r>
                  <a:rPr lang="en-US" altLang="zh-CN" sz="2800" dirty="0"/>
                  <a:t>OH</a:t>
                </a:r>
                <a:r>
                  <a:rPr lang="en-US" altLang="zh-CN" sz="2800" baseline="30000" dirty="0"/>
                  <a:t>-</a:t>
                </a:r>
                <a:r>
                  <a:rPr lang="zh-CN" altLang="zh-CN" sz="2800" dirty="0"/>
                  <a:t>、</a:t>
                </a:r>
                <a:r>
                  <a:rPr lang="en-US" altLang="zh-CN" sz="2800" dirty="0"/>
                  <a:t>H</a:t>
                </a:r>
                <a:r>
                  <a:rPr lang="en-US" altLang="zh-CN" sz="2800" baseline="30000" dirty="0"/>
                  <a:t>+</a:t>
                </a:r>
                <a:r>
                  <a:rPr lang="en-US" altLang="zh-CN" sz="2800" dirty="0"/>
                  <a:t>,</a:t>
                </a:r>
                <a:r>
                  <a:rPr lang="zh-CN" altLang="zh-CN" sz="2800" dirty="0"/>
                  <a:t>然后根据离子的放电顺序分析电解反应。 </a:t>
                </a:r>
              </a:p>
            </p:txBody>
          </p:sp>
        </mc:Choice>
        <mc:Fallback>
          <p:sp>
            <p:nvSpPr>
              <p:cNvPr id="3" name="矩形 2"/>
              <p:cNvSpPr>
                <a:spLocks noRot="1" noChangeAspect="1" noMove="1" noResize="1" noEditPoints="1" noAdjustHandles="1" noChangeArrowheads="1" noChangeShapeType="1" noTextEdit="1"/>
              </p:cNvSpPr>
              <p:nvPr/>
            </p:nvSpPr>
            <p:spPr>
              <a:xfrm>
                <a:off x="400050" y="1099711"/>
                <a:ext cx="11391900" cy="3933897"/>
              </a:xfrm>
              <a:prstGeom prst="rect">
                <a:avLst/>
              </a:prstGeom>
              <a:blipFill rotWithShape="1">
                <a:blip r:embed="rId1"/>
                <a:stretch>
                  <a:fillRect l="-1124" r="-803" b="-3251"/>
                </a:stretch>
              </a:blipFill>
            </p:spPr>
            <p:txBody>
              <a:bodyPr/>
              <a:lstStyle/>
              <a:p>
                <a:r>
                  <a:rPr lang="zh-CN" altLang="en-US">
                    <a:noFill/>
                  </a:rPr>
                  <a:t> </a:t>
                </a:r>
                <a:endParaRPr lang="zh-CN" altLang="en-US">
                  <a:noFill/>
                </a:endParaRPr>
              </a:p>
            </p:txBody>
          </p:sp>
        </mc:Fallback>
      </mc:AlternateContent>
      <p:sp>
        <p:nvSpPr>
          <p:cNvPr id="4" name="矩形 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138499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4</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2800" dirty="0"/>
              <a:t>[</a:t>
            </a:r>
            <a:r>
              <a:rPr lang="zh-CN" altLang="zh-CN" sz="2800" dirty="0"/>
              <a:t>电解实验探究</a:t>
            </a:r>
            <a:r>
              <a:rPr lang="en-US" altLang="zh-CN" sz="2800" dirty="0"/>
              <a:t>][2016</a:t>
            </a:r>
            <a:r>
              <a:rPr lang="zh-CN" altLang="zh-CN" sz="2800" dirty="0"/>
              <a:t>北京理综</a:t>
            </a:r>
            <a:r>
              <a:rPr lang="en-US" altLang="zh-CN" sz="2800" dirty="0"/>
              <a:t>,12,6</a:t>
            </a:r>
            <a:r>
              <a:rPr lang="zh-CN" altLang="zh-CN" sz="2800" dirty="0"/>
              <a:t>分</a:t>
            </a:r>
            <a:r>
              <a:rPr lang="en-US" altLang="zh-CN" sz="2800" dirty="0"/>
              <a:t>]</a:t>
            </a:r>
            <a:r>
              <a:rPr lang="zh-CN" altLang="zh-CN" sz="2800" dirty="0"/>
              <a:t>用石墨电极完成下列电解实验。</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5" name="表格 4"/>
          <p:cNvGraphicFramePr>
            <a:graphicFrameLocks noGrp="1"/>
          </p:cNvGraphicFramePr>
          <p:nvPr/>
        </p:nvGraphicFramePr>
        <p:xfrm>
          <a:off x="457200" y="1607344"/>
          <a:ext cx="11353800" cy="4926806"/>
        </p:xfrm>
        <a:graphic>
          <a:graphicData uri="http://schemas.openxmlformats.org/drawingml/2006/table">
            <a:tbl>
              <a:tblPr firstRow="1" firstCol="1" bandRow="1"/>
              <a:tblGrid>
                <a:gridCol w="549212"/>
                <a:gridCol w="5086551"/>
                <a:gridCol w="5718037"/>
              </a:tblGrid>
              <a:tr h="703829">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 </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实验一</a:t>
                      </a:r>
                      <a:endParaRPr lang="zh-CN" sz="28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实验二</a:t>
                      </a:r>
                      <a:endParaRPr lang="zh-CN" sz="28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5318">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装置</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dirty="0">
                        <a:solidFill>
                          <a:srgbClr val="000000"/>
                        </a:solidFill>
                        <a:effectLst/>
                        <a:latin typeface="+mn-lt"/>
                        <a:ea typeface="+mn-ea"/>
                        <a:cs typeface="Times New Roman" panose="02020603050405020304" charset="0"/>
                      </a:endParaRPr>
                    </a:p>
                    <a:p>
                      <a:pPr algn="ctr">
                        <a:lnSpc>
                          <a:spcPct val="150000"/>
                        </a:lnSpc>
                        <a:spcAft>
                          <a:spcPts val="0"/>
                        </a:spcAft>
                      </a:pPr>
                      <a:endParaRPr lang="en-US" sz="2800" dirty="0">
                        <a:solidFill>
                          <a:srgbClr val="000000"/>
                        </a:solidFill>
                        <a:effectLst/>
                        <a:latin typeface="+mn-lt"/>
                        <a:ea typeface="+mn-ea"/>
                        <a:cs typeface="Times New Roman" panose="02020603050405020304" charset="0"/>
                      </a:endParaRPr>
                    </a:p>
                    <a:p>
                      <a:pPr algn="ctr">
                        <a:lnSpc>
                          <a:spcPct val="150000"/>
                        </a:lnSpc>
                        <a:spcAft>
                          <a:spcPts val="0"/>
                        </a:spcAft>
                      </a:pPr>
                      <a:endParaRPr lang="en-US" sz="2800" dirty="0">
                        <a:solidFill>
                          <a:srgbClr val="000000"/>
                        </a:solidFill>
                        <a:effectLst/>
                        <a:latin typeface="+mn-lt"/>
                        <a:ea typeface="+mn-ea"/>
                        <a:cs typeface="Times New Roman" panose="02020603050405020304" charset="0"/>
                      </a:endParaRPr>
                    </a:p>
                    <a:p>
                      <a:pPr algn="ctr">
                        <a:lnSpc>
                          <a:spcPct val="150000"/>
                        </a:lnSpc>
                        <a:spcAft>
                          <a:spcPts val="0"/>
                        </a:spcAft>
                      </a:pPr>
                      <a:endParaRPr lang="en-US" sz="28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2800" dirty="0">
                        <a:solidFill>
                          <a:srgbClr val="000000"/>
                        </a:solidFill>
                        <a:effectLst/>
                        <a:latin typeface="+mn-lt"/>
                        <a:ea typeface="+mn-ea"/>
                        <a:cs typeface="Times New Roman" panose="02020603050405020304" charset="0"/>
                      </a:endParaRPr>
                    </a:p>
                    <a:p>
                      <a:pPr algn="ctr">
                        <a:lnSpc>
                          <a:spcPct val="150000"/>
                        </a:lnSpc>
                        <a:spcAft>
                          <a:spcPts val="0"/>
                        </a:spcAft>
                      </a:pPr>
                      <a:endParaRPr lang="en-US" sz="28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7659">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现象</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800">
                          <a:solidFill>
                            <a:srgbClr val="000000"/>
                          </a:solidFill>
                          <a:effectLst/>
                          <a:latin typeface="+mn-lt"/>
                          <a:ea typeface="+mn-ea"/>
                          <a:cs typeface="Times New Roman" panose="02020603050405020304" charset="0"/>
                        </a:rPr>
                        <a:t>a</a:t>
                      </a:r>
                      <a:r>
                        <a:rPr lang="zh-CN" sz="2800">
                          <a:solidFill>
                            <a:srgbClr val="000000"/>
                          </a:solidFill>
                          <a:effectLst/>
                          <a:latin typeface="+mn-lt"/>
                          <a:ea typeface="+mn-ea"/>
                          <a:cs typeface="Times New Roman" panose="02020603050405020304" charset="0"/>
                        </a:rPr>
                        <a:t>、</a:t>
                      </a:r>
                      <a:r>
                        <a:rPr lang="en-US" sz="2800">
                          <a:solidFill>
                            <a:srgbClr val="000000"/>
                          </a:solidFill>
                          <a:effectLst/>
                          <a:latin typeface="+mn-lt"/>
                          <a:ea typeface="+mn-ea"/>
                          <a:cs typeface="Times New Roman" panose="02020603050405020304" charset="0"/>
                        </a:rPr>
                        <a:t>d</a:t>
                      </a:r>
                      <a:r>
                        <a:rPr lang="zh-CN" sz="2800">
                          <a:solidFill>
                            <a:srgbClr val="000000"/>
                          </a:solidFill>
                          <a:effectLst/>
                          <a:latin typeface="+mn-lt"/>
                          <a:ea typeface="+mn-ea"/>
                          <a:cs typeface="Times New Roman" panose="02020603050405020304" charset="0"/>
                        </a:rPr>
                        <a:t>处试纸变蓝</a:t>
                      </a:r>
                      <a:r>
                        <a:rPr lang="en-US" sz="2800">
                          <a:solidFill>
                            <a:srgbClr val="000000"/>
                          </a:solidFill>
                          <a:effectLst/>
                          <a:latin typeface="+mn-lt"/>
                          <a:ea typeface="+mn-ea"/>
                          <a:cs typeface="Times New Roman" panose="02020603050405020304" charset="0"/>
                        </a:rPr>
                        <a:t>;b</a:t>
                      </a:r>
                      <a:r>
                        <a:rPr lang="zh-CN" sz="2800">
                          <a:solidFill>
                            <a:srgbClr val="000000"/>
                          </a:solidFill>
                          <a:effectLst/>
                          <a:latin typeface="+mn-lt"/>
                          <a:ea typeface="+mn-ea"/>
                          <a:cs typeface="Times New Roman" panose="02020603050405020304" charset="0"/>
                        </a:rPr>
                        <a:t>处变红</a:t>
                      </a:r>
                      <a:r>
                        <a:rPr lang="en-US" sz="2800">
                          <a:solidFill>
                            <a:srgbClr val="000000"/>
                          </a:solidFill>
                          <a:effectLst/>
                          <a:latin typeface="+mn-lt"/>
                          <a:ea typeface="+mn-ea"/>
                          <a:cs typeface="Times New Roman" panose="02020603050405020304" charset="0"/>
                        </a:rPr>
                        <a:t>,</a:t>
                      </a:r>
                      <a:r>
                        <a:rPr lang="zh-CN" sz="2800">
                          <a:solidFill>
                            <a:srgbClr val="000000"/>
                          </a:solidFill>
                          <a:effectLst/>
                          <a:latin typeface="+mn-lt"/>
                          <a:ea typeface="+mn-ea"/>
                          <a:cs typeface="Times New Roman" panose="02020603050405020304" charset="0"/>
                        </a:rPr>
                        <a:t>局部褪色</a:t>
                      </a:r>
                      <a:r>
                        <a:rPr lang="en-US" sz="2800">
                          <a:solidFill>
                            <a:srgbClr val="000000"/>
                          </a:solidFill>
                          <a:effectLst/>
                          <a:latin typeface="+mn-lt"/>
                          <a:ea typeface="+mn-ea"/>
                          <a:cs typeface="Times New Roman" panose="02020603050405020304" charset="0"/>
                        </a:rPr>
                        <a:t>;c</a:t>
                      </a:r>
                      <a:r>
                        <a:rPr lang="zh-CN" sz="2800">
                          <a:solidFill>
                            <a:srgbClr val="000000"/>
                          </a:solidFill>
                          <a:effectLst/>
                          <a:latin typeface="+mn-lt"/>
                          <a:ea typeface="+mn-ea"/>
                          <a:cs typeface="Times New Roman" panose="02020603050405020304" charset="0"/>
                        </a:rPr>
                        <a:t>处无明显变化</a:t>
                      </a:r>
                      <a:endParaRPr lang="zh-CN" sz="28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800" dirty="0">
                          <a:solidFill>
                            <a:srgbClr val="000000"/>
                          </a:solidFill>
                          <a:effectLst/>
                          <a:latin typeface="+mn-lt"/>
                          <a:ea typeface="+mn-ea"/>
                          <a:cs typeface="Times New Roman" panose="02020603050405020304" charset="0"/>
                        </a:rPr>
                        <a:t>两个石墨电极附近有气泡产生</a:t>
                      </a:r>
                      <a:r>
                        <a:rPr lang="en-US" sz="2800" dirty="0">
                          <a:solidFill>
                            <a:srgbClr val="000000"/>
                          </a:solidFill>
                          <a:effectLst/>
                          <a:latin typeface="+mn-lt"/>
                          <a:ea typeface="+mn-ea"/>
                          <a:cs typeface="Times New Roman" panose="02020603050405020304" charset="0"/>
                        </a:rPr>
                        <a:t>;n</a:t>
                      </a:r>
                      <a:r>
                        <a:rPr lang="zh-CN" sz="2800" dirty="0">
                          <a:solidFill>
                            <a:srgbClr val="000000"/>
                          </a:solidFill>
                          <a:effectLst/>
                          <a:latin typeface="+mn-lt"/>
                          <a:ea typeface="+mn-ea"/>
                          <a:cs typeface="Times New Roman" panose="02020603050405020304" charset="0"/>
                        </a:rPr>
                        <a:t>处有气泡产生</a:t>
                      </a:r>
                      <a:r>
                        <a:rPr lang="en-US" sz="2800" dirty="0">
                          <a:solidFill>
                            <a:srgbClr val="000000"/>
                          </a:solidFill>
                          <a:effectLst/>
                          <a:latin typeface="+mn-lt"/>
                          <a:ea typeface="+mn-ea"/>
                          <a:cs typeface="Times New Roman" panose="02020603050405020304" charset="0"/>
                        </a:rPr>
                        <a:t>;……</a:t>
                      </a:r>
                      <a:endParaRPr lang="zh-CN" sz="2800" dirty="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170" name="16YJTKBJLZ-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38250" y="2414102"/>
            <a:ext cx="4248150" cy="2427514"/>
          </a:xfrm>
          <a:prstGeom prst="rect">
            <a:avLst/>
          </a:prstGeom>
          <a:noFill/>
          <a:extLst>
            <a:ext uri="{909E8E84-426E-40DD-AFC4-6F175D3DCCD1}">
              <a14:hiddenFill xmlns:a14="http://schemas.microsoft.com/office/drawing/2010/main">
                <a:solidFill>
                  <a:srgbClr val="FFFFFF"/>
                </a:solidFill>
              </a14:hiddenFill>
            </a:ext>
          </a:extLst>
        </p:spPr>
      </p:pic>
      <p:pic>
        <p:nvPicPr>
          <p:cNvPr id="7169" name="16YJTKBJLZ-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394743"/>
            <a:ext cx="4171950" cy="252420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50" y="500390"/>
            <a:ext cx="10915650" cy="3970318"/>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charset="0"/>
              </a:rPr>
              <a:t>下列对实验现象的解释或推测不合理的是</a:t>
            </a:r>
            <a:endParaRPr lang="zh-CN" altLang="zh-CN" sz="2800" dirty="0">
              <a:solidFill>
                <a:srgbClr val="000000"/>
              </a:solidFill>
              <a:cs typeface="Times New Roman" panose="02020603050405020304" charset="0"/>
            </a:endParaRPr>
          </a:p>
          <a:p>
            <a:pPr>
              <a:lnSpc>
                <a:spcPct val="150000"/>
              </a:lnSpc>
            </a:pPr>
            <a:r>
              <a:rPr lang="en-US" altLang="zh-CN" sz="2800" dirty="0" err="1">
                <a:solidFill>
                  <a:srgbClr val="000000"/>
                </a:solidFill>
                <a:cs typeface="Times New Roman" panose="02020603050405020304" charset="0"/>
              </a:rPr>
              <a:t>A.a</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d</a:t>
            </a:r>
            <a:r>
              <a:rPr lang="zh-CN" altLang="zh-CN" sz="2800" dirty="0">
                <a:solidFill>
                  <a:srgbClr val="000000"/>
                </a:solidFill>
                <a:cs typeface="Times New Roman" panose="02020603050405020304" charset="0"/>
              </a:rPr>
              <a:t>处</a:t>
            </a:r>
            <a:r>
              <a:rPr lang="en-US" altLang="zh-CN" sz="2800" dirty="0">
                <a:solidFill>
                  <a:srgbClr val="000000"/>
                </a:solidFill>
                <a:cs typeface="Times New Roman" panose="02020603050405020304" charset="0"/>
              </a:rPr>
              <a:t>:2H</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O+2e</a:t>
            </a:r>
            <a:r>
              <a:rPr lang="en-US" altLang="zh-CN" sz="2800" baseline="30000" dirty="0">
                <a:solidFill>
                  <a:srgbClr val="000000"/>
                </a:solidFill>
                <a:cs typeface="Times New Roman" panose="02020603050405020304" charset="0"/>
              </a:rPr>
              <a:t>-           </a:t>
            </a:r>
            <a:r>
              <a:rPr lang="en-US" altLang="zh-CN" sz="2800" dirty="0"/>
              <a:t>H</a:t>
            </a:r>
            <a:r>
              <a:rPr lang="en-US" altLang="zh-CN" sz="2800" baseline="-25000" dirty="0"/>
              <a:t>2</a:t>
            </a:r>
            <a:r>
              <a:rPr lang="en-US" altLang="zh-CN" sz="2800" dirty="0"/>
              <a:t>↑+2OH</a:t>
            </a:r>
            <a:r>
              <a:rPr lang="en-US" altLang="zh-CN" sz="2800" baseline="30000" dirty="0"/>
              <a:t>-</a:t>
            </a:r>
            <a:endParaRPr lang="zh-CN" altLang="zh-CN" sz="2800" dirty="0"/>
          </a:p>
          <a:p>
            <a:pPr>
              <a:lnSpc>
                <a:spcPct val="150000"/>
              </a:lnSpc>
            </a:pPr>
            <a:r>
              <a:rPr lang="en-US" altLang="zh-CN" sz="2800" dirty="0" err="1"/>
              <a:t>B.b</a:t>
            </a:r>
            <a:r>
              <a:rPr lang="zh-CN" altLang="zh-CN" sz="2800" dirty="0"/>
              <a:t>处</a:t>
            </a:r>
            <a:r>
              <a:rPr lang="en-US" altLang="zh-CN" sz="2800" dirty="0"/>
              <a:t>:2Cl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endParaRPr lang="zh-CN" altLang="zh-CN" sz="2800" dirty="0"/>
          </a:p>
          <a:p>
            <a:pPr>
              <a:lnSpc>
                <a:spcPct val="150000"/>
              </a:lnSpc>
            </a:pPr>
            <a:r>
              <a:rPr lang="en-US" altLang="zh-CN" sz="2800" dirty="0" err="1"/>
              <a:t>C.c</a:t>
            </a:r>
            <a:r>
              <a:rPr lang="zh-CN" altLang="zh-CN" sz="2800" dirty="0"/>
              <a:t>处发生了反应</a:t>
            </a:r>
            <a:r>
              <a:rPr lang="en-US" altLang="zh-CN" sz="2800" dirty="0"/>
              <a:t>:Fe-2e</a:t>
            </a:r>
            <a:r>
              <a:rPr lang="en-US" altLang="zh-CN" sz="2800" baseline="30000" dirty="0"/>
              <a:t>-             </a:t>
            </a:r>
            <a:r>
              <a:rPr lang="en-US" altLang="zh-CN" sz="2800" dirty="0"/>
              <a:t>Fe</a:t>
            </a:r>
            <a:r>
              <a:rPr lang="en-US" altLang="zh-CN" sz="2800" baseline="30000" dirty="0"/>
              <a:t>2+</a:t>
            </a:r>
            <a:endParaRPr lang="zh-CN" altLang="zh-CN" sz="2800" dirty="0"/>
          </a:p>
          <a:p>
            <a:pPr>
              <a:lnSpc>
                <a:spcPct val="150000"/>
              </a:lnSpc>
            </a:pPr>
            <a:r>
              <a:rPr lang="en-US" altLang="zh-CN" sz="2800" dirty="0"/>
              <a:t>D.</a:t>
            </a:r>
            <a:r>
              <a:rPr lang="zh-CN" altLang="zh-CN" sz="2800" dirty="0"/>
              <a:t>根据实验一的原理</a:t>
            </a:r>
            <a:r>
              <a:rPr lang="en-US" altLang="zh-CN" sz="2800" dirty="0"/>
              <a:t>,</a:t>
            </a:r>
            <a:r>
              <a:rPr lang="zh-CN" altLang="zh-CN" sz="2800" dirty="0"/>
              <a:t>实验二中</a:t>
            </a:r>
            <a:r>
              <a:rPr lang="en-US" altLang="zh-CN" sz="2800" dirty="0"/>
              <a:t>m</a:t>
            </a:r>
            <a:r>
              <a:rPr lang="zh-CN" altLang="zh-CN" sz="2800" dirty="0"/>
              <a:t>处能析出铜</a:t>
            </a:r>
            <a:endParaRPr lang="zh-CN" altLang="zh-CN" sz="2800" dirty="0"/>
          </a:p>
          <a:p>
            <a:pPr>
              <a:lnSpc>
                <a:spcPct val="150000"/>
              </a:lnSpc>
            </a:pPr>
            <a:endParaRPr lang="zh-CN" altLang="en-US" sz="2800" dirty="0"/>
          </a:p>
        </p:txBody>
      </p:sp>
      <p:pic>
        <p:nvPicPr>
          <p:cNvPr id="6" name="图片 5"/>
          <p:cNvPicPr/>
          <p:nvPr/>
        </p:nvPicPr>
        <p:blipFill>
          <a:blip r:embed="rId1"/>
          <a:stretch>
            <a:fillRect/>
          </a:stretch>
        </p:blipFill>
        <p:spPr>
          <a:xfrm>
            <a:off x="3496481" y="1439496"/>
            <a:ext cx="561444" cy="318965"/>
          </a:xfrm>
          <a:prstGeom prst="rect">
            <a:avLst/>
          </a:prstGeom>
        </p:spPr>
      </p:pic>
      <p:pic>
        <p:nvPicPr>
          <p:cNvPr id="7" name="图片 6"/>
          <p:cNvPicPr/>
          <p:nvPr/>
        </p:nvPicPr>
        <p:blipFill>
          <a:blip r:embed="rId1"/>
          <a:stretch>
            <a:fillRect/>
          </a:stretch>
        </p:blipFill>
        <p:spPr>
          <a:xfrm>
            <a:off x="2708690" y="2058474"/>
            <a:ext cx="561444" cy="318965"/>
          </a:xfrm>
          <a:prstGeom prst="rect">
            <a:avLst/>
          </a:prstGeom>
        </p:spPr>
      </p:pic>
      <p:pic>
        <p:nvPicPr>
          <p:cNvPr id="8" name="图片 7"/>
          <p:cNvPicPr/>
          <p:nvPr/>
        </p:nvPicPr>
        <p:blipFill>
          <a:blip r:embed="rId1"/>
          <a:stretch>
            <a:fillRect/>
          </a:stretch>
        </p:blipFill>
        <p:spPr>
          <a:xfrm>
            <a:off x="4284272" y="2719656"/>
            <a:ext cx="561444" cy="318965"/>
          </a:xfrm>
          <a:prstGeom prst="rect">
            <a:avLst/>
          </a:prstGeom>
        </p:spPr>
      </p:pic>
      <p:sp>
        <p:nvSpPr>
          <p:cNvPr id="5" name="矩形 4"/>
          <p:cNvSpPr/>
          <p:nvPr/>
        </p:nvSpPr>
        <p:spPr>
          <a:xfrm>
            <a:off x="466725" y="3963085"/>
            <a:ext cx="11258550" cy="1384995"/>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教材探源</a:t>
            </a:r>
            <a:r>
              <a:rPr lang="zh-CN" altLang="zh-CN" sz="2800" dirty="0">
                <a:solidFill>
                  <a:srgbClr val="000000"/>
                </a:solidFill>
                <a:cs typeface="Times New Roman" panose="02020603050405020304" charset="0"/>
              </a:rPr>
              <a:t>　本题的电解实验</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源于人教版教材选修</a:t>
            </a:r>
            <a:r>
              <a:rPr lang="en-US" altLang="zh-CN" sz="2800" dirty="0">
                <a:solidFill>
                  <a:srgbClr val="000000"/>
                </a:solidFill>
                <a:cs typeface="Times New Roman" panose="02020603050405020304" charset="0"/>
              </a:rPr>
              <a:t>4</a:t>
            </a:r>
            <a:r>
              <a:rPr lang="zh-CN" altLang="zh-CN" sz="2800" dirty="0">
                <a:solidFill>
                  <a:srgbClr val="000000"/>
                </a:solidFill>
                <a:cs typeface="Times New Roman" panose="02020603050405020304" charset="0"/>
              </a:rPr>
              <a:t>第</a:t>
            </a:r>
            <a:r>
              <a:rPr lang="en-US" altLang="zh-CN" sz="2800" dirty="0">
                <a:solidFill>
                  <a:srgbClr val="000000"/>
                </a:solidFill>
                <a:cs typeface="Times New Roman" panose="02020603050405020304" charset="0"/>
              </a:rPr>
              <a:t>88</a:t>
            </a:r>
            <a:r>
              <a:rPr lang="zh-CN" altLang="zh-CN" sz="2800" dirty="0">
                <a:solidFill>
                  <a:srgbClr val="000000"/>
                </a:solidFill>
                <a:cs typeface="Times New Roman" panose="02020603050405020304" charset="0"/>
              </a:rPr>
              <a:t>页第</a:t>
            </a:r>
            <a:r>
              <a:rPr lang="en-US" altLang="zh-CN" sz="2800" dirty="0">
                <a:solidFill>
                  <a:srgbClr val="000000"/>
                </a:solidFill>
                <a:cs typeface="Times New Roman" panose="02020603050405020304" charset="0"/>
              </a:rPr>
              <a:t>10</a:t>
            </a:r>
            <a:r>
              <a:rPr lang="zh-CN" altLang="zh-CN" sz="2800" dirty="0">
                <a:solidFill>
                  <a:srgbClr val="000000"/>
                </a:solidFill>
                <a:cs typeface="Times New Roman" panose="02020603050405020304" charset="0"/>
              </a:rPr>
              <a:t>题</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意在考查考生对电解原理的实际应用分析能力。</a:t>
            </a:r>
            <a:endParaRPr lang="zh-CN" altLang="en-US" sz="2800" dirty="0">
              <a:solidFill>
                <a:srgbClr val="000000"/>
              </a:solidFill>
              <a:cs typeface="Times New Roman" panose="02020603050405020304" charset="0"/>
            </a:endParaRPr>
          </a:p>
        </p:txBody>
      </p:sp>
      <p:sp>
        <p:nvSpPr>
          <p:cNvPr id="10" name="矩形 9"/>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34043" y="254679"/>
            <a:ext cx="11682186" cy="7201972"/>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zh-CN" altLang="zh-CN" sz="2800" dirty="0"/>
              <a:t>由于有外接电源</a:t>
            </a:r>
            <a:r>
              <a:rPr lang="en-US" altLang="zh-CN" sz="2800" dirty="0"/>
              <a:t>,</a:t>
            </a:r>
            <a:r>
              <a:rPr lang="zh-CN" altLang="zh-CN" sz="2800" dirty="0"/>
              <a:t>所以实验一和实验二均为电解池装置。实验一中</a:t>
            </a:r>
            <a:r>
              <a:rPr lang="en-US" altLang="zh-CN" sz="2800" dirty="0"/>
              <a:t>,</a:t>
            </a:r>
            <a:r>
              <a:rPr lang="zh-CN" altLang="zh-CN" sz="2800" dirty="0"/>
              <a:t>铁丝中的电流方向为从</a:t>
            </a:r>
            <a:r>
              <a:rPr lang="en-US" altLang="zh-CN" sz="2800" dirty="0"/>
              <a:t>d</a:t>
            </a:r>
            <a:r>
              <a:rPr lang="zh-CN" altLang="zh-CN" sz="2800" dirty="0"/>
              <a:t>到</a:t>
            </a:r>
            <a:r>
              <a:rPr lang="en-US" altLang="zh-CN" sz="2800" dirty="0"/>
              <a:t>c,</a:t>
            </a:r>
            <a:r>
              <a:rPr lang="zh-CN" altLang="zh-CN" sz="2800" dirty="0"/>
              <a:t>电子移动方向为从</a:t>
            </a:r>
            <a:r>
              <a:rPr lang="en-US" altLang="zh-CN" sz="2800" dirty="0"/>
              <a:t>c</a:t>
            </a:r>
            <a:r>
              <a:rPr lang="zh-CN" altLang="zh-CN" sz="2800" dirty="0"/>
              <a:t>到</a:t>
            </a:r>
            <a:r>
              <a:rPr lang="en-US" altLang="zh-CN" sz="2800" dirty="0"/>
              <a:t>d,</a:t>
            </a:r>
            <a:r>
              <a:rPr lang="zh-CN" altLang="zh-CN" sz="2800" dirty="0"/>
              <a:t>所以实验一的装置是比较复杂的电解池</a:t>
            </a:r>
            <a:r>
              <a:rPr lang="en-US" altLang="zh-CN" sz="2800" dirty="0"/>
              <a:t>,</a:t>
            </a:r>
            <a:r>
              <a:rPr lang="zh-CN" altLang="zh-CN" sz="2800" dirty="0"/>
              <a:t>其中</a:t>
            </a:r>
            <a:r>
              <a:rPr lang="en-US" altLang="zh-CN" sz="2800" dirty="0"/>
              <a:t>a</a:t>
            </a:r>
            <a:r>
              <a:rPr lang="zh-CN" altLang="zh-CN" sz="2800" dirty="0"/>
              <a:t>为阴极</a:t>
            </a:r>
            <a:r>
              <a:rPr lang="en-US" altLang="zh-CN" sz="2800" dirty="0"/>
              <a:t>,c</a:t>
            </a:r>
            <a:r>
              <a:rPr lang="zh-CN" altLang="zh-CN" sz="2800" dirty="0"/>
              <a:t>为阳极</a:t>
            </a:r>
            <a:r>
              <a:rPr lang="en-US" altLang="zh-CN" sz="2800" dirty="0"/>
              <a:t>,d</a:t>
            </a:r>
            <a:r>
              <a:rPr lang="zh-CN" altLang="zh-CN" sz="2800" dirty="0"/>
              <a:t>为阴极</a:t>
            </a:r>
            <a:r>
              <a:rPr lang="en-US" altLang="zh-CN" sz="2800" dirty="0"/>
              <a:t>,b</a:t>
            </a:r>
            <a:r>
              <a:rPr lang="zh-CN" altLang="zh-CN" sz="2800" dirty="0"/>
              <a:t>为阳极。</a:t>
            </a:r>
            <a:r>
              <a:rPr lang="en-US" altLang="zh-CN" sz="2800" dirty="0"/>
              <a:t>a</a:t>
            </a:r>
            <a:r>
              <a:rPr lang="zh-CN" altLang="zh-CN" sz="2800" dirty="0"/>
              <a:t>、</a:t>
            </a:r>
            <a:r>
              <a:rPr lang="en-US" altLang="zh-CN" sz="2800" dirty="0"/>
              <a:t>d</a:t>
            </a:r>
            <a:r>
              <a:rPr lang="zh-CN" altLang="zh-CN" sz="2800" dirty="0"/>
              <a:t>处发生反应</a:t>
            </a:r>
            <a:r>
              <a:rPr lang="en-US" altLang="zh-CN" sz="2800" dirty="0"/>
              <a:t>2H</a:t>
            </a:r>
            <a:r>
              <a:rPr lang="en-US" altLang="zh-CN" sz="2800" baseline="-25000" dirty="0"/>
              <a:t>2</a:t>
            </a:r>
            <a:r>
              <a:rPr lang="en-US" altLang="zh-CN" sz="2800" dirty="0"/>
              <a:t>O+2e</a:t>
            </a:r>
            <a:r>
              <a:rPr lang="en-US" altLang="zh-CN" sz="2800" baseline="30000" dirty="0"/>
              <a:t>-         </a:t>
            </a:r>
            <a:r>
              <a:rPr lang="en-US" altLang="zh-CN" sz="2800" dirty="0"/>
              <a:t>H</a:t>
            </a:r>
            <a:r>
              <a:rPr lang="en-US" altLang="zh-CN" sz="2800" baseline="-25000" dirty="0"/>
              <a:t>2</a:t>
            </a:r>
            <a:r>
              <a:rPr lang="en-US" altLang="zh-CN" sz="2800" dirty="0"/>
              <a:t>↑+2OH</a:t>
            </a:r>
            <a:r>
              <a:rPr lang="en-US" altLang="zh-CN" sz="2800" baseline="30000" dirty="0"/>
              <a:t>-</a:t>
            </a:r>
            <a:r>
              <a:rPr lang="en-US" altLang="zh-CN" sz="2800" dirty="0"/>
              <a:t>,A</a:t>
            </a:r>
            <a:r>
              <a:rPr lang="zh-CN" altLang="zh-CN" sz="2800" dirty="0"/>
              <a:t>项正确</a:t>
            </a:r>
            <a:r>
              <a:rPr lang="en-US" altLang="zh-CN" sz="2800" dirty="0"/>
              <a:t>;</a:t>
            </a:r>
            <a:r>
              <a:rPr lang="zh-CN" altLang="zh-CN" sz="2800" dirty="0"/>
              <a:t>若</a:t>
            </a:r>
            <a:r>
              <a:rPr lang="en-US" altLang="zh-CN" sz="2800" dirty="0"/>
              <a:t>b</a:t>
            </a:r>
            <a:r>
              <a:rPr lang="zh-CN" altLang="zh-CN" sz="2800" dirty="0"/>
              <a:t>处发生反应</a:t>
            </a:r>
            <a:r>
              <a:rPr lang="en-US" altLang="zh-CN" sz="2800" dirty="0"/>
              <a:t>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r>
              <a:rPr lang="zh-CN" altLang="zh-CN" sz="2800" dirty="0"/>
              <a:t>不足以解释</a:t>
            </a:r>
            <a:r>
              <a:rPr lang="en-US" altLang="zh-CN" sz="2800" dirty="0"/>
              <a:t>b</a:t>
            </a:r>
            <a:r>
              <a:rPr lang="zh-CN" altLang="zh-CN" sz="2800" dirty="0"/>
              <a:t>处</a:t>
            </a:r>
            <a:r>
              <a:rPr lang="en-US" altLang="zh-CN" sz="2800" dirty="0"/>
              <a:t>“</a:t>
            </a:r>
            <a:r>
              <a:rPr lang="zh-CN" altLang="zh-CN" sz="2800" dirty="0"/>
              <a:t>变红</a:t>
            </a:r>
            <a:r>
              <a:rPr lang="en-US" altLang="zh-CN" sz="2800" dirty="0"/>
              <a:t>”</a:t>
            </a:r>
            <a:r>
              <a:rPr lang="zh-CN" altLang="zh-CN" sz="2800" dirty="0"/>
              <a:t>和</a:t>
            </a:r>
            <a:r>
              <a:rPr lang="en-US" altLang="zh-CN" sz="2800" dirty="0"/>
              <a:t>“</a:t>
            </a:r>
            <a:r>
              <a:rPr lang="zh-CN" altLang="zh-CN" sz="2800" dirty="0"/>
              <a:t>褪色</a:t>
            </a:r>
            <a:r>
              <a:rPr lang="en-US" altLang="zh-CN" sz="2800" dirty="0"/>
              <a:t>”</a:t>
            </a:r>
            <a:r>
              <a:rPr lang="zh-CN" altLang="zh-CN" sz="2800" dirty="0"/>
              <a:t>现象</a:t>
            </a:r>
            <a:r>
              <a:rPr lang="en-US" altLang="zh-CN" sz="2800" dirty="0"/>
              <a:t>,</a:t>
            </a:r>
            <a:r>
              <a:rPr lang="zh-CN" altLang="zh-CN" sz="2800" dirty="0"/>
              <a:t>故</a:t>
            </a:r>
            <a:r>
              <a:rPr lang="en-US" altLang="zh-CN" sz="2800" dirty="0"/>
              <a:t>B</a:t>
            </a:r>
            <a:r>
              <a:rPr lang="zh-CN" altLang="zh-CN" sz="2800" dirty="0"/>
              <a:t>项错误</a:t>
            </a:r>
            <a:r>
              <a:rPr lang="en-US" altLang="zh-CN" sz="2800" dirty="0"/>
              <a:t>;c</a:t>
            </a:r>
            <a:r>
              <a:rPr lang="zh-CN" altLang="zh-CN" sz="2800" dirty="0"/>
              <a:t>处铁作阳极</a:t>
            </a:r>
            <a:r>
              <a:rPr lang="en-US" altLang="zh-CN" sz="2800" dirty="0"/>
              <a:t>,</a:t>
            </a:r>
            <a:r>
              <a:rPr lang="zh-CN" altLang="zh-CN" sz="2800" dirty="0"/>
              <a:t>发生反应</a:t>
            </a:r>
            <a:r>
              <a:rPr lang="en-US" altLang="zh-CN" sz="2800" dirty="0"/>
              <a:t>Fe-2e</a:t>
            </a:r>
            <a:r>
              <a:rPr lang="en-US" altLang="zh-CN" sz="2800" baseline="30000" dirty="0"/>
              <a:t>-         </a:t>
            </a:r>
            <a:r>
              <a:rPr lang="en-US" altLang="zh-CN" sz="2800" dirty="0"/>
              <a:t>Fe</a:t>
            </a:r>
            <a:r>
              <a:rPr lang="en-US" altLang="zh-CN" sz="2800" baseline="30000" dirty="0"/>
              <a:t>2+</a:t>
            </a:r>
            <a:r>
              <a:rPr lang="en-US" altLang="zh-CN" sz="2800" dirty="0"/>
              <a:t>,</a:t>
            </a:r>
            <a:r>
              <a:rPr lang="zh-CN" altLang="zh-CN" sz="2800" dirty="0"/>
              <a:t>由于生成的</a:t>
            </a:r>
            <a:r>
              <a:rPr lang="en-US" altLang="zh-CN" sz="2800" dirty="0"/>
              <a:t>Fe</a:t>
            </a:r>
            <a:r>
              <a:rPr lang="en-US" altLang="zh-CN" sz="2800" baseline="30000" dirty="0"/>
              <a:t>2+</a:t>
            </a:r>
            <a:r>
              <a:rPr lang="zh-CN" altLang="zh-CN" sz="2800" dirty="0"/>
              <a:t>浓度较小</a:t>
            </a:r>
            <a:r>
              <a:rPr lang="en-US" altLang="zh-CN" sz="2800" dirty="0"/>
              <a:t>,</a:t>
            </a:r>
            <a:r>
              <a:rPr lang="zh-CN" altLang="zh-CN" sz="2800" dirty="0"/>
              <a:t>且</a:t>
            </a:r>
            <a:r>
              <a:rPr lang="en-US" altLang="zh-CN" sz="2800" dirty="0"/>
              <a:t>pH</a:t>
            </a:r>
            <a:r>
              <a:rPr lang="zh-CN" altLang="zh-CN" sz="2800" dirty="0"/>
              <a:t>试纸本身有颜色</a:t>
            </a:r>
            <a:r>
              <a:rPr lang="en-US" altLang="zh-CN" sz="2800" dirty="0"/>
              <a:t>,</a:t>
            </a:r>
            <a:r>
              <a:rPr lang="zh-CN" altLang="zh-CN" sz="2800" dirty="0"/>
              <a:t>故颜色上无明显变化</a:t>
            </a:r>
            <a:r>
              <a:rPr lang="en-US" altLang="zh-CN" sz="2800" dirty="0"/>
              <a:t>,C</a:t>
            </a:r>
            <a:r>
              <a:rPr lang="zh-CN" altLang="zh-CN" sz="2800" dirty="0"/>
              <a:t>项正确</a:t>
            </a:r>
            <a:r>
              <a:rPr lang="en-US" altLang="zh-CN" sz="2800" dirty="0"/>
              <a:t>;</a:t>
            </a:r>
            <a:r>
              <a:rPr lang="zh-CN" altLang="zh-CN" sz="2800" dirty="0"/>
              <a:t>实验二是一个更加复杂的电解池装置</a:t>
            </a:r>
            <a:r>
              <a:rPr lang="en-US" altLang="zh-CN" sz="2800" dirty="0"/>
              <a:t>,</a:t>
            </a:r>
            <a:r>
              <a:rPr lang="zh-CN" altLang="zh-CN" sz="2800" dirty="0"/>
              <a:t>两个铜珠的左端均为阳极</a:t>
            </a:r>
            <a:r>
              <a:rPr lang="en-US" altLang="zh-CN" sz="2800" dirty="0"/>
              <a:t>,</a:t>
            </a:r>
            <a:r>
              <a:rPr lang="zh-CN" altLang="zh-CN" sz="2800" dirty="0"/>
              <a:t>右端均为阴极</a:t>
            </a:r>
            <a:r>
              <a:rPr lang="en-US" altLang="zh-CN" sz="2800" dirty="0"/>
              <a:t>,</a:t>
            </a:r>
            <a:r>
              <a:rPr lang="zh-CN" altLang="zh-CN" sz="2800" dirty="0"/>
              <a:t>初始时两个铜珠的左端</a:t>
            </a:r>
            <a:r>
              <a:rPr lang="en-US" altLang="zh-CN" sz="2800" dirty="0"/>
              <a:t>(</a:t>
            </a:r>
            <a:r>
              <a:rPr lang="zh-CN" altLang="zh-CN" sz="2800" dirty="0"/>
              <a:t>阳极</a:t>
            </a:r>
            <a:r>
              <a:rPr lang="en-US" altLang="zh-CN" sz="2800" dirty="0"/>
              <a:t>)</a:t>
            </a:r>
            <a:r>
              <a:rPr lang="zh-CN" altLang="zh-CN" sz="2800" dirty="0"/>
              <a:t>均发生反应</a:t>
            </a:r>
            <a:r>
              <a:rPr lang="en-US" altLang="zh-CN" sz="2800" dirty="0"/>
              <a:t>Cu-2e</a:t>
            </a:r>
            <a:r>
              <a:rPr lang="en-US" altLang="zh-CN" sz="2800" baseline="30000" dirty="0"/>
              <a:t>-        </a:t>
            </a:r>
            <a:r>
              <a:rPr lang="en-US" altLang="zh-CN" sz="2800" dirty="0"/>
              <a:t>Cu</a:t>
            </a:r>
            <a:r>
              <a:rPr lang="en-US" altLang="zh-CN" sz="2800" baseline="30000" dirty="0"/>
              <a:t>2+</a:t>
            </a:r>
            <a:r>
              <a:rPr lang="en-US" altLang="zh-CN" sz="2800" dirty="0"/>
              <a:t>,</a:t>
            </a:r>
            <a:r>
              <a:rPr lang="zh-CN" altLang="zh-CN" sz="2800" dirty="0"/>
              <a:t>右端</a:t>
            </a:r>
            <a:r>
              <a:rPr lang="en-US" altLang="zh-CN" sz="2800" dirty="0"/>
              <a:t>(</a:t>
            </a:r>
            <a:r>
              <a:rPr lang="zh-CN" altLang="zh-CN" sz="2800" dirty="0"/>
              <a:t>阴极</a:t>
            </a:r>
            <a:r>
              <a:rPr lang="en-US" altLang="zh-CN" sz="2800" dirty="0"/>
              <a:t>)</a:t>
            </a:r>
            <a:r>
              <a:rPr lang="zh-CN" altLang="zh-CN" sz="2800" dirty="0"/>
              <a:t>均发生反应</a:t>
            </a:r>
            <a:r>
              <a:rPr lang="en-US" altLang="zh-CN" sz="2800" dirty="0"/>
              <a:t>2H</a:t>
            </a:r>
            <a:r>
              <a:rPr lang="en-US" altLang="zh-CN" sz="2800" baseline="30000" dirty="0"/>
              <a:t>+</a:t>
            </a:r>
            <a:r>
              <a:rPr lang="en-US" altLang="zh-CN" sz="2800" dirty="0"/>
              <a:t>+2e</a:t>
            </a:r>
            <a:r>
              <a:rPr lang="en-US" altLang="zh-CN" sz="2800" baseline="30000" dirty="0"/>
              <a:t>-          </a:t>
            </a:r>
            <a:r>
              <a:rPr lang="en-US" altLang="zh-CN" sz="2800" dirty="0"/>
              <a:t>H</a:t>
            </a:r>
            <a:r>
              <a:rPr lang="en-US" altLang="zh-CN" sz="2800" baseline="-25000" dirty="0"/>
              <a:t>2</a:t>
            </a:r>
            <a:r>
              <a:rPr lang="en-US" altLang="zh-CN" sz="2800" dirty="0"/>
              <a:t>↑,</a:t>
            </a:r>
            <a:r>
              <a:rPr lang="zh-CN" altLang="zh-CN" sz="2800" dirty="0"/>
              <a:t>一段时间后</a:t>
            </a:r>
            <a:r>
              <a:rPr lang="en-US" altLang="zh-CN" sz="2800" dirty="0"/>
              <a:t>,Cu</a:t>
            </a:r>
            <a:r>
              <a:rPr lang="en-US" altLang="zh-CN" sz="2800" baseline="30000" dirty="0"/>
              <a:t>2+</a:t>
            </a:r>
            <a:r>
              <a:rPr lang="zh-CN" altLang="zh-CN" sz="2800" dirty="0"/>
              <a:t>移动到</a:t>
            </a:r>
            <a:r>
              <a:rPr lang="en-US" altLang="zh-CN" sz="2800" dirty="0"/>
              <a:t>m</a:t>
            </a:r>
            <a:r>
              <a:rPr lang="zh-CN" altLang="zh-CN" sz="2800" dirty="0"/>
              <a:t>处</a:t>
            </a:r>
            <a:r>
              <a:rPr lang="en-US" altLang="zh-CN" sz="2800" dirty="0"/>
              <a:t>,m</a:t>
            </a:r>
            <a:r>
              <a:rPr lang="zh-CN" altLang="zh-CN" sz="2800" dirty="0"/>
              <a:t>处附近</a:t>
            </a:r>
            <a:r>
              <a:rPr lang="en-US" altLang="zh-CN" sz="2800" dirty="0"/>
              <a:t>Cu</a:t>
            </a:r>
            <a:r>
              <a:rPr lang="en-US" altLang="zh-CN" sz="2800" baseline="30000" dirty="0"/>
              <a:t>2+</a:t>
            </a:r>
            <a:r>
              <a:rPr lang="zh-CN" altLang="zh-CN" sz="2800" dirty="0"/>
              <a:t>浓度增大</a:t>
            </a:r>
            <a:r>
              <a:rPr lang="en-US" altLang="zh-CN" sz="2800" dirty="0"/>
              <a:t>,</a:t>
            </a:r>
            <a:r>
              <a:rPr lang="zh-CN" altLang="zh-CN" sz="2800" dirty="0"/>
              <a:t>发生反应</a:t>
            </a:r>
            <a:r>
              <a:rPr lang="en-US" altLang="zh-CN" sz="2800" dirty="0"/>
              <a:t>Cu</a:t>
            </a:r>
            <a:r>
              <a:rPr lang="en-US" altLang="zh-CN" sz="2800" baseline="30000" dirty="0"/>
              <a:t>2+</a:t>
            </a:r>
            <a:r>
              <a:rPr lang="en-US" altLang="zh-CN" sz="2800" dirty="0"/>
              <a:t>+2e</a:t>
            </a:r>
            <a:r>
              <a:rPr lang="en-US" altLang="zh-CN" sz="2800" baseline="30000" dirty="0"/>
              <a:t>-           </a:t>
            </a:r>
            <a:r>
              <a:rPr lang="en-US" altLang="zh-CN" sz="2800" dirty="0" err="1"/>
              <a:t>Cu,m</a:t>
            </a:r>
            <a:r>
              <a:rPr lang="zh-CN" altLang="zh-CN" sz="2800" dirty="0"/>
              <a:t>处能生成铜</a:t>
            </a:r>
            <a:r>
              <a:rPr lang="en-US" altLang="zh-CN" sz="2800" dirty="0"/>
              <a:t>,D</a:t>
            </a:r>
            <a:r>
              <a:rPr lang="zh-CN" altLang="zh-CN" sz="2800" dirty="0"/>
              <a:t>项正确。</a:t>
            </a:r>
            <a:endParaRPr lang="zh-CN" altLang="zh-CN" sz="2800" dirty="0"/>
          </a:p>
          <a:p>
            <a:pPr>
              <a:lnSpc>
                <a:spcPct val="150000"/>
              </a:lnSpc>
            </a:pP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pic>
        <p:nvPicPr>
          <p:cNvPr id="13" name="图片 12"/>
          <p:cNvPicPr/>
          <p:nvPr/>
        </p:nvPicPr>
        <p:blipFill>
          <a:blip r:embed="rId1"/>
          <a:stretch>
            <a:fillRect/>
          </a:stretch>
        </p:blipFill>
        <p:spPr>
          <a:xfrm>
            <a:off x="2182031" y="2484144"/>
            <a:ext cx="399244" cy="226817"/>
          </a:xfrm>
          <a:prstGeom prst="rect">
            <a:avLst/>
          </a:prstGeom>
        </p:spPr>
      </p:pic>
      <p:pic>
        <p:nvPicPr>
          <p:cNvPr id="15" name="图片 14"/>
          <p:cNvPicPr/>
          <p:nvPr/>
        </p:nvPicPr>
        <p:blipFill>
          <a:blip r:embed="rId1"/>
          <a:stretch>
            <a:fillRect/>
          </a:stretch>
        </p:blipFill>
        <p:spPr>
          <a:xfrm>
            <a:off x="9199465" y="2481800"/>
            <a:ext cx="399244" cy="226817"/>
          </a:xfrm>
          <a:prstGeom prst="rect">
            <a:avLst/>
          </a:prstGeom>
        </p:spPr>
      </p:pic>
      <p:pic>
        <p:nvPicPr>
          <p:cNvPr id="17" name="图片 16"/>
          <p:cNvPicPr/>
          <p:nvPr/>
        </p:nvPicPr>
        <p:blipFill>
          <a:blip r:embed="rId1"/>
          <a:stretch>
            <a:fillRect/>
          </a:stretch>
        </p:blipFill>
        <p:spPr>
          <a:xfrm>
            <a:off x="10589822" y="3087859"/>
            <a:ext cx="399244" cy="226817"/>
          </a:xfrm>
          <a:prstGeom prst="rect">
            <a:avLst/>
          </a:prstGeom>
        </p:spPr>
      </p:pic>
      <p:pic>
        <p:nvPicPr>
          <p:cNvPr id="18" name="图片 17"/>
          <p:cNvPicPr/>
          <p:nvPr/>
        </p:nvPicPr>
        <p:blipFill>
          <a:blip r:embed="rId1"/>
          <a:stretch>
            <a:fillRect/>
          </a:stretch>
        </p:blipFill>
        <p:spPr>
          <a:xfrm>
            <a:off x="9138505" y="5054992"/>
            <a:ext cx="399244" cy="226817"/>
          </a:xfrm>
          <a:prstGeom prst="rect">
            <a:avLst/>
          </a:prstGeom>
        </p:spPr>
      </p:pic>
      <p:pic>
        <p:nvPicPr>
          <p:cNvPr id="19" name="图片 18"/>
          <p:cNvPicPr/>
          <p:nvPr/>
        </p:nvPicPr>
        <p:blipFill>
          <a:blip r:embed="rId1"/>
          <a:stretch>
            <a:fillRect/>
          </a:stretch>
        </p:blipFill>
        <p:spPr>
          <a:xfrm>
            <a:off x="3846709" y="5699761"/>
            <a:ext cx="399244" cy="226817"/>
          </a:xfrm>
          <a:prstGeom prst="rect">
            <a:avLst/>
          </a:prstGeom>
        </p:spPr>
      </p:pic>
      <p:pic>
        <p:nvPicPr>
          <p:cNvPr id="20" name="图片 19"/>
          <p:cNvPicPr/>
          <p:nvPr/>
        </p:nvPicPr>
        <p:blipFill>
          <a:blip r:embed="rId1"/>
          <a:stretch>
            <a:fillRect/>
          </a:stretch>
        </p:blipFill>
        <p:spPr>
          <a:xfrm>
            <a:off x="4322667" y="6302328"/>
            <a:ext cx="399244" cy="226817"/>
          </a:xfrm>
          <a:prstGeom prst="rect">
            <a:avLst/>
          </a:prstGeom>
        </p:spPr>
      </p:pic>
      <p:sp>
        <p:nvSpPr>
          <p:cNvPr id="21" name="矩形 20"/>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501418"/>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B</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3" name="矩形 2"/>
          <p:cNvSpPr/>
          <p:nvPr/>
        </p:nvSpPr>
        <p:spPr>
          <a:xfrm>
            <a:off x="234043" y="1252867"/>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突破攻略</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4" name="矩形 3"/>
          <p:cNvSpPr/>
          <p:nvPr/>
        </p:nvSpPr>
        <p:spPr>
          <a:xfrm>
            <a:off x="400050" y="2014111"/>
            <a:ext cx="11391900" cy="3323987"/>
          </a:xfrm>
          <a:prstGeom prst="rect">
            <a:avLst/>
          </a:prstGeom>
        </p:spPr>
        <p:txBody>
          <a:bodyPr wrap="square">
            <a:spAutoFit/>
          </a:bodyPr>
          <a:lstStyle/>
          <a:p>
            <a:pPr>
              <a:lnSpc>
                <a:spcPct val="150000"/>
              </a:lnSpc>
            </a:pPr>
            <a:r>
              <a:rPr lang="zh-CN" altLang="zh-CN" sz="2800" dirty="0"/>
              <a:t>此题</a:t>
            </a:r>
            <a:r>
              <a:rPr lang="en-US" altLang="zh-CN" sz="2800" dirty="0"/>
              <a:t>A</a:t>
            </a:r>
            <a:r>
              <a:rPr lang="zh-CN" altLang="zh-CN" sz="2800" dirty="0"/>
              <a:t>选项</a:t>
            </a:r>
            <a:r>
              <a:rPr lang="en-US" altLang="zh-CN" sz="2800" dirty="0"/>
              <a:t>,a</a:t>
            </a:r>
            <a:r>
              <a:rPr lang="zh-CN" altLang="zh-CN" sz="2800" dirty="0"/>
              <a:t>、</a:t>
            </a:r>
            <a:r>
              <a:rPr lang="en-US" altLang="zh-CN" sz="2800" dirty="0"/>
              <a:t>d</a:t>
            </a:r>
            <a:r>
              <a:rPr lang="zh-CN" altLang="zh-CN" sz="2800" dirty="0"/>
              <a:t>处电极反应式相同</a:t>
            </a:r>
            <a:r>
              <a:rPr lang="en-US" altLang="zh-CN" sz="2800" dirty="0"/>
              <a:t>,</a:t>
            </a:r>
            <a:r>
              <a:rPr lang="zh-CN" altLang="zh-CN" sz="2800" dirty="0"/>
              <a:t>考查电解池的知识。电解池的阳极可能发生金属腐蚀</a:t>
            </a:r>
            <a:r>
              <a:rPr lang="en-US" altLang="zh-CN" sz="2800" dirty="0"/>
              <a:t>,</a:t>
            </a:r>
            <a:r>
              <a:rPr lang="zh-CN" altLang="zh-CN" sz="2800" dirty="0"/>
              <a:t>可能生成卤素</a:t>
            </a:r>
            <a:r>
              <a:rPr lang="en-US" altLang="zh-CN" sz="2800" dirty="0"/>
              <a:t>,</a:t>
            </a:r>
            <a:r>
              <a:rPr lang="zh-CN" altLang="zh-CN" sz="2800" dirty="0"/>
              <a:t>也可能放</a:t>
            </a:r>
            <a:r>
              <a:rPr lang="en-US" altLang="zh-CN" sz="2800" dirty="0"/>
              <a:t>O</a:t>
            </a:r>
            <a:r>
              <a:rPr lang="en-US" altLang="zh-CN" sz="2800" baseline="-25000" dirty="0"/>
              <a:t>2</a:t>
            </a:r>
            <a:r>
              <a:rPr lang="zh-CN" altLang="zh-CN" sz="2800" dirty="0"/>
              <a:t>生酸等。阴极可能有金属析出或放</a:t>
            </a:r>
            <a:r>
              <a:rPr lang="en-US" altLang="zh-CN" sz="2800" dirty="0"/>
              <a:t>H</a:t>
            </a:r>
            <a:r>
              <a:rPr lang="en-US" altLang="zh-CN" sz="2800" baseline="-25000" dirty="0"/>
              <a:t>2</a:t>
            </a:r>
            <a:r>
              <a:rPr lang="zh-CN" altLang="zh-CN" sz="2800" dirty="0"/>
              <a:t>生碱等。</a:t>
            </a:r>
            <a:r>
              <a:rPr lang="en-US" altLang="zh-CN" sz="2800" dirty="0"/>
              <a:t>b</a:t>
            </a:r>
            <a:r>
              <a:rPr lang="zh-CN" altLang="zh-CN" sz="2800" dirty="0"/>
              <a:t>处变红和部分褪色是发生了放</a:t>
            </a:r>
            <a:r>
              <a:rPr lang="en-US" altLang="zh-CN" sz="2800" dirty="0"/>
              <a:t>O</a:t>
            </a:r>
            <a:r>
              <a:rPr lang="en-US" altLang="zh-CN" sz="2800" baseline="-25000" dirty="0"/>
              <a:t>2</a:t>
            </a:r>
            <a:r>
              <a:rPr lang="zh-CN" altLang="zh-CN" sz="2800" dirty="0"/>
              <a:t>生酸和生成卤素两个反应。</a:t>
            </a:r>
            <a:r>
              <a:rPr lang="en-US" altLang="zh-CN" sz="2800" dirty="0"/>
              <a:t>D</a:t>
            </a:r>
            <a:r>
              <a:rPr lang="zh-CN" altLang="zh-CN" sz="2800" dirty="0"/>
              <a:t>选项中左边铜球</a:t>
            </a:r>
            <a:r>
              <a:rPr lang="en-US" altLang="zh-CN" sz="2800" dirty="0"/>
              <a:t>m</a:t>
            </a:r>
            <a:r>
              <a:rPr lang="zh-CN" altLang="zh-CN" sz="2800" dirty="0"/>
              <a:t>处为阴极</a:t>
            </a:r>
            <a:r>
              <a:rPr lang="en-US" altLang="zh-CN" sz="2800" dirty="0"/>
              <a:t>,</a:t>
            </a:r>
            <a:r>
              <a:rPr lang="zh-CN" altLang="zh-CN" sz="2800" dirty="0"/>
              <a:t>另一个铜球左端阳极发生反应</a:t>
            </a:r>
            <a:endParaRPr lang="en-US" altLang="zh-CN" sz="2800" dirty="0"/>
          </a:p>
          <a:p>
            <a:pPr>
              <a:lnSpc>
                <a:spcPct val="150000"/>
              </a:lnSpc>
            </a:pPr>
            <a:r>
              <a:rPr lang="en-US" altLang="zh-CN" sz="2800" dirty="0"/>
              <a:t>Cu-2e</a:t>
            </a:r>
            <a:r>
              <a:rPr lang="en-US" altLang="zh-CN" sz="2800" baseline="30000" dirty="0"/>
              <a:t>-          </a:t>
            </a:r>
            <a:r>
              <a:rPr lang="en-US" altLang="zh-CN" sz="2800" dirty="0"/>
              <a:t>Cu</a:t>
            </a:r>
            <a:r>
              <a:rPr lang="en-US" altLang="zh-CN" sz="2800" baseline="30000" dirty="0"/>
              <a:t>2+</a:t>
            </a:r>
            <a:r>
              <a:rPr lang="en-US" altLang="zh-CN" sz="2800" dirty="0"/>
              <a:t>,Cu</a:t>
            </a:r>
            <a:r>
              <a:rPr lang="en-US" altLang="zh-CN" sz="2800" baseline="30000" dirty="0"/>
              <a:t>2+</a:t>
            </a:r>
            <a:r>
              <a:rPr lang="zh-CN" altLang="zh-CN" sz="2800" dirty="0"/>
              <a:t>移动到</a:t>
            </a:r>
            <a:r>
              <a:rPr lang="en-US" altLang="zh-CN" sz="2800" dirty="0"/>
              <a:t>m</a:t>
            </a:r>
            <a:r>
              <a:rPr lang="zh-CN" altLang="zh-CN" sz="2800" dirty="0"/>
              <a:t>处</a:t>
            </a:r>
            <a:r>
              <a:rPr lang="en-US" altLang="zh-CN" sz="2800" dirty="0"/>
              <a:t>,</a:t>
            </a:r>
            <a:r>
              <a:rPr lang="zh-CN" altLang="zh-CN" sz="2800" dirty="0"/>
              <a:t>发生反应</a:t>
            </a:r>
            <a:r>
              <a:rPr lang="en-US" altLang="zh-CN" sz="2800" dirty="0"/>
              <a:t>Cu</a:t>
            </a:r>
            <a:r>
              <a:rPr lang="en-US" altLang="zh-CN" sz="2800" baseline="30000" dirty="0"/>
              <a:t>2+</a:t>
            </a:r>
            <a:r>
              <a:rPr lang="en-US" altLang="zh-CN" sz="2800" dirty="0"/>
              <a:t>+2e</a:t>
            </a:r>
            <a:r>
              <a:rPr lang="en-US" altLang="zh-CN" sz="2800" baseline="30000" dirty="0"/>
              <a:t>-          </a:t>
            </a:r>
            <a:r>
              <a:rPr lang="en-US" altLang="zh-CN" sz="2800" dirty="0"/>
              <a:t>Cu,</a:t>
            </a:r>
            <a:r>
              <a:rPr lang="zh-CN" altLang="zh-CN" sz="2800" dirty="0"/>
              <a:t>能析出金属铜。</a:t>
            </a:r>
            <a:endParaRPr lang="zh-CN" altLang="zh-CN" sz="2800" dirty="0"/>
          </a:p>
        </p:txBody>
      </p:sp>
      <p:pic>
        <p:nvPicPr>
          <p:cNvPr id="5" name="图片 4"/>
          <p:cNvPicPr/>
          <p:nvPr/>
        </p:nvPicPr>
        <p:blipFill>
          <a:blip r:embed="rId1"/>
          <a:stretch>
            <a:fillRect/>
          </a:stretch>
        </p:blipFill>
        <p:spPr>
          <a:xfrm>
            <a:off x="1515967" y="4879928"/>
            <a:ext cx="399244" cy="226817"/>
          </a:xfrm>
          <a:prstGeom prst="rect">
            <a:avLst/>
          </a:prstGeom>
        </p:spPr>
      </p:pic>
      <p:pic>
        <p:nvPicPr>
          <p:cNvPr id="8" name="图片 7"/>
          <p:cNvPicPr/>
          <p:nvPr/>
        </p:nvPicPr>
        <p:blipFill>
          <a:blip r:embed="rId1"/>
          <a:stretch>
            <a:fillRect/>
          </a:stretch>
        </p:blipFill>
        <p:spPr>
          <a:xfrm>
            <a:off x="8043767" y="4879928"/>
            <a:ext cx="399244" cy="226817"/>
          </a:xfrm>
          <a:prstGeom prst="rect">
            <a:avLst/>
          </a:prstGeom>
        </p:spPr>
      </p:pic>
      <p:sp>
        <p:nvSpPr>
          <p:cNvPr id="9" name="矩形 8"/>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1"/>
          <p:cNvSpPr>
            <a:spLocks noChangeArrowheads="1"/>
          </p:cNvSpPr>
          <p:nvPr/>
        </p:nvSpPr>
        <p:spPr bwMode="auto">
          <a:xfrm>
            <a:off x="272406" y="663677"/>
            <a:ext cx="1169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lnSpc>
                <a:spcPct val="150000"/>
              </a:lnSpc>
              <a:spcBef>
                <a:spcPct val="0"/>
              </a:spcBef>
              <a:spcAft>
                <a:spcPct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拓展变式</a:t>
            </a:r>
            <a:r>
              <a:rPr lang="en-US" altLang="zh-CN"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1  </a:t>
            </a:r>
            <a:r>
              <a:rPr lang="zh-CN" altLang="zh-CN" sz="2800" dirty="0" smtClean="0"/>
              <a:t>将</a:t>
            </a:r>
            <a:r>
              <a:rPr lang="zh-CN" altLang="zh-CN" sz="2800" dirty="0"/>
              <a:t>含有</a:t>
            </a:r>
            <a:r>
              <a:rPr lang="en-US" altLang="zh-CN" sz="2800" dirty="0"/>
              <a:t>CuSO</a:t>
            </a:r>
            <a:r>
              <a:rPr lang="en-US" altLang="zh-CN" sz="2800" baseline="-25000" dirty="0"/>
              <a:t>4</a:t>
            </a:r>
            <a:r>
              <a:rPr lang="zh-CN" altLang="zh-CN" sz="2800" dirty="0"/>
              <a:t>、</a:t>
            </a:r>
            <a:r>
              <a:rPr lang="en-US" altLang="zh-CN" sz="2800" dirty="0" err="1"/>
              <a:t>NaCl</a:t>
            </a:r>
            <a:r>
              <a:rPr lang="zh-CN" altLang="zh-CN" sz="2800" dirty="0"/>
              <a:t>、</a:t>
            </a:r>
            <a:r>
              <a:rPr lang="en-US" altLang="zh-CN" sz="2800" dirty="0"/>
              <a:t>KNO</a:t>
            </a:r>
            <a:r>
              <a:rPr lang="en-US" altLang="zh-CN" sz="2800" baseline="-25000" dirty="0"/>
              <a:t>3</a:t>
            </a:r>
            <a:r>
              <a:rPr lang="zh-CN" altLang="zh-CN" sz="2800" dirty="0"/>
              <a:t>各</a:t>
            </a:r>
            <a:r>
              <a:rPr lang="en-US" altLang="zh-CN" sz="2800" dirty="0"/>
              <a:t>1 </a:t>
            </a:r>
            <a:r>
              <a:rPr lang="en-US" altLang="zh-CN" sz="2800" dirty="0" err="1"/>
              <a:t>mol</a:t>
            </a:r>
            <a:r>
              <a:rPr lang="zh-CN" altLang="zh-CN" sz="2800" dirty="0"/>
              <a:t>的溶液分别置于甲、乙、丙三个烧杯中进行电解</a:t>
            </a:r>
            <a:r>
              <a:rPr lang="en-US" altLang="zh-CN" sz="2800" dirty="0"/>
              <a:t>(</a:t>
            </a:r>
            <a:r>
              <a:rPr lang="zh-CN" altLang="zh-CN" sz="2800" dirty="0"/>
              <a:t>电极均为石墨且质量相等</a:t>
            </a:r>
            <a:r>
              <a:rPr lang="en-US" altLang="zh-CN" sz="2800" dirty="0"/>
              <a:t>),</a:t>
            </a:r>
            <a:r>
              <a:rPr lang="zh-CN" altLang="zh-CN" sz="2800" dirty="0"/>
              <a:t>如图</a:t>
            </a:r>
            <a:r>
              <a:rPr lang="en-US" altLang="zh-CN" sz="2800" dirty="0"/>
              <a:t>1</a:t>
            </a:r>
            <a:r>
              <a:rPr lang="zh-CN" altLang="zh-CN" sz="2800" dirty="0"/>
              <a:t>所示。接通电源一段时间后</a:t>
            </a:r>
            <a:r>
              <a:rPr lang="en-US" altLang="zh-CN" sz="2800" dirty="0"/>
              <a:t>,b</a:t>
            </a:r>
            <a:r>
              <a:rPr lang="zh-CN" altLang="zh-CN" sz="2800" dirty="0"/>
              <a:t>电极质量增加</a:t>
            </a:r>
            <a:r>
              <a:rPr lang="en-US" altLang="zh-CN" sz="2800" dirty="0"/>
              <a:t>;</a:t>
            </a:r>
            <a:r>
              <a:rPr lang="zh-CN" altLang="zh-CN" sz="2800" dirty="0"/>
              <a:t>常温下</a:t>
            </a:r>
            <a:r>
              <a:rPr lang="en-US" altLang="zh-CN" sz="2800" dirty="0"/>
              <a:t>,</a:t>
            </a:r>
            <a:r>
              <a:rPr lang="zh-CN" altLang="zh-CN" sz="2800" dirty="0"/>
              <a:t>三个烧杯中溶液的</a:t>
            </a:r>
            <a:r>
              <a:rPr lang="en-US" altLang="zh-CN" sz="2800" dirty="0"/>
              <a:t>pH</a:t>
            </a:r>
            <a:r>
              <a:rPr lang="zh-CN" altLang="zh-CN" sz="2800" dirty="0"/>
              <a:t>随通电时间的变化如图</a:t>
            </a:r>
            <a:r>
              <a:rPr lang="en-US" altLang="zh-CN" sz="2800" dirty="0"/>
              <a:t>2</a:t>
            </a:r>
            <a:r>
              <a:rPr lang="zh-CN" altLang="zh-CN" sz="2800" dirty="0"/>
              <a:t>所示。 </a:t>
            </a:r>
            <a:endParaRPr kumimoji="0" lang="en-US" altLang="zh-CN" sz="2800" b="0" i="0" u="none" strike="noStrike" cap="none" normalizeH="0" baseline="0" dirty="0">
              <a:ln>
                <a:noFill/>
              </a:ln>
              <a:solidFill>
                <a:schemeClr val="tx1"/>
              </a:solidFill>
              <a:effectLst/>
              <a:latin typeface="Times New Roman" panose="02020603050405020304" charset="0"/>
              <a:ea typeface="微软雅黑" panose="020B0503020204020204" pitchFamily="34" charset="-122"/>
              <a:cs typeface="Times New Roman" panose="02020603050405020304" charset="0"/>
            </a:endParaRPr>
          </a:p>
        </p:txBody>
      </p:sp>
      <p:pic>
        <p:nvPicPr>
          <p:cNvPr id="17" name="ZT15ZT-7-1.EPS" descr="id:2147526239;FounderCES"/>
          <p:cNvPicPr/>
          <p:nvPr/>
        </p:nvPicPr>
        <p:blipFill>
          <a:blip r:embed="rId1"/>
          <a:stretch>
            <a:fillRect/>
          </a:stretch>
        </p:blipFill>
        <p:spPr>
          <a:xfrm>
            <a:off x="2335163" y="3139024"/>
            <a:ext cx="2687003" cy="1674308"/>
          </a:xfrm>
          <a:prstGeom prst="rect">
            <a:avLst/>
          </a:prstGeom>
        </p:spPr>
      </p:pic>
      <p:pic>
        <p:nvPicPr>
          <p:cNvPr id="18" name="ZT15ZT-7-2.EPS" descr="id:2147526246;FounderCES"/>
          <p:cNvPicPr/>
          <p:nvPr/>
        </p:nvPicPr>
        <p:blipFill>
          <a:blip r:embed="rId2"/>
          <a:stretch>
            <a:fillRect/>
          </a:stretch>
        </p:blipFill>
        <p:spPr>
          <a:xfrm>
            <a:off x="6629498" y="3170653"/>
            <a:ext cx="2108816" cy="1661562"/>
          </a:xfrm>
          <a:prstGeom prst="rect">
            <a:avLst/>
          </a:prstGeom>
        </p:spPr>
      </p:pic>
      <p:sp>
        <p:nvSpPr>
          <p:cNvPr id="5" name="矩形 4"/>
          <p:cNvSpPr/>
          <p:nvPr/>
        </p:nvSpPr>
        <p:spPr>
          <a:xfrm>
            <a:off x="3311623" y="5073134"/>
            <a:ext cx="723275" cy="523220"/>
          </a:xfrm>
          <a:prstGeom prst="rect">
            <a:avLst/>
          </a:prstGeom>
        </p:spPr>
        <p:txBody>
          <a:bodyPr wrap="none">
            <a:spAutoFit/>
          </a:bodyPr>
          <a:lstStyle/>
          <a:p>
            <a:r>
              <a:rPr lang="zh-CN" altLang="zh-CN" sz="2800" dirty="0"/>
              <a:t>图</a:t>
            </a:r>
            <a:r>
              <a:rPr lang="en-US" altLang="zh-CN" sz="2800" dirty="0"/>
              <a:t>1</a:t>
            </a:r>
            <a:endParaRPr lang="zh-CN" altLang="en-US" sz="2800" dirty="0"/>
          </a:p>
        </p:txBody>
      </p:sp>
      <p:sp>
        <p:nvSpPr>
          <p:cNvPr id="20" name="矩形 19"/>
          <p:cNvSpPr/>
          <p:nvPr/>
        </p:nvSpPr>
        <p:spPr>
          <a:xfrm>
            <a:off x="7377186" y="5073134"/>
            <a:ext cx="723275" cy="523220"/>
          </a:xfrm>
          <a:prstGeom prst="rect">
            <a:avLst/>
          </a:prstGeom>
        </p:spPr>
        <p:txBody>
          <a:bodyPr wrap="none">
            <a:spAutoFit/>
          </a:bodyPr>
          <a:lstStyle/>
          <a:p>
            <a:r>
              <a:rPr lang="zh-CN" altLang="zh-CN" sz="2800" dirty="0"/>
              <a:t>图</a:t>
            </a:r>
            <a:r>
              <a:rPr lang="en-US" altLang="zh-CN" sz="2800" dirty="0"/>
              <a:t>2</a:t>
            </a:r>
            <a:endParaRPr lang="zh-CN" altLang="en-US" sz="2800" dirty="0"/>
          </a:p>
        </p:txBody>
      </p:sp>
      <p:sp>
        <p:nvSpPr>
          <p:cNvPr id="26" name="矩形 2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799" y="567977"/>
            <a:ext cx="11357317" cy="3970318"/>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(1)M</a:t>
            </a:r>
            <a:r>
              <a:rPr lang="zh-CN" altLang="zh-CN" sz="2800" dirty="0">
                <a:solidFill>
                  <a:srgbClr val="000000"/>
                </a:solidFill>
                <a:cs typeface="Times New Roman" panose="02020603050405020304" charset="0"/>
              </a:rPr>
              <a:t>是直流电源的</a:t>
            </a:r>
            <a:r>
              <a:rPr lang="zh-CN" altLang="zh-CN" sz="2800" u="sng" dirty="0">
                <a:solidFill>
                  <a:srgbClr val="000000"/>
                </a:solidFill>
                <a:uFill>
                  <a:solidFill>
                    <a:srgbClr val="000000"/>
                  </a:solidFill>
                </a:uFill>
                <a:cs typeface="Times New Roman" panose="02020603050405020304" charset="0"/>
              </a:rPr>
              <a:t>　　　　</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填</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正极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或</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负极</a:t>
            </a:r>
            <a:r>
              <a:rPr lang="en-US" altLang="zh-CN" sz="2800" dirty="0">
                <a:solidFill>
                  <a:srgbClr val="000000"/>
                </a:solidFill>
                <a:cs typeface="Times New Roman" panose="02020603050405020304" charset="0"/>
              </a:rPr>
              <a:t>”);c</a:t>
            </a:r>
            <a:r>
              <a:rPr lang="zh-CN" altLang="zh-CN" sz="2800" dirty="0">
                <a:solidFill>
                  <a:srgbClr val="000000"/>
                </a:solidFill>
                <a:cs typeface="Times New Roman" panose="02020603050405020304" charset="0"/>
              </a:rPr>
              <a:t>电极的电极反应为</a:t>
            </a:r>
            <a:r>
              <a:rPr lang="zh-CN" altLang="zh-CN" sz="2800" u="sng" dirty="0">
                <a:solidFill>
                  <a:srgbClr val="000000"/>
                </a:solidFill>
                <a:uFill>
                  <a:solidFill>
                    <a:srgbClr val="000000"/>
                  </a:solidFill>
                </a:uFill>
                <a:cs typeface="Times New Roman" panose="02020603050405020304" charset="0"/>
              </a:rPr>
              <a:t>　　　　　　　　　　　　</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 </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(2)0~</a:t>
            </a:r>
            <a:r>
              <a:rPr lang="en-US" altLang="zh-CN" sz="2800" i="1" dirty="0">
                <a:solidFill>
                  <a:srgbClr val="000000"/>
                </a:solidFill>
                <a:cs typeface="Times New Roman" panose="02020603050405020304" charset="0"/>
              </a:rPr>
              <a:t>t</a:t>
            </a:r>
            <a:r>
              <a:rPr lang="en-US" altLang="zh-CN" sz="2800" baseline="-25000" dirty="0">
                <a:solidFill>
                  <a:srgbClr val="000000"/>
                </a:solidFill>
                <a:cs typeface="Times New Roman" panose="02020603050405020304" charset="0"/>
              </a:rPr>
              <a:t>1</a:t>
            </a:r>
            <a:r>
              <a:rPr lang="en-US" altLang="zh-CN" sz="2800" dirty="0">
                <a:solidFill>
                  <a:srgbClr val="000000"/>
                </a:solidFill>
                <a:cs typeface="Times New Roman" panose="02020603050405020304" charset="0"/>
              </a:rPr>
              <a:t> s</a:t>
            </a:r>
            <a:r>
              <a:rPr lang="zh-CN" altLang="zh-CN" sz="2800" dirty="0">
                <a:solidFill>
                  <a:srgbClr val="000000"/>
                </a:solidFill>
                <a:cs typeface="Times New Roman" panose="02020603050405020304" charset="0"/>
              </a:rPr>
              <a:t>内</a:t>
            </a:r>
            <a:r>
              <a:rPr lang="en-US" altLang="zh-CN" sz="2800" dirty="0">
                <a:solidFill>
                  <a:srgbClr val="000000"/>
                </a:solidFill>
                <a:cs typeface="Times New Roman" panose="02020603050405020304" charset="0"/>
              </a:rPr>
              <a:t>,e</a:t>
            </a:r>
            <a:r>
              <a:rPr lang="zh-CN" altLang="zh-CN" sz="2800" dirty="0">
                <a:solidFill>
                  <a:srgbClr val="000000"/>
                </a:solidFill>
                <a:cs typeface="Times New Roman" panose="02020603050405020304" charset="0"/>
              </a:rPr>
              <a:t>电极上生成的气体在标准状况下的体积为</a:t>
            </a:r>
            <a:r>
              <a:rPr lang="zh-CN" altLang="zh-CN" sz="2800" u="sng" dirty="0">
                <a:solidFill>
                  <a:srgbClr val="000000"/>
                </a:solidFill>
                <a:uFill>
                  <a:solidFill>
                    <a:srgbClr val="000000"/>
                  </a:solidFill>
                </a:uFill>
                <a:cs typeface="Times New Roman" panose="02020603050405020304" charset="0"/>
              </a:rPr>
              <a:t>　　　　</a:t>
            </a:r>
            <a:r>
              <a:rPr lang="en-US" altLang="zh-CN" sz="2800" dirty="0">
                <a:solidFill>
                  <a:srgbClr val="000000"/>
                </a:solidFill>
                <a:cs typeface="Times New Roman" panose="02020603050405020304" charset="0"/>
              </a:rPr>
              <a:t>L,</a:t>
            </a:r>
            <a:r>
              <a:rPr lang="en-US" altLang="zh-CN" sz="2800" i="1" dirty="0">
                <a:solidFill>
                  <a:srgbClr val="000000"/>
                </a:solidFill>
                <a:cs typeface="Times New Roman" panose="02020603050405020304" charset="0"/>
              </a:rPr>
              <a:t>t</a:t>
            </a:r>
            <a:r>
              <a:rPr lang="en-US" altLang="zh-CN" sz="2800" baseline="-25000" dirty="0">
                <a:solidFill>
                  <a:srgbClr val="000000"/>
                </a:solidFill>
                <a:cs typeface="Times New Roman" panose="02020603050405020304" charset="0"/>
              </a:rPr>
              <a:t>1</a:t>
            </a:r>
            <a:r>
              <a:rPr lang="en-US" altLang="zh-CN" sz="2800" dirty="0">
                <a:solidFill>
                  <a:srgbClr val="000000"/>
                </a:solidFill>
                <a:cs typeface="Times New Roman" panose="02020603050405020304" charset="0"/>
              </a:rPr>
              <a:t> s</a:t>
            </a:r>
            <a:r>
              <a:rPr lang="zh-CN" altLang="zh-CN" sz="2800" dirty="0">
                <a:solidFill>
                  <a:srgbClr val="000000"/>
                </a:solidFill>
                <a:cs typeface="Times New Roman" panose="02020603050405020304" charset="0"/>
              </a:rPr>
              <a:t>时</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电极</a:t>
            </a:r>
            <a:r>
              <a:rPr lang="en-US" altLang="zh-CN" sz="2800" dirty="0">
                <a:solidFill>
                  <a:srgbClr val="000000"/>
                </a:solidFill>
                <a:cs typeface="Times New Roman" panose="02020603050405020304" charset="0"/>
              </a:rPr>
              <a:t>b</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c</a:t>
            </a:r>
            <a:r>
              <a:rPr lang="zh-CN" altLang="zh-CN" sz="2800" dirty="0">
                <a:solidFill>
                  <a:srgbClr val="000000"/>
                </a:solidFill>
                <a:cs typeface="Times New Roman" panose="02020603050405020304" charset="0"/>
              </a:rPr>
              <a:t>的质量差为</a:t>
            </a:r>
            <a:r>
              <a:rPr lang="zh-CN" altLang="zh-CN" sz="2800" u="sng" dirty="0">
                <a:solidFill>
                  <a:srgbClr val="000000"/>
                </a:solidFill>
                <a:uFill>
                  <a:solidFill>
                    <a:srgbClr val="000000"/>
                  </a:solidFill>
                </a:uFill>
                <a:cs typeface="Times New Roman" panose="02020603050405020304" charset="0"/>
              </a:rPr>
              <a:t>　　　　</a:t>
            </a:r>
            <a:r>
              <a:rPr lang="en-US" altLang="zh-CN" sz="2800" dirty="0">
                <a:solidFill>
                  <a:srgbClr val="000000"/>
                </a:solidFill>
                <a:cs typeface="Times New Roman" panose="02020603050405020304" charset="0"/>
              </a:rPr>
              <a:t>g</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 </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(3)</a:t>
            </a:r>
            <a:r>
              <a:rPr lang="en-US" altLang="zh-CN" sz="2800" i="1" dirty="0">
                <a:solidFill>
                  <a:srgbClr val="000000"/>
                </a:solidFill>
                <a:cs typeface="Times New Roman" panose="02020603050405020304" charset="0"/>
              </a:rPr>
              <a:t>t</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 s</a:t>
            </a:r>
            <a:r>
              <a:rPr lang="zh-CN" altLang="zh-CN" sz="2800" dirty="0">
                <a:solidFill>
                  <a:srgbClr val="000000"/>
                </a:solidFill>
                <a:cs typeface="Times New Roman" panose="02020603050405020304" charset="0"/>
              </a:rPr>
              <a:t>时</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若将直流电源正、负极对调</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则电解至各电极质量均不再发生变化的过程中</a:t>
            </a:r>
            <a:r>
              <a:rPr lang="en-US" altLang="zh-CN" sz="2800" dirty="0">
                <a:solidFill>
                  <a:srgbClr val="000000"/>
                </a:solidFill>
                <a:cs typeface="Times New Roman" panose="02020603050405020304" charset="0"/>
              </a:rPr>
              <a:t>,a</a:t>
            </a:r>
            <a:r>
              <a:rPr lang="zh-CN" altLang="zh-CN" sz="2800" dirty="0">
                <a:solidFill>
                  <a:srgbClr val="000000"/>
                </a:solidFill>
                <a:cs typeface="Times New Roman" panose="02020603050405020304" charset="0"/>
              </a:rPr>
              <a:t>电极的电极反应为</a:t>
            </a:r>
            <a:r>
              <a:rPr lang="zh-CN" altLang="zh-CN" sz="2800" u="sng" dirty="0">
                <a:solidFill>
                  <a:srgbClr val="000000"/>
                </a:solidFill>
                <a:uFill>
                  <a:solidFill>
                    <a:srgbClr val="000000"/>
                  </a:solidFill>
                </a:uFill>
                <a:cs typeface="Times New Roman" panose="02020603050405020304" charset="0"/>
              </a:rPr>
              <a:t>　　　　　　　　　　　　</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 </a:t>
            </a:r>
            <a:endParaRPr lang="zh-CN" altLang="zh-CN" sz="2800" dirty="0">
              <a:solidFill>
                <a:srgbClr val="000000"/>
              </a:solidFill>
              <a:cs typeface="Times New Roman" panose="02020603050405020304" charset="0"/>
            </a:endParaRPr>
          </a:p>
        </p:txBody>
      </p:sp>
      <p:sp>
        <p:nvSpPr>
          <p:cNvPr id="10" name="矩形 9"/>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234043" y="370793"/>
            <a:ext cx="11723913" cy="5398633"/>
            <a:chOff x="234043" y="2286679"/>
            <a:chExt cx="11723913" cy="5398633"/>
          </a:xfrm>
        </p:grpSpPr>
        <p:sp>
          <p:nvSpPr>
            <p:cNvPr id="18" name="矩形 17"/>
            <p:cNvSpPr/>
            <p:nvPr/>
          </p:nvSpPr>
          <p:spPr>
            <a:xfrm>
              <a:off x="234043" y="2286679"/>
              <a:ext cx="11723912" cy="662233"/>
            </a:xfrm>
            <a:prstGeom prst="rect">
              <a:avLst/>
            </a:prstGeom>
          </p:spPr>
          <p:txBody>
            <a:bodyPr wrap="square">
              <a:spAutoFit/>
            </a:bodyPr>
            <a:lstStyle/>
            <a:p>
              <a:pPr>
                <a:lnSpc>
                  <a:spcPct val="150000"/>
                </a:lnSpc>
                <a:spcAft>
                  <a:spcPts val="0"/>
                </a:spcAft>
              </a:pP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19" name="矩形 18"/>
            <p:cNvSpPr/>
            <p:nvPr/>
          </p:nvSpPr>
          <p:spPr>
            <a:xfrm>
              <a:off x="234044" y="2498699"/>
              <a:ext cx="11723912" cy="5186613"/>
            </a:xfrm>
            <a:prstGeom prst="rect">
              <a:avLst/>
            </a:prstGeom>
          </p:spPr>
          <p:txBody>
            <a:bodyPr wrap="square">
              <a:spAutoFit/>
            </a:bodyPr>
            <a:lstStyle/>
            <a:p>
              <a:pPr>
                <a:lnSpc>
                  <a:spcPct val="150000"/>
                </a:lnSpc>
              </a:pPr>
              <a:r>
                <a:rPr lang="en-US" altLang="zh-CN" sz="2800" dirty="0"/>
                <a:t>1.(1)</a:t>
              </a:r>
              <a:r>
                <a:rPr lang="zh-CN" altLang="zh-CN" sz="2800" dirty="0"/>
                <a:t>正极　</a:t>
              </a:r>
              <a:r>
                <a:rPr lang="en-US" altLang="zh-CN" sz="2800" dirty="0"/>
                <a:t>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r>
                <a:rPr lang="zh-CN" altLang="zh-CN" sz="2800" dirty="0"/>
                <a:t>　</a:t>
              </a:r>
              <a:r>
                <a:rPr lang="en-US" altLang="zh-CN" sz="2800" dirty="0"/>
                <a:t>(2)5.6</a:t>
              </a:r>
              <a:r>
                <a:rPr lang="zh-CN" altLang="zh-CN" sz="2800" dirty="0"/>
                <a:t>　</a:t>
              </a:r>
              <a:r>
                <a:rPr lang="en-US" altLang="zh-CN" sz="2800" dirty="0"/>
                <a:t>32</a:t>
              </a:r>
              <a:r>
                <a:rPr lang="zh-CN" altLang="zh-CN" sz="2800" dirty="0"/>
                <a:t>　</a:t>
              </a:r>
              <a:r>
                <a:rPr lang="en-US" altLang="zh-CN" sz="2800" dirty="0"/>
                <a:t>(3)2H</a:t>
              </a:r>
              <a:r>
                <a:rPr lang="en-US" altLang="zh-CN" sz="2800" baseline="30000" dirty="0"/>
                <a:t>+</a:t>
              </a:r>
              <a:r>
                <a:rPr lang="en-US" altLang="zh-CN" sz="2800" dirty="0"/>
                <a:t>+2e</a:t>
              </a:r>
              <a:r>
                <a:rPr lang="en-US" altLang="zh-CN" sz="2800" baseline="30000" dirty="0"/>
                <a:t>-            </a:t>
              </a:r>
              <a:r>
                <a:rPr lang="en-US" altLang="zh-CN" sz="2800" dirty="0"/>
                <a:t>H</a:t>
              </a:r>
              <a:r>
                <a:rPr lang="en-US" altLang="zh-CN" sz="2800" baseline="-25000" dirty="0"/>
                <a:t>2</a:t>
              </a:r>
              <a:r>
                <a:rPr lang="en-US" altLang="zh-CN" sz="2800" dirty="0"/>
                <a:t>↑</a:t>
              </a:r>
              <a:r>
                <a:rPr lang="zh-CN" altLang="zh-CN" sz="2800" dirty="0"/>
                <a:t>、</a:t>
              </a:r>
              <a:endParaRPr lang="en-US" altLang="zh-CN" sz="2800" dirty="0"/>
            </a:p>
            <a:p>
              <a:pPr>
                <a:lnSpc>
                  <a:spcPct val="150000"/>
                </a:lnSpc>
              </a:pPr>
              <a:r>
                <a:rPr lang="en-US" altLang="zh-CN" sz="2800" dirty="0"/>
                <a:t>Cu</a:t>
              </a:r>
              <a:r>
                <a:rPr lang="en-US" altLang="zh-CN" sz="2800" baseline="30000" dirty="0"/>
                <a:t>2+</a:t>
              </a:r>
              <a:r>
                <a:rPr lang="en-US" altLang="zh-CN" sz="2800" dirty="0"/>
                <a:t>+2e</a:t>
              </a:r>
              <a:r>
                <a:rPr lang="en-US" altLang="zh-CN" sz="2800" baseline="30000" dirty="0"/>
                <a:t>-            </a:t>
              </a:r>
              <a:r>
                <a:rPr lang="en-US" altLang="zh-CN" sz="2800" dirty="0"/>
                <a:t>Cu</a:t>
              </a:r>
              <a:endParaRPr lang="zh-CN" altLang="zh-CN" sz="2800" dirty="0"/>
            </a:p>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en-US" altLang="zh-CN" sz="2800" dirty="0" smtClean="0">
                  <a:solidFill>
                    <a:srgbClr val="000000"/>
                  </a:solidFill>
                  <a:latin typeface="Times New Roman" panose="02020603050405020304" charset="0"/>
                  <a:ea typeface="微软雅黑" panose="020B0503020204020204" pitchFamily="34" charset="-122"/>
                  <a:cs typeface="Times New Roman" panose="02020603050405020304" charset="0"/>
                </a:rPr>
                <a:t>   </a:t>
              </a:r>
              <a:r>
                <a:rPr lang="en-US" altLang="zh-CN" sz="2800" dirty="0" smtClean="0"/>
                <a:t>(</a:t>
              </a:r>
              <a:r>
                <a:rPr lang="en-US" altLang="zh-CN" sz="2800" dirty="0"/>
                <a:t>1)</a:t>
              </a:r>
              <a:r>
                <a:rPr lang="zh-CN" altLang="zh-CN" sz="2800" dirty="0"/>
                <a:t>由于</a:t>
              </a:r>
              <a:r>
                <a:rPr lang="en-US" altLang="zh-CN" sz="2800" dirty="0"/>
                <a:t>b</a:t>
              </a:r>
              <a:r>
                <a:rPr lang="zh-CN" altLang="zh-CN" sz="2800" dirty="0"/>
                <a:t>电极质量增加</a:t>
              </a:r>
              <a:r>
                <a:rPr lang="en-US" altLang="zh-CN" sz="2800" dirty="0"/>
                <a:t>,</a:t>
              </a:r>
              <a:r>
                <a:rPr lang="zh-CN" altLang="zh-CN" sz="2800" dirty="0"/>
                <a:t>所以</a:t>
              </a:r>
              <a:r>
                <a:rPr lang="en-US" altLang="zh-CN" sz="2800" dirty="0"/>
                <a:t>b</a:t>
              </a:r>
              <a:r>
                <a:rPr lang="zh-CN" altLang="zh-CN" sz="2800" dirty="0"/>
                <a:t>电极是阴极</a:t>
              </a:r>
              <a:r>
                <a:rPr lang="en-US" altLang="zh-CN" sz="2800" dirty="0"/>
                <a:t>,</a:t>
              </a:r>
              <a:r>
                <a:rPr lang="zh-CN" altLang="zh-CN" sz="2800" dirty="0"/>
                <a:t>则</a:t>
              </a:r>
              <a:r>
                <a:rPr lang="en-US" altLang="zh-CN" sz="2800" dirty="0"/>
                <a:t>N</a:t>
              </a:r>
              <a:r>
                <a:rPr lang="zh-CN" altLang="zh-CN" sz="2800" dirty="0"/>
                <a:t>是电源负极</a:t>
              </a:r>
              <a:r>
                <a:rPr lang="en-US" altLang="zh-CN" sz="2800" dirty="0"/>
                <a:t>,M</a:t>
              </a:r>
              <a:r>
                <a:rPr lang="zh-CN" altLang="zh-CN" sz="2800" dirty="0"/>
                <a:t>是电源正极。</a:t>
              </a:r>
              <a:r>
                <a:rPr lang="en-US" altLang="zh-CN" sz="2800" dirty="0"/>
                <a:t>c</a:t>
              </a:r>
              <a:r>
                <a:rPr lang="zh-CN" altLang="zh-CN" sz="2800" dirty="0"/>
                <a:t>是阳极</a:t>
              </a:r>
              <a:r>
                <a:rPr lang="en-US" altLang="zh-CN" sz="2800" dirty="0"/>
                <a:t>,</a:t>
              </a:r>
              <a:r>
                <a:rPr lang="zh-CN" altLang="zh-CN" sz="2800" dirty="0"/>
                <a:t>电极反应为</a:t>
              </a:r>
              <a:r>
                <a:rPr lang="en-US" altLang="zh-CN" sz="2800" dirty="0"/>
                <a:t>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r>
                <a:rPr lang="zh-CN" altLang="zh-CN" sz="2800" dirty="0"/>
                <a:t>。</a:t>
              </a:r>
              <a:r>
                <a:rPr lang="en-US" altLang="zh-CN" sz="2800" dirty="0"/>
                <a:t>(2)</a:t>
              </a:r>
              <a:r>
                <a:rPr lang="zh-CN" altLang="zh-CN" sz="2800" dirty="0"/>
                <a:t>观察题图</a:t>
              </a:r>
              <a:r>
                <a:rPr lang="en-US" altLang="zh-CN" sz="2800" dirty="0"/>
                <a:t>2,</a:t>
              </a:r>
              <a:r>
                <a:rPr lang="en-US" altLang="zh-CN" sz="2800" i="1" dirty="0"/>
                <a:t>t</a:t>
              </a:r>
              <a:r>
                <a:rPr lang="en-US" altLang="zh-CN" sz="2800" baseline="-25000" dirty="0"/>
                <a:t>1</a:t>
              </a:r>
              <a:r>
                <a:rPr lang="en-US" altLang="zh-CN" sz="2800" dirty="0"/>
                <a:t> s</a:t>
              </a:r>
              <a:r>
                <a:rPr lang="zh-CN" altLang="zh-CN" sz="2800" dirty="0"/>
                <a:t>时乙对应的曲线斜率改变</a:t>
              </a:r>
              <a:r>
                <a:rPr lang="en-US" altLang="zh-CN" sz="2800" dirty="0"/>
                <a:t>,</a:t>
              </a:r>
              <a:r>
                <a:rPr lang="zh-CN" altLang="zh-CN" sz="2800" dirty="0"/>
                <a:t>即</a:t>
              </a:r>
              <a:r>
                <a:rPr lang="en-US" altLang="zh-CN" sz="2800" dirty="0"/>
                <a:t>Cl</a:t>
              </a:r>
              <a:r>
                <a:rPr lang="en-US" altLang="zh-CN" sz="2800" baseline="30000" dirty="0"/>
                <a:t>-</a:t>
              </a:r>
              <a:r>
                <a:rPr lang="zh-CN" altLang="zh-CN" sz="2800" dirty="0"/>
                <a:t>放电结束</a:t>
              </a:r>
              <a:r>
                <a:rPr lang="en-US" altLang="zh-CN" sz="2800" dirty="0"/>
                <a:t>,</a:t>
              </a:r>
              <a:r>
                <a:rPr lang="zh-CN" altLang="zh-CN" sz="2800" dirty="0"/>
                <a:t>则电路中转移</a:t>
              </a:r>
              <a:r>
                <a:rPr lang="en-US" altLang="zh-CN" sz="2800" dirty="0"/>
                <a:t>1 </a:t>
              </a:r>
              <a:r>
                <a:rPr lang="en-US" altLang="zh-CN" sz="2800" dirty="0" err="1"/>
                <a:t>mol</a:t>
              </a:r>
              <a:r>
                <a:rPr lang="zh-CN" altLang="zh-CN" sz="2800" dirty="0"/>
                <a:t>电子。</a:t>
              </a:r>
              <a:r>
                <a:rPr lang="en-US" altLang="zh-CN" sz="2800" dirty="0"/>
                <a:t>0~</a:t>
              </a:r>
              <a:r>
                <a:rPr lang="en-US" altLang="zh-CN" sz="2800" i="1" dirty="0"/>
                <a:t>t</a:t>
              </a:r>
              <a:r>
                <a:rPr lang="en-US" altLang="zh-CN" sz="2800" baseline="-25000" dirty="0"/>
                <a:t>1</a:t>
              </a:r>
              <a:r>
                <a:rPr lang="en-US" altLang="zh-CN" sz="2800" dirty="0"/>
                <a:t> s e</a:t>
              </a:r>
              <a:r>
                <a:rPr lang="zh-CN" altLang="zh-CN" sz="2800" dirty="0"/>
                <a:t>电极的电极反应为</a:t>
              </a:r>
              <a:r>
                <a:rPr lang="en-US" altLang="zh-CN" sz="2800" dirty="0"/>
                <a:t>4OH</a:t>
              </a:r>
              <a:r>
                <a:rPr lang="en-US" altLang="zh-CN" sz="2800" baseline="30000" dirty="0"/>
                <a:t>-</a:t>
              </a:r>
              <a:r>
                <a:rPr lang="en-US" altLang="zh-CN" sz="2800" dirty="0"/>
                <a:t>-4e</a:t>
              </a:r>
              <a:r>
                <a:rPr lang="en-US" altLang="zh-CN" sz="2800" baseline="30000" dirty="0"/>
                <a:t>-            </a:t>
              </a:r>
              <a:r>
                <a:rPr lang="en-US" altLang="zh-CN" sz="2800" dirty="0"/>
                <a:t>2H</a:t>
              </a:r>
              <a:r>
                <a:rPr lang="en-US" altLang="zh-CN" sz="2800" baseline="-25000" dirty="0"/>
                <a:t>2</a:t>
              </a:r>
              <a:r>
                <a:rPr lang="en-US" altLang="zh-CN" sz="2800" dirty="0"/>
                <a:t>O+O</a:t>
              </a:r>
              <a:r>
                <a:rPr lang="en-US" altLang="zh-CN" sz="2800" baseline="-25000" dirty="0"/>
                <a:t>2</a:t>
              </a:r>
              <a:r>
                <a:rPr lang="en-US" altLang="zh-CN" sz="2800" dirty="0"/>
                <a:t>↑,</a:t>
              </a:r>
              <a:r>
                <a:rPr lang="zh-CN" altLang="zh-CN" sz="2800" dirty="0"/>
                <a:t>根据得失电子守恒可计算出产生</a:t>
              </a:r>
              <a:r>
                <a:rPr lang="en-US" altLang="zh-CN" sz="2800" dirty="0"/>
                <a:t>O</a:t>
              </a:r>
              <a:r>
                <a:rPr lang="en-US" altLang="zh-CN" sz="2800" baseline="-25000" dirty="0"/>
                <a:t>2</a:t>
              </a:r>
              <a:r>
                <a:rPr lang="zh-CN" altLang="zh-CN" sz="2800" dirty="0"/>
                <a:t>的物质的量为</a:t>
              </a:r>
              <a:r>
                <a:rPr lang="en-US" altLang="zh-CN" sz="2800" dirty="0"/>
                <a:t>0.25 </a:t>
              </a:r>
              <a:r>
                <a:rPr lang="en-US" altLang="zh-CN" sz="2800" dirty="0" err="1"/>
                <a:t>mol</a:t>
              </a:r>
              <a:r>
                <a:rPr lang="en-US" altLang="zh-CN" sz="2800" dirty="0"/>
                <a:t>,</a:t>
              </a:r>
              <a:r>
                <a:rPr lang="zh-CN" altLang="zh-CN" sz="2800" dirty="0"/>
                <a:t>标准状况下的体积为</a:t>
              </a:r>
              <a:r>
                <a:rPr lang="en-US" altLang="zh-CN" sz="2800" dirty="0"/>
                <a:t>5.6 L</a:t>
              </a:r>
              <a:r>
                <a:rPr lang="zh-CN" altLang="zh-CN" sz="2800" dirty="0"/>
                <a:t>。</a:t>
              </a:r>
              <a:r>
                <a:rPr lang="en-US" altLang="zh-CN" sz="2800" dirty="0"/>
                <a:t>b</a:t>
              </a:r>
              <a:r>
                <a:rPr lang="zh-CN" altLang="zh-CN" sz="2800" dirty="0"/>
                <a:t>电极上析出</a:t>
              </a:r>
              <a:r>
                <a:rPr lang="en-US" altLang="zh-CN" sz="2800" dirty="0"/>
                <a:t>0.5 </a:t>
              </a:r>
              <a:r>
                <a:rPr lang="en-US" altLang="zh-CN" sz="2800" dirty="0" err="1"/>
                <a:t>mol</a:t>
              </a:r>
              <a:r>
                <a:rPr lang="en-US" altLang="zh-CN" sz="2800" dirty="0"/>
                <a:t> Cu,</a:t>
              </a:r>
              <a:r>
                <a:rPr lang="zh-CN" altLang="zh-CN" sz="2800" dirty="0"/>
                <a:t>因此电极</a:t>
              </a:r>
              <a:r>
                <a:rPr lang="en-US" altLang="zh-CN" sz="2800" dirty="0"/>
                <a:t>b</a:t>
              </a:r>
              <a:r>
                <a:rPr lang="zh-CN" altLang="zh-CN" sz="2800" dirty="0"/>
                <a:t>、</a:t>
              </a:r>
              <a:r>
                <a:rPr lang="en-US" altLang="zh-CN" sz="2800" dirty="0"/>
                <a:t>c</a:t>
              </a:r>
              <a:r>
                <a:rPr lang="zh-CN" altLang="zh-CN" sz="2800" dirty="0"/>
                <a:t>的质量差为</a:t>
              </a:r>
              <a:r>
                <a:rPr lang="en-US" altLang="zh-CN" sz="2800" dirty="0"/>
                <a:t>32 g</a:t>
              </a:r>
              <a:r>
                <a:rPr lang="zh-CN" altLang="zh-CN" sz="2800" dirty="0"/>
                <a:t>。</a:t>
              </a:r>
              <a:r>
                <a:rPr lang="en-US" altLang="zh-CN" sz="2800" dirty="0"/>
                <a:t>(3)“</a:t>
              </a:r>
              <a:r>
                <a:rPr lang="zh-CN" altLang="zh-CN" sz="2800" dirty="0"/>
                <a:t>电解至各电极质量均不再发生变化</a:t>
              </a:r>
              <a:r>
                <a:rPr lang="en-US" altLang="zh-CN" sz="2800" dirty="0"/>
                <a:t>”</a:t>
              </a:r>
              <a:r>
                <a:rPr lang="zh-CN" altLang="zh-CN" sz="2800" dirty="0"/>
                <a:t>实际上意味着</a:t>
              </a:r>
              <a:r>
                <a:rPr lang="en-US" altLang="zh-CN" sz="2800" dirty="0" smtClean="0"/>
                <a:t>b</a:t>
              </a:r>
              <a:endParaRPr lang="zh-CN" altLang="zh-CN" sz="2800" dirty="0"/>
            </a:p>
          </p:txBody>
        </p:sp>
        <p:pic>
          <p:nvPicPr>
            <p:cNvPr id="23" name="图片 22"/>
            <p:cNvPicPr/>
            <p:nvPr/>
          </p:nvPicPr>
          <p:blipFill>
            <a:blip r:embed="rId1"/>
            <a:stretch>
              <a:fillRect/>
            </a:stretch>
          </p:blipFill>
          <p:spPr>
            <a:xfrm>
              <a:off x="1661286" y="3411763"/>
              <a:ext cx="575199" cy="331629"/>
            </a:xfrm>
            <a:prstGeom prst="rect">
              <a:avLst/>
            </a:prstGeom>
          </p:spPr>
        </p:pic>
        <p:pic>
          <p:nvPicPr>
            <p:cNvPr id="24" name="图片 23"/>
            <p:cNvPicPr/>
            <p:nvPr/>
          </p:nvPicPr>
          <p:blipFill>
            <a:blip r:embed="rId1"/>
            <a:stretch>
              <a:fillRect/>
            </a:stretch>
          </p:blipFill>
          <p:spPr>
            <a:xfrm>
              <a:off x="3272369" y="2783097"/>
              <a:ext cx="575199" cy="331629"/>
            </a:xfrm>
            <a:prstGeom prst="rect">
              <a:avLst/>
            </a:prstGeom>
          </p:spPr>
        </p:pic>
        <p:pic>
          <p:nvPicPr>
            <p:cNvPr id="25" name="图片 24"/>
            <p:cNvPicPr/>
            <p:nvPr/>
          </p:nvPicPr>
          <p:blipFill>
            <a:blip r:embed="rId1"/>
            <a:stretch>
              <a:fillRect/>
            </a:stretch>
          </p:blipFill>
          <p:spPr>
            <a:xfrm>
              <a:off x="8542733" y="2783096"/>
              <a:ext cx="575199" cy="331629"/>
            </a:xfrm>
            <a:prstGeom prst="rect">
              <a:avLst/>
            </a:prstGeom>
          </p:spPr>
        </p:pic>
      </p:grpSp>
      <p:sp>
        <p:nvSpPr>
          <p:cNvPr id="26" name="矩形 2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pic>
        <p:nvPicPr>
          <p:cNvPr id="21" name="图片 20"/>
          <p:cNvPicPr/>
          <p:nvPr/>
        </p:nvPicPr>
        <p:blipFill>
          <a:blip r:embed="rId1"/>
          <a:stretch>
            <a:fillRect/>
          </a:stretch>
        </p:blipFill>
        <p:spPr>
          <a:xfrm>
            <a:off x="5360868" y="2719383"/>
            <a:ext cx="575199" cy="331629"/>
          </a:xfrm>
          <a:prstGeom prst="rect">
            <a:avLst/>
          </a:prstGeom>
        </p:spPr>
      </p:pic>
      <p:pic>
        <p:nvPicPr>
          <p:cNvPr id="22" name="图片 21"/>
          <p:cNvPicPr/>
          <p:nvPr/>
        </p:nvPicPr>
        <p:blipFill>
          <a:blip r:embed="rId1"/>
          <a:stretch>
            <a:fillRect/>
          </a:stretch>
        </p:blipFill>
        <p:spPr>
          <a:xfrm>
            <a:off x="2418302" y="4044236"/>
            <a:ext cx="575199" cy="331629"/>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180056" y="361287"/>
            <a:ext cx="11723912" cy="1881881"/>
            <a:chOff x="234043" y="254679"/>
            <a:chExt cx="11723912" cy="1881881"/>
          </a:xfrm>
        </p:grpSpPr>
        <p:sp>
          <p:nvSpPr>
            <p:cNvPr id="14" name="矩形 13"/>
            <p:cNvSpPr/>
            <p:nvPr/>
          </p:nvSpPr>
          <p:spPr>
            <a:xfrm>
              <a:off x="234043" y="254679"/>
              <a:ext cx="11723912" cy="662233"/>
            </a:xfrm>
            <a:prstGeom prst="rect">
              <a:avLst/>
            </a:prstGeom>
          </p:spPr>
          <p:txBody>
            <a:bodyPr wrap="square">
              <a:spAutoFit/>
            </a:bodyPr>
            <a:lstStyle/>
            <a:p>
              <a:pPr>
                <a:lnSpc>
                  <a:spcPct val="150000"/>
                </a:lnSpc>
                <a:spcAft>
                  <a:spcPts val="0"/>
                </a:spcAft>
              </a:pP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grpSp>
          <p:nvGrpSpPr>
            <p:cNvPr id="2" name="组合 1"/>
            <p:cNvGrpSpPr/>
            <p:nvPr/>
          </p:nvGrpSpPr>
          <p:grpSpPr>
            <a:xfrm>
              <a:off x="330853" y="827932"/>
              <a:ext cx="11627102" cy="1308628"/>
              <a:chOff x="330853" y="827932"/>
              <a:chExt cx="11627102" cy="1308628"/>
            </a:xfrm>
          </p:grpSpPr>
          <p:sp>
            <p:nvSpPr>
              <p:cNvPr id="15" name="矩形 14"/>
              <p:cNvSpPr/>
              <p:nvPr/>
            </p:nvSpPr>
            <p:spPr>
              <a:xfrm>
                <a:off x="330853" y="827932"/>
                <a:ext cx="11627102" cy="1308628"/>
              </a:xfrm>
              <a:prstGeom prst="rect">
                <a:avLst/>
              </a:prstGeom>
            </p:spPr>
            <p:txBody>
              <a:bodyPr wrap="square">
                <a:spAutoFit/>
              </a:bodyPr>
              <a:lstStyle/>
              <a:p>
                <a:pPr>
                  <a:lnSpc>
                    <a:spcPct val="150000"/>
                  </a:lnSpc>
                </a:pPr>
                <a:r>
                  <a:rPr lang="zh-CN" altLang="zh-CN" sz="2800" dirty="0"/>
                  <a:t>电极上附着的铜重新溶解。此时</a:t>
                </a:r>
                <a:r>
                  <a:rPr lang="en-US" altLang="zh-CN" sz="2800" dirty="0"/>
                  <a:t>a</a:t>
                </a:r>
                <a:r>
                  <a:rPr lang="zh-CN" altLang="zh-CN" sz="2800" dirty="0"/>
                  <a:t>电极为阴极</a:t>
                </a:r>
                <a:r>
                  <a:rPr lang="en-US" altLang="zh-CN" sz="2800" dirty="0"/>
                  <a:t>,</a:t>
                </a:r>
                <a:r>
                  <a:rPr lang="zh-CN" altLang="zh-CN" sz="2800" dirty="0"/>
                  <a:t>先发生反应</a:t>
                </a:r>
                <a:r>
                  <a:rPr lang="en-US" altLang="zh-CN" sz="2800" dirty="0"/>
                  <a:t>:2H</a:t>
                </a:r>
                <a:r>
                  <a:rPr lang="en-US" altLang="zh-CN" sz="2800" baseline="30000" dirty="0"/>
                  <a:t>+</a:t>
                </a:r>
                <a:r>
                  <a:rPr lang="en-US" altLang="zh-CN" sz="2800" dirty="0"/>
                  <a:t>+2e</a:t>
                </a:r>
                <a:r>
                  <a:rPr lang="en-US" altLang="zh-CN" sz="2800" baseline="30000" dirty="0"/>
                  <a:t>-             </a:t>
                </a:r>
                <a:r>
                  <a:rPr lang="en-US" altLang="zh-CN" sz="2800" dirty="0"/>
                  <a:t>H</a:t>
                </a:r>
                <a:r>
                  <a:rPr lang="en-US" altLang="zh-CN" sz="2800" baseline="-25000" dirty="0"/>
                  <a:t>2</a:t>
                </a:r>
                <a:r>
                  <a:rPr lang="en-US" altLang="zh-CN" sz="2800" dirty="0"/>
                  <a:t>↑,</a:t>
                </a:r>
                <a:r>
                  <a:rPr lang="zh-CN" altLang="zh-CN" sz="2800" dirty="0"/>
                  <a:t>在此过程中阳极生成的</a:t>
                </a:r>
                <a:r>
                  <a:rPr lang="en-US" altLang="zh-CN" sz="2800" dirty="0"/>
                  <a:t>Cu</a:t>
                </a:r>
                <a:r>
                  <a:rPr lang="en-US" altLang="zh-CN" sz="2800" baseline="30000" dirty="0"/>
                  <a:t>2+</a:t>
                </a:r>
                <a:r>
                  <a:rPr lang="zh-CN" altLang="zh-CN" sz="2800" dirty="0"/>
                  <a:t>会逐渐移向阴极放电</a:t>
                </a:r>
                <a:r>
                  <a:rPr lang="en-US" altLang="zh-CN" sz="2800" dirty="0"/>
                  <a:t>,</a:t>
                </a:r>
                <a:r>
                  <a:rPr lang="zh-CN" altLang="zh-CN" sz="2800" dirty="0"/>
                  <a:t>发生反应</a:t>
                </a:r>
                <a:r>
                  <a:rPr lang="en-US" altLang="zh-CN" sz="2800" dirty="0"/>
                  <a:t>:Cu</a:t>
                </a:r>
                <a:r>
                  <a:rPr lang="en-US" altLang="zh-CN" sz="2800" baseline="30000" dirty="0"/>
                  <a:t>2+</a:t>
                </a:r>
                <a:r>
                  <a:rPr lang="en-US" altLang="zh-CN" sz="2800" dirty="0"/>
                  <a:t>+2e</a:t>
                </a:r>
                <a:r>
                  <a:rPr lang="en-US" altLang="zh-CN" sz="2800" baseline="30000" dirty="0"/>
                  <a:t>-           </a:t>
                </a:r>
                <a:r>
                  <a:rPr lang="en-US" altLang="zh-CN" sz="2800" baseline="30000" dirty="0" smtClean="0"/>
                  <a:t> </a:t>
                </a:r>
                <a:r>
                  <a:rPr lang="en-US" altLang="zh-CN" sz="2800" dirty="0" smtClean="0"/>
                  <a:t>Cu</a:t>
                </a:r>
                <a:r>
                  <a:rPr lang="zh-CN" altLang="zh-CN" sz="2800" dirty="0"/>
                  <a:t>。</a:t>
                </a:r>
                <a:endParaRPr lang="zh-CN" altLang="zh-CN" sz="2800" dirty="0"/>
              </a:p>
            </p:txBody>
          </p:sp>
          <p:pic>
            <p:nvPicPr>
              <p:cNvPr id="22" name="图片 21"/>
              <p:cNvPicPr/>
              <p:nvPr/>
            </p:nvPicPr>
            <p:blipFill>
              <a:blip r:embed="rId1"/>
              <a:stretch>
                <a:fillRect/>
              </a:stretch>
            </p:blipFill>
            <p:spPr>
              <a:xfrm>
                <a:off x="10839608" y="1704272"/>
                <a:ext cx="575199" cy="331629"/>
              </a:xfrm>
              <a:prstGeom prst="rect">
                <a:avLst/>
              </a:prstGeom>
            </p:spPr>
          </p:pic>
          <p:pic>
            <p:nvPicPr>
              <p:cNvPr id="16" name="图片 15"/>
              <p:cNvPicPr/>
              <p:nvPr/>
            </p:nvPicPr>
            <p:blipFill>
              <a:blip r:embed="rId1"/>
              <a:stretch>
                <a:fillRect/>
              </a:stretch>
            </p:blipFill>
            <p:spPr>
              <a:xfrm>
                <a:off x="10615995" y="1056090"/>
                <a:ext cx="575199" cy="331629"/>
              </a:xfrm>
              <a:prstGeom prst="rect">
                <a:avLst/>
              </a:prstGeom>
            </p:spPr>
          </p:pic>
        </p:grpSp>
      </p:grpSp>
      <p:sp>
        <p:nvSpPr>
          <p:cNvPr id="26" name="矩形 2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hlinkClick r:id="" action="ppaction://noaction"/>
          </p:cNvPr>
          <p:cNvSpPr/>
          <p:nvPr/>
        </p:nvSpPr>
        <p:spPr>
          <a:xfrm>
            <a:off x="1081343" y="627063"/>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C.</a:t>
            </a:r>
            <a:r>
              <a:rPr lang="zh-CN" altLang="en-US" sz="2800" b="1" dirty="0">
                <a:solidFill>
                  <a:srgbClr val="DA251C"/>
                </a:solidFill>
                <a:latin typeface="Calibri" panose="020F0502020204030204" pitchFamily="34" charset="0"/>
                <a:ea typeface="微软雅黑" panose="020B0503020204020204" pitchFamily="34" charset="-122"/>
              </a:rPr>
              <a:t>考法帮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考向全扫描</a:t>
            </a:r>
            <a:endParaRPr lang="zh-CN" altLang="en-US" sz="2800" b="1" dirty="0">
              <a:solidFill>
                <a:srgbClr val="DA251C"/>
              </a:solidFill>
              <a:latin typeface="Calibri" panose="020F0502020204030204" pitchFamily="34" charset="0"/>
              <a:ea typeface="微软雅黑" panose="020B0503020204020204" pitchFamily="34" charset="-122"/>
            </a:endParaRPr>
          </a:p>
        </p:txBody>
      </p:sp>
      <p:sp>
        <p:nvSpPr>
          <p:cNvPr id="13" name="矩形 12">
            <a:hlinkClick r:id="rId1" action="ppaction://hlinksldjump"/>
          </p:cNvPr>
          <p:cNvSpPr/>
          <p:nvPr/>
        </p:nvSpPr>
        <p:spPr>
          <a:xfrm>
            <a:off x="1081338" y="1434472"/>
            <a:ext cx="10065636" cy="3989056"/>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活泼阳极电解池电解产物的判断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新情境电解池中电极反应式的书写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离子交换膜电解槽</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电化学防腐</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电解原理在化工中的应用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电解池的有关计算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5667829"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zh-CN" altLang="zh-CN" sz="2800" dirty="0">
                <a:solidFill>
                  <a:srgbClr val="DA251C"/>
                </a:solidFill>
              </a:rPr>
              <a:t>电解池中电极反应式的书写</a:t>
            </a:r>
            <a:endParaRPr lang="zh-CN" altLang="zh-CN" sz="2800" dirty="0">
              <a:solidFill>
                <a:srgbClr val="DA251C"/>
              </a:solidFill>
            </a:endParaRPr>
          </a:p>
        </p:txBody>
      </p:sp>
      <p:sp>
        <p:nvSpPr>
          <p:cNvPr id="30" name="矩形 29"/>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rPr>
              <a:t>方法解读：</a:t>
            </a:r>
            <a:endParaRPr lang="zh-CN"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pic>
        <p:nvPicPr>
          <p:cNvPr id="8" name="ZT15ZT-8.EPS" descr="id:2147526260;FounderCES"/>
          <p:cNvPicPr/>
          <p:nvPr/>
        </p:nvPicPr>
        <p:blipFill>
          <a:blip r:embed="rId1"/>
          <a:stretch>
            <a:fillRect/>
          </a:stretch>
        </p:blipFill>
        <p:spPr>
          <a:xfrm>
            <a:off x="2386432" y="1631814"/>
            <a:ext cx="7419136" cy="425670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743" y="1145687"/>
            <a:ext cx="11713027" cy="5262979"/>
          </a:xfrm>
          <a:prstGeom prst="rect">
            <a:avLst/>
          </a:prstGeom>
        </p:spPr>
        <p:txBody>
          <a:bodyPr wrap="square">
            <a:spAutoFit/>
          </a:bodyPr>
          <a:lstStyle/>
          <a:p>
            <a:pPr algn="ctr">
              <a:lnSpc>
                <a:spcPct val="150000"/>
              </a:lnSpc>
            </a:pPr>
            <a:r>
              <a:rPr lang="zh-CN" altLang="zh-CN" sz="2800" b="1" dirty="0"/>
              <a:t>规避</a:t>
            </a:r>
            <a:r>
              <a:rPr lang="en-US" altLang="zh-CN" sz="2800" b="1" dirty="0"/>
              <a:t>“</a:t>
            </a:r>
            <a:r>
              <a:rPr lang="zh-CN" altLang="zh-CN" sz="2800" b="1" dirty="0"/>
              <a:t>四个</a:t>
            </a:r>
            <a:r>
              <a:rPr lang="en-US" altLang="zh-CN" sz="2800" b="1" dirty="0"/>
              <a:t>”</a:t>
            </a:r>
            <a:r>
              <a:rPr lang="zh-CN" altLang="zh-CN" sz="2800" b="1" dirty="0"/>
              <a:t>失分点</a:t>
            </a:r>
            <a:endParaRPr lang="zh-CN" altLang="zh-CN" sz="2800" b="1" dirty="0"/>
          </a:p>
          <a:p>
            <a:pPr>
              <a:lnSpc>
                <a:spcPct val="150000"/>
              </a:lnSpc>
            </a:pPr>
            <a:r>
              <a:rPr lang="en-US" altLang="zh-CN" sz="2800" dirty="0"/>
              <a:t>1.</a:t>
            </a:r>
            <a:r>
              <a:rPr lang="zh-CN" altLang="zh-CN" sz="2800" dirty="0"/>
              <a:t>书写电解池中电极反应式时</a:t>
            </a:r>
            <a:r>
              <a:rPr lang="en-US" altLang="zh-CN" sz="2800" dirty="0"/>
              <a:t>,</a:t>
            </a:r>
            <a:r>
              <a:rPr lang="zh-CN" altLang="zh-CN" sz="2800" dirty="0"/>
              <a:t>要以实际放电的离子表示</a:t>
            </a:r>
            <a:r>
              <a:rPr lang="en-US" altLang="zh-CN" sz="2800" dirty="0"/>
              <a:t>,</a:t>
            </a:r>
            <a:r>
              <a:rPr lang="zh-CN" altLang="zh-CN" sz="2800" dirty="0"/>
              <a:t>但书写电解总反应方程式时</a:t>
            </a:r>
            <a:r>
              <a:rPr lang="en-US" altLang="zh-CN" sz="2800" dirty="0"/>
              <a:t>,</a:t>
            </a:r>
            <a:r>
              <a:rPr lang="zh-CN" altLang="zh-CN" sz="2800" dirty="0"/>
              <a:t>弱电解质要写成分子式。</a:t>
            </a:r>
            <a:endParaRPr lang="zh-CN" altLang="zh-CN" sz="2800" dirty="0"/>
          </a:p>
          <a:p>
            <a:pPr>
              <a:lnSpc>
                <a:spcPct val="150000"/>
              </a:lnSpc>
            </a:pPr>
            <a:r>
              <a:rPr lang="en-US" altLang="zh-CN" sz="2800" dirty="0"/>
              <a:t>2.</a:t>
            </a:r>
            <a:r>
              <a:rPr lang="zh-CN" altLang="zh-CN" sz="2800" dirty="0"/>
              <a:t>书写电解总反应方程式时</a:t>
            </a:r>
            <a:r>
              <a:rPr lang="en-US" altLang="zh-CN" sz="2800" dirty="0"/>
              <a:t>,</a:t>
            </a:r>
            <a:r>
              <a:rPr lang="zh-CN" altLang="zh-CN" sz="2800" dirty="0"/>
              <a:t>要确保两极电子转移数目相同</a:t>
            </a:r>
            <a:r>
              <a:rPr lang="en-US" altLang="zh-CN" sz="2800" dirty="0"/>
              <a:t>,</a:t>
            </a:r>
            <a:r>
              <a:rPr lang="zh-CN" altLang="zh-CN" sz="2800" dirty="0"/>
              <a:t>且注明条件</a:t>
            </a:r>
            <a:r>
              <a:rPr lang="en-US" altLang="zh-CN" sz="2800" dirty="0"/>
              <a:t>“</a:t>
            </a:r>
            <a:r>
              <a:rPr lang="zh-CN" altLang="zh-CN" sz="2800" dirty="0"/>
              <a:t>电解</a:t>
            </a:r>
            <a:r>
              <a:rPr lang="en-US" altLang="zh-CN" sz="2800" dirty="0"/>
              <a:t>”</a:t>
            </a:r>
            <a:r>
              <a:rPr lang="zh-CN" altLang="zh-CN" sz="2800" dirty="0"/>
              <a:t>。</a:t>
            </a:r>
            <a:endParaRPr lang="zh-CN" altLang="zh-CN" sz="2800" dirty="0"/>
          </a:p>
          <a:p>
            <a:pPr>
              <a:lnSpc>
                <a:spcPct val="150000"/>
              </a:lnSpc>
            </a:pPr>
            <a:r>
              <a:rPr lang="en-US" altLang="zh-CN" sz="2800" dirty="0"/>
              <a:t>3.</a:t>
            </a:r>
            <a:r>
              <a:rPr lang="zh-CN" altLang="zh-CN" sz="2800" dirty="0"/>
              <a:t>电解水溶液时</a:t>
            </a:r>
            <a:r>
              <a:rPr lang="en-US" altLang="zh-CN" sz="2800" dirty="0"/>
              <a:t>,</a:t>
            </a:r>
            <a:r>
              <a:rPr lang="zh-CN" altLang="zh-CN" sz="2800" dirty="0"/>
              <a:t>应注意放电顺序中</a:t>
            </a:r>
            <a:r>
              <a:rPr lang="en-US" altLang="zh-CN" sz="2800" dirty="0"/>
              <a:t>H</a:t>
            </a:r>
            <a:r>
              <a:rPr lang="en-US" altLang="zh-CN" sz="2800" baseline="30000" dirty="0"/>
              <a:t>+</a:t>
            </a:r>
            <a:r>
              <a:rPr lang="zh-CN" altLang="zh-CN" sz="2800" dirty="0"/>
              <a:t>、</a:t>
            </a:r>
            <a:r>
              <a:rPr lang="en-US" altLang="zh-CN" sz="2800" dirty="0"/>
              <a:t>OH</a:t>
            </a:r>
            <a:r>
              <a:rPr lang="en-US" altLang="zh-CN" sz="2800" baseline="30000" dirty="0"/>
              <a:t>-</a:t>
            </a:r>
            <a:r>
              <a:rPr lang="zh-CN" altLang="zh-CN" sz="2800" dirty="0"/>
              <a:t>之后的离子一般不参与放电。</a:t>
            </a:r>
            <a:endParaRPr lang="zh-CN" altLang="zh-CN" sz="2800" dirty="0"/>
          </a:p>
          <a:p>
            <a:pPr>
              <a:lnSpc>
                <a:spcPct val="150000"/>
              </a:lnSpc>
            </a:pPr>
            <a:r>
              <a:rPr lang="en-US" altLang="zh-CN" sz="2800" dirty="0"/>
              <a:t>4.</a:t>
            </a:r>
            <a:r>
              <a:rPr lang="zh-CN" altLang="zh-CN" sz="2800" dirty="0"/>
              <a:t>当电解池的电极材料为活性电极时</a:t>
            </a:r>
            <a:r>
              <a:rPr lang="en-US" altLang="zh-CN" sz="2800" dirty="0"/>
              <a:t>,</a:t>
            </a:r>
            <a:r>
              <a:rPr lang="zh-CN" altLang="zh-CN" sz="2800" dirty="0"/>
              <a:t>则阳极为电极本身失电子</a:t>
            </a:r>
            <a:r>
              <a:rPr lang="en-US" altLang="zh-CN" sz="2800" dirty="0"/>
              <a:t>,</a:t>
            </a:r>
            <a:r>
              <a:rPr lang="zh-CN" altLang="zh-CN" sz="2800" dirty="0"/>
              <a:t>不能再用电解规律。</a:t>
            </a:r>
            <a:endParaRPr lang="zh-CN" altLang="zh-CN" sz="2800" dirty="0"/>
          </a:p>
        </p:txBody>
      </p:sp>
      <p:sp>
        <p:nvSpPr>
          <p:cNvPr id="5" name="矩形 4"/>
          <p:cNvSpPr/>
          <p:nvPr/>
        </p:nvSpPr>
        <p:spPr>
          <a:xfrm>
            <a:off x="234043" y="392012"/>
            <a:ext cx="11723913"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rPr>
              <a:t>注意</a:t>
            </a:r>
            <a:endParaRPr lang="zh-CN"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5</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en-US" altLang="zh-CN" sz="2800" dirty="0"/>
              <a:t>[</a:t>
            </a:r>
            <a:r>
              <a:rPr lang="zh-CN" altLang="zh-CN" sz="2800" dirty="0"/>
              <a:t>高考组合题</a:t>
            </a:r>
            <a:r>
              <a:rPr lang="en-US" altLang="zh-CN" sz="2800" dirty="0"/>
              <a:t>](1)[2015</a:t>
            </a:r>
            <a:r>
              <a:rPr lang="zh-CN" altLang="zh-CN" sz="2800" dirty="0"/>
              <a:t>山东理综</a:t>
            </a:r>
            <a:r>
              <a:rPr lang="en-US" altLang="zh-CN" sz="2800" dirty="0"/>
              <a:t>,29(1),6</a:t>
            </a:r>
            <a:r>
              <a:rPr lang="zh-CN" altLang="zh-CN" sz="2800" dirty="0"/>
              <a:t>分</a:t>
            </a:r>
            <a:r>
              <a:rPr lang="en-US" altLang="zh-CN" sz="2800" dirty="0"/>
              <a:t>]</a:t>
            </a:r>
            <a:r>
              <a:rPr lang="zh-CN" altLang="zh-CN" sz="2800" dirty="0"/>
              <a:t>利用</a:t>
            </a:r>
            <a:r>
              <a:rPr lang="en-US" altLang="zh-CN" sz="2800" dirty="0" err="1"/>
              <a:t>LiOH</a:t>
            </a:r>
            <a:r>
              <a:rPr lang="zh-CN" altLang="zh-CN" sz="2800" dirty="0"/>
              <a:t>和钴氧化物可制备锂离子电池正极材料。</a:t>
            </a:r>
            <a:r>
              <a:rPr lang="en-US" altLang="zh-CN" sz="2800" dirty="0" err="1"/>
              <a:t>LiOH</a:t>
            </a:r>
            <a:r>
              <a:rPr lang="zh-CN" altLang="zh-CN" sz="2800" dirty="0"/>
              <a:t>可由电解法制备</a:t>
            </a:r>
            <a:r>
              <a:rPr lang="en-US" altLang="zh-CN" sz="2800" dirty="0"/>
              <a:t>,</a:t>
            </a:r>
            <a:r>
              <a:rPr lang="zh-CN" altLang="zh-CN" sz="2800" dirty="0"/>
              <a:t>钴氧化物可通过处理钴渣获得。利用如图装置电解制备</a:t>
            </a:r>
            <a:r>
              <a:rPr lang="en-US" altLang="zh-CN" sz="2800" dirty="0" err="1"/>
              <a:t>LiOH</a:t>
            </a:r>
            <a:r>
              <a:rPr lang="en-US" altLang="zh-CN" sz="2800" dirty="0"/>
              <a:t>,</a:t>
            </a:r>
            <a:r>
              <a:rPr lang="zh-CN" altLang="zh-CN" sz="2800" dirty="0"/>
              <a:t>两电极区电解液分别为</a:t>
            </a:r>
            <a:r>
              <a:rPr lang="en-US" altLang="zh-CN" sz="2800" dirty="0" err="1"/>
              <a:t>LiOH</a:t>
            </a:r>
            <a:r>
              <a:rPr lang="zh-CN" altLang="zh-CN" sz="2800" dirty="0"/>
              <a:t>和</a:t>
            </a:r>
            <a:r>
              <a:rPr lang="en-US" altLang="zh-CN" sz="2800" dirty="0"/>
              <a:t>LiCl</a:t>
            </a:r>
            <a:r>
              <a:rPr lang="zh-CN" altLang="zh-CN" sz="2800" dirty="0"/>
              <a:t>溶液。</a:t>
            </a:r>
            <a:r>
              <a:rPr lang="en-US" altLang="zh-CN" sz="2800" dirty="0"/>
              <a:t>B</a:t>
            </a:r>
            <a:r>
              <a:rPr lang="zh-CN" altLang="zh-CN" sz="2800" dirty="0"/>
              <a:t>极区电解液为</a:t>
            </a:r>
            <a:r>
              <a:rPr lang="zh-CN" altLang="zh-CN" sz="2800" u="sng" dirty="0"/>
              <a:t>　　　</a:t>
            </a:r>
            <a:r>
              <a:rPr lang="zh-CN" altLang="zh-CN" sz="2800" dirty="0"/>
              <a:t>溶液</a:t>
            </a:r>
            <a:r>
              <a:rPr lang="en-US" altLang="zh-CN" sz="2800" dirty="0"/>
              <a:t>(</a:t>
            </a:r>
            <a:r>
              <a:rPr lang="zh-CN" altLang="zh-CN" sz="2800" dirty="0"/>
              <a:t>填化学式</a:t>
            </a:r>
            <a:r>
              <a:rPr lang="en-US" altLang="zh-CN" sz="2800" dirty="0"/>
              <a:t>),</a:t>
            </a:r>
            <a:r>
              <a:rPr lang="zh-CN" altLang="zh-CN" sz="2800" dirty="0"/>
              <a:t>阳极电极反应式为</a:t>
            </a:r>
            <a:r>
              <a:rPr lang="zh-CN" altLang="zh-CN" sz="2800" u="sng" dirty="0"/>
              <a:t>　　　　　　　</a:t>
            </a:r>
            <a:r>
              <a:rPr lang="en-US" altLang="zh-CN" sz="2800" dirty="0"/>
              <a:t>,</a:t>
            </a:r>
            <a:r>
              <a:rPr lang="zh-CN" altLang="zh-CN" sz="2800" dirty="0"/>
              <a:t>电解过程中</a:t>
            </a:r>
            <a:r>
              <a:rPr lang="en-US" altLang="zh-CN" sz="2800" dirty="0"/>
              <a:t>Li</a:t>
            </a:r>
            <a:r>
              <a:rPr lang="en-US" altLang="zh-CN" sz="2800" baseline="30000" dirty="0"/>
              <a:t>+</a:t>
            </a:r>
            <a:r>
              <a:rPr lang="zh-CN" altLang="zh-CN" sz="2800" dirty="0"/>
              <a:t>向</a:t>
            </a:r>
            <a:r>
              <a:rPr lang="zh-CN" altLang="zh-CN" sz="2800" u="sng" dirty="0"/>
              <a:t>　　　</a:t>
            </a:r>
            <a:r>
              <a:rPr lang="zh-CN" altLang="zh-CN" sz="2800" dirty="0"/>
              <a:t>电极迁移</a:t>
            </a:r>
            <a:r>
              <a:rPr lang="en-US" altLang="zh-CN" sz="2800" dirty="0"/>
              <a:t>(</a:t>
            </a:r>
            <a:r>
              <a:rPr lang="zh-CN" altLang="zh-CN" sz="2800" dirty="0"/>
              <a:t>填</a:t>
            </a:r>
            <a:r>
              <a:rPr lang="en-US" altLang="zh-CN" sz="2800" dirty="0"/>
              <a:t>“A”</a:t>
            </a:r>
            <a:r>
              <a:rPr lang="zh-CN" altLang="zh-CN" sz="2800" dirty="0"/>
              <a:t>或</a:t>
            </a:r>
            <a:r>
              <a:rPr lang="en-US" altLang="zh-CN" sz="2800" dirty="0"/>
              <a:t>“B”)</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IMGeiyiye24.jpg" descr="id:2147526281;FounderCES"/>
          <p:cNvPicPr/>
          <p:nvPr/>
        </p:nvPicPr>
        <p:blipFill>
          <a:blip r:embed="rId1"/>
          <a:stretch>
            <a:fillRect/>
          </a:stretch>
        </p:blipFill>
        <p:spPr>
          <a:xfrm>
            <a:off x="7407547" y="3590744"/>
            <a:ext cx="3391082" cy="2898008"/>
          </a:xfrm>
          <a:prstGeom prst="rect">
            <a:avLst/>
          </a:prstGeom>
        </p:spPr>
      </p:pic>
      <p:sp>
        <p:nvSpPr>
          <p:cNvPr id="19" name="矩形 18"/>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p:cNvSpPr/>
              <p:nvPr/>
            </p:nvSpPr>
            <p:spPr>
              <a:xfrm>
                <a:off x="234043" y="244824"/>
                <a:ext cx="11723913" cy="3247556"/>
              </a:xfrm>
              <a:prstGeom prst="rect">
                <a:avLst/>
              </a:prstGeom>
            </p:spPr>
            <p:txBody>
              <a:bodyPr wrap="square">
                <a:spAutoFit/>
              </a:bodyPr>
              <a:lstStyle/>
              <a:p>
                <a:pPr>
                  <a:lnSpc>
                    <a:spcPct val="150000"/>
                  </a:lnSpc>
                </a:pPr>
                <a:r>
                  <a:rPr lang="en-US" altLang="zh-CN" sz="2800" dirty="0"/>
                  <a:t>(2)[2014</a:t>
                </a:r>
                <a:r>
                  <a:rPr lang="zh-CN" altLang="zh-CN" sz="2800" dirty="0"/>
                  <a:t>山东理综</a:t>
                </a:r>
                <a:r>
                  <a:rPr lang="en-US" altLang="zh-CN" sz="2800" dirty="0"/>
                  <a:t>,30(1),6</a:t>
                </a:r>
                <a:r>
                  <a:rPr lang="zh-CN" altLang="zh-CN" sz="2800" dirty="0"/>
                  <a:t>分</a:t>
                </a:r>
                <a:r>
                  <a:rPr lang="en-US" altLang="zh-CN" sz="2800" dirty="0"/>
                  <a:t>]</a:t>
                </a:r>
                <a:r>
                  <a:rPr lang="zh-CN" altLang="zh-CN" sz="2800" dirty="0"/>
                  <a:t>离子液体是一种室温熔融盐</a:t>
                </a:r>
                <a:r>
                  <a:rPr lang="en-US" altLang="zh-CN" sz="2800" dirty="0"/>
                  <a:t>,</a:t>
                </a:r>
                <a:r>
                  <a:rPr lang="zh-CN" altLang="zh-CN" sz="2800" dirty="0"/>
                  <a:t>为非水体系。由有机阳离子、</a:t>
                </a:r>
                <a:r>
                  <a:rPr lang="en-US" altLang="zh-CN" sz="2800" dirty="0"/>
                  <a:t>Al</a:t>
                </a:r>
                <a:r>
                  <a:rPr lang="en-US" altLang="zh-CN" sz="2800" baseline="-25000" dirty="0"/>
                  <a:t>2</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7</m:t>
                        </m:r>
                      </m:sub>
                      <m:sup>
                        <m:r>
                          <m:rPr>
                            <m:nor/>
                          </m:rPr>
                          <a:rPr lang="en-US" altLang="zh-CN" sz="2800" i="1"/>
                          <m:t>−</m:t>
                        </m:r>
                      </m:sup>
                    </m:sSubSup>
                  </m:oMath>
                </a14:m>
                <a:r>
                  <a:rPr lang="zh-CN" altLang="zh-CN" sz="2800" dirty="0"/>
                  <a:t>和</a:t>
                </a:r>
                <a:r>
                  <a:rPr lang="en-US" altLang="zh-CN" sz="2800" dirty="0" err="1"/>
                  <a:t>AlC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组成的离子液体作电解液时</a:t>
                </a:r>
                <a:r>
                  <a:rPr lang="en-US" altLang="zh-CN" sz="2800" dirty="0"/>
                  <a:t>,</a:t>
                </a:r>
                <a:r>
                  <a:rPr lang="zh-CN" altLang="zh-CN" sz="2800" dirty="0"/>
                  <a:t>可在钢制品上电镀铝。钢制品应接电源的</a:t>
                </a:r>
                <a:r>
                  <a:rPr lang="zh-CN" altLang="zh-CN" sz="2800" u="sng" dirty="0"/>
                  <a:t>　　　　</a:t>
                </a:r>
                <a:r>
                  <a:rPr lang="zh-CN" altLang="zh-CN" sz="2800" dirty="0"/>
                  <a:t>极</a:t>
                </a:r>
                <a:r>
                  <a:rPr lang="en-US" altLang="zh-CN" sz="2800" dirty="0"/>
                  <a:t>,</a:t>
                </a:r>
                <a:r>
                  <a:rPr lang="zh-CN" altLang="zh-CN" sz="2800" dirty="0"/>
                  <a:t>已知电镀过程中不产生其他离子且有机阳离子不参与电极反应</a:t>
                </a:r>
                <a:r>
                  <a:rPr lang="en-US" altLang="zh-CN" sz="2800" dirty="0"/>
                  <a:t>,</a:t>
                </a:r>
                <a:r>
                  <a:rPr lang="zh-CN" altLang="zh-CN" sz="2800" dirty="0"/>
                  <a:t>阴极电极反应式为</a:t>
                </a:r>
                <a:r>
                  <a:rPr lang="zh-CN" altLang="zh-CN" sz="2800" u="sng" dirty="0"/>
                  <a:t>　　　　　　　　</a:t>
                </a:r>
                <a:r>
                  <a:rPr lang="zh-CN" altLang="zh-CN" sz="2800" dirty="0"/>
                  <a:t>。若改用</a:t>
                </a:r>
                <a:r>
                  <a:rPr lang="en-US" altLang="zh-CN" sz="2800" dirty="0"/>
                  <a:t>AlCl</a:t>
                </a:r>
                <a:r>
                  <a:rPr lang="en-US" altLang="zh-CN" sz="2800" baseline="-25000" dirty="0"/>
                  <a:t>3</a:t>
                </a:r>
                <a:r>
                  <a:rPr lang="zh-CN" altLang="zh-CN" sz="2800" dirty="0"/>
                  <a:t>水溶液作电解液</a:t>
                </a:r>
                <a:r>
                  <a:rPr lang="en-US" altLang="zh-CN" sz="2800" dirty="0"/>
                  <a:t>,</a:t>
                </a:r>
                <a:r>
                  <a:rPr lang="zh-CN" altLang="zh-CN" sz="2800" dirty="0"/>
                  <a:t>则阴极产物为</a:t>
                </a:r>
                <a:r>
                  <a:rPr lang="zh-CN" altLang="zh-CN" sz="2800" u="sng" dirty="0"/>
                  <a:t>　　　　</a:t>
                </a:r>
                <a:r>
                  <a:rPr lang="zh-CN" altLang="zh-CN" sz="2800" dirty="0"/>
                  <a:t>。</a:t>
                </a:r>
                <a:r>
                  <a:rPr lang="en-US" altLang="zh-CN" sz="2800" dirty="0"/>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234043" y="244824"/>
                <a:ext cx="11723913" cy="3247556"/>
              </a:xfrm>
              <a:prstGeom prst="rect">
                <a:avLst/>
              </a:prstGeom>
              <a:blipFill rotWithShape="1">
                <a:blip r:embed="rId1"/>
                <a:stretch>
                  <a:fillRect l="-1040" r="-208" b="-4315"/>
                </a:stretch>
              </a:blipFill>
            </p:spPr>
            <p:txBody>
              <a:bodyPr/>
              <a:lstStyle/>
              <a:p>
                <a:r>
                  <a:rPr lang="zh-CN" altLang="en-US">
                    <a:noFill/>
                  </a:rPr>
                  <a:t> </a:t>
                </a:r>
                <a:endParaRPr lang="zh-CN" altLang="en-US">
                  <a:noFill/>
                </a:endParaRPr>
              </a:p>
            </p:txBody>
          </p:sp>
        </mc:Fallback>
      </mc:AlternateContent>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17" name="矩形 16">
                <a:extLst>
                  <a:ext uri="{FF2B5EF4-FFF2-40B4-BE49-F238E27FC236}">
                    <a14:artisticCrisscrossEtching id="{BAFA49D7-6C07-4654-94FE-AEC2FE922665}"/>
                  </a:ext>
                </a:extLst>
              </p:cNvPr>
              <p:cNvSpPr/>
              <p:nvPr/>
            </p:nvSpPr>
            <p:spPr>
              <a:xfrm>
                <a:off x="234043" y="437013"/>
                <a:ext cx="11682186" cy="4540217"/>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(1)</a:t>
                </a:r>
                <a:r>
                  <a:rPr lang="zh-CN" altLang="zh-CN" sz="2800" dirty="0"/>
                  <a:t>产生</a:t>
                </a:r>
                <a:r>
                  <a:rPr lang="en-US" altLang="zh-CN" sz="2800" dirty="0"/>
                  <a:t>H</a:t>
                </a:r>
                <a:r>
                  <a:rPr lang="en-US" altLang="zh-CN" sz="2800" baseline="-25000" dirty="0"/>
                  <a:t>2</a:t>
                </a:r>
                <a:r>
                  <a:rPr lang="zh-CN" altLang="zh-CN" sz="2800" dirty="0"/>
                  <a:t>的极为阴极</a:t>
                </a:r>
                <a:r>
                  <a:rPr lang="en-US" altLang="zh-CN" sz="2800" dirty="0"/>
                  <a:t>,</a:t>
                </a:r>
                <a:r>
                  <a:rPr lang="zh-CN" altLang="zh-CN" sz="2800" dirty="0"/>
                  <a:t>同时产生</a:t>
                </a:r>
                <a:r>
                  <a:rPr lang="en-US" altLang="zh-CN" sz="2800" dirty="0"/>
                  <a:t>OH</a:t>
                </a:r>
                <a:r>
                  <a:rPr lang="en-US" altLang="zh-CN" sz="2800" baseline="30000" dirty="0"/>
                  <a:t>-</a:t>
                </a:r>
                <a:r>
                  <a:rPr lang="en-US" altLang="zh-CN" sz="2800" dirty="0"/>
                  <a:t>,Li</a:t>
                </a:r>
                <a:r>
                  <a:rPr lang="en-US" altLang="zh-CN" sz="2800" baseline="30000" dirty="0"/>
                  <a:t>+</a:t>
                </a:r>
                <a:r>
                  <a:rPr lang="zh-CN" altLang="zh-CN" sz="2800" dirty="0"/>
                  <a:t>通过阳离子交换膜进入阴极</a:t>
                </a:r>
                <a:r>
                  <a:rPr lang="en-US" altLang="zh-CN" sz="2800" dirty="0"/>
                  <a:t>,</a:t>
                </a:r>
                <a:r>
                  <a:rPr lang="zh-CN" altLang="zh-CN" sz="2800" dirty="0"/>
                  <a:t>阴极区电解液为</a:t>
                </a:r>
                <a:r>
                  <a:rPr lang="en-US" altLang="zh-CN" sz="2800" dirty="0" err="1"/>
                  <a:t>LiOH</a:t>
                </a:r>
                <a:r>
                  <a:rPr lang="zh-CN" altLang="zh-CN" sz="2800" dirty="0"/>
                  <a:t>溶液。阳极区电解液为</a:t>
                </a:r>
                <a:r>
                  <a:rPr lang="en-US" altLang="zh-CN" sz="2800" dirty="0"/>
                  <a:t>LiCl</a:t>
                </a:r>
                <a:r>
                  <a:rPr lang="zh-CN" altLang="zh-CN" sz="2800" dirty="0"/>
                  <a:t>溶液</a:t>
                </a:r>
                <a:r>
                  <a:rPr lang="en-US" altLang="zh-CN" sz="2800" dirty="0"/>
                  <a:t>,Cl</a:t>
                </a:r>
                <a:r>
                  <a:rPr lang="en-US" altLang="zh-CN" sz="2800" baseline="30000" dirty="0"/>
                  <a:t>-</a:t>
                </a:r>
                <a:r>
                  <a:rPr lang="zh-CN" altLang="zh-CN" sz="2800" dirty="0"/>
                  <a:t>发生失电子的氧化反应生成</a:t>
                </a:r>
                <a:r>
                  <a:rPr lang="en-US" altLang="zh-CN" sz="2800" dirty="0"/>
                  <a:t>Cl</a:t>
                </a:r>
                <a:r>
                  <a:rPr lang="en-US" altLang="zh-CN" sz="2800" baseline="-25000" dirty="0"/>
                  <a:t>2</a:t>
                </a:r>
                <a:r>
                  <a:rPr lang="zh-CN" altLang="zh-CN" sz="2800" dirty="0"/>
                  <a:t>。</a:t>
                </a:r>
                <a:r>
                  <a:rPr lang="en-US" altLang="zh-CN" sz="2800" dirty="0"/>
                  <a:t>(2)</a:t>
                </a:r>
                <a:r>
                  <a:rPr lang="zh-CN" altLang="zh-CN" sz="2800" dirty="0"/>
                  <a:t>电镀时</a:t>
                </a:r>
                <a:r>
                  <a:rPr lang="en-US" altLang="zh-CN" sz="2800" dirty="0"/>
                  <a:t>,</a:t>
                </a:r>
                <a:r>
                  <a:rPr lang="zh-CN" altLang="zh-CN" sz="2800" dirty="0"/>
                  <a:t>钢制品为镀件</a:t>
                </a:r>
                <a:r>
                  <a:rPr lang="en-US" altLang="zh-CN" sz="2800" dirty="0"/>
                  <a:t>,</a:t>
                </a:r>
                <a:r>
                  <a:rPr lang="zh-CN" altLang="zh-CN" sz="2800" dirty="0"/>
                  <a:t>应作阴极</a:t>
                </a:r>
                <a:r>
                  <a:rPr lang="en-US" altLang="zh-CN" sz="2800" dirty="0"/>
                  <a:t>,</a:t>
                </a:r>
                <a:r>
                  <a:rPr lang="zh-CN" altLang="zh-CN" sz="2800" dirty="0"/>
                  <a:t>故应与电源的负极相连接。根据题意</a:t>
                </a:r>
                <a:r>
                  <a:rPr lang="en-US" altLang="zh-CN" sz="2800" dirty="0"/>
                  <a:t>,</a:t>
                </a:r>
                <a:r>
                  <a:rPr lang="zh-CN" altLang="zh-CN" sz="2800" dirty="0"/>
                  <a:t>阴极发生得电子的还原反应</a:t>
                </a:r>
                <a:r>
                  <a:rPr lang="en-US" altLang="zh-CN" sz="2800" dirty="0"/>
                  <a:t>,</a:t>
                </a:r>
                <a:r>
                  <a:rPr lang="zh-CN" altLang="zh-CN" sz="2800" dirty="0"/>
                  <a:t>应生成金属铝</a:t>
                </a:r>
                <a:r>
                  <a:rPr lang="en-US" altLang="zh-CN" sz="2800" dirty="0"/>
                  <a:t>,</a:t>
                </a:r>
                <a:r>
                  <a:rPr lang="zh-CN" altLang="zh-CN" sz="2800" dirty="0"/>
                  <a:t>电镀过程中不产生其他离子且有机阳离子不参与电极反应</a:t>
                </a:r>
                <a:r>
                  <a:rPr lang="en-US" altLang="zh-CN" sz="2800" dirty="0"/>
                  <a:t>,</a:t>
                </a:r>
                <a:r>
                  <a:rPr lang="zh-CN" altLang="zh-CN" sz="2800" dirty="0"/>
                  <a:t>则</a:t>
                </a:r>
                <a:r>
                  <a:rPr lang="en-US" altLang="zh-CN" sz="2800" dirty="0"/>
                  <a:t>Al</a:t>
                </a:r>
                <a:r>
                  <a:rPr lang="en-US" altLang="zh-CN" sz="2800" baseline="-25000" dirty="0"/>
                  <a:t>2</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7</m:t>
                        </m:r>
                      </m:sub>
                      <m:sup>
                        <m:r>
                          <m:rPr>
                            <m:nor/>
                          </m:rPr>
                          <a:rPr lang="en-US" altLang="zh-CN" sz="2800" i="1"/>
                          <m:t>−</m:t>
                        </m:r>
                      </m:sup>
                    </m:sSubSup>
                  </m:oMath>
                </a14:m>
                <a:r>
                  <a:rPr lang="zh-CN" altLang="zh-CN" sz="2800" dirty="0"/>
                  <a:t>、</a:t>
                </a:r>
                <a:r>
                  <a:rPr lang="en-US" altLang="zh-CN" sz="2800" dirty="0" err="1"/>
                  <a:t>AlC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参与电极反应</a:t>
                </a:r>
                <a:r>
                  <a:rPr lang="en-US" altLang="zh-CN" sz="2800" dirty="0"/>
                  <a:t>,</a:t>
                </a:r>
                <a:r>
                  <a:rPr lang="zh-CN" altLang="zh-CN" sz="2800" dirty="0"/>
                  <a:t>故阴极的电极反应式为</a:t>
                </a:r>
                <a:r>
                  <a:rPr lang="en-US" altLang="zh-CN" sz="2800" dirty="0"/>
                  <a:t>4Al</a:t>
                </a:r>
                <a:r>
                  <a:rPr lang="en-US" altLang="zh-CN" sz="2800" baseline="-25000" dirty="0"/>
                  <a:t>2</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7</m:t>
                        </m:r>
                      </m:sub>
                      <m:sup>
                        <m:r>
                          <m:rPr>
                            <m:nor/>
                          </m:rPr>
                          <a:rPr lang="en-US" altLang="zh-CN" sz="2800" i="1"/>
                          <m:t>−</m:t>
                        </m:r>
                      </m:sup>
                    </m:sSubSup>
                  </m:oMath>
                </a14:m>
                <a:r>
                  <a:rPr lang="en-US" altLang="zh-CN" sz="2800" dirty="0"/>
                  <a:t>+3e</a:t>
                </a:r>
                <a:r>
                  <a:rPr lang="en-US" altLang="zh-CN" sz="2800" baseline="30000" dirty="0"/>
                  <a:t>-             </a:t>
                </a:r>
                <a:r>
                  <a:rPr lang="en-US" altLang="zh-CN" sz="2800" dirty="0"/>
                  <a:t>Al+ 7AlC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。电解</a:t>
                </a:r>
                <a:r>
                  <a:rPr lang="en-US" altLang="zh-CN" sz="2800" dirty="0"/>
                  <a:t>AlCl</a:t>
                </a:r>
                <a:r>
                  <a:rPr lang="en-US" altLang="zh-CN" sz="2800" baseline="-25000" dirty="0"/>
                  <a:t>3</a:t>
                </a:r>
                <a:r>
                  <a:rPr lang="zh-CN" altLang="zh-CN" sz="2800" dirty="0"/>
                  <a:t>水溶液时</a:t>
                </a:r>
                <a:r>
                  <a:rPr lang="en-US" altLang="zh-CN" sz="2800" dirty="0"/>
                  <a:t>,</a:t>
                </a:r>
                <a:r>
                  <a:rPr lang="zh-CN" altLang="zh-CN" sz="2800" dirty="0"/>
                  <a:t>阴极为</a:t>
                </a:r>
                <a:r>
                  <a:rPr lang="en-US" altLang="zh-CN" sz="2800" dirty="0"/>
                  <a:t>H</a:t>
                </a:r>
                <a:r>
                  <a:rPr lang="en-US" altLang="zh-CN" sz="2800" baseline="30000" dirty="0"/>
                  <a:t>+</a:t>
                </a:r>
                <a:r>
                  <a:rPr lang="zh-CN" altLang="zh-CN" sz="2800" dirty="0"/>
                  <a:t>得电子生成</a:t>
                </a:r>
                <a:r>
                  <a:rPr lang="en-US" altLang="zh-CN" sz="2800" dirty="0"/>
                  <a:t>H</a:t>
                </a:r>
                <a:r>
                  <a:rPr lang="en-US" altLang="zh-CN" sz="2800" baseline="-25000" dirty="0"/>
                  <a:t>2</a:t>
                </a:r>
                <a:r>
                  <a:rPr lang="zh-CN" altLang="zh-CN" sz="2800" dirty="0"/>
                  <a:t>。</a:t>
                </a:r>
              </a:p>
            </p:txBody>
          </p:sp>
        </mc:Choice>
        <mc:Fallback>
          <p:sp>
            <p:nvSpPr>
              <p:cNvPr id="17" name="矩形 16"/>
              <p:cNvSpPr>
                <a:spLocks noRot="1" noChangeAspect="1" noMove="1" noResize="1" noEditPoints="1" noAdjustHandles="1" noChangeArrowheads="1" noChangeShapeType="1" noTextEdit="1"/>
              </p:cNvSpPr>
              <p:nvPr/>
            </p:nvSpPr>
            <p:spPr>
              <a:xfrm>
                <a:off x="234043" y="437013"/>
                <a:ext cx="11682186" cy="4540217"/>
              </a:xfrm>
              <a:prstGeom prst="rect">
                <a:avLst/>
              </a:prstGeom>
              <a:blipFill rotWithShape="1">
                <a:blip r:embed="rId1"/>
                <a:stretch>
                  <a:fillRect l="-1043" r="-365" b="-2957"/>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18" name="矩形 17">
                <a:extLst>
                  <a:ext uri="{FF2B5EF4-FFF2-40B4-BE49-F238E27FC236}">
                    <a14:artisticCrisscrossEtching id="{D9FD324A-487D-4273-B02C-FDA2BB52579A}"/>
                  </a:ext>
                </a:extLst>
              </p:cNvPr>
              <p:cNvSpPr/>
              <p:nvPr/>
            </p:nvSpPr>
            <p:spPr>
              <a:xfrm>
                <a:off x="234043" y="5069114"/>
                <a:ext cx="11682186" cy="1308628"/>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(1)</a:t>
                </a:r>
                <a:r>
                  <a:rPr lang="en-US" altLang="zh-CN" sz="2800" dirty="0" err="1"/>
                  <a:t>LiOH</a:t>
                </a:r>
                <a:r>
                  <a:rPr lang="zh-CN" altLang="zh-CN" sz="2800" dirty="0"/>
                  <a:t>　</a:t>
                </a:r>
                <a:r>
                  <a:rPr lang="en-US" altLang="zh-CN" sz="2800" dirty="0"/>
                  <a:t>     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r>
                  <a:rPr lang="zh-CN" altLang="zh-CN" sz="2800" dirty="0"/>
                  <a:t>　</a:t>
                </a:r>
                <a:r>
                  <a:rPr lang="en-US" altLang="zh-CN" sz="2800" dirty="0"/>
                  <a:t>B</a:t>
                </a:r>
                <a:r>
                  <a:rPr lang="zh-CN" altLang="zh-CN" sz="2800" dirty="0"/>
                  <a:t>　</a:t>
                </a:r>
                <a:endParaRPr lang="en-US" altLang="zh-CN" sz="2800" dirty="0"/>
              </a:p>
              <a:p>
                <a:pPr>
                  <a:lnSpc>
                    <a:spcPct val="150000"/>
                  </a:lnSpc>
                </a:pPr>
                <a:r>
                  <a:rPr lang="en-US" altLang="zh-CN" sz="2800" dirty="0"/>
                  <a:t>(2)</a:t>
                </a:r>
                <a:r>
                  <a:rPr lang="zh-CN" altLang="zh-CN" sz="2800" dirty="0"/>
                  <a:t>负　</a:t>
                </a:r>
                <a:r>
                  <a:rPr lang="en-US" altLang="zh-CN" sz="2800" dirty="0"/>
                  <a:t>4Al</a:t>
                </a:r>
                <a:r>
                  <a:rPr lang="en-US" altLang="zh-CN" sz="2800" baseline="-25000" dirty="0"/>
                  <a:t>2</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7</m:t>
                        </m:r>
                      </m:sub>
                      <m:sup>
                        <m:r>
                          <m:rPr>
                            <m:nor/>
                          </m:rPr>
                          <a:rPr lang="en-US" altLang="zh-CN" sz="2800" i="1"/>
                          <m:t>−</m:t>
                        </m:r>
                      </m:sup>
                    </m:sSubSup>
                  </m:oMath>
                </a14:m>
                <a:r>
                  <a:rPr lang="en-US" altLang="zh-CN" sz="2800" dirty="0"/>
                  <a:t>+3e</a:t>
                </a:r>
                <a:r>
                  <a:rPr lang="en-US" altLang="zh-CN" sz="2800" baseline="30000" dirty="0"/>
                  <a:t>-                 </a:t>
                </a:r>
                <a:r>
                  <a:rPr lang="en-US" altLang="zh-CN" sz="2800" dirty="0"/>
                  <a:t>Al+7AlC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　</a:t>
                </a:r>
                <a:r>
                  <a:rPr lang="en-US" altLang="zh-CN" sz="2800" dirty="0"/>
                  <a:t>H</a:t>
                </a:r>
                <a:r>
                  <a:rPr lang="en-US" altLang="zh-CN" sz="2800" baseline="-25000" dirty="0"/>
                  <a:t>2</a:t>
                </a:r>
                <a:endParaRPr lang="zh-CN" altLang="zh-CN" sz="2800" dirty="0"/>
              </a:p>
            </p:txBody>
          </p:sp>
        </mc:Choice>
        <mc:Fallback>
          <p:sp>
            <p:nvSpPr>
              <p:cNvPr id="18" name="矩形 17"/>
              <p:cNvSpPr>
                <a:spLocks noRot="1" noChangeAspect="1" noMove="1" noResize="1" noEditPoints="1" noAdjustHandles="1" noChangeArrowheads="1" noChangeShapeType="1" noTextEdit="1"/>
              </p:cNvSpPr>
              <p:nvPr/>
            </p:nvSpPr>
            <p:spPr>
              <a:xfrm>
                <a:off x="234043" y="5069114"/>
                <a:ext cx="11682186" cy="1308628"/>
              </a:xfrm>
              <a:prstGeom prst="rect">
                <a:avLst/>
              </a:prstGeom>
              <a:blipFill rotWithShape="1">
                <a:blip r:embed="rId2"/>
                <a:stretch>
                  <a:fillRect l="-1043" b="-12617"/>
                </a:stretch>
              </a:blipFill>
            </p:spPr>
            <p:txBody>
              <a:bodyPr/>
              <a:lstStyle/>
              <a:p>
                <a:r>
                  <a:rPr lang="zh-CN" altLang="en-US">
                    <a:noFill/>
                  </a:rPr>
                  <a:t> </a:t>
                </a:r>
                <a:endParaRPr lang="zh-CN" altLang="en-US">
                  <a:noFill/>
                </a:endParaRPr>
              </a:p>
            </p:txBody>
          </p:sp>
        </mc:Fallback>
      </mc:AlternateContent>
      <p:pic>
        <p:nvPicPr>
          <p:cNvPr id="13" name="图片 12"/>
          <p:cNvPicPr/>
          <p:nvPr/>
        </p:nvPicPr>
        <p:blipFill>
          <a:blip r:embed="rId3"/>
          <a:stretch>
            <a:fillRect/>
          </a:stretch>
        </p:blipFill>
        <p:spPr>
          <a:xfrm>
            <a:off x="5788944" y="3874769"/>
            <a:ext cx="614112" cy="348887"/>
          </a:xfrm>
          <a:prstGeom prst="rect">
            <a:avLst/>
          </a:prstGeom>
        </p:spPr>
      </p:pic>
      <p:pic>
        <p:nvPicPr>
          <p:cNvPr id="14" name="图片 13"/>
          <p:cNvPicPr/>
          <p:nvPr/>
        </p:nvPicPr>
        <p:blipFill>
          <a:blip r:embed="rId3"/>
          <a:stretch>
            <a:fillRect/>
          </a:stretch>
        </p:blipFill>
        <p:spPr>
          <a:xfrm>
            <a:off x="2733687" y="5275397"/>
            <a:ext cx="614112" cy="348887"/>
          </a:xfrm>
          <a:prstGeom prst="rect">
            <a:avLst/>
          </a:prstGeom>
        </p:spPr>
      </p:pic>
      <p:pic>
        <p:nvPicPr>
          <p:cNvPr id="15" name="图片 14"/>
          <p:cNvPicPr/>
          <p:nvPr/>
        </p:nvPicPr>
        <p:blipFill>
          <a:blip r:embed="rId3"/>
          <a:stretch>
            <a:fillRect/>
          </a:stretch>
        </p:blipFill>
        <p:spPr>
          <a:xfrm>
            <a:off x="3495687" y="5935797"/>
            <a:ext cx="614112" cy="348887"/>
          </a:xfrm>
          <a:prstGeom prst="rect">
            <a:avLst/>
          </a:prstGeom>
        </p:spPr>
      </p:pic>
      <p:sp>
        <p:nvSpPr>
          <p:cNvPr id="16" name="矩形 1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34043" y="312735"/>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突破攻略</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mc:AlternateContent xmlns:mc="http://schemas.openxmlformats.org/markup-compatibility/2006">
        <mc:Choice xmlns:a14="http://schemas.microsoft.com/office/drawing/2010/main" Requires="a14">
          <p:sp>
            <p:nvSpPr>
              <p:cNvPr id="2" name="矩形 1">
                <a:extLst>
                  <a:ext uri="{FF2B5EF4-FFF2-40B4-BE49-F238E27FC236}">
                    <a14:artisticCrisscrossEtching id="{96A7897F-0A35-42FF-84C7-C0C415AA5A1F}"/>
                  </a:ext>
                </a:extLst>
              </p:cNvPr>
              <p:cNvSpPr/>
              <p:nvPr/>
            </p:nvSpPr>
            <p:spPr>
              <a:xfrm>
                <a:off x="304799" y="980627"/>
                <a:ext cx="11640457" cy="5262979"/>
              </a:xfrm>
              <a:prstGeom prst="rect">
                <a:avLst/>
              </a:prstGeom>
            </p:spPr>
            <p:txBody>
              <a:bodyPr wrap="square">
                <a:spAutoFit/>
              </a:bodyPr>
              <a:lstStyle/>
              <a:p>
                <a:pPr algn="ctr">
                  <a:lnSpc>
                    <a:spcPct val="150000"/>
                  </a:lnSpc>
                </a:pPr>
                <a:r>
                  <a:rPr lang="zh-CN" altLang="zh-CN" sz="2800" b="1" dirty="0"/>
                  <a:t>做到</a:t>
                </a:r>
                <a:r>
                  <a:rPr lang="en-US" altLang="zh-CN" sz="2800" b="1" dirty="0"/>
                  <a:t>“</a:t>
                </a:r>
                <a:r>
                  <a:rPr lang="zh-CN" altLang="zh-CN" sz="2800" b="1" dirty="0"/>
                  <a:t>三看</a:t>
                </a:r>
                <a:r>
                  <a:rPr lang="en-US" altLang="zh-CN" sz="2800" b="1" dirty="0"/>
                  <a:t>”,</a:t>
                </a:r>
                <a:r>
                  <a:rPr lang="zh-CN" altLang="zh-CN" sz="2800" b="1" dirty="0"/>
                  <a:t>正确书写电极反应式</a:t>
                </a:r>
              </a:p>
              <a:p>
                <a:pPr>
                  <a:lnSpc>
                    <a:spcPct val="150000"/>
                  </a:lnSpc>
                </a:pPr>
                <a:r>
                  <a:rPr lang="en-US" altLang="zh-CN" sz="2800" dirty="0"/>
                  <a:t>1.</a:t>
                </a:r>
                <a:r>
                  <a:rPr lang="zh-CN" altLang="zh-CN" sz="2800" dirty="0"/>
                  <a:t>一看电极材料</a:t>
                </a:r>
                <a:r>
                  <a:rPr lang="en-US" altLang="zh-CN" sz="2800" dirty="0"/>
                  <a:t>,</a:t>
                </a:r>
                <a:r>
                  <a:rPr lang="zh-CN" altLang="zh-CN" sz="2800" dirty="0"/>
                  <a:t>若是金属</a:t>
                </a:r>
                <a:r>
                  <a:rPr lang="en-US" altLang="zh-CN" sz="2800" dirty="0"/>
                  <a:t>(Au</a:t>
                </a:r>
                <a:r>
                  <a:rPr lang="zh-CN" altLang="zh-CN" sz="2800" dirty="0"/>
                  <a:t>、</a:t>
                </a:r>
                <a:r>
                  <a:rPr lang="en-US" altLang="zh-CN" sz="2800" dirty="0"/>
                  <a:t>Pt</a:t>
                </a:r>
                <a:r>
                  <a:rPr lang="zh-CN" altLang="zh-CN" sz="2800" dirty="0"/>
                  <a:t>除外</a:t>
                </a:r>
                <a:r>
                  <a:rPr lang="en-US" altLang="zh-CN" sz="2800" dirty="0"/>
                  <a:t>)</a:t>
                </a:r>
                <a:r>
                  <a:rPr lang="zh-CN" altLang="zh-CN" sz="2800" dirty="0"/>
                  <a:t>作阳极</a:t>
                </a:r>
                <a:r>
                  <a:rPr lang="en-US" altLang="zh-CN" sz="2800" dirty="0"/>
                  <a:t>,</a:t>
                </a:r>
                <a:r>
                  <a:rPr lang="zh-CN" altLang="zh-CN" sz="2800" dirty="0"/>
                  <a:t>金属一定被电解</a:t>
                </a:r>
                <a:r>
                  <a:rPr lang="en-US" altLang="zh-CN" sz="2800" dirty="0"/>
                  <a:t>(</a:t>
                </a:r>
                <a:r>
                  <a:rPr lang="zh-CN" altLang="zh-CN" sz="2800" dirty="0"/>
                  <a:t>注</a:t>
                </a:r>
                <a:r>
                  <a:rPr lang="en-US" altLang="zh-CN" sz="2800" dirty="0"/>
                  <a:t>:Fe</a:t>
                </a:r>
                <a:r>
                  <a:rPr lang="zh-CN" altLang="zh-CN" sz="2800" dirty="0"/>
                  <a:t>生成</a:t>
                </a:r>
                <a:r>
                  <a:rPr lang="en-US" altLang="zh-CN" sz="2800" dirty="0"/>
                  <a:t>Fe</a:t>
                </a:r>
                <a:r>
                  <a:rPr lang="en-US" altLang="zh-CN" sz="2800" baseline="30000" dirty="0"/>
                  <a:t>2+</a:t>
                </a:r>
                <a:r>
                  <a:rPr lang="en-US" altLang="zh-CN" sz="2800" dirty="0"/>
                  <a:t>)</a:t>
                </a:r>
                <a:r>
                  <a:rPr lang="zh-CN" altLang="zh-CN" sz="2800" dirty="0"/>
                  <a:t>。</a:t>
                </a:r>
              </a:p>
              <a:p>
                <a:pPr>
                  <a:lnSpc>
                    <a:spcPct val="150000"/>
                  </a:lnSpc>
                </a:pPr>
                <a:r>
                  <a:rPr lang="en-US" altLang="zh-CN" sz="2800" dirty="0"/>
                  <a:t>2.</a:t>
                </a:r>
                <a:r>
                  <a:rPr lang="zh-CN" altLang="zh-CN" sz="2800" dirty="0"/>
                  <a:t>二看介质类型及介质是否参与电极反应。若电极反应的产物与酸性或碱性介质反应</a:t>
                </a:r>
                <a:r>
                  <a:rPr lang="en-US" altLang="zh-CN" sz="2800" dirty="0"/>
                  <a:t>,</a:t>
                </a:r>
                <a:r>
                  <a:rPr lang="zh-CN" altLang="zh-CN" sz="2800" dirty="0"/>
                  <a:t>则在书写电极反应式时需要将电解产物与酸、碱的反应合并到电极反应式中。</a:t>
                </a:r>
              </a:p>
              <a:p>
                <a:pPr>
                  <a:lnSpc>
                    <a:spcPct val="150000"/>
                  </a:lnSpc>
                </a:pPr>
                <a:r>
                  <a:rPr lang="en-US" altLang="zh-CN" sz="2800" dirty="0"/>
                  <a:t>3.</a:t>
                </a:r>
                <a:r>
                  <a:rPr lang="zh-CN" altLang="zh-CN" sz="2800" dirty="0"/>
                  <a:t>三看是否有特殊信息</a:t>
                </a:r>
                <a:r>
                  <a:rPr lang="en-US" altLang="zh-CN" sz="2800" dirty="0"/>
                  <a:t>,</a:t>
                </a:r>
                <a:r>
                  <a:rPr lang="zh-CN" altLang="zh-CN" sz="2800" dirty="0"/>
                  <a:t>如本题</a:t>
                </a:r>
                <a:r>
                  <a:rPr lang="en-US" altLang="zh-CN" sz="2800" dirty="0"/>
                  <a:t>(2)</a:t>
                </a:r>
                <a:r>
                  <a:rPr lang="zh-CN" altLang="zh-CN" sz="2800" dirty="0"/>
                  <a:t>的离子液体是非水体系</a:t>
                </a:r>
                <a:r>
                  <a:rPr lang="en-US" altLang="zh-CN" sz="2800" dirty="0"/>
                  <a:t>,</a:t>
                </a:r>
                <a:r>
                  <a:rPr lang="zh-CN" altLang="zh-CN" sz="2800" dirty="0"/>
                  <a:t>且不产生其他离子</a:t>
                </a:r>
                <a:r>
                  <a:rPr lang="en-US" altLang="zh-CN" sz="2800" dirty="0"/>
                  <a:t>,</a:t>
                </a:r>
                <a:r>
                  <a:rPr lang="zh-CN" altLang="zh-CN" sz="2800" dirty="0"/>
                  <a:t>因而离子只能在</a:t>
                </a:r>
                <a:r>
                  <a:rPr lang="en-US" altLang="zh-CN" sz="2800" dirty="0"/>
                  <a:t>Al</a:t>
                </a:r>
                <a:r>
                  <a:rPr lang="en-US" altLang="zh-CN" sz="2800" baseline="-25000" dirty="0"/>
                  <a:t>2</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7</m:t>
                        </m:r>
                      </m:sub>
                      <m:sup>
                        <m:r>
                          <m:rPr>
                            <m:nor/>
                          </m:rPr>
                          <a:rPr lang="en-US" altLang="zh-CN" sz="2800" i="1"/>
                          <m:t>−</m:t>
                        </m:r>
                      </m:sup>
                    </m:sSubSup>
                  </m:oMath>
                </a14:m>
                <a:r>
                  <a:rPr lang="zh-CN" altLang="zh-CN" sz="2800" dirty="0"/>
                  <a:t>和</a:t>
                </a:r>
                <a:r>
                  <a:rPr lang="en-US" altLang="zh-CN" sz="2800" dirty="0" err="1"/>
                  <a:t>AlC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l</m:t>
                        </m:r>
                      </m:e>
                      <m:sub>
                        <m:r>
                          <a:rPr lang="en-US" altLang="zh-CN" sz="2800">
                            <a:latin typeface="Cambria Math" panose="02040503050406030204" pitchFamily="18" charset="0"/>
                          </a:rPr>
                          <m:t>4</m:t>
                        </m:r>
                      </m:sub>
                      <m:sup>
                        <m:r>
                          <m:rPr>
                            <m:nor/>
                          </m:rPr>
                          <a:rPr lang="en-US" altLang="zh-CN" sz="2800" i="1"/>
                          <m:t>−</m:t>
                        </m:r>
                      </m:sup>
                    </m:sSubSup>
                  </m:oMath>
                </a14:m>
                <a:r>
                  <a:rPr lang="zh-CN" altLang="zh-CN" sz="2800" dirty="0"/>
                  <a:t>之间转化。</a:t>
                </a:r>
              </a:p>
            </p:txBody>
          </p:sp>
        </mc:Choice>
        <mc:Fallback>
          <p:sp>
            <p:nvSpPr>
              <p:cNvPr id="2" name="矩形 1"/>
              <p:cNvSpPr>
                <a:spLocks noRot="1" noChangeAspect="1" noMove="1" noResize="1" noEditPoints="1" noAdjustHandles="1" noChangeArrowheads="1" noChangeShapeType="1" noTextEdit="1"/>
              </p:cNvSpPr>
              <p:nvPr/>
            </p:nvSpPr>
            <p:spPr>
              <a:xfrm>
                <a:off x="304799" y="980627"/>
                <a:ext cx="11640457" cy="5262979"/>
              </a:xfrm>
              <a:prstGeom prst="rect">
                <a:avLst/>
              </a:prstGeom>
              <a:blipFill rotWithShape="1">
                <a:blip r:embed="rId1"/>
                <a:stretch>
                  <a:fillRect l="-1047" b="-927"/>
                </a:stretch>
              </a:blipFill>
            </p:spPr>
            <p:txBody>
              <a:bodyPr/>
              <a:lstStyle/>
              <a:p>
                <a:r>
                  <a:rPr lang="zh-CN" altLang="en-US">
                    <a:noFill/>
                  </a:rPr>
                  <a:t> </a:t>
                </a:r>
                <a:endParaRPr lang="zh-CN" altLang="en-US">
                  <a:noFill/>
                </a:endParaRPr>
              </a:p>
            </p:txBody>
          </p:sp>
        </mc:Fallback>
      </mc:AlternateContent>
      <p:sp>
        <p:nvSpPr>
          <p:cNvPr id="13" name="矩形 1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62297"/>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3" name="Rectangle 1">
                <a:extLst>
                  <a:ext uri="{FF2B5EF4-FFF2-40B4-BE49-F238E27FC236}">
                    <a14:artisticCrisscrossEtching id="{DCE771AB-1907-4B7C-B705-16A696C5611F}"/>
                  </a:ext>
                </a:extLst>
              </p:cNvPr>
              <p:cNvSpPr>
                <a:spLocks noChangeArrowheads="1"/>
              </p:cNvSpPr>
              <p:nvPr/>
            </p:nvSpPr>
            <p:spPr bwMode="auto">
              <a:xfrm>
                <a:off x="272406" y="855959"/>
                <a:ext cx="11699200" cy="39849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2800" dirty="0" smtClean="0"/>
                  <a:t>将</a:t>
                </a:r>
                <a:r>
                  <a:rPr lang="zh-CN" altLang="zh-CN" sz="2800" dirty="0"/>
                  <a:t>烧碱吸收</a:t>
                </a:r>
                <a:r>
                  <a:rPr lang="en-US" altLang="zh-CN" sz="2800" dirty="0"/>
                  <a:t>H</a:t>
                </a:r>
                <a:r>
                  <a:rPr lang="en-US" altLang="zh-CN" sz="2800" baseline="-25000" dirty="0"/>
                  <a:t>2</a:t>
                </a:r>
                <a:r>
                  <a:rPr lang="en-US" altLang="zh-CN" sz="2800" dirty="0"/>
                  <a:t>S</a:t>
                </a:r>
                <a:r>
                  <a:rPr lang="zh-CN" altLang="zh-CN" sz="2800" dirty="0"/>
                  <a:t>后的溶液加入到如图所示的电解池的阳极区进行电解。电解过程中阳极区发生如下反应</a:t>
                </a:r>
                <a:r>
                  <a:rPr lang="en-US" altLang="zh-CN" sz="2800" dirty="0"/>
                  <a:t>:</a:t>
                </a:r>
                <a:endParaRPr lang="zh-CN" altLang="zh-CN" sz="2800" dirty="0"/>
              </a:p>
              <a:p>
                <a:pPr>
                  <a:lnSpc>
                    <a:spcPct val="150000"/>
                  </a:lnSpc>
                </a:pPr>
                <a:r>
                  <a:rPr lang="en-US" altLang="zh-CN" sz="2800" dirty="0"/>
                  <a:t>S</a:t>
                </a:r>
                <a:r>
                  <a:rPr lang="en-US" altLang="zh-CN" sz="2800" baseline="30000" dirty="0"/>
                  <a:t>2-</a:t>
                </a:r>
                <a:r>
                  <a:rPr lang="en-US" altLang="zh-CN" sz="2800" dirty="0"/>
                  <a:t>-2e</a:t>
                </a:r>
                <a:r>
                  <a:rPr lang="en-US" altLang="zh-CN" sz="2800" baseline="30000" dirty="0"/>
                  <a:t>-               </a:t>
                </a:r>
                <a:r>
                  <a:rPr lang="en-US" altLang="zh-CN" sz="2800" dirty="0"/>
                  <a:t>S</a:t>
                </a:r>
                <a:r>
                  <a:rPr lang="zh-CN" altLang="zh-CN" sz="2800" dirty="0"/>
                  <a:t>、</a:t>
                </a:r>
                <a:r>
                  <a:rPr lang="en-US" altLang="zh-CN" sz="2800" dirty="0"/>
                  <a:t>(</a:t>
                </a:r>
                <a:r>
                  <a:rPr lang="en-US" altLang="zh-CN" sz="2800" i="1" dirty="0"/>
                  <a:t>n</a:t>
                </a:r>
                <a:r>
                  <a:rPr lang="en-US" altLang="zh-CN" sz="2800" dirty="0"/>
                  <a:t>-1)S+S</a:t>
                </a:r>
                <a:r>
                  <a:rPr lang="en-US" altLang="zh-CN" sz="2800" baseline="30000" dirty="0"/>
                  <a:t>2-            </a:t>
                </a:r>
                <a:r>
                  <a:rPr lang="zh-CN" altLang="zh-CN" sz="2800" dirty="0"/>
                  <a:t> </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S</m:t>
                        </m:r>
                      </m:e>
                      <m:sub>
                        <m:r>
                          <a:rPr lang="en-US" altLang="zh-CN" sz="2800" i="1">
                            <a:latin typeface="Cambria Math" panose="02040503050406030204" pitchFamily="18" charset="0"/>
                          </a:rPr>
                          <m:t>𝑛</m:t>
                        </m:r>
                      </m:sub>
                      <m:sup>
                        <m:r>
                          <a:rPr lang="en-US" altLang="zh-CN" sz="2800">
                            <a:latin typeface="Cambria Math" panose="02040503050406030204" pitchFamily="18" charset="0"/>
                          </a:rPr>
                          <m:t>2</m:t>
                        </m:r>
                        <m:r>
                          <m:rPr>
                            <m:nor/>
                          </m:rPr>
                          <a:rPr lang="en-US" altLang="zh-CN" sz="2800" i="1"/>
                          <m:t>−</m:t>
                        </m:r>
                      </m:sup>
                    </m:sSubSup>
                  </m:oMath>
                </a14:m>
                <a:endParaRPr lang="zh-CN" altLang="zh-CN" sz="2800" dirty="0"/>
              </a:p>
              <a:p>
                <a:pPr>
                  <a:lnSpc>
                    <a:spcPct val="150000"/>
                  </a:lnSpc>
                </a:pPr>
                <a:r>
                  <a:rPr lang="en-US" altLang="zh-CN" sz="2800" dirty="0"/>
                  <a:t> (1)</a:t>
                </a:r>
                <a:r>
                  <a:rPr lang="zh-CN" altLang="zh-CN" sz="2800" dirty="0"/>
                  <a:t>写出电解时阴极的电极反应式</a:t>
                </a:r>
                <a:r>
                  <a:rPr lang="en-US" altLang="zh-CN" sz="2800" dirty="0"/>
                  <a:t>:</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电解后阳极区的溶液用稀硫酸酸化得到硫单质</a:t>
                </a:r>
                <a:r>
                  <a:rPr lang="en-US" altLang="zh-CN" sz="2800" dirty="0"/>
                  <a:t>,</a:t>
                </a:r>
                <a:r>
                  <a:rPr lang="zh-CN" altLang="zh-CN" sz="2800" dirty="0"/>
                  <a:t>其离子方程式可写成</a:t>
                </a:r>
                <a:r>
                  <a:rPr lang="zh-CN" altLang="zh-CN" sz="2800" u="sng" dirty="0"/>
                  <a:t>　　　　　　　　　　　　</a:t>
                </a:r>
                <a:r>
                  <a:rPr lang="zh-CN" altLang="zh-CN" sz="2800" dirty="0"/>
                  <a:t>。</a:t>
                </a:r>
                <a:r>
                  <a:rPr lang="en-US" altLang="zh-CN" sz="2800" dirty="0"/>
                  <a:t> </a:t>
                </a:r>
                <a:endParaRPr kumimoji="0" lang="en-US" altLang="zh-CN" sz="28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272406" y="855959"/>
                <a:ext cx="11699200" cy="3984937"/>
              </a:xfrm>
              <a:prstGeom prst="rect">
                <a:avLst/>
              </a:prstGeom>
              <a:blipFill rotWithShape="1">
                <a:blip r:embed="rId1"/>
                <a:stretch>
                  <a:fillRect l="-1094" b="-18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pic>
        <p:nvPicPr>
          <p:cNvPr id="16" name="图片 15"/>
          <p:cNvPicPr/>
          <p:nvPr/>
        </p:nvPicPr>
        <p:blipFill>
          <a:blip r:embed="rId2"/>
          <a:stretch>
            <a:fillRect/>
          </a:stretch>
        </p:blipFill>
        <p:spPr>
          <a:xfrm>
            <a:off x="1405630" y="2394311"/>
            <a:ext cx="614112" cy="348887"/>
          </a:xfrm>
          <a:prstGeom prst="rect">
            <a:avLst/>
          </a:prstGeom>
        </p:spPr>
      </p:pic>
      <p:pic>
        <p:nvPicPr>
          <p:cNvPr id="19" name="图片 18"/>
          <p:cNvPicPr/>
          <p:nvPr/>
        </p:nvPicPr>
        <p:blipFill>
          <a:blip r:embed="rId2"/>
          <a:stretch>
            <a:fillRect/>
          </a:stretch>
        </p:blipFill>
        <p:spPr>
          <a:xfrm>
            <a:off x="4395573" y="2394311"/>
            <a:ext cx="614112" cy="348887"/>
          </a:xfrm>
          <a:prstGeom prst="rect">
            <a:avLst/>
          </a:prstGeom>
        </p:spPr>
      </p:pic>
      <p:pic>
        <p:nvPicPr>
          <p:cNvPr id="21" name="ZT15ZT-9.EPS" descr="id:2147526344;FounderCES"/>
          <p:cNvPicPr/>
          <p:nvPr/>
        </p:nvPicPr>
        <p:blipFill>
          <a:blip r:embed="rId3"/>
          <a:stretch>
            <a:fillRect/>
          </a:stretch>
        </p:blipFill>
        <p:spPr>
          <a:xfrm>
            <a:off x="6235291" y="4317864"/>
            <a:ext cx="2574880" cy="2139832"/>
          </a:xfrm>
          <a:prstGeom prst="rect">
            <a:avLst/>
          </a:prstGeom>
        </p:spPr>
      </p:pic>
      <p:sp>
        <p:nvSpPr>
          <p:cNvPr id="22" name="矩形 21"/>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34043" y="3172051"/>
            <a:ext cx="11723912" cy="662233"/>
          </a:xfrm>
          <a:prstGeom prst="rect">
            <a:avLst/>
          </a:prstGeom>
        </p:spPr>
        <p:txBody>
          <a:bodyPr wrap="square">
            <a:spAutoFit/>
          </a:bodyPr>
          <a:lstStyle/>
          <a:p>
            <a:pPr>
              <a:lnSpc>
                <a:spcPct val="150000"/>
              </a:lnSpc>
              <a:spcAft>
                <a:spcPts val="0"/>
              </a:spcAft>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 </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mc:AlternateContent xmlns:mc="http://schemas.openxmlformats.org/markup-compatibility/2006">
        <mc:Choice xmlns:a14="http://schemas.microsoft.com/office/drawing/2010/main" Requires="a14">
          <p:sp>
            <p:nvSpPr>
              <p:cNvPr id="15" name="矩形 14">
                <a:extLst>
                  <a:ext uri="{FF2B5EF4-FFF2-40B4-BE49-F238E27FC236}">
                    <a14:artisticCrisscrossEtching id="{D349465A-43DF-47F8-9D64-D3F219DC8231}"/>
                  </a:ext>
                </a:extLst>
              </p:cNvPr>
              <p:cNvSpPr/>
              <p:nvPr/>
            </p:nvSpPr>
            <p:spPr>
              <a:xfrm>
                <a:off x="490231" y="654864"/>
                <a:ext cx="11627102" cy="672364"/>
              </a:xfrm>
              <a:prstGeom prst="rect">
                <a:avLst/>
              </a:prstGeom>
            </p:spPr>
            <p:txBody>
              <a:bodyPr wrap="square">
                <a:spAutoFit/>
              </a:bodyPr>
              <a:lstStyle/>
              <a:p>
                <a:pPr>
                  <a:lnSpc>
                    <a:spcPct val="150000"/>
                  </a:lnSpc>
                </a:pPr>
                <a:r>
                  <a:rPr lang="en-US" altLang="zh-CN" sz="2800" dirty="0"/>
                  <a:t>2.(1)2H</a:t>
                </a:r>
                <a:r>
                  <a:rPr lang="en-US" altLang="zh-CN" sz="2800" baseline="-25000" dirty="0"/>
                  <a:t>2</a:t>
                </a:r>
                <a:r>
                  <a:rPr lang="en-US" altLang="zh-CN" sz="2800" dirty="0"/>
                  <a:t>O+2e</a:t>
                </a:r>
                <a:r>
                  <a:rPr lang="en-US" altLang="zh-CN" sz="2800" baseline="30000" dirty="0"/>
                  <a:t>-              </a:t>
                </a:r>
                <a:r>
                  <a:rPr lang="en-US" altLang="zh-CN" sz="2800" dirty="0"/>
                  <a:t>H</a:t>
                </a:r>
                <a:r>
                  <a:rPr lang="en-US" altLang="zh-CN" sz="2800" baseline="-25000" dirty="0"/>
                  <a:t>2</a:t>
                </a:r>
                <a:r>
                  <a:rPr lang="en-US" altLang="zh-CN" sz="2800" dirty="0"/>
                  <a:t>↑+2OH</a:t>
                </a:r>
                <a:r>
                  <a:rPr lang="en-US" altLang="zh-CN" sz="2800" baseline="30000" dirty="0"/>
                  <a:t>-</a:t>
                </a:r>
                <a:r>
                  <a:rPr lang="zh-CN" altLang="zh-CN" sz="2800" dirty="0"/>
                  <a:t>　</a:t>
                </a:r>
                <a:r>
                  <a:rPr lang="en-US" altLang="zh-CN" sz="28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S</m:t>
                        </m:r>
                      </m:e>
                      <m:sub>
                        <m:r>
                          <a:rPr lang="en-US" altLang="zh-CN" sz="2800" i="1">
                            <a:latin typeface="Cambria Math" panose="02040503050406030204" pitchFamily="18" charset="0"/>
                          </a:rPr>
                          <m:t>𝑛</m:t>
                        </m:r>
                      </m:sub>
                      <m:sup>
                        <m:r>
                          <a:rPr lang="en-US" altLang="zh-CN" sz="2800">
                            <a:latin typeface="Cambria Math" panose="02040503050406030204" pitchFamily="18" charset="0"/>
                          </a:rPr>
                          <m:t>2</m:t>
                        </m:r>
                        <m:r>
                          <m:rPr>
                            <m:nor/>
                          </m:rPr>
                          <a:rPr lang="en-US" altLang="zh-CN" sz="2800" i="1"/>
                          <m:t>−</m:t>
                        </m:r>
                      </m:sup>
                    </m:sSubSup>
                  </m:oMath>
                </a14:m>
                <a:r>
                  <a:rPr lang="en-US" altLang="zh-CN" sz="2800" dirty="0"/>
                  <a:t>+2H</a:t>
                </a:r>
                <a:r>
                  <a:rPr lang="en-US" altLang="zh-CN" sz="2800" baseline="30000" dirty="0"/>
                  <a:t>+               </a:t>
                </a:r>
                <a:r>
                  <a:rPr lang="en-US" altLang="zh-CN" sz="2800" dirty="0"/>
                  <a:t>(</a:t>
                </a:r>
                <a:r>
                  <a:rPr lang="en-US" altLang="zh-CN" sz="2800" i="1" dirty="0"/>
                  <a:t>n</a:t>
                </a:r>
                <a:r>
                  <a:rPr lang="en-US" altLang="zh-CN" sz="2800" dirty="0"/>
                  <a:t>-1)S↓+H</a:t>
                </a:r>
                <a:r>
                  <a:rPr lang="en-US" altLang="zh-CN" sz="2800" baseline="-25000" dirty="0"/>
                  <a:t>2</a:t>
                </a:r>
                <a:r>
                  <a:rPr lang="en-US" altLang="zh-CN" sz="2800" dirty="0"/>
                  <a:t>S↑</a:t>
                </a:r>
                <a:endParaRPr lang="zh-CN" altLang="zh-CN" sz="2800" dirty="0"/>
              </a:p>
            </p:txBody>
          </p:sp>
        </mc:Choice>
        <mc:Fallback>
          <p:sp>
            <p:nvSpPr>
              <p:cNvPr id="15" name="矩形 14"/>
              <p:cNvSpPr>
                <a:spLocks noRot="1" noChangeAspect="1" noMove="1" noResize="1" noEditPoints="1" noAdjustHandles="1" noChangeArrowheads="1" noChangeShapeType="1" noTextEdit="1"/>
              </p:cNvSpPr>
              <p:nvPr/>
            </p:nvSpPr>
            <p:spPr>
              <a:xfrm>
                <a:off x="490231" y="654864"/>
                <a:ext cx="11627102" cy="672364"/>
              </a:xfrm>
              <a:prstGeom prst="rect">
                <a:avLst/>
              </a:prstGeom>
              <a:blipFill rotWithShape="1">
                <a:blip r:embed="rId1"/>
                <a:stretch>
                  <a:fillRect l="-1048" b="-22523"/>
                </a:stretch>
              </a:blipFill>
            </p:spPr>
            <p:txBody>
              <a:bodyPr/>
              <a:lstStyle/>
              <a:p>
                <a:r>
                  <a:rPr lang="zh-CN" altLang="en-US">
                    <a:noFill/>
                  </a:rPr>
                  <a:t> </a:t>
                </a:r>
                <a:endParaRPr lang="zh-CN" altLang="en-US">
                  <a:noFill/>
                </a:endParaRPr>
              </a:p>
            </p:txBody>
          </p:sp>
        </mc:Fallback>
      </mc:AlternateContent>
      <p:pic>
        <p:nvPicPr>
          <p:cNvPr id="16" name="图片 15"/>
          <p:cNvPicPr/>
          <p:nvPr/>
        </p:nvPicPr>
        <p:blipFill>
          <a:blip r:embed="rId2"/>
          <a:stretch>
            <a:fillRect/>
          </a:stretch>
        </p:blipFill>
        <p:spPr>
          <a:xfrm>
            <a:off x="7290900" y="938180"/>
            <a:ext cx="575199" cy="331629"/>
          </a:xfrm>
          <a:prstGeom prst="rect">
            <a:avLst/>
          </a:prstGeom>
        </p:spPr>
      </p:pic>
      <p:pic>
        <p:nvPicPr>
          <p:cNvPr id="17" name="图片 16"/>
          <p:cNvPicPr/>
          <p:nvPr/>
        </p:nvPicPr>
        <p:blipFill>
          <a:blip r:embed="rId2"/>
          <a:stretch>
            <a:fillRect/>
          </a:stretch>
        </p:blipFill>
        <p:spPr>
          <a:xfrm>
            <a:off x="2839148" y="907733"/>
            <a:ext cx="575199" cy="331629"/>
          </a:xfrm>
          <a:prstGeom prst="rect">
            <a:avLst/>
          </a:prstGeom>
        </p:spPr>
      </p:pic>
      <p:grpSp>
        <p:nvGrpSpPr>
          <p:cNvPr id="13" name="组合 12"/>
          <p:cNvGrpSpPr/>
          <p:nvPr/>
        </p:nvGrpSpPr>
        <p:grpSpPr>
          <a:xfrm>
            <a:off x="570963" y="1502603"/>
            <a:ext cx="11386992" cy="2031325"/>
            <a:chOff x="182443" y="-821367"/>
            <a:chExt cx="11386992" cy="2031325"/>
          </a:xfrm>
        </p:grpSpPr>
        <p:pic>
          <p:nvPicPr>
            <p:cNvPr id="22" name="图片 21"/>
            <p:cNvPicPr/>
            <p:nvPr/>
          </p:nvPicPr>
          <p:blipFill>
            <a:blip r:embed="rId2"/>
            <a:stretch>
              <a:fillRect/>
            </a:stretch>
          </p:blipFill>
          <p:spPr>
            <a:xfrm>
              <a:off x="7853272" y="682266"/>
              <a:ext cx="575199" cy="331629"/>
            </a:xfrm>
            <a:prstGeom prst="rect">
              <a:avLst/>
            </a:prstGeom>
          </p:spPr>
        </p:pic>
        <mc:AlternateContent xmlns:mc="http://schemas.openxmlformats.org/markup-compatibility/2006">
          <mc:Choice xmlns:a14="http://schemas.microsoft.com/office/drawing/2010/main" Requires="a14">
            <p:sp>
              <p:nvSpPr>
                <p:cNvPr id="18" name="矩形 17">
                  <a:extLst>
                    <a:ext uri="{FF2B5EF4-FFF2-40B4-BE49-F238E27FC236}">
                      <a14:artisticCrisscrossEtching id="{6257AC32-1BFC-477B-AC73-48949739AC27}"/>
                    </a:ext>
                  </a:extLst>
                </p:cNvPr>
                <p:cNvSpPr/>
                <p:nvPr/>
              </p:nvSpPr>
              <p:spPr>
                <a:xfrm>
                  <a:off x="182443" y="-821367"/>
                  <a:ext cx="11386992" cy="2031325"/>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smtClean="0"/>
                    <a:t>由题图知</a:t>
                  </a:r>
                  <a:r>
                    <a:rPr lang="en-US" altLang="zh-CN" sz="2800" dirty="0"/>
                    <a:t>,</a:t>
                  </a:r>
                  <a:r>
                    <a:rPr lang="zh-CN" altLang="zh-CN" sz="2800" dirty="0"/>
                    <a:t>阴极区的电解质为氢氧化钠</a:t>
                  </a:r>
                  <a:r>
                    <a:rPr lang="en-US" altLang="zh-CN" sz="2800" dirty="0"/>
                    <a:t>,</a:t>
                  </a:r>
                  <a:r>
                    <a:rPr lang="zh-CN" altLang="zh-CN" sz="2800" dirty="0"/>
                    <a:t>且阴极有</a:t>
                  </a:r>
                  <a:r>
                    <a:rPr lang="en-US" altLang="zh-CN" sz="2800" dirty="0"/>
                    <a:t>H</a:t>
                  </a:r>
                  <a:r>
                    <a:rPr lang="en-US" altLang="zh-CN" sz="2800" baseline="-25000" dirty="0"/>
                    <a:t>2</a:t>
                  </a:r>
                  <a:r>
                    <a:rPr lang="zh-CN" altLang="zh-CN" sz="2800" dirty="0"/>
                    <a:t>生成</a:t>
                  </a:r>
                  <a:r>
                    <a:rPr lang="en-US" altLang="zh-CN" sz="2800" dirty="0"/>
                    <a:t>,</a:t>
                  </a:r>
                  <a:r>
                    <a:rPr lang="zh-CN" altLang="zh-CN" sz="2800" dirty="0"/>
                    <a:t>故阴极的电极反应</a:t>
                  </a:r>
                  <a:r>
                    <a:rPr lang="zh-CN" altLang="zh-CN" sz="2800" dirty="0" smtClean="0"/>
                    <a:t>式为</a:t>
                  </a:r>
                  <a:r>
                    <a:rPr lang="en-US" altLang="zh-CN" sz="2800" dirty="0"/>
                    <a:t>2H</a:t>
                  </a:r>
                  <a:r>
                    <a:rPr lang="en-US" altLang="zh-CN" sz="2800" baseline="-25000" dirty="0"/>
                    <a:t>2</a:t>
                  </a:r>
                  <a:r>
                    <a:rPr lang="en-US" altLang="zh-CN" sz="2800" dirty="0"/>
                    <a:t>O+2e</a:t>
                  </a:r>
                  <a:r>
                    <a:rPr lang="en-US" altLang="zh-CN" sz="2800" baseline="30000" dirty="0"/>
                    <a:t>-  </a:t>
                  </a:r>
                  <a:r>
                    <a:rPr lang="en-US" altLang="zh-CN" sz="2800" baseline="30000" dirty="0" smtClean="0"/>
                    <a:t>             </a:t>
                  </a:r>
                  <a:r>
                    <a:rPr lang="en-US" altLang="zh-CN" sz="2800" dirty="0" smtClean="0"/>
                    <a:t>H</a:t>
                  </a:r>
                  <a:r>
                    <a:rPr lang="en-US" altLang="zh-CN" sz="2800" baseline="-25000" dirty="0" smtClean="0"/>
                    <a:t>2</a:t>
                  </a:r>
                  <a:r>
                    <a:rPr lang="en-US" altLang="zh-CN" sz="2800" dirty="0"/>
                    <a:t>↑+2OH</a:t>
                  </a:r>
                  <a:r>
                    <a:rPr lang="en-US" altLang="zh-CN" sz="2800" baseline="30000" dirty="0"/>
                    <a:t>-</a:t>
                  </a:r>
                  <a:r>
                    <a:rPr lang="zh-CN" altLang="zh-CN" sz="2800" dirty="0"/>
                    <a:t>。</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S</m:t>
                          </m:r>
                        </m:e>
                        <m:sub>
                          <m:r>
                            <a:rPr lang="en-US" altLang="zh-CN" sz="2800" i="1">
                              <a:latin typeface="Cambria Math" panose="02040503050406030204" pitchFamily="18" charset="0"/>
                            </a:rPr>
                            <m:t>𝑛</m:t>
                          </m:r>
                        </m:sub>
                        <m:sup>
                          <m:r>
                            <a:rPr lang="en-US" altLang="zh-CN" sz="2800">
                              <a:latin typeface="Cambria Math" panose="02040503050406030204" pitchFamily="18" charset="0"/>
                            </a:rPr>
                            <m:t>2</m:t>
                          </m:r>
                          <m:r>
                            <m:rPr>
                              <m:nor/>
                            </m:rPr>
                            <a:rPr lang="en-US" altLang="zh-CN" sz="2800" i="1"/>
                            <m:t>−</m:t>
                          </m:r>
                        </m:sup>
                      </m:sSubSup>
                    </m:oMath>
                  </a14:m>
                  <a:r>
                    <a:rPr lang="zh-CN" altLang="zh-CN" sz="2800" dirty="0"/>
                    <a:t>在酸性条件下发生歧化反应</a:t>
                  </a:r>
                  <a:r>
                    <a:rPr lang="en-US" altLang="zh-CN" sz="2800" dirty="0"/>
                    <a:t>,</a:t>
                  </a:r>
                  <a:r>
                    <a:rPr lang="zh-CN" altLang="zh-CN" sz="2800" dirty="0"/>
                    <a:t>生成硫单质和硫化氢气体</a:t>
                  </a:r>
                  <a:r>
                    <a:rPr lang="en-US" altLang="zh-CN" sz="2800" dirty="0"/>
                    <a:t>,</a:t>
                  </a:r>
                  <a:r>
                    <a:rPr lang="zh-CN" altLang="zh-CN" sz="2800" dirty="0"/>
                    <a:t>离子方程式为</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S</m:t>
                          </m:r>
                        </m:e>
                        <m:sub>
                          <m:r>
                            <a:rPr lang="en-US" altLang="zh-CN" sz="2800" i="1">
                              <a:latin typeface="Cambria Math" panose="02040503050406030204" pitchFamily="18" charset="0"/>
                            </a:rPr>
                            <m:t>𝑛</m:t>
                          </m:r>
                        </m:sub>
                        <m:sup>
                          <m:r>
                            <a:rPr lang="en-US" altLang="zh-CN" sz="2800">
                              <a:latin typeface="Cambria Math" panose="02040503050406030204" pitchFamily="18" charset="0"/>
                            </a:rPr>
                            <m:t>2</m:t>
                          </m:r>
                          <m:r>
                            <m:rPr>
                              <m:nor/>
                            </m:rPr>
                            <a:rPr lang="en-US" altLang="zh-CN" sz="2800" i="1"/>
                            <m:t>−</m:t>
                          </m:r>
                        </m:sup>
                      </m:sSubSup>
                    </m:oMath>
                  </a14:m>
                  <a:r>
                    <a:rPr lang="en-US" altLang="zh-CN" sz="2800" dirty="0"/>
                    <a:t>+2H</a:t>
                  </a:r>
                  <a:r>
                    <a:rPr lang="en-US" altLang="zh-CN" sz="2800" baseline="30000" dirty="0"/>
                    <a:t>+              </a:t>
                  </a:r>
                  <a:r>
                    <a:rPr lang="en-US" altLang="zh-CN" sz="2800" dirty="0"/>
                    <a:t>(</a:t>
                  </a:r>
                  <a:r>
                    <a:rPr lang="en-US" altLang="zh-CN" sz="2800" i="1" dirty="0"/>
                    <a:t>n</a:t>
                  </a:r>
                  <a:r>
                    <a:rPr lang="en-US" altLang="zh-CN" sz="2800" dirty="0"/>
                    <a:t>-1)S↓+H</a:t>
                  </a:r>
                  <a:r>
                    <a:rPr lang="en-US" altLang="zh-CN" sz="2800" baseline="-25000" dirty="0"/>
                    <a:t>2</a:t>
                  </a:r>
                  <a:r>
                    <a:rPr lang="en-US" altLang="zh-CN" sz="2800" dirty="0"/>
                    <a:t>S↑</a:t>
                  </a:r>
                  <a:r>
                    <a:rPr lang="zh-CN" altLang="zh-CN" sz="2800" dirty="0"/>
                    <a:t>。</a:t>
                  </a:r>
                </a:p>
              </p:txBody>
            </p:sp>
          </mc:Choice>
          <mc:Fallback>
            <p:sp>
              <p:nvSpPr>
                <p:cNvPr id="18" name="矩形 17"/>
                <p:cNvSpPr>
                  <a:spLocks noRot="1" noChangeAspect="1" noMove="1" noResize="1" noEditPoints="1" noAdjustHandles="1" noChangeArrowheads="1" noChangeShapeType="1" noTextEdit="1"/>
                </p:cNvSpPr>
                <p:nvPr/>
              </p:nvSpPr>
              <p:spPr>
                <a:xfrm>
                  <a:off x="182443" y="-821367"/>
                  <a:ext cx="11386992" cy="2031325"/>
                </a:xfrm>
                <a:prstGeom prst="rect">
                  <a:avLst/>
                </a:prstGeom>
                <a:blipFill rotWithShape="1">
                  <a:blip r:embed="rId3"/>
                  <a:stretch>
                    <a:fillRect l="-1124" r="-1927" b="-3593"/>
                  </a:stretch>
                </a:blipFill>
              </p:spPr>
              <p:txBody>
                <a:bodyPr/>
                <a:lstStyle/>
                <a:p>
                  <a:r>
                    <a:rPr lang="zh-CN" altLang="en-US">
                      <a:noFill/>
                    </a:rPr>
                    <a:t> </a:t>
                  </a:r>
                  <a:endParaRPr lang="zh-CN" altLang="en-US">
                    <a:noFill/>
                  </a:endParaRPr>
                </a:p>
              </p:txBody>
            </p:sp>
          </mc:Fallback>
        </mc:AlternateContent>
        <p:pic>
          <p:nvPicPr>
            <p:cNvPr id="19" name="图片 18"/>
            <p:cNvPicPr/>
            <p:nvPr/>
          </p:nvPicPr>
          <p:blipFill>
            <a:blip r:embed="rId2"/>
            <a:stretch>
              <a:fillRect/>
            </a:stretch>
          </p:blipFill>
          <p:spPr>
            <a:xfrm>
              <a:off x="4014206" y="28480"/>
              <a:ext cx="575199" cy="331629"/>
            </a:xfrm>
            <a:prstGeom prst="rect">
              <a:avLst/>
            </a:prstGeom>
          </p:spPr>
        </p:pic>
      </p:grpSp>
      <p:sp>
        <p:nvSpPr>
          <p:cNvPr id="23" name="矩形 2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318588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金属的腐蚀</a:t>
            </a:r>
            <a:endParaRPr lang="zh-CN" altLang="zh-CN" sz="2800" dirty="0">
              <a:solidFill>
                <a:srgbClr val="DA251C"/>
              </a:solidFill>
            </a:endParaRPr>
          </a:p>
        </p:txBody>
      </p:sp>
      <p:sp>
        <p:nvSpPr>
          <p:cNvPr id="30" name="矩形 29"/>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rPr>
              <a:t>方法解读：</a:t>
            </a:r>
            <a:endParaRPr lang="zh-CN"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9" name="矩形 8"/>
          <p:cNvSpPr/>
          <p:nvPr/>
        </p:nvSpPr>
        <p:spPr>
          <a:xfrm>
            <a:off x="234043" y="1320926"/>
            <a:ext cx="11723913" cy="4616648"/>
          </a:xfrm>
          <a:prstGeom prst="rect">
            <a:avLst/>
          </a:prstGeom>
        </p:spPr>
        <p:txBody>
          <a:bodyPr wrap="square">
            <a:spAutoFit/>
          </a:bodyPr>
          <a:lstStyle/>
          <a:p>
            <a:pPr>
              <a:lnSpc>
                <a:spcPct val="150000"/>
              </a:lnSpc>
            </a:pPr>
            <a:r>
              <a:rPr lang="en-US" altLang="zh-CN" sz="2800" b="1" dirty="0"/>
              <a:t>1.</a:t>
            </a:r>
            <a:r>
              <a:rPr lang="zh-CN" altLang="zh-CN" sz="2800" b="1" dirty="0"/>
              <a:t>金属的腐蚀规律</a:t>
            </a:r>
            <a:endParaRPr lang="zh-CN" altLang="zh-CN" sz="2800" b="1" dirty="0"/>
          </a:p>
          <a:p>
            <a:pPr>
              <a:lnSpc>
                <a:spcPct val="150000"/>
              </a:lnSpc>
            </a:pPr>
            <a:r>
              <a:rPr lang="en-US" altLang="zh-CN" sz="2800" dirty="0"/>
              <a:t>(1)</a:t>
            </a:r>
            <a:r>
              <a:rPr lang="zh-CN" altLang="zh-CN" sz="2800" dirty="0"/>
              <a:t>在同一电解质溶液中</a:t>
            </a:r>
            <a:r>
              <a:rPr lang="en-US" altLang="zh-CN" sz="2800" dirty="0"/>
              <a:t>,</a:t>
            </a:r>
            <a:r>
              <a:rPr lang="zh-CN" altLang="zh-CN" sz="2800" dirty="0"/>
              <a:t>金属腐蚀由快到慢的顺序</a:t>
            </a:r>
            <a:r>
              <a:rPr lang="en-US" altLang="zh-CN" sz="2800" dirty="0"/>
              <a:t>:</a:t>
            </a:r>
            <a:r>
              <a:rPr lang="zh-CN" altLang="zh-CN" sz="2800" dirty="0"/>
              <a:t>电解原理引起的阳极腐蚀</a:t>
            </a:r>
            <a:r>
              <a:rPr lang="en-US" altLang="zh-CN" sz="2800" dirty="0"/>
              <a:t>&gt;</a:t>
            </a:r>
            <a:r>
              <a:rPr lang="zh-CN" altLang="zh-CN" sz="2800" dirty="0"/>
              <a:t>原电池原理引起的负极腐蚀</a:t>
            </a:r>
            <a:r>
              <a:rPr lang="en-US" altLang="zh-CN" sz="2800" dirty="0"/>
              <a:t>&gt;</a:t>
            </a:r>
            <a:r>
              <a:rPr lang="zh-CN" altLang="zh-CN" sz="2800" dirty="0"/>
              <a:t>化学腐蚀</a:t>
            </a:r>
            <a:r>
              <a:rPr lang="en-US" altLang="zh-CN" sz="2800" dirty="0"/>
              <a:t>&gt;</a:t>
            </a:r>
            <a:r>
              <a:rPr lang="zh-CN" altLang="zh-CN" sz="2800" dirty="0"/>
              <a:t>应用原电池原理有保护措施的腐蚀</a:t>
            </a:r>
            <a:r>
              <a:rPr lang="en-US" altLang="zh-CN" sz="2800" dirty="0"/>
              <a:t>&gt;</a:t>
            </a:r>
            <a:r>
              <a:rPr lang="zh-CN" altLang="zh-CN" sz="2800" dirty="0"/>
              <a:t>应用电解原理有保护措施的腐蚀。或电解池阳极</a:t>
            </a:r>
            <a:r>
              <a:rPr lang="en-US" altLang="zh-CN" sz="2800" dirty="0"/>
              <a:t>&gt;</a:t>
            </a:r>
            <a:r>
              <a:rPr lang="zh-CN" altLang="zh-CN" sz="2800" dirty="0"/>
              <a:t>原电池负极</a:t>
            </a:r>
            <a:r>
              <a:rPr lang="en-US" altLang="zh-CN" sz="2800" dirty="0"/>
              <a:t>&gt;</a:t>
            </a:r>
            <a:r>
              <a:rPr lang="zh-CN" altLang="zh-CN" sz="2800" dirty="0"/>
              <a:t>化学腐蚀</a:t>
            </a:r>
            <a:r>
              <a:rPr lang="en-US" altLang="zh-CN" sz="2800" dirty="0"/>
              <a:t>&gt;</a:t>
            </a:r>
            <a:r>
              <a:rPr lang="zh-CN" altLang="zh-CN" sz="2800" dirty="0"/>
              <a:t>原电池正极</a:t>
            </a:r>
            <a:r>
              <a:rPr lang="en-US" altLang="zh-CN" sz="2800" dirty="0"/>
              <a:t>&gt;</a:t>
            </a:r>
            <a:r>
              <a:rPr lang="zh-CN" altLang="zh-CN" sz="2800" dirty="0"/>
              <a:t>电解池阴极。 </a:t>
            </a:r>
            <a:endParaRPr lang="zh-CN" altLang="zh-CN" sz="2800" dirty="0"/>
          </a:p>
          <a:p>
            <a:pPr>
              <a:lnSpc>
                <a:spcPct val="150000"/>
              </a:lnSpc>
            </a:pPr>
            <a:r>
              <a:rPr lang="en-US" altLang="zh-CN" sz="2800" dirty="0"/>
              <a:t>(2)</a:t>
            </a:r>
            <a:r>
              <a:rPr lang="zh-CN" altLang="zh-CN" sz="2800" dirty="0"/>
              <a:t>同一种金属在不同介质中电化学腐蚀由快到慢的顺序</a:t>
            </a:r>
            <a:r>
              <a:rPr lang="en-US" altLang="zh-CN" sz="2800" dirty="0"/>
              <a:t>:</a:t>
            </a:r>
            <a:r>
              <a:rPr lang="zh-CN" altLang="zh-CN" sz="2800" dirty="0"/>
              <a:t>强电解质溶液</a:t>
            </a:r>
            <a:r>
              <a:rPr lang="en-US" altLang="zh-CN" sz="2800" dirty="0"/>
              <a:t>&gt;</a:t>
            </a:r>
            <a:r>
              <a:rPr lang="zh-CN" altLang="zh-CN" sz="2800" dirty="0"/>
              <a:t>弱电解质溶液</a:t>
            </a:r>
            <a:r>
              <a:rPr lang="en-US" altLang="zh-CN" sz="2800" dirty="0"/>
              <a:t>&gt;</a:t>
            </a:r>
            <a:r>
              <a:rPr lang="zh-CN" altLang="zh-CN" sz="2800" dirty="0"/>
              <a:t>非电解质溶液</a:t>
            </a:r>
            <a:r>
              <a:rPr lang="zh-CN" altLang="en-US" sz="2800" dirty="0"/>
              <a:t>。</a:t>
            </a:r>
            <a:endParaRPr lang="zh-CN" altLang="zh-CN"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34043" y="276806"/>
            <a:ext cx="11723913" cy="5909310"/>
          </a:xfrm>
          <a:prstGeom prst="rect">
            <a:avLst/>
          </a:prstGeom>
        </p:spPr>
        <p:txBody>
          <a:bodyPr wrap="square">
            <a:spAutoFit/>
          </a:bodyPr>
          <a:lstStyle/>
          <a:p>
            <a:pPr>
              <a:lnSpc>
                <a:spcPct val="150000"/>
              </a:lnSpc>
            </a:pPr>
            <a:r>
              <a:rPr lang="en-US" altLang="zh-CN" sz="2800" dirty="0"/>
              <a:t>(3)</a:t>
            </a:r>
            <a:r>
              <a:rPr lang="zh-CN" altLang="zh-CN" sz="2800" dirty="0"/>
              <a:t>对于活动性不同的两种金属的合金</a:t>
            </a:r>
            <a:r>
              <a:rPr lang="en-US" altLang="zh-CN" sz="2800" dirty="0"/>
              <a:t>,</a:t>
            </a:r>
            <a:r>
              <a:rPr lang="zh-CN" altLang="zh-CN" sz="2800" dirty="0"/>
              <a:t>活动性差别越大</a:t>
            </a:r>
            <a:r>
              <a:rPr lang="en-US" altLang="zh-CN" sz="2800" dirty="0"/>
              <a:t>,</a:t>
            </a:r>
            <a:r>
              <a:rPr lang="zh-CN" altLang="zh-CN" sz="2800" dirty="0"/>
              <a:t>氧化还原反应速率越大</a:t>
            </a:r>
            <a:r>
              <a:rPr lang="en-US" altLang="zh-CN" sz="2800" dirty="0"/>
              <a:t>,</a:t>
            </a:r>
            <a:r>
              <a:rPr lang="zh-CN" altLang="zh-CN" sz="2800" dirty="0"/>
              <a:t>活泼金属腐蚀越快。 </a:t>
            </a:r>
            <a:endParaRPr lang="zh-CN" altLang="zh-CN" sz="2800" dirty="0"/>
          </a:p>
          <a:p>
            <a:pPr>
              <a:lnSpc>
                <a:spcPct val="150000"/>
              </a:lnSpc>
            </a:pPr>
            <a:r>
              <a:rPr lang="en-US" altLang="zh-CN" sz="2800" dirty="0"/>
              <a:t>(4)</a:t>
            </a:r>
            <a:r>
              <a:rPr lang="zh-CN" altLang="zh-CN" sz="2800" dirty="0"/>
              <a:t>对于同一电解质溶液</a:t>
            </a:r>
            <a:r>
              <a:rPr lang="en-US" altLang="zh-CN" sz="2800" dirty="0"/>
              <a:t>,</a:t>
            </a:r>
            <a:r>
              <a:rPr lang="zh-CN" altLang="zh-CN" sz="2800" dirty="0"/>
              <a:t>电解质溶液浓度越大</a:t>
            </a:r>
            <a:r>
              <a:rPr lang="en-US" altLang="zh-CN" sz="2800" dirty="0"/>
              <a:t>,</a:t>
            </a:r>
            <a:r>
              <a:rPr lang="zh-CN" altLang="zh-CN" sz="2800" dirty="0"/>
              <a:t>金属腐蚀越快</a:t>
            </a:r>
            <a:r>
              <a:rPr lang="en-US" altLang="zh-CN" sz="2800" dirty="0"/>
              <a:t>(</a:t>
            </a:r>
            <a:r>
              <a:rPr lang="zh-CN" altLang="zh-CN" sz="2800" dirty="0"/>
              <a:t>除钝化外</a:t>
            </a:r>
            <a:r>
              <a:rPr lang="en-US" altLang="zh-CN" sz="2800" dirty="0"/>
              <a:t>)</a:t>
            </a:r>
            <a:r>
              <a:rPr lang="zh-CN" altLang="zh-CN" sz="2800" dirty="0"/>
              <a:t>。 </a:t>
            </a:r>
            <a:endParaRPr lang="zh-CN" altLang="zh-CN" sz="2800" dirty="0"/>
          </a:p>
          <a:p>
            <a:pPr>
              <a:lnSpc>
                <a:spcPct val="150000"/>
              </a:lnSpc>
            </a:pPr>
            <a:r>
              <a:rPr lang="en-US" altLang="zh-CN" sz="2800" dirty="0"/>
              <a:t>(5)</a:t>
            </a:r>
            <a:r>
              <a:rPr lang="zh-CN" altLang="zh-CN" sz="2800" dirty="0"/>
              <a:t>纯度越高的金属</a:t>
            </a:r>
            <a:r>
              <a:rPr lang="en-US" altLang="zh-CN" sz="2800" dirty="0"/>
              <a:t>,</a:t>
            </a:r>
            <a:r>
              <a:rPr lang="zh-CN" altLang="zh-CN" sz="2800" dirty="0"/>
              <a:t>腐蚀得越慢。 </a:t>
            </a:r>
            <a:endParaRPr lang="zh-CN" altLang="zh-CN" sz="2800" dirty="0"/>
          </a:p>
          <a:p>
            <a:pPr>
              <a:lnSpc>
                <a:spcPct val="150000"/>
              </a:lnSpc>
            </a:pPr>
            <a:r>
              <a:rPr lang="en-US" altLang="zh-CN" sz="2800" dirty="0"/>
              <a:t>(6)</a:t>
            </a:r>
            <a:r>
              <a:rPr lang="zh-CN" altLang="zh-CN" sz="2800" dirty="0"/>
              <a:t>不纯的金属或合金</a:t>
            </a:r>
            <a:r>
              <a:rPr lang="en-US" altLang="zh-CN" sz="2800" dirty="0"/>
              <a:t>,</a:t>
            </a:r>
            <a:r>
              <a:rPr lang="zh-CN" altLang="zh-CN" sz="2800" dirty="0"/>
              <a:t>在潮湿空气中的腐蚀速率远大于在干燥、隔绝空气条件下的腐蚀速率。</a:t>
            </a:r>
            <a:endParaRPr lang="zh-CN" altLang="zh-CN" sz="2800" dirty="0"/>
          </a:p>
          <a:p>
            <a:pPr>
              <a:lnSpc>
                <a:spcPct val="150000"/>
              </a:lnSpc>
            </a:pPr>
            <a:r>
              <a:rPr lang="en-US" altLang="zh-CN" sz="2800" b="1" dirty="0"/>
              <a:t>2.</a:t>
            </a:r>
            <a:r>
              <a:rPr lang="zh-CN" altLang="zh-CN" sz="2800" b="1" dirty="0"/>
              <a:t>金属腐蚀的防护方法</a:t>
            </a:r>
            <a:endParaRPr lang="zh-CN" altLang="zh-CN" sz="2800" b="1" dirty="0"/>
          </a:p>
          <a:p>
            <a:pPr>
              <a:lnSpc>
                <a:spcPct val="150000"/>
              </a:lnSpc>
            </a:pPr>
            <a:r>
              <a:rPr lang="en-US" altLang="zh-CN" sz="2800" dirty="0"/>
              <a:t>(1)</a:t>
            </a:r>
            <a:r>
              <a:rPr lang="zh-CN" altLang="zh-CN" sz="2800" dirty="0"/>
              <a:t>改变金属的内部结构</a:t>
            </a:r>
            <a:r>
              <a:rPr lang="en-US" altLang="zh-CN" sz="2800" dirty="0"/>
              <a:t>:</a:t>
            </a:r>
            <a:r>
              <a:rPr lang="zh-CN" altLang="zh-CN" sz="2800" dirty="0"/>
              <a:t>可根据不同的用途选用不同的金属或非金属制成合金。</a:t>
            </a:r>
            <a:endParaRPr lang="zh-CN" altLang="zh-CN" sz="2800" dirty="0"/>
          </a:p>
        </p:txBody>
      </p:sp>
      <p:sp>
        <p:nvSpPr>
          <p:cNvPr id="8" name="矩形 7"/>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a:hlinkClick r:id="rId1"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34043" y="276806"/>
            <a:ext cx="11723913" cy="3323987"/>
          </a:xfrm>
          <a:prstGeom prst="rect">
            <a:avLst/>
          </a:prstGeom>
        </p:spPr>
        <p:txBody>
          <a:bodyPr wrap="square">
            <a:spAutoFit/>
          </a:bodyPr>
          <a:lstStyle/>
          <a:p>
            <a:pPr>
              <a:lnSpc>
                <a:spcPct val="150000"/>
              </a:lnSpc>
            </a:pPr>
            <a:r>
              <a:rPr lang="en-US" altLang="zh-CN" sz="2800" dirty="0"/>
              <a:t>(2)</a:t>
            </a:r>
            <a:r>
              <a:rPr lang="zh-CN" altLang="zh-CN" sz="2800" dirty="0"/>
              <a:t>覆盖保护层</a:t>
            </a:r>
            <a:r>
              <a:rPr lang="en-US" altLang="zh-CN" sz="2800" dirty="0"/>
              <a:t>:</a:t>
            </a:r>
            <a:r>
              <a:rPr lang="zh-CN" altLang="zh-CN" sz="2800" dirty="0"/>
              <a:t>可以采用喷油漆、涂油脂、电镀、喷镀或表面钝化等方法使金属与介质隔离。</a:t>
            </a:r>
            <a:endParaRPr lang="zh-CN" altLang="zh-CN" sz="2800" dirty="0"/>
          </a:p>
          <a:p>
            <a:pPr>
              <a:lnSpc>
                <a:spcPct val="150000"/>
              </a:lnSpc>
            </a:pPr>
            <a:r>
              <a:rPr lang="en-US" altLang="zh-CN" sz="2800" dirty="0"/>
              <a:t>(3)</a:t>
            </a:r>
            <a:r>
              <a:rPr lang="zh-CN" altLang="zh-CN" sz="2800" dirty="0"/>
              <a:t>使用电化学保护法</a:t>
            </a:r>
            <a:r>
              <a:rPr lang="en-US" altLang="zh-CN" sz="2800" dirty="0"/>
              <a:t>:</a:t>
            </a:r>
            <a:endParaRPr lang="zh-CN" altLang="zh-CN" sz="2800" dirty="0"/>
          </a:p>
          <a:p>
            <a:pPr>
              <a:lnSpc>
                <a:spcPct val="150000"/>
              </a:lnSpc>
            </a:pPr>
            <a:r>
              <a:rPr lang="zh-CN" altLang="zh-CN" sz="2800" dirty="0"/>
              <a:t>牺牲阳极的阴极保护法</a:t>
            </a:r>
            <a:r>
              <a:rPr lang="en-US" altLang="zh-CN" sz="2800" dirty="0"/>
              <a:t>:</a:t>
            </a:r>
            <a:r>
              <a:rPr lang="zh-CN" altLang="zh-CN" sz="2800" dirty="0"/>
              <a:t>将活泼金属与被保护金属连接的保护方法。</a:t>
            </a:r>
            <a:endParaRPr lang="zh-CN" altLang="zh-CN" sz="2800" dirty="0"/>
          </a:p>
          <a:p>
            <a:pPr>
              <a:lnSpc>
                <a:spcPct val="150000"/>
              </a:lnSpc>
            </a:pPr>
            <a:r>
              <a:rPr lang="zh-CN" altLang="zh-CN" sz="2800" dirty="0"/>
              <a:t>外加电流的阴极保护法</a:t>
            </a:r>
            <a:r>
              <a:rPr lang="en-US" altLang="zh-CN" sz="2800" dirty="0"/>
              <a:t>:</a:t>
            </a:r>
            <a:r>
              <a:rPr lang="zh-CN" altLang="zh-CN" sz="2800" dirty="0"/>
              <a:t>将被保护的金属与外加电源负极连接。</a:t>
            </a:r>
            <a:endParaRPr lang="zh-CN" altLang="zh-CN" sz="2800" dirty="0"/>
          </a:p>
        </p:txBody>
      </p:sp>
      <p:sp>
        <p:nvSpPr>
          <p:cNvPr id="3" name="矩形 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6</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zh-CN" altLang="zh-CN" sz="2800" dirty="0"/>
              <a:t>如图所示</a:t>
            </a:r>
            <a:r>
              <a:rPr lang="en-US" altLang="zh-CN" sz="2800" dirty="0"/>
              <a:t>,</a:t>
            </a:r>
            <a:r>
              <a:rPr lang="zh-CN" altLang="zh-CN" sz="2800" dirty="0"/>
              <a:t>各烧杯中盛有海水</a:t>
            </a:r>
            <a:r>
              <a:rPr lang="en-US" altLang="zh-CN" sz="2800" dirty="0"/>
              <a:t>,</a:t>
            </a:r>
            <a:r>
              <a:rPr lang="zh-CN" altLang="zh-CN" sz="2800" dirty="0"/>
              <a:t>铁在其中的腐蚀由快到慢的顺序为</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ZT15ZT-10-1.EPS" descr="id:2147526365;FounderCES"/>
          <p:cNvPicPr/>
          <p:nvPr/>
        </p:nvPicPr>
        <p:blipFill>
          <a:blip r:embed="rId1"/>
          <a:stretch>
            <a:fillRect/>
          </a:stretch>
        </p:blipFill>
        <p:spPr>
          <a:xfrm>
            <a:off x="1441494" y="1880783"/>
            <a:ext cx="1142049" cy="1548217"/>
          </a:xfrm>
          <a:prstGeom prst="rect">
            <a:avLst/>
          </a:prstGeom>
        </p:spPr>
      </p:pic>
      <p:pic>
        <p:nvPicPr>
          <p:cNvPr id="14" name="ZT15ZT-10-2.EPS" descr="id:2147526372;FounderCES"/>
          <p:cNvPicPr/>
          <p:nvPr/>
        </p:nvPicPr>
        <p:blipFill>
          <a:blip r:embed="rId2"/>
          <a:stretch>
            <a:fillRect/>
          </a:stretch>
        </p:blipFill>
        <p:spPr>
          <a:xfrm>
            <a:off x="3114492" y="1683274"/>
            <a:ext cx="1341151" cy="1745726"/>
          </a:xfrm>
          <a:prstGeom prst="rect">
            <a:avLst/>
          </a:prstGeom>
        </p:spPr>
      </p:pic>
      <p:pic>
        <p:nvPicPr>
          <p:cNvPr id="15" name="ZT15ZT-10-3.EPS" descr="id:2147526379;FounderCES"/>
          <p:cNvPicPr/>
          <p:nvPr/>
        </p:nvPicPr>
        <p:blipFill>
          <a:blip r:embed="rId3"/>
          <a:stretch>
            <a:fillRect/>
          </a:stretch>
        </p:blipFill>
        <p:spPr>
          <a:xfrm>
            <a:off x="4912359" y="1683274"/>
            <a:ext cx="1350708" cy="1745726"/>
          </a:xfrm>
          <a:prstGeom prst="rect">
            <a:avLst/>
          </a:prstGeom>
        </p:spPr>
      </p:pic>
      <p:pic>
        <p:nvPicPr>
          <p:cNvPr id="16" name="ZT15ZT-10-4.EPS" descr="id:2147526386;FounderCES"/>
          <p:cNvPicPr/>
          <p:nvPr/>
        </p:nvPicPr>
        <p:blipFill>
          <a:blip r:embed="rId4"/>
          <a:stretch>
            <a:fillRect/>
          </a:stretch>
        </p:blipFill>
        <p:spPr>
          <a:xfrm>
            <a:off x="6543900" y="1683274"/>
            <a:ext cx="1393714" cy="1745726"/>
          </a:xfrm>
          <a:prstGeom prst="rect">
            <a:avLst/>
          </a:prstGeom>
        </p:spPr>
      </p:pic>
      <p:pic>
        <p:nvPicPr>
          <p:cNvPr id="18" name="ZT15ZT-10-5.EPS" descr="id:2147526393;FounderCES"/>
          <p:cNvPicPr/>
          <p:nvPr/>
        </p:nvPicPr>
        <p:blipFill>
          <a:blip r:embed="rId5"/>
          <a:stretch>
            <a:fillRect/>
          </a:stretch>
        </p:blipFill>
        <p:spPr>
          <a:xfrm>
            <a:off x="8114619" y="1562219"/>
            <a:ext cx="1377786" cy="1866781"/>
          </a:xfrm>
          <a:prstGeom prst="rect">
            <a:avLst/>
          </a:prstGeom>
        </p:spPr>
      </p:pic>
      <p:pic>
        <p:nvPicPr>
          <p:cNvPr id="19" name="ZT15ZT-10-6.EPS" descr="id:2147526400;FounderCES"/>
          <p:cNvPicPr/>
          <p:nvPr/>
        </p:nvPicPr>
        <p:blipFill>
          <a:blip r:embed="rId6"/>
          <a:stretch>
            <a:fillRect/>
          </a:stretch>
        </p:blipFill>
        <p:spPr>
          <a:xfrm>
            <a:off x="9882595" y="1562219"/>
            <a:ext cx="1318852" cy="1866781"/>
          </a:xfrm>
          <a:prstGeom prst="rect">
            <a:avLst/>
          </a:prstGeom>
        </p:spPr>
      </p:pic>
      <p:sp>
        <p:nvSpPr>
          <p:cNvPr id="3" name="矩形 2"/>
          <p:cNvSpPr/>
          <p:nvPr/>
        </p:nvSpPr>
        <p:spPr>
          <a:xfrm>
            <a:off x="435428" y="4654725"/>
            <a:ext cx="11030857" cy="1384995"/>
          </a:xfrm>
          <a:prstGeom prst="rect">
            <a:avLst/>
          </a:prstGeom>
        </p:spPr>
        <p:txBody>
          <a:bodyPr wrap="square">
            <a:spAutoFit/>
          </a:bodyPr>
          <a:lstStyle/>
          <a:p>
            <a:pPr>
              <a:lnSpc>
                <a:spcPct val="150000"/>
              </a:lnSpc>
              <a:spcAft>
                <a:spcPts val="0"/>
              </a:spcAft>
            </a:pPr>
            <a:r>
              <a:rPr lang="en-US" altLang="zh-CN" sz="2800" dirty="0"/>
              <a:t>A.②①③④⑤⑥</a:t>
            </a:r>
            <a:r>
              <a:rPr lang="zh-CN" altLang="zh-CN" sz="2800" dirty="0"/>
              <a:t>　　　　　　　</a:t>
            </a:r>
            <a:r>
              <a:rPr lang="en-US" altLang="zh-CN" sz="2800" dirty="0"/>
              <a:t>B.⑤④③①②⑥</a:t>
            </a:r>
            <a:endParaRPr lang="zh-CN" altLang="zh-CN" sz="2800" dirty="0"/>
          </a:p>
          <a:p>
            <a:pPr>
              <a:lnSpc>
                <a:spcPct val="150000"/>
              </a:lnSpc>
              <a:spcAft>
                <a:spcPts val="0"/>
              </a:spcAft>
            </a:pPr>
            <a:r>
              <a:rPr lang="en-US" altLang="zh-CN" sz="2800" dirty="0"/>
              <a:t>C.⑤④②①③⑥	                         D.⑤③②④①⑥</a:t>
            </a:r>
            <a:endParaRPr lang="zh-CN" altLang="zh-CN" sz="2800" dirty="0"/>
          </a:p>
        </p:txBody>
      </p:sp>
      <p:sp>
        <p:nvSpPr>
          <p:cNvPr id="5" name="矩形 4"/>
          <p:cNvSpPr/>
          <p:nvPr/>
        </p:nvSpPr>
        <p:spPr>
          <a:xfrm>
            <a:off x="3453341" y="3458028"/>
            <a:ext cx="543739" cy="523220"/>
          </a:xfrm>
          <a:prstGeom prst="rect">
            <a:avLst/>
          </a:prstGeom>
        </p:spPr>
        <p:txBody>
          <a:bodyPr wrap="none">
            <a:spAutoFit/>
          </a:bodyPr>
          <a:lstStyle/>
          <a:p>
            <a:r>
              <a:rPr lang="en-US" altLang="zh-CN" sz="2800" dirty="0"/>
              <a:t>②</a:t>
            </a:r>
            <a:endParaRPr lang="zh-CN" altLang="en-US" sz="2800" dirty="0"/>
          </a:p>
        </p:txBody>
      </p:sp>
      <p:sp>
        <p:nvSpPr>
          <p:cNvPr id="20" name="矩形 19"/>
          <p:cNvSpPr/>
          <p:nvPr/>
        </p:nvSpPr>
        <p:spPr>
          <a:xfrm>
            <a:off x="1711627" y="3429000"/>
            <a:ext cx="543739" cy="523220"/>
          </a:xfrm>
          <a:prstGeom prst="rect">
            <a:avLst/>
          </a:prstGeom>
        </p:spPr>
        <p:txBody>
          <a:bodyPr wrap="none">
            <a:spAutoFit/>
          </a:bodyPr>
          <a:lstStyle/>
          <a:p>
            <a:r>
              <a:rPr lang="en-US" altLang="zh-CN" sz="2800" dirty="0"/>
              <a:t>①</a:t>
            </a:r>
            <a:endParaRPr lang="zh-CN" altLang="en-US" sz="2800" dirty="0"/>
          </a:p>
        </p:txBody>
      </p:sp>
      <p:sp>
        <p:nvSpPr>
          <p:cNvPr id="21" name="矩形 20"/>
          <p:cNvSpPr/>
          <p:nvPr/>
        </p:nvSpPr>
        <p:spPr>
          <a:xfrm>
            <a:off x="5296655" y="3458028"/>
            <a:ext cx="5750292" cy="523220"/>
          </a:xfrm>
          <a:prstGeom prst="rect">
            <a:avLst/>
          </a:prstGeom>
        </p:spPr>
        <p:txBody>
          <a:bodyPr wrap="none">
            <a:spAutoFit/>
          </a:bodyPr>
          <a:lstStyle/>
          <a:p>
            <a:r>
              <a:rPr lang="en-US" altLang="zh-CN" sz="2800" dirty="0"/>
              <a:t>③               ④               ⑤                ⑥</a:t>
            </a:r>
            <a:endParaRPr lang="zh-CN" altLang="en-US" sz="2800" dirty="0"/>
          </a:p>
        </p:txBody>
      </p:sp>
      <p:sp>
        <p:nvSpPr>
          <p:cNvPr id="22" name="矩形 21"/>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4043" y="294624"/>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思维导引</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5" name="矩形 4"/>
          <p:cNvSpPr/>
          <p:nvPr/>
        </p:nvSpPr>
        <p:spPr>
          <a:xfrm>
            <a:off x="206829" y="834087"/>
            <a:ext cx="11778342" cy="662233"/>
          </a:xfrm>
          <a:prstGeom prst="rect">
            <a:avLst/>
          </a:prstGeom>
        </p:spPr>
        <p:txBody>
          <a:bodyPr wrap="square">
            <a:spAutoFit/>
          </a:bodyPr>
          <a:lstStyle/>
          <a:p>
            <a:pPr>
              <a:lnSpc>
                <a:spcPct val="150000"/>
              </a:lnSpc>
            </a:pPr>
            <a:r>
              <a:rPr lang="zh-CN" altLang="zh-CN" sz="2800" dirty="0"/>
              <a:t>先判断装置形成的是原电池还是电解池</a:t>
            </a:r>
            <a:r>
              <a:rPr lang="en-US" altLang="zh-CN" sz="2800" dirty="0"/>
              <a:t>,</a:t>
            </a:r>
            <a:r>
              <a:rPr lang="zh-CN" altLang="zh-CN" sz="2800" dirty="0"/>
              <a:t>再分析金属活动性的差别。</a:t>
            </a:r>
            <a:endParaRPr lang="zh-CN" altLang="zh-CN" sz="2800" dirty="0"/>
          </a:p>
        </p:txBody>
      </p:sp>
      <p:sp>
        <p:nvSpPr>
          <p:cNvPr id="16" name="矩形 15"/>
          <p:cNvSpPr/>
          <p:nvPr/>
        </p:nvSpPr>
        <p:spPr>
          <a:xfrm>
            <a:off x="234043" y="1512820"/>
            <a:ext cx="11682186" cy="4616648"/>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 ①</a:t>
            </a:r>
            <a:r>
              <a:rPr lang="zh-CN" altLang="zh-CN" sz="2800" dirty="0"/>
              <a:t>中</a:t>
            </a:r>
            <a:r>
              <a:rPr lang="en-US" altLang="zh-CN" sz="2800" dirty="0"/>
              <a:t>Fe</a:t>
            </a:r>
            <a:r>
              <a:rPr lang="zh-CN" altLang="zh-CN" sz="2800" dirty="0"/>
              <a:t>为负极</a:t>
            </a:r>
            <a:r>
              <a:rPr lang="en-US" altLang="zh-CN" sz="2800" dirty="0"/>
              <a:t>,C</a:t>
            </a:r>
            <a:r>
              <a:rPr lang="zh-CN" altLang="zh-CN" sz="2800" dirty="0"/>
              <a:t>为正极</a:t>
            </a:r>
            <a:r>
              <a:rPr lang="en-US" altLang="zh-CN" sz="2800" dirty="0"/>
              <a:t>,</a:t>
            </a:r>
            <a:r>
              <a:rPr lang="zh-CN" altLang="zh-CN" sz="2800" dirty="0"/>
              <a:t>属于钢铁的吸氧腐蚀</a:t>
            </a:r>
            <a:r>
              <a:rPr lang="en-US" altLang="zh-CN" sz="2800" dirty="0"/>
              <a:t>,</a:t>
            </a:r>
            <a:r>
              <a:rPr lang="zh-CN" altLang="zh-CN" sz="2800" dirty="0"/>
              <a:t>腐蚀较慢。</a:t>
            </a:r>
            <a:r>
              <a:rPr lang="en-US" altLang="zh-CN" sz="2800" dirty="0"/>
              <a:t>②</a:t>
            </a:r>
            <a:r>
              <a:rPr lang="zh-CN" altLang="zh-CN" sz="2800" dirty="0"/>
              <a:t>、</a:t>
            </a:r>
            <a:r>
              <a:rPr lang="en-US" altLang="zh-CN" sz="2800" dirty="0"/>
              <a:t>③</a:t>
            </a:r>
            <a:r>
              <a:rPr lang="zh-CN" altLang="zh-CN" sz="2800" dirty="0"/>
              <a:t>、</a:t>
            </a:r>
            <a:r>
              <a:rPr lang="en-US" altLang="zh-CN" sz="2800" dirty="0"/>
              <a:t>④</a:t>
            </a:r>
            <a:r>
              <a:rPr lang="zh-CN" altLang="zh-CN" sz="2800" dirty="0"/>
              <a:t>形成的均为原电池装置。</a:t>
            </a:r>
            <a:r>
              <a:rPr lang="en-US" altLang="zh-CN" sz="2800" dirty="0"/>
              <a:t>③</a:t>
            </a:r>
            <a:r>
              <a:rPr lang="zh-CN" altLang="zh-CN" sz="2800" dirty="0"/>
              <a:t>中</a:t>
            </a:r>
            <a:r>
              <a:rPr lang="en-US" altLang="zh-CN" sz="2800" dirty="0"/>
              <a:t>Fe</a:t>
            </a:r>
            <a:r>
              <a:rPr lang="zh-CN" altLang="zh-CN" sz="2800" dirty="0"/>
              <a:t>为正极</a:t>
            </a:r>
            <a:r>
              <a:rPr lang="en-US" altLang="zh-CN" sz="2800" dirty="0"/>
              <a:t>,</a:t>
            </a:r>
            <a:r>
              <a:rPr lang="zh-CN" altLang="zh-CN" sz="2800" dirty="0"/>
              <a:t>被保护</a:t>
            </a:r>
            <a:r>
              <a:rPr lang="en-US" altLang="zh-CN" sz="2800" dirty="0"/>
              <a:t>,②</a:t>
            </a:r>
            <a:r>
              <a:rPr lang="zh-CN" altLang="zh-CN" sz="2800" dirty="0"/>
              <a:t>、</a:t>
            </a:r>
            <a:r>
              <a:rPr lang="en-US" altLang="zh-CN" sz="2800" dirty="0"/>
              <a:t>④</a:t>
            </a:r>
            <a:r>
              <a:rPr lang="zh-CN" altLang="zh-CN" sz="2800" dirty="0"/>
              <a:t>中</a:t>
            </a:r>
            <a:r>
              <a:rPr lang="en-US" altLang="zh-CN" sz="2800" dirty="0"/>
              <a:t>Fe</a:t>
            </a:r>
            <a:r>
              <a:rPr lang="zh-CN" altLang="zh-CN" sz="2800" dirty="0"/>
              <a:t>为负极</a:t>
            </a:r>
            <a:r>
              <a:rPr lang="en-US" altLang="zh-CN" sz="2800" dirty="0"/>
              <a:t>,</a:t>
            </a:r>
            <a:r>
              <a:rPr lang="zh-CN" altLang="zh-CN" sz="2800" dirty="0"/>
              <a:t>均被腐蚀。但相对来说</a:t>
            </a:r>
            <a:r>
              <a:rPr lang="en-US" altLang="zh-CN" sz="2800" dirty="0"/>
              <a:t>Fe</a:t>
            </a:r>
            <a:r>
              <a:rPr lang="zh-CN" altLang="zh-CN" sz="2800" dirty="0"/>
              <a:t>和</a:t>
            </a:r>
            <a:r>
              <a:rPr lang="en-US" altLang="zh-CN" sz="2800" dirty="0"/>
              <a:t>Cu</a:t>
            </a:r>
            <a:r>
              <a:rPr lang="zh-CN" altLang="zh-CN" sz="2800" dirty="0"/>
              <a:t>的金属活动性差别较</a:t>
            </a:r>
            <a:r>
              <a:rPr lang="en-US" altLang="zh-CN" sz="2800" dirty="0"/>
              <a:t>Fe</a:t>
            </a:r>
            <a:r>
              <a:rPr lang="zh-CN" altLang="zh-CN" sz="2800" dirty="0"/>
              <a:t>和</a:t>
            </a:r>
            <a:r>
              <a:rPr lang="en-US" altLang="zh-CN" sz="2800" dirty="0"/>
              <a:t>Sn</a:t>
            </a:r>
            <a:r>
              <a:rPr lang="zh-CN" altLang="zh-CN" sz="2800" dirty="0"/>
              <a:t>的大</a:t>
            </a:r>
            <a:r>
              <a:rPr lang="en-US" altLang="zh-CN" sz="2800" dirty="0"/>
              <a:t>,</a:t>
            </a:r>
            <a:r>
              <a:rPr lang="zh-CN" altLang="zh-CN" sz="2800" dirty="0"/>
              <a:t>故</a:t>
            </a:r>
            <a:r>
              <a:rPr lang="en-US" altLang="zh-CN" sz="2800" dirty="0"/>
              <a:t>Fe-Cu</a:t>
            </a:r>
            <a:r>
              <a:rPr lang="zh-CN" altLang="zh-CN" sz="2800" dirty="0"/>
              <a:t>原电池中</a:t>
            </a:r>
            <a:r>
              <a:rPr lang="en-US" altLang="zh-CN" sz="2800" dirty="0"/>
              <a:t>Fe</a:t>
            </a:r>
            <a:r>
              <a:rPr lang="zh-CN" altLang="zh-CN" sz="2800" dirty="0"/>
              <a:t>的腐蚀较快。</a:t>
            </a:r>
            <a:r>
              <a:rPr lang="en-US" altLang="zh-CN" sz="2800" dirty="0"/>
              <a:t>⑤</a:t>
            </a:r>
            <a:r>
              <a:rPr lang="zh-CN" altLang="zh-CN" sz="2800" dirty="0"/>
              <a:t>中</a:t>
            </a:r>
            <a:r>
              <a:rPr lang="en-US" altLang="zh-CN" sz="2800" dirty="0"/>
              <a:t>Fe</a:t>
            </a:r>
            <a:r>
              <a:rPr lang="zh-CN" altLang="zh-CN" sz="2800" dirty="0"/>
              <a:t>接电源正极作阳极</a:t>
            </a:r>
            <a:r>
              <a:rPr lang="en-US" altLang="zh-CN" sz="2800" dirty="0"/>
              <a:t>,Cu</a:t>
            </a:r>
            <a:r>
              <a:rPr lang="zh-CN" altLang="zh-CN" sz="2800" dirty="0"/>
              <a:t>接电源负极作阴极</a:t>
            </a:r>
            <a:r>
              <a:rPr lang="en-US" altLang="zh-CN" sz="2800" dirty="0"/>
              <a:t>,</a:t>
            </a:r>
            <a:r>
              <a:rPr lang="zh-CN" altLang="zh-CN" sz="2800" dirty="0"/>
              <a:t>加快了</a:t>
            </a:r>
            <a:r>
              <a:rPr lang="en-US" altLang="zh-CN" sz="2800" dirty="0"/>
              <a:t>Fe</a:t>
            </a:r>
            <a:r>
              <a:rPr lang="zh-CN" altLang="zh-CN" sz="2800" dirty="0"/>
              <a:t>的腐蚀。</a:t>
            </a:r>
            <a:r>
              <a:rPr lang="en-US" altLang="zh-CN" sz="2800" dirty="0"/>
              <a:t>⑥</a:t>
            </a:r>
            <a:r>
              <a:rPr lang="zh-CN" altLang="zh-CN" sz="2800" dirty="0"/>
              <a:t>中</a:t>
            </a:r>
            <a:r>
              <a:rPr lang="en-US" altLang="zh-CN" sz="2800" dirty="0"/>
              <a:t>Fe</a:t>
            </a:r>
            <a:r>
              <a:rPr lang="zh-CN" altLang="zh-CN" sz="2800" dirty="0"/>
              <a:t>接电源负极作阴极</a:t>
            </a:r>
            <a:r>
              <a:rPr lang="en-US" altLang="zh-CN" sz="2800" dirty="0"/>
              <a:t>,Cu</a:t>
            </a:r>
            <a:r>
              <a:rPr lang="zh-CN" altLang="zh-CN" sz="2800" dirty="0"/>
              <a:t>接电源正极作阳极</a:t>
            </a:r>
            <a:r>
              <a:rPr lang="en-US" altLang="zh-CN" sz="2800" dirty="0"/>
              <a:t>,</a:t>
            </a:r>
            <a:r>
              <a:rPr lang="zh-CN" altLang="zh-CN" sz="2800" dirty="0"/>
              <a:t>防止了</a:t>
            </a:r>
            <a:r>
              <a:rPr lang="en-US" altLang="zh-CN" sz="2800" dirty="0"/>
              <a:t>Fe</a:t>
            </a:r>
            <a:r>
              <a:rPr lang="zh-CN" altLang="zh-CN" sz="2800" dirty="0"/>
              <a:t>的腐蚀。根据以上分析可知</a:t>
            </a:r>
            <a:r>
              <a:rPr lang="en-US" altLang="zh-CN" sz="2800" dirty="0"/>
              <a:t>:</a:t>
            </a:r>
            <a:r>
              <a:rPr lang="zh-CN" altLang="zh-CN" sz="2800" dirty="0"/>
              <a:t>铁在其中的腐蚀由快到慢的顺序为</a:t>
            </a:r>
            <a:r>
              <a:rPr lang="en-US" altLang="zh-CN" sz="2800" dirty="0"/>
              <a:t>⑤&gt;④&gt;②&gt;①&gt;③&gt;⑥</a:t>
            </a:r>
            <a:r>
              <a:rPr lang="zh-CN" altLang="zh-CN" sz="2800" dirty="0"/>
              <a:t>。</a:t>
            </a:r>
            <a:endPar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endParaRPr>
          </a:p>
        </p:txBody>
      </p:sp>
      <p:sp>
        <p:nvSpPr>
          <p:cNvPr id="6" name="矩形 5"/>
          <p:cNvSpPr/>
          <p:nvPr/>
        </p:nvSpPr>
        <p:spPr>
          <a:xfrm>
            <a:off x="234043" y="6016850"/>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     </a:t>
            </a:r>
            <a:r>
              <a:rPr lang="en-US" altLang="zh-CN" sz="2800" dirty="0">
                <a:latin typeface="Times New Roman" panose="02020603050405020304" charset="0"/>
                <a:ea typeface="微软雅黑" panose="020B0503020204020204" pitchFamily="34" charset="-122"/>
                <a:cs typeface="Times New Roman" panose="02020603050405020304" charset="0"/>
              </a:rPr>
              <a:t>C</a:t>
            </a:r>
            <a:endParaRPr lang="zh-CN" altLang="zh-CN" sz="2800" dirty="0">
              <a:effectLst/>
              <a:latin typeface="Times New Roman" panose="02020603050405020304" charset="0"/>
              <a:ea typeface="微软雅黑" panose="020B0503020204020204" pitchFamily="34" charset="-122"/>
              <a:cs typeface="Times New Roman" panose="02020603050405020304" charset="0"/>
            </a:endParaRPr>
          </a:p>
        </p:txBody>
      </p:sp>
      <p:sp>
        <p:nvSpPr>
          <p:cNvPr id="7" name="矩形 6"/>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34043" y="312735"/>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突破攻略</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 name="矩形 1"/>
          <p:cNvSpPr/>
          <p:nvPr/>
        </p:nvSpPr>
        <p:spPr>
          <a:xfrm>
            <a:off x="304799" y="980627"/>
            <a:ext cx="11640457" cy="3970318"/>
          </a:xfrm>
          <a:prstGeom prst="rect">
            <a:avLst/>
          </a:prstGeom>
        </p:spPr>
        <p:txBody>
          <a:bodyPr wrap="square">
            <a:spAutoFit/>
          </a:bodyPr>
          <a:lstStyle/>
          <a:p>
            <a:pPr algn="ctr">
              <a:lnSpc>
                <a:spcPct val="150000"/>
              </a:lnSpc>
            </a:pPr>
            <a:r>
              <a:rPr lang="zh-CN" altLang="zh-CN" sz="2800" b="1" dirty="0"/>
              <a:t>外加电流的阴极保护法与牺牲阳极的阴极保护法的区别</a:t>
            </a:r>
            <a:endParaRPr lang="zh-CN" altLang="zh-CN" sz="2800" b="1" dirty="0"/>
          </a:p>
          <a:p>
            <a:pPr>
              <a:lnSpc>
                <a:spcPct val="150000"/>
              </a:lnSpc>
            </a:pPr>
            <a:r>
              <a:rPr lang="en-US" altLang="zh-CN" sz="2800" dirty="0"/>
              <a:t>1.</a:t>
            </a:r>
            <a:r>
              <a:rPr lang="zh-CN" altLang="zh-CN" sz="2800" dirty="0"/>
              <a:t>外加电流的阴极保护法应用了电解池原理</a:t>
            </a:r>
            <a:r>
              <a:rPr lang="en-US" altLang="zh-CN" sz="2800" dirty="0"/>
              <a:t>;</a:t>
            </a:r>
            <a:r>
              <a:rPr lang="zh-CN" altLang="zh-CN" sz="2800" dirty="0"/>
              <a:t>牺牲阳极的阴极保护法应用了原电池原理。</a:t>
            </a:r>
            <a:endParaRPr lang="zh-CN" altLang="zh-CN" sz="2800" dirty="0"/>
          </a:p>
          <a:p>
            <a:pPr>
              <a:lnSpc>
                <a:spcPct val="150000"/>
              </a:lnSpc>
            </a:pPr>
            <a:r>
              <a:rPr lang="en-US" altLang="zh-CN" sz="2800" dirty="0"/>
              <a:t>2.</a:t>
            </a:r>
            <a:r>
              <a:rPr lang="zh-CN" altLang="zh-CN" sz="2800" dirty="0"/>
              <a:t>牺牲阳极的阴极保护法的装置中阳极指的是原电池的负极。</a:t>
            </a:r>
            <a:endParaRPr lang="zh-CN" altLang="zh-CN" sz="2800" dirty="0"/>
          </a:p>
          <a:p>
            <a:pPr>
              <a:lnSpc>
                <a:spcPct val="150000"/>
              </a:lnSpc>
            </a:pPr>
            <a:r>
              <a:rPr lang="en-US" altLang="zh-CN" sz="2800" dirty="0"/>
              <a:t>3.</a:t>
            </a:r>
            <a:r>
              <a:rPr lang="zh-CN" altLang="zh-CN" sz="2800" dirty="0"/>
              <a:t>外加电流的阴极保护法的保护效果大于牺牲阳极的阴极保护法的保护效果</a:t>
            </a:r>
            <a:r>
              <a:rPr lang="en-US" altLang="zh-CN" sz="2800" dirty="0"/>
              <a:t>,</a:t>
            </a:r>
            <a:r>
              <a:rPr lang="zh-CN" altLang="zh-CN" sz="2800" dirty="0"/>
              <a:t>如本题中</a:t>
            </a:r>
            <a:r>
              <a:rPr lang="en-US" altLang="zh-CN" sz="2800" dirty="0"/>
              <a:t>,⑥</a:t>
            </a:r>
            <a:r>
              <a:rPr lang="zh-CN" altLang="zh-CN" sz="2800" dirty="0"/>
              <a:t>中的保护效果强于</a:t>
            </a:r>
            <a:r>
              <a:rPr lang="en-US" altLang="zh-CN" sz="2800" dirty="0"/>
              <a:t>③</a:t>
            </a:r>
            <a:r>
              <a:rPr lang="zh-CN" altLang="zh-CN" sz="2800" dirty="0"/>
              <a:t>中的保护效果。</a:t>
            </a:r>
            <a:endParaRPr lang="zh-CN" altLang="zh-CN" sz="2800" dirty="0"/>
          </a:p>
        </p:txBody>
      </p:sp>
      <p:sp>
        <p:nvSpPr>
          <p:cNvPr id="13" name="矩形 1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62297"/>
          </a:xfrm>
          <a:prstGeom prst="rect">
            <a:avLst/>
          </a:prstGeom>
        </p:spPr>
        <p:txBody>
          <a:bodyPr wrap="square">
            <a:spAutoFit/>
          </a:bodyPr>
          <a:lstStyle/>
          <a:p>
            <a:pPr>
              <a:lnSpc>
                <a:spcPct val="150000"/>
              </a:lnSpc>
              <a:spcAft>
                <a:spcPts val="0"/>
              </a:spcAft>
            </a:pP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1"/>
          <p:cNvSpPr>
            <a:spLocks noChangeArrowheads="1"/>
          </p:cNvSpPr>
          <p:nvPr/>
        </p:nvSpPr>
        <p:spPr bwMode="auto">
          <a:xfrm>
            <a:off x="272406" y="882524"/>
            <a:ext cx="11699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拓展变式</a:t>
            </a:r>
            <a:r>
              <a:rPr lang="en-US" altLang="zh-CN"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3    </a:t>
            </a:r>
            <a:r>
              <a:rPr lang="zh-CN" altLang="zh-CN" sz="2800" dirty="0" smtClean="0"/>
              <a:t>下列</a:t>
            </a:r>
            <a:r>
              <a:rPr lang="zh-CN" altLang="zh-CN" sz="2800" dirty="0"/>
              <a:t>与金属腐蚀有关的说法正确的</a:t>
            </a:r>
            <a:r>
              <a:rPr lang="zh-CN" altLang="zh-CN" sz="2800" dirty="0" smtClean="0"/>
              <a:t>是</a:t>
            </a:r>
            <a:r>
              <a:rPr lang="zh-CN" altLang="en-US" sz="2800" dirty="0" smtClean="0"/>
              <a:t>（     ）</a:t>
            </a:r>
            <a:endParaRPr lang="en-US" altLang="zh-CN" sz="2800" dirty="0"/>
          </a:p>
        </p:txBody>
      </p:sp>
      <p:pic>
        <p:nvPicPr>
          <p:cNvPr id="15" name="12.jpg" descr="id:2147526470;FounderCES"/>
          <p:cNvPicPr/>
          <p:nvPr/>
        </p:nvPicPr>
        <p:blipFill>
          <a:blip r:embed="rId1"/>
          <a:stretch>
            <a:fillRect/>
          </a:stretch>
        </p:blipFill>
        <p:spPr>
          <a:xfrm>
            <a:off x="1998536" y="1616120"/>
            <a:ext cx="8194928" cy="1939880"/>
          </a:xfrm>
          <a:prstGeom prst="rect">
            <a:avLst/>
          </a:prstGeom>
        </p:spPr>
      </p:pic>
      <p:sp>
        <p:nvSpPr>
          <p:cNvPr id="5" name="矩形 4"/>
          <p:cNvSpPr/>
          <p:nvPr/>
        </p:nvSpPr>
        <p:spPr>
          <a:xfrm>
            <a:off x="2209359" y="3429000"/>
            <a:ext cx="6785832" cy="738664"/>
          </a:xfrm>
          <a:prstGeom prst="rect">
            <a:avLst/>
          </a:prstGeom>
        </p:spPr>
        <p:txBody>
          <a:bodyPr wrap="none">
            <a:spAutoFit/>
          </a:bodyPr>
          <a:lstStyle/>
          <a:p>
            <a:pPr>
              <a:lnSpc>
                <a:spcPct val="150000"/>
              </a:lnSpc>
            </a:pPr>
            <a:r>
              <a:rPr lang="zh-CN" altLang="zh-CN" sz="2800" dirty="0"/>
              <a:t>图</a:t>
            </a:r>
            <a:r>
              <a:rPr lang="en-US" altLang="zh-CN" sz="2800" dirty="0"/>
              <a:t>a</a:t>
            </a:r>
            <a:r>
              <a:rPr lang="zh-CN" altLang="zh-CN" sz="2800" dirty="0"/>
              <a:t>　　　　图</a:t>
            </a:r>
            <a:r>
              <a:rPr lang="en-US" altLang="zh-CN" sz="2800" dirty="0"/>
              <a:t>b</a:t>
            </a:r>
            <a:r>
              <a:rPr lang="zh-CN" altLang="zh-CN" sz="2800" dirty="0"/>
              <a:t>　　　</a:t>
            </a:r>
            <a:r>
              <a:rPr lang="en-US" altLang="zh-CN" sz="2800" dirty="0"/>
              <a:t>  </a:t>
            </a:r>
            <a:r>
              <a:rPr lang="zh-CN" altLang="zh-CN" sz="2800" dirty="0"/>
              <a:t>　 图</a:t>
            </a:r>
            <a:r>
              <a:rPr lang="en-US" altLang="zh-CN" sz="2800" dirty="0"/>
              <a:t>c</a:t>
            </a:r>
            <a:r>
              <a:rPr lang="zh-CN" altLang="zh-CN" sz="2800" dirty="0"/>
              <a:t>　　　</a:t>
            </a:r>
            <a:r>
              <a:rPr lang="en-US" altLang="zh-CN" sz="2800" dirty="0"/>
              <a:t>   </a:t>
            </a:r>
            <a:r>
              <a:rPr lang="zh-CN" altLang="zh-CN" sz="2800" dirty="0"/>
              <a:t>图</a:t>
            </a:r>
            <a:r>
              <a:rPr lang="en-US" altLang="zh-CN" sz="2800" dirty="0"/>
              <a:t>d</a:t>
            </a:r>
            <a:endParaRPr lang="zh-CN" altLang="zh-CN" sz="2800" dirty="0"/>
          </a:p>
        </p:txBody>
      </p:sp>
      <p:sp>
        <p:nvSpPr>
          <p:cNvPr id="13" name="矩形 12"/>
          <p:cNvSpPr/>
          <p:nvPr/>
        </p:nvSpPr>
        <p:spPr>
          <a:xfrm>
            <a:off x="522513" y="4063425"/>
            <a:ext cx="11437257" cy="2677656"/>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A.</a:t>
            </a:r>
            <a:r>
              <a:rPr lang="zh-CN" altLang="zh-CN" sz="2800" dirty="0">
                <a:solidFill>
                  <a:srgbClr val="000000"/>
                </a:solidFill>
                <a:cs typeface="Times New Roman" panose="02020603050405020304" charset="0"/>
              </a:rPr>
              <a:t>图</a:t>
            </a:r>
            <a:r>
              <a:rPr lang="en-US" altLang="zh-CN" sz="2800" dirty="0">
                <a:solidFill>
                  <a:srgbClr val="000000"/>
                </a:solidFill>
                <a:cs typeface="Times New Roman" panose="02020603050405020304" charset="0"/>
              </a:rPr>
              <a:t>a</a:t>
            </a:r>
            <a:r>
              <a:rPr lang="zh-CN" altLang="zh-CN" sz="2800" dirty="0">
                <a:solidFill>
                  <a:srgbClr val="000000"/>
                </a:solidFill>
                <a:cs typeface="Times New Roman" panose="02020603050405020304" charset="0"/>
              </a:rPr>
              <a:t>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插入海水中的铁棒</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越靠近底端腐蚀越严重</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B.</a:t>
            </a:r>
            <a:r>
              <a:rPr lang="zh-CN" altLang="zh-CN" sz="2800" dirty="0">
                <a:solidFill>
                  <a:srgbClr val="000000"/>
                </a:solidFill>
                <a:cs typeface="Times New Roman" panose="02020603050405020304" charset="0"/>
              </a:rPr>
              <a:t>图</a:t>
            </a:r>
            <a:r>
              <a:rPr lang="en-US" altLang="zh-CN" sz="2800" dirty="0">
                <a:solidFill>
                  <a:srgbClr val="000000"/>
                </a:solidFill>
                <a:cs typeface="Times New Roman" panose="02020603050405020304" charset="0"/>
              </a:rPr>
              <a:t>b</a:t>
            </a:r>
            <a:r>
              <a:rPr lang="zh-CN" altLang="zh-CN" sz="2800" dirty="0">
                <a:solidFill>
                  <a:srgbClr val="000000"/>
                </a:solidFill>
                <a:cs typeface="Times New Roman" panose="02020603050405020304" charset="0"/>
              </a:rPr>
              <a:t>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开关由</a:t>
            </a:r>
            <a:r>
              <a:rPr lang="en-US" altLang="zh-CN" sz="2800" dirty="0">
                <a:solidFill>
                  <a:srgbClr val="000000"/>
                </a:solidFill>
                <a:cs typeface="Times New Roman" panose="02020603050405020304" charset="0"/>
              </a:rPr>
              <a:t>M</a:t>
            </a:r>
            <a:r>
              <a:rPr lang="zh-CN" altLang="zh-CN" sz="2800" dirty="0">
                <a:solidFill>
                  <a:srgbClr val="000000"/>
                </a:solidFill>
                <a:cs typeface="Times New Roman" panose="02020603050405020304" charset="0"/>
              </a:rPr>
              <a:t>改置于</a:t>
            </a:r>
            <a:r>
              <a:rPr lang="en-US" altLang="zh-CN" sz="2800" dirty="0">
                <a:solidFill>
                  <a:srgbClr val="000000"/>
                </a:solidFill>
                <a:cs typeface="Times New Roman" panose="02020603050405020304" charset="0"/>
              </a:rPr>
              <a:t>N</a:t>
            </a:r>
            <a:r>
              <a:rPr lang="zh-CN" altLang="zh-CN" sz="2800" dirty="0">
                <a:solidFill>
                  <a:srgbClr val="000000"/>
                </a:solidFill>
                <a:cs typeface="Times New Roman" panose="02020603050405020304" charset="0"/>
              </a:rPr>
              <a:t>时</a:t>
            </a:r>
            <a:r>
              <a:rPr lang="en-US" altLang="zh-CN" sz="2800" dirty="0">
                <a:solidFill>
                  <a:srgbClr val="000000"/>
                </a:solidFill>
                <a:cs typeface="Times New Roman" panose="02020603050405020304" charset="0"/>
              </a:rPr>
              <a:t>,Cu-Zn</a:t>
            </a:r>
            <a:r>
              <a:rPr lang="zh-CN" altLang="zh-CN" sz="2800" dirty="0">
                <a:solidFill>
                  <a:srgbClr val="000000"/>
                </a:solidFill>
                <a:cs typeface="Times New Roman" panose="02020603050405020304" charset="0"/>
              </a:rPr>
              <a:t>合金的腐蚀速率减小</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C.</a:t>
            </a:r>
            <a:r>
              <a:rPr lang="zh-CN" altLang="zh-CN" sz="2800" dirty="0">
                <a:solidFill>
                  <a:srgbClr val="000000"/>
                </a:solidFill>
                <a:cs typeface="Times New Roman" panose="02020603050405020304" charset="0"/>
              </a:rPr>
              <a:t>图</a:t>
            </a:r>
            <a:r>
              <a:rPr lang="en-US" altLang="zh-CN" sz="2800" dirty="0">
                <a:solidFill>
                  <a:srgbClr val="000000"/>
                </a:solidFill>
                <a:cs typeface="Times New Roman" panose="02020603050405020304" charset="0"/>
              </a:rPr>
              <a:t>c</a:t>
            </a:r>
            <a:r>
              <a:rPr lang="zh-CN" altLang="zh-CN" sz="2800" dirty="0">
                <a:solidFill>
                  <a:srgbClr val="000000"/>
                </a:solidFill>
                <a:cs typeface="Times New Roman" panose="02020603050405020304" charset="0"/>
              </a:rPr>
              <a:t>中</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接通开关时</a:t>
            </a:r>
            <a:r>
              <a:rPr lang="en-US" altLang="zh-CN" sz="2800" dirty="0">
                <a:solidFill>
                  <a:srgbClr val="000000"/>
                </a:solidFill>
                <a:cs typeface="Times New Roman" panose="02020603050405020304" charset="0"/>
              </a:rPr>
              <a:t>Zn</a:t>
            </a:r>
            <a:r>
              <a:rPr lang="zh-CN" altLang="zh-CN" sz="2800" dirty="0">
                <a:solidFill>
                  <a:srgbClr val="000000"/>
                </a:solidFill>
                <a:cs typeface="Times New Roman" panose="02020603050405020304" charset="0"/>
              </a:rPr>
              <a:t>腐蚀速率增大</a:t>
            </a:r>
            <a:r>
              <a:rPr lang="en-US" altLang="zh-CN" sz="2800" dirty="0">
                <a:solidFill>
                  <a:srgbClr val="000000"/>
                </a:solidFill>
                <a:cs typeface="Times New Roman" panose="02020603050405020304" charset="0"/>
              </a:rPr>
              <a:t>,Zn</a:t>
            </a:r>
            <a:r>
              <a:rPr lang="zh-CN" altLang="zh-CN" sz="2800" dirty="0">
                <a:solidFill>
                  <a:srgbClr val="000000"/>
                </a:solidFill>
                <a:cs typeface="Times New Roman" panose="02020603050405020304" charset="0"/>
              </a:rPr>
              <a:t>上放出气体的速率也增大</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D.</a:t>
            </a:r>
            <a:r>
              <a:rPr lang="zh-CN" altLang="zh-CN" sz="2800" dirty="0">
                <a:solidFill>
                  <a:srgbClr val="000000"/>
                </a:solidFill>
                <a:cs typeface="Times New Roman" panose="02020603050405020304" charset="0"/>
              </a:rPr>
              <a:t>图</a:t>
            </a:r>
            <a:r>
              <a:rPr lang="en-US" altLang="zh-CN" sz="2800" dirty="0">
                <a:solidFill>
                  <a:srgbClr val="000000"/>
                </a:solidFill>
                <a:cs typeface="Times New Roman" panose="02020603050405020304" charset="0"/>
              </a:rPr>
              <a:t>d</a:t>
            </a:r>
            <a:r>
              <a:rPr lang="zh-CN" altLang="zh-CN" sz="2800" dirty="0">
                <a:solidFill>
                  <a:srgbClr val="000000"/>
                </a:solidFill>
                <a:cs typeface="Times New Roman" panose="02020603050405020304" charset="0"/>
              </a:rPr>
              <a:t>中</a:t>
            </a:r>
            <a:r>
              <a:rPr lang="en-US" altLang="zh-CN" sz="2800" dirty="0">
                <a:solidFill>
                  <a:srgbClr val="000000"/>
                </a:solidFill>
                <a:cs typeface="Times New Roman" panose="02020603050405020304" charset="0"/>
              </a:rPr>
              <a:t>,Zn-MnO</a:t>
            </a:r>
            <a:r>
              <a:rPr lang="en-US" altLang="zh-CN" sz="2800" baseline="-250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干电池自放电腐蚀主要是由</a:t>
            </a:r>
            <a:r>
              <a:rPr lang="en-US" altLang="zh-CN" sz="2800" dirty="0">
                <a:solidFill>
                  <a:srgbClr val="000000"/>
                </a:solidFill>
                <a:cs typeface="Times New Roman" panose="02020603050405020304" charset="0"/>
              </a:rPr>
              <a:t>MnO</a:t>
            </a:r>
            <a:r>
              <a:rPr lang="en-US" altLang="zh-CN" sz="2800" baseline="-250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的氧化作用引起的</a:t>
            </a:r>
            <a:endParaRPr lang="zh-CN" altLang="zh-CN" sz="2800" dirty="0">
              <a:solidFill>
                <a:srgbClr val="000000"/>
              </a:solidFill>
              <a:cs typeface="Times New Roman" panose="02020603050405020304" charset="0"/>
            </a:endParaRPr>
          </a:p>
        </p:txBody>
      </p:sp>
      <p:sp>
        <p:nvSpPr>
          <p:cNvPr id="18" name="矩形 17"/>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234043" y="4463821"/>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    </a:t>
            </a:r>
            <a:r>
              <a:rPr lang="en-US" altLang="zh-CN" sz="2800" dirty="0">
                <a:latin typeface="Times New Roman" panose="02020603050405020304" charset="0"/>
                <a:ea typeface="微软雅黑" panose="020B0503020204020204" pitchFamily="34" charset="-122"/>
                <a:cs typeface="Times New Roman" panose="02020603050405020304" charset="0"/>
              </a:rPr>
              <a:t>B</a:t>
            </a:r>
            <a:endParaRPr lang="zh-CN" altLang="zh-CN" sz="2800" dirty="0">
              <a:effectLst/>
              <a:latin typeface="Times New Roman" panose="02020603050405020304" charset="0"/>
              <a:ea typeface="微软雅黑" panose="020B0503020204020204" pitchFamily="34" charset="-122"/>
              <a:cs typeface="Times New Roman" panose="02020603050405020304" charset="0"/>
            </a:endParaRPr>
          </a:p>
        </p:txBody>
      </p:sp>
      <p:sp>
        <p:nvSpPr>
          <p:cNvPr id="18" name="矩形 17"/>
          <p:cNvSpPr/>
          <p:nvPr/>
        </p:nvSpPr>
        <p:spPr>
          <a:xfrm>
            <a:off x="282449" y="1176274"/>
            <a:ext cx="11627102" cy="3323987"/>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en-US" altLang="zh-CN" sz="2800" dirty="0" smtClean="0">
                <a:solidFill>
                  <a:srgbClr val="000000"/>
                </a:solidFill>
                <a:latin typeface="Times New Roman" panose="02020603050405020304" charset="0"/>
                <a:ea typeface="微软雅黑" panose="020B0503020204020204" pitchFamily="34" charset="-122"/>
                <a:cs typeface="Times New Roman" panose="02020603050405020304" charset="0"/>
              </a:rPr>
              <a:t>    </a:t>
            </a:r>
            <a:r>
              <a:rPr lang="zh-CN" altLang="zh-CN" sz="2800" dirty="0" smtClean="0"/>
              <a:t>选项</a:t>
            </a:r>
            <a:r>
              <a:rPr lang="en-US" altLang="zh-CN" sz="2800" dirty="0"/>
              <a:t>A,</a:t>
            </a:r>
            <a:r>
              <a:rPr lang="zh-CN" altLang="zh-CN" sz="2800" dirty="0"/>
              <a:t>图</a:t>
            </a:r>
            <a:r>
              <a:rPr lang="en-US" altLang="zh-CN" sz="2800" dirty="0"/>
              <a:t>a</a:t>
            </a:r>
            <a:r>
              <a:rPr lang="zh-CN" altLang="zh-CN" sz="2800" dirty="0"/>
              <a:t>中</a:t>
            </a:r>
            <a:r>
              <a:rPr lang="en-US" altLang="zh-CN" sz="2800" dirty="0"/>
              <a:t>,</a:t>
            </a:r>
            <a:r>
              <a:rPr lang="zh-CN" altLang="zh-CN" sz="2800" dirty="0"/>
              <a:t>铁棒发生电化学腐蚀</a:t>
            </a:r>
            <a:r>
              <a:rPr lang="en-US" altLang="zh-CN" sz="2800" dirty="0"/>
              <a:t>,</a:t>
            </a:r>
            <a:r>
              <a:rPr lang="zh-CN" altLang="zh-CN" sz="2800" dirty="0"/>
              <a:t>靠近底端的部分与氧气接触少</a:t>
            </a:r>
            <a:r>
              <a:rPr lang="en-US" altLang="zh-CN" sz="2800" dirty="0"/>
              <a:t>,</a:t>
            </a:r>
            <a:r>
              <a:rPr lang="zh-CN" altLang="zh-CN" sz="2800" dirty="0"/>
              <a:t>腐蚀程度较轻</a:t>
            </a:r>
            <a:r>
              <a:rPr lang="en-US" altLang="zh-CN" sz="2800" dirty="0"/>
              <a:t>,</a:t>
            </a:r>
            <a:r>
              <a:rPr lang="zh-CN" altLang="zh-CN" sz="2800" dirty="0"/>
              <a:t>错误</a:t>
            </a:r>
            <a:r>
              <a:rPr lang="en-US" altLang="zh-CN" sz="2800" dirty="0"/>
              <a:t>;</a:t>
            </a:r>
            <a:r>
              <a:rPr lang="zh-CN" altLang="zh-CN" sz="2800" dirty="0"/>
              <a:t>选项</a:t>
            </a:r>
            <a:r>
              <a:rPr lang="en-US" altLang="zh-CN" sz="2800" dirty="0"/>
              <a:t>B,</a:t>
            </a:r>
            <a:r>
              <a:rPr lang="zh-CN" altLang="zh-CN" sz="2800" dirty="0"/>
              <a:t>图</a:t>
            </a:r>
            <a:r>
              <a:rPr lang="en-US" altLang="zh-CN" sz="2800" dirty="0"/>
              <a:t>b</a:t>
            </a:r>
            <a:r>
              <a:rPr lang="zh-CN" altLang="zh-CN" sz="2800" dirty="0"/>
              <a:t>中开关置于</a:t>
            </a:r>
            <a:r>
              <a:rPr lang="en-US" altLang="zh-CN" sz="2800" dirty="0"/>
              <a:t>M</a:t>
            </a:r>
            <a:r>
              <a:rPr lang="zh-CN" altLang="zh-CN" sz="2800" dirty="0"/>
              <a:t>时</a:t>
            </a:r>
            <a:r>
              <a:rPr lang="en-US" altLang="zh-CN" sz="2800" dirty="0"/>
              <a:t>,Cu-Zn </a:t>
            </a:r>
            <a:r>
              <a:rPr lang="zh-CN" altLang="zh-CN" sz="2800" dirty="0"/>
              <a:t>合金作负极</a:t>
            </a:r>
            <a:r>
              <a:rPr lang="en-US" altLang="zh-CN" sz="2800" dirty="0"/>
              <a:t>,</a:t>
            </a:r>
            <a:r>
              <a:rPr lang="zh-CN" altLang="zh-CN" sz="2800" dirty="0"/>
              <a:t>由</a:t>
            </a:r>
            <a:r>
              <a:rPr lang="en-US" altLang="zh-CN" sz="2800" dirty="0"/>
              <a:t>M</a:t>
            </a:r>
            <a:r>
              <a:rPr lang="zh-CN" altLang="zh-CN" sz="2800" dirty="0"/>
              <a:t>改置于</a:t>
            </a:r>
            <a:r>
              <a:rPr lang="en-US" altLang="zh-CN" sz="2800" dirty="0"/>
              <a:t>N</a:t>
            </a:r>
            <a:r>
              <a:rPr lang="zh-CN" altLang="zh-CN" sz="2800" dirty="0"/>
              <a:t>时</a:t>
            </a:r>
            <a:r>
              <a:rPr lang="en-US" altLang="zh-CN" sz="2800" dirty="0"/>
              <a:t>,Cu-Zn</a:t>
            </a:r>
            <a:r>
              <a:rPr lang="zh-CN" altLang="zh-CN" sz="2800" dirty="0"/>
              <a:t>合金作正极</a:t>
            </a:r>
            <a:r>
              <a:rPr lang="en-US" altLang="zh-CN" sz="2800" dirty="0"/>
              <a:t>,</a:t>
            </a:r>
            <a:r>
              <a:rPr lang="zh-CN" altLang="zh-CN" sz="2800" dirty="0"/>
              <a:t>腐蚀速率减小</a:t>
            </a:r>
            <a:r>
              <a:rPr lang="en-US" altLang="zh-CN" sz="2800" dirty="0"/>
              <a:t>,</a:t>
            </a:r>
            <a:r>
              <a:rPr lang="zh-CN" altLang="zh-CN" sz="2800" dirty="0"/>
              <a:t>正确</a:t>
            </a:r>
            <a:r>
              <a:rPr lang="en-US" altLang="zh-CN" sz="2800" dirty="0"/>
              <a:t>;</a:t>
            </a:r>
            <a:r>
              <a:rPr lang="zh-CN" altLang="zh-CN" sz="2800" dirty="0"/>
              <a:t>选项</a:t>
            </a:r>
            <a:r>
              <a:rPr lang="en-US" altLang="zh-CN" sz="2800" dirty="0"/>
              <a:t>C,</a:t>
            </a:r>
            <a:r>
              <a:rPr lang="zh-CN" altLang="zh-CN" sz="2800" dirty="0"/>
              <a:t>图</a:t>
            </a:r>
            <a:r>
              <a:rPr lang="en-US" altLang="zh-CN" sz="2800" dirty="0"/>
              <a:t>c</a:t>
            </a:r>
            <a:r>
              <a:rPr lang="zh-CN" altLang="zh-CN" sz="2800" dirty="0"/>
              <a:t>中接通开关时</a:t>
            </a:r>
            <a:r>
              <a:rPr lang="en-US" altLang="zh-CN" sz="2800" dirty="0"/>
              <a:t>Zn</a:t>
            </a:r>
            <a:r>
              <a:rPr lang="zh-CN" altLang="zh-CN" sz="2800" dirty="0"/>
              <a:t>作负极</a:t>
            </a:r>
            <a:r>
              <a:rPr lang="en-US" altLang="zh-CN" sz="2800" dirty="0"/>
              <a:t>,</a:t>
            </a:r>
            <a:r>
              <a:rPr lang="zh-CN" altLang="zh-CN" sz="2800" dirty="0"/>
              <a:t>腐蚀速率增大</a:t>
            </a:r>
            <a:r>
              <a:rPr lang="en-US" altLang="zh-CN" sz="2800" dirty="0"/>
              <a:t>,</a:t>
            </a:r>
            <a:r>
              <a:rPr lang="zh-CN" altLang="zh-CN" sz="2800" dirty="0"/>
              <a:t>但氢气在</a:t>
            </a:r>
            <a:r>
              <a:rPr lang="en-US" altLang="zh-CN" sz="2800" dirty="0"/>
              <a:t>Pt</a:t>
            </a:r>
            <a:r>
              <a:rPr lang="zh-CN" altLang="zh-CN" sz="2800" dirty="0"/>
              <a:t>极上放出</a:t>
            </a:r>
            <a:r>
              <a:rPr lang="en-US" altLang="zh-CN" sz="2800" dirty="0"/>
              <a:t>,</a:t>
            </a:r>
            <a:r>
              <a:rPr lang="zh-CN" altLang="zh-CN" sz="2800" dirty="0"/>
              <a:t>错误</a:t>
            </a:r>
            <a:r>
              <a:rPr lang="en-US" altLang="zh-CN" sz="2800" dirty="0"/>
              <a:t>;</a:t>
            </a:r>
            <a:r>
              <a:rPr lang="zh-CN" altLang="zh-CN" sz="2800" dirty="0"/>
              <a:t>选项</a:t>
            </a:r>
            <a:r>
              <a:rPr lang="en-US" altLang="zh-CN" sz="2800" dirty="0"/>
              <a:t>D,</a:t>
            </a:r>
            <a:r>
              <a:rPr lang="zh-CN" altLang="zh-CN" sz="2800" dirty="0"/>
              <a:t>图</a:t>
            </a:r>
            <a:r>
              <a:rPr lang="en-US" altLang="zh-CN" sz="2800" dirty="0"/>
              <a:t>d</a:t>
            </a:r>
            <a:r>
              <a:rPr lang="zh-CN" altLang="zh-CN" sz="2800" dirty="0"/>
              <a:t>中</a:t>
            </a:r>
            <a:r>
              <a:rPr lang="en-US" altLang="zh-CN" sz="2800" dirty="0"/>
              <a:t>Zn-MnO</a:t>
            </a:r>
            <a:r>
              <a:rPr lang="en-US" altLang="zh-CN" sz="2800" baseline="-25000" dirty="0"/>
              <a:t>2</a:t>
            </a:r>
            <a:r>
              <a:rPr lang="zh-CN" altLang="zh-CN" sz="2800" dirty="0"/>
              <a:t>干电池自放电腐蚀主要是由</a:t>
            </a:r>
            <a:r>
              <a:rPr lang="en-US" altLang="zh-CN" sz="2800" dirty="0"/>
              <a:t>Zn</a:t>
            </a:r>
            <a:r>
              <a:rPr lang="zh-CN" altLang="zh-CN" sz="2800" dirty="0"/>
              <a:t>的还原作用引起的</a:t>
            </a:r>
            <a:r>
              <a:rPr lang="en-US" altLang="zh-CN" sz="2800" dirty="0"/>
              <a:t>,</a:t>
            </a:r>
            <a:r>
              <a:rPr lang="zh-CN" altLang="zh-CN" sz="2800" dirty="0"/>
              <a:t>错误。</a:t>
            </a:r>
            <a:endParaRPr lang="zh-CN" altLang="zh-CN" sz="2800" dirty="0"/>
          </a:p>
        </p:txBody>
      </p:sp>
      <p:sp>
        <p:nvSpPr>
          <p:cNvPr id="21" name="矩形 20"/>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73660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4 </a:t>
            </a:r>
            <a:r>
              <a:rPr lang="zh-CN" altLang="zh-CN" sz="2800" dirty="0">
                <a:solidFill>
                  <a:srgbClr val="DA251C"/>
                </a:solidFill>
              </a:rPr>
              <a:t>惰性电极电解电解质溶液的类型和规律</a:t>
            </a:r>
            <a:endParaRPr lang="zh-CN" altLang="zh-CN" sz="2800" dirty="0">
              <a:solidFill>
                <a:srgbClr val="DA251C"/>
              </a:solidFill>
            </a:endParaRPr>
          </a:p>
        </p:txBody>
      </p:sp>
      <p:sp>
        <p:nvSpPr>
          <p:cNvPr id="30" name="矩形 29"/>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rPr>
              <a:t>方法解读：</a:t>
            </a:r>
            <a:endParaRPr lang="zh-CN"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graphicFrame>
        <p:nvGraphicFramePr>
          <p:cNvPr id="2" name="表格 1"/>
          <p:cNvGraphicFramePr>
            <a:graphicFrameLocks noGrp="1"/>
          </p:cNvGraphicFramePr>
          <p:nvPr/>
        </p:nvGraphicFramePr>
        <p:xfrm>
          <a:off x="330200" y="1501208"/>
          <a:ext cx="11633200" cy="4023360"/>
        </p:xfrm>
        <a:graphic>
          <a:graphicData uri="http://schemas.openxmlformats.org/drawingml/2006/table">
            <a:tbl>
              <a:tblPr firstRow="1" firstCol="1" bandRow="1"/>
              <a:tblGrid>
                <a:gridCol w="582108"/>
                <a:gridCol w="935542"/>
                <a:gridCol w="914400"/>
                <a:gridCol w="2266950"/>
                <a:gridCol w="2794000"/>
                <a:gridCol w="1378857"/>
                <a:gridCol w="742043"/>
                <a:gridCol w="952500"/>
                <a:gridCol w="1066800"/>
              </a:tblGrid>
              <a:tr h="127000">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类型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电解质</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特点</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实例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电极反应</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nSpc>
                          <a:spcPct val="100000"/>
                        </a:lnSpc>
                        <a:spcAft>
                          <a:spcPts val="0"/>
                        </a:spcAft>
                      </a:pPr>
                      <a:r>
                        <a:rPr lang="zh-CN" sz="2400" dirty="0">
                          <a:solidFill>
                            <a:srgbClr val="000000"/>
                          </a:solidFill>
                          <a:effectLst/>
                          <a:latin typeface="+mn-lt"/>
                          <a:ea typeface="+mn-ea"/>
                          <a:cs typeface="Times New Roman" panose="02020603050405020304" charset="0"/>
                        </a:rPr>
                        <a:t>电解方程式</a:t>
                      </a:r>
                      <a:endParaRPr lang="zh-CN" sz="2400" dirty="0">
                        <a:solidFill>
                          <a:srgbClr val="000000"/>
                        </a:solidFill>
                        <a:effectLst/>
                        <a:latin typeface="+mn-lt"/>
                        <a:ea typeface="+mn-ea"/>
                        <a:cs typeface="Times New Roman" panose="02020603050405020304" charset="0"/>
                      </a:endParaRPr>
                    </a:p>
                  </a:txBody>
                  <a:tcPr marL="12700" marR="127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对象</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质溶</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液的</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变化</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质溶</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液复</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原的</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方法</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vMerge="1">
                  <a:tcPr/>
                </a:tc>
                <a:tc vMerge="1">
                  <a:tcPr/>
                </a:tc>
                <a:tc vMerge="1">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阴极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阳极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r>
              <a:tr h="127000">
                <a:tc rowSpan="3">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水型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含氧酸</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charset="0"/>
                        </a:rPr>
                        <a:t>H</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SO</a:t>
                      </a:r>
                      <a:r>
                        <a:rPr lang="en-US" sz="2400" baseline="-25000">
                          <a:solidFill>
                            <a:srgbClr val="000000"/>
                          </a:solidFill>
                          <a:effectLst/>
                          <a:latin typeface="+mn-lt"/>
                          <a:ea typeface="+mn-ea"/>
                          <a:cs typeface="Times New Roman" panose="02020603050405020304" charset="0"/>
                        </a:rPr>
                        <a:t>4</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4H</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+4e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O-4e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↑+4H</a:t>
                      </a:r>
                      <a:r>
                        <a:rPr lang="en-US" sz="2400" baseline="300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 </a:t>
                      </a:r>
                      <a:endParaRPr lang="zh-CN" sz="2400" dirty="0">
                        <a:solidFill>
                          <a:srgbClr val="000000"/>
                        </a:solidFill>
                        <a:effectLst/>
                        <a:latin typeface="+mn-lt"/>
                        <a:ea typeface="+mn-ea"/>
                        <a:cs typeface="Times New Roman" panose="02020603050405020304" charset="0"/>
                      </a:endParaRPr>
                    </a:p>
                    <a:p>
                      <a:pPr algn="l">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 </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0000"/>
                        </a:lnSpc>
                        <a:spcAft>
                          <a:spcPts val="0"/>
                        </a:spcAft>
                      </a:pPr>
                      <a:r>
                        <a:rPr lang="zh-CN" sz="2400" dirty="0">
                          <a:solidFill>
                            <a:srgbClr val="000000"/>
                          </a:solidFill>
                          <a:effectLst/>
                          <a:latin typeface="+mn-lt"/>
                          <a:ea typeface="+mn-ea"/>
                          <a:cs typeface="Times New Roman" panose="02020603050405020304" charset="0"/>
                        </a:rPr>
                        <a:t>水</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浓度</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增大</a:t>
                      </a:r>
                      <a:endParaRPr lang="zh-CN" sz="2400">
                        <a:solidFill>
                          <a:srgbClr val="000000"/>
                        </a:solidFill>
                        <a:effectLst/>
                        <a:latin typeface="+mn-lt"/>
                        <a:ea typeface="+mn-ea"/>
                        <a:cs typeface="Times New Roman" panose="02020603050405020304"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加水</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vMerge="1">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可溶性</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强碱</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charset="0"/>
                        </a:rPr>
                        <a:t>NaOH</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2400" dirty="0">
                          <a:solidFill>
                            <a:srgbClr val="000000"/>
                          </a:solidFill>
                          <a:effectLst/>
                          <a:latin typeface="+mn-lt"/>
                          <a:ea typeface="+mn-ea"/>
                          <a:cs typeface="Times New Roman" panose="02020603050405020304" charset="0"/>
                        </a:rPr>
                        <a:t>4H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O+4e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a:t>
                      </a:r>
                      <a:endParaRPr lang="zh-CN" sz="2400" dirty="0">
                        <a:solidFill>
                          <a:srgbClr val="000000"/>
                        </a:solidFill>
                        <a:effectLst/>
                        <a:latin typeface="+mn-lt"/>
                        <a:ea typeface="+mn-ea"/>
                        <a:cs typeface="Times New Roman" panose="02020603050405020304" charset="0"/>
                      </a:endParaRPr>
                    </a:p>
                    <a:p>
                      <a:pPr algn="l">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↑+4OH</a:t>
                      </a:r>
                      <a:r>
                        <a:rPr lang="en-US" sz="2400" baseline="300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4OH</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-4e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r>
              <a:tr h="381000">
                <a:tc vMerge="1">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charset="0"/>
                        </a:rPr>
                        <a:t>活泼金属含氧强酸盐</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charset="0"/>
                        </a:rPr>
                        <a:t>KNO</a:t>
                      </a:r>
                      <a:r>
                        <a:rPr lang="en-US" sz="2400" baseline="-25000">
                          <a:solidFill>
                            <a:srgbClr val="000000"/>
                          </a:solidFill>
                          <a:effectLst/>
                          <a:latin typeface="+mn-lt"/>
                          <a:ea typeface="+mn-ea"/>
                          <a:cs typeface="Times New Roman" panose="02020603050405020304" charset="0"/>
                        </a:rPr>
                        <a:t>3</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2400" dirty="0">
                          <a:solidFill>
                            <a:srgbClr val="000000"/>
                          </a:solidFill>
                          <a:effectLst/>
                          <a:latin typeface="+mn-lt"/>
                          <a:ea typeface="+mn-ea"/>
                          <a:cs typeface="Times New Roman" panose="02020603050405020304" charset="0"/>
                        </a:rPr>
                        <a:t>4H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O+4e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a:t>
                      </a:r>
                      <a:endParaRPr lang="zh-CN" sz="2400" dirty="0">
                        <a:solidFill>
                          <a:srgbClr val="000000"/>
                        </a:solidFill>
                        <a:effectLst/>
                        <a:latin typeface="+mn-lt"/>
                        <a:ea typeface="+mn-ea"/>
                        <a:cs typeface="Times New Roman" panose="02020603050405020304" charset="0"/>
                      </a:endParaRPr>
                    </a:p>
                    <a:p>
                      <a:pPr algn="l">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↑+4OH</a:t>
                      </a:r>
                      <a:r>
                        <a:rPr lang="en-US" sz="2400" baseline="300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O-4e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↑+4H</a:t>
                      </a:r>
                      <a:r>
                        <a:rPr lang="en-US" sz="2400" baseline="300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r>
            </a:tbl>
          </a:graphicData>
        </a:graphic>
      </p:graphicFrame>
      <p:pic>
        <p:nvPicPr>
          <p:cNvPr id="9219" name="图片 29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98290" y="3786188"/>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9218" name="图片 292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48100" y="3394166"/>
            <a:ext cx="393700" cy="236220"/>
          </a:xfrm>
          <a:prstGeom prst="rect">
            <a:avLst/>
          </a:prstGeom>
          <a:noFill/>
          <a:extLst>
            <a:ext uri="{909E8E84-426E-40DD-AFC4-6F175D3DCCD1}">
              <a14:hiddenFill xmlns:a14="http://schemas.microsoft.com/office/drawing/2010/main">
                <a:solidFill>
                  <a:srgbClr val="FFFFFF"/>
                </a:solidFill>
              </a14:hiddenFill>
            </a:ext>
          </a:extLst>
        </p:spPr>
      </p:pic>
      <p:pic>
        <p:nvPicPr>
          <p:cNvPr id="9217" name="图片 29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9763" y="3980907"/>
            <a:ext cx="497114" cy="463973"/>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29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57650" y="4687888"/>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35" name="图片 292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10300" y="3394166"/>
            <a:ext cx="393700" cy="236220"/>
          </a:xfrm>
          <a:prstGeom prst="rect">
            <a:avLst/>
          </a:prstGeom>
          <a:noFill/>
          <a:extLst>
            <a:ext uri="{909E8E84-426E-40DD-AFC4-6F175D3DCCD1}">
              <a14:hiddenFill xmlns:a14="http://schemas.microsoft.com/office/drawing/2010/main">
                <a:solidFill>
                  <a:srgbClr val="FFFFFF"/>
                </a:solidFill>
              </a14:hiddenFill>
            </a:ext>
          </a:extLst>
        </p:spPr>
      </p:pic>
      <p:pic>
        <p:nvPicPr>
          <p:cNvPr id="36" name="图片 29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57290" y="3786188"/>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29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18250" y="4687888"/>
            <a:ext cx="395287" cy="237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293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16425" y="3206251"/>
            <a:ext cx="497114" cy="4639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p:cNvGraphicFramePr>
            <a:graphicFrameLocks noGrp="1"/>
          </p:cNvGraphicFramePr>
          <p:nvPr/>
        </p:nvGraphicFramePr>
        <p:xfrm>
          <a:off x="330200" y="1369672"/>
          <a:ext cx="11633200" cy="4754880"/>
        </p:xfrm>
        <a:graphic>
          <a:graphicData uri="http://schemas.openxmlformats.org/drawingml/2006/table">
            <a:tbl>
              <a:tblPr firstRow="1" firstCol="1" bandRow="1"/>
              <a:tblGrid>
                <a:gridCol w="582108"/>
                <a:gridCol w="935542"/>
                <a:gridCol w="914400"/>
                <a:gridCol w="2266950"/>
                <a:gridCol w="2794000"/>
                <a:gridCol w="1378857"/>
                <a:gridCol w="742043"/>
                <a:gridCol w="952500"/>
                <a:gridCol w="1066800"/>
              </a:tblGrid>
              <a:tr h="127000">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类型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电解质</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特点</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实例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charset="0"/>
                        </a:rPr>
                        <a:t>电极反应</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nSpc>
                          <a:spcPct val="100000"/>
                        </a:lnSpc>
                        <a:spcAft>
                          <a:spcPts val="0"/>
                        </a:spcAft>
                      </a:pPr>
                      <a:r>
                        <a:rPr lang="zh-CN" sz="2400" dirty="0">
                          <a:solidFill>
                            <a:srgbClr val="000000"/>
                          </a:solidFill>
                          <a:effectLst/>
                          <a:latin typeface="+mn-lt"/>
                          <a:ea typeface="+mn-ea"/>
                          <a:cs typeface="Times New Roman" panose="02020603050405020304" charset="0"/>
                        </a:rPr>
                        <a:t>电解方程式</a:t>
                      </a:r>
                      <a:endParaRPr lang="zh-CN" sz="2400" dirty="0">
                        <a:solidFill>
                          <a:srgbClr val="000000"/>
                        </a:solidFill>
                        <a:effectLst/>
                        <a:latin typeface="+mn-lt"/>
                        <a:ea typeface="+mn-ea"/>
                        <a:cs typeface="Times New Roman" panose="02020603050405020304" charset="0"/>
                      </a:endParaRPr>
                    </a:p>
                  </a:txBody>
                  <a:tcPr marL="12700" marR="127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对象</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质溶</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液的</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变化</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质溶</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液复</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原的</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方法</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vMerge="1">
                  <a:tcPr/>
                </a:tc>
                <a:tc vMerge="1">
                  <a:tcPr/>
                </a:tc>
                <a:tc vMerge="1">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阴极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阳极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r>
              <a:tr h="254000">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无氧</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强酸</a:t>
                      </a:r>
                      <a:endParaRPr lang="zh-CN" sz="240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charset="0"/>
                        </a:rPr>
                        <a:t>HCl</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+2e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2Cl</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-2e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Cl</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charset="0"/>
                        </a:rPr>
                        <a:t>2HCl H</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↑+Cl</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a:t>
                      </a:r>
                      <a:endParaRPr lang="zh-CN" sz="2400">
                        <a:solidFill>
                          <a:srgbClr val="000000"/>
                        </a:solidFill>
                        <a:effectLst/>
                        <a:latin typeface="+mn-lt"/>
                        <a:ea typeface="+mn-ea"/>
                        <a:cs typeface="Times New Roman" panose="02020603050405020304" charset="0"/>
                      </a:endParaRPr>
                    </a:p>
                  </a:txBody>
                  <a:tcPr marL="12700" marR="127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浓度</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减小</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charset="0"/>
                        </a:rPr>
                        <a:t>加</a:t>
                      </a:r>
                      <a:endParaRPr lang="zh-CN" sz="2400" dirty="0">
                        <a:solidFill>
                          <a:srgbClr val="000000"/>
                        </a:solidFill>
                        <a:effectLst/>
                        <a:latin typeface="+mn-lt"/>
                        <a:ea typeface="+mn-ea"/>
                        <a:cs typeface="Times New Roman" panose="02020603050405020304" charset="0"/>
                      </a:endParaRPr>
                    </a:p>
                    <a:p>
                      <a:pPr algn="ctr">
                        <a:lnSpc>
                          <a:spcPct val="100000"/>
                        </a:lnSpc>
                        <a:spcAft>
                          <a:spcPts val="0"/>
                        </a:spcAft>
                      </a:pPr>
                      <a:r>
                        <a:rPr lang="en-US" sz="2400" dirty="0" err="1">
                          <a:solidFill>
                            <a:srgbClr val="000000"/>
                          </a:solidFill>
                          <a:effectLst/>
                          <a:latin typeface="+mn-lt"/>
                          <a:ea typeface="+mn-ea"/>
                          <a:cs typeface="Times New Roman" panose="02020603050405020304" charset="0"/>
                        </a:rPr>
                        <a:t>HCl</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charset="0"/>
                        </a:rPr>
                        <a:t>可溶性不活泼金属无氧酸盐</a:t>
                      </a:r>
                      <a:endParaRPr lang="zh-CN" sz="240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charset="0"/>
                        </a:rPr>
                        <a:t>CuCl</a:t>
                      </a:r>
                      <a:r>
                        <a:rPr lang="en-US" sz="2400" baseline="-25000">
                          <a:solidFill>
                            <a:srgbClr val="000000"/>
                          </a:solidFill>
                          <a:effectLst/>
                          <a:latin typeface="+mn-lt"/>
                          <a:ea typeface="+mn-ea"/>
                          <a:cs typeface="Times New Roman" panose="02020603050405020304" charset="0"/>
                        </a:rPr>
                        <a:t>2</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Cu</a:t>
                      </a:r>
                      <a:r>
                        <a:rPr lang="en-US" sz="2400" baseline="30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+2e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Cu</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2Cl</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-2e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Cl</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charset="0"/>
                        </a:rPr>
                        <a:t>CuCl</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 Cu+Cl</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a:t>
                      </a:r>
                      <a:endParaRPr lang="zh-CN" sz="2400">
                        <a:solidFill>
                          <a:srgbClr val="000000"/>
                        </a:solidFill>
                        <a:effectLst/>
                        <a:latin typeface="+mn-lt"/>
                        <a:ea typeface="+mn-ea"/>
                        <a:cs typeface="Times New Roman" panose="02020603050405020304" charset="0"/>
                      </a:endParaRPr>
                    </a:p>
                  </a:txBody>
                  <a:tcPr marL="12700" marR="127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charset="0"/>
                        </a:rPr>
                        <a:t>加</a:t>
                      </a:r>
                      <a:endParaRPr lang="zh-CN" sz="2400" dirty="0">
                        <a:solidFill>
                          <a:srgbClr val="000000"/>
                        </a:solidFill>
                        <a:effectLst/>
                        <a:latin typeface="+mn-lt"/>
                        <a:ea typeface="+mn-ea"/>
                        <a:cs typeface="Times New Roman" panose="02020603050405020304" charset="0"/>
                      </a:endParaRPr>
                    </a:p>
                    <a:p>
                      <a:pPr algn="ctr">
                        <a:lnSpc>
                          <a:spcPct val="100000"/>
                        </a:lnSpc>
                        <a:spcAft>
                          <a:spcPts val="0"/>
                        </a:spcAft>
                      </a:pPr>
                      <a:r>
                        <a:rPr lang="en-US" sz="2400" dirty="0">
                          <a:solidFill>
                            <a:srgbClr val="000000"/>
                          </a:solidFill>
                          <a:effectLst/>
                          <a:latin typeface="+mn-lt"/>
                          <a:ea typeface="+mn-ea"/>
                          <a:cs typeface="Times New Roman" panose="02020603050405020304" charset="0"/>
                        </a:rPr>
                        <a:t>CuCl</a:t>
                      </a:r>
                      <a:r>
                        <a:rPr lang="en-US" sz="2400" baseline="-25000" dirty="0">
                          <a:solidFill>
                            <a:srgbClr val="000000"/>
                          </a:solidFill>
                          <a:effectLst/>
                          <a:latin typeface="+mn-lt"/>
                          <a:ea typeface="+mn-ea"/>
                          <a:cs typeface="Times New Roman" panose="02020603050405020304" charset="0"/>
                        </a:rPr>
                        <a:t>2</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8"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50" y="3455079"/>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4902879"/>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55079"/>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39"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300" y="4902879"/>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43" name="图片 293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9612" y="4569913"/>
            <a:ext cx="497114" cy="46397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726951" y="767834"/>
            <a:ext cx="1005403" cy="461665"/>
          </a:xfrm>
          <a:prstGeom prst="rect">
            <a:avLst/>
          </a:prstGeom>
        </p:spPr>
        <p:txBody>
          <a:bodyPr wrap="none">
            <a:spAutoFit/>
          </a:bodyPr>
          <a:lstStyle/>
          <a:p>
            <a:r>
              <a:rPr lang="en-US" altLang="zh-CN" sz="2400" dirty="0">
                <a:solidFill>
                  <a:srgbClr val="000000"/>
                </a:solidFill>
                <a:cs typeface="Times New Roman" panose="02020603050405020304" charset="0"/>
              </a:rPr>
              <a:t>[</a:t>
            </a:r>
            <a:r>
              <a:rPr lang="zh-CN" altLang="en-US" sz="2400" dirty="0">
                <a:solidFill>
                  <a:srgbClr val="000000"/>
                </a:solidFill>
                <a:cs typeface="Times New Roman" panose="02020603050405020304" charset="0"/>
              </a:rPr>
              <a:t>续表</a:t>
            </a:r>
            <a:r>
              <a:rPr lang="en-US" altLang="zh-CN" sz="2400" dirty="0">
                <a:solidFill>
                  <a:srgbClr val="000000"/>
                </a:solidFill>
                <a:cs typeface="Times New Roman" panose="02020603050405020304" charset="0"/>
              </a:rPr>
              <a:t>]</a:t>
            </a:r>
            <a:endParaRPr lang="zh-CN" altLang="en-US" sz="2400" dirty="0"/>
          </a:p>
        </p:txBody>
      </p:sp>
      <p:sp>
        <p:nvSpPr>
          <p:cNvPr id="32" name="矩形 31"/>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293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04372" y="5085533"/>
            <a:ext cx="497114" cy="4639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1"/>
          <p:cNvGraphicFramePr>
            <a:graphicFrameLocks noGrp="1"/>
          </p:cNvGraphicFramePr>
          <p:nvPr/>
        </p:nvGraphicFramePr>
        <p:xfrm>
          <a:off x="330200" y="779122"/>
          <a:ext cx="11633200" cy="5852160"/>
        </p:xfrm>
        <a:graphic>
          <a:graphicData uri="http://schemas.openxmlformats.org/drawingml/2006/table">
            <a:tbl>
              <a:tblPr firstRow="1" firstCol="1" bandRow="1"/>
              <a:tblGrid>
                <a:gridCol w="582108"/>
                <a:gridCol w="935542"/>
                <a:gridCol w="914400"/>
                <a:gridCol w="2266950"/>
                <a:gridCol w="2794000"/>
                <a:gridCol w="1725914"/>
                <a:gridCol w="671332"/>
                <a:gridCol w="775503"/>
                <a:gridCol w="967451"/>
              </a:tblGrid>
              <a:tr h="127000">
                <a:tc rowSpan="2">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charset="0"/>
                        </a:rPr>
                        <a:t>类型</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电解质</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特点</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实例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电极反应</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nSpc>
                          <a:spcPct val="100000"/>
                        </a:lnSpc>
                        <a:spcAft>
                          <a:spcPts val="0"/>
                        </a:spcAft>
                      </a:pPr>
                      <a:r>
                        <a:rPr lang="zh-CN" sz="2400" dirty="0">
                          <a:solidFill>
                            <a:srgbClr val="000000"/>
                          </a:solidFill>
                          <a:effectLst/>
                          <a:latin typeface="+mn-lt"/>
                          <a:ea typeface="+mn-ea"/>
                          <a:cs typeface="Times New Roman" panose="02020603050405020304" charset="0"/>
                        </a:rPr>
                        <a:t>电解方程式</a:t>
                      </a:r>
                      <a:endParaRPr lang="zh-CN" sz="2400" dirty="0">
                        <a:solidFill>
                          <a:srgbClr val="000000"/>
                        </a:solidFill>
                        <a:effectLst/>
                        <a:latin typeface="+mn-lt"/>
                        <a:ea typeface="+mn-ea"/>
                        <a:cs typeface="Times New Roman" panose="02020603050405020304" charset="0"/>
                      </a:endParaRPr>
                    </a:p>
                  </a:txBody>
                  <a:tcPr marL="12700" marR="127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对象</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质溶</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液的</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变化</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质溶</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液复</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原的</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方法</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vMerge="1">
                  <a:tcPr/>
                </a:tc>
                <a:tc vMerge="1">
                  <a:tcPr/>
                </a:tc>
                <a:tc vMerge="1">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阴极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阳极</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r>
              <a:tr h="38100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放</a:t>
                      </a:r>
                      <a:r>
                        <a:rPr lang="en-US" sz="2400">
                          <a:solidFill>
                            <a:srgbClr val="000000"/>
                          </a:solidFill>
                          <a:effectLst/>
                          <a:latin typeface="+mn-lt"/>
                          <a:ea typeface="+mn-ea"/>
                          <a:cs typeface="Times New Roman" panose="02020603050405020304" charset="0"/>
                        </a:rPr>
                        <a:t>H</a:t>
                      </a:r>
                      <a:r>
                        <a:rPr lang="en-US" sz="2400" baseline="-25000">
                          <a:solidFill>
                            <a:srgbClr val="000000"/>
                          </a:solidFill>
                          <a:effectLst/>
                          <a:latin typeface="+mn-lt"/>
                          <a:ea typeface="+mn-ea"/>
                          <a:cs typeface="Times New Roman" panose="02020603050405020304" charset="0"/>
                        </a:rPr>
                        <a:t>2</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生碱</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charset="0"/>
                        </a:rPr>
                        <a:t>活泼金属无氧酸盐</a:t>
                      </a:r>
                      <a:endParaRPr lang="zh-CN" sz="240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charset="0"/>
                        </a:rPr>
                        <a:t>NaCl</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mn-lt"/>
                          <a:ea typeface="+mn-ea"/>
                          <a:cs typeface="Times New Roman" panose="02020603050405020304" charset="0"/>
                        </a:rPr>
                        <a:t>2H</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O+2e</a:t>
                      </a:r>
                      <a:r>
                        <a:rPr lang="en-US" sz="2400" baseline="30000">
                          <a:solidFill>
                            <a:srgbClr val="000000"/>
                          </a:solidFill>
                          <a:effectLst/>
                          <a:latin typeface="+mn-lt"/>
                          <a:ea typeface="+mn-ea"/>
                          <a:cs typeface="Times New Roman" panose="02020603050405020304" charset="0"/>
                        </a:rPr>
                        <a:t>-</a:t>
                      </a:r>
                      <a:r>
                        <a:rPr lang="en-US" sz="2400">
                          <a:solidFill>
                            <a:srgbClr val="000000"/>
                          </a:solidFill>
                          <a:effectLst/>
                          <a:latin typeface="+mn-lt"/>
                          <a:ea typeface="+mn-ea"/>
                          <a:cs typeface="Times New Roman" panose="02020603050405020304" charset="0"/>
                        </a:rPr>
                        <a:t> H</a:t>
                      </a:r>
                      <a:r>
                        <a:rPr lang="en-US" sz="2400" baseline="-25000">
                          <a:solidFill>
                            <a:srgbClr val="000000"/>
                          </a:solidFill>
                          <a:effectLst/>
                          <a:latin typeface="+mn-lt"/>
                          <a:ea typeface="+mn-ea"/>
                          <a:cs typeface="Times New Roman" panose="02020603050405020304" charset="0"/>
                        </a:rPr>
                        <a:t>2</a:t>
                      </a:r>
                      <a:r>
                        <a:rPr lang="en-US" sz="2400">
                          <a:solidFill>
                            <a:srgbClr val="000000"/>
                          </a:solidFill>
                          <a:effectLst/>
                          <a:latin typeface="+mn-lt"/>
                          <a:ea typeface="+mn-ea"/>
                          <a:cs typeface="Times New Roman" panose="02020603050405020304" charset="0"/>
                        </a:rPr>
                        <a:t>↑+2OH</a:t>
                      </a:r>
                      <a:r>
                        <a:rPr lang="en-US" sz="2400" baseline="30000">
                          <a:solidFill>
                            <a:srgbClr val="000000"/>
                          </a:solidFill>
                          <a:effectLst/>
                          <a:latin typeface="+mn-lt"/>
                          <a:ea typeface="+mn-ea"/>
                          <a:cs typeface="Times New Roman" panose="02020603050405020304" charset="0"/>
                        </a:rPr>
                        <a:t>-</a:t>
                      </a:r>
                      <a:endParaRPr lang="zh-CN" sz="240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2Cl</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-2e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Cl</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2NaCl+</a:t>
                      </a:r>
                      <a:endParaRPr lang="en-US" sz="2400" dirty="0">
                        <a:solidFill>
                          <a:srgbClr val="000000"/>
                        </a:solidFill>
                        <a:effectLst/>
                        <a:latin typeface="+mn-lt"/>
                        <a:ea typeface="+mn-ea"/>
                        <a:cs typeface="Times New Roman" panose="02020603050405020304" charset="0"/>
                      </a:endParaRPr>
                    </a:p>
                    <a:p>
                      <a:pPr>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 </a:t>
                      </a:r>
                      <a:endParaRPr lang="zh-CN" sz="2400" dirty="0">
                        <a:solidFill>
                          <a:srgbClr val="000000"/>
                        </a:solidFill>
                        <a:effectLst/>
                        <a:latin typeface="+mn-lt"/>
                        <a:ea typeface="+mn-ea"/>
                        <a:cs typeface="Times New Roman" panose="02020603050405020304" charset="0"/>
                      </a:endParaRPr>
                    </a:p>
                    <a:p>
                      <a:pPr>
                        <a:lnSpc>
                          <a:spcPct val="100000"/>
                        </a:lnSpc>
                        <a:spcAft>
                          <a:spcPts val="0"/>
                        </a:spcAft>
                      </a:pPr>
                      <a:r>
                        <a:rPr lang="en-US" sz="2400" dirty="0" smtClean="0">
                          <a:solidFill>
                            <a:srgbClr val="000000"/>
                          </a:solidFill>
                          <a:effectLst/>
                          <a:latin typeface="+mn-lt"/>
                          <a:ea typeface="+mn-ea"/>
                          <a:cs typeface="Times New Roman" panose="02020603050405020304" charset="0"/>
                        </a:rPr>
                        <a:t>2NaOH+H</a:t>
                      </a:r>
                      <a:r>
                        <a:rPr lang="en-US" sz="2400" baseline="-25000" dirty="0" smtClean="0">
                          <a:solidFill>
                            <a:srgbClr val="000000"/>
                          </a:solidFill>
                          <a:effectLst/>
                          <a:latin typeface="+mn-lt"/>
                          <a:ea typeface="+mn-ea"/>
                          <a:cs typeface="Times New Roman" panose="02020603050405020304" charset="0"/>
                        </a:rPr>
                        <a:t>2</a:t>
                      </a:r>
                      <a:r>
                        <a:rPr lang="en-US" sz="2400" dirty="0" smtClean="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+Cl</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2700" marR="127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和水</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生成</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新电</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解质</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charset="0"/>
                        </a:rPr>
                        <a:t>加</a:t>
                      </a:r>
                      <a:endParaRPr lang="zh-CN" sz="2400" dirty="0">
                        <a:solidFill>
                          <a:srgbClr val="000000"/>
                        </a:solidFill>
                        <a:effectLst/>
                        <a:latin typeface="+mn-lt"/>
                        <a:ea typeface="+mn-ea"/>
                        <a:cs typeface="Times New Roman" panose="02020603050405020304" charset="0"/>
                      </a:endParaRPr>
                    </a:p>
                    <a:p>
                      <a:pPr algn="ctr">
                        <a:lnSpc>
                          <a:spcPct val="100000"/>
                        </a:lnSpc>
                        <a:spcAft>
                          <a:spcPts val="0"/>
                        </a:spcAft>
                      </a:pPr>
                      <a:r>
                        <a:rPr lang="en-US" sz="2400" dirty="0" err="1">
                          <a:solidFill>
                            <a:srgbClr val="000000"/>
                          </a:solidFill>
                          <a:effectLst/>
                          <a:latin typeface="+mn-lt"/>
                          <a:ea typeface="+mn-ea"/>
                          <a:cs typeface="Times New Roman" panose="02020603050405020304" charset="0"/>
                        </a:rPr>
                        <a:t>HCl</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放</a:t>
                      </a:r>
                      <a:r>
                        <a:rPr lang="en-US" sz="2400">
                          <a:solidFill>
                            <a:srgbClr val="000000"/>
                          </a:solidFill>
                          <a:effectLst/>
                          <a:latin typeface="+mn-lt"/>
                          <a:ea typeface="+mn-ea"/>
                          <a:cs typeface="Times New Roman" panose="02020603050405020304" charset="0"/>
                        </a:rPr>
                        <a:t>O</a:t>
                      </a:r>
                      <a:r>
                        <a:rPr lang="en-US" sz="2400" baseline="-25000">
                          <a:solidFill>
                            <a:srgbClr val="000000"/>
                          </a:solidFill>
                          <a:effectLst/>
                          <a:latin typeface="+mn-lt"/>
                          <a:ea typeface="+mn-ea"/>
                          <a:cs typeface="Times New Roman" panose="02020603050405020304" charset="0"/>
                        </a:rPr>
                        <a:t>2</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生酸</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型</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zh-CN" sz="2400">
                          <a:solidFill>
                            <a:srgbClr val="000000"/>
                          </a:solidFill>
                          <a:effectLst/>
                          <a:latin typeface="+mn-lt"/>
                          <a:ea typeface="+mn-ea"/>
                          <a:cs typeface="Times New Roman" panose="02020603050405020304" charset="0"/>
                        </a:rPr>
                        <a:t>可溶性不活泼金属含氧酸盐</a:t>
                      </a:r>
                      <a:endParaRPr lang="zh-CN" sz="240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400">
                          <a:solidFill>
                            <a:srgbClr val="000000"/>
                          </a:solidFill>
                          <a:effectLst/>
                          <a:latin typeface="+mn-lt"/>
                          <a:ea typeface="+mn-ea"/>
                          <a:cs typeface="Times New Roman" panose="02020603050405020304" charset="0"/>
                        </a:rPr>
                        <a:t>CuSO</a:t>
                      </a:r>
                      <a:r>
                        <a:rPr lang="en-US" sz="2400" baseline="-25000">
                          <a:solidFill>
                            <a:srgbClr val="000000"/>
                          </a:solidFill>
                          <a:effectLst/>
                          <a:latin typeface="+mn-lt"/>
                          <a:ea typeface="+mn-ea"/>
                          <a:cs typeface="Times New Roman" panose="02020603050405020304" charset="0"/>
                        </a:rPr>
                        <a:t>4</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2Cu</a:t>
                      </a:r>
                      <a:r>
                        <a:rPr lang="en-US" sz="2400" baseline="30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+4e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2Cu</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O-4e</a:t>
                      </a:r>
                      <a:r>
                        <a:rPr lang="en-US" sz="2400" baseline="30000" dirty="0">
                          <a:solidFill>
                            <a:srgbClr val="000000"/>
                          </a:solidFill>
                          <a:effectLst/>
                          <a:latin typeface="+mn-lt"/>
                          <a:ea typeface="+mn-ea"/>
                          <a:cs typeface="Times New Roman" panose="02020603050405020304" charset="0"/>
                        </a:rPr>
                        <a:t>-</a:t>
                      </a:r>
                      <a:r>
                        <a:rPr lang="en-US" sz="2400" dirty="0">
                          <a:solidFill>
                            <a:srgbClr val="000000"/>
                          </a:solidFill>
                          <a:effectLst/>
                          <a:latin typeface="+mn-lt"/>
                          <a:ea typeface="+mn-ea"/>
                          <a:cs typeface="Times New Roman" panose="02020603050405020304" charset="0"/>
                        </a:rPr>
                        <a:t> </a:t>
                      </a:r>
                      <a:endParaRPr lang="zh-CN" sz="2400" dirty="0">
                        <a:solidFill>
                          <a:srgbClr val="000000"/>
                        </a:solidFill>
                        <a:effectLst/>
                        <a:latin typeface="+mn-lt"/>
                        <a:ea typeface="+mn-ea"/>
                        <a:cs typeface="Times New Roman" panose="02020603050405020304" charset="0"/>
                      </a:endParaRPr>
                    </a:p>
                    <a:p>
                      <a:pPr>
                        <a:lnSpc>
                          <a:spcPct val="100000"/>
                        </a:lnSpc>
                        <a:spcAft>
                          <a:spcPts val="0"/>
                        </a:spcAft>
                      </a:pP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↑+4H</a:t>
                      </a:r>
                      <a:r>
                        <a:rPr lang="en-US" sz="2400" baseline="300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5240" marR="152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dirty="0">
                          <a:solidFill>
                            <a:srgbClr val="000000"/>
                          </a:solidFill>
                          <a:effectLst/>
                          <a:latin typeface="+mn-lt"/>
                          <a:ea typeface="+mn-ea"/>
                          <a:cs typeface="Times New Roman" panose="02020603050405020304" charset="0"/>
                        </a:rPr>
                        <a:t>2CuSO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a:t>
                      </a:r>
                      <a:endParaRPr lang="en-US" sz="2400" dirty="0">
                        <a:solidFill>
                          <a:srgbClr val="000000"/>
                        </a:solidFill>
                        <a:effectLst/>
                        <a:latin typeface="+mn-lt"/>
                        <a:ea typeface="+mn-ea"/>
                        <a:cs typeface="Times New Roman" panose="02020603050405020304" charset="0"/>
                      </a:endParaRPr>
                    </a:p>
                    <a:p>
                      <a:pPr>
                        <a:lnSpc>
                          <a:spcPct val="100000"/>
                        </a:lnSpc>
                        <a:spcAft>
                          <a:spcPts val="0"/>
                        </a:spcAft>
                      </a:pPr>
                      <a:r>
                        <a:rPr lang="en-US" sz="2400" dirty="0">
                          <a:solidFill>
                            <a:srgbClr val="000000"/>
                          </a:solidFill>
                          <a:effectLst/>
                          <a:latin typeface="+mn-lt"/>
                          <a:ea typeface="+mn-ea"/>
                          <a:cs typeface="Times New Roman" panose="02020603050405020304" charset="0"/>
                        </a:rPr>
                        <a:t>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O </a:t>
                      </a:r>
                      <a:endParaRPr lang="zh-CN" sz="2400" dirty="0">
                        <a:solidFill>
                          <a:srgbClr val="000000"/>
                        </a:solidFill>
                        <a:effectLst/>
                        <a:latin typeface="+mn-lt"/>
                        <a:ea typeface="+mn-ea"/>
                        <a:cs typeface="Times New Roman" panose="02020603050405020304" charset="0"/>
                      </a:endParaRPr>
                    </a:p>
                    <a:p>
                      <a:pPr>
                        <a:lnSpc>
                          <a:spcPct val="100000"/>
                        </a:lnSpc>
                        <a:spcAft>
                          <a:spcPts val="0"/>
                        </a:spcAft>
                      </a:pPr>
                      <a:r>
                        <a:rPr lang="en-US" sz="2400" dirty="0">
                          <a:solidFill>
                            <a:srgbClr val="000000"/>
                          </a:solidFill>
                          <a:effectLst/>
                          <a:latin typeface="+mn-lt"/>
                          <a:ea typeface="+mn-ea"/>
                          <a:cs typeface="Times New Roman" panose="02020603050405020304" charset="0"/>
                        </a:rPr>
                        <a:t>2Cu+2H</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SO</a:t>
                      </a:r>
                      <a:r>
                        <a:rPr lang="en-US" sz="2400" baseline="-25000" dirty="0">
                          <a:solidFill>
                            <a:srgbClr val="000000"/>
                          </a:solidFill>
                          <a:effectLst/>
                          <a:latin typeface="+mn-lt"/>
                          <a:ea typeface="+mn-ea"/>
                          <a:cs typeface="Times New Roman" panose="02020603050405020304" charset="0"/>
                        </a:rPr>
                        <a:t>4</a:t>
                      </a:r>
                      <a:r>
                        <a:rPr lang="en-US" sz="2400" dirty="0">
                          <a:solidFill>
                            <a:srgbClr val="000000"/>
                          </a:solidFill>
                          <a:effectLst/>
                          <a:latin typeface="+mn-lt"/>
                          <a:ea typeface="+mn-ea"/>
                          <a:cs typeface="Times New Roman" panose="02020603050405020304" charset="0"/>
                        </a:rPr>
                        <a:t>+O</a:t>
                      </a:r>
                      <a:r>
                        <a:rPr lang="en-US" sz="2400" baseline="-25000" dirty="0">
                          <a:solidFill>
                            <a:srgbClr val="000000"/>
                          </a:solidFill>
                          <a:effectLst/>
                          <a:latin typeface="+mn-lt"/>
                          <a:ea typeface="+mn-ea"/>
                          <a:cs typeface="Times New Roman" panose="02020603050405020304" charset="0"/>
                        </a:rPr>
                        <a:t>2</a:t>
                      </a:r>
                      <a:r>
                        <a:rPr lang="en-US" sz="2400" dirty="0">
                          <a:solidFill>
                            <a:srgbClr val="000000"/>
                          </a:solidFill>
                          <a:effectLst/>
                          <a:latin typeface="+mn-lt"/>
                          <a:ea typeface="+mn-ea"/>
                          <a:cs typeface="Times New Roman" panose="02020603050405020304" charset="0"/>
                        </a:rPr>
                        <a:t>↑</a:t>
                      </a:r>
                      <a:endParaRPr lang="zh-CN" sz="2400" dirty="0">
                        <a:solidFill>
                          <a:srgbClr val="000000"/>
                        </a:solidFill>
                        <a:effectLst/>
                        <a:latin typeface="+mn-lt"/>
                        <a:ea typeface="+mn-ea"/>
                        <a:cs typeface="Times New Roman" panose="02020603050405020304" charset="0"/>
                      </a:endParaRPr>
                    </a:p>
                  </a:txBody>
                  <a:tcPr marL="12700" marR="127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电解</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质和</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水</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a:solidFill>
                            <a:srgbClr val="000000"/>
                          </a:solidFill>
                          <a:effectLst/>
                          <a:latin typeface="+mn-lt"/>
                          <a:ea typeface="+mn-ea"/>
                          <a:cs typeface="Times New Roman" panose="02020603050405020304" charset="0"/>
                        </a:rPr>
                        <a:t>生成</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新电</a:t>
                      </a:r>
                      <a:endParaRPr lang="zh-CN" sz="2400">
                        <a:solidFill>
                          <a:srgbClr val="000000"/>
                        </a:solidFill>
                        <a:effectLst/>
                        <a:latin typeface="+mn-lt"/>
                        <a:ea typeface="+mn-ea"/>
                        <a:cs typeface="Times New Roman" panose="02020603050405020304" charset="0"/>
                      </a:endParaRPr>
                    </a:p>
                    <a:p>
                      <a:pPr algn="ctr">
                        <a:lnSpc>
                          <a:spcPct val="100000"/>
                        </a:lnSpc>
                        <a:spcAft>
                          <a:spcPts val="0"/>
                        </a:spcAft>
                      </a:pPr>
                      <a:r>
                        <a:rPr lang="zh-CN" sz="2400">
                          <a:solidFill>
                            <a:srgbClr val="000000"/>
                          </a:solidFill>
                          <a:effectLst/>
                          <a:latin typeface="+mn-lt"/>
                          <a:ea typeface="+mn-ea"/>
                          <a:cs typeface="Times New Roman" panose="02020603050405020304" charset="0"/>
                        </a:rPr>
                        <a:t>解质</a:t>
                      </a:r>
                      <a:endParaRPr lang="zh-CN" sz="24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400" dirty="0">
                          <a:solidFill>
                            <a:srgbClr val="000000"/>
                          </a:solidFill>
                          <a:effectLst/>
                          <a:latin typeface="+mn-lt"/>
                          <a:ea typeface="+mn-ea"/>
                          <a:cs typeface="Times New Roman" panose="02020603050405020304" charset="0"/>
                        </a:rPr>
                        <a:t>加</a:t>
                      </a:r>
                      <a:endParaRPr lang="zh-CN" sz="2400" dirty="0">
                        <a:solidFill>
                          <a:srgbClr val="000000"/>
                        </a:solidFill>
                        <a:effectLst/>
                        <a:latin typeface="+mn-lt"/>
                        <a:ea typeface="+mn-ea"/>
                        <a:cs typeface="Times New Roman" panose="02020603050405020304" charset="0"/>
                      </a:endParaRPr>
                    </a:p>
                    <a:p>
                      <a:pPr algn="ctr">
                        <a:lnSpc>
                          <a:spcPct val="100000"/>
                        </a:lnSpc>
                        <a:spcAft>
                          <a:spcPts val="0"/>
                        </a:spcAft>
                      </a:pPr>
                      <a:r>
                        <a:rPr lang="en-US" sz="2400" dirty="0" err="1">
                          <a:solidFill>
                            <a:srgbClr val="000000"/>
                          </a:solidFill>
                          <a:effectLst/>
                          <a:latin typeface="+mn-lt"/>
                          <a:ea typeface="+mn-ea"/>
                          <a:cs typeface="Times New Roman" panose="02020603050405020304" charset="0"/>
                        </a:rPr>
                        <a:t>CuO</a:t>
                      </a:r>
                      <a:endParaRPr lang="zh-CN" sz="24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1"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3247593"/>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5385479"/>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40"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899" y="3404000"/>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41"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450" y="5220379"/>
            <a:ext cx="395287" cy="237172"/>
          </a:xfrm>
          <a:prstGeom prst="rect">
            <a:avLst/>
          </a:prstGeom>
          <a:noFill/>
          <a:extLst>
            <a:ext uri="{909E8E84-426E-40DD-AFC4-6F175D3DCCD1}">
              <a14:hiddenFill xmlns:a14="http://schemas.microsoft.com/office/drawing/2010/main">
                <a:solidFill>
                  <a:srgbClr val="FFFFFF"/>
                </a:solidFill>
              </a14:hiddenFill>
            </a:ext>
          </a:extLst>
        </p:spPr>
      </p:pic>
      <p:pic>
        <p:nvPicPr>
          <p:cNvPr id="44" name="图片 293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19612" y="3058613"/>
            <a:ext cx="497114" cy="46397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0917451" y="272534"/>
            <a:ext cx="1005403" cy="461665"/>
          </a:xfrm>
          <a:prstGeom prst="rect">
            <a:avLst/>
          </a:prstGeom>
        </p:spPr>
        <p:txBody>
          <a:bodyPr wrap="none">
            <a:spAutoFit/>
          </a:bodyPr>
          <a:lstStyle/>
          <a:p>
            <a:r>
              <a:rPr lang="en-US" altLang="zh-CN" sz="2400" dirty="0">
                <a:solidFill>
                  <a:srgbClr val="000000"/>
                </a:solidFill>
                <a:cs typeface="Times New Roman" panose="02020603050405020304" charset="0"/>
              </a:rPr>
              <a:t>[</a:t>
            </a:r>
            <a:r>
              <a:rPr lang="zh-CN" altLang="en-US" sz="2400" dirty="0">
                <a:solidFill>
                  <a:srgbClr val="000000"/>
                </a:solidFill>
                <a:cs typeface="Times New Roman" panose="02020603050405020304" charset="0"/>
              </a:rPr>
              <a:t>续表</a:t>
            </a:r>
            <a:r>
              <a:rPr lang="en-US" altLang="zh-CN" sz="2400" dirty="0">
                <a:solidFill>
                  <a:srgbClr val="000000"/>
                </a:solidFill>
                <a:cs typeface="Times New Roman" panose="02020603050405020304" charset="0"/>
              </a:rPr>
              <a:t>]</a:t>
            </a:r>
            <a:endParaRPr lang="zh-CN" altLang="en-US" sz="2400" dirty="0"/>
          </a:p>
        </p:txBody>
      </p:sp>
      <p:sp>
        <p:nvSpPr>
          <p:cNvPr id="16" name="矩形 1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62297"/>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7</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zh-CN" altLang="zh-CN" sz="2800" dirty="0" smtClean="0"/>
              <a:t>如</a:t>
            </a:r>
            <a:r>
              <a:rPr lang="zh-CN" altLang="zh-CN" sz="2800" dirty="0"/>
              <a:t>图所示</a:t>
            </a:r>
            <a:r>
              <a:rPr lang="en-US" altLang="zh-CN" sz="2800" dirty="0"/>
              <a:t>,</a:t>
            </a:r>
            <a:r>
              <a:rPr lang="zh-CN" altLang="zh-CN" sz="2800" dirty="0"/>
              <a:t>通电</a:t>
            </a:r>
            <a:r>
              <a:rPr lang="en-US" altLang="zh-CN" sz="2800" dirty="0"/>
              <a:t>5 min</a:t>
            </a:r>
            <a:r>
              <a:rPr lang="zh-CN" altLang="zh-CN" sz="2800" dirty="0"/>
              <a:t>后</a:t>
            </a:r>
            <a:r>
              <a:rPr lang="en-US" altLang="zh-CN" sz="2800" dirty="0"/>
              <a:t>,</a:t>
            </a:r>
            <a:r>
              <a:rPr lang="zh-CN" altLang="zh-CN" sz="2800" dirty="0"/>
              <a:t>电极</a:t>
            </a:r>
            <a:r>
              <a:rPr lang="en-US" altLang="zh-CN" sz="2800" dirty="0"/>
              <a:t>5</a:t>
            </a:r>
            <a:r>
              <a:rPr lang="zh-CN" altLang="zh-CN" sz="2800" dirty="0"/>
              <a:t>的质量增加</a:t>
            </a:r>
            <a:r>
              <a:rPr lang="en-US" altLang="zh-CN" sz="2800" dirty="0"/>
              <a:t>2.16 g,</a:t>
            </a:r>
            <a:r>
              <a:rPr lang="zh-CN" altLang="zh-CN" sz="2800" dirty="0"/>
              <a:t>请回答下列问题</a:t>
            </a:r>
            <a:r>
              <a:rPr lang="en-US" altLang="zh-CN" sz="2800" dirty="0"/>
              <a:t>:</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ZT15ZT-11.EPS" descr="id:2147526499;FounderCES"/>
          <p:cNvPicPr/>
          <p:nvPr/>
        </p:nvPicPr>
        <p:blipFill>
          <a:blip r:embed="rId1"/>
          <a:stretch>
            <a:fillRect/>
          </a:stretch>
        </p:blipFill>
        <p:spPr>
          <a:xfrm>
            <a:off x="3297713" y="1524250"/>
            <a:ext cx="5596573" cy="3230765"/>
          </a:xfrm>
          <a:prstGeom prst="rect">
            <a:avLst/>
          </a:prstGeom>
        </p:spPr>
      </p:pic>
      <p:sp>
        <p:nvSpPr>
          <p:cNvPr id="15" name="矩形 14"/>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949904"/>
            <a:ext cx="11723913" cy="1954894"/>
          </a:xfrm>
          <a:prstGeom prst="rect">
            <a:avLst/>
          </a:prstGeom>
        </p:spPr>
        <p:txBody>
          <a:bodyPr wrap="square">
            <a:spAutoFit/>
          </a:bodyPr>
          <a:lstStyle/>
          <a:p>
            <a:pPr>
              <a:lnSpc>
                <a:spcPct val="150000"/>
              </a:lnSpc>
            </a:pPr>
            <a:r>
              <a:rPr lang="en-US" altLang="zh-CN" sz="2800" dirty="0"/>
              <a:t>1.</a:t>
            </a:r>
            <a:r>
              <a:rPr lang="zh-CN" altLang="zh-CN" sz="2800" dirty="0"/>
              <a:t>理解电解池的构成、工作原理及应用</a:t>
            </a:r>
            <a:r>
              <a:rPr lang="en-US" altLang="zh-CN" sz="2800" dirty="0"/>
              <a:t>,</a:t>
            </a:r>
            <a:r>
              <a:rPr lang="zh-CN" altLang="zh-CN" sz="2800" dirty="0"/>
              <a:t>能书写电极反应和总反应方程式。</a:t>
            </a:r>
            <a:endParaRPr lang="zh-CN" altLang="zh-CN" sz="2800" dirty="0"/>
          </a:p>
          <a:p>
            <a:pPr>
              <a:lnSpc>
                <a:spcPct val="150000"/>
              </a:lnSpc>
            </a:pPr>
            <a:r>
              <a:rPr lang="en-US" altLang="zh-CN" sz="2800" dirty="0"/>
              <a:t>2.</a:t>
            </a:r>
            <a:r>
              <a:rPr lang="zh-CN" altLang="zh-CN" sz="2800" dirty="0"/>
              <a:t>了解金属发生电化学腐蚀的原因、金属腐蚀的危害以及防止金属腐蚀的措施</a:t>
            </a:r>
            <a:endParaRPr lang="zh-CN" altLang="zh-CN" sz="2800" dirty="0"/>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endParaRPr lang="zh-CN" altLang="en-US" sz="2800" dirty="0">
              <a:solidFill>
                <a:srgbClr val="DA251C"/>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 y="506185"/>
            <a:ext cx="11582400" cy="4616648"/>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(1)a</a:t>
            </a:r>
            <a:r>
              <a:rPr lang="zh-CN" altLang="zh-CN" sz="2800" dirty="0">
                <a:solidFill>
                  <a:srgbClr val="000000"/>
                </a:solidFill>
                <a:cs typeface="Times New Roman" panose="02020603050405020304" charset="0"/>
              </a:rPr>
              <a:t>为电源的</a:t>
            </a:r>
            <a:r>
              <a:rPr lang="zh-CN" altLang="zh-CN" sz="2800" u="sng" dirty="0">
                <a:solidFill>
                  <a:srgbClr val="000000"/>
                </a:solidFill>
                <a:uFill>
                  <a:solidFill>
                    <a:srgbClr val="000000"/>
                  </a:solidFill>
                </a:uFill>
                <a:cs typeface="Times New Roman" panose="02020603050405020304" charset="0"/>
              </a:rPr>
              <a:t>　　　　</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填</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正</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或</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负</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极</a:t>
            </a:r>
            <a:r>
              <a:rPr lang="en-US" altLang="zh-CN" sz="2800" dirty="0">
                <a:solidFill>
                  <a:srgbClr val="000000"/>
                </a:solidFill>
                <a:cs typeface="Times New Roman" panose="02020603050405020304" charset="0"/>
              </a:rPr>
              <a:t>,C</a:t>
            </a:r>
            <a:r>
              <a:rPr lang="zh-CN" altLang="zh-CN" sz="2800" dirty="0">
                <a:solidFill>
                  <a:srgbClr val="000000"/>
                </a:solidFill>
                <a:cs typeface="Times New Roman" panose="02020603050405020304" charset="0"/>
              </a:rPr>
              <a:t>池是</a:t>
            </a:r>
            <a:r>
              <a:rPr lang="zh-CN" altLang="zh-CN" sz="2800" u="sng" dirty="0">
                <a:solidFill>
                  <a:srgbClr val="000000"/>
                </a:solidFill>
                <a:uFill>
                  <a:solidFill>
                    <a:srgbClr val="000000"/>
                  </a:solidFill>
                </a:uFill>
                <a:cs typeface="Times New Roman" panose="02020603050405020304" charset="0"/>
              </a:rPr>
              <a:t>　　　　</a:t>
            </a:r>
            <a:r>
              <a:rPr lang="zh-CN" altLang="zh-CN" sz="2800" dirty="0">
                <a:solidFill>
                  <a:srgbClr val="000000"/>
                </a:solidFill>
                <a:cs typeface="Times New Roman" panose="02020603050405020304" charset="0"/>
              </a:rPr>
              <a:t>池。</a:t>
            </a:r>
            <a:r>
              <a:rPr lang="en-US" altLang="zh-CN" sz="2800" dirty="0">
                <a:solidFill>
                  <a:srgbClr val="000000"/>
                </a:solidFill>
                <a:cs typeface="Times New Roman" panose="02020603050405020304" charset="0"/>
              </a:rPr>
              <a:t>A</a:t>
            </a:r>
            <a:r>
              <a:rPr lang="zh-CN" altLang="zh-CN" sz="2800" dirty="0">
                <a:solidFill>
                  <a:srgbClr val="000000"/>
                </a:solidFill>
                <a:cs typeface="Times New Roman" panose="02020603050405020304" charset="0"/>
              </a:rPr>
              <a:t>池阳极的电极反应为</a:t>
            </a:r>
            <a:r>
              <a:rPr lang="zh-CN" altLang="zh-CN" sz="2800" u="sng" dirty="0">
                <a:solidFill>
                  <a:srgbClr val="000000"/>
                </a:solidFill>
                <a:uFill>
                  <a:solidFill>
                    <a:srgbClr val="000000"/>
                  </a:solidFill>
                </a:uFill>
                <a:cs typeface="Times New Roman" panose="02020603050405020304" charset="0"/>
              </a:rPr>
              <a:t>　　　　　　　　</a:t>
            </a:r>
            <a:r>
              <a:rPr lang="en-US" altLang="zh-CN" sz="2800" dirty="0">
                <a:solidFill>
                  <a:srgbClr val="000000"/>
                </a:solidFill>
                <a:cs typeface="Times New Roman" panose="02020603050405020304" charset="0"/>
              </a:rPr>
              <a:t>,C</a:t>
            </a:r>
            <a:r>
              <a:rPr lang="zh-CN" altLang="zh-CN" sz="2800" dirty="0">
                <a:solidFill>
                  <a:srgbClr val="000000"/>
                </a:solidFill>
                <a:cs typeface="Times New Roman" panose="02020603050405020304" charset="0"/>
              </a:rPr>
              <a:t>池阴极的电极反应为</a:t>
            </a:r>
            <a:r>
              <a:rPr lang="zh-CN" altLang="zh-CN" sz="2800" u="sng" dirty="0">
                <a:solidFill>
                  <a:srgbClr val="000000"/>
                </a:solidFill>
                <a:uFill>
                  <a:solidFill>
                    <a:srgbClr val="000000"/>
                  </a:solidFill>
                </a:uFill>
                <a:cs typeface="Times New Roman" panose="02020603050405020304" charset="0"/>
              </a:rPr>
              <a:t>　　　　　　　　</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 </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如果通电</a:t>
            </a:r>
            <a:r>
              <a:rPr lang="en-US" altLang="zh-CN" sz="2800" dirty="0">
                <a:solidFill>
                  <a:srgbClr val="000000"/>
                </a:solidFill>
                <a:cs typeface="Times New Roman" panose="02020603050405020304" charset="0"/>
              </a:rPr>
              <a:t>5 min</a:t>
            </a:r>
            <a:r>
              <a:rPr lang="zh-CN" altLang="zh-CN" sz="2800" dirty="0">
                <a:solidFill>
                  <a:srgbClr val="000000"/>
                </a:solidFill>
                <a:cs typeface="Times New Roman" panose="02020603050405020304" charset="0"/>
              </a:rPr>
              <a:t>后</a:t>
            </a:r>
            <a:r>
              <a:rPr lang="en-US" altLang="zh-CN" sz="2800" dirty="0">
                <a:solidFill>
                  <a:srgbClr val="000000"/>
                </a:solidFill>
                <a:cs typeface="Times New Roman" panose="02020603050405020304" charset="0"/>
              </a:rPr>
              <a:t>B</a:t>
            </a:r>
            <a:r>
              <a:rPr lang="zh-CN" altLang="zh-CN" sz="2800" dirty="0">
                <a:solidFill>
                  <a:srgbClr val="000000"/>
                </a:solidFill>
                <a:cs typeface="Times New Roman" panose="02020603050405020304" charset="0"/>
              </a:rPr>
              <a:t>池中共收集到</a:t>
            </a:r>
            <a:r>
              <a:rPr lang="en-US" altLang="zh-CN" sz="2800" dirty="0">
                <a:solidFill>
                  <a:srgbClr val="000000"/>
                </a:solidFill>
                <a:cs typeface="Times New Roman" panose="02020603050405020304" charset="0"/>
              </a:rPr>
              <a:t>224 mL</a:t>
            </a:r>
            <a:r>
              <a:rPr lang="zh-CN" altLang="zh-CN" sz="2800" dirty="0">
                <a:solidFill>
                  <a:srgbClr val="000000"/>
                </a:solidFill>
                <a:cs typeface="Times New Roman" panose="02020603050405020304" charset="0"/>
              </a:rPr>
              <a:t>气体</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标准状况</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且溶液体积为</a:t>
            </a:r>
            <a:r>
              <a:rPr lang="en-US" altLang="zh-CN" sz="2800" dirty="0">
                <a:solidFill>
                  <a:srgbClr val="000000"/>
                </a:solidFill>
                <a:cs typeface="Times New Roman" panose="02020603050405020304" charset="0"/>
              </a:rPr>
              <a:t>200 mL(</a:t>
            </a:r>
            <a:r>
              <a:rPr lang="zh-CN" altLang="zh-CN" sz="2800" dirty="0">
                <a:solidFill>
                  <a:srgbClr val="000000"/>
                </a:solidFill>
                <a:cs typeface="Times New Roman" panose="02020603050405020304" charset="0"/>
              </a:rPr>
              <a:t>设电解过程中溶液体积不变</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则通电前溶液中</a:t>
            </a:r>
            <a:r>
              <a:rPr lang="en-US" altLang="zh-CN" sz="2800" dirty="0">
                <a:solidFill>
                  <a:srgbClr val="000000"/>
                </a:solidFill>
                <a:cs typeface="Times New Roman" panose="02020603050405020304" charset="0"/>
              </a:rPr>
              <a:t>Cu</a:t>
            </a:r>
            <a:r>
              <a:rPr lang="en-US" altLang="zh-CN" sz="2800" baseline="300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的物质的量浓度为</a:t>
            </a:r>
            <a:r>
              <a:rPr lang="zh-CN" altLang="zh-CN" sz="2800" u="sng" dirty="0">
                <a:solidFill>
                  <a:srgbClr val="000000"/>
                </a:solidFill>
                <a:uFill>
                  <a:solidFill>
                    <a:srgbClr val="000000"/>
                  </a:solidFill>
                </a:uFill>
                <a:cs typeface="Times New Roman" panose="02020603050405020304" charset="0"/>
              </a:rPr>
              <a:t>　　　　</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 </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(3)</a:t>
            </a:r>
            <a:r>
              <a:rPr lang="zh-CN" altLang="zh-CN" sz="2800" dirty="0">
                <a:solidFill>
                  <a:srgbClr val="000000"/>
                </a:solidFill>
                <a:cs typeface="Times New Roman" panose="02020603050405020304" charset="0"/>
              </a:rPr>
              <a:t>如果</a:t>
            </a:r>
            <a:r>
              <a:rPr lang="en-US" altLang="zh-CN" sz="2800" dirty="0">
                <a:solidFill>
                  <a:srgbClr val="000000"/>
                </a:solidFill>
                <a:cs typeface="Times New Roman" panose="02020603050405020304" charset="0"/>
              </a:rPr>
              <a:t>A</a:t>
            </a:r>
            <a:r>
              <a:rPr lang="zh-CN" altLang="zh-CN" sz="2800" dirty="0">
                <a:solidFill>
                  <a:srgbClr val="000000"/>
                </a:solidFill>
                <a:cs typeface="Times New Roman" panose="02020603050405020304" charset="0"/>
              </a:rPr>
              <a:t>池溶液为</a:t>
            </a:r>
            <a:r>
              <a:rPr lang="en-US" altLang="zh-CN" sz="2800" dirty="0">
                <a:solidFill>
                  <a:srgbClr val="000000"/>
                </a:solidFill>
                <a:cs typeface="Times New Roman" panose="02020603050405020304" charset="0"/>
              </a:rPr>
              <a:t>200 mL</a:t>
            </a:r>
            <a:r>
              <a:rPr lang="zh-CN" altLang="zh-CN" sz="2800" dirty="0">
                <a:solidFill>
                  <a:srgbClr val="000000"/>
                </a:solidFill>
                <a:cs typeface="Times New Roman" panose="02020603050405020304" charset="0"/>
              </a:rPr>
              <a:t>足量的食盐水</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设电解过程中溶液体积不变</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则通电</a:t>
            </a:r>
            <a:r>
              <a:rPr lang="en-US" altLang="zh-CN" sz="2800" dirty="0">
                <a:solidFill>
                  <a:srgbClr val="000000"/>
                </a:solidFill>
                <a:cs typeface="Times New Roman" panose="02020603050405020304" charset="0"/>
              </a:rPr>
              <a:t>5 min</a:t>
            </a:r>
            <a:r>
              <a:rPr lang="zh-CN" altLang="zh-CN" sz="2800" dirty="0">
                <a:solidFill>
                  <a:srgbClr val="000000"/>
                </a:solidFill>
                <a:cs typeface="Times New Roman" panose="02020603050405020304" charset="0"/>
              </a:rPr>
              <a:t>后</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溶液的</a:t>
            </a:r>
            <a:r>
              <a:rPr lang="en-US" altLang="zh-CN" sz="2800" dirty="0">
                <a:solidFill>
                  <a:srgbClr val="000000"/>
                </a:solidFill>
                <a:cs typeface="Times New Roman" panose="02020603050405020304" charset="0"/>
              </a:rPr>
              <a:t>pH</a:t>
            </a:r>
            <a:r>
              <a:rPr lang="zh-CN" altLang="zh-CN" sz="2800" dirty="0">
                <a:solidFill>
                  <a:srgbClr val="000000"/>
                </a:solidFill>
                <a:cs typeface="Times New Roman" panose="02020603050405020304" charset="0"/>
              </a:rPr>
              <a:t>为</a:t>
            </a:r>
            <a:r>
              <a:rPr lang="zh-CN" altLang="zh-CN" sz="2800" u="sng" dirty="0">
                <a:solidFill>
                  <a:srgbClr val="000000"/>
                </a:solidFill>
                <a:uFill>
                  <a:solidFill>
                    <a:srgbClr val="000000"/>
                  </a:solidFill>
                </a:uFill>
                <a:cs typeface="Times New Roman" panose="02020603050405020304" charset="0"/>
              </a:rPr>
              <a:t>　　　　</a:t>
            </a:r>
            <a:r>
              <a:rPr lang="en-US" altLang="zh-CN" sz="2800" dirty="0">
                <a:solidFill>
                  <a:srgbClr val="000000"/>
                </a:solidFill>
                <a:cs typeface="Times New Roman" panose="02020603050405020304" charset="0"/>
              </a:rPr>
              <a:t>(25 ℃</a:t>
            </a:r>
            <a:r>
              <a:rPr lang="zh-CN" altLang="zh-CN" sz="2800" dirty="0">
                <a:solidFill>
                  <a:srgbClr val="000000"/>
                </a:solidFill>
                <a:cs typeface="Times New Roman" panose="02020603050405020304" charset="0"/>
              </a:rPr>
              <a:t>时</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 </a:t>
            </a:r>
            <a:endParaRPr lang="zh-CN" altLang="zh-CN" sz="2800" dirty="0">
              <a:solidFill>
                <a:srgbClr val="000000"/>
              </a:solidFill>
              <a:cs typeface="Times New Roman" panose="02020603050405020304" charset="0"/>
            </a:endParaRPr>
          </a:p>
        </p:txBody>
      </p:sp>
      <p:sp>
        <p:nvSpPr>
          <p:cNvPr id="3" name="矩形 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34043" y="450951"/>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思维导引</a:t>
            </a:r>
            <a:endParaRPr lang="zh-CN" altLang="zh-CN" sz="2800" dirty="0"/>
          </a:p>
        </p:txBody>
      </p:sp>
      <p:pic>
        <p:nvPicPr>
          <p:cNvPr id="25" name="ZT15ZT-12.EPS" descr="id:2147526513;FounderCES"/>
          <p:cNvPicPr/>
          <p:nvPr/>
        </p:nvPicPr>
        <p:blipFill>
          <a:blip r:embed="rId1"/>
          <a:stretch>
            <a:fillRect/>
          </a:stretch>
        </p:blipFill>
        <p:spPr>
          <a:xfrm>
            <a:off x="909319" y="1538287"/>
            <a:ext cx="9999235" cy="2786063"/>
          </a:xfrm>
          <a:prstGeom prst="rect">
            <a:avLst/>
          </a:prstGeom>
        </p:spPr>
      </p:pic>
      <p:sp>
        <p:nvSpPr>
          <p:cNvPr id="26" name="矩形 2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282449" y="890524"/>
            <a:ext cx="11627102" cy="5262979"/>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解析  </a:t>
            </a:r>
            <a:r>
              <a:rPr lang="en-US" altLang="zh-CN" sz="2800" dirty="0" smtClean="0"/>
              <a:t>(</a:t>
            </a:r>
            <a:r>
              <a:rPr lang="en-US" altLang="zh-CN" sz="2800" dirty="0"/>
              <a:t>1)</a:t>
            </a:r>
            <a:r>
              <a:rPr lang="zh-CN" altLang="zh-CN" sz="2800" dirty="0"/>
              <a:t>根据已知条件通电</a:t>
            </a:r>
            <a:r>
              <a:rPr lang="en-US" altLang="zh-CN" sz="2800" dirty="0"/>
              <a:t>5 min</a:t>
            </a:r>
            <a:r>
              <a:rPr lang="zh-CN" altLang="zh-CN" sz="2800" dirty="0"/>
              <a:t>后</a:t>
            </a:r>
            <a:r>
              <a:rPr lang="en-US" altLang="zh-CN" sz="2800" dirty="0"/>
              <a:t>,</a:t>
            </a:r>
            <a:r>
              <a:rPr lang="zh-CN" altLang="zh-CN" sz="2800" dirty="0"/>
              <a:t>电极</a:t>
            </a:r>
            <a:r>
              <a:rPr lang="en-US" altLang="zh-CN" sz="2800" dirty="0"/>
              <a:t>5</a:t>
            </a:r>
            <a:r>
              <a:rPr lang="zh-CN" altLang="zh-CN" sz="2800" dirty="0"/>
              <a:t>的质量增加 </a:t>
            </a:r>
            <a:r>
              <a:rPr lang="en-US" altLang="zh-CN" sz="2800" dirty="0"/>
              <a:t>2.16 g,</a:t>
            </a:r>
            <a:r>
              <a:rPr lang="zh-CN" altLang="zh-CN" sz="2800" dirty="0"/>
              <a:t>说明电极</a:t>
            </a:r>
            <a:r>
              <a:rPr lang="en-US" altLang="zh-CN" sz="2800" dirty="0"/>
              <a:t>5</a:t>
            </a:r>
            <a:r>
              <a:rPr lang="zh-CN" altLang="zh-CN" sz="2800" dirty="0"/>
              <a:t>作阴极</a:t>
            </a:r>
            <a:r>
              <a:rPr lang="en-US" altLang="zh-CN" sz="2800" dirty="0"/>
              <a:t>,</a:t>
            </a:r>
            <a:r>
              <a:rPr lang="zh-CN" altLang="zh-CN" sz="2800" dirty="0"/>
              <a:t>银离子放电</a:t>
            </a:r>
            <a:r>
              <a:rPr lang="en-US" altLang="zh-CN" sz="2800" dirty="0"/>
              <a:t>,</a:t>
            </a:r>
            <a:r>
              <a:rPr lang="zh-CN" altLang="zh-CN" sz="2800" dirty="0"/>
              <a:t>电极反应为</a:t>
            </a:r>
            <a:r>
              <a:rPr lang="en-US" altLang="zh-CN" sz="2800" dirty="0"/>
              <a:t>Ag</a:t>
            </a:r>
            <a:r>
              <a:rPr lang="en-US" altLang="zh-CN" sz="2800" baseline="30000" dirty="0"/>
              <a:t>+</a:t>
            </a:r>
            <a:r>
              <a:rPr lang="en-US" altLang="zh-CN" sz="2800" dirty="0"/>
              <a:t>+e</a:t>
            </a:r>
            <a:r>
              <a:rPr lang="en-US" altLang="zh-CN" sz="2800" baseline="30000" dirty="0"/>
              <a:t>-          </a:t>
            </a:r>
            <a:r>
              <a:rPr lang="en-US" altLang="zh-CN" sz="2800" dirty="0"/>
              <a:t>Ag,</a:t>
            </a:r>
            <a:r>
              <a:rPr lang="zh-CN" altLang="zh-CN" sz="2800" dirty="0"/>
              <a:t>转移电子的物质的量为</a:t>
            </a:r>
            <a:r>
              <a:rPr lang="en-US" altLang="zh-CN" sz="2800" dirty="0"/>
              <a:t>0.02 </a:t>
            </a:r>
            <a:r>
              <a:rPr lang="en-US" altLang="zh-CN" sz="2800" dirty="0" err="1"/>
              <a:t>mol</a:t>
            </a:r>
            <a:r>
              <a:rPr lang="en-US" altLang="zh-CN" sz="2800" dirty="0"/>
              <a:t>,</a:t>
            </a:r>
            <a:r>
              <a:rPr lang="zh-CN" altLang="zh-CN" sz="2800" dirty="0"/>
              <a:t>同时可知电极</a:t>
            </a:r>
            <a:r>
              <a:rPr lang="en-US" altLang="zh-CN" sz="2800" dirty="0"/>
              <a:t>6</a:t>
            </a:r>
            <a:r>
              <a:rPr lang="zh-CN" altLang="zh-CN" sz="2800" dirty="0"/>
              <a:t>作阳极</a:t>
            </a:r>
            <a:r>
              <a:rPr lang="en-US" altLang="zh-CN" sz="2800" dirty="0"/>
              <a:t>,</a:t>
            </a:r>
            <a:r>
              <a:rPr lang="zh-CN" altLang="zh-CN" sz="2800" dirty="0"/>
              <a:t>与电源的正极相连。所以</a:t>
            </a:r>
            <a:r>
              <a:rPr lang="en-US" altLang="zh-CN" sz="2800" dirty="0"/>
              <a:t>a</a:t>
            </a:r>
            <a:r>
              <a:rPr lang="zh-CN" altLang="zh-CN" sz="2800" dirty="0"/>
              <a:t>是电源的负极</a:t>
            </a:r>
            <a:r>
              <a:rPr lang="en-US" altLang="zh-CN" sz="2800" dirty="0"/>
              <a:t>,b</a:t>
            </a:r>
            <a:r>
              <a:rPr lang="zh-CN" altLang="zh-CN" sz="2800" dirty="0"/>
              <a:t>是电源的正极</a:t>
            </a:r>
            <a:r>
              <a:rPr lang="en-US" altLang="zh-CN" sz="2800" dirty="0"/>
              <a:t>,</a:t>
            </a:r>
            <a:r>
              <a:rPr lang="zh-CN" altLang="zh-CN" sz="2800" dirty="0"/>
              <a:t>电极</a:t>
            </a:r>
            <a:r>
              <a:rPr lang="en-US" altLang="zh-CN" sz="2800" dirty="0"/>
              <a:t>1</a:t>
            </a:r>
            <a:r>
              <a:rPr lang="zh-CN" altLang="zh-CN" sz="2800" dirty="0"/>
              <a:t>、</a:t>
            </a:r>
            <a:r>
              <a:rPr lang="en-US" altLang="zh-CN" sz="2800" dirty="0"/>
              <a:t>3</a:t>
            </a:r>
            <a:r>
              <a:rPr lang="zh-CN" altLang="zh-CN" sz="2800" dirty="0"/>
              <a:t>、</a:t>
            </a:r>
            <a:r>
              <a:rPr lang="en-US" altLang="zh-CN" sz="2800" dirty="0"/>
              <a:t>5</a:t>
            </a:r>
            <a:r>
              <a:rPr lang="zh-CN" altLang="zh-CN" sz="2800" dirty="0"/>
              <a:t>作阴极</a:t>
            </a:r>
            <a:r>
              <a:rPr lang="en-US" altLang="zh-CN" sz="2800" dirty="0"/>
              <a:t>,</a:t>
            </a:r>
            <a:r>
              <a:rPr lang="zh-CN" altLang="zh-CN" sz="2800" dirty="0"/>
              <a:t>电极</a:t>
            </a:r>
            <a:r>
              <a:rPr lang="en-US" altLang="zh-CN" sz="2800" dirty="0"/>
              <a:t>2</a:t>
            </a:r>
            <a:r>
              <a:rPr lang="zh-CN" altLang="zh-CN" sz="2800" dirty="0"/>
              <a:t>、</a:t>
            </a:r>
            <a:r>
              <a:rPr lang="en-US" altLang="zh-CN" sz="2800" dirty="0"/>
              <a:t>4</a:t>
            </a:r>
            <a:r>
              <a:rPr lang="zh-CN" altLang="zh-CN" sz="2800" dirty="0"/>
              <a:t>、</a:t>
            </a:r>
            <a:r>
              <a:rPr lang="en-US" altLang="zh-CN" sz="2800" dirty="0"/>
              <a:t>6</a:t>
            </a:r>
            <a:r>
              <a:rPr lang="zh-CN" altLang="zh-CN" sz="2800" dirty="0"/>
              <a:t>作阳极</a:t>
            </a:r>
            <a:r>
              <a:rPr lang="en-US" altLang="zh-CN" sz="2800" dirty="0"/>
              <a:t>,A</a:t>
            </a:r>
            <a:r>
              <a:rPr lang="zh-CN" altLang="zh-CN" sz="2800" dirty="0"/>
              <a:t>池阳极的电极反应式为</a:t>
            </a:r>
            <a:endParaRPr lang="en-US" altLang="zh-CN" sz="2800" dirty="0"/>
          </a:p>
          <a:p>
            <a:pPr>
              <a:lnSpc>
                <a:spcPct val="150000"/>
              </a:lnSpc>
            </a:pPr>
            <a:r>
              <a:rPr lang="en-US" altLang="zh-CN" sz="2800" dirty="0"/>
              <a:t>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r>
              <a:rPr lang="zh-CN" altLang="zh-CN" sz="2800" dirty="0"/>
              <a:t>。</a:t>
            </a:r>
            <a:r>
              <a:rPr lang="en-US" altLang="zh-CN" sz="2800" dirty="0"/>
              <a:t>(2)B</a:t>
            </a:r>
            <a:r>
              <a:rPr lang="zh-CN" altLang="zh-CN" sz="2800" dirty="0"/>
              <a:t>池中电解总反应为</a:t>
            </a:r>
            <a:r>
              <a:rPr lang="en-US" altLang="zh-CN" sz="2800" dirty="0"/>
              <a:t>2CuSO</a:t>
            </a:r>
            <a:r>
              <a:rPr lang="en-US" altLang="zh-CN" sz="2800" baseline="-25000" dirty="0"/>
              <a:t>4</a:t>
            </a:r>
            <a:r>
              <a:rPr lang="en-US" altLang="zh-CN" sz="2800" dirty="0"/>
              <a:t>+2H</a:t>
            </a:r>
            <a:r>
              <a:rPr lang="en-US" altLang="zh-CN" sz="2800" baseline="-25000" dirty="0"/>
              <a:t>2</a:t>
            </a:r>
            <a:r>
              <a:rPr lang="en-US" altLang="zh-CN" sz="2800" dirty="0"/>
              <a:t>O       2Cu+O</a:t>
            </a:r>
            <a:r>
              <a:rPr lang="en-US" altLang="zh-CN" sz="2800" baseline="-25000" dirty="0"/>
              <a:t>2</a:t>
            </a:r>
            <a:r>
              <a:rPr lang="en-US" altLang="zh-CN" sz="2800" dirty="0"/>
              <a:t>↑+2H</a:t>
            </a:r>
            <a:r>
              <a:rPr lang="en-US" altLang="zh-CN" sz="2800" baseline="-25000" dirty="0"/>
              <a:t>2</a:t>
            </a:r>
            <a:r>
              <a:rPr lang="en-US" altLang="zh-CN" sz="2800" dirty="0"/>
              <a:t>SO</a:t>
            </a:r>
            <a:r>
              <a:rPr lang="en-US" altLang="zh-CN" sz="2800" baseline="-25000" dirty="0"/>
              <a:t>4</a:t>
            </a:r>
            <a:r>
              <a:rPr lang="en-US" altLang="zh-CN" sz="2800" dirty="0"/>
              <a:t>,</a:t>
            </a:r>
            <a:r>
              <a:rPr lang="zh-CN" altLang="zh-CN" sz="2800" dirty="0"/>
              <a:t>若转移</a:t>
            </a:r>
            <a:r>
              <a:rPr lang="en-US" altLang="zh-CN" sz="2800" dirty="0"/>
              <a:t>0.02 </a:t>
            </a:r>
            <a:r>
              <a:rPr lang="en-US" altLang="zh-CN" sz="2800" dirty="0" err="1"/>
              <a:t>mol</a:t>
            </a:r>
            <a:r>
              <a:rPr lang="zh-CN" altLang="zh-CN" sz="2800" dirty="0"/>
              <a:t>电子时只收集到</a:t>
            </a:r>
            <a:r>
              <a:rPr lang="en-US" altLang="zh-CN" sz="2800" dirty="0"/>
              <a:t>O</a:t>
            </a:r>
            <a:r>
              <a:rPr lang="en-US" altLang="zh-CN" sz="2800" baseline="-25000" dirty="0"/>
              <a:t>2</a:t>
            </a:r>
            <a:r>
              <a:rPr lang="en-US" altLang="zh-CN" sz="2800" dirty="0"/>
              <a:t>(</a:t>
            </a:r>
            <a:r>
              <a:rPr lang="zh-CN" altLang="zh-CN" sz="2800" dirty="0"/>
              <a:t>只电解溶质</a:t>
            </a:r>
            <a:r>
              <a:rPr lang="en-US" altLang="zh-CN" sz="2800" dirty="0"/>
              <a:t>),</a:t>
            </a:r>
            <a:r>
              <a:rPr lang="zh-CN" altLang="zh-CN" sz="2800" dirty="0"/>
              <a:t>则根据关系式</a:t>
            </a:r>
            <a:r>
              <a:rPr lang="en-US" altLang="zh-CN" sz="2800" dirty="0"/>
              <a:t>2CuSO</a:t>
            </a:r>
            <a:r>
              <a:rPr lang="en-US" altLang="zh-CN" sz="2800" baseline="-25000" dirty="0"/>
              <a:t>4</a:t>
            </a:r>
            <a:r>
              <a:rPr lang="en-US" altLang="zh-CN" sz="2800" dirty="0"/>
              <a:t>~O</a:t>
            </a:r>
            <a:r>
              <a:rPr lang="en-US" altLang="zh-CN" sz="2800" baseline="-25000" dirty="0"/>
              <a:t>2</a:t>
            </a:r>
            <a:r>
              <a:rPr lang="en-US" altLang="zh-CN" sz="2800" dirty="0"/>
              <a:t>~4e</a:t>
            </a:r>
            <a:r>
              <a:rPr lang="en-US" altLang="zh-CN" sz="2800" baseline="30000" dirty="0"/>
              <a:t>-</a:t>
            </a:r>
            <a:r>
              <a:rPr lang="zh-CN" altLang="zh-CN" sz="2800" dirty="0"/>
              <a:t>可得</a:t>
            </a:r>
            <a:r>
              <a:rPr lang="en-US" altLang="zh-CN" sz="2800" i="1" dirty="0"/>
              <a:t>n</a:t>
            </a:r>
            <a:r>
              <a:rPr lang="en-US" altLang="zh-CN" sz="2800" dirty="0"/>
              <a:t>(O</a:t>
            </a:r>
            <a:r>
              <a:rPr lang="en-US" altLang="zh-CN" sz="2800" baseline="-25000" dirty="0"/>
              <a:t>2</a:t>
            </a:r>
            <a:r>
              <a:rPr lang="en-US" altLang="zh-CN" sz="2800" dirty="0"/>
              <a:t>)=0.005 </a:t>
            </a:r>
            <a:r>
              <a:rPr lang="en-US" altLang="zh-CN" sz="2800" dirty="0" err="1"/>
              <a:t>mol</a:t>
            </a:r>
            <a:r>
              <a:rPr lang="en-US" altLang="zh-CN" sz="2800" dirty="0"/>
              <a:t>,</a:t>
            </a:r>
            <a:r>
              <a:rPr lang="zh-CN" altLang="zh-CN" sz="2800" dirty="0"/>
              <a:t>体积为</a:t>
            </a:r>
            <a:r>
              <a:rPr lang="en-US" altLang="zh-CN" sz="2800" dirty="0"/>
              <a:t>112 mL(</a:t>
            </a:r>
            <a:r>
              <a:rPr lang="zh-CN" altLang="zh-CN" sz="2800" dirty="0"/>
              <a:t>标准状况</a:t>
            </a:r>
            <a:r>
              <a:rPr lang="en-US" altLang="zh-CN" sz="2800" dirty="0"/>
              <a:t>)&lt;224 mL,</a:t>
            </a:r>
            <a:r>
              <a:rPr lang="zh-CN" altLang="zh-CN" sz="2800" dirty="0"/>
              <a:t>说明溶质</a:t>
            </a:r>
            <a:r>
              <a:rPr lang="en-US" altLang="zh-CN" sz="2800" dirty="0"/>
              <a:t>CuSO</a:t>
            </a:r>
            <a:r>
              <a:rPr lang="en-US" altLang="zh-CN" sz="2800" baseline="-25000" dirty="0"/>
              <a:t>4</a:t>
            </a:r>
            <a:r>
              <a:rPr lang="zh-CN" altLang="zh-CN" sz="2800" dirty="0"/>
              <a:t>已耗完</a:t>
            </a:r>
            <a:r>
              <a:rPr lang="en-US" altLang="zh-CN" sz="2800" dirty="0"/>
              <a:t>,</a:t>
            </a:r>
            <a:r>
              <a:rPr lang="zh-CN" altLang="zh-CN" sz="2800" dirty="0"/>
              <a:t>然后电解水。设整个过程消耗</a:t>
            </a:r>
            <a:r>
              <a:rPr lang="en-US" altLang="zh-CN" sz="2800" dirty="0"/>
              <a:t>CuSO</a:t>
            </a:r>
            <a:r>
              <a:rPr lang="en-US" altLang="zh-CN" sz="2800" baseline="-25000" dirty="0"/>
              <a:t>4</a:t>
            </a:r>
            <a:r>
              <a:rPr lang="en-US" altLang="zh-CN" sz="2800" dirty="0"/>
              <a:t> </a:t>
            </a:r>
            <a:r>
              <a:rPr lang="en-US" altLang="zh-CN" sz="2800" i="1" dirty="0"/>
              <a:t>x</a:t>
            </a:r>
            <a:r>
              <a:rPr lang="en-US" altLang="zh-CN" sz="2800" dirty="0"/>
              <a:t> </a:t>
            </a:r>
            <a:r>
              <a:rPr lang="en-US" altLang="zh-CN" sz="2800" dirty="0" err="1"/>
              <a:t>mol</a:t>
            </a:r>
            <a:r>
              <a:rPr lang="en-US" altLang="zh-CN" sz="2800" dirty="0"/>
              <a:t>,</a:t>
            </a:r>
            <a:endParaRPr lang="zh-CN" altLang="zh-CN" sz="2800" dirty="0"/>
          </a:p>
        </p:txBody>
      </p:sp>
      <p:pic>
        <p:nvPicPr>
          <p:cNvPr id="13" name="图片 29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65811" y="1819275"/>
            <a:ext cx="4603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29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78659" y="3716069"/>
            <a:ext cx="4603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p:nvPr/>
        </p:nvPicPr>
        <p:blipFill>
          <a:blip r:embed="rId2"/>
          <a:stretch>
            <a:fillRect/>
          </a:stretch>
        </p:blipFill>
        <p:spPr>
          <a:xfrm>
            <a:off x="9015412" y="3501707"/>
            <a:ext cx="642938" cy="579576"/>
          </a:xfrm>
          <a:prstGeom prst="rect">
            <a:avLst/>
          </a:prstGeom>
        </p:spPr>
      </p:pic>
      <p:sp>
        <p:nvSpPr>
          <p:cNvPr id="19" name="矩形 18"/>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18" name="矩形 17">
                <a:extLst>
                  <a:ext uri="{FF2B5EF4-FFF2-40B4-BE49-F238E27FC236}">
                    <a14:artisticCrisscrossEtching id="{6257AC32-1BFC-477B-AC73-48949739AC27}"/>
                  </a:ext>
                </a:extLst>
              </p:cNvPr>
              <p:cNvSpPr/>
              <p:nvPr/>
            </p:nvSpPr>
            <p:spPr>
              <a:xfrm>
                <a:off x="282449" y="299974"/>
                <a:ext cx="11627102" cy="4131259"/>
              </a:xfrm>
              <a:prstGeom prst="rect">
                <a:avLst/>
              </a:prstGeom>
            </p:spPr>
            <p:txBody>
              <a:bodyPr wrap="square">
                <a:spAutoFit/>
              </a:bodyPr>
              <a:lstStyle/>
              <a:p>
                <a:pPr>
                  <a:lnSpc>
                    <a:spcPct val="150000"/>
                  </a:lnSpc>
                </a:pPr>
                <a:r>
                  <a:rPr lang="en-US" altLang="zh-CN" sz="2800" dirty="0"/>
                  <a:t>H</a:t>
                </a:r>
                <a:r>
                  <a:rPr lang="en-US" altLang="zh-CN" sz="2800" baseline="-25000" dirty="0"/>
                  <a:t>2</a:t>
                </a:r>
                <a:r>
                  <a:rPr lang="en-US" altLang="zh-CN" sz="2800" dirty="0"/>
                  <a:t>O </a:t>
                </a:r>
                <a:r>
                  <a:rPr lang="en-US" altLang="zh-CN" sz="2800" i="1" dirty="0"/>
                  <a:t>y</a:t>
                </a:r>
                <a:r>
                  <a:rPr lang="en-US" altLang="zh-CN" sz="2800" dirty="0"/>
                  <a:t> </a:t>
                </a:r>
                <a:r>
                  <a:rPr lang="en-US" altLang="zh-CN" sz="2800" dirty="0" err="1"/>
                  <a:t>mol</a:t>
                </a:r>
                <a:r>
                  <a:rPr lang="en-US" altLang="zh-CN" sz="2800" dirty="0"/>
                  <a:t>,</a:t>
                </a:r>
                <a:r>
                  <a:rPr lang="zh-CN" altLang="zh-CN" sz="2800" dirty="0"/>
                  <a:t>则有</a:t>
                </a:r>
                <a:r>
                  <a:rPr lang="en-US" altLang="zh-CN" sz="2800" dirty="0"/>
                  <a:t>2</a:t>
                </a:r>
                <a:r>
                  <a:rPr lang="en-US" altLang="zh-CN" sz="2800" i="1" dirty="0"/>
                  <a:t>x</a:t>
                </a:r>
                <a:r>
                  <a:rPr lang="en-US" altLang="zh-CN" sz="2800" dirty="0"/>
                  <a:t>+2</a:t>
                </a:r>
                <a:r>
                  <a:rPr lang="en-US" altLang="zh-CN" sz="2800" i="1" dirty="0"/>
                  <a:t>y</a:t>
                </a:r>
                <a:r>
                  <a:rPr lang="en-US" altLang="zh-CN" sz="2800" dirty="0"/>
                  <a:t>=0.02,</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1</m:t>
                        </m:r>
                      </m:num>
                      <m:den>
                        <m:r>
                          <a:rPr lang="en-US" altLang="zh-CN" sz="2800">
                            <a:latin typeface="Cambria Math" panose="02040503050406030204" pitchFamily="18" charset="0"/>
                          </a:rPr>
                          <m:t>2</m:t>
                        </m:r>
                      </m:den>
                    </m:f>
                  </m:oMath>
                </a14:m>
                <a:r>
                  <a:rPr lang="en-US" altLang="zh-CN" sz="2800" i="1" dirty="0"/>
                  <a:t>x+</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3</m:t>
                        </m:r>
                      </m:num>
                      <m:den>
                        <m:r>
                          <a:rPr lang="en-US" altLang="zh-CN" sz="2800">
                            <a:latin typeface="Cambria Math" panose="02040503050406030204" pitchFamily="18" charset="0"/>
                          </a:rPr>
                          <m:t>2</m:t>
                        </m:r>
                      </m:den>
                    </m:f>
                  </m:oMath>
                </a14:m>
                <a:r>
                  <a:rPr lang="en-US" altLang="zh-CN" sz="2800" i="1" dirty="0"/>
                  <a:t>y=</a:t>
                </a:r>
                <a:r>
                  <a:rPr lang="en-US" altLang="zh-CN" sz="2800" dirty="0"/>
                  <a:t>0</a:t>
                </a:r>
                <a:r>
                  <a:rPr lang="en-US" altLang="zh-CN" sz="2800" i="1" dirty="0"/>
                  <a:t>.</a:t>
                </a:r>
                <a:r>
                  <a:rPr lang="en-US" altLang="zh-CN" sz="2800" dirty="0"/>
                  <a:t>01,</a:t>
                </a:r>
                <a:r>
                  <a:rPr lang="zh-CN" altLang="zh-CN" sz="2800" dirty="0"/>
                  <a:t>解得</a:t>
                </a:r>
                <a:r>
                  <a:rPr lang="en-US" altLang="zh-CN" sz="2800" i="1" dirty="0"/>
                  <a:t>x=y</a:t>
                </a:r>
                <a:r>
                  <a:rPr lang="en-US" altLang="zh-CN" sz="2800" dirty="0"/>
                  <a:t>=0.005,</a:t>
                </a:r>
                <a:r>
                  <a:rPr lang="zh-CN" altLang="zh-CN" sz="2800" dirty="0"/>
                  <a:t>则</a:t>
                </a:r>
                <a:r>
                  <a:rPr lang="en-US" altLang="zh-CN" sz="2800" i="1" dirty="0"/>
                  <a:t>c</a:t>
                </a:r>
                <a:r>
                  <a:rPr lang="en-US" altLang="zh-CN" sz="2800" dirty="0"/>
                  <a:t>(CuSO</a:t>
                </a:r>
                <a:r>
                  <a:rPr lang="en-US" altLang="zh-CN" sz="2800" baseline="-25000" dirty="0"/>
                  <a:t>4</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005</m:t>
                        </m:r>
                        <m:r>
                          <m:rPr>
                            <m:sty m:val="p"/>
                          </m:rPr>
                          <a:rPr lang="en-US" altLang="zh-CN" sz="2800">
                            <a:latin typeface="Cambria Math" panose="02040503050406030204" pitchFamily="18" charset="0"/>
                          </a:rPr>
                          <m:t>mol</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2</m:t>
                        </m:r>
                        <m:r>
                          <m:rPr>
                            <m:nor/>
                          </m:rPr>
                          <a:rPr lang="en-US" altLang="zh-CN" sz="2800"/>
                          <m:t> </m:t>
                        </m:r>
                        <m:r>
                          <m:rPr>
                            <m:sty m:val="p"/>
                          </m:rPr>
                          <a:rPr lang="en-US" altLang="zh-CN" sz="2800">
                            <a:latin typeface="Cambria Math" panose="02040503050406030204" pitchFamily="18" charset="0"/>
                          </a:rPr>
                          <m:t>L</m:t>
                        </m:r>
                      </m:den>
                    </m:f>
                  </m:oMath>
                </a14:m>
                <a:r>
                  <a:rPr lang="en-US" altLang="zh-CN" sz="2800" dirty="0"/>
                  <a:t>=0.025 mol·L</a:t>
                </a:r>
                <a:r>
                  <a:rPr lang="en-US" altLang="zh-CN" sz="2800" baseline="30000" dirty="0"/>
                  <a:t>-1</a:t>
                </a:r>
                <a:r>
                  <a:rPr lang="zh-CN" altLang="zh-CN" sz="2800" dirty="0"/>
                  <a:t>。</a:t>
                </a:r>
                <a:endParaRPr lang="en-US" altLang="zh-CN" sz="2800" dirty="0"/>
              </a:p>
              <a:p>
                <a:pPr>
                  <a:lnSpc>
                    <a:spcPct val="150000"/>
                  </a:lnSpc>
                </a:pPr>
                <a:r>
                  <a:rPr lang="en-US" altLang="zh-CN" sz="2800" dirty="0"/>
                  <a:t>(3)</a:t>
                </a:r>
                <a:r>
                  <a:rPr lang="zh-CN" altLang="zh-CN" sz="2800" dirty="0"/>
                  <a:t>由于</a:t>
                </a:r>
                <a:r>
                  <a:rPr lang="en-US" altLang="zh-CN" sz="2800" dirty="0"/>
                  <a:t>A</a:t>
                </a:r>
                <a:r>
                  <a:rPr lang="zh-CN" altLang="zh-CN" sz="2800" dirty="0"/>
                  <a:t>池中电解液足量</a:t>
                </a:r>
                <a:r>
                  <a:rPr lang="en-US" altLang="zh-CN" sz="2800" dirty="0"/>
                  <a:t>,A</a:t>
                </a:r>
                <a:r>
                  <a:rPr lang="zh-CN" altLang="zh-CN" sz="2800" dirty="0"/>
                  <a:t>池中只发生反应</a:t>
                </a:r>
                <a:r>
                  <a:rPr lang="en-US" altLang="zh-CN" sz="2800" dirty="0"/>
                  <a:t>2NaCl+2H</a:t>
                </a:r>
                <a:r>
                  <a:rPr lang="en-US" altLang="zh-CN" sz="2800" baseline="-25000" dirty="0"/>
                  <a:t>2</a:t>
                </a:r>
                <a:r>
                  <a:rPr lang="en-US" altLang="zh-CN" sz="2800" dirty="0"/>
                  <a:t>O         2NaOH+H</a:t>
                </a:r>
                <a:r>
                  <a:rPr lang="en-US" altLang="zh-CN" sz="2800" baseline="-25000" dirty="0"/>
                  <a:t>2</a:t>
                </a:r>
                <a:r>
                  <a:rPr lang="en-US" altLang="zh-CN" sz="2800" dirty="0"/>
                  <a:t>↑+Cl</a:t>
                </a:r>
                <a:r>
                  <a:rPr lang="en-US" altLang="zh-CN" sz="2800" baseline="-25000" dirty="0"/>
                  <a:t>2</a:t>
                </a:r>
                <a:r>
                  <a:rPr lang="en-US" altLang="zh-CN" sz="2800" dirty="0"/>
                  <a:t>↑,</a:t>
                </a:r>
                <a:r>
                  <a:rPr lang="zh-CN" altLang="zh-CN" sz="2800" dirty="0"/>
                  <a:t>根据关系式</a:t>
                </a:r>
                <a:r>
                  <a:rPr lang="en-US" altLang="zh-CN" sz="2800" dirty="0" err="1"/>
                  <a:t>NaOH~e</a:t>
                </a:r>
                <a:r>
                  <a:rPr lang="en-US" altLang="zh-CN" sz="2800" baseline="30000" dirty="0"/>
                  <a:t>-</a:t>
                </a:r>
                <a:r>
                  <a:rPr lang="en-US" altLang="zh-CN" sz="2800" dirty="0"/>
                  <a:t>,</a:t>
                </a:r>
                <a:r>
                  <a:rPr lang="zh-CN" altLang="zh-CN" sz="2800" dirty="0"/>
                  <a:t>生成的</a:t>
                </a:r>
                <a:r>
                  <a:rPr lang="en-US" altLang="zh-CN" sz="2800" i="1" dirty="0"/>
                  <a:t>n</a:t>
                </a:r>
                <a:r>
                  <a:rPr lang="en-US" altLang="zh-CN" sz="2800" dirty="0"/>
                  <a:t>(</a:t>
                </a:r>
                <a:r>
                  <a:rPr lang="en-US" altLang="zh-CN" sz="2800" dirty="0" err="1"/>
                  <a:t>NaOH</a:t>
                </a:r>
                <a:r>
                  <a:rPr lang="en-US" altLang="zh-CN" sz="2800" dirty="0"/>
                  <a:t>)=0.02 </a:t>
                </a:r>
                <a:r>
                  <a:rPr lang="en-US" altLang="zh-CN" sz="2800" dirty="0" err="1"/>
                  <a:t>mol</a:t>
                </a:r>
                <a:r>
                  <a:rPr lang="en-US" altLang="zh-CN" sz="2800" dirty="0"/>
                  <a:t>,</a:t>
                </a:r>
                <a:r>
                  <a:rPr lang="zh-CN" altLang="zh-CN" sz="2800" dirty="0"/>
                  <a:t>则</a:t>
                </a:r>
                <a:r>
                  <a:rPr lang="en-US" altLang="zh-CN" sz="2800" i="1" dirty="0"/>
                  <a:t>c</a:t>
                </a:r>
                <a:r>
                  <a:rPr lang="en-US" altLang="zh-CN" sz="2800" dirty="0"/>
                  <a:t>(</a:t>
                </a:r>
                <a:r>
                  <a:rPr lang="en-US" altLang="zh-CN" sz="2800" dirty="0" err="1"/>
                  <a:t>NaOH</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02</m:t>
                        </m:r>
                        <m:r>
                          <m:rPr>
                            <m:sty m:val="p"/>
                          </m:rPr>
                          <a:rPr lang="en-US" altLang="zh-CN" sz="2800">
                            <a:latin typeface="Cambria Math" panose="02040503050406030204" pitchFamily="18" charset="0"/>
                          </a:rPr>
                          <m:t>mol</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2</m:t>
                        </m:r>
                        <m:r>
                          <m:rPr>
                            <m:nor/>
                          </m:rPr>
                          <a:rPr lang="en-US" altLang="zh-CN" sz="2800"/>
                          <m:t> </m:t>
                        </m:r>
                        <m:r>
                          <m:rPr>
                            <m:sty m:val="p"/>
                          </m:rPr>
                          <a:rPr lang="en-US" altLang="zh-CN" sz="2800">
                            <a:latin typeface="Cambria Math" panose="02040503050406030204" pitchFamily="18" charset="0"/>
                          </a:rPr>
                          <m:t>L</m:t>
                        </m:r>
                      </m:den>
                    </m:f>
                  </m:oMath>
                </a14:m>
                <a:r>
                  <a:rPr lang="en-US" altLang="zh-CN" sz="2800" dirty="0"/>
                  <a:t>=0.1 mol·L</a:t>
                </a:r>
                <a:r>
                  <a:rPr lang="en-US" altLang="zh-CN" sz="2800" baseline="30000" dirty="0"/>
                  <a:t>-1</a:t>
                </a:r>
                <a:r>
                  <a:rPr lang="en-US" altLang="zh-CN" sz="2800" dirty="0"/>
                  <a:t>,</a:t>
                </a:r>
                <a:r>
                  <a:rPr lang="zh-CN" altLang="zh-CN" sz="2800" dirty="0"/>
                  <a:t>即</a:t>
                </a:r>
                <a:r>
                  <a:rPr lang="en-US" altLang="zh-CN" sz="2800" dirty="0"/>
                  <a:t>25 ℃</a:t>
                </a:r>
                <a:r>
                  <a:rPr lang="zh-CN" altLang="zh-CN" sz="2800" dirty="0"/>
                  <a:t>时溶液的</a:t>
                </a:r>
                <a:r>
                  <a:rPr lang="en-US" altLang="zh-CN" sz="2800" dirty="0"/>
                  <a:t>pH=13</a:t>
                </a:r>
                <a:r>
                  <a:rPr lang="zh-CN" altLang="zh-CN" sz="2800" dirty="0"/>
                  <a:t>。</a:t>
                </a:r>
              </a:p>
            </p:txBody>
          </p:sp>
        </mc:Choice>
        <mc:Fallback>
          <p:sp>
            <p:nvSpPr>
              <p:cNvPr id="18" name="矩形 17"/>
              <p:cNvSpPr>
                <a:spLocks noRot="1" noChangeAspect="1" noMove="1" noResize="1" noEditPoints="1" noAdjustHandles="1" noChangeArrowheads="1" noChangeShapeType="1" noTextEdit="1"/>
              </p:cNvSpPr>
              <p:nvPr/>
            </p:nvSpPr>
            <p:spPr>
              <a:xfrm>
                <a:off x="282449" y="299974"/>
                <a:ext cx="11627102" cy="4131259"/>
              </a:xfrm>
              <a:prstGeom prst="rect">
                <a:avLst/>
              </a:prstGeom>
              <a:blipFill rotWithShape="1">
                <a:blip r:embed="rId1"/>
                <a:stretch>
                  <a:fillRect l="-1048" b="-737"/>
                </a:stretch>
              </a:blipFill>
            </p:spPr>
            <p:txBody>
              <a:bodyPr/>
              <a:lstStyle/>
              <a:p>
                <a:r>
                  <a:rPr lang="zh-CN" altLang="en-US">
                    <a:noFill/>
                  </a:rPr>
                  <a:t> </a:t>
                </a:r>
                <a:endParaRPr lang="zh-CN" altLang="en-US">
                  <a:noFill/>
                </a:endParaRPr>
              </a:p>
            </p:txBody>
          </p:sp>
        </mc:Fallback>
      </mc:AlternateContent>
      <p:pic>
        <p:nvPicPr>
          <p:cNvPr id="17" name="图片 16"/>
          <p:cNvPicPr/>
          <p:nvPr/>
        </p:nvPicPr>
        <p:blipFill>
          <a:blip r:embed="rId2"/>
          <a:stretch>
            <a:fillRect/>
          </a:stretch>
        </p:blipFill>
        <p:spPr>
          <a:xfrm>
            <a:off x="9167812" y="2225357"/>
            <a:ext cx="642938" cy="579576"/>
          </a:xfrm>
          <a:prstGeom prst="rect">
            <a:avLst/>
          </a:prstGeom>
        </p:spPr>
      </p:pic>
      <p:sp>
        <p:nvSpPr>
          <p:cNvPr id="19" name="矩形 18"/>
          <p:cNvSpPr/>
          <p:nvPr/>
        </p:nvSpPr>
        <p:spPr>
          <a:xfrm>
            <a:off x="234043" y="4463821"/>
            <a:ext cx="11723912" cy="138499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    </a:t>
            </a:r>
            <a:r>
              <a:rPr lang="en-US" altLang="zh-CN" sz="2800" dirty="0"/>
              <a:t>(1)</a:t>
            </a:r>
            <a:r>
              <a:rPr lang="zh-CN" altLang="zh-CN" sz="2800" dirty="0"/>
              <a:t>负　电解　</a:t>
            </a:r>
            <a:r>
              <a:rPr lang="en-US" altLang="zh-CN" sz="2800" dirty="0"/>
              <a:t>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r>
              <a:rPr lang="zh-CN" altLang="zh-CN" sz="2800" dirty="0"/>
              <a:t>　</a:t>
            </a:r>
            <a:r>
              <a:rPr lang="en-US" altLang="zh-CN" sz="2800" dirty="0"/>
              <a:t>Ag</a:t>
            </a:r>
            <a:r>
              <a:rPr lang="en-US" altLang="zh-CN" sz="2800" baseline="30000" dirty="0"/>
              <a:t>+</a:t>
            </a:r>
            <a:r>
              <a:rPr lang="en-US" altLang="zh-CN" sz="2800" dirty="0"/>
              <a:t>+e</a:t>
            </a:r>
            <a:r>
              <a:rPr lang="en-US" altLang="zh-CN" sz="2800" baseline="30000" dirty="0"/>
              <a:t>-           </a:t>
            </a:r>
            <a:r>
              <a:rPr lang="en-US" altLang="zh-CN" sz="2800" dirty="0"/>
              <a:t>Ag</a:t>
            </a:r>
            <a:r>
              <a:rPr lang="zh-CN" altLang="zh-CN" sz="2800" dirty="0"/>
              <a:t>　</a:t>
            </a:r>
            <a:r>
              <a:rPr lang="en-US" altLang="zh-CN" sz="2800" dirty="0"/>
              <a:t>(2)0.025 mol·L</a:t>
            </a:r>
            <a:r>
              <a:rPr lang="en-US" altLang="zh-CN" sz="2800" baseline="30000" dirty="0"/>
              <a:t>-1</a:t>
            </a:r>
            <a:r>
              <a:rPr lang="zh-CN" altLang="zh-CN" sz="2800" dirty="0"/>
              <a:t>　</a:t>
            </a:r>
            <a:r>
              <a:rPr lang="en-US" altLang="zh-CN" sz="2800" dirty="0"/>
              <a:t>(3)13</a:t>
            </a:r>
            <a:endParaRPr lang="zh-CN" altLang="zh-CN" sz="2800" dirty="0"/>
          </a:p>
        </p:txBody>
      </p:sp>
      <p:pic>
        <p:nvPicPr>
          <p:cNvPr id="21" name="图片 29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75" y="4772025"/>
            <a:ext cx="4603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29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225" y="4772025"/>
            <a:ext cx="460375" cy="276225"/>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34043" y="312735"/>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突破攻略</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 name="矩形 1"/>
          <p:cNvSpPr/>
          <p:nvPr/>
        </p:nvSpPr>
        <p:spPr>
          <a:xfrm>
            <a:off x="304799" y="980627"/>
            <a:ext cx="11640457" cy="4540217"/>
          </a:xfrm>
          <a:prstGeom prst="rect">
            <a:avLst/>
          </a:prstGeom>
        </p:spPr>
        <p:txBody>
          <a:bodyPr wrap="square">
            <a:spAutoFit/>
          </a:bodyPr>
          <a:lstStyle/>
          <a:p>
            <a:pPr>
              <a:lnSpc>
                <a:spcPct val="150000"/>
              </a:lnSpc>
            </a:pPr>
            <a:r>
              <a:rPr lang="zh-CN" altLang="zh-CN" sz="2800" dirty="0"/>
              <a:t>电解前后电解质溶液的酸碱性变化可概括为</a:t>
            </a:r>
            <a:r>
              <a:rPr lang="en-US" altLang="zh-CN" sz="2800" dirty="0"/>
              <a:t>“</a:t>
            </a:r>
            <a:r>
              <a:rPr lang="zh-CN" altLang="zh-CN" sz="2800" dirty="0"/>
              <a:t>有氢无氧增碱性</a:t>
            </a:r>
            <a:r>
              <a:rPr lang="en-US" altLang="zh-CN" sz="2800" dirty="0"/>
              <a:t>,</a:t>
            </a:r>
            <a:r>
              <a:rPr lang="zh-CN" altLang="zh-CN" sz="2800" dirty="0"/>
              <a:t>有氧无氢增酸性</a:t>
            </a:r>
            <a:r>
              <a:rPr lang="en-US" altLang="zh-CN" sz="2800" dirty="0"/>
              <a:t>;</a:t>
            </a:r>
            <a:r>
              <a:rPr lang="zh-CN" altLang="zh-CN" sz="2800" dirty="0"/>
              <a:t>有氢有氧增原性</a:t>
            </a:r>
            <a:r>
              <a:rPr lang="en-US" altLang="zh-CN" sz="2800" dirty="0"/>
              <a:t>,</a:t>
            </a:r>
            <a:r>
              <a:rPr lang="zh-CN" altLang="zh-CN" sz="2800" dirty="0"/>
              <a:t>无氢无氧减原性</a:t>
            </a:r>
            <a:r>
              <a:rPr lang="en-US" altLang="zh-CN" sz="2800" dirty="0"/>
              <a:t>”</a:t>
            </a:r>
            <a:r>
              <a:rPr lang="zh-CN" altLang="zh-CN" sz="2800" dirty="0"/>
              <a:t>。即</a:t>
            </a:r>
            <a:r>
              <a:rPr lang="en-US" altLang="zh-CN" sz="2800" dirty="0"/>
              <a:t>(1)</a:t>
            </a:r>
            <a:r>
              <a:rPr lang="zh-CN" altLang="zh-CN" sz="2800" dirty="0"/>
              <a:t>电极区域</a:t>
            </a:r>
            <a:r>
              <a:rPr lang="en-US" altLang="zh-CN" sz="2800" dirty="0"/>
              <a:t>: ①</a:t>
            </a:r>
            <a:r>
              <a:rPr lang="zh-CN" altLang="zh-CN" sz="2800" dirty="0"/>
              <a:t>阴极</a:t>
            </a:r>
            <a:r>
              <a:rPr lang="en-US" altLang="zh-CN" sz="2800" dirty="0"/>
              <a:t>H</a:t>
            </a:r>
            <a:r>
              <a:rPr lang="en-US" altLang="zh-CN" sz="2800" baseline="30000" dirty="0"/>
              <a:t>+</a:t>
            </a:r>
            <a:r>
              <a:rPr lang="zh-CN" altLang="zh-CN" sz="2800" dirty="0"/>
              <a:t>放电产生</a:t>
            </a:r>
            <a:r>
              <a:rPr lang="en-US" altLang="zh-CN" sz="2800" dirty="0"/>
              <a:t>H</a:t>
            </a:r>
            <a:r>
              <a:rPr lang="en-US" altLang="zh-CN" sz="2800" baseline="-25000" dirty="0"/>
              <a:t>2</a:t>
            </a:r>
            <a:r>
              <a:rPr lang="en-US" altLang="zh-CN" sz="2800" dirty="0"/>
              <a:t>,</a:t>
            </a:r>
            <a:r>
              <a:rPr lang="zh-CN" altLang="zh-CN" sz="2800" dirty="0"/>
              <a:t>阴极区</a:t>
            </a:r>
            <a:r>
              <a:rPr lang="en-US" altLang="zh-CN" sz="2800" dirty="0"/>
              <a:t>pH</a:t>
            </a:r>
            <a:r>
              <a:rPr lang="zh-CN" altLang="zh-CN" sz="2800" dirty="0"/>
              <a:t>变大</a:t>
            </a:r>
            <a:r>
              <a:rPr lang="en-US" altLang="zh-CN" sz="2800" dirty="0"/>
              <a:t>;②</a:t>
            </a:r>
            <a:r>
              <a:rPr lang="zh-CN" altLang="zh-CN" sz="2800" dirty="0"/>
              <a:t>阳极</a:t>
            </a:r>
            <a:r>
              <a:rPr lang="en-US" altLang="zh-CN" sz="2800" dirty="0"/>
              <a:t>OH</a:t>
            </a:r>
            <a:r>
              <a:rPr lang="en-US" altLang="zh-CN" sz="2800" baseline="30000" dirty="0"/>
              <a:t>-</a:t>
            </a:r>
            <a:r>
              <a:rPr lang="zh-CN" altLang="zh-CN" sz="2800" dirty="0"/>
              <a:t>放电产生</a:t>
            </a:r>
            <a:r>
              <a:rPr lang="en-US" altLang="zh-CN" sz="2800" dirty="0"/>
              <a:t>O</a:t>
            </a:r>
            <a:r>
              <a:rPr lang="en-US" altLang="zh-CN" sz="2800" baseline="-25000" dirty="0"/>
              <a:t>2</a:t>
            </a:r>
            <a:r>
              <a:rPr lang="en-US" altLang="zh-CN" sz="2800" dirty="0"/>
              <a:t>,</a:t>
            </a:r>
            <a:r>
              <a:rPr lang="zh-CN" altLang="zh-CN" sz="2800" dirty="0"/>
              <a:t>阳极区</a:t>
            </a:r>
            <a:r>
              <a:rPr lang="en-US" altLang="zh-CN" sz="2800" dirty="0"/>
              <a:t>pH</a:t>
            </a:r>
            <a:r>
              <a:rPr lang="zh-CN" altLang="zh-CN" sz="2800" dirty="0"/>
              <a:t>变小。</a:t>
            </a:r>
            <a:r>
              <a:rPr lang="en-US" altLang="zh-CN" sz="2800" dirty="0"/>
              <a:t>(2)</a:t>
            </a:r>
            <a:r>
              <a:rPr lang="zh-CN" altLang="zh-CN" sz="2800" dirty="0"/>
              <a:t>电解质溶液</a:t>
            </a:r>
            <a:r>
              <a:rPr lang="en-US" altLang="zh-CN" sz="2800" dirty="0"/>
              <a:t>:①</a:t>
            </a:r>
            <a:r>
              <a:rPr lang="zh-CN" altLang="zh-CN" sz="2800" dirty="0"/>
              <a:t>电解过程中</a:t>
            </a:r>
            <a:r>
              <a:rPr lang="en-US" altLang="zh-CN" sz="2800" dirty="0"/>
              <a:t>,</a:t>
            </a:r>
            <a:r>
              <a:rPr lang="zh-CN" altLang="zh-CN" sz="2800" dirty="0"/>
              <a:t>既产生</a:t>
            </a:r>
            <a:r>
              <a:rPr lang="en-US" altLang="zh-CN" sz="2800" dirty="0"/>
              <a:t>H</a:t>
            </a:r>
            <a:r>
              <a:rPr lang="en-US" altLang="zh-CN" sz="2800" baseline="-25000" dirty="0"/>
              <a:t>2</a:t>
            </a:r>
            <a:r>
              <a:rPr lang="en-US" altLang="zh-CN" sz="2800" dirty="0"/>
              <a:t>,</a:t>
            </a:r>
            <a:r>
              <a:rPr lang="zh-CN" altLang="zh-CN" sz="2800" dirty="0"/>
              <a:t>又产生</a:t>
            </a:r>
            <a:r>
              <a:rPr lang="en-US" altLang="zh-CN" sz="2800" dirty="0"/>
              <a:t>O</a:t>
            </a:r>
            <a:r>
              <a:rPr lang="en-US" altLang="zh-CN" sz="2800" baseline="-25000" dirty="0"/>
              <a:t>2</a:t>
            </a:r>
            <a:r>
              <a:rPr lang="en-US" altLang="zh-CN" sz="2800" dirty="0"/>
              <a:t>,</a:t>
            </a:r>
            <a:r>
              <a:rPr lang="zh-CN" altLang="zh-CN" sz="2800" dirty="0"/>
              <a:t>实质是电解水</a:t>
            </a:r>
            <a:r>
              <a:rPr lang="en-US" altLang="zh-CN" sz="2800" dirty="0"/>
              <a:t>,</a:t>
            </a:r>
            <a:r>
              <a:rPr lang="zh-CN" altLang="zh-CN" sz="2800" dirty="0"/>
              <a:t>溶液浓度增大</a:t>
            </a:r>
            <a:r>
              <a:rPr lang="en-US" altLang="zh-CN" sz="2800" dirty="0"/>
              <a:t>,</a:t>
            </a:r>
            <a:r>
              <a:rPr lang="zh-CN" altLang="zh-CN" sz="2800" dirty="0"/>
              <a:t>因而原溶液呈酸性的</a:t>
            </a:r>
            <a:r>
              <a:rPr lang="en-US" altLang="zh-CN" sz="2800" dirty="0"/>
              <a:t>pH</a:t>
            </a:r>
            <a:r>
              <a:rPr lang="zh-CN" altLang="zh-CN" sz="2800" dirty="0"/>
              <a:t>变小</a:t>
            </a:r>
            <a:r>
              <a:rPr lang="en-US" altLang="zh-CN" sz="2800" dirty="0"/>
              <a:t>,</a:t>
            </a:r>
            <a:r>
              <a:rPr lang="zh-CN" altLang="zh-CN" sz="2800" dirty="0"/>
              <a:t>原溶液呈碱性的</a:t>
            </a:r>
            <a:r>
              <a:rPr lang="en-US" altLang="zh-CN" sz="2800" dirty="0"/>
              <a:t>pH</a:t>
            </a:r>
            <a:r>
              <a:rPr lang="zh-CN" altLang="zh-CN" sz="2800" dirty="0"/>
              <a:t>变大</a:t>
            </a:r>
            <a:r>
              <a:rPr lang="en-US" altLang="zh-CN" sz="2800" dirty="0"/>
              <a:t>,</a:t>
            </a:r>
            <a:r>
              <a:rPr lang="zh-CN" altLang="zh-CN" sz="2800" dirty="0"/>
              <a:t>原溶液呈中性的</a:t>
            </a:r>
            <a:r>
              <a:rPr lang="en-US" altLang="zh-CN" sz="2800" dirty="0"/>
              <a:t>pH</a:t>
            </a:r>
            <a:r>
              <a:rPr lang="zh-CN" altLang="zh-CN" sz="2800" dirty="0"/>
              <a:t>不变</a:t>
            </a:r>
            <a:r>
              <a:rPr lang="en-US" altLang="zh-CN" sz="2800" dirty="0"/>
              <a:t>;②</a:t>
            </a:r>
            <a:r>
              <a:rPr lang="zh-CN" altLang="zh-CN" sz="2800" dirty="0"/>
              <a:t>电解过程中</a:t>
            </a:r>
            <a:r>
              <a:rPr lang="en-US" altLang="zh-CN" sz="2800" dirty="0"/>
              <a:t>,</a:t>
            </a:r>
            <a:r>
              <a:rPr lang="zh-CN" altLang="zh-CN" sz="2800" dirty="0"/>
              <a:t>无</a:t>
            </a:r>
            <a:r>
              <a:rPr lang="en-US" altLang="zh-CN" sz="2800" dirty="0"/>
              <a:t>H</a:t>
            </a:r>
            <a:r>
              <a:rPr lang="en-US" altLang="zh-CN" sz="2800" baseline="-25000" dirty="0"/>
              <a:t>2</a:t>
            </a:r>
            <a:r>
              <a:rPr lang="zh-CN" altLang="zh-CN" sz="2800" dirty="0"/>
              <a:t>和</a:t>
            </a:r>
            <a:r>
              <a:rPr lang="en-US" altLang="zh-CN" sz="2800" dirty="0"/>
              <a:t>O</a:t>
            </a:r>
            <a:r>
              <a:rPr lang="en-US" altLang="zh-CN" sz="2800" baseline="-25000" dirty="0"/>
              <a:t>2</a:t>
            </a:r>
            <a:r>
              <a:rPr lang="zh-CN" altLang="zh-CN" sz="2800" dirty="0"/>
              <a:t>产生</a:t>
            </a:r>
            <a:r>
              <a:rPr lang="en-US" altLang="zh-CN" sz="2800" dirty="0"/>
              <a:t>,pH</a:t>
            </a:r>
            <a:r>
              <a:rPr lang="zh-CN" altLang="zh-CN" sz="2800" dirty="0"/>
              <a:t>几乎不变</a:t>
            </a:r>
            <a:r>
              <a:rPr lang="en-US" altLang="zh-CN" sz="2800" dirty="0"/>
              <a:t>;③</a:t>
            </a:r>
            <a:r>
              <a:rPr lang="zh-CN" altLang="zh-CN" sz="2800" dirty="0"/>
              <a:t>电解过程中</a:t>
            </a:r>
            <a:r>
              <a:rPr lang="en-US" altLang="zh-CN" sz="2800" dirty="0"/>
              <a:t>,</a:t>
            </a:r>
            <a:r>
              <a:rPr lang="zh-CN" altLang="zh-CN" sz="2800" dirty="0"/>
              <a:t>只产生</a:t>
            </a:r>
            <a:r>
              <a:rPr lang="en-US" altLang="zh-CN" sz="2800" dirty="0"/>
              <a:t>H</a:t>
            </a:r>
            <a:r>
              <a:rPr lang="en-US" altLang="zh-CN" sz="2800" baseline="-25000" dirty="0"/>
              <a:t>2</a:t>
            </a:r>
            <a:r>
              <a:rPr lang="en-US" altLang="zh-CN" sz="2800" dirty="0"/>
              <a:t>,</a:t>
            </a:r>
            <a:r>
              <a:rPr lang="zh-CN" altLang="zh-CN" sz="2800" dirty="0"/>
              <a:t>溶液中</a:t>
            </a:r>
            <a:r>
              <a:rPr lang="en-US" altLang="zh-CN" sz="2800" dirty="0"/>
              <a:t>OH</a:t>
            </a:r>
            <a:r>
              <a:rPr lang="en-US" altLang="zh-CN" sz="2800" baseline="30000" dirty="0"/>
              <a:t>-</a:t>
            </a:r>
            <a:r>
              <a:rPr lang="zh-CN" altLang="zh-CN" sz="2800" dirty="0"/>
              <a:t>浓度增大</a:t>
            </a:r>
            <a:r>
              <a:rPr lang="en-US" altLang="zh-CN" sz="2800" dirty="0"/>
              <a:t>,pH</a:t>
            </a:r>
            <a:r>
              <a:rPr lang="zh-CN" altLang="zh-CN" sz="2800" dirty="0"/>
              <a:t>变大</a:t>
            </a:r>
            <a:r>
              <a:rPr lang="en-US" altLang="zh-CN" sz="2800" dirty="0"/>
              <a:t>;④</a:t>
            </a:r>
            <a:r>
              <a:rPr lang="zh-CN" altLang="zh-CN" sz="2800" dirty="0"/>
              <a:t>电解过程中</a:t>
            </a:r>
            <a:r>
              <a:rPr lang="en-US" altLang="zh-CN" sz="2800" dirty="0"/>
              <a:t>,</a:t>
            </a:r>
            <a:r>
              <a:rPr lang="zh-CN" altLang="zh-CN" sz="2800" dirty="0"/>
              <a:t>只产生</a:t>
            </a:r>
            <a:r>
              <a:rPr lang="en-US" altLang="zh-CN" sz="2800" dirty="0"/>
              <a:t>O</a:t>
            </a:r>
            <a:r>
              <a:rPr lang="en-US" altLang="zh-CN" sz="2800" baseline="-25000" dirty="0"/>
              <a:t>2</a:t>
            </a:r>
            <a:r>
              <a:rPr lang="en-US" altLang="zh-CN" sz="2800" dirty="0"/>
              <a:t>,</a:t>
            </a:r>
            <a:r>
              <a:rPr lang="zh-CN" altLang="zh-CN" sz="2800" dirty="0"/>
              <a:t>溶液中</a:t>
            </a:r>
            <a:r>
              <a:rPr lang="en-US" altLang="zh-CN" sz="2800" dirty="0"/>
              <a:t>H</a:t>
            </a:r>
            <a:r>
              <a:rPr lang="en-US" altLang="zh-CN" sz="2800" baseline="30000" dirty="0"/>
              <a:t>+</a:t>
            </a:r>
            <a:r>
              <a:rPr lang="zh-CN" altLang="zh-CN" sz="2800" dirty="0"/>
              <a:t>浓度增大</a:t>
            </a:r>
            <a:r>
              <a:rPr lang="en-US" altLang="zh-CN" sz="2800" dirty="0"/>
              <a:t>,pH</a:t>
            </a:r>
            <a:r>
              <a:rPr lang="zh-CN" altLang="zh-CN" sz="2800" dirty="0"/>
              <a:t>变小。</a:t>
            </a:r>
            <a:endParaRPr lang="zh-CN" altLang="zh-CN" sz="2800" dirty="0"/>
          </a:p>
        </p:txBody>
      </p:sp>
      <p:sp>
        <p:nvSpPr>
          <p:cNvPr id="13" name="矩形 1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531948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5 </a:t>
            </a:r>
            <a:r>
              <a:rPr lang="zh-CN" altLang="zh-CN" sz="2800" dirty="0">
                <a:solidFill>
                  <a:srgbClr val="DA251C"/>
                </a:solidFill>
              </a:rPr>
              <a:t>与电化学有关的定量计算</a:t>
            </a:r>
            <a:endParaRPr lang="zh-CN" altLang="zh-CN" sz="2800" dirty="0">
              <a:solidFill>
                <a:srgbClr val="DA251C"/>
              </a:solidFill>
            </a:endParaRPr>
          </a:p>
        </p:txBody>
      </p:sp>
      <p:sp>
        <p:nvSpPr>
          <p:cNvPr id="30" name="矩形 29"/>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rPr>
              <a:t>方法解读：</a:t>
            </a:r>
            <a:endParaRPr lang="zh-CN" altLang="zh-CN" sz="1400" dirty="0">
              <a:solidFill>
                <a:srgbClr val="000000"/>
              </a:solidFill>
              <a:latin typeface="Times New Roman" panose="02020603050405020304" charset="0"/>
              <a:ea typeface="微软雅黑" panose="020B0503020204020204" pitchFamily="34" charset="-122"/>
              <a:cs typeface="Times New Roman" panose="02020603050405020304" charset="0"/>
            </a:endParaRPr>
          </a:p>
        </p:txBody>
      </p:sp>
      <p:sp>
        <p:nvSpPr>
          <p:cNvPr id="3" name="矩形 2"/>
          <p:cNvSpPr/>
          <p:nvPr/>
        </p:nvSpPr>
        <p:spPr>
          <a:xfrm>
            <a:off x="217713" y="1318022"/>
            <a:ext cx="11727543" cy="4616648"/>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charset="0"/>
              </a:rPr>
              <a:t>原电池和电解池的相关计算包括两极产物的定量计算、溶液</a:t>
            </a:r>
            <a:r>
              <a:rPr lang="en-US" altLang="zh-CN" sz="2800" dirty="0">
                <a:solidFill>
                  <a:srgbClr val="000000"/>
                </a:solidFill>
                <a:cs typeface="Times New Roman" panose="02020603050405020304" charset="0"/>
              </a:rPr>
              <a:t>pH</a:t>
            </a:r>
            <a:r>
              <a:rPr lang="zh-CN" altLang="zh-CN" sz="2800" dirty="0">
                <a:solidFill>
                  <a:srgbClr val="000000"/>
                </a:solidFill>
                <a:cs typeface="Times New Roman" panose="02020603050405020304" charset="0"/>
              </a:rPr>
              <a:t>的计算、根据电量求产物的量与根据产物的量求电量等的计算。不论哪类计算</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均可概括为下列三种</a:t>
            </a:r>
            <a:r>
              <a:rPr lang="en-US" altLang="zh-CN" sz="2800" dirty="0">
                <a:solidFill>
                  <a:srgbClr val="000000"/>
                </a:solidFill>
                <a:cs typeface="Times New Roman" panose="02020603050405020304" charset="0"/>
              </a:rPr>
              <a:t>: </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1. </a:t>
            </a:r>
            <a:r>
              <a:rPr lang="zh-CN" altLang="zh-CN" sz="2800" dirty="0">
                <a:solidFill>
                  <a:srgbClr val="000000"/>
                </a:solidFill>
                <a:cs typeface="Times New Roman" panose="02020603050405020304" charset="0"/>
              </a:rPr>
              <a:t>根据电子守恒法计算</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用于串联电路</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阴阳两极产物、正负两极产物等类型的计算</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其依据是电路中转移的电子数相等。 </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根据总反应式计算</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先写出电极反应式</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再写出总反应式</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最后根据总反应式列比例式计算。</a:t>
            </a:r>
            <a:endParaRPr lang="zh-CN" altLang="zh-CN" sz="2800" dirty="0">
              <a:solidFill>
                <a:srgbClr val="000000"/>
              </a:solidFill>
              <a:cs typeface="Times New Roman" panose="0202060305040502030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7713" y="331050"/>
            <a:ext cx="11727543" cy="2031325"/>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3. </a:t>
            </a:r>
            <a:r>
              <a:rPr lang="zh-CN" altLang="zh-CN" sz="2800" dirty="0">
                <a:solidFill>
                  <a:srgbClr val="000000"/>
                </a:solidFill>
                <a:cs typeface="Times New Roman" panose="02020603050405020304" charset="0"/>
              </a:rPr>
              <a:t>根据关系式计算</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根据得失电子守恒建立已知量与未知量之间的桥梁</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列出计算所需的关系式。 </a:t>
            </a:r>
            <a:endParaRPr lang="zh-CN" altLang="zh-CN" sz="2800" dirty="0">
              <a:solidFill>
                <a:srgbClr val="000000"/>
              </a:solidFill>
              <a:cs typeface="Times New Roman" panose="02020603050405020304" charset="0"/>
            </a:endParaRPr>
          </a:p>
          <a:p>
            <a:pPr>
              <a:lnSpc>
                <a:spcPct val="150000"/>
              </a:lnSpc>
              <a:spcAft>
                <a:spcPts val="0"/>
              </a:spcAft>
            </a:pPr>
            <a:r>
              <a:rPr lang="zh-CN" altLang="zh-CN" sz="2800" dirty="0">
                <a:solidFill>
                  <a:srgbClr val="000000"/>
                </a:solidFill>
                <a:cs typeface="Times New Roman" panose="02020603050405020304" charset="0"/>
              </a:rPr>
              <a:t>例如</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通过</a:t>
            </a:r>
            <a:r>
              <a:rPr lang="en-US" altLang="zh-CN" sz="2800" dirty="0">
                <a:solidFill>
                  <a:srgbClr val="000000"/>
                </a:solidFill>
                <a:cs typeface="Times New Roman" panose="02020603050405020304" charset="0"/>
              </a:rPr>
              <a:t>4 </a:t>
            </a:r>
            <a:r>
              <a:rPr lang="en-US" altLang="zh-CN" sz="2800" dirty="0" err="1">
                <a:solidFill>
                  <a:srgbClr val="000000"/>
                </a:solidFill>
                <a:cs typeface="Times New Roman" panose="02020603050405020304" charset="0"/>
              </a:rPr>
              <a:t>mol</a:t>
            </a:r>
            <a:r>
              <a:rPr lang="en-US" altLang="zh-CN" sz="2800" dirty="0">
                <a:solidFill>
                  <a:srgbClr val="000000"/>
                </a:solidFill>
                <a:cs typeface="Times New Roman" panose="02020603050405020304" charset="0"/>
              </a:rPr>
              <a:t> e</a:t>
            </a:r>
            <a:r>
              <a:rPr lang="en-US" altLang="zh-CN" sz="2800" baseline="300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为基准可构建电极产物之间的关系式如下</a:t>
            </a:r>
            <a:r>
              <a:rPr lang="en-US" altLang="zh-CN" sz="2800" dirty="0">
                <a:solidFill>
                  <a:srgbClr val="000000"/>
                </a:solidFill>
                <a:cs typeface="Times New Roman" panose="02020603050405020304" charset="0"/>
              </a:rPr>
              <a:t>:</a:t>
            </a:r>
            <a:endParaRPr lang="zh-CN" altLang="zh-CN" sz="2800" dirty="0">
              <a:solidFill>
                <a:srgbClr val="000000"/>
              </a:solidFill>
              <a:cs typeface="Times New Roman" panose="02020603050405020304" charset="0"/>
            </a:endParaRPr>
          </a:p>
        </p:txBody>
      </p:sp>
      <mc:AlternateContent xmlns:mc="http://schemas.openxmlformats.org/markup-compatibility/2006">
        <mc:Choice xmlns:a14="http://schemas.microsoft.com/office/drawing/2010/main" Requires="a14">
          <p:sp>
            <p:nvSpPr>
              <p:cNvPr id="4" name="矩形 3">
                <a:extLst>
                  <a:ext uri="{FF2B5EF4-FFF2-40B4-BE49-F238E27FC236}">
                    <a14:artisticCrisscrossEtching id="{A037C567-F320-474C-AAF2-52801EF14BED}"/>
                  </a:ext>
                </a:extLst>
              </p:cNvPr>
              <p:cNvSpPr/>
              <p:nvPr/>
            </p:nvSpPr>
            <p:spPr>
              <a:xfrm>
                <a:off x="464457" y="2310173"/>
                <a:ext cx="11292114" cy="2403158"/>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pitchFamily="18" charset="0"/>
                  </a:rPr>
                  <a:t>4e</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14:m>
                  <m:oMath xmlns:m="http://schemas.openxmlformats.org/officeDocument/2006/math">
                    <m:limLow>
                      <m:limLowPr>
                        <m:ctrlPr>
                          <a:rPr lang="zh-CN" altLang="zh-CN" sz="2800" i="1">
                            <a:solidFill>
                              <a:srgbClr val="000000"/>
                            </a:solidFill>
                            <a:latin typeface="Cambria Math" panose="02040503050406030204" pitchFamily="18" charset="0"/>
                            <a:cs typeface="Times New Roman" panose="02020603050405020304" pitchFamily="18" charset="0"/>
                          </a:rPr>
                        </m:ctrlPr>
                      </m:limLowPr>
                      <m:e>
                        <m:groupChr>
                          <m:groupChrPr>
                            <m:chr m:val="⏟"/>
                            <m:ctrlPr>
                              <a:rPr lang="zh-CN" altLang="zh-CN" sz="2800" i="1">
                                <a:solidFill>
                                  <a:srgbClr val="000000"/>
                                </a:solidFill>
                                <a:latin typeface="Cambria Math" panose="02040503050406030204" pitchFamily="18" charset="0"/>
                                <a:cs typeface="Times New Roman" panose="02020603050405020304" pitchFamily="18" charset="0"/>
                              </a:rPr>
                            </m:ctrlPr>
                          </m:groupChrPr>
                          <m:e>
                            <m:r>
                              <a:rPr lang="en-US" altLang="zh-CN" sz="2800">
                                <a:solidFill>
                                  <a:srgbClr val="000000"/>
                                </a:solidFill>
                                <a:latin typeface="Cambria Math" panose="02040503050406030204" pitchFamily="18" charset="0"/>
                                <a:cs typeface="Times New Roman" panose="02020603050405020304" pitchFamily="18" charset="0"/>
                              </a:rPr>
                              <m:t>2</m:t>
                            </m:r>
                            <m:r>
                              <m:rPr>
                                <m:sty m:val="p"/>
                              </m:rPr>
                              <a:rPr lang="en-US" altLang="zh-CN" sz="2800">
                                <a:solidFill>
                                  <a:srgbClr val="000000"/>
                                </a:solidFill>
                                <a:latin typeface="Cambria Math" panose="02040503050406030204" pitchFamily="18" charset="0"/>
                                <a:cs typeface="Times New Roman" panose="02020603050405020304" pitchFamily="18" charset="0"/>
                              </a:rPr>
                              <m:t>C</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l</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nor/>
                              </m:rPr>
                              <a:rPr lang="en-US" altLang="zh-CN" sz="2800">
                                <a:solidFill>
                                  <a:srgbClr val="000000"/>
                                </a:solidFill>
                                <a:cs typeface="Times New Roman" panose="02020603050405020304" pitchFamily="18" charset="0"/>
                              </a:rPr>
                              <m:t>(</m:t>
                            </m:r>
                            <m:r>
                              <m:rPr>
                                <m:sty m:val="p"/>
                              </m:rPr>
                              <a:rPr lang="en-US" altLang="zh-CN" sz="2800">
                                <a:solidFill>
                                  <a:srgbClr val="000000"/>
                                </a:solidFill>
                                <a:latin typeface="Cambria Math" panose="02040503050406030204" pitchFamily="18" charset="0"/>
                                <a:cs typeface="Times New Roman" panose="02020603050405020304" pitchFamily="18" charset="0"/>
                              </a:rPr>
                              <m:t>B</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r</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nor/>
                              </m:rPr>
                              <a:rPr lang="zh-CN" altLang="zh-CN" sz="2800">
                                <a:solidFill>
                                  <a:srgbClr val="000000"/>
                                </a:solidFill>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I</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nor/>
                              </m:rPr>
                              <a:rPr lang="en-US" altLang="zh-CN" sz="2800">
                                <a:solidFill>
                                  <a:srgbClr val="000000"/>
                                </a:solidFill>
                                <a:cs typeface="Times New Roman" panose="02020603050405020304" pitchFamily="18" charset="0"/>
                              </a:rPr>
                              <m:t>)~</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O</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nor/>
                              </m:rPr>
                              <a:rPr lang="en-US" altLang="zh-CN" sz="2800">
                                <a:solidFill>
                                  <a:srgbClr val="000000"/>
                                </a:solidFill>
                                <a:cs typeface="Times New Roman" panose="02020603050405020304" pitchFamily="18" charset="0"/>
                              </a:rPr>
                              <m:t>~</m:t>
                            </m:r>
                            <m:r>
                              <a:rPr lang="en-US" altLang="zh-CN" sz="2800">
                                <a:solidFill>
                                  <a:srgbClr val="000000"/>
                                </a:solidFill>
                                <a:latin typeface="Cambria Math" panose="02040503050406030204" pitchFamily="18" charset="0"/>
                                <a:cs typeface="Times New Roman" panose="02020603050405020304" pitchFamily="18" charset="0"/>
                              </a:rPr>
                              <m:t>4</m:t>
                            </m:r>
                            <m:sSup>
                              <m:sSupPr>
                                <m:ctrlPr>
                                  <a:rPr lang="zh-CN" altLang="zh-CN" sz="2800" i="1">
                                    <a:solidFill>
                                      <a:srgbClr val="000000"/>
                                    </a:solidFill>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latin typeface="Cambria Math" panose="02040503050406030204" pitchFamily="18" charset="0"/>
                                    <a:cs typeface="Times New Roman" panose="02020603050405020304" pitchFamily="18" charset="0"/>
                                  </a:rPr>
                                  <m:t>H</m:t>
                                </m:r>
                              </m:e>
                              <m:sup>
                                <m:r>
                                  <a:rPr lang="en-US" altLang="zh-CN" sz="2800">
                                    <a:solidFill>
                                      <a:srgbClr val="000000"/>
                                    </a:solidFill>
                                    <a:latin typeface="Cambria Math" panose="02040503050406030204" pitchFamily="18" charset="0"/>
                                    <a:cs typeface="Times New Roman" panose="02020603050405020304" pitchFamily="18" charset="0"/>
                                  </a:rPr>
                                  <m:t>+</m:t>
                                </m:r>
                              </m:sup>
                            </m:sSup>
                          </m:e>
                        </m:groupChr>
                      </m:e>
                      <m:lim>
                        <m:r>
                          <m:rPr>
                            <m:nor/>
                          </m:rPr>
                          <a:rPr lang="zh-CN" altLang="zh-CN" sz="2800">
                            <a:solidFill>
                              <a:srgbClr val="000000"/>
                            </a:solidFill>
                            <a:cs typeface="Times New Roman" panose="02020603050405020304" pitchFamily="18" charset="0"/>
                          </a:rPr>
                          <m:t>阳极产物</m:t>
                        </m:r>
                      </m:lim>
                    </m:limLow>
                  </m:oMath>
                </a14:m>
                <a:r>
                  <a:rPr lang="en-US" altLang="zh-CN" sz="2800" dirty="0">
                    <a:solidFill>
                      <a:srgbClr val="000000"/>
                    </a:solidFill>
                    <a:cs typeface="Times New Roman" panose="02020603050405020304" pitchFamily="18" charset="0"/>
                  </a:rPr>
                  <a:t>~</a:t>
                </a:r>
                <a14:m>
                  <m:oMath xmlns:m="http://schemas.openxmlformats.org/officeDocument/2006/math">
                    <m:limLow>
                      <m:limLowPr>
                        <m:ctrlPr>
                          <a:rPr lang="zh-CN" altLang="zh-CN" sz="2800" i="1">
                            <a:solidFill>
                              <a:srgbClr val="000000"/>
                            </a:solidFill>
                            <a:latin typeface="Cambria Math" panose="02040503050406030204" pitchFamily="18" charset="0"/>
                            <a:cs typeface="Times New Roman" panose="02020603050405020304" pitchFamily="18" charset="0"/>
                          </a:rPr>
                        </m:ctrlPr>
                      </m:limLowPr>
                      <m:e>
                        <m:groupChr>
                          <m:groupChrPr>
                            <m:chr m:val="⏟"/>
                            <m:ctrlPr>
                              <a:rPr lang="zh-CN" altLang="zh-CN" sz="2800" i="1">
                                <a:solidFill>
                                  <a:srgbClr val="000000"/>
                                </a:solidFill>
                                <a:latin typeface="Cambria Math" panose="02040503050406030204" pitchFamily="18" charset="0"/>
                                <a:cs typeface="Times New Roman" panose="02020603050405020304" pitchFamily="18" charset="0"/>
                              </a:rPr>
                            </m:ctrlPr>
                          </m:groupChrPr>
                          <m:e>
                            <m:r>
                              <a:rPr lang="en-US" altLang="zh-CN" sz="2800">
                                <a:solidFill>
                                  <a:srgbClr val="000000"/>
                                </a:solidFill>
                                <a:latin typeface="Cambria Math" panose="02040503050406030204" pitchFamily="18" charset="0"/>
                                <a:cs typeface="Times New Roman" panose="02020603050405020304" pitchFamily="18" charset="0"/>
                              </a:rPr>
                              <m:t>4</m:t>
                            </m:r>
                            <m:r>
                              <m:rPr>
                                <m:sty m:val="p"/>
                              </m:rPr>
                              <a:rPr lang="en-US" altLang="zh-CN" sz="2800">
                                <a:solidFill>
                                  <a:srgbClr val="000000"/>
                                </a:solidFill>
                                <a:latin typeface="Cambria Math" panose="02040503050406030204" pitchFamily="18" charset="0"/>
                                <a:cs typeface="Times New Roman" panose="02020603050405020304" pitchFamily="18" charset="0"/>
                              </a:rPr>
                              <m:t>O</m:t>
                            </m:r>
                            <m:sSup>
                              <m:sSupPr>
                                <m:ctrlPr>
                                  <a:rPr lang="zh-CN" altLang="zh-CN" sz="2800" i="1">
                                    <a:solidFill>
                                      <a:srgbClr val="000000"/>
                                    </a:solidFill>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latin typeface="Cambria Math" panose="02040503050406030204" pitchFamily="18" charset="0"/>
                                    <a:cs typeface="Times New Roman" panose="02020603050405020304" pitchFamily="18" charset="0"/>
                                  </a:rPr>
                                  <m:t>H</m:t>
                                </m:r>
                              </m:e>
                              <m:sup>
                                <m:r>
                                  <m:rPr>
                                    <m:nor/>
                                  </m:rPr>
                                  <a:rPr lang="en-US" altLang="zh-CN" sz="2800" i="1">
                                    <a:solidFill>
                                      <a:srgbClr val="000000"/>
                                    </a:solidFill>
                                    <a:cs typeface="Times New Roman" panose="02020603050405020304" pitchFamily="18" charset="0"/>
                                  </a:rPr>
                                  <m:t>−</m:t>
                                </m:r>
                              </m:sup>
                            </m:sSup>
                            <m:r>
                              <m:rPr>
                                <m:nor/>
                              </m:rPr>
                              <a:rPr lang="en-US" altLang="zh-CN" sz="2800">
                                <a:solidFill>
                                  <a:srgbClr val="000000"/>
                                </a:solidFill>
                                <a:cs typeface="Times New Roman" panose="02020603050405020304" pitchFamily="18" charset="0"/>
                              </a:rPr>
                              <m:t>~</m:t>
                            </m:r>
                            <m:r>
                              <a:rPr lang="en-US" altLang="zh-CN" sz="2800">
                                <a:solidFill>
                                  <a:srgbClr val="000000"/>
                                </a:solidFill>
                                <a:latin typeface="Cambria Math" panose="02040503050406030204" pitchFamily="18" charset="0"/>
                                <a:cs typeface="Times New Roman" panose="02020603050405020304" pitchFamily="18" charset="0"/>
                              </a:rPr>
                              <m:t>2</m:t>
                            </m:r>
                            <m:sSub>
                              <m:sSubPr>
                                <m:ctrlPr>
                                  <a:rPr lang="zh-CN" altLang="zh-CN" sz="2800" i="1">
                                    <a:solidFill>
                                      <a:srgbClr val="000000"/>
                                    </a:solidFill>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latin typeface="Cambria Math" panose="02040503050406030204" pitchFamily="18" charset="0"/>
                                    <a:cs typeface="Times New Roman" panose="02020603050405020304" pitchFamily="18" charset="0"/>
                                  </a:rPr>
                                  <m:t>H</m:t>
                                </m:r>
                              </m:e>
                              <m:sub>
                                <m:r>
                                  <a:rPr lang="en-US" altLang="zh-CN" sz="2800">
                                    <a:solidFill>
                                      <a:srgbClr val="000000"/>
                                    </a:solidFill>
                                    <a:latin typeface="Cambria Math" panose="02040503050406030204" pitchFamily="18" charset="0"/>
                                    <a:cs typeface="Times New Roman" panose="02020603050405020304" pitchFamily="18" charset="0"/>
                                  </a:rPr>
                                  <m:t>2</m:t>
                                </m:r>
                              </m:sub>
                            </m:sSub>
                            <m:r>
                              <m:rPr>
                                <m:nor/>
                              </m:rPr>
                              <a:rPr lang="en-US" altLang="zh-CN" sz="2800">
                                <a:solidFill>
                                  <a:srgbClr val="000000"/>
                                </a:solidFill>
                                <a:cs typeface="Times New Roman" panose="02020603050405020304" pitchFamily="18" charset="0"/>
                              </a:rPr>
                              <m:t>~</m:t>
                            </m:r>
                            <m:r>
                              <a:rPr lang="en-US" altLang="zh-CN" sz="2800">
                                <a:solidFill>
                                  <a:srgbClr val="000000"/>
                                </a:solidFill>
                                <a:latin typeface="Cambria Math" panose="02040503050406030204" pitchFamily="18" charset="0"/>
                                <a:cs typeface="Times New Roman" panose="02020603050405020304" pitchFamily="18" charset="0"/>
                              </a:rPr>
                              <m:t>2</m:t>
                            </m:r>
                            <m:r>
                              <m:rPr>
                                <m:sty m:val="p"/>
                              </m:rPr>
                              <a:rPr lang="en-US" altLang="zh-CN" sz="2800">
                                <a:solidFill>
                                  <a:srgbClr val="000000"/>
                                </a:solidFill>
                                <a:latin typeface="Cambria Math" panose="02040503050406030204" pitchFamily="18" charset="0"/>
                                <a:cs typeface="Times New Roman" panose="02020603050405020304" pitchFamily="18" charset="0"/>
                              </a:rPr>
                              <m:t>Cu</m:t>
                            </m:r>
                            <m:r>
                              <m:rPr>
                                <m:nor/>
                              </m:rPr>
                              <a:rPr lang="en-US" altLang="zh-CN" sz="2800">
                                <a:solidFill>
                                  <a:srgbClr val="000000"/>
                                </a:solidFill>
                                <a:cs typeface="Times New Roman" panose="02020603050405020304" pitchFamily="18" charset="0"/>
                              </a:rPr>
                              <m:t>~</m:t>
                            </m:r>
                            <m:r>
                              <a:rPr lang="en-US" altLang="zh-CN" sz="2800">
                                <a:solidFill>
                                  <a:srgbClr val="000000"/>
                                </a:solidFill>
                                <a:latin typeface="Cambria Math" panose="02040503050406030204" pitchFamily="18" charset="0"/>
                                <a:cs typeface="Times New Roman" panose="02020603050405020304" pitchFamily="18" charset="0"/>
                              </a:rPr>
                              <m:t>4</m:t>
                            </m:r>
                            <m:r>
                              <m:rPr>
                                <m:sty m:val="p"/>
                              </m:rPr>
                              <a:rPr lang="en-US" altLang="zh-CN" sz="2800">
                                <a:solidFill>
                                  <a:srgbClr val="000000"/>
                                </a:solidFill>
                                <a:latin typeface="Cambria Math" panose="02040503050406030204" pitchFamily="18" charset="0"/>
                                <a:cs typeface="Times New Roman" panose="02020603050405020304" pitchFamily="18" charset="0"/>
                              </a:rPr>
                              <m:t>Ag</m:t>
                            </m:r>
                            <m:r>
                              <m:rPr>
                                <m:nor/>
                              </m:rPr>
                              <a:rPr lang="en-US" altLang="zh-CN" sz="2800">
                                <a:solidFill>
                                  <a:srgbClr val="000000"/>
                                </a:solidFill>
                                <a:cs typeface="Times New Roman" panose="02020603050405020304" pitchFamily="18" charset="0"/>
                              </a:rPr>
                              <m:t>~</m:t>
                            </m:r>
                            <m:f>
                              <m:fPr>
                                <m:ctrlPr>
                                  <a:rPr lang="zh-CN" altLang="zh-CN" sz="2800" i="1">
                                    <a:solidFill>
                                      <a:srgbClr val="000000"/>
                                    </a:solidFill>
                                    <a:latin typeface="Cambria Math" panose="02040503050406030204" pitchFamily="18" charset="0"/>
                                    <a:cs typeface="Times New Roman" panose="02020603050405020304" pitchFamily="18" charset="0"/>
                                  </a:rPr>
                                </m:ctrlPr>
                              </m:fPr>
                              <m:num>
                                <m:r>
                                  <a:rPr lang="en-US" altLang="zh-CN" sz="2800">
                                    <a:solidFill>
                                      <a:srgbClr val="000000"/>
                                    </a:solidFill>
                                    <a:effectLst/>
                                    <a:latin typeface="Cambria Math" panose="02040503050406030204" pitchFamily="18" charset="0"/>
                                    <a:cs typeface="Times New Roman" panose="02020603050405020304" pitchFamily="18" charset="0"/>
                                  </a:rPr>
                                  <m:t>4</m:t>
                                </m:r>
                              </m:num>
                              <m:den>
                                <m:r>
                                  <a:rPr lang="en-US" altLang="zh-CN" sz="2800" i="1">
                                    <a:solidFill>
                                      <a:srgbClr val="000000"/>
                                    </a:solidFill>
                                    <a:effectLst/>
                                    <a:latin typeface="Cambria Math" panose="02040503050406030204" pitchFamily="18" charset="0"/>
                                    <a:cs typeface="Times New Roman" panose="02020603050405020304" pitchFamily="18" charset="0"/>
                                  </a:rPr>
                                  <m:t>𝑛</m:t>
                                </m:r>
                              </m:den>
                            </m:f>
                            <m:r>
                              <m:rPr>
                                <m:sty m:val="p"/>
                              </m:rPr>
                              <a:rPr lang="en-US" altLang="zh-CN" sz="2800">
                                <a:solidFill>
                                  <a:srgbClr val="000000"/>
                                </a:solidFill>
                                <a:latin typeface="Cambria Math" panose="02040503050406030204" pitchFamily="18" charset="0"/>
                                <a:cs typeface="Times New Roman" panose="02020603050405020304" pitchFamily="18" charset="0"/>
                              </a:rPr>
                              <m:t>M</m:t>
                            </m:r>
                          </m:e>
                        </m:groupChr>
                      </m:e>
                      <m:lim>
                        <m:r>
                          <m:rPr>
                            <m:nor/>
                          </m:rPr>
                          <a:rPr lang="zh-CN" altLang="zh-CN" sz="2800">
                            <a:solidFill>
                              <a:srgbClr val="000000"/>
                            </a:solidFill>
                            <a:cs typeface="Times New Roman" panose="02020603050405020304" pitchFamily="18" charset="0"/>
                          </a:rPr>
                          <m:t>阴极产物</m:t>
                        </m:r>
                      </m:lim>
                    </m:limLow>
                  </m:oMath>
                </a14:m>
                <a:r>
                  <a:rPr lang="en-US" altLang="zh-CN" sz="2800" dirty="0">
                    <a:solidFill>
                      <a:srgbClr val="000000"/>
                    </a:solidFill>
                    <a:cs typeface="Times New Roman" panose="02020603050405020304" pitchFamily="18" charset="0"/>
                  </a:rPr>
                  <a:t>(M</a:t>
                </a:r>
                <a:r>
                  <a:rPr lang="zh-CN" altLang="zh-CN" sz="2800" dirty="0">
                    <a:solidFill>
                      <a:srgbClr val="000000"/>
                    </a:solidFill>
                    <a:cs typeface="Times New Roman" panose="02020603050405020304" pitchFamily="18" charset="0"/>
                  </a:rPr>
                  <a:t>为金属</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n</a:t>
                </a:r>
                <a:r>
                  <a:rPr lang="zh-CN" altLang="zh-CN" sz="2800" dirty="0">
                    <a:solidFill>
                      <a:srgbClr val="000000"/>
                    </a:solidFill>
                    <a:cs typeface="Times New Roman" panose="02020603050405020304" pitchFamily="18" charset="0"/>
                  </a:rPr>
                  <a:t>为其化合价</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464457" y="2310173"/>
                <a:ext cx="11292114" cy="2403158"/>
              </a:xfrm>
              <a:prstGeom prst="rect">
                <a:avLst/>
              </a:prstGeom>
              <a:blipFill rotWithShape="1">
                <a:blip r:embed="rId1"/>
                <a:stretch>
                  <a:fillRect l="-1079" b="-4569"/>
                </a:stretch>
              </a:blipFill>
            </p:spPr>
            <p:txBody>
              <a:bodyPr/>
              <a:lstStyle/>
              <a:p>
                <a:r>
                  <a:rPr lang="zh-CN" altLang="en-US">
                    <a:noFill/>
                  </a:rPr>
                  <a:t> </a:t>
                </a:r>
                <a:endParaRPr lang="zh-CN" altLang="en-US">
                  <a:noFill/>
                </a:endParaRPr>
              </a:p>
            </p:txBody>
          </p:sp>
        </mc:Fallback>
      </mc:AlternateContent>
      <p:sp>
        <p:nvSpPr>
          <p:cNvPr id="16" name="矩形 15"/>
          <p:cNvSpPr/>
          <p:nvPr/>
        </p:nvSpPr>
        <p:spPr>
          <a:xfrm>
            <a:off x="234043" y="4870221"/>
            <a:ext cx="11723913" cy="1384995"/>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注意    </a:t>
            </a:r>
            <a:r>
              <a:rPr lang="zh-CN" altLang="zh-CN" sz="2800" dirty="0"/>
              <a:t>在电化学计算中</a:t>
            </a:r>
            <a:r>
              <a:rPr lang="en-US" altLang="zh-CN" sz="2800" dirty="0"/>
              <a:t>,</a:t>
            </a:r>
            <a:r>
              <a:rPr lang="zh-CN" altLang="zh-CN" sz="2800" dirty="0"/>
              <a:t>还常利用</a:t>
            </a:r>
            <a:r>
              <a:rPr lang="en-US" altLang="zh-CN" sz="2800" i="1" dirty="0"/>
              <a:t>Q=</a:t>
            </a:r>
            <a:r>
              <a:rPr lang="en-US" altLang="zh-CN" sz="2800" i="1" dirty="0" err="1"/>
              <a:t>I</a:t>
            </a:r>
            <a:r>
              <a:rPr lang="en-US" altLang="zh-CN" sz="2800" dirty="0" err="1"/>
              <a:t>·</a:t>
            </a:r>
            <a:r>
              <a:rPr lang="en-US" altLang="zh-CN" sz="2800" i="1" dirty="0" err="1"/>
              <a:t>t</a:t>
            </a:r>
            <a:r>
              <a:rPr lang="zh-CN" altLang="zh-CN" sz="2800" dirty="0"/>
              <a:t>和</a:t>
            </a:r>
            <a:r>
              <a:rPr lang="en-US" altLang="zh-CN" sz="2800" i="1" dirty="0"/>
              <a:t>Q=n</a:t>
            </a:r>
            <a:r>
              <a:rPr lang="en-US" altLang="zh-CN" sz="2800" dirty="0"/>
              <a:t>(e</a:t>
            </a:r>
            <a:r>
              <a:rPr lang="en-US" altLang="zh-CN" sz="2800" baseline="30000" dirty="0"/>
              <a:t>-</a:t>
            </a:r>
            <a:r>
              <a:rPr lang="en-US" altLang="zh-CN" sz="2800" dirty="0"/>
              <a:t>)×</a:t>
            </a:r>
            <a:r>
              <a:rPr lang="en-US" altLang="zh-CN" sz="2800" i="1" dirty="0"/>
              <a:t>N</a:t>
            </a:r>
            <a:r>
              <a:rPr lang="en-US" altLang="zh-CN" sz="2800" baseline="-25000" dirty="0"/>
              <a:t>A</a:t>
            </a:r>
            <a:r>
              <a:rPr lang="en-US" altLang="zh-CN" sz="2800" dirty="0"/>
              <a:t>×1.60×10</a:t>
            </a:r>
            <a:r>
              <a:rPr lang="en-US" altLang="zh-CN" sz="2800" baseline="30000" dirty="0"/>
              <a:t>-19</a:t>
            </a:r>
            <a:r>
              <a:rPr lang="en-US" altLang="zh-CN" sz="2800" dirty="0"/>
              <a:t> C</a:t>
            </a:r>
            <a:r>
              <a:rPr lang="zh-CN" altLang="zh-CN" sz="2800" dirty="0"/>
              <a:t>来计算电路中通过的电量。</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17" name="矩形 16"/>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13099"/>
            <a:ext cx="11723913" cy="2677656"/>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endParaRPr lang="en-US" altLang="zh-CN"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endParaRPr>
          </a:p>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8   </a:t>
            </a:r>
            <a:r>
              <a:rPr lang="zh-CN" altLang="zh-CN" sz="2800" dirty="0" smtClean="0"/>
              <a:t>以</a:t>
            </a:r>
            <a:r>
              <a:rPr lang="zh-CN" altLang="zh-CN" sz="2800" dirty="0"/>
              <a:t>石墨电极电解</a:t>
            </a:r>
            <a:r>
              <a:rPr lang="en-US" altLang="zh-CN" sz="2800" dirty="0"/>
              <a:t>200 mL CuSO</a:t>
            </a:r>
            <a:r>
              <a:rPr lang="en-US" altLang="zh-CN" sz="2800" baseline="-25000" dirty="0"/>
              <a:t>4</a:t>
            </a:r>
            <a:r>
              <a:rPr lang="zh-CN" altLang="zh-CN" sz="2800" dirty="0"/>
              <a:t>溶液</a:t>
            </a:r>
            <a:r>
              <a:rPr lang="en-US" altLang="zh-CN" sz="2800" dirty="0"/>
              <a:t>,</a:t>
            </a:r>
            <a:r>
              <a:rPr lang="zh-CN" altLang="zh-CN" sz="2800" dirty="0"/>
              <a:t>电解过程中转移电子的物质的量 </a:t>
            </a:r>
            <a:r>
              <a:rPr lang="en-US" altLang="zh-CN" sz="2800" i="1" dirty="0"/>
              <a:t>n</a:t>
            </a:r>
            <a:r>
              <a:rPr lang="en-US" altLang="zh-CN" sz="2800" dirty="0"/>
              <a:t>(e</a:t>
            </a:r>
            <a:r>
              <a:rPr lang="en-US" altLang="zh-CN" sz="2800" baseline="30000" dirty="0"/>
              <a:t>-</a:t>
            </a:r>
            <a:r>
              <a:rPr lang="en-US" altLang="zh-CN" sz="2800" dirty="0"/>
              <a:t>) </a:t>
            </a:r>
            <a:r>
              <a:rPr lang="zh-CN" altLang="zh-CN" sz="2800" dirty="0"/>
              <a:t>与产生气体总体积</a:t>
            </a:r>
            <a:r>
              <a:rPr lang="en-US" altLang="zh-CN" sz="2800" i="1" dirty="0"/>
              <a:t>V</a:t>
            </a:r>
            <a:r>
              <a:rPr lang="en-US" altLang="zh-CN" sz="2800" dirty="0"/>
              <a:t>(g)(</a:t>
            </a:r>
            <a:r>
              <a:rPr lang="zh-CN" altLang="zh-CN" sz="2800" dirty="0"/>
              <a:t>标准状况</a:t>
            </a:r>
            <a:r>
              <a:rPr lang="en-US" altLang="zh-CN" sz="2800" dirty="0"/>
              <a:t>)</a:t>
            </a:r>
            <a:r>
              <a:rPr lang="zh-CN" altLang="zh-CN" sz="2800" dirty="0"/>
              <a:t>的关系如图所示。下列说法中正确的是</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3qhx-gyqb85.jpg" descr="id:2147526576;FounderCES"/>
          <p:cNvPicPr/>
          <p:nvPr/>
        </p:nvPicPr>
        <p:blipFill>
          <a:blip r:embed="rId1"/>
          <a:stretch>
            <a:fillRect/>
          </a:stretch>
        </p:blipFill>
        <p:spPr>
          <a:xfrm>
            <a:off x="8011205" y="3056753"/>
            <a:ext cx="3832452" cy="2719856"/>
          </a:xfrm>
          <a:prstGeom prst="rect">
            <a:avLst/>
          </a:prstGeom>
        </p:spPr>
      </p:pic>
      <p:sp>
        <p:nvSpPr>
          <p:cNvPr id="3" name="矩形 2"/>
          <p:cNvSpPr/>
          <p:nvPr/>
        </p:nvSpPr>
        <p:spPr>
          <a:xfrm>
            <a:off x="304799" y="2475599"/>
            <a:ext cx="7649030" cy="3970318"/>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A.</a:t>
            </a:r>
            <a:r>
              <a:rPr lang="zh-CN" altLang="zh-CN" sz="2800" dirty="0">
                <a:solidFill>
                  <a:srgbClr val="000000"/>
                </a:solidFill>
                <a:cs typeface="Times New Roman" panose="02020603050405020304" charset="0"/>
              </a:rPr>
              <a:t>电解前</a:t>
            </a:r>
            <a:r>
              <a:rPr lang="en-US" altLang="zh-CN" sz="2800" dirty="0">
                <a:solidFill>
                  <a:srgbClr val="000000"/>
                </a:solidFill>
                <a:cs typeface="Times New Roman" panose="02020603050405020304" charset="0"/>
              </a:rPr>
              <a:t>CuSO</a:t>
            </a:r>
            <a:r>
              <a:rPr lang="en-US" altLang="zh-CN" sz="2800" baseline="-25000" dirty="0">
                <a:solidFill>
                  <a:srgbClr val="000000"/>
                </a:solidFill>
                <a:cs typeface="Times New Roman" panose="02020603050405020304" charset="0"/>
              </a:rPr>
              <a:t>4</a:t>
            </a:r>
            <a:r>
              <a:rPr lang="zh-CN" altLang="zh-CN" sz="2800" dirty="0">
                <a:solidFill>
                  <a:srgbClr val="000000"/>
                </a:solidFill>
                <a:cs typeface="Times New Roman" panose="02020603050405020304" charset="0"/>
              </a:rPr>
              <a:t>溶液的物质的量浓度为</a:t>
            </a:r>
            <a:r>
              <a:rPr lang="en-US" altLang="zh-CN" sz="2800" dirty="0">
                <a:solidFill>
                  <a:srgbClr val="000000"/>
                </a:solidFill>
                <a:cs typeface="Times New Roman" panose="02020603050405020304" charset="0"/>
              </a:rPr>
              <a:t>2 mol·L</a:t>
            </a:r>
            <a:r>
              <a:rPr lang="en-US" altLang="zh-CN" sz="2800" baseline="30000" dirty="0">
                <a:solidFill>
                  <a:srgbClr val="000000"/>
                </a:solidFill>
                <a:cs typeface="Times New Roman" panose="02020603050405020304" charset="0"/>
              </a:rPr>
              <a:t>-1</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B.</a:t>
            </a:r>
            <a:r>
              <a:rPr lang="zh-CN" altLang="zh-CN" sz="2800" dirty="0">
                <a:solidFill>
                  <a:srgbClr val="000000"/>
                </a:solidFill>
                <a:cs typeface="Times New Roman" panose="02020603050405020304" charset="0"/>
              </a:rPr>
              <a:t>忽略溶液体积变化</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电解后所得溶液中</a:t>
            </a:r>
            <a:r>
              <a:rPr lang="en-US" altLang="zh-CN" sz="2800" i="1" dirty="0">
                <a:solidFill>
                  <a:srgbClr val="000000"/>
                </a:solidFill>
                <a:cs typeface="Times New Roman" panose="02020603050405020304" charset="0"/>
              </a:rPr>
              <a:t>c</a:t>
            </a:r>
            <a:r>
              <a:rPr lang="en-US" altLang="zh-CN" sz="2800" dirty="0">
                <a:solidFill>
                  <a:srgbClr val="000000"/>
                </a:solidFill>
                <a:cs typeface="Times New Roman" panose="02020603050405020304" charset="0"/>
              </a:rPr>
              <a:t>(H</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)=2 mol·L</a:t>
            </a:r>
            <a:r>
              <a:rPr lang="en-US" altLang="zh-CN" sz="2800" baseline="30000" dirty="0">
                <a:solidFill>
                  <a:srgbClr val="000000"/>
                </a:solidFill>
                <a:cs typeface="Times New Roman" panose="02020603050405020304" charset="0"/>
              </a:rPr>
              <a:t>-1</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C.</a:t>
            </a:r>
            <a:r>
              <a:rPr lang="zh-CN" altLang="zh-CN" sz="2800" dirty="0">
                <a:solidFill>
                  <a:srgbClr val="000000"/>
                </a:solidFill>
                <a:cs typeface="Times New Roman" panose="02020603050405020304" charset="0"/>
              </a:rPr>
              <a:t>当</a:t>
            </a:r>
            <a:r>
              <a:rPr lang="en-US" altLang="zh-CN" sz="2800" i="1" dirty="0">
                <a:solidFill>
                  <a:srgbClr val="000000"/>
                </a:solidFill>
                <a:cs typeface="Times New Roman" panose="02020603050405020304" charset="0"/>
              </a:rPr>
              <a:t>n</a:t>
            </a:r>
            <a:r>
              <a:rPr lang="en-US" altLang="zh-CN" sz="2800" dirty="0">
                <a:solidFill>
                  <a:srgbClr val="000000"/>
                </a:solidFill>
                <a:cs typeface="Times New Roman" panose="02020603050405020304" charset="0"/>
              </a:rPr>
              <a:t>(e</a:t>
            </a:r>
            <a:r>
              <a:rPr lang="en-US" altLang="zh-CN" sz="2800" baseline="30000" dirty="0">
                <a:solidFill>
                  <a:srgbClr val="000000"/>
                </a:solidFill>
                <a:cs typeface="Times New Roman" panose="02020603050405020304" charset="0"/>
              </a:rPr>
              <a:t>-</a:t>
            </a:r>
            <a:r>
              <a:rPr lang="en-US" altLang="zh-CN" sz="2800" dirty="0">
                <a:solidFill>
                  <a:srgbClr val="000000"/>
                </a:solidFill>
                <a:cs typeface="Times New Roman" panose="02020603050405020304" charset="0"/>
              </a:rPr>
              <a:t>)=0.6 </a:t>
            </a:r>
            <a:r>
              <a:rPr lang="en-US" altLang="zh-CN" sz="2800" dirty="0" err="1">
                <a:solidFill>
                  <a:srgbClr val="000000"/>
                </a:solidFill>
                <a:cs typeface="Times New Roman" panose="02020603050405020304" charset="0"/>
              </a:rPr>
              <a:t>mol</a:t>
            </a:r>
            <a:r>
              <a:rPr lang="zh-CN" altLang="zh-CN" sz="2800" dirty="0">
                <a:solidFill>
                  <a:srgbClr val="000000"/>
                </a:solidFill>
                <a:cs typeface="Times New Roman" panose="02020603050405020304" charset="0"/>
              </a:rPr>
              <a:t>时</a:t>
            </a:r>
            <a:r>
              <a:rPr lang="en-US" altLang="zh-CN" sz="2800" dirty="0">
                <a:solidFill>
                  <a:srgbClr val="000000"/>
                </a:solidFill>
                <a:cs typeface="Times New Roman" panose="02020603050405020304" charset="0"/>
              </a:rPr>
              <a:t>,</a:t>
            </a:r>
            <a:r>
              <a:rPr lang="en-US" altLang="zh-CN" sz="2800" i="1" dirty="0">
                <a:solidFill>
                  <a:srgbClr val="000000"/>
                </a:solidFill>
                <a:cs typeface="Times New Roman" panose="02020603050405020304" charset="0"/>
              </a:rPr>
              <a:t>V</a:t>
            </a:r>
            <a:r>
              <a:rPr lang="en-US" altLang="zh-CN" sz="2800" dirty="0">
                <a:solidFill>
                  <a:srgbClr val="000000"/>
                </a:solidFill>
                <a:cs typeface="Times New Roman" panose="02020603050405020304" charset="0"/>
              </a:rPr>
              <a:t>(H</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a:t>
            </a:r>
            <a:r>
              <a:rPr lang="en-US" altLang="zh-CN" sz="2800" i="1" dirty="0">
                <a:solidFill>
                  <a:srgbClr val="000000"/>
                </a:solidFill>
                <a:cs typeface="Times New Roman" panose="02020603050405020304" charset="0"/>
              </a:rPr>
              <a:t>V</a:t>
            </a:r>
            <a:r>
              <a:rPr lang="en-US" altLang="zh-CN" sz="2800" dirty="0">
                <a:solidFill>
                  <a:srgbClr val="000000"/>
                </a:solidFill>
                <a:cs typeface="Times New Roman" panose="02020603050405020304" charset="0"/>
              </a:rPr>
              <a:t>(O</a:t>
            </a:r>
            <a:r>
              <a:rPr lang="en-US" altLang="zh-CN" sz="2800" baseline="-25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)=3∶2</a:t>
            </a:r>
            <a:endParaRPr lang="zh-CN" altLang="zh-CN" sz="2800" dirty="0">
              <a:solidFill>
                <a:srgbClr val="000000"/>
              </a:solidFill>
              <a:cs typeface="Times New Roman" panose="02020603050405020304" charset="0"/>
            </a:endParaRPr>
          </a:p>
          <a:p>
            <a:pPr>
              <a:lnSpc>
                <a:spcPct val="150000"/>
              </a:lnSpc>
              <a:spcAft>
                <a:spcPts val="0"/>
              </a:spcAft>
            </a:pPr>
            <a:r>
              <a:rPr lang="en-US" altLang="zh-CN" sz="2800" dirty="0">
                <a:solidFill>
                  <a:srgbClr val="000000"/>
                </a:solidFill>
                <a:cs typeface="Times New Roman" panose="02020603050405020304" charset="0"/>
              </a:rPr>
              <a:t>D.</a:t>
            </a:r>
            <a:r>
              <a:rPr lang="zh-CN" altLang="zh-CN" sz="2800" dirty="0">
                <a:solidFill>
                  <a:srgbClr val="000000"/>
                </a:solidFill>
                <a:cs typeface="Times New Roman" panose="02020603050405020304" charset="0"/>
              </a:rPr>
              <a:t>向电解后的溶液中加入</a:t>
            </a:r>
            <a:r>
              <a:rPr lang="en-US" altLang="zh-CN" sz="2800" dirty="0">
                <a:solidFill>
                  <a:srgbClr val="000000"/>
                </a:solidFill>
                <a:cs typeface="Times New Roman" panose="02020603050405020304" charset="0"/>
              </a:rPr>
              <a:t>16 g </a:t>
            </a:r>
            <a:r>
              <a:rPr lang="en-US" altLang="zh-CN" sz="2800" dirty="0" err="1">
                <a:solidFill>
                  <a:srgbClr val="000000"/>
                </a:solidFill>
                <a:cs typeface="Times New Roman" panose="02020603050405020304" charset="0"/>
              </a:rPr>
              <a:t>CuO</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则溶液可恢复到电解前的浓度</a:t>
            </a:r>
            <a:endParaRPr lang="zh-CN" altLang="zh-CN" sz="2800" dirty="0">
              <a:solidFill>
                <a:srgbClr val="000000"/>
              </a:solidFill>
              <a:cs typeface="Times New Roman" panose="02020603050405020304" charset="0"/>
            </a:endParaRPr>
          </a:p>
        </p:txBody>
      </p:sp>
      <p:sp>
        <p:nvSpPr>
          <p:cNvPr id="15" name="矩形 14"/>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234043" y="450951"/>
            <a:ext cx="11723912" cy="662233"/>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思维导引</a:t>
            </a:r>
            <a:endParaRPr lang="zh-CN" altLang="zh-CN" sz="2800" dirty="0"/>
          </a:p>
        </p:txBody>
      </p:sp>
      <p:pic>
        <p:nvPicPr>
          <p:cNvPr id="13" name="ZT15ZT-XJ.EPS" descr="id:2147526590;FounderCES"/>
          <p:cNvPicPr/>
          <p:nvPr/>
        </p:nvPicPr>
        <p:blipFill>
          <a:blip r:embed="rId1"/>
          <a:stretch>
            <a:fillRect/>
          </a:stretch>
        </p:blipFill>
        <p:spPr>
          <a:xfrm>
            <a:off x="460908" y="1548175"/>
            <a:ext cx="11426348" cy="2123939"/>
          </a:xfrm>
          <a:prstGeom prst="rect">
            <a:avLst/>
          </a:prstGeom>
        </p:spPr>
      </p:pic>
      <p:sp>
        <p:nvSpPr>
          <p:cNvPr id="14" name="矩形 1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18" name="矩形 17">
                <a:extLst>
                  <a:ext uri="{FF2B5EF4-FFF2-40B4-BE49-F238E27FC236}">
                    <a14:artisticCrisscrossEtching id="{6257AC32-1BFC-477B-AC73-48949739AC27}"/>
                  </a:ext>
                </a:extLst>
              </p:cNvPr>
              <p:cNvSpPr/>
              <p:nvPr/>
            </p:nvSpPr>
            <p:spPr>
              <a:xfrm>
                <a:off x="282449" y="890524"/>
                <a:ext cx="11627102" cy="5874300"/>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2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smtClean="0"/>
                  <a:t>电解</a:t>
                </a:r>
                <a:r>
                  <a:rPr lang="en-US" altLang="zh-CN" sz="2800" dirty="0"/>
                  <a:t>CuSO</a:t>
                </a:r>
                <a:r>
                  <a:rPr lang="en-US" altLang="zh-CN" sz="2800" baseline="-25000" dirty="0"/>
                  <a:t>4</a:t>
                </a:r>
                <a:r>
                  <a:rPr lang="zh-CN" altLang="zh-CN" sz="2800" dirty="0"/>
                  <a:t>溶液时</a:t>
                </a:r>
                <a:r>
                  <a:rPr lang="en-US" altLang="zh-CN" sz="2800" dirty="0"/>
                  <a:t>,</a:t>
                </a:r>
                <a:r>
                  <a:rPr lang="zh-CN" altLang="zh-CN" sz="2800" dirty="0"/>
                  <a:t>阳极反应式为</a:t>
                </a:r>
                <a:r>
                  <a:rPr lang="en-US" altLang="zh-CN" sz="2800" dirty="0"/>
                  <a:t>2H</a:t>
                </a:r>
                <a:r>
                  <a:rPr lang="en-US" altLang="zh-CN" sz="2800" baseline="-25000" dirty="0"/>
                  <a:t>2</a:t>
                </a:r>
                <a:r>
                  <a:rPr lang="en-US" altLang="zh-CN" sz="2800" dirty="0"/>
                  <a:t>O-4e</a:t>
                </a:r>
                <a:r>
                  <a:rPr lang="en-US" altLang="zh-CN" sz="2800" baseline="30000" dirty="0"/>
                  <a:t>-           </a:t>
                </a:r>
                <a:r>
                  <a:rPr lang="en-US" altLang="zh-CN" sz="2800" dirty="0"/>
                  <a:t>O</a:t>
                </a:r>
                <a:r>
                  <a:rPr lang="en-US" altLang="zh-CN" sz="2800" baseline="-25000" dirty="0"/>
                  <a:t>2</a:t>
                </a:r>
                <a:r>
                  <a:rPr lang="en-US" altLang="zh-CN" sz="2800" dirty="0"/>
                  <a:t>↑+4H</a:t>
                </a:r>
                <a:r>
                  <a:rPr lang="en-US" altLang="zh-CN" sz="2800" baseline="30000" dirty="0"/>
                  <a:t>+</a:t>
                </a:r>
                <a:r>
                  <a:rPr lang="en-US" altLang="zh-CN" sz="2800" dirty="0"/>
                  <a:t>,</a:t>
                </a:r>
                <a:r>
                  <a:rPr lang="zh-CN" altLang="zh-CN" sz="2800" dirty="0"/>
                  <a:t>阴极反应式为</a:t>
                </a:r>
                <a:r>
                  <a:rPr lang="en-US" altLang="zh-CN" sz="2800" dirty="0"/>
                  <a:t>Cu</a:t>
                </a:r>
                <a:r>
                  <a:rPr lang="en-US" altLang="zh-CN" sz="2800" baseline="30000" dirty="0"/>
                  <a:t>2+</a:t>
                </a:r>
                <a:r>
                  <a:rPr lang="en-US" altLang="zh-CN" sz="2800" dirty="0"/>
                  <a:t>+2e</a:t>
                </a:r>
                <a:r>
                  <a:rPr lang="en-US" altLang="zh-CN" sz="2800" baseline="30000" dirty="0"/>
                  <a:t>-           </a:t>
                </a:r>
                <a:r>
                  <a:rPr lang="en-US" altLang="zh-CN" sz="2800" dirty="0"/>
                  <a:t>Cu,</a:t>
                </a:r>
                <a:r>
                  <a:rPr lang="zh-CN" altLang="zh-CN" sz="2800" dirty="0"/>
                  <a:t>若阴极上没有氢离子放电</a:t>
                </a:r>
                <a:r>
                  <a:rPr lang="en-US" altLang="zh-CN" sz="2800" dirty="0"/>
                  <a:t>,</a:t>
                </a:r>
                <a:r>
                  <a:rPr lang="zh-CN" altLang="zh-CN" sz="2800" dirty="0"/>
                  <a:t>则图中气体体积与转移电子物质的量的关系曲线是直线</a:t>
                </a:r>
                <a:r>
                  <a:rPr lang="en-US" altLang="zh-CN" sz="2800" dirty="0"/>
                  <a:t>,</a:t>
                </a:r>
                <a:r>
                  <a:rPr lang="zh-CN" altLang="zh-CN" sz="2800" dirty="0"/>
                  <a:t>而题图中是折线</a:t>
                </a:r>
                <a:r>
                  <a:rPr lang="en-US" altLang="zh-CN" sz="2800" dirty="0"/>
                  <a:t>,</a:t>
                </a:r>
                <a:r>
                  <a:rPr lang="zh-CN" altLang="zh-CN" sz="2800" dirty="0"/>
                  <a:t>说明阴极上还发生反应</a:t>
                </a:r>
                <a:r>
                  <a:rPr lang="en-US" altLang="zh-CN" sz="2800" dirty="0"/>
                  <a:t>:</a:t>
                </a:r>
              </a:p>
              <a:p>
                <a:pPr>
                  <a:lnSpc>
                    <a:spcPct val="150000"/>
                  </a:lnSpc>
                </a:pPr>
                <a:r>
                  <a:rPr lang="en-US" altLang="zh-CN" sz="2800" dirty="0"/>
                  <a:t>2H</a:t>
                </a:r>
                <a:r>
                  <a:rPr lang="en-US" altLang="zh-CN" sz="2800" baseline="30000" dirty="0"/>
                  <a:t>+</a:t>
                </a:r>
                <a:r>
                  <a:rPr lang="en-US" altLang="zh-CN" sz="2800" dirty="0"/>
                  <a:t>+2e</a:t>
                </a:r>
                <a:r>
                  <a:rPr lang="en-US" altLang="zh-CN" sz="2800" baseline="30000" dirty="0"/>
                  <a:t>-           </a:t>
                </a:r>
                <a:r>
                  <a:rPr lang="en-US" altLang="zh-CN" sz="2800" dirty="0"/>
                  <a:t>H</a:t>
                </a:r>
                <a:r>
                  <a:rPr lang="en-US" altLang="zh-CN" sz="2800" baseline="-25000" dirty="0"/>
                  <a:t>2</a:t>
                </a:r>
                <a:r>
                  <a:rPr lang="en-US" altLang="zh-CN" sz="2800" dirty="0"/>
                  <a:t>↑</a:t>
                </a:r>
                <a:r>
                  <a:rPr lang="zh-CN" altLang="zh-CN" sz="2800" dirty="0"/>
                  <a:t>。当转移</a:t>
                </a:r>
                <a:r>
                  <a:rPr lang="en-US" altLang="zh-CN" sz="2800" dirty="0"/>
                  <a:t>0.4 </a:t>
                </a:r>
                <a:r>
                  <a:rPr lang="en-US" altLang="zh-CN" sz="2800" dirty="0" err="1"/>
                  <a:t>mol</a:t>
                </a:r>
                <a:r>
                  <a:rPr lang="zh-CN" altLang="zh-CN" sz="2800" dirty="0"/>
                  <a:t>电子时</a:t>
                </a:r>
                <a:r>
                  <a:rPr lang="en-US" altLang="zh-CN" sz="2800" dirty="0"/>
                  <a:t>,Cu</a:t>
                </a:r>
                <a:r>
                  <a:rPr lang="en-US" altLang="zh-CN" sz="2800" baseline="30000" dirty="0"/>
                  <a:t>2+</a:t>
                </a:r>
                <a:r>
                  <a:rPr lang="zh-CN" altLang="zh-CN" sz="2800" dirty="0"/>
                  <a:t>恰好完全析出</a:t>
                </a:r>
                <a:r>
                  <a:rPr lang="en-US" altLang="zh-CN" sz="2800" dirty="0" smtClean="0"/>
                  <a:t>,</a:t>
                </a:r>
              </a:p>
              <a:p>
                <a:pPr>
                  <a:lnSpc>
                    <a:spcPct val="150000"/>
                  </a:lnSpc>
                </a:pPr>
                <a:r>
                  <a:rPr lang="en-US" altLang="zh-CN" sz="2800" i="1" dirty="0" smtClean="0"/>
                  <a:t>n</a:t>
                </a:r>
                <a:r>
                  <a:rPr lang="en-US" altLang="zh-CN" sz="2800" dirty="0" smtClean="0"/>
                  <a:t>(Cu</a:t>
                </a:r>
                <a:r>
                  <a:rPr lang="en-US" altLang="zh-CN" sz="2800" baseline="30000" dirty="0" smtClean="0"/>
                  <a:t>2</a:t>
                </a:r>
                <a:r>
                  <a:rPr lang="en-US" altLang="zh-CN" sz="2800" baseline="30000" dirty="0"/>
                  <a:t>+</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4</m:t>
                        </m:r>
                        <m:r>
                          <m:rPr>
                            <m:sty m:val="p"/>
                          </m:rPr>
                          <a:rPr lang="en-US" altLang="zh-CN" sz="2800">
                            <a:latin typeface="Cambria Math" panose="02040503050406030204" pitchFamily="18" charset="0"/>
                          </a:rPr>
                          <m:t>mol</m:t>
                        </m:r>
                      </m:num>
                      <m:den>
                        <m:r>
                          <a:rPr lang="en-US" altLang="zh-CN" sz="2800">
                            <a:latin typeface="Cambria Math" panose="02040503050406030204" pitchFamily="18" charset="0"/>
                          </a:rPr>
                          <m:t>2</m:t>
                        </m:r>
                      </m:den>
                    </m:f>
                  </m:oMath>
                </a14:m>
                <a:r>
                  <a:rPr lang="en-US" altLang="zh-CN" sz="2800" dirty="0"/>
                  <a:t>=0.2 </a:t>
                </a:r>
                <a:r>
                  <a:rPr lang="en-US" altLang="zh-CN" sz="2800" dirty="0" err="1"/>
                  <a:t>mol</a:t>
                </a:r>
                <a:r>
                  <a:rPr lang="en-US" altLang="zh-CN" sz="2800" dirty="0"/>
                  <a:t>,</a:t>
                </a:r>
                <a:r>
                  <a:rPr lang="zh-CN" altLang="zh-CN" sz="2800" dirty="0"/>
                  <a:t>根据铜原子守恒得</a:t>
                </a:r>
                <a:r>
                  <a:rPr lang="en-US" altLang="zh-CN" sz="2800" dirty="0"/>
                  <a:t>,</a:t>
                </a:r>
                <a:r>
                  <a:rPr lang="en-US" altLang="zh-CN" sz="2800" i="1" dirty="0"/>
                  <a:t>c</a:t>
                </a:r>
                <a:r>
                  <a:rPr lang="en-US" altLang="zh-CN" sz="2800" dirty="0"/>
                  <a:t>(CuSO</a:t>
                </a:r>
                <a:r>
                  <a:rPr lang="en-US" altLang="zh-CN" sz="2800" baseline="-25000" dirty="0"/>
                  <a:t>4</a:t>
                </a:r>
                <a:r>
                  <a:rPr lang="en-US" altLang="zh-CN" sz="2800" dirty="0"/>
                  <a:t>)=</a:t>
                </a:r>
                <a:r>
                  <a:rPr lang="en-US" altLang="zh-CN" sz="2800" i="1" dirty="0"/>
                  <a:t>c</a:t>
                </a:r>
                <a:r>
                  <a:rPr lang="en-US" altLang="zh-CN" sz="2800" dirty="0"/>
                  <a:t>(Cu</a:t>
                </a:r>
                <a:r>
                  <a:rPr lang="en-US" altLang="zh-CN" sz="2800" baseline="30000" dirty="0"/>
                  <a:t>2+</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2</m:t>
                        </m:r>
                        <m:r>
                          <m:rPr>
                            <m:sty m:val="p"/>
                          </m:rPr>
                          <a:rPr lang="en-US" altLang="zh-CN" sz="2800">
                            <a:latin typeface="Cambria Math" panose="02040503050406030204" pitchFamily="18" charset="0"/>
                          </a:rPr>
                          <m:t>mol</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2</m:t>
                        </m:r>
                        <m:r>
                          <m:rPr>
                            <m:nor/>
                          </m:rPr>
                          <a:rPr lang="en-US" altLang="zh-CN" sz="2800"/>
                          <m:t> </m:t>
                        </m:r>
                        <m:r>
                          <m:rPr>
                            <m:sty m:val="p"/>
                          </m:rPr>
                          <a:rPr lang="en-US" altLang="zh-CN" sz="2800">
                            <a:latin typeface="Cambria Math" panose="02040503050406030204" pitchFamily="18" charset="0"/>
                          </a:rPr>
                          <m:t>L</m:t>
                        </m:r>
                      </m:den>
                    </m:f>
                  </m:oMath>
                </a14:m>
                <a:r>
                  <a:rPr lang="en-US" altLang="zh-CN" sz="2800" dirty="0"/>
                  <a:t>=1 mol·L</a:t>
                </a:r>
                <a:r>
                  <a:rPr lang="en-US" altLang="zh-CN" sz="2800" baseline="30000" dirty="0"/>
                  <a:t>-1</a:t>
                </a:r>
                <a:r>
                  <a:rPr lang="en-US" altLang="zh-CN" sz="2800" dirty="0"/>
                  <a:t>,A</a:t>
                </a:r>
                <a:r>
                  <a:rPr lang="zh-CN" altLang="zh-CN" sz="2800" dirty="0"/>
                  <a:t>项错误</a:t>
                </a:r>
                <a:r>
                  <a:rPr lang="en-US" altLang="zh-CN" sz="2800" dirty="0"/>
                  <a:t>;</a:t>
                </a:r>
                <a:r>
                  <a:rPr lang="zh-CN" altLang="zh-CN" sz="2800" dirty="0"/>
                  <a:t>当转移</a:t>
                </a:r>
                <a:r>
                  <a:rPr lang="en-US" altLang="zh-CN" sz="2800" dirty="0"/>
                  <a:t>0.4 </a:t>
                </a:r>
                <a:r>
                  <a:rPr lang="en-US" altLang="zh-CN" sz="2800" dirty="0" err="1"/>
                  <a:t>mol</a:t>
                </a:r>
                <a:r>
                  <a:rPr lang="zh-CN" altLang="zh-CN" sz="2800" dirty="0"/>
                  <a:t>电子时</a:t>
                </a:r>
                <a:r>
                  <a:rPr lang="en-US" altLang="zh-CN" sz="2800" dirty="0"/>
                  <a:t>,</a:t>
                </a:r>
                <a:r>
                  <a:rPr lang="zh-CN" altLang="zh-CN" sz="2800" dirty="0"/>
                  <a:t>生成</a:t>
                </a:r>
                <a:r>
                  <a:rPr lang="en-US" altLang="zh-CN" sz="2800" i="1" dirty="0"/>
                  <a:t>n</a:t>
                </a:r>
                <a:r>
                  <a:rPr lang="en-US" altLang="zh-CN" sz="2800" dirty="0"/>
                  <a:t>(H</a:t>
                </a:r>
                <a:r>
                  <a:rPr lang="en-US" altLang="zh-CN" sz="2800" baseline="-25000" dirty="0"/>
                  <a:t>2</a:t>
                </a:r>
                <a:r>
                  <a:rPr lang="en-US" altLang="zh-CN" sz="2800" dirty="0"/>
                  <a:t>SO</a:t>
                </a:r>
                <a:r>
                  <a:rPr lang="en-US" altLang="zh-CN" sz="2800" baseline="-25000" dirty="0"/>
                  <a:t>4</a:t>
                </a:r>
                <a:r>
                  <a:rPr lang="en-US" altLang="zh-CN" sz="2800" dirty="0"/>
                  <a:t>)=0.2 </a:t>
                </a:r>
                <a:r>
                  <a:rPr lang="en-US" altLang="zh-CN" sz="2800" dirty="0" err="1"/>
                  <a:t>mol</a:t>
                </a:r>
                <a:r>
                  <a:rPr lang="en-US" altLang="zh-CN" sz="2800" dirty="0"/>
                  <a:t>,</a:t>
                </a:r>
                <a:r>
                  <a:rPr lang="zh-CN" altLang="zh-CN" sz="2800" dirty="0"/>
                  <a:t>随后相当于电解水</a:t>
                </a:r>
                <a:r>
                  <a:rPr lang="en-US" altLang="zh-CN" sz="2800" dirty="0"/>
                  <a:t>,</a:t>
                </a:r>
                <a:r>
                  <a:rPr lang="zh-CN" altLang="zh-CN" sz="2800" dirty="0"/>
                  <a:t>因为忽略溶液体积变化</a:t>
                </a:r>
                <a:r>
                  <a:rPr lang="en-US" altLang="zh-CN" sz="2800" dirty="0"/>
                  <a:t>,</a:t>
                </a:r>
                <a:r>
                  <a:rPr lang="zh-CN" altLang="zh-CN" sz="2800" dirty="0"/>
                  <a:t>所以电解后所得溶液中 </a:t>
                </a:r>
                <a:r>
                  <a:rPr lang="en-US" altLang="zh-CN" sz="2800" i="1" dirty="0"/>
                  <a:t>c</a:t>
                </a:r>
                <a:r>
                  <a:rPr lang="en-US" altLang="zh-CN" sz="2800" dirty="0"/>
                  <a:t>(H</a:t>
                </a:r>
                <a:r>
                  <a:rPr lang="en-US" altLang="zh-CN" sz="2800" baseline="30000" dirty="0"/>
                  <a:t>+</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2</m:t>
                        </m:r>
                        <m:r>
                          <m:rPr>
                            <m:sty m:val="p"/>
                          </m:rPr>
                          <a:rPr lang="en-US" altLang="zh-CN" sz="2800">
                            <a:latin typeface="Cambria Math" panose="02040503050406030204" pitchFamily="18" charset="0"/>
                          </a:rPr>
                          <m:t>mol</m:t>
                        </m:r>
                        <m:r>
                          <a:rPr lang="en-US" altLang="zh-CN" sz="2800">
                            <a:latin typeface="Cambria Math" panose="02040503050406030204" pitchFamily="18" charset="0"/>
                          </a:rPr>
                          <m:t>×2</m:t>
                        </m:r>
                      </m:num>
                      <m:den>
                        <m:r>
                          <a:rPr lang="en-US" altLang="zh-CN" sz="2800">
                            <a:latin typeface="Cambria Math" panose="02040503050406030204" pitchFamily="18" charset="0"/>
                          </a:rPr>
                          <m:t>0</m:t>
                        </m:r>
                        <m:r>
                          <m:rPr>
                            <m:nor/>
                          </m:rPr>
                          <a:rPr lang="en-US" altLang="zh-CN" sz="2800"/>
                          <m:t>.</m:t>
                        </m:r>
                        <m:r>
                          <a:rPr lang="en-US" altLang="zh-CN" sz="2800">
                            <a:latin typeface="Cambria Math" panose="02040503050406030204" pitchFamily="18" charset="0"/>
                          </a:rPr>
                          <m:t>2</m:t>
                        </m:r>
                        <m:r>
                          <m:rPr>
                            <m:nor/>
                          </m:rPr>
                          <a:rPr lang="en-US" altLang="zh-CN" sz="2800"/>
                          <m:t> </m:t>
                        </m:r>
                        <m:r>
                          <m:rPr>
                            <m:sty m:val="p"/>
                          </m:rPr>
                          <a:rPr lang="en-US" altLang="zh-CN" sz="2800">
                            <a:latin typeface="Cambria Math" panose="02040503050406030204" pitchFamily="18" charset="0"/>
                          </a:rPr>
                          <m:t>L</m:t>
                        </m:r>
                      </m:den>
                    </m:f>
                  </m:oMath>
                </a14:m>
                <a:r>
                  <a:rPr lang="en-US" altLang="zh-CN" sz="2800" dirty="0"/>
                  <a:t>=2 mol·L</a:t>
                </a:r>
                <a:r>
                  <a:rPr lang="en-US" altLang="zh-CN" sz="2800" baseline="30000" dirty="0"/>
                  <a:t>-1</a:t>
                </a:r>
                <a:r>
                  <a:rPr lang="en-US" altLang="zh-CN" sz="2800" dirty="0"/>
                  <a:t>,B</a:t>
                </a:r>
                <a:r>
                  <a:rPr lang="zh-CN" altLang="zh-CN" sz="2800" dirty="0"/>
                  <a:t>项正确</a:t>
                </a:r>
                <a:r>
                  <a:rPr lang="en-US" altLang="zh-CN" sz="2800" dirty="0"/>
                  <a:t>;</a:t>
                </a:r>
                <a:r>
                  <a:rPr lang="zh-CN" altLang="zh-CN" sz="2800" dirty="0"/>
                  <a:t>当</a:t>
                </a:r>
                <a:r>
                  <a:rPr lang="en-US" altLang="zh-CN" sz="2800" i="1" dirty="0"/>
                  <a:t>n</a:t>
                </a:r>
                <a:r>
                  <a:rPr lang="en-US" altLang="zh-CN" sz="2800" dirty="0"/>
                  <a:t>(e</a:t>
                </a:r>
                <a:r>
                  <a:rPr lang="en-US" altLang="zh-CN" sz="2800" baseline="30000" dirty="0"/>
                  <a:t>-</a:t>
                </a:r>
                <a:r>
                  <a:rPr lang="en-US" altLang="zh-CN" sz="2800" dirty="0"/>
                  <a:t>)=0.6 </a:t>
                </a:r>
                <a:r>
                  <a:rPr lang="en-US" altLang="zh-CN" sz="2800" dirty="0" err="1"/>
                  <a:t>mol</a:t>
                </a:r>
                <a:r>
                  <a:rPr lang="en-US" altLang="zh-CN" sz="2800" dirty="0"/>
                  <a:t> </a:t>
                </a:r>
                <a:r>
                  <a:rPr lang="zh-CN" altLang="zh-CN" sz="2800" dirty="0"/>
                  <a:t>时</a:t>
                </a:r>
                <a:r>
                  <a:rPr lang="en-US" altLang="zh-CN" sz="2800" dirty="0"/>
                  <a:t>,</a:t>
                </a:r>
                <a:r>
                  <a:rPr lang="zh-CN" altLang="zh-CN" sz="2800" dirty="0"/>
                  <a:t>发生反应</a:t>
                </a:r>
                <a:r>
                  <a:rPr lang="en-US" altLang="zh-CN" sz="2800" dirty="0"/>
                  <a:t>:</a:t>
                </a:r>
                <a:endParaRPr lang="zh-CN" altLang="zh-CN" sz="2800" dirty="0"/>
              </a:p>
            </p:txBody>
          </p:sp>
        </mc:Choice>
        <mc:Fallback>
          <p:sp>
            <p:nvSpPr>
              <p:cNvPr id="18" name="矩形 17"/>
              <p:cNvSpPr>
                <a:spLocks noRot="1" noChangeAspect="1" noMove="1" noResize="1" noEditPoints="1" noAdjustHandles="1" noChangeArrowheads="1" noChangeShapeType="1" noTextEdit="1"/>
              </p:cNvSpPr>
              <p:nvPr/>
            </p:nvSpPr>
            <p:spPr>
              <a:xfrm>
                <a:off x="282449" y="890524"/>
                <a:ext cx="11627102" cy="5874300"/>
              </a:xfrm>
              <a:prstGeom prst="rect">
                <a:avLst/>
              </a:prstGeom>
              <a:blipFill rotWithShape="1">
                <a:blip r:embed="rId1"/>
                <a:stretch>
                  <a:fillRect l="-1048" r="-524" b="-622"/>
                </a:stretch>
              </a:blipFill>
            </p:spPr>
            <p:txBody>
              <a:bodyPr/>
              <a:lstStyle/>
              <a:p>
                <a:r>
                  <a:rPr lang="zh-CN" altLang="en-US">
                    <a:noFill/>
                  </a:rPr>
                  <a:t> </a:t>
                </a:r>
                <a:endParaRPr lang="zh-CN" altLang="en-US">
                  <a:noFill/>
                </a:endParaRPr>
              </a:p>
            </p:txBody>
          </p:sp>
        </mc:Fallback>
      </mc:AlternateContent>
      <p:pic>
        <p:nvPicPr>
          <p:cNvPr id="15"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62" y="1176069"/>
            <a:ext cx="4603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863" y="1820204"/>
            <a:ext cx="4603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29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488" y="3123747"/>
            <a:ext cx="460375" cy="2762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endParaRPr lang="zh-CN" altLang="en-US" sz="2800" dirty="0">
              <a:solidFill>
                <a:srgbClr val="DA251C"/>
              </a:solidFill>
            </a:endParaRPr>
          </a:p>
        </p:txBody>
      </p:sp>
      <p:graphicFrame>
        <p:nvGraphicFramePr>
          <p:cNvPr id="3" name="表格 2"/>
          <p:cNvGraphicFramePr>
            <a:graphicFrameLocks noGrp="1"/>
          </p:cNvGraphicFramePr>
          <p:nvPr/>
        </p:nvGraphicFramePr>
        <p:xfrm>
          <a:off x="260314" y="921394"/>
          <a:ext cx="11713972" cy="5854688"/>
        </p:xfrm>
        <a:graphic>
          <a:graphicData uri="http://schemas.openxmlformats.org/drawingml/2006/table">
            <a:tbl>
              <a:tblPr firstRow="1" firstCol="1" bandRow="1"/>
              <a:tblGrid>
                <a:gridCol w="1553972"/>
                <a:gridCol w="3124356"/>
                <a:gridCol w="7035644"/>
              </a:tblGrid>
              <a:tr h="0">
                <a:tc>
                  <a:txBody>
                    <a:bodyPr/>
                    <a:lstStyle/>
                    <a:p>
                      <a:pPr algn="ctr">
                        <a:lnSpc>
                          <a:spcPct val="12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endParaRPr lang="zh-CN" altLang="en-US" sz="2400" b="1" dirty="0">
                        <a:solidFill>
                          <a:srgbClr val="DA251C"/>
                        </a:solidFill>
                        <a:latin typeface="微软雅黑" panose="020B0503020204020204" pitchFamily="82" charset="2"/>
                        <a:ea typeface="微软雅黑" panose="020B0503020204020204" pitchFamily="82" charset="2"/>
                      </a:endParaRP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endParaRPr lang="zh-CN" altLang="en-US" sz="2400" b="1" kern="1200" dirty="0">
                        <a:solidFill>
                          <a:srgbClr val="DA251C"/>
                        </a:solidFill>
                        <a:latin typeface="微软雅黑" panose="020B0503020204020204" pitchFamily="82" charset="2"/>
                        <a:ea typeface="微软雅黑" panose="020B0503020204020204" pitchFamily="82" charset="2"/>
                        <a:cs typeface="+mn-cs"/>
                      </a:endParaRP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endParaRPr lang="zh-CN" altLang="en-US" sz="2400" b="1" kern="1200" dirty="0">
                        <a:solidFill>
                          <a:srgbClr val="DA251C"/>
                        </a:solidFill>
                        <a:latin typeface="微软雅黑" panose="020B0503020204020204" pitchFamily="82" charset="2"/>
                        <a:ea typeface="微软雅黑" panose="020B0503020204020204" pitchFamily="82" charset="2"/>
                        <a:cs typeface="+mn-cs"/>
                      </a:endParaRP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r>
              <a:tr h="0">
                <a:tc rowSpan="3">
                  <a:txBody>
                    <a:bodyPr/>
                    <a:lstStyle/>
                    <a:p>
                      <a:pPr marL="0" algn="l" defTabSz="914400" rtl="0" eaLnBrk="1" latinLnBrk="0" hangingPunct="1">
                        <a:lnSpc>
                          <a:spcPct val="120000"/>
                        </a:lnSpc>
                        <a:spcAft>
                          <a:spcPts val="0"/>
                        </a:spcAft>
                      </a:pPr>
                      <a:r>
                        <a:rPr lang="zh-CN" altLang="en-US" sz="2400" kern="1200">
                          <a:solidFill>
                            <a:schemeClr val="tx1"/>
                          </a:solidFill>
                          <a:latin typeface="+mn-lt"/>
                          <a:ea typeface="+mn-ea"/>
                          <a:cs typeface="+mn-cs"/>
                        </a:rPr>
                        <a:t>电解原理及其应用</a:t>
                      </a:r>
                      <a:endParaRPr lang="zh-CN" altLang="en-US" sz="24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20000"/>
                        </a:lnSpc>
                        <a:spcAft>
                          <a:spcPts val="0"/>
                        </a:spcAft>
                      </a:pPr>
                      <a:r>
                        <a:rPr lang="en-US" sz="2400" kern="1200" dirty="0">
                          <a:solidFill>
                            <a:schemeClr val="tx1"/>
                          </a:solidFill>
                          <a:latin typeface="+mn-lt"/>
                          <a:ea typeface="+mn-ea"/>
                          <a:cs typeface="+mn-cs"/>
                        </a:rPr>
                        <a:t>2017</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Ⅱ,T11</a:t>
                      </a:r>
                      <a:endParaRPr lang="zh-CN" altLang="en-US" sz="24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20000"/>
                        </a:lnSpc>
                        <a:spcAft>
                          <a:spcPts val="0"/>
                        </a:spcAft>
                      </a:pPr>
                      <a:r>
                        <a:rPr lang="zh-CN" altLang="en-US" sz="2400" kern="1200" dirty="0">
                          <a:solidFill>
                            <a:schemeClr val="tx1"/>
                          </a:solidFill>
                          <a:latin typeface="+mn-lt"/>
                          <a:ea typeface="+mn-ea"/>
                          <a:cs typeface="+mn-cs"/>
                        </a:rPr>
                        <a:t>通过铝活泼阳极电解池考查电解原理及其应用</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1)</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vMerge="1">
                  <a:tcPr/>
                </a:tc>
                <a:tc>
                  <a:txBody>
                    <a:bodyPr/>
                    <a:lstStyle/>
                    <a:p>
                      <a:pPr marL="0" algn="l" defTabSz="914400" rtl="0" eaLnBrk="1" latinLnBrk="0" hangingPunct="1">
                        <a:lnSpc>
                          <a:spcPct val="120000"/>
                        </a:lnSpc>
                        <a:spcAft>
                          <a:spcPts val="0"/>
                        </a:spcAft>
                      </a:pPr>
                      <a:r>
                        <a:rPr lang="en-US" sz="2400" kern="1200" dirty="0">
                          <a:solidFill>
                            <a:schemeClr val="tx1"/>
                          </a:solidFill>
                          <a:latin typeface="+mn-lt"/>
                          <a:ea typeface="+mn-ea"/>
                          <a:cs typeface="+mn-cs"/>
                        </a:rPr>
                        <a:t>2014</a:t>
                      </a:r>
                      <a:r>
                        <a:rPr lang="zh-CN" altLang="en-US" sz="2400" kern="1200" dirty="0">
                          <a:solidFill>
                            <a:schemeClr val="tx1"/>
                          </a:solidFill>
                          <a:latin typeface="+mn-lt"/>
                          <a:ea typeface="+mn-ea"/>
                          <a:cs typeface="+mn-cs"/>
                        </a:rPr>
                        <a:t>新课标全国卷</a:t>
                      </a:r>
                      <a:r>
                        <a:rPr lang="en-US" sz="2400" kern="1200" dirty="0">
                          <a:solidFill>
                            <a:schemeClr val="tx1"/>
                          </a:solidFill>
                          <a:latin typeface="+mn-lt"/>
                          <a:ea typeface="+mn-ea"/>
                          <a:cs typeface="+mn-cs"/>
                        </a:rPr>
                        <a:t>Ⅱ,T27(3)</a:t>
                      </a:r>
                      <a:endParaRPr lang="zh-CN" altLang="en-US" sz="24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20000"/>
                        </a:lnSpc>
                        <a:spcAft>
                          <a:spcPts val="0"/>
                        </a:spcAft>
                      </a:pPr>
                      <a:r>
                        <a:rPr lang="zh-CN" altLang="en-US" sz="2400" kern="1200" dirty="0">
                          <a:solidFill>
                            <a:schemeClr val="tx1"/>
                          </a:solidFill>
                          <a:latin typeface="+mn-lt"/>
                          <a:ea typeface="+mn-ea"/>
                          <a:cs typeface="+mn-cs"/>
                        </a:rPr>
                        <a:t>给出新情境电解池</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考查电极反应方程式的书写</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2)</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vMerge="1">
                  <a:tcPr/>
                </a:tc>
                <a:tc>
                  <a:txBody>
                    <a:bodyPr/>
                    <a:lstStyle/>
                    <a:p>
                      <a:pPr marL="0" algn="l" defTabSz="914400" rtl="0" eaLnBrk="1" latinLnBrk="0" hangingPunct="1">
                        <a:lnSpc>
                          <a:spcPct val="120000"/>
                        </a:lnSpc>
                        <a:spcAft>
                          <a:spcPts val="0"/>
                        </a:spcAft>
                      </a:pPr>
                      <a:r>
                        <a:rPr lang="en-US" sz="2400" kern="1200" dirty="0">
                          <a:solidFill>
                            <a:schemeClr val="tx1"/>
                          </a:solidFill>
                          <a:latin typeface="+mn-lt"/>
                          <a:ea typeface="+mn-ea"/>
                          <a:cs typeface="+mn-cs"/>
                        </a:rPr>
                        <a:t>2016</a:t>
                      </a:r>
                      <a:r>
                        <a:rPr lang="zh-CN" altLang="en-US" sz="2400" kern="1200" dirty="0">
                          <a:solidFill>
                            <a:schemeClr val="tx1"/>
                          </a:solidFill>
                          <a:latin typeface="+mn-lt"/>
                          <a:ea typeface="+mn-ea"/>
                          <a:cs typeface="+mn-cs"/>
                        </a:rPr>
                        <a:t>全国卷</a:t>
                      </a:r>
                      <a:r>
                        <a:rPr lang="en-US" sz="2400" kern="1200" dirty="0">
                          <a:solidFill>
                            <a:schemeClr val="tx1"/>
                          </a:solidFill>
                          <a:latin typeface="+mn-lt"/>
                          <a:ea typeface="+mn-ea"/>
                          <a:cs typeface="+mn-cs"/>
                        </a:rPr>
                        <a:t>Ⅰ,T11</a:t>
                      </a:r>
                      <a:endParaRPr lang="zh-CN" altLang="en-US" sz="24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20000"/>
                        </a:lnSpc>
                        <a:spcAft>
                          <a:spcPts val="0"/>
                        </a:spcAft>
                      </a:pPr>
                      <a:r>
                        <a:rPr lang="zh-CN" altLang="en-US" sz="2400" kern="1200" dirty="0">
                          <a:solidFill>
                            <a:schemeClr val="tx1"/>
                          </a:solidFill>
                          <a:latin typeface="+mn-lt"/>
                          <a:ea typeface="+mn-ea"/>
                          <a:cs typeface="+mn-cs"/>
                        </a:rPr>
                        <a:t>通过用</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三室式电渗析法</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处理废水考查电解原理及其应用</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3)</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a:txBody>
                    <a:bodyPr/>
                    <a:lstStyle/>
                    <a:p>
                      <a:pPr marL="0" algn="l" defTabSz="914400" rtl="0" eaLnBrk="1" latinLnBrk="0" hangingPunct="1">
                        <a:lnSpc>
                          <a:spcPct val="120000"/>
                        </a:lnSpc>
                        <a:spcAft>
                          <a:spcPts val="0"/>
                        </a:spcAft>
                      </a:pPr>
                      <a:r>
                        <a:rPr lang="zh-CN" altLang="en-US" sz="2400" kern="1200">
                          <a:solidFill>
                            <a:schemeClr val="tx1"/>
                          </a:solidFill>
                          <a:latin typeface="+mn-lt"/>
                          <a:ea typeface="+mn-ea"/>
                          <a:cs typeface="+mn-cs"/>
                        </a:rPr>
                        <a:t>金属的腐蚀与防护</a:t>
                      </a:r>
                      <a:endParaRPr lang="zh-CN" altLang="en-US" sz="24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20000"/>
                        </a:lnSpc>
                        <a:spcAft>
                          <a:spcPts val="0"/>
                        </a:spcAft>
                      </a:pPr>
                      <a:r>
                        <a:rPr lang="en-US" sz="2400" kern="1200">
                          <a:solidFill>
                            <a:schemeClr val="tx1"/>
                          </a:solidFill>
                          <a:latin typeface="+mn-lt"/>
                          <a:ea typeface="+mn-ea"/>
                          <a:cs typeface="+mn-cs"/>
                        </a:rPr>
                        <a:t>2017</a:t>
                      </a:r>
                      <a:r>
                        <a:rPr lang="zh-CN" altLang="en-US" sz="2400" kern="1200">
                          <a:solidFill>
                            <a:schemeClr val="tx1"/>
                          </a:solidFill>
                          <a:latin typeface="+mn-lt"/>
                          <a:ea typeface="+mn-ea"/>
                          <a:cs typeface="+mn-cs"/>
                        </a:rPr>
                        <a:t>全国卷</a:t>
                      </a:r>
                      <a:r>
                        <a:rPr lang="en-US" sz="2400" kern="1200">
                          <a:solidFill>
                            <a:schemeClr val="tx1"/>
                          </a:solidFill>
                          <a:latin typeface="+mn-lt"/>
                          <a:ea typeface="+mn-ea"/>
                          <a:cs typeface="+mn-cs"/>
                        </a:rPr>
                        <a:t>Ⅰ,T11</a:t>
                      </a:r>
                      <a:endParaRPr lang="zh-CN" altLang="en-US" sz="24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20000"/>
                        </a:lnSpc>
                        <a:spcAft>
                          <a:spcPts val="0"/>
                        </a:spcAft>
                      </a:pPr>
                      <a:r>
                        <a:rPr lang="zh-CN" altLang="en-US" sz="2400" kern="1200" dirty="0">
                          <a:solidFill>
                            <a:schemeClr val="tx1"/>
                          </a:solidFill>
                          <a:latin typeface="+mn-lt"/>
                          <a:ea typeface="+mn-ea"/>
                          <a:cs typeface="+mn-cs"/>
                        </a:rPr>
                        <a:t>考查外加电流的阴极保护法的原理及其应用</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4)</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rowSpan="2">
                  <a:txBody>
                    <a:bodyPr/>
                    <a:lstStyle/>
                    <a:p>
                      <a:pPr marL="0" algn="l" defTabSz="914400" rtl="0" eaLnBrk="1" latinLnBrk="0" hangingPunct="1">
                        <a:lnSpc>
                          <a:spcPct val="120000"/>
                        </a:lnSpc>
                        <a:spcAft>
                          <a:spcPts val="0"/>
                        </a:spcAft>
                      </a:pPr>
                      <a:r>
                        <a:rPr lang="zh-CN" altLang="en-US" sz="2400" kern="1200" dirty="0">
                          <a:solidFill>
                            <a:schemeClr val="tx1"/>
                          </a:solidFill>
                          <a:latin typeface="+mn-lt"/>
                          <a:ea typeface="+mn-ea"/>
                          <a:cs typeface="+mn-cs"/>
                        </a:rPr>
                        <a:t>电化学综合</a:t>
                      </a:r>
                      <a:endParaRPr lang="zh-CN" altLang="en-US" sz="2400" kern="1200" dirty="0">
                        <a:solidFill>
                          <a:schemeClr val="tx1"/>
                        </a:solidFill>
                        <a:latin typeface="+mn-lt"/>
                        <a:ea typeface="+mn-ea"/>
                        <a:cs typeface="+mn-cs"/>
                      </a:endParaRPr>
                    </a:p>
                    <a:p>
                      <a:pPr marL="0" algn="l" defTabSz="914400" rtl="0" eaLnBrk="1" latinLnBrk="0" hangingPunct="1">
                        <a:lnSpc>
                          <a:spcPct val="120000"/>
                        </a:lnSpc>
                        <a:spcAft>
                          <a:spcPts val="0"/>
                        </a:spcAft>
                      </a:pPr>
                      <a:r>
                        <a:rPr lang="en-US" sz="2400" kern="1200" dirty="0">
                          <a:solidFill>
                            <a:schemeClr val="tx1"/>
                          </a:solidFill>
                          <a:latin typeface="+mn-lt"/>
                          <a:ea typeface="+mn-ea"/>
                          <a:cs typeface="+mn-cs"/>
                        </a:rPr>
                        <a:t> </a:t>
                      </a:r>
                      <a:endParaRPr lang="zh-CN" altLang="en-US" sz="24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20000"/>
                        </a:lnSpc>
                        <a:spcAft>
                          <a:spcPts val="0"/>
                        </a:spcAft>
                      </a:pPr>
                      <a:r>
                        <a:rPr lang="en-US" sz="2400" kern="1200">
                          <a:solidFill>
                            <a:schemeClr val="tx1"/>
                          </a:solidFill>
                          <a:latin typeface="+mn-lt"/>
                          <a:ea typeface="+mn-ea"/>
                          <a:cs typeface="+mn-cs"/>
                        </a:rPr>
                        <a:t> 2014</a:t>
                      </a:r>
                      <a:r>
                        <a:rPr lang="zh-CN" altLang="en-US" sz="2400" kern="1200">
                          <a:solidFill>
                            <a:schemeClr val="tx1"/>
                          </a:solidFill>
                          <a:latin typeface="+mn-lt"/>
                          <a:ea typeface="+mn-ea"/>
                          <a:cs typeface="+mn-cs"/>
                        </a:rPr>
                        <a:t>新课标全国卷</a:t>
                      </a:r>
                      <a:r>
                        <a:rPr lang="en-US" sz="2400" kern="1200">
                          <a:solidFill>
                            <a:schemeClr val="tx1"/>
                          </a:solidFill>
                          <a:latin typeface="+mn-lt"/>
                          <a:ea typeface="+mn-ea"/>
                          <a:cs typeface="+mn-cs"/>
                        </a:rPr>
                        <a:t>Ⅰ,T27(4)</a:t>
                      </a:r>
                      <a:endParaRPr lang="zh-CN" altLang="en-US" sz="24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20000"/>
                        </a:lnSpc>
                        <a:spcAft>
                          <a:spcPts val="0"/>
                        </a:spcAft>
                      </a:pPr>
                      <a:r>
                        <a:rPr lang="zh-CN" altLang="en-US" sz="2400" kern="1200" dirty="0">
                          <a:solidFill>
                            <a:schemeClr val="tx1"/>
                          </a:solidFill>
                          <a:latin typeface="+mn-lt"/>
                          <a:ea typeface="+mn-ea"/>
                          <a:cs typeface="+mn-cs"/>
                        </a:rPr>
                        <a:t>考查用</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四室电渗析法</a:t>
                      </a:r>
                      <a:r>
                        <a:rPr lang="en-US" sz="2400" kern="1200" dirty="0">
                          <a:solidFill>
                            <a:schemeClr val="tx1"/>
                          </a:solidFill>
                          <a:latin typeface="+mn-lt"/>
                          <a:ea typeface="+mn-ea"/>
                          <a:cs typeface="+mn-cs"/>
                        </a:rPr>
                        <a:t>”</a:t>
                      </a:r>
                      <a:r>
                        <a:rPr lang="zh-CN" altLang="en-US" sz="2400" kern="1200" dirty="0">
                          <a:solidFill>
                            <a:schemeClr val="tx1"/>
                          </a:solidFill>
                          <a:latin typeface="+mn-lt"/>
                          <a:ea typeface="+mn-ea"/>
                          <a:cs typeface="+mn-cs"/>
                        </a:rPr>
                        <a:t>制备</a:t>
                      </a:r>
                      <a:r>
                        <a:rPr lang="en-US" sz="2400" kern="1200" dirty="0">
                          <a:solidFill>
                            <a:schemeClr val="tx1"/>
                          </a:solidFill>
                          <a:latin typeface="+mn-lt"/>
                          <a:ea typeface="+mn-ea"/>
                          <a:cs typeface="+mn-cs"/>
                        </a:rPr>
                        <a:t>H3PO2(</a:t>
                      </a:r>
                      <a:r>
                        <a:rPr lang="zh-CN" altLang="en-US" sz="2400" kern="1200" dirty="0">
                          <a:solidFill>
                            <a:schemeClr val="tx1"/>
                          </a:solidFill>
                          <a:latin typeface="+mn-lt"/>
                          <a:ea typeface="+mn-ea"/>
                          <a:cs typeface="+mn-cs"/>
                        </a:rPr>
                        <a:t>次磷酸</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5)</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0">
                <a:tc vMerge="1">
                  <a:tcPr/>
                </a:tc>
                <a:tc>
                  <a:txBody>
                    <a:bodyPr/>
                    <a:lstStyle/>
                    <a:p>
                      <a:pPr marL="0" algn="l" defTabSz="914400" rtl="0" eaLnBrk="1" latinLnBrk="0" hangingPunct="1">
                        <a:lnSpc>
                          <a:spcPct val="120000"/>
                        </a:lnSpc>
                        <a:spcAft>
                          <a:spcPts val="0"/>
                        </a:spcAft>
                      </a:pPr>
                      <a:r>
                        <a:rPr lang="en-US" sz="2400" kern="1200" dirty="0">
                          <a:solidFill>
                            <a:schemeClr val="tx1"/>
                          </a:solidFill>
                          <a:latin typeface="+mn-lt"/>
                          <a:ea typeface="+mn-ea"/>
                          <a:cs typeface="+mn-cs"/>
                        </a:rPr>
                        <a:t>2013</a:t>
                      </a:r>
                      <a:r>
                        <a:rPr lang="zh-CN" altLang="en-US" sz="2400" kern="1200" dirty="0">
                          <a:solidFill>
                            <a:schemeClr val="tx1"/>
                          </a:solidFill>
                          <a:latin typeface="+mn-lt"/>
                          <a:ea typeface="+mn-ea"/>
                          <a:cs typeface="+mn-cs"/>
                        </a:rPr>
                        <a:t>新课标全国卷 </a:t>
                      </a:r>
                      <a:r>
                        <a:rPr lang="en-US" sz="2400" kern="1200" dirty="0">
                          <a:solidFill>
                            <a:schemeClr val="tx1"/>
                          </a:solidFill>
                          <a:latin typeface="+mn-lt"/>
                          <a:ea typeface="+mn-ea"/>
                          <a:cs typeface="+mn-cs"/>
                        </a:rPr>
                        <a:t>Ⅰ,T28(5)</a:t>
                      </a:r>
                      <a:endParaRPr lang="zh-CN" altLang="en-US" sz="24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l" defTabSz="914400" rtl="0" eaLnBrk="1" latinLnBrk="0" hangingPunct="1">
                        <a:lnSpc>
                          <a:spcPct val="120000"/>
                        </a:lnSpc>
                        <a:spcAft>
                          <a:spcPts val="0"/>
                        </a:spcAft>
                      </a:pPr>
                      <a:r>
                        <a:rPr lang="zh-CN" altLang="en-US" sz="2400" kern="1200" dirty="0">
                          <a:solidFill>
                            <a:schemeClr val="tx1"/>
                          </a:solidFill>
                          <a:latin typeface="+mn-lt"/>
                          <a:ea typeface="+mn-ea"/>
                          <a:cs typeface="+mn-cs"/>
                        </a:rPr>
                        <a:t>考查电极反应的书写和电能的相关计算</a:t>
                      </a:r>
                      <a:r>
                        <a:rPr lang="en-US" sz="2400" b="1" kern="1200" dirty="0">
                          <a:solidFill>
                            <a:schemeClr val="tx1"/>
                          </a:solidFill>
                          <a:latin typeface="+mn-lt"/>
                          <a:ea typeface="+mn-ea"/>
                          <a:cs typeface="+mn-cs"/>
                        </a:rPr>
                        <a:t>(</a:t>
                      </a:r>
                      <a:r>
                        <a:rPr lang="zh-CN" altLang="en-US" sz="2400" b="1" kern="1200" dirty="0">
                          <a:solidFill>
                            <a:schemeClr val="tx1"/>
                          </a:solidFill>
                          <a:latin typeface="+mn-lt"/>
                          <a:ea typeface="+mn-ea"/>
                          <a:cs typeface="+mn-cs"/>
                        </a:rPr>
                        <a:t>考向</a:t>
                      </a:r>
                      <a:r>
                        <a:rPr lang="en-US" sz="2400" b="1" kern="1200" dirty="0">
                          <a:solidFill>
                            <a:schemeClr val="tx1"/>
                          </a:solidFill>
                          <a:latin typeface="+mn-lt"/>
                          <a:ea typeface="+mn-ea"/>
                          <a:cs typeface="+mn-cs"/>
                        </a:rPr>
                        <a:t>6)</a:t>
                      </a:r>
                      <a:endParaRPr lang="zh-CN" altLang="en-US" sz="24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82449" y="556695"/>
            <a:ext cx="11627102" cy="3323987"/>
            <a:chOff x="282449" y="556695"/>
            <a:chExt cx="11627102" cy="3323987"/>
          </a:xfrm>
        </p:grpSpPr>
        <p:sp>
          <p:nvSpPr>
            <p:cNvPr id="18" name="矩形 17"/>
            <p:cNvSpPr/>
            <p:nvPr/>
          </p:nvSpPr>
          <p:spPr>
            <a:xfrm>
              <a:off x="282449" y="556695"/>
              <a:ext cx="11627102" cy="3323987"/>
            </a:xfrm>
            <a:prstGeom prst="rect">
              <a:avLst/>
            </a:prstGeom>
          </p:spPr>
          <p:txBody>
            <a:bodyPr wrap="square">
              <a:spAutoFit/>
            </a:bodyPr>
            <a:lstStyle/>
            <a:p>
              <a:pPr>
                <a:lnSpc>
                  <a:spcPct val="150000"/>
                </a:lnSpc>
              </a:pPr>
              <a:r>
                <a:rPr lang="en-US" altLang="zh-CN" sz="2800" dirty="0"/>
                <a:t>2CuSO</a:t>
              </a:r>
              <a:r>
                <a:rPr lang="en-US" altLang="zh-CN" sz="2800" baseline="-25000" dirty="0"/>
                <a:t>4</a:t>
              </a:r>
              <a:r>
                <a:rPr lang="en-US" altLang="zh-CN" sz="2800" dirty="0"/>
                <a:t>+2H</a:t>
              </a:r>
              <a:r>
                <a:rPr lang="en-US" altLang="zh-CN" sz="2800" baseline="-25000" dirty="0"/>
                <a:t>2</a:t>
              </a:r>
              <a:r>
                <a:rPr lang="en-US" altLang="zh-CN" sz="2800" dirty="0"/>
                <a:t>O        2Cu+O</a:t>
              </a:r>
              <a:r>
                <a:rPr lang="en-US" altLang="zh-CN" sz="2800" baseline="-25000" dirty="0"/>
                <a:t>2</a:t>
              </a:r>
              <a:r>
                <a:rPr lang="en-US" altLang="zh-CN" sz="2800" dirty="0"/>
                <a:t>↑+2H</a:t>
              </a:r>
              <a:r>
                <a:rPr lang="en-US" altLang="zh-CN" sz="2800" baseline="-25000" dirty="0"/>
                <a:t>2</a:t>
              </a:r>
              <a:r>
                <a:rPr lang="en-US" altLang="zh-CN" sz="2800" dirty="0"/>
                <a:t>SO</a:t>
              </a:r>
              <a:r>
                <a:rPr lang="en-US" altLang="zh-CN" sz="2800" baseline="-25000" dirty="0"/>
                <a:t>4</a:t>
              </a:r>
              <a:r>
                <a:rPr lang="zh-CN" altLang="zh-CN" sz="2800" dirty="0"/>
                <a:t>、</a:t>
              </a:r>
              <a:r>
                <a:rPr lang="en-US" altLang="zh-CN" sz="2800" dirty="0"/>
                <a:t>2H</a:t>
              </a:r>
              <a:r>
                <a:rPr lang="en-US" altLang="zh-CN" sz="2800" baseline="-25000" dirty="0"/>
                <a:t>2</a:t>
              </a:r>
              <a:r>
                <a:rPr lang="en-US" altLang="zh-CN" sz="2800" dirty="0"/>
                <a:t>O         2H</a:t>
              </a:r>
              <a:r>
                <a:rPr lang="en-US" altLang="zh-CN" sz="2800" baseline="-25000" dirty="0"/>
                <a:t>2</a:t>
              </a:r>
              <a:r>
                <a:rPr lang="en-US" altLang="zh-CN" sz="2800" dirty="0"/>
                <a:t>↑+O</a:t>
              </a:r>
              <a:r>
                <a:rPr lang="en-US" altLang="zh-CN" sz="2800" baseline="-25000" dirty="0"/>
                <a:t>2</a:t>
              </a:r>
              <a:r>
                <a:rPr lang="en-US" altLang="zh-CN" sz="2800" dirty="0"/>
                <a:t>↑,</a:t>
              </a:r>
              <a:r>
                <a:rPr lang="en-US" altLang="zh-CN" sz="2800" i="1" dirty="0"/>
                <a:t>n</a:t>
              </a:r>
              <a:r>
                <a:rPr lang="en-US" altLang="zh-CN" sz="2800" dirty="0"/>
                <a:t>(H</a:t>
              </a:r>
              <a:r>
                <a:rPr lang="en-US" altLang="zh-CN" sz="2800" baseline="-25000" dirty="0"/>
                <a:t>2</a:t>
              </a:r>
              <a:r>
                <a:rPr lang="en-US" altLang="zh-CN" sz="2800" dirty="0"/>
                <a:t>)=0.1 </a:t>
              </a:r>
              <a:r>
                <a:rPr lang="en-US" altLang="zh-CN" sz="2800" dirty="0" err="1"/>
                <a:t>mol,</a:t>
              </a:r>
              <a:r>
                <a:rPr lang="en-US" altLang="zh-CN" sz="2800" i="1" dirty="0" err="1"/>
                <a:t>n</a:t>
              </a:r>
              <a:r>
                <a:rPr lang="en-US" altLang="zh-CN" sz="2800" dirty="0"/>
                <a:t>(O</a:t>
              </a:r>
              <a:r>
                <a:rPr lang="en-US" altLang="zh-CN" sz="2800" baseline="-25000" dirty="0"/>
                <a:t>2</a:t>
              </a:r>
              <a:r>
                <a:rPr lang="en-US" altLang="zh-CN" sz="2800" dirty="0"/>
                <a:t>)=0.1 mol+0.05 </a:t>
              </a:r>
              <a:r>
                <a:rPr lang="en-US" altLang="zh-CN" sz="2800" dirty="0" err="1"/>
                <a:t>mol</a:t>
              </a:r>
              <a:r>
                <a:rPr lang="en-US" altLang="zh-CN" sz="2800" dirty="0"/>
                <a:t>=0.15 </a:t>
              </a:r>
              <a:r>
                <a:rPr lang="en-US" altLang="zh-CN" sz="2800" dirty="0" err="1"/>
                <a:t>mol</a:t>
              </a:r>
              <a:r>
                <a:rPr lang="en-US" altLang="zh-CN" sz="2800" dirty="0"/>
                <a:t>,</a:t>
              </a:r>
              <a:r>
                <a:rPr lang="zh-CN" altLang="zh-CN" sz="2800" dirty="0"/>
                <a:t>所以</a:t>
              </a:r>
              <a:r>
                <a:rPr lang="en-US" altLang="zh-CN" sz="2800" i="1" dirty="0"/>
                <a:t>V</a:t>
              </a:r>
              <a:r>
                <a:rPr lang="en-US" altLang="zh-CN" sz="2800" dirty="0"/>
                <a:t>(H</a:t>
              </a:r>
              <a:r>
                <a:rPr lang="en-US" altLang="zh-CN" sz="2800" baseline="-25000" dirty="0"/>
                <a:t>2</a:t>
              </a:r>
              <a:r>
                <a:rPr lang="en-US" altLang="zh-CN" sz="2800" dirty="0"/>
                <a:t>)∶</a:t>
              </a:r>
              <a:r>
                <a:rPr lang="en-US" altLang="zh-CN" sz="2800" i="1" dirty="0"/>
                <a:t>V</a:t>
              </a:r>
              <a:r>
                <a:rPr lang="en-US" altLang="zh-CN" sz="2800" dirty="0"/>
                <a:t>(O</a:t>
              </a:r>
              <a:r>
                <a:rPr lang="en-US" altLang="zh-CN" sz="2800" baseline="-25000" dirty="0"/>
                <a:t>2</a:t>
              </a:r>
              <a:r>
                <a:rPr lang="en-US" altLang="zh-CN" sz="2800" dirty="0"/>
                <a:t>)=0.1 mol∶0.15 </a:t>
              </a:r>
              <a:r>
                <a:rPr lang="en-US" altLang="zh-CN" sz="2800" dirty="0" err="1"/>
                <a:t>mol</a:t>
              </a:r>
              <a:r>
                <a:rPr lang="en-US" altLang="zh-CN" sz="2800" dirty="0"/>
                <a:t>=2∶3,C</a:t>
              </a:r>
              <a:r>
                <a:rPr lang="zh-CN" altLang="zh-CN" sz="2800" dirty="0"/>
                <a:t>项错误</a:t>
              </a:r>
              <a:r>
                <a:rPr lang="en-US" altLang="zh-CN" sz="2800" dirty="0"/>
                <a:t>;</a:t>
              </a:r>
              <a:r>
                <a:rPr lang="zh-CN" altLang="zh-CN" sz="2800" dirty="0"/>
                <a:t>因电解后从溶液中析出</a:t>
              </a:r>
              <a:r>
                <a:rPr lang="en-US" altLang="zh-CN" sz="2800" dirty="0"/>
                <a:t>Cu</a:t>
              </a:r>
              <a:r>
                <a:rPr lang="zh-CN" altLang="zh-CN" sz="2800" dirty="0"/>
                <a:t>、</a:t>
              </a:r>
              <a:r>
                <a:rPr lang="en-US" altLang="zh-CN" sz="2800" dirty="0"/>
                <a:t>O</a:t>
              </a:r>
              <a:r>
                <a:rPr lang="en-US" altLang="zh-CN" sz="2800" baseline="-25000" dirty="0"/>
                <a:t>2</a:t>
              </a:r>
              <a:r>
                <a:rPr lang="zh-CN" altLang="zh-CN" sz="2800" dirty="0"/>
                <a:t>、</a:t>
              </a:r>
              <a:r>
                <a:rPr lang="en-US" altLang="zh-CN" sz="2800" dirty="0"/>
                <a:t>H</a:t>
              </a:r>
              <a:r>
                <a:rPr lang="en-US" altLang="zh-CN" sz="2800" baseline="-25000" dirty="0"/>
                <a:t>2</a:t>
              </a:r>
              <a:r>
                <a:rPr lang="en-US" altLang="zh-CN" sz="2800" dirty="0"/>
                <a:t>O,</a:t>
              </a:r>
              <a:r>
                <a:rPr lang="zh-CN" altLang="zh-CN" sz="2800" dirty="0"/>
                <a:t>所以只加入</a:t>
              </a:r>
              <a:r>
                <a:rPr lang="en-US" altLang="zh-CN" sz="2800" dirty="0" err="1"/>
                <a:t>CuO</a:t>
              </a:r>
              <a:r>
                <a:rPr lang="zh-CN" altLang="zh-CN" sz="2800" dirty="0"/>
                <a:t>不能使溶液恢复到电解前的浓度</a:t>
              </a:r>
              <a:r>
                <a:rPr lang="en-US" altLang="zh-CN" sz="2800" dirty="0"/>
                <a:t>,D</a:t>
              </a:r>
              <a:r>
                <a:rPr lang="zh-CN" altLang="zh-CN" sz="2800" dirty="0"/>
                <a:t>项错误。</a:t>
              </a:r>
              <a:endParaRPr lang="zh-CN" altLang="zh-CN" sz="2800" dirty="0"/>
            </a:p>
            <a:p>
              <a:pPr>
                <a:lnSpc>
                  <a:spcPct val="150000"/>
                </a:lnSpc>
              </a:pPr>
              <a:endParaRPr lang="zh-CN" altLang="zh-CN" sz="2800" dirty="0"/>
            </a:p>
          </p:txBody>
        </p:sp>
        <p:pic>
          <p:nvPicPr>
            <p:cNvPr id="17" name="图片 16"/>
            <p:cNvPicPr/>
            <p:nvPr/>
          </p:nvPicPr>
          <p:blipFill>
            <a:blip r:embed="rId1"/>
            <a:stretch>
              <a:fillRect/>
            </a:stretch>
          </p:blipFill>
          <p:spPr>
            <a:xfrm>
              <a:off x="2651805" y="642391"/>
              <a:ext cx="555852" cy="501072"/>
            </a:xfrm>
            <a:prstGeom prst="rect">
              <a:avLst/>
            </a:prstGeom>
          </p:spPr>
        </p:pic>
        <p:pic>
          <p:nvPicPr>
            <p:cNvPr id="21" name="图片 20"/>
            <p:cNvPicPr/>
            <p:nvPr/>
          </p:nvPicPr>
          <p:blipFill>
            <a:blip r:embed="rId1"/>
            <a:stretch>
              <a:fillRect/>
            </a:stretch>
          </p:blipFill>
          <p:spPr>
            <a:xfrm>
              <a:off x="7165748" y="642391"/>
              <a:ext cx="555852" cy="501072"/>
            </a:xfrm>
            <a:prstGeom prst="rect">
              <a:avLst/>
            </a:prstGeom>
          </p:spPr>
        </p:pic>
      </p:grpSp>
      <p:sp>
        <p:nvSpPr>
          <p:cNvPr id="22" name="矩形 21"/>
          <p:cNvSpPr/>
          <p:nvPr/>
        </p:nvSpPr>
        <p:spPr>
          <a:xfrm>
            <a:off x="234043" y="3429000"/>
            <a:ext cx="11723912"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    </a:t>
            </a:r>
            <a:r>
              <a:rPr lang="en-US" altLang="zh-CN" sz="2800" dirty="0"/>
              <a:t>B</a:t>
            </a:r>
            <a:endParaRPr lang="zh-CN" altLang="zh-CN" sz="2800" dirty="0"/>
          </a:p>
        </p:txBody>
      </p:sp>
      <p:sp>
        <p:nvSpPr>
          <p:cNvPr id="23" name="矩形 2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531948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微课</a:t>
            </a:r>
            <a:r>
              <a:rPr lang="en-US" altLang="zh-CN" sz="2800" dirty="0">
                <a:solidFill>
                  <a:srgbClr val="DA251C"/>
                </a:solidFill>
              </a:rPr>
              <a:t>11  “</a:t>
            </a:r>
            <a:r>
              <a:rPr lang="zh-CN" altLang="zh-CN" sz="2800" dirty="0">
                <a:solidFill>
                  <a:srgbClr val="DA251C"/>
                </a:solidFill>
              </a:rPr>
              <a:t>串联电池</a:t>
            </a:r>
            <a:r>
              <a:rPr lang="en-US" altLang="zh-CN" sz="2800" dirty="0">
                <a:solidFill>
                  <a:srgbClr val="DA251C"/>
                </a:solidFill>
              </a:rPr>
              <a:t>”</a:t>
            </a:r>
            <a:r>
              <a:rPr lang="zh-CN" altLang="zh-CN" sz="2800" dirty="0">
                <a:solidFill>
                  <a:srgbClr val="DA251C"/>
                </a:solidFill>
              </a:rPr>
              <a:t>的两大模型</a:t>
            </a:r>
            <a:endParaRPr lang="zh-CN" altLang="zh-CN" sz="2800" dirty="0">
              <a:solidFill>
                <a:srgbClr val="DA251C"/>
              </a:solidFill>
            </a:endParaRPr>
          </a:p>
        </p:txBody>
      </p:sp>
      <p:sp>
        <p:nvSpPr>
          <p:cNvPr id="30" name="矩形 29"/>
          <p:cNvSpPr/>
          <p:nvPr/>
        </p:nvSpPr>
        <p:spPr>
          <a:xfrm>
            <a:off x="234043" y="740354"/>
            <a:ext cx="11723913" cy="662489"/>
          </a:xfrm>
          <a:prstGeom prst="rect">
            <a:avLst/>
          </a:prstGeom>
        </p:spPr>
        <p:txBody>
          <a:bodyPr wrap="square">
            <a:spAutoFit/>
          </a:bodyPr>
          <a:lstStyle/>
          <a:p>
            <a:pPr>
              <a:lnSpc>
                <a:spcPct val="150000"/>
              </a:lnSpc>
            </a:pPr>
            <a:r>
              <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rPr>
              <a:t>微点解读</a:t>
            </a:r>
            <a:endPar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3" name="矩形 2"/>
          <p:cNvSpPr/>
          <p:nvPr/>
        </p:nvSpPr>
        <p:spPr>
          <a:xfrm>
            <a:off x="217713" y="1318022"/>
            <a:ext cx="11727543" cy="662233"/>
          </a:xfrm>
          <a:prstGeom prst="rect">
            <a:avLst/>
          </a:prstGeom>
        </p:spPr>
        <p:txBody>
          <a:bodyPr wrap="square">
            <a:spAutoFit/>
          </a:bodyPr>
          <a:lstStyle/>
          <a:p>
            <a:pPr>
              <a:lnSpc>
                <a:spcPct val="150000"/>
              </a:lnSpc>
            </a:pPr>
            <a:r>
              <a:rPr lang="en-US" altLang="zh-CN" sz="2800" dirty="0">
                <a:solidFill>
                  <a:srgbClr val="000000"/>
                </a:solidFill>
                <a:cs typeface="Times New Roman" panose="02020603050405020304" charset="0"/>
              </a:rPr>
              <a:t>1.</a:t>
            </a:r>
            <a:r>
              <a:rPr lang="zh-CN" altLang="zh-CN" sz="2800" dirty="0">
                <a:solidFill>
                  <a:srgbClr val="000000"/>
                </a:solidFill>
                <a:cs typeface="Times New Roman" panose="02020603050405020304" charset="0"/>
              </a:rPr>
              <a:t>串联类电池的解题流程　　</a:t>
            </a:r>
            <a:endParaRPr lang="zh-CN" altLang="zh-CN" sz="2800" dirty="0">
              <a:solidFill>
                <a:srgbClr val="000000"/>
              </a:solidFill>
              <a:cs typeface="Times New Roman" panose="02020603050405020304" charset="0"/>
            </a:endParaRPr>
          </a:p>
        </p:txBody>
      </p:sp>
      <p:pic>
        <p:nvPicPr>
          <p:cNvPr id="8" name="ZT15ZT-14.EPS" descr="id:2147526625;FounderCES"/>
          <p:cNvPicPr/>
          <p:nvPr/>
        </p:nvPicPr>
        <p:blipFill>
          <a:blip r:embed="rId1"/>
          <a:stretch>
            <a:fillRect/>
          </a:stretch>
        </p:blipFill>
        <p:spPr>
          <a:xfrm>
            <a:off x="5298212" y="1640703"/>
            <a:ext cx="5543959" cy="4935991"/>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282449" y="295440"/>
            <a:ext cx="11627102" cy="5909310"/>
          </a:xfrm>
          <a:prstGeom prst="rect">
            <a:avLst/>
          </a:prstGeom>
        </p:spPr>
        <p:txBody>
          <a:bodyPr wrap="square">
            <a:spAutoFit/>
          </a:bodyPr>
          <a:lstStyle/>
          <a:p>
            <a:pPr>
              <a:lnSpc>
                <a:spcPct val="150000"/>
              </a:lnSpc>
            </a:pPr>
            <a:r>
              <a:rPr lang="en-US" altLang="zh-CN" sz="2800" b="1" dirty="0">
                <a:solidFill>
                  <a:srgbClr val="000000"/>
                </a:solidFill>
                <a:cs typeface="Times New Roman" panose="02020603050405020304" charset="0"/>
              </a:rPr>
              <a:t>2.“</a:t>
            </a:r>
            <a:r>
              <a:rPr lang="zh-CN" altLang="zh-CN" sz="2800" b="1" dirty="0">
                <a:solidFill>
                  <a:srgbClr val="000000"/>
                </a:solidFill>
                <a:cs typeface="Times New Roman" panose="02020603050405020304" charset="0"/>
              </a:rPr>
              <a:t>串联电池</a:t>
            </a:r>
            <a:r>
              <a:rPr lang="en-US" altLang="zh-CN" sz="2800" b="1" dirty="0">
                <a:solidFill>
                  <a:srgbClr val="000000"/>
                </a:solidFill>
                <a:cs typeface="Times New Roman" panose="02020603050405020304" charset="0"/>
              </a:rPr>
              <a:t>”</a:t>
            </a:r>
            <a:r>
              <a:rPr lang="zh-CN" altLang="zh-CN" sz="2800" b="1" dirty="0">
                <a:solidFill>
                  <a:srgbClr val="000000"/>
                </a:solidFill>
                <a:cs typeface="Times New Roman" panose="02020603050405020304" charset="0"/>
              </a:rPr>
              <a:t>的判断方法</a:t>
            </a:r>
            <a:endParaRPr lang="zh-CN" altLang="zh-CN" sz="2800" b="1" dirty="0">
              <a:solidFill>
                <a:srgbClr val="000000"/>
              </a:solidFill>
              <a:cs typeface="Times New Roman" panose="02020603050405020304" charset="0"/>
            </a:endParaRPr>
          </a:p>
          <a:p>
            <a:pPr>
              <a:lnSpc>
                <a:spcPct val="150000"/>
              </a:lnSpc>
            </a:pPr>
            <a:r>
              <a:rPr lang="en-US" altLang="zh-CN" sz="2800" dirty="0">
                <a:solidFill>
                  <a:srgbClr val="000000"/>
                </a:solidFill>
                <a:cs typeface="Times New Roman" panose="02020603050405020304" charset="0"/>
              </a:rPr>
              <a:t>(1)</a:t>
            </a:r>
            <a:r>
              <a:rPr lang="zh-CN" altLang="zh-CN" sz="2800" dirty="0">
                <a:solidFill>
                  <a:srgbClr val="000000"/>
                </a:solidFill>
                <a:cs typeface="Times New Roman" panose="02020603050405020304" charset="0"/>
              </a:rPr>
              <a:t>外接电源与电解池的串联</a:t>
            </a:r>
            <a:endParaRPr lang="zh-CN" altLang="zh-CN" sz="2800" dirty="0">
              <a:solidFill>
                <a:srgbClr val="000000"/>
              </a:solidFill>
              <a:cs typeface="Times New Roman" panose="02020603050405020304" charset="0"/>
            </a:endParaRPr>
          </a:p>
          <a:p>
            <a:pPr>
              <a:lnSpc>
                <a:spcPct val="150000"/>
              </a:lnSpc>
            </a:pPr>
            <a:r>
              <a:rPr lang="zh-CN" altLang="zh-CN" sz="2800" dirty="0">
                <a:solidFill>
                  <a:srgbClr val="000000"/>
                </a:solidFill>
                <a:cs typeface="Times New Roman" panose="02020603050405020304" charset="0"/>
              </a:rPr>
              <a:t>有外接电源的各电池均为电解池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若电池阳极材料的组成元素与电解质溶液中的阳离子对应的元素相同</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则该电池为电镀池。如</a:t>
            </a:r>
            <a:r>
              <a:rPr lang="en-US" altLang="zh-CN" sz="2800" dirty="0">
                <a:solidFill>
                  <a:srgbClr val="000000"/>
                </a:solidFill>
                <a:cs typeface="Times New Roman" panose="02020603050405020304" charset="0"/>
              </a:rPr>
              <a:t>:</a:t>
            </a:r>
            <a:endParaRPr lang="en-US" altLang="zh-CN" sz="2800" dirty="0">
              <a:solidFill>
                <a:srgbClr val="000000"/>
              </a:solidFill>
              <a:cs typeface="Times New Roman" panose="02020603050405020304" charset="0"/>
            </a:endParaRPr>
          </a:p>
          <a:p>
            <a:pPr>
              <a:lnSpc>
                <a:spcPct val="150000"/>
              </a:lnSpc>
            </a:pPr>
            <a:endParaRPr lang="en-US" altLang="zh-CN" sz="2800" dirty="0">
              <a:solidFill>
                <a:srgbClr val="000000"/>
              </a:solidFill>
              <a:cs typeface="Times New Roman" panose="02020603050405020304" charset="0"/>
            </a:endParaRPr>
          </a:p>
          <a:p>
            <a:pPr>
              <a:lnSpc>
                <a:spcPct val="150000"/>
              </a:lnSpc>
            </a:pPr>
            <a:endParaRPr lang="en-US" altLang="zh-CN" sz="2800" dirty="0">
              <a:solidFill>
                <a:srgbClr val="000000"/>
              </a:solidFill>
              <a:cs typeface="Times New Roman" panose="02020603050405020304" charset="0"/>
            </a:endParaRPr>
          </a:p>
          <a:p>
            <a:pPr>
              <a:lnSpc>
                <a:spcPct val="150000"/>
              </a:lnSpc>
            </a:pPr>
            <a:endParaRPr lang="en-US" altLang="zh-CN" sz="2800" dirty="0">
              <a:solidFill>
                <a:srgbClr val="000000"/>
              </a:solidFill>
              <a:cs typeface="Times New Roman" panose="02020603050405020304" charset="0"/>
            </a:endParaRPr>
          </a:p>
          <a:p>
            <a:pPr>
              <a:lnSpc>
                <a:spcPct val="150000"/>
              </a:lnSpc>
            </a:pPr>
            <a:endParaRPr lang="en-US" altLang="zh-CN" sz="2800" dirty="0">
              <a:solidFill>
                <a:srgbClr val="000000"/>
              </a:solidFill>
              <a:cs typeface="Times New Roman" panose="02020603050405020304" charset="0"/>
            </a:endParaRPr>
          </a:p>
          <a:p>
            <a:pPr>
              <a:lnSpc>
                <a:spcPct val="150000"/>
              </a:lnSpc>
            </a:pPr>
            <a:r>
              <a:rPr lang="zh-CN" altLang="zh-CN" sz="2800" dirty="0">
                <a:solidFill>
                  <a:srgbClr val="000000"/>
                </a:solidFill>
                <a:cs typeface="Times New Roman" panose="02020603050405020304" charset="0"/>
              </a:rPr>
              <a:t>则甲为电镀池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乙、丙均为电解池。</a:t>
            </a:r>
            <a:endParaRPr lang="zh-CN" altLang="zh-CN" sz="2800" dirty="0">
              <a:solidFill>
                <a:srgbClr val="000000"/>
              </a:solidFill>
              <a:cs typeface="Times New Roman" panose="02020603050405020304" charset="0"/>
            </a:endParaRPr>
          </a:p>
        </p:txBody>
      </p:sp>
      <p:pic>
        <p:nvPicPr>
          <p:cNvPr id="15" name="ZT15XJ-1.EPS" descr="id:2147526632;FounderCES"/>
          <p:cNvPicPr/>
          <p:nvPr/>
        </p:nvPicPr>
        <p:blipFill>
          <a:blip r:embed="rId1"/>
          <a:stretch>
            <a:fillRect/>
          </a:stretch>
        </p:blipFill>
        <p:spPr>
          <a:xfrm>
            <a:off x="3051031" y="3212648"/>
            <a:ext cx="6089937" cy="2201182"/>
          </a:xfrm>
          <a:prstGeom prst="rect">
            <a:avLst/>
          </a:prstGeom>
        </p:spPr>
      </p:pic>
      <p:sp>
        <p:nvSpPr>
          <p:cNvPr id="13" name="矩形 1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282449" y="295440"/>
            <a:ext cx="11627102" cy="1954894"/>
          </a:xfrm>
          <a:prstGeom prst="rect">
            <a:avLst/>
          </a:prstGeom>
        </p:spPr>
        <p:txBody>
          <a:bodyPr wrap="square">
            <a:spAutoFit/>
          </a:bodyPr>
          <a:lstStyle/>
          <a:p>
            <a:pPr>
              <a:lnSpc>
                <a:spcPct val="150000"/>
              </a:lnSpc>
            </a:pPr>
            <a:r>
              <a:rPr lang="en-US" altLang="zh-CN" sz="2800" dirty="0">
                <a:solidFill>
                  <a:srgbClr val="000000"/>
                </a:solidFill>
                <a:cs typeface="Times New Roman" panose="02020603050405020304" charset="0"/>
              </a:rPr>
              <a:t>(2)</a:t>
            </a:r>
            <a:r>
              <a:rPr lang="zh-CN" altLang="zh-CN" sz="2800" dirty="0">
                <a:solidFill>
                  <a:srgbClr val="000000"/>
                </a:solidFill>
                <a:cs typeface="Times New Roman" panose="02020603050405020304" charset="0"/>
              </a:rPr>
              <a:t>原电池与电解池的串联</a:t>
            </a:r>
            <a:endParaRPr lang="zh-CN" altLang="zh-CN" sz="2800" dirty="0">
              <a:solidFill>
                <a:srgbClr val="000000"/>
              </a:solidFill>
              <a:cs typeface="Times New Roman" panose="02020603050405020304" charset="0"/>
            </a:endParaRPr>
          </a:p>
          <a:p>
            <a:pPr>
              <a:lnSpc>
                <a:spcPct val="150000"/>
              </a:lnSpc>
            </a:pPr>
            <a:r>
              <a:rPr lang="zh-CN" altLang="zh-CN" sz="2800" dirty="0">
                <a:solidFill>
                  <a:srgbClr val="000000"/>
                </a:solidFill>
                <a:cs typeface="Times New Roman" panose="02020603050405020304" charset="0"/>
              </a:rPr>
              <a:t>多个电池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串联</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在一起</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但没有外接电源</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则其中两个电极活动性差异最大的一个</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或多个</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装置为原电池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其余均为电解池。</a:t>
            </a:r>
            <a:endParaRPr lang="zh-CN" altLang="zh-CN" sz="2800" dirty="0">
              <a:solidFill>
                <a:srgbClr val="000000"/>
              </a:solidFill>
              <a:cs typeface="Times New Roman" panose="02020603050405020304" charset="0"/>
            </a:endParaRPr>
          </a:p>
        </p:txBody>
      </p:sp>
      <p:pic>
        <p:nvPicPr>
          <p:cNvPr id="16" name="ZT15ZT-13-1.EPS" descr="id:2147526639;FounderCES"/>
          <p:cNvPicPr/>
          <p:nvPr/>
        </p:nvPicPr>
        <p:blipFill>
          <a:blip r:embed="rId1"/>
          <a:stretch>
            <a:fillRect/>
          </a:stretch>
        </p:blipFill>
        <p:spPr>
          <a:xfrm>
            <a:off x="1948634" y="2357726"/>
            <a:ext cx="2757714" cy="1752856"/>
          </a:xfrm>
          <a:prstGeom prst="rect">
            <a:avLst/>
          </a:prstGeom>
        </p:spPr>
      </p:pic>
      <p:pic>
        <p:nvPicPr>
          <p:cNvPr id="19" name="ZT15ZT-13-2.EPS" descr="id:2147526646;FounderCES"/>
          <p:cNvPicPr/>
          <p:nvPr/>
        </p:nvPicPr>
        <p:blipFill>
          <a:blip r:embed="rId2"/>
          <a:stretch>
            <a:fillRect/>
          </a:stretch>
        </p:blipFill>
        <p:spPr>
          <a:xfrm>
            <a:off x="6226630" y="2316517"/>
            <a:ext cx="2757714" cy="1838946"/>
          </a:xfrm>
          <a:prstGeom prst="rect">
            <a:avLst/>
          </a:prstGeom>
        </p:spPr>
      </p:pic>
      <p:sp>
        <p:nvSpPr>
          <p:cNvPr id="3" name="矩形 2"/>
          <p:cNvSpPr/>
          <p:nvPr/>
        </p:nvSpPr>
        <p:spPr>
          <a:xfrm>
            <a:off x="4799679" y="3389477"/>
            <a:ext cx="543739"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charset="0"/>
              </a:rPr>
              <a:t>甲</a:t>
            </a:r>
            <a:endParaRPr lang="zh-CN" altLang="en-US" sz="2800" dirty="0">
              <a:solidFill>
                <a:srgbClr val="000000"/>
              </a:solidFill>
              <a:cs typeface="Times New Roman" panose="02020603050405020304" charset="0"/>
            </a:endParaRPr>
          </a:p>
        </p:txBody>
      </p:sp>
      <p:sp>
        <p:nvSpPr>
          <p:cNvPr id="5" name="矩形 4"/>
          <p:cNvSpPr/>
          <p:nvPr/>
        </p:nvSpPr>
        <p:spPr>
          <a:xfrm>
            <a:off x="9182995" y="3403989"/>
            <a:ext cx="543739" cy="662233"/>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charset="0"/>
              </a:rPr>
              <a:t>乙</a:t>
            </a:r>
            <a:endParaRPr lang="zh-CN" altLang="en-US" sz="2800" dirty="0">
              <a:solidFill>
                <a:srgbClr val="000000"/>
              </a:solidFill>
              <a:cs typeface="Times New Roman" panose="02020603050405020304" charset="0"/>
            </a:endParaRPr>
          </a:p>
        </p:txBody>
      </p:sp>
      <p:sp>
        <p:nvSpPr>
          <p:cNvPr id="13" name="矩形 12"/>
          <p:cNvSpPr/>
          <p:nvPr/>
        </p:nvSpPr>
        <p:spPr>
          <a:xfrm>
            <a:off x="261258" y="4136802"/>
            <a:ext cx="11698513" cy="2677656"/>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charset="0"/>
              </a:rPr>
              <a:t>甲中无外接电源</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二者必有一个装置是原电池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为电解装置提供电能</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其中两个电极活动性差异较大者为原电池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则甲中左装置为原电池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右装置为电解池。乙中有外接电源</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左、右装置均为电解池</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且电解时通过两装置的电量相等。</a:t>
            </a:r>
            <a:endParaRPr lang="zh-CN" altLang="zh-CN" sz="2800" dirty="0">
              <a:solidFill>
                <a:srgbClr val="000000"/>
              </a:solidFill>
              <a:cs typeface="Times New Roman" panose="02020603050405020304" charset="0"/>
            </a:endParaRPr>
          </a:p>
        </p:txBody>
      </p:sp>
      <p:sp>
        <p:nvSpPr>
          <p:cNvPr id="23" name="矩形 22"/>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1308628"/>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示例</a:t>
            </a:r>
            <a:r>
              <a:rPr lang="en-US" altLang="zh-CN" sz="2800" b="1" dirty="0">
                <a:solidFill>
                  <a:srgbClr val="DA251C"/>
                </a:solidFill>
                <a:latin typeface="Times New Roman" panose="02020603050405020304" charset="0"/>
                <a:ea typeface="微软雅黑" panose="020B0503020204020204" pitchFamily="34" charset="-122"/>
                <a:cs typeface="Times New Roman" panose="02020603050405020304" charset="0"/>
              </a:rPr>
              <a:t>9</a:t>
            </a:r>
            <a:r>
              <a:rPr lang="zh-CN" altLang="en-US" sz="2800" dirty="0">
                <a:solidFill>
                  <a:schemeClr val="tx1">
                    <a:lumMod val="95000"/>
                    <a:lumOff val="5000"/>
                  </a:schemeClr>
                </a:solidFill>
                <a:latin typeface="Times New Roman" panose="02020603050405020304" charset="0"/>
                <a:ea typeface="微软雅黑" panose="020B0503020204020204" pitchFamily="34" charset="-122"/>
                <a:cs typeface="Times New Roman" panose="02020603050405020304" charset="0"/>
              </a:rPr>
              <a:t>　</a:t>
            </a:r>
            <a:r>
              <a:rPr lang="zh-CN" altLang="zh-CN" sz="2800" dirty="0" smtClean="0"/>
              <a:t>某</a:t>
            </a:r>
            <a:r>
              <a:rPr lang="zh-CN" altLang="zh-CN" sz="2800" dirty="0"/>
              <a:t>同学按图所示的装置进行实验。</a:t>
            </a:r>
            <a:r>
              <a:rPr lang="en-US" altLang="zh-CN" sz="2800" dirty="0"/>
              <a:t>A</a:t>
            </a:r>
            <a:r>
              <a:rPr lang="zh-CN" altLang="zh-CN" sz="2800" dirty="0"/>
              <a:t>、</a:t>
            </a:r>
            <a:r>
              <a:rPr lang="en-US" altLang="zh-CN" sz="2800" dirty="0"/>
              <a:t>B</a:t>
            </a:r>
            <a:r>
              <a:rPr lang="zh-CN" altLang="zh-CN" sz="2800" dirty="0"/>
              <a:t>为两种常见金属</a:t>
            </a:r>
            <a:r>
              <a:rPr lang="en-US" altLang="zh-CN" sz="2800" dirty="0"/>
              <a:t>,</a:t>
            </a:r>
            <a:r>
              <a:rPr lang="zh-CN" altLang="zh-CN" sz="2800" dirty="0"/>
              <a:t>它们的硫酸盐可溶于水</a:t>
            </a:r>
            <a:r>
              <a:rPr lang="en-US" altLang="zh-CN" sz="2800" dirty="0"/>
              <a:t>,</a:t>
            </a:r>
            <a:r>
              <a:rPr lang="zh-CN" altLang="zh-CN" sz="2800" dirty="0"/>
              <a:t>当</a:t>
            </a:r>
            <a:r>
              <a:rPr lang="en-US" altLang="zh-CN" sz="2800" dirty="0"/>
              <a:t>K</a:t>
            </a:r>
            <a:r>
              <a:rPr lang="zh-CN" altLang="zh-CN" sz="2800" dirty="0"/>
              <a:t>闭合时</a:t>
            </a:r>
            <a:r>
              <a:rPr lang="en-US" altLang="zh-CN" sz="2800" dirty="0"/>
              <a:t>,Y</a:t>
            </a:r>
            <a:r>
              <a:rPr lang="zh-CN" altLang="zh-CN" sz="2800" dirty="0"/>
              <a:t>极上产生黄绿色气体。下列分析正确的是</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ZT15ZT-15.EPS" descr="id:2147526660;FounderCES"/>
          <p:cNvPicPr/>
          <p:nvPr/>
        </p:nvPicPr>
        <p:blipFill>
          <a:blip r:embed="rId1"/>
          <a:stretch>
            <a:fillRect/>
          </a:stretch>
        </p:blipFill>
        <p:spPr>
          <a:xfrm>
            <a:off x="5409043" y="2428738"/>
            <a:ext cx="6134599" cy="2397637"/>
          </a:xfrm>
          <a:prstGeom prst="rect">
            <a:avLst/>
          </a:prstGeom>
        </p:spPr>
      </p:pic>
      <p:sp>
        <p:nvSpPr>
          <p:cNvPr id="5" name="矩形 4"/>
          <p:cNvSpPr/>
          <p:nvPr/>
        </p:nvSpPr>
        <p:spPr>
          <a:xfrm>
            <a:off x="457200" y="3909308"/>
            <a:ext cx="11277600" cy="2677656"/>
          </a:xfrm>
          <a:prstGeom prst="rect">
            <a:avLst/>
          </a:prstGeom>
        </p:spPr>
        <p:txBody>
          <a:bodyPr wrap="square">
            <a:spAutoFit/>
          </a:bodyPr>
          <a:lstStyle/>
          <a:p>
            <a:pPr>
              <a:lnSpc>
                <a:spcPct val="150000"/>
              </a:lnSpc>
              <a:spcAft>
                <a:spcPts val="0"/>
              </a:spcAft>
            </a:pPr>
            <a:r>
              <a:rPr lang="en-US" altLang="zh-CN" sz="2800" dirty="0">
                <a:solidFill>
                  <a:srgbClr val="000000"/>
                </a:solidFill>
                <a:cs typeface="Times New Roman" panose="02020603050405020304" charset="0"/>
              </a:rPr>
              <a:t>A.</a:t>
            </a:r>
            <a:r>
              <a:rPr lang="zh-CN" altLang="zh-CN" sz="2800" dirty="0">
                <a:solidFill>
                  <a:srgbClr val="000000"/>
                </a:solidFill>
                <a:cs typeface="Times New Roman" panose="02020603050405020304" charset="0"/>
              </a:rPr>
              <a:t>溶液中</a:t>
            </a:r>
            <a:r>
              <a:rPr lang="en-US" altLang="zh-CN" sz="2800" i="1" dirty="0">
                <a:solidFill>
                  <a:srgbClr val="000000"/>
                </a:solidFill>
                <a:cs typeface="Times New Roman" panose="02020603050405020304" charset="0"/>
              </a:rPr>
              <a:t>c</a:t>
            </a:r>
            <a:r>
              <a:rPr lang="en-US" altLang="zh-CN" sz="2800" dirty="0">
                <a:solidFill>
                  <a:srgbClr val="000000"/>
                </a:solidFill>
                <a:cs typeface="Times New Roman" panose="02020603050405020304" charset="0"/>
              </a:rPr>
              <a:t>(A</a:t>
            </a:r>
            <a:r>
              <a:rPr lang="en-US" altLang="zh-CN" sz="2800" baseline="30000" dirty="0">
                <a:solidFill>
                  <a:srgbClr val="000000"/>
                </a:solidFill>
                <a:cs typeface="Times New Roman" panose="02020603050405020304" charset="0"/>
              </a:rPr>
              <a:t>2+</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减小</a:t>
            </a:r>
            <a:endParaRPr lang="zh-CN" altLang="zh-CN" sz="2800" dirty="0">
              <a:solidFill>
                <a:srgbClr val="000000"/>
              </a:solidFill>
              <a:cs typeface="Times New Roman" panose="02020603050405020304" charset="0"/>
            </a:endParaRPr>
          </a:p>
          <a:p>
            <a:pPr>
              <a:lnSpc>
                <a:spcPct val="150000"/>
              </a:lnSpc>
            </a:pPr>
            <a:r>
              <a:rPr lang="en-US" altLang="zh-CN" sz="2800" dirty="0">
                <a:solidFill>
                  <a:srgbClr val="000000"/>
                </a:solidFill>
                <a:cs typeface="Times New Roman" panose="02020603050405020304" charset="0"/>
              </a:rPr>
              <a:t>B.B</a:t>
            </a:r>
            <a:r>
              <a:rPr lang="zh-CN" altLang="zh-CN" sz="2800" dirty="0">
                <a:solidFill>
                  <a:srgbClr val="000000"/>
                </a:solidFill>
                <a:cs typeface="Times New Roman" panose="02020603050405020304" charset="0"/>
              </a:rPr>
              <a:t>极的电极反应</a:t>
            </a:r>
            <a:r>
              <a:rPr lang="en-US" altLang="zh-CN" sz="2800" dirty="0">
                <a:solidFill>
                  <a:srgbClr val="000000"/>
                </a:solidFill>
                <a:cs typeface="Times New Roman" panose="02020603050405020304" charset="0"/>
              </a:rPr>
              <a:t>:B-2e</a:t>
            </a:r>
            <a:r>
              <a:rPr lang="en-US" altLang="zh-CN" sz="2800" baseline="30000" dirty="0">
                <a:solidFill>
                  <a:srgbClr val="000000"/>
                </a:solidFill>
                <a:cs typeface="Times New Roman" panose="02020603050405020304" charset="0"/>
              </a:rPr>
              <a:t>- </a:t>
            </a:r>
            <a:r>
              <a:rPr lang="zh-CN" altLang="zh-CN" sz="2800" dirty="0"/>
              <a:t> </a:t>
            </a:r>
            <a:r>
              <a:rPr lang="en-US" altLang="zh-CN" sz="2800" dirty="0"/>
              <a:t>       B</a:t>
            </a:r>
            <a:r>
              <a:rPr lang="en-US" altLang="zh-CN" sz="2800" baseline="30000" dirty="0"/>
              <a:t>2+</a:t>
            </a:r>
            <a:endParaRPr lang="zh-CN" altLang="zh-CN" sz="2800" dirty="0"/>
          </a:p>
          <a:p>
            <a:pPr>
              <a:lnSpc>
                <a:spcPct val="150000"/>
              </a:lnSpc>
            </a:pPr>
            <a:r>
              <a:rPr lang="en-US" altLang="zh-CN" sz="2800" dirty="0"/>
              <a:t>C.Y</a:t>
            </a:r>
            <a:r>
              <a:rPr lang="zh-CN" altLang="zh-CN" sz="2800" dirty="0"/>
              <a:t>极上有</a:t>
            </a:r>
            <a:r>
              <a:rPr lang="en-US" altLang="zh-CN" sz="2800" dirty="0"/>
              <a:t>Cl</a:t>
            </a:r>
            <a:r>
              <a:rPr lang="en-US" altLang="zh-CN" sz="2800" baseline="-25000" dirty="0"/>
              <a:t>2</a:t>
            </a:r>
            <a:r>
              <a:rPr lang="zh-CN" altLang="zh-CN" sz="2800" dirty="0"/>
              <a:t>产生</a:t>
            </a:r>
            <a:r>
              <a:rPr lang="en-US" altLang="zh-CN" sz="2800" dirty="0"/>
              <a:t>,</a:t>
            </a:r>
            <a:r>
              <a:rPr lang="zh-CN" altLang="zh-CN" sz="2800" dirty="0"/>
              <a:t>发生还原反应</a:t>
            </a:r>
            <a:endParaRPr lang="zh-CN" altLang="zh-CN" sz="2800" dirty="0"/>
          </a:p>
          <a:p>
            <a:pPr>
              <a:lnSpc>
                <a:spcPct val="150000"/>
              </a:lnSpc>
            </a:pPr>
            <a:r>
              <a:rPr lang="en-US" altLang="zh-CN" sz="2800" dirty="0"/>
              <a:t>D.</a:t>
            </a:r>
            <a:r>
              <a:rPr lang="zh-CN" altLang="zh-CN" sz="2800" dirty="0"/>
              <a:t>反应初期</a:t>
            </a:r>
            <a:r>
              <a:rPr lang="en-US" altLang="zh-CN" sz="2800" dirty="0"/>
              <a:t>,X</a:t>
            </a:r>
            <a:r>
              <a:rPr lang="zh-CN" altLang="zh-CN" sz="2800" dirty="0"/>
              <a:t>极周围出现白色胶状沉淀</a:t>
            </a:r>
            <a:r>
              <a:rPr lang="en-US" altLang="zh-CN" sz="2800" baseline="30000" dirty="0">
                <a:solidFill>
                  <a:srgbClr val="000000"/>
                </a:solidFill>
                <a:cs typeface="Times New Roman" panose="02020603050405020304" charset="0"/>
              </a:rPr>
              <a:t>    </a:t>
            </a:r>
            <a:endParaRPr lang="zh-CN" altLang="en-US" sz="2800" dirty="0"/>
          </a:p>
        </p:txBody>
      </p:sp>
      <p:pic>
        <p:nvPicPr>
          <p:cNvPr id="16" name="图片 15"/>
          <p:cNvPicPr/>
          <p:nvPr/>
        </p:nvPicPr>
        <p:blipFill>
          <a:blip r:embed="rId2"/>
          <a:stretch>
            <a:fillRect/>
          </a:stretch>
        </p:blipFill>
        <p:spPr>
          <a:xfrm>
            <a:off x="4230233" y="4760140"/>
            <a:ext cx="614112" cy="348887"/>
          </a:xfrm>
          <a:prstGeom prst="rect">
            <a:avLst/>
          </a:prstGeom>
        </p:spPr>
      </p:pic>
      <p:sp>
        <p:nvSpPr>
          <p:cNvPr id="17" name="矩形 16"/>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282449" y="890524"/>
            <a:ext cx="11627102" cy="3893951"/>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charset="0"/>
                <a:ea typeface="微软雅黑" panose="020B0503020204020204" pitchFamily="34" charset="-122"/>
                <a:cs typeface="Times New Roman" panose="02020603050405020304" charset="0"/>
              </a:rPr>
              <a:t>解析</a:t>
            </a:r>
            <a:r>
              <a:rPr lang="en-US" altLang="zh-CN" sz="2800" dirty="0" smtClean="0">
                <a:solidFill>
                  <a:srgbClr val="000000"/>
                </a:solidFill>
                <a:latin typeface="Times New Roman" panose="02020603050405020304" charset="0"/>
                <a:ea typeface="微软雅黑" panose="020B0503020204020204" pitchFamily="34" charset="-122"/>
                <a:cs typeface="Times New Roman" panose="02020603050405020304" charset="0"/>
              </a:rPr>
              <a:t>   </a:t>
            </a:r>
            <a:r>
              <a:rPr lang="zh-CN" altLang="zh-CN" sz="2800" dirty="0" smtClean="0"/>
              <a:t>根据</a:t>
            </a:r>
            <a:r>
              <a:rPr lang="en-US" altLang="zh-CN" sz="2800" dirty="0"/>
              <a:t>Y</a:t>
            </a:r>
            <a:r>
              <a:rPr lang="zh-CN" altLang="zh-CN" sz="2800" dirty="0"/>
              <a:t>极有黄绿色气体生成</a:t>
            </a:r>
            <a:r>
              <a:rPr lang="en-US" altLang="zh-CN" sz="2800" dirty="0"/>
              <a:t>,Y</a:t>
            </a:r>
            <a:r>
              <a:rPr lang="zh-CN" altLang="zh-CN" sz="2800" dirty="0"/>
              <a:t>极电极反应为</a:t>
            </a:r>
            <a:r>
              <a:rPr lang="en-US" altLang="zh-CN" sz="2800" dirty="0"/>
              <a:t>2Cl</a:t>
            </a:r>
            <a:r>
              <a:rPr lang="en-US" altLang="zh-CN" sz="2800" baseline="30000" dirty="0"/>
              <a:t>-</a:t>
            </a:r>
            <a:r>
              <a:rPr lang="en-US" altLang="zh-CN" sz="2800" dirty="0"/>
              <a:t>-2e</a:t>
            </a:r>
            <a:r>
              <a:rPr lang="en-US" altLang="zh-CN" sz="2800" baseline="30000" dirty="0"/>
              <a:t>-            </a:t>
            </a:r>
            <a:r>
              <a:rPr lang="en-US" altLang="zh-CN" sz="2800" dirty="0"/>
              <a:t>Cl</a:t>
            </a:r>
            <a:r>
              <a:rPr lang="en-US" altLang="zh-CN" sz="2800" baseline="-25000" dirty="0"/>
              <a:t>2</a:t>
            </a:r>
            <a:r>
              <a:rPr lang="en-US" altLang="zh-CN" sz="2800" dirty="0"/>
              <a:t>↑,</a:t>
            </a:r>
            <a:r>
              <a:rPr lang="zh-CN" altLang="zh-CN" sz="2800" dirty="0"/>
              <a:t>即</a:t>
            </a:r>
            <a:r>
              <a:rPr lang="en-US" altLang="zh-CN" sz="2800" dirty="0"/>
              <a:t>Y</a:t>
            </a:r>
            <a:r>
              <a:rPr lang="zh-CN" altLang="zh-CN" sz="2800" dirty="0"/>
              <a:t>为电解池的阳极</a:t>
            </a:r>
            <a:r>
              <a:rPr lang="en-US" altLang="zh-CN" sz="2800" dirty="0"/>
              <a:t>,B</a:t>
            </a:r>
            <a:r>
              <a:rPr lang="zh-CN" altLang="zh-CN" sz="2800" dirty="0"/>
              <a:t>为原电池的正极</a:t>
            </a:r>
            <a:r>
              <a:rPr lang="en-US" altLang="zh-CN" sz="2800" dirty="0"/>
              <a:t>,A</a:t>
            </a:r>
            <a:r>
              <a:rPr lang="zh-CN" altLang="zh-CN" sz="2800" dirty="0"/>
              <a:t>为原电池的负极。故</a:t>
            </a:r>
            <a:r>
              <a:rPr lang="en-US" altLang="zh-CN" sz="2800" dirty="0"/>
              <a:t>A</a:t>
            </a:r>
            <a:r>
              <a:rPr lang="zh-CN" altLang="zh-CN" sz="2800" dirty="0"/>
              <a:t>极的电极反应式</a:t>
            </a:r>
            <a:r>
              <a:rPr lang="zh-CN" altLang="zh-CN" sz="2800" dirty="0" smtClean="0"/>
              <a:t>为</a:t>
            </a:r>
            <a:r>
              <a:rPr lang="en-US" altLang="zh-CN" sz="2800" dirty="0" smtClean="0"/>
              <a:t>A-2e</a:t>
            </a:r>
            <a:r>
              <a:rPr lang="en-US" altLang="zh-CN" sz="2800" baseline="30000" dirty="0" smtClean="0"/>
              <a:t>-             </a:t>
            </a:r>
            <a:r>
              <a:rPr lang="en-US" altLang="zh-CN" sz="2800" dirty="0"/>
              <a:t>A</a:t>
            </a:r>
            <a:r>
              <a:rPr lang="en-US" altLang="zh-CN" sz="2800" baseline="30000" dirty="0"/>
              <a:t>2+</a:t>
            </a:r>
            <a:r>
              <a:rPr lang="en-US" altLang="zh-CN" sz="2800" dirty="0"/>
              <a:t>,</a:t>
            </a:r>
            <a:r>
              <a:rPr lang="zh-CN" altLang="zh-CN" sz="2800" dirty="0"/>
              <a:t>溶液中</a:t>
            </a:r>
            <a:r>
              <a:rPr lang="en-US" altLang="zh-CN" sz="2800" i="1" dirty="0"/>
              <a:t>c</a:t>
            </a:r>
            <a:r>
              <a:rPr lang="en-US" altLang="zh-CN" sz="2800" dirty="0"/>
              <a:t>(A</a:t>
            </a:r>
            <a:r>
              <a:rPr lang="en-US" altLang="zh-CN" sz="2800" baseline="30000" dirty="0"/>
              <a:t>2+</a:t>
            </a:r>
            <a:r>
              <a:rPr lang="en-US" altLang="zh-CN" sz="2800" dirty="0"/>
              <a:t>)</a:t>
            </a:r>
            <a:r>
              <a:rPr lang="zh-CN" altLang="zh-CN" sz="2800" dirty="0"/>
              <a:t>增大</a:t>
            </a:r>
            <a:r>
              <a:rPr lang="en-US" altLang="zh-CN" sz="2800" dirty="0"/>
              <a:t>,A</a:t>
            </a:r>
            <a:r>
              <a:rPr lang="zh-CN" altLang="zh-CN" sz="2800" dirty="0"/>
              <a:t>错误</a:t>
            </a:r>
            <a:r>
              <a:rPr lang="en-US" altLang="zh-CN" sz="2800" dirty="0"/>
              <a:t>;B</a:t>
            </a:r>
            <a:r>
              <a:rPr lang="zh-CN" altLang="zh-CN" sz="2800" dirty="0"/>
              <a:t>极为正极</a:t>
            </a:r>
            <a:r>
              <a:rPr lang="en-US" altLang="zh-CN" sz="2800" dirty="0"/>
              <a:t>,</a:t>
            </a:r>
            <a:r>
              <a:rPr lang="zh-CN" altLang="zh-CN" sz="2800" dirty="0"/>
              <a:t>发生还原反应</a:t>
            </a:r>
            <a:r>
              <a:rPr lang="en-US" altLang="zh-CN" sz="2800" dirty="0"/>
              <a:t>,B</a:t>
            </a:r>
            <a:r>
              <a:rPr lang="zh-CN" altLang="zh-CN" sz="2800" dirty="0"/>
              <a:t>错误</a:t>
            </a:r>
            <a:r>
              <a:rPr lang="en-US" altLang="zh-CN" sz="2800" dirty="0"/>
              <a:t>;Y</a:t>
            </a:r>
            <a:r>
              <a:rPr lang="zh-CN" altLang="zh-CN" sz="2800" dirty="0"/>
              <a:t>极上有</a:t>
            </a:r>
            <a:r>
              <a:rPr lang="en-US" altLang="zh-CN" sz="2800" dirty="0"/>
              <a:t>Cl</a:t>
            </a:r>
            <a:r>
              <a:rPr lang="en-US" altLang="zh-CN" sz="2800" baseline="-25000" dirty="0"/>
              <a:t>2</a:t>
            </a:r>
            <a:r>
              <a:rPr lang="zh-CN" altLang="zh-CN" sz="2800" dirty="0"/>
              <a:t>产生</a:t>
            </a:r>
            <a:r>
              <a:rPr lang="en-US" altLang="zh-CN" sz="2800" dirty="0"/>
              <a:t>,</a:t>
            </a:r>
            <a:r>
              <a:rPr lang="zh-CN" altLang="zh-CN" sz="2800" dirty="0"/>
              <a:t>发生的是氧化反应</a:t>
            </a:r>
            <a:r>
              <a:rPr lang="en-US" altLang="zh-CN" sz="2800" dirty="0"/>
              <a:t>,C</a:t>
            </a:r>
            <a:r>
              <a:rPr lang="zh-CN" altLang="zh-CN" sz="2800" dirty="0"/>
              <a:t>错误</a:t>
            </a:r>
            <a:r>
              <a:rPr lang="en-US" altLang="zh-CN" sz="2800" dirty="0"/>
              <a:t>;</a:t>
            </a:r>
            <a:r>
              <a:rPr lang="zh-CN" altLang="zh-CN" sz="2800" dirty="0"/>
              <a:t>右边</a:t>
            </a:r>
            <a:r>
              <a:rPr lang="en-US" altLang="zh-CN" sz="2800" dirty="0"/>
              <a:t>U</a:t>
            </a:r>
            <a:r>
              <a:rPr lang="zh-CN" altLang="zh-CN" sz="2800" dirty="0"/>
              <a:t>形管中最初的反应为电解</a:t>
            </a:r>
            <a:r>
              <a:rPr lang="en-US" altLang="zh-CN" sz="2800" dirty="0"/>
              <a:t>AlCl</a:t>
            </a:r>
            <a:r>
              <a:rPr lang="en-US" altLang="zh-CN" sz="2800" baseline="-25000" dirty="0"/>
              <a:t>3</a:t>
            </a:r>
            <a:r>
              <a:rPr lang="zh-CN" altLang="zh-CN" sz="2800" dirty="0"/>
              <a:t>溶液</a:t>
            </a:r>
            <a:r>
              <a:rPr lang="en-US" altLang="zh-CN" sz="2800" dirty="0"/>
              <a:t>,H</a:t>
            </a:r>
            <a:r>
              <a:rPr lang="en-US" altLang="zh-CN" sz="2800" baseline="30000" dirty="0"/>
              <a:t>+</a:t>
            </a:r>
            <a:r>
              <a:rPr lang="zh-CN" altLang="zh-CN" sz="2800" dirty="0"/>
              <a:t>在</a:t>
            </a:r>
            <a:r>
              <a:rPr lang="en-US" altLang="zh-CN" sz="2800" dirty="0"/>
              <a:t>X</a:t>
            </a:r>
            <a:r>
              <a:rPr lang="zh-CN" altLang="zh-CN" sz="2800" dirty="0"/>
              <a:t>极上放电</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减小</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zh-CN" altLang="zh-CN" sz="2800" dirty="0"/>
              <a:t>增大</a:t>
            </a:r>
            <a:r>
              <a:rPr lang="en-US" altLang="zh-CN" sz="2800" dirty="0"/>
              <a:t>,</a:t>
            </a:r>
            <a:r>
              <a:rPr lang="zh-CN" altLang="zh-CN" sz="2800" dirty="0"/>
              <a:t>且</a:t>
            </a:r>
            <a:r>
              <a:rPr lang="en-US" altLang="zh-CN" sz="2800" dirty="0"/>
              <a:t>Al</a:t>
            </a:r>
            <a:r>
              <a:rPr lang="en-US" altLang="zh-CN" sz="2800" baseline="30000" dirty="0"/>
              <a:t>3+</a:t>
            </a:r>
            <a:r>
              <a:rPr lang="zh-CN" altLang="zh-CN" sz="2800" dirty="0"/>
              <a:t>移向</a:t>
            </a:r>
            <a:r>
              <a:rPr lang="en-US" altLang="zh-CN" sz="2800" dirty="0"/>
              <a:t>X</a:t>
            </a:r>
            <a:r>
              <a:rPr lang="zh-CN" altLang="zh-CN" sz="2800" dirty="0"/>
              <a:t>极</a:t>
            </a:r>
            <a:r>
              <a:rPr lang="en-US" altLang="zh-CN" sz="2800" dirty="0"/>
              <a:t>,</a:t>
            </a:r>
            <a:r>
              <a:rPr lang="zh-CN" altLang="zh-CN" sz="2800" dirty="0"/>
              <a:t>反应初期</a:t>
            </a:r>
            <a:r>
              <a:rPr lang="en-US" altLang="zh-CN" sz="2800" dirty="0"/>
              <a:t>,Al</a:t>
            </a:r>
            <a:r>
              <a:rPr lang="en-US" altLang="zh-CN" sz="2800" baseline="30000" dirty="0"/>
              <a:t>3+</a:t>
            </a:r>
            <a:r>
              <a:rPr lang="zh-CN" altLang="zh-CN" sz="2800" dirty="0"/>
              <a:t>过量</a:t>
            </a:r>
            <a:r>
              <a:rPr lang="en-US" altLang="zh-CN" sz="2800" dirty="0"/>
              <a:t>,</a:t>
            </a:r>
            <a:r>
              <a:rPr lang="zh-CN" altLang="zh-CN" sz="2800" dirty="0"/>
              <a:t>因此会产生</a:t>
            </a:r>
            <a:r>
              <a:rPr lang="en-US" altLang="zh-CN" sz="2800" dirty="0"/>
              <a:t>Al(OH)</a:t>
            </a:r>
            <a:r>
              <a:rPr lang="en-US" altLang="zh-CN" sz="2800" baseline="-25000" dirty="0"/>
              <a:t>3</a:t>
            </a:r>
            <a:r>
              <a:rPr lang="zh-CN" altLang="zh-CN" sz="2800" dirty="0"/>
              <a:t>白色胶状沉淀</a:t>
            </a:r>
            <a:r>
              <a:rPr lang="en-US" altLang="zh-CN" sz="2800" dirty="0"/>
              <a:t>,D</a:t>
            </a:r>
            <a:r>
              <a:rPr lang="zh-CN" altLang="zh-CN" sz="2800" dirty="0"/>
              <a:t>正确。</a:t>
            </a:r>
            <a:endParaRPr lang="zh-CN" altLang="zh-CN" sz="2800" dirty="0"/>
          </a:p>
        </p:txBody>
      </p:sp>
      <p:pic>
        <p:nvPicPr>
          <p:cNvPr id="15" name="图片 29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88500" y="1190583"/>
            <a:ext cx="4603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9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2404" y="2452459"/>
            <a:ext cx="460375" cy="276225"/>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234043" y="4880429"/>
            <a:ext cx="11723912"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charset="0"/>
                <a:ea typeface="微软雅黑" panose="020B0503020204020204" pitchFamily="34" charset="-122"/>
                <a:cs typeface="Times New Roman" panose="02020603050405020304" charset="0"/>
              </a:rPr>
              <a:t>答案    </a:t>
            </a:r>
            <a:r>
              <a:rPr lang="en-US" altLang="zh-CN" sz="2800" dirty="0"/>
              <a:t>D</a:t>
            </a:r>
            <a:endParaRPr lang="zh-CN" altLang="zh-CN" sz="2800" dirty="0"/>
          </a:p>
        </p:txBody>
      </p:sp>
      <p:sp>
        <p:nvSpPr>
          <p:cNvPr id="21" name="矩形 20"/>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a:hlinkClick r:id="rId1" action="ppaction://hlinksldjump"/>
          </p:cNvPr>
          <p:cNvSpPr/>
          <p:nvPr/>
        </p:nvSpPr>
        <p:spPr>
          <a:xfrm>
            <a:off x="4659085" y="1273628"/>
            <a:ext cx="70974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活泼阳极电解池电解产物的判断</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新情境电解池中电极反应式的书写</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离子交换膜电解槽</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4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电化学防腐</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5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电解原理在化工中的应用</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6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电解池的有关计算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8515" y="834356"/>
            <a:ext cx="11691256" cy="5909310"/>
          </a:xfrm>
          <a:prstGeom prst="rect">
            <a:avLst/>
          </a:prstGeom>
        </p:spPr>
        <p:txBody>
          <a:bodyPr wrap="square">
            <a:spAutoFit/>
          </a:bodyPr>
          <a:lstStyle/>
          <a:p>
            <a:pPr>
              <a:lnSpc>
                <a:spcPct val="150000"/>
              </a:lnSpc>
            </a:pPr>
            <a:r>
              <a:rPr lang="en-US" altLang="zh-CN" sz="2800" dirty="0" smtClean="0"/>
              <a:t>1</a:t>
            </a:r>
            <a:r>
              <a:rPr lang="en-US" altLang="zh-CN" sz="2800" dirty="0"/>
              <a:t>.</a:t>
            </a:r>
            <a:r>
              <a:rPr lang="zh-CN" altLang="zh-CN" sz="2800" dirty="0"/>
              <a:t>高考中活泼阳极电解池的考查常结合工业上的具体应用</a:t>
            </a:r>
            <a:r>
              <a:rPr lang="en-US" altLang="zh-CN" sz="2800" dirty="0"/>
              <a:t>,</a:t>
            </a:r>
            <a:r>
              <a:rPr lang="zh-CN" altLang="zh-CN" sz="2800" dirty="0"/>
              <a:t>其中活泼阳极的氧化产物必须根据试题　中的信息进行确定。其中</a:t>
            </a:r>
            <a:r>
              <a:rPr lang="en-US" altLang="zh-CN" sz="2800" dirty="0"/>
              <a:t>,</a:t>
            </a:r>
            <a:r>
              <a:rPr lang="zh-CN" altLang="zh-CN" sz="2800" dirty="0"/>
              <a:t>常见的有三类</a:t>
            </a:r>
            <a:r>
              <a:rPr lang="en-US" altLang="zh-CN" sz="2800" dirty="0"/>
              <a:t>:Cu</a:t>
            </a:r>
            <a:r>
              <a:rPr lang="zh-CN" altLang="zh-CN" sz="2800" dirty="0"/>
              <a:t>作活泼阳极</a:t>
            </a:r>
            <a:r>
              <a:rPr lang="en-US" altLang="zh-CN" sz="2800" dirty="0"/>
              <a:t>,</a:t>
            </a:r>
            <a:r>
              <a:rPr lang="zh-CN" altLang="zh-CN" sz="2800" dirty="0"/>
              <a:t>精炼铜</a:t>
            </a:r>
            <a:r>
              <a:rPr lang="en-US" altLang="zh-CN" sz="2800" dirty="0"/>
              <a:t>;Fe</a:t>
            </a:r>
            <a:r>
              <a:rPr lang="zh-CN" altLang="zh-CN" sz="2800" dirty="0"/>
              <a:t>作活泼阳极</a:t>
            </a:r>
            <a:r>
              <a:rPr lang="en-US" altLang="zh-CN" sz="2800" dirty="0"/>
              <a:t>,</a:t>
            </a:r>
            <a:r>
              <a:rPr lang="zh-CN" altLang="zh-CN" sz="2800" dirty="0"/>
              <a:t>铁电极电解稀氢氧化钠溶液制备氢氧化亚铁以及电解浓氢氧化钾溶液制备高铁酸钾</a:t>
            </a:r>
            <a:r>
              <a:rPr lang="en-US" altLang="zh-CN" sz="2800" dirty="0"/>
              <a:t>;</a:t>
            </a:r>
            <a:r>
              <a:rPr lang="zh-CN" altLang="zh-CN" sz="2800" dirty="0"/>
              <a:t>铝作活泼阳极</a:t>
            </a:r>
            <a:r>
              <a:rPr lang="en-US" altLang="zh-CN" sz="2800" dirty="0"/>
              <a:t>,</a:t>
            </a:r>
            <a:r>
              <a:rPr lang="zh-CN" altLang="zh-CN" sz="2800" dirty="0"/>
              <a:t>给铝制品氧化膜增厚。</a:t>
            </a:r>
            <a:r>
              <a:rPr lang="en-US" altLang="zh-CN" sz="2800" dirty="0"/>
              <a:t>2017</a:t>
            </a:r>
            <a:r>
              <a:rPr lang="zh-CN" altLang="zh-CN" sz="2800" dirty="0"/>
              <a:t>年全国卷</a:t>
            </a:r>
            <a:r>
              <a:rPr lang="en-US" altLang="zh-CN" sz="2800" dirty="0"/>
              <a:t>Ⅱ</a:t>
            </a:r>
            <a:r>
              <a:rPr lang="zh-CN" altLang="zh-CN" sz="2800" dirty="0"/>
              <a:t>第</a:t>
            </a:r>
            <a:r>
              <a:rPr lang="en-US" altLang="zh-CN" sz="2800" dirty="0"/>
              <a:t>11</a:t>
            </a:r>
            <a:r>
              <a:rPr lang="zh-CN" altLang="zh-CN" sz="2800" dirty="0"/>
              <a:t>题</a:t>
            </a:r>
            <a:r>
              <a:rPr lang="en-US" altLang="zh-CN" sz="2800" dirty="0"/>
              <a:t>,</a:t>
            </a:r>
            <a:r>
              <a:rPr lang="zh-CN" altLang="zh-CN" sz="2800" dirty="0"/>
              <a:t>即考查利用铝作活泼阳极</a:t>
            </a:r>
            <a:r>
              <a:rPr lang="en-US" altLang="zh-CN" sz="2800" dirty="0"/>
              <a:t>,</a:t>
            </a:r>
            <a:r>
              <a:rPr lang="zh-CN" altLang="zh-CN" sz="2800" dirty="0"/>
              <a:t>给铝制品氧化膜增厚的活泼阳极电解池的有关问题。</a:t>
            </a:r>
            <a:endParaRPr lang="zh-CN" altLang="zh-CN" sz="2800" dirty="0"/>
          </a:p>
          <a:p>
            <a:pPr>
              <a:lnSpc>
                <a:spcPct val="150000"/>
              </a:lnSpc>
            </a:pPr>
            <a:r>
              <a:rPr lang="en-US" altLang="zh-CN" sz="2800" dirty="0"/>
              <a:t>2.</a:t>
            </a:r>
            <a:r>
              <a:rPr lang="zh-CN" altLang="zh-CN" sz="2800" dirty="0"/>
              <a:t>近几年高考涉及交换膜装置的题很多</a:t>
            </a:r>
            <a:r>
              <a:rPr lang="en-US" altLang="zh-CN" sz="2800" dirty="0"/>
              <a:t>,</a:t>
            </a:r>
            <a:r>
              <a:rPr lang="zh-CN" altLang="zh-CN" sz="2800" dirty="0"/>
              <a:t>重点在避免副反应、分离提纯、提高电池效率、定量分析计算、反应物再生、工业制备等方面进行命题</a:t>
            </a:r>
            <a:r>
              <a:rPr lang="en-US" altLang="zh-CN" sz="2800" dirty="0"/>
              <a:t>,</a:t>
            </a:r>
            <a:r>
              <a:rPr lang="zh-CN" altLang="zh-CN" sz="2800" dirty="0"/>
              <a:t>且从单膜到多膜</a:t>
            </a:r>
            <a:r>
              <a:rPr lang="en-US" altLang="zh-CN" sz="2800" dirty="0"/>
              <a:t>,</a:t>
            </a:r>
            <a:r>
              <a:rPr lang="zh-CN" altLang="zh-CN" sz="2800" dirty="0"/>
              <a:t>单室到多室</a:t>
            </a:r>
            <a:r>
              <a:rPr lang="en-US" altLang="zh-CN" sz="2800" dirty="0"/>
              <a:t>,</a:t>
            </a:r>
            <a:r>
              <a:rPr lang="zh-CN" altLang="zh-CN" sz="2800" dirty="0"/>
              <a:t>渐趋复杂</a:t>
            </a:r>
            <a:r>
              <a:rPr lang="en-US" altLang="zh-CN" sz="2800" dirty="0"/>
              <a:t>,</a:t>
            </a:r>
            <a:r>
              <a:rPr lang="zh-CN" altLang="zh-CN" sz="2800" dirty="0"/>
              <a:t>其中</a:t>
            </a:r>
            <a:r>
              <a:rPr lang="en-US" altLang="zh-CN" sz="2800" dirty="0"/>
              <a:t>2016</a:t>
            </a:r>
            <a:r>
              <a:rPr lang="zh-CN" altLang="zh-CN" sz="2800" dirty="0"/>
              <a:t>年全国卷</a:t>
            </a:r>
            <a:r>
              <a:rPr lang="en-US" altLang="zh-CN" sz="2800" dirty="0"/>
              <a:t>Ⅰ</a:t>
            </a:r>
            <a:r>
              <a:rPr lang="zh-CN" altLang="zh-CN" sz="2800" dirty="0"/>
              <a:t>第</a:t>
            </a:r>
            <a:r>
              <a:rPr lang="en-US" altLang="zh-CN" sz="2800" dirty="0"/>
              <a:t>11</a:t>
            </a:r>
            <a:r>
              <a:rPr lang="zh-CN" altLang="zh-CN" sz="2800" dirty="0"/>
              <a:t>题属于</a:t>
            </a:r>
            <a:r>
              <a:rPr lang="en-US" altLang="zh-CN" sz="2800" dirty="0"/>
              <a:t>“</a:t>
            </a:r>
            <a:r>
              <a:rPr lang="zh-CN" altLang="zh-CN" sz="2800" dirty="0"/>
              <a:t>三室式</a:t>
            </a:r>
            <a:r>
              <a:rPr lang="en-US" altLang="zh-CN" sz="2800" dirty="0"/>
              <a:t>”</a:t>
            </a:r>
            <a:endParaRPr lang="zh-CN" altLang="zh-CN" sz="2800" dirty="0"/>
          </a:p>
        </p:txBody>
      </p:sp>
      <p:sp>
        <p:nvSpPr>
          <p:cNvPr id="6" name="矩形 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
        <p:nvSpPr>
          <p:cNvPr id="7" name="矩形 6"/>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9" name="矩形 8"/>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endParaRPr lang="zh-CN" altLang="en-US" sz="2800" dirty="0">
              <a:solidFill>
                <a:srgbClr val="DA251C"/>
              </a:solidFill>
            </a:endParaRPr>
          </a:p>
        </p:txBody>
      </p:sp>
      <p:sp>
        <p:nvSpPr>
          <p:cNvPr id="11" name="矩形 10"/>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8515" y="471498"/>
            <a:ext cx="11691256" cy="2031325"/>
          </a:xfrm>
          <a:prstGeom prst="rect">
            <a:avLst/>
          </a:prstGeom>
        </p:spPr>
        <p:txBody>
          <a:bodyPr wrap="square">
            <a:spAutoFit/>
          </a:bodyPr>
          <a:lstStyle/>
          <a:p>
            <a:pPr>
              <a:lnSpc>
                <a:spcPct val="150000"/>
              </a:lnSpc>
            </a:pPr>
            <a:r>
              <a:rPr lang="zh-CN" altLang="zh-CN" sz="2800" dirty="0"/>
              <a:t>多膜电解装置。</a:t>
            </a:r>
            <a:endParaRPr lang="zh-CN" altLang="zh-CN" sz="2800" dirty="0"/>
          </a:p>
          <a:p>
            <a:pPr>
              <a:lnSpc>
                <a:spcPct val="150000"/>
              </a:lnSpc>
            </a:pPr>
            <a:r>
              <a:rPr lang="en-US" altLang="zh-CN" sz="2800" dirty="0"/>
              <a:t>3. </a:t>
            </a:r>
            <a:r>
              <a:rPr lang="zh-CN" altLang="zh-CN" sz="2800" dirty="0"/>
              <a:t>将电化学腐蚀与电解池及化学实验结合考查电化学腐蚀的应用</a:t>
            </a:r>
            <a:r>
              <a:rPr lang="en-US" altLang="zh-CN" sz="2800" dirty="0"/>
              <a:t>,</a:t>
            </a:r>
            <a:r>
              <a:rPr lang="zh-CN" altLang="zh-CN" sz="2800" dirty="0"/>
              <a:t>如</a:t>
            </a:r>
            <a:r>
              <a:rPr lang="en-US" altLang="zh-CN" sz="2800" dirty="0"/>
              <a:t>2017</a:t>
            </a:r>
            <a:r>
              <a:rPr lang="zh-CN" altLang="zh-CN" sz="2800" dirty="0"/>
              <a:t>年全国卷</a:t>
            </a:r>
            <a:r>
              <a:rPr lang="en-US" altLang="zh-CN" sz="2800" dirty="0"/>
              <a:t>Ⅰ</a:t>
            </a:r>
            <a:r>
              <a:rPr lang="zh-CN" altLang="zh-CN" sz="2800" dirty="0"/>
              <a:t>第</a:t>
            </a:r>
            <a:r>
              <a:rPr lang="en-US" altLang="zh-CN" sz="2800" dirty="0"/>
              <a:t>11</a:t>
            </a:r>
            <a:r>
              <a:rPr lang="zh-CN" altLang="zh-CN" sz="2800" dirty="0"/>
              <a:t>题考查了外加电流的阴极保护法的防腐问题。</a:t>
            </a:r>
            <a:endParaRPr lang="zh-CN" altLang="zh-CN" sz="2800" dirty="0"/>
          </a:p>
        </p:txBody>
      </p:sp>
      <p:sp>
        <p:nvSpPr>
          <p:cNvPr id="6" name="矩形 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734771"/>
            <a:ext cx="11723912" cy="4616648"/>
          </a:xfrm>
          <a:prstGeom prst="rect">
            <a:avLst/>
          </a:prstGeom>
        </p:spPr>
        <p:txBody>
          <a:bodyPr wrap="square">
            <a:spAutoFit/>
          </a:bodyPr>
          <a:lstStyle/>
          <a:p>
            <a:pPr>
              <a:lnSpc>
                <a:spcPct val="150000"/>
              </a:lnSpc>
            </a:pPr>
            <a:r>
              <a:rPr lang="zh-CN" altLang="zh-CN" sz="2800" b="1" dirty="0">
                <a:solidFill>
                  <a:srgbClr val="DA251C"/>
                </a:solidFill>
                <a:cs typeface="Times New Roman" panose="02020603050405020304"/>
              </a:rPr>
              <a:t>示例</a:t>
            </a:r>
            <a:r>
              <a:rPr lang="en-US" altLang="zh-CN" sz="2800" b="1" dirty="0">
                <a:solidFill>
                  <a:srgbClr val="DA251C"/>
                </a:solidFill>
                <a:cs typeface="Times New Roman" panose="02020603050405020304"/>
              </a:rPr>
              <a:t>10</a:t>
            </a:r>
            <a:r>
              <a:rPr lang="zh-CN" altLang="zh-CN" sz="2800" dirty="0"/>
              <a:t>　</a:t>
            </a:r>
            <a:r>
              <a:rPr lang="en-US" altLang="zh-CN" sz="2800" dirty="0"/>
              <a:t>[2017</a:t>
            </a:r>
            <a:r>
              <a:rPr lang="zh-CN" altLang="zh-CN" sz="2800" dirty="0"/>
              <a:t>全国卷</a:t>
            </a:r>
            <a:r>
              <a:rPr lang="en-US" altLang="zh-CN" sz="2800" dirty="0"/>
              <a:t>Ⅱ,11,6</a:t>
            </a:r>
            <a:r>
              <a:rPr lang="zh-CN" altLang="zh-CN" sz="2800" dirty="0"/>
              <a:t>分</a:t>
            </a:r>
            <a:r>
              <a:rPr lang="en-US" altLang="zh-CN" sz="2800" dirty="0"/>
              <a:t>]</a:t>
            </a:r>
            <a:r>
              <a:rPr lang="zh-CN" altLang="zh-CN" sz="2800" dirty="0"/>
              <a:t>用电解氧化法可以在铝制品表面形成致密、耐腐蚀的氧化膜</a:t>
            </a:r>
            <a:r>
              <a:rPr lang="en-US" altLang="zh-CN" sz="2800" dirty="0"/>
              <a:t>,</a:t>
            </a:r>
            <a:r>
              <a:rPr lang="zh-CN" altLang="zh-CN" sz="2800" dirty="0"/>
              <a:t>电解质溶液一般为</a:t>
            </a:r>
            <a:r>
              <a:rPr lang="en-US" altLang="zh-CN" sz="2800" dirty="0"/>
              <a:t>H</a:t>
            </a:r>
            <a:r>
              <a:rPr lang="en-US" altLang="zh-CN" sz="2800" baseline="-25000" dirty="0"/>
              <a:t>2</a:t>
            </a:r>
            <a:r>
              <a:rPr lang="en-US" altLang="zh-CN" sz="2800" dirty="0"/>
              <a:t>SO</a:t>
            </a:r>
            <a:r>
              <a:rPr lang="en-US" altLang="zh-CN" sz="2800" baseline="-25000" dirty="0"/>
              <a:t>4</a:t>
            </a:r>
            <a:r>
              <a:rPr lang="en-US" altLang="zh-CN" sz="2800" dirty="0"/>
              <a:t>—H</a:t>
            </a:r>
            <a:r>
              <a:rPr lang="en-US" altLang="zh-CN" sz="2800" baseline="-25000" dirty="0"/>
              <a:t>2</a:t>
            </a:r>
            <a:r>
              <a:rPr lang="en-US" altLang="zh-CN" sz="2800" dirty="0"/>
              <a:t>C</a:t>
            </a:r>
            <a:r>
              <a:rPr lang="en-US" altLang="zh-CN" sz="2800" baseline="-25000" dirty="0"/>
              <a:t>2</a:t>
            </a:r>
            <a:r>
              <a:rPr lang="en-US" altLang="zh-CN" sz="2800" dirty="0"/>
              <a:t>O</a:t>
            </a:r>
            <a:r>
              <a:rPr lang="en-US" altLang="zh-CN" sz="2800" baseline="-25000" dirty="0"/>
              <a:t>4</a:t>
            </a:r>
            <a:r>
              <a:rPr lang="zh-CN" altLang="zh-CN" sz="2800" dirty="0"/>
              <a:t>混合溶液。下列叙述错误的是</a:t>
            </a:r>
            <a:endParaRPr lang="zh-CN" altLang="zh-CN" sz="2800" dirty="0"/>
          </a:p>
          <a:p>
            <a:pPr>
              <a:lnSpc>
                <a:spcPct val="150000"/>
              </a:lnSpc>
            </a:pPr>
            <a:r>
              <a:rPr lang="en-US" altLang="zh-CN" sz="2800" dirty="0"/>
              <a:t>A.</a:t>
            </a:r>
            <a:r>
              <a:rPr lang="zh-CN" altLang="zh-CN" sz="2800" dirty="0"/>
              <a:t>待加工铝质工件为阳极</a:t>
            </a:r>
            <a:endParaRPr lang="zh-CN" altLang="zh-CN" sz="2800" dirty="0"/>
          </a:p>
          <a:p>
            <a:pPr>
              <a:lnSpc>
                <a:spcPct val="150000"/>
              </a:lnSpc>
            </a:pPr>
            <a:r>
              <a:rPr lang="en-US" altLang="zh-CN" sz="2800" dirty="0"/>
              <a:t>B.</a:t>
            </a:r>
            <a:r>
              <a:rPr lang="zh-CN" altLang="zh-CN" sz="2800" dirty="0"/>
              <a:t>可选用不锈钢网作为阴极</a:t>
            </a:r>
            <a:endParaRPr lang="zh-CN" altLang="zh-CN" sz="2800" dirty="0"/>
          </a:p>
          <a:p>
            <a:pPr>
              <a:lnSpc>
                <a:spcPct val="150000"/>
              </a:lnSpc>
            </a:pPr>
            <a:r>
              <a:rPr lang="en-US" altLang="zh-CN" sz="2800" dirty="0"/>
              <a:t>C.</a:t>
            </a:r>
            <a:r>
              <a:rPr lang="zh-CN" altLang="zh-CN" sz="2800" dirty="0"/>
              <a:t>阴极的电极反应式为</a:t>
            </a:r>
            <a:r>
              <a:rPr lang="en-US" altLang="zh-CN" sz="2800" dirty="0"/>
              <a:t>:Al</a:t>
            </a:r>
            <a:r>
              <a:rPr lang="en-US" altLang="zh-CN" sz="2800" baseline="30000" dirty="0"/>
              <a:t>3+</a:t>
            </a:r>
            <a:r>
              <a:rPr lang="en-US" altLang="zh-CN" sz="2800" dirty="0"/>
              <a:t>+3e</a:t>
            </a:r>
            <a:r>
              <a:rPr lang="en-US" altLang="zh-CN" sz="2800" baseline="30000" dirty="0"/>
              <a:t>-           </a:t>
            </a:r>
            <a:r>
              <a:rPr lang="en-US" altLang="zh-CN" sz="2800" dirty="0"/>
              <a:t>Al</a:t>
            </a:r>
            <a:endParaRPr lang="zh-CN" altLang="zh-CN" sz="2800" dirty="0"/>
          </a:p>
          <a:p>
            <a:pPr>
              <a:lnSpc>
                <a:spcPct val="150000"/>
              </a:lnSpc>
            </a:pPr>
            <a:r>
              <a:rPr lang="en-US" altLang="zh-CN" sz="2800" dirty="0"/>
              <a:t>D.</a:t>
            </a:r>
            <a:r>
              <a:rPr lang="zh-CN" altLang="zh-CN" sz="2800" dirty="0"/>
              <a:t>硫酸根离子在电解过程中向阳极移动</a:t>
            </a:r>
            <a:endParaRPr lang="zh-CN" altLang="zh-CN" sz="2800" dirty="0"/>
          </a:p>
        </p:txBody>
      </p:sp>
      <p:sp>
        <p:nvSpPr>
          <p:cNvPr id="18" name="矩形 17"/>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p:cNvSpPr/>
          <p:nvPr/>
        </p:nvSpPr>
        <p:spPr>
          <a:xfrm>
            <a:off x="1066800" y="-2"/>
            <a:ext cx="640805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1 </a:t>
            </a:r>
            <a:r>
              <a:rPr lang="zh-CN" altLang="zh-CN" sz="2800" dirty="0">
                <a:solidFill>
                  <a:srgbClr val="DA251C"/>
                </a:solidFill>
              </a:rPr>
              <a:t>活泼阳极电解池电解产物的判断</a:t>
            </a:r>
            <a:endParaRPr lang="en-US" altLang="zh-CN" sz="2800" dirty="0">
              <a:solidFill>
                <a:srgbClr val="DA251C"/>
              </a:solidFill>
            </a:endParaRPr>
          </a:p>
        </p:txBody>
      </p:sp>
      <p:pic>
        <p:nvPicPr>
          <p:cNvPr id="11" name="图片 10"/>
          <p:cNvPicPr/>
          <p:nvPr/>
        </p:nvPicPr>
        <p:blipFill>
          <a:blip r:embed="rId1"/>
          <a:stretch>
            <a:fillRect/>
          </a:stretch>
        </p:blipFill>
        <p:spPr>
          <a:xfrm>
            <a:off x="5224460" y="4201338"/>
            <a:ext cx="530452" cy="3013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21768"/>
            <a:ext cx="11723913" cy="5262979"/>
          </a:xfrm>
          <a:prstGeom prst="rect">
            <a:avLst/>
          </a:prstGeom>
        </p:spPr>
        <p:txBody>
          <a:bodyPr wrap="square">
            <a:spAutoFit/>
          </a:bodyPr>
          <a:lstStyle/>
          <a:p>
            <a:pPr>
              <a:lnSpc>
                <a:spcPct val="150000"/>
              </a:lnSpc>
            </a:pPr>
            <a:r>
              <a:rPr lang="zh-CN" altLang="zh-CN" sz="2800" b="1" dirty="0"/>
              <a:t>考情分析</a:t>
            </a:r>
            <a:r>
              <a:rPr lang="zh-CN" altLang="zh-CN" sz="2800" dirty="0"/>
              <a:t>　电化学知识是中学化学中的重要基础理论之一</a:t>
            </a:r>
            <a:r>
              <a:rPr lang="en-US" altLang="zh-CN" sz="2800" dirty="0"/>
              <a:t>,</a:t>
            </a:r>
            <a:r>
              <a:rPr lang="zh-CN" altLang="zh-CN" sz="2800" dirty="0"/>
              <a:t>也是近年来高考考查的热点</a:t>
            </a:r>
            <a:r>
              <a:rPr lang="en-US" altLang="zh-CN" sz="2800" dirty="0"/>
              <a:t>:(1)</a:t>
            </a:r>
            <a:r>
              <a:rPr lang="zh-CN" altLang="zh-CN" sz="2800" dirty="0"/>
              <a:t>电解原理及其应用</a:t>
            </a:r>
            <a:r>
              <a:rPr lang="en-US" altLang="zh-CN" sz="2800" dirty="0"/>
              <a:t>,</a:t>
            </a:r>
            <a:r>
              <a:rPr lang="zh-CN" altLang="zh-CN" sz="2800" dirty="0"/>
              <a:t>近年常考的电解池有离子交换膜电解池、活泼阳极电解池</a:t>
            </a:r>
            <a:r>
              <a:rPr lang="en-US" altLang="zh-CN" sz="2800" dirty="0"/>
              <a:t>,</a:t>
            </a:r>
            <a:r>
              <a:rPr lang="zh-CN" altLang="zh-CN" sz="2800" dirty="0"/>
              <a:t>这类试题主要以电解池的基本原理为基础</a:t>
            </a:r>
            <a:r>
              <a:rPr lang="en-US" altLang="zh-CN" sz="2800" dirty="0"/>
              <a:t>,</a:t>
            </a:r>
            <a:r>
              <a:rPr lang="zh-CN" altLang="zh-CN" sz="2800" dirty="0"/>
              <a:t>考查考生的迁移运用能力</a:t>
            </a:r>
            <a:r>
              <a:rPr lang="en-US" altLang="zh-CN" sz="2800" dirty="0"/>
              <a:t>,</a:t>
            </a:r>
            <a:r>
              <a:rPr lang="zh-CN" altLang="zh-CN" sz="2800" dirty="0"/>
              <a:t>题型为选择题</a:t>
            </a:r>
            <a:r>
              <a:rPr lang="en-US" altLang="zh-CN" sz="2800" dirty="0"/>
              <a:t>,</a:t>
            </a:r>
            <a:r>
              <a:rPr lang="zh-CN" altLang="zh-CN" sz="2800" dirty="0"/>
              <a:t>分值为</a:t>
            </a:r>
            <a:r>
              <a:rPr lang="en-US" altLang="zh-CN" sz="2800" dirty="0"/>
              <a:t>6</a:t>
            </a:r>
            <a:r>
              <a:rPr lang="zh-CN" altLang="zh-CN" sz="2800" dirty="0"/>
              <a:t>分。</a:t>
            </a:r>
            <a:r>
              <a:rPr lang="en-US" altLang="zh-CN" sz="2800" dirty="0"/>
              <a:t>(2)</a:t>
            </a:r>
            <a:r>
              <a:rPr lang="zh-CN" altLang="zh-CN" sz="2800" dirty="0"/>
              <a:t>电解池、金属的腐蚀与防护部分的试题设计突出</a:t>
            </a:r>
            <a:r>
              <a:rPr lang="en-US" altLang="zh-CN" sz="2800" dirty="0"/>
              <a:t>“</a:t>
            </a:r>
            <a:r>
              <a:rPr lang="zh-CN" altLang="zh-CN" sz="2800" dirty="0"/>
              <a:t>理论联系实际</a:t>
            </a:r>
            <a:r>
              <a:rPr lang="en-US" altLang="zh-CN" sz="2800" dirty="0"/>
              <a:t>,</a:t>
            </a:r>
            <a:r>
              <a:rPr lang="zh-CN" altLang="zh-CN" sz="2800" dirty="0"/>
              <a:t>强调学以致用</a:t>
            </a:r>
            <a:r>
              <a:rPr lang="en-US" altLang="zh-CN" sz="2800" dirty="0"/>
              <a:t>”,</a:t>
            </a:r>
            <a:r>
              <a:rPr lang="zh-CN" altLang="zh-CN" sz="2800" dirty="0"/>
              <a:t>注重以实际化工生产过程为问题情境</a:t>
            </a:r>
            <a:r>
              <a:rPr lang="en-US" altLang="zh-CN" sz="2800" dirty="0"/>
              <a:t>,</a:t>
            </a:r>
            <a:r>
              <a:rPr lang="zh-CN" altLang="zh-CN" sz="2800" dirty="0"/>
              <a:t>以电化学基础知识为载体</a:t>
            </a:r>
            <a:r>
              <a:rPr lang="en-US" altLang="zh-CN" sz="2800" dirty="0"/>
              <a:t>,</a:t>
            </a:r>
            <a:r>
              <a:rPr lang="zh-CN" altLang="zh-CN" sz="2800" dirty="0"/>
              <a:t>将化学研究的基本思想与方法、基本概念与原理、重要物质的性质与应用巧妙融合于试题之中</a:t>
            </a:r>
            <a:r>
              <a:rPr lang="en-US" altLang="zh-CN" sz="2800" dirty="0"/>
              <a:t>,</a:t>
            </a:r>
            <a:r>
              <a:rPr lang="zh-CN" altLang="zh-CN" sz="2800" dirty="0"/>
              <a:t>考查考生的应用和实践能力</a:t>
            </a:r>
            <a:r>
              <a:rPr lang="en-US" altLang="zh-CN" sz="2800" dirty="0"/>
              <a:t>,</a:t>
            </a:r>
            <a:r>
              <a:rPr lang="zh-CN" altLang="zh-CN" sz="2800" dirty="0"/>
              <a:t>分值为</a:t>
            </a:r>
            <a:r>
              <a:rPr lang="en-US" altLang="zh-CN" sz="2800" dirty="0"/>
              <a:t>4~8</a:t>
            </a:r>
            <a:r>
              <a:rPr lang="zh-CN" altLang="zh-CN" sz="2800" dirty="0"/>
              <a:t>分。</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endParaRPr lang="zh-CN" altLang="en-US" sz="2800" dirty="0">
              <a:solidFill>
                <a:srgbClr val="DA251C"/>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7016" y="358751"/>
            <a:ext cx="1620957" cy="523220"/>
          </a:xfrm>
          <a:prstGeom prst="rect">
            <a:avLst/>
          </a:prstGeom>
        </p:spPr>
        <p:txBody>
          <a:bodyPr wrap="none">
            <a:spAutoFit/>
          </a:bodyPr>
          <a:lstStyle/>
          <a:p>
            <a:r>
              <a:rPr lang="zh-CN" altLang="zh-CN" sz="2800" b="1" dirty="0">
                <a:solidFill>
                  <a:srgbClr val="DA251C"/>
                </a:solidFill>
                <a:cs typeface="Times New Roman" panose="02020603050405020304"/>
              </a:rPr>
              <a:t>思维导引</a:t>
            </a:r>
            <a:endParaRPr lang="zh-CN" altLang="zh-CN" sz="2800" b="1" dirty="0">
              <a:solidFill>
                <a:srgbClr val="DA251C"/>
              </a:solidFill>
              <a:cs typeface="Times New Roman" panose="02020603050405020304"/>
            </a:endParaRPr>
          </a:p>
        </p:txBody>
      </p:sp>
      <p:sp>
        <p:nvSpPr>
          <p:cNvPr id="3" name="矩形 2"/>
          <p:cNvSpPr/>
          <p:nvPr/>
        </p:nvSpPr>
        <p:spPr>
          <a:xfrm>
            <a:off x="609600" y="2070298"/>
            <a:ext cx="551543" cy="1815882"/>
          </a:xfrm>
          <a:prstGeom prst="rect">
            <a:avLst/>
          </a:prstGeom>
          <a:ln>
            <a:solidFill>
              <a:schemeClr val="tx1"/>
            </a:solidFill>
          </a:ln>
        </p:spPr>
        <p:txBody>
          <a:bodyPr wrap="square">
            <a:spAutoFit/>
          </a:bodyPr>
          <a:lstStyle/>
          <a:p>
            <a:r>
              <a:rPr lang="zh-CN" altLang="zh-CN" sz="2800" dirty="0"/>
              <a:t>题</a:t>
            </a:r>
            <a:br>
              <a:rPr lang="en-US" altLang="zh-CN" sz="2800" dirty="0"/>
            </a:br>
            <a:r>
              <a:rPr lang="zh-CN" altLang="zh-CN" sz="2800" dirty="0"/>
              <a:t>给</a:t>
            </a:r>
            <a:br>
              <a:rPr lang="en-US" altLang="zh-CN" sz="2800" dirty="0"/>
            </a:br>
            <a:r>
              <a:rPr lang="zh-CN" altLang="zh-CN" sz="2800" dirty="0"/>
              <a:t>信</a:t>
            </a:r>
            <a:br>
              <a:rPr lang="en-US" altLang="zh-CN" sz="2800" dirty="0"/>
            </a:br>
            <a:r>
              <a:rPr lang="zh-CN" altLang="zh-CN" sz="2800" dirty="0"/>
              <a:t>息</a:t>
            </a:r>
            <a:endParaRPr lang="zh-CN" altLang="en-US" sz="2800" dirty="0"/>
          </a:p>
        </p:txBody>
      </p:sp>
      <p:sp>
        <p:nvSpPr>
          <p:cNvPr id="5" name="矩形 4"/>
          <p:cNvSpPr/>
          <p:nvPr/>
        </p:nvSpPr>
        <p:spPr>
          <a:xfrm>
            <a:off x="1886857" y="2389612"/>
            <a:ext cx="566057" cy="1384995"/>
          </a:xfrm>
          <a:prstGeom prst="rect">
            <a:avLst/>
          </a:prstGeom>
          <a:ln>
            <a:solidFill>
              <a:schemeClr val="tx1"/>
            </a:solidFill>
          </a:ln>
        </p:spPr>
        <p:txBody>
          <a:bodyPr wrap="square">
            <a:spAutoFit/>
          </a:bodyPr>
          <a:lstStyle/>
          <a:p>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解</a:t>
            </a:r>
            <a:br>
              <a:rPr lang="en-US" altLang="zh-CN" sz="2800" dirty="0"/>
            </a:br>
            <a:r>
              <a:rPr lang="zh-CN" altLang="zh-CN" sz="2800" dirty="0"/>
              <a:t>池</a:t>
            </a:r>
            <a:endParaRPr lang="zh-CN" altLang="en-US" sz="2800" dirty="0"/>
          </a:p>
        </p:txBody>
      </p:sp>
      <p:sp>
        <p:nvSpPr>
          <p:cNvPr id="8" name="矩形 7"/>
          <p:cNvSpPr/>
          <p:nvPr/>
        </p:nvSpPr>
        <p:spPr>
          <a:xfrm>
            <a:off x="3196044" y="1405365"/>
            <a:ext cx="2406471" cy="3323987"/>
          </a:xfrm>
          <a:prstGeom prst="rect">
            <a:avLst/>
          </a:prstGeom>
          <a:ln>
            <a:solidFill>
              <a:schemeClr val="tx1"/>
            </a:solidFill>
          </a:ln>
        </p:spPr>
        <p:txBody>
          <a:bodyPr wrap="square">
            <a:spAutoFit/>
          </a:bodyP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阳极</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铝制品</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作活泼阳极</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阴极</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氧化剂</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得到电子生成</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还原产物</a:t>
            </a:r>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7934611" y="1805735"/>
            <a:ext cx="3647789" cy="2600199"/>
          </a:xfrm>
          <a:prstGeom prst="rect">
            <a:avLst/>
          </a:prstGeom>
          <a:ln>
            <a:solidFill>
              <a:schemeClr val="tx1"/>
            </a:solidFill>
          </a:ln>
        </p:spPr>
        <p:txBody>
          <a:bodyPr wrap="square">
            <a:spAutoFit/>
          </a:bodyPr>
          <a:lstStyle/>
          <a:p>
            <a:pPr>
              <a:lnSpc>
                <a:spcPct val="150000"/>
              </a:lnSpc>
            </a:pPr>
            <a:r>
              <a:rPr lang="zh-CN" altLang="zh-CN" sz="2800" dirty="0"/>
              <a:t>阳极反应式</a:t>
            </a:r>
            <a:r>
              <a:rPr lang="en-US" altLang="zh-CN" sz="2800" dirty="0"/>
              <a:t>:2Al-6e</a:t>
            </a:r>
            <a:r>
              <a:rPr lang="en-US" altLang="zh-CN" sz="2800" baseline="30000" dirty="0"/>
              <a:t>-</a:t>
            </a:r>
            <a:r>
              <a:rPr lang="en-US" altLang="zh-CN" sz="2800" dirty="0"/>
              <a:t>+3H</a:t>
            </a:r>
            <a:r>
              <a:rPr lang="en-US" altLang="zh-CN" sz="2800" baseline="-25000" dirty="0"/>
              <a:t>2</a:t>
            </a:r>
            <a:r>
              <a:rPr lang="en-US" altLang="zh-CN" sz="2800" dirty="0"/>
              <a:t>O         Al</a:t>
            </a:r>
            <a:r>
              <a:rPr lang="en-US" altLang="zh-CN" sz="2800" baseline="-25000" dirty="0"/>
              <a:t>2</a:t>
            </a:r>
            <a:r>
              <a:rPr lang="en-US" altLang="zh-CN" sz="2800" dirty="0"/>
              <a:t>O</a:t>
            </a:r>
            <a:r>
              <a:rPr lang="en-US" altLang="zh-CN" sz="2800" baseline="-25000" dirty="0"/>
              <a:t>3</a:t>
            </a:r>
            <a:r>
              <a:rPr lang="en-US" altLang="zh-CN" sz="2800" dirty="0"/>
              <a:t>+6H</a:t>
            </a:r>
            <a:r>
              <a:rPr lang="en-US" altLang="zh-CN" sz="2800" baseline="30000" dirty="0"/>
              <a:t>+</a:t>
            </a:r>
            <a:br>
              <a:rPr lang="en-US" altLang="zh-CN" sz="2800" dirty="0"/>
            </a:br>
            <a:r>
              <a:rPr lang="zh-CN" altLang="zh-CN" sz="2800" dirty="0"/>
              <a:t>阴极反应式</a:t>
            </a:r>
            <a:r>
              <a:rPr lang="en-US" altLang="zh-CN" sz="2800" dirty="0"/>
              <a:t>:</a:t>
            </a:r>
            <a:endParaRPr lang="en-US" altLang="zh-CN" sz="2800" dirty="0"/>
          </a:p>
          <a:p>
            <a:pPr>
              <a:lnSpc>
                <a:spcPct val="150000"/>
              </a:lnSpc>
            </a:pPr>
            <a:r>
              <a:rPr lang="en-US" altLang="zh-CN" sz="2800" dirty="0"/>
              <a:t>2H</a:t>
            </a:r>
            <a:r>
              <a:rPr lang="en-US" altLang="zh-CN" sz="2800" baseline="30000" dirty="0"/>
              <a:t>+</a:t>
            </a:r>
            <a:r>
              <a:rPr lang="en-US" altLang="zh-CN" sz="2800" dirty="0"/>
              <a:t>+2e</a:t>
            </a:r>
            <a:r>
              <a:rPr lang="en-US" altLang="zh-CN" sz="2800" baseline="30000" dirty="0"/>
              <a:t>-             </a:t>
            </a:r>
            <a:r>
              <a:rPr lang="en-US" altLang="zh-CN" sz="2800" dirty="0"/>
              <a:t>H</a:t>
            </a:r>
            <a:r>
              <a:rPr lang="en-US" altLang="zh-CN" sz="2800" baseline="-25000" dirty="0"/>
              <a:t>2</a:t>
            </a:r>
            <a:r>
              <a:rPr lang="en-US" altLang="zh-CN" sz="2800" dirty="0"/>
              <a:t>↑</a:t>
            </a:r>
            <a:endParaRPr lang="zh-CN" altLang="zh-CN" sz="2800" dirty="0">
              <a:solidFill>
                <a:srgbClr val="000000"/>
              </a:solidFill>
              <a:ea typeface="方正书宋_GBK" panose="02000000000000000000" pitchFamily="2" charset="-122"/>
              <a:cs typeface="Times New Roman" panose="02020603050405020304" charset="0"/>
            </a:endParaRPr>
          </a:p>
        </p:txBody>
      </p:sp>
      <p:pic>
        <p:nvPicPr>
          <p:cNvPr id="12" name="图片 11"/>
          <p:cNvPicPr/>
          <p:nvPr/>
        </p:nvPicPr>
        <p:blipFill>
          <a:blip r:embed="rId1"/>
          <a:stretch>
            <a:fillRect/>
          </a:stretch>
        </p:blipFill>
        <p:spPr>
          <a:xfrm>
            <a:off x="1262404" y="2707689"/>
            <a:ext cx="557018" cy="504401"/>
          </a:xfrm>
          <a:prstGeom prst="rect">
            <a:avLst/>
          </a:prstGeom>
        </p:spPr>
      </p:pic>
      <p:pic>
        <p:nvPicPr>
          <p:cNvPr id="13" name="图片 12"/>
          <p:cNvPicPr/>
          <p:nvPr/>
        </p:nvPicPr>
        <p:blipFill>
          <a:blip r:embed="rId2"/>
          <a:stretch>
            <a:fillRect/>
          </a:stretch>
        </p:blipFill>
        <p:spPr>
          <a:xfrm>
            <a:off x="2602632" y="2824163"/>
            <a:ext cx="493972" cy="284798"/>
          </a:xfrm>
          <a:prstGeom prst="rect">
            <a:avLst/>
          </a:prstGeom>
        </p:spPr>
      </p:pic>
      <p:pic>
        <p:nvPicPr>
          <p:cNvPr id="15" name="图片 14"/>
          <p:cNvPicPr/>
          <p:nvPr/>
        </p:nvPicPr>
        <p:blipFill>
          <a:blip r:embed="rId3"/>
          <a:stretch>
            <a:fillRect/>
          </a:stretch>
        </p:blipFill>
        <p:spPr>
          <a:xfrm>
            <a:off x="9140192" y="2648670"/>
            <a:ext cx="530452" cy="301358"/>
          </a:xfrm>
          <a:prstGeom prst="rect">
            <a:avLst/>
          </a:prstGeom>
        </p:spPr>
      </p:pic>
      <p:pic>
        <p:nvPicPr>
          <p:cNvPr id="16" name="图片 15"/>
          <p:cNvPicPr/>
          <p:nvPr/>
        </p:nvPicPr>
        <p:blipFill>
          <a:blip r:embed="rId3"/>
          <a:stretch>
            <a:fillRect/>
          </a:stretch>
        </p:blipFill>
        <p:spPr>
          <a:xfrm>
            <a:off x="9299849" y="3958392"/>
            <a:ext cx="530452" cy="301358"/>
          </a:xfrm>
          <a:prstGeom prst="rect">
            <a:avLst/>
          </a:prstGeom>
        </p:spPr>
      </p:pic>
      <p:pic>
        <p:nvPicPr>
          <p:cNvPr id="18" name="图片 17"/>
          <p:cNvPicPr/>
          <p:nvPr/>
        </p:nvPicPr>
        <p:blipFill>
          <a:blip r:embed="rId4"/>
          <a:stretch>
            <a:fillRect/>
          </a:stretch>
        </p:blipFill>
        <p:spPr>
          <a:xfrm>
            <a:off x="5791200" y="2430780"/>
            <a:ext cx="2014265" cy="998220"/>
          </a:xfrm>
          <a:prstGeom prst="rect">
            <a:avLst/>
          </a:prstGeom>
        </p:spPr>
      </p:pic>
      <p:sp>
        <p:nvSpPr>
          <p:cNvPr id="14" name="矩形 1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486" y="1051451"/>
            <a:ext cx="11713028" cy="1384995"/>
          </a:xfrm>
          <a:prstGeom prst="rect">
            <a:avLst/>
          </a:prstGeom>
        </p:spPr>
        <p:txBody>
          <a:bodyPr wrap="square">
            <a:spAutoFit/>
          </a:bodyPr>
          <a:lstStyle/>
          <a:p>
            <a:pPr>
              <a:lnSpc>
                <a:spcPct val="150000"/>
              </a:lnSpc>
            </a:pPr>
            <a:r>
              <a:rPr lang="zh-CN" altLang="zh-CN" sz="2800" dirty="0">
                <a:solidFill>
                  <a:srgbClr val="000000"/>
                </a:solidFill>
                <a:cs typeface="Times New Roman" panose="02020603050405020304" charset="0"/>
              </a:rPr>
              <a:t>本题考查电解原理的应用</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考查考生对题干信息的挖掘应用</a:t>
            </a:r>
            <a:r>
              <a:rPr lang="en-US" altLang="zh-CN" sz="2800" dirty="0">
                <a:solidFill>
                  <a:srgbClr val="000000"/>
                </a:solidFill>
                <a:cs typeface="Times New Roman" panose="02020603050405020304" charset="0"/>
              </a:rPr>
              <a:t>,</a:t>
            </a:r>
            <a:r>
              <a:rPr lang="zh-CN" altLang="zh-CN" sz="2800" dirty="0">
                <a:solidFill>
                  <a:srgbClr val="000000"/>
                </a:solidFill>
                <a:cs typeface="Times New Roman" panose="02020603050405020304" charset="0"/>
              </a:rPr>
              <a:t>对信息提炼、加工和整合的能力。</a:t>
            </a:r>
            <a:endParaRPr lang="zh-CN" altLang="zh-CN" sz="2800" dirty="0">
              <a:solidFill>
                <a:srgbClr val="000000"/>
              </a:solidFill>
              <a:cs typeface="Times New Roman" panose="02020603050405020304" charset="0"/>
            </a:endParaRPr>
          </a:p>
        </p:txBody>
      </p:sp>
      <p:sp>
        <p:nvSpPr>
          <p:cNvPr id="6" name="矩形 5"/>
          <p:cNvSpPr/>
          <p:nvPr/>
        </p:nvSpPr>
        <p:spPr>
          <a:xfrm>
            <a:off x="250487" y="354464"/>
            <a:ext cx="11723912" cy="523220"/>
          </a:xfrm>
          <a:prstGeom prst="rect">
            <a:avLst/>
          </a:prstGeom>
        </p:spPr>
        <p:txBody>
          <a:bodyPr wrap="square">
            <a:spAutoFit/>
          </a:bodyPr>
          <a:lstStyle/>
          <a:p>
            <a:r>
              <a:rPr lang="zh-CN" altLang="zh-CN" sz="2800" b="1" dirty="0">
                <a:solidFill>
                  <a:srgbClr val="DA251C"/>
                </a:solidFill>
                <a:cs typeface="Times New Roman" panose="02020603050405020304"/>
              </a:rPr>
              <a:t>命题立意</a:t>
            </a:r>
            <a:endParaRPr lang="zh-CN" altLang="zh-CN" sz="2800" b="1" dirty="0">
              <a:solidFill>
                <a:srgbClr val="DA251C"/>
              </a:solidFill>
              <a:cs typeface="Times New Roman" panose="02020603050405020304"/>
            </a:endParaRPr>
          </a:p>
        </p:txBody>
      </p:sp>
      <p:sp>
        <p:nvSpPr>
          <p:cNvPr id="4" name="矩形 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32520" y="525288"/>
            <a:ext cx="11555333" cy="5909310"/>
            <a:chOff x="332520" y="220488"/>
            <a:chExt cx="11555333" cy="5909310"/>
          </a:xfrm>
        </p:grpSpPr>
        <p:sp>
          <p:nvSpPr>
            <p:cNvPr id="9" name="矩形 8"/>
            <p:cNvSpPr/>
            <p:nvPr/>
          </p:nvSpPr>
          <p:spPr>
            <a:xfrm>
              <a:off x="333174" y="220488"/>
              <a:ext cx="11554679" cy="5909310"/>
            </a:xfrm>
            <a:prstGeom prst="rect">
              <a:avLst/>
            </a:prstGeom>
          </p:spPr>
          <p:txBody>
            <a:bodyPr wrap="square">
              <a:spAutoFit/>
            </a:bodyPr>
            <a:lstStyle/>
            <a:p>
              <a:pPr>
                <a:lnSpc>
                  <a:spcPct val="150000"/>
                </a:lnSpc>
              </a:pPr>
              <a:r>
                <a:rPr lang="en-US" altLang="zh-CN" sz="2800" dirty="0"/>
                <a:t>              </a:t>
              </a:r>
              <a:endParaRPr lang="en-US" altLang="zh-CN" sz="2800" dirty="0"/>
            </a:p>
            <a:p>
              <a:pPr>
                <a:lnSpc>
                  <a:spcPct val="150000"/>
                </a:lnSpc>
              </a:pPr>
              <a:r>
                <a:rPr lang="zh-CN" altLang="zh-CN" sz="2800" b="1" dirty="0" smtClean="0">
                  <a:solidFill>
                    <a:srgbClr val="DA251C"/>
                  </a:solidFill>
                  <a:latin typeface="Times New Roman" panose="02020603050405020304" charset="0"/>
                  <a:cs typeface="Times New Roman" panose="02020603050405020304" charset="0"/>
                </a:rPr>
                <a:t>解析</a:t>
              </a:r>
              <a:r>
                <a:rPr lang="en-US" altLang="zh-CN" sz="2800" b="1" dirty="0" smtClean="0">
                  <a:solidFill>
                    <a:srgbClr val="DA251C"/>
                  </a:solidFill>
                  <a:latin typeface="Times New Roman" panose="02020603050405020304" charset="0"/>
                  <a:cs typeface="Times New Roman" panose="02020603050405020304" charset="0"/>
                </a:rPr>
                <a:t>    </a:t>
              </a:r>
              <a:r>
                <a:rPr lang="zh-CN" altLang="zh-CN" sz="2800" dirty="0" smtClean="0"/>
                <a:t>题</a:t>
              </a:r>
              <a:r>
                <a:rPr lang="zh-CN" altLang="zh-CN" sz="2800" dirty="0"/>
                <a:t>给信息</a:t>
              </a:r>
              <a:r>
                <a:rPr lang="en-US" altLang="zh-CN" sz="2800" dirty="0"/>
                <a:t>“</a:t>
              </a:r>
              <a:r>
                <a:rPr lang="zh-CN" altLang="zh-CN" sz="2800" dirty="0"/>
                <a:t>用电解氧化法可以在铝制品表面形成致密、耐腐蚀的氧化膜</a:t>
              </a:r>
              <a:r>
                <a:rPr lang="en-US" altLang="zh-CN" sz="2800" dirty="0"/>
                <a:t>”</a:t>
              </a:r>
              <a:r>
                <a:rPr lang="zh-CN" altLang="zh-CN" sz="2800" dirty="0"/>
                <a:t>的含义是铝制品作活泼阳极被氧化为</a:t>
              </a:r>
              <a:r>
                <a:rPr lang="en-US" altLang="zh-CN" sz="2800" dirty="0"/>
                <a:t>Al</a:t>
              </a:r>
              <a:r>
                <a:rPr lang="en-US" altLang="zh-CN" sz="2800" baseline="-25000" dirty="0"/>
                <a:t>2</a:t>
              </a:r>
              <a:r>
                <a:rPr lang="en-US" altLang="zh-CN" sz="2800" dirty="0"/>
                <a:t>O</a:t>
              </a:r>
              <a:r>
                <a:rPr lang="en-US" altLang="zh-CN" sz="2800" baseline="-25000" dirty="0"/>
                <a:t>3</a:t>
              </a:r>
              <a:r>
                <a:rPr lang="en-US" altLang="zh-CN" sz="2800" dirty="0"/>
                <a:t>,</a:t>
              </a:r>
              <a:r>
                <a:rPr lang="zh-CN" altLang="zh-CN" sz="2800" dirty="0"/>
                <a:t>选项</a:t>
              </a:r>
              <a:r>
                <a:rPr lang="en-US" altLang="zh-CN" sz="2800" dirty="0"/>
                <a:t>A</a:t>
              </a:r>
              <a:r>
                <a:rPr lang="zh-CN" altLang="zh-CN" sz="2800" dirty="0"/>
                <a:t>正确。电解池的阴极总是被保护</a:t>
              </a:r>
              <a:r>
                <a:rPr lang="en-US" altLang="zh-CN" sz="2800" dirty="0"/>
                <a:t>,</a:t>
              </a:r>
              <a:r>
                <a:rPr lang="zh-CN" altLang="zh-CN" sz="2800" dirty="0"/>
                <a:t>所以可选用不锈钢网作为阴极</a:t>
              </a:r>
              <a:r>
                <a:rPr lang="en-US" altLang="zh-CN" sz="2800" dirty="0"/>
                <a:t>,</a:t>
              </a:r>
              <a:r>
                <a:rPr lang="zh-CN" altLang="zh-CN" sz="2800" dirty="0"/>
                <a:t>而且不锈钢网可以增大接触面积从而加快反应速率</a:t>
              </a:r>
              <a:r>
                <a:rPr lang="en-US" altLang="zh-CN" sz="2800" dirty="0"/>
                <a:t>,</a:t>
              </a:r>
              <a:r>
                <a:rPr lang="zh-CN" altLang="zh-CN" sz="2800" dirty="0"/>
                <a:t>选项</a:t>
              </a:r>
              <a:r>
                <a:rPr lang="en-US" altLang="zh-CN" sz="2800" dirty="0"/>
                <a:t>B</a:t>
              </a:r>
              <a:r>
                <a:rPr lang="zh-CN" altLang="zh-CN" sz="2800" dirty="0"/>
                <a:t>正确。电解池的阴极反应是氧化剂得到电子生成还原产物</a:t>
              </a:r>
              <a:r>
                <a:rPr lang="en-US" altLang="zh-CN" sz="2800" dirty="0"/>
                <a:t>,</a:t>
              </a:r>
              <a:r>
                <a:rPr lang="zh-CN" altLang="zh-CN" sz="2800" dirty="0"/>
                <a:t>电解质溶液为</a:t>
              </a:r>
              <a:r>
                <a:rPr lang="en-US" altLang="zh-CN" sz="2800" dirty="0"/>
                <a:t>H</a:t>
              </a:r>
              <a:r>
                <a:rPr lang="en-US" altLang="zh-CN" sz="2800" baseline="-25000" dirty="0"/>
                <a:t>2</a:t>
              </a:r>
              <a:r>
                <a:rPr lang="en-US" altLang="zh-CN" sz="2800" dirty="0"/>
                <a:t>SO</a:t>
              </a:r>
              <a:r>
                <a:rPr lang="en-US" altLang="zh-CN" sz="2800" baseline="-25000" dirty="0"/>
                <a:t>4</a:t>
              </a:r>
              <a:r>
                <a:rPr lang="en-US" altLang="zh-CN" sz="2800" dirty="0"/>
                <a:t>—H</a:t>
              </a:r>
              <a:r>
                <a:rPr lang="en-US" altLang="zh-CN" sz="2800" baseline="-25000" dirty="0"/>
                <a:t>2</a:t>
              </a:r>
              <a:r>
                <a:rPr lang="en-US" altLang="zh-CN" sz="2800" dirty="0"/>
                <a:t>C</a:t>
              </a:r>
              <a:r>
                <a:rPr lang="en-US" altLang="zh-CN" sz="2800" baseline="-25000" dirty="0"/>
                <a:t>2</a:t>
              </a:r>
              <a:r>
                <a:rPr lang="en-US" altLang="zh-CN" sz="2800" dirty="0"/>
                <a:t>O</a:t>
              </a:r>
              <a:r>
                <a:rPr lang="en-US" altLang="zh-CN" sz="2800" baseline="-25000" dirty="0"/>
                <a:t>4</a:t>
              </a:r>
              <a:r>
                <a:rPr lang="zh-CN" altLang="zh-CN" sz="2800" dirty="0"/>
                <a:t>混合溶液</a:t>
              </a:r>
              <a:r>
                <a:rPr lang="en-US" altLang="zh-CN" sz="2800" dirty="0"/>
                <a:t>,</a:t>
              </a:r>
              <a:r>
                <a:rPr lang="zh-CN" altLang="zh-CN" sz="2800" dirty="0"/>
                <a:t>呈酸性</a:t>
              </a:r>
              <a:r>
                <a:rPr lang="en-US" altLang="zh-CN" sz="2800" dirty="0"/>
                <a:t>,H</a:t>
              </a:r>
              <a:r>
                <a:rPr lang="en-US" altLang="zh-CN" sz="2800" baseline="30000" dirty="0"/>
                <a:t>+</a:t>
              </a:r>
              <a:r>
                <a:rPr lang="zh-CN" altLang="zh-CN" sz="2800" dirty="0"/>
                <a:t>在阴极表面得电子被还原为</a:t>
              </a:r>
              <a:r>
                <a:rPr lang="en-US" altLang="zh-CN" sz="2800" dirty="0"/>
                <a:t>H</a:t>
              </a:r>
              <a:r>
                <a:rPr lang="en-US" altLang="zh-CN" sz="2800" baseline="-25000" dirty="0"/>
                <a:t>2</a:t>
              </a:r>
              <a:r>
                <a:rPr lang="en-US" altLang="zh-CN" sz="2800" dirty="0"/>
                <a:t>,</a:t>
              </a:r>
              <a:r>
                <a:rPr lang="zh-CN" altLang="zh-CN" sz="2800" dirty="0"/>
                <a:t>故阴极的电极反应式为</a:t>
              </a:r>
              <a:r>
                <a:rPr lang="en-US" altLang="zh-CN" sz="2800" dirty="0"/>
                <a:t>2H</a:t>
              </a:r>
              <a:r>
                <a:rPr lang="en-US" altLang="zh-CN" sz="2800" baseline="30000" dirty="0"/>
                <a:t>+</a:t>
              </a:r>
              <a:r>
                <a:rPr lang="en-US" altLang="zh-CN" sz="2800" dirty="0"/>
                <a:t>+2e</a:t>
              </a:r>
              <a:r>
                <a:rPr lang="en-US" altLang="zh-CN" sz="2800" baseline="30000" dirty="0"/>
                <a:t>-              </a:t>
              </a:r>
              <a:r>
                <a:rPr lang="en-US" altLang="zh-CN" sz="2800" dirty="0"/>
                <a:t>H</a:t>
              </a:r>
              <a:r>
                <a:rPr lang="en-US" altLang="zh-CN" sz="2800" baseline="-25000" dirty="0"/>
                <a:t>2</a:t>
              </a:r>
              <a:r>
                <a:rPr lang="en-US" altLang="zh-CN" sz="2800" dirty="0"/>
                <a:t>↑,</a:t>
              </a:r>
              <a:r>
                <a:rPr lang="zh-CN" altLang="zh-CN" sz="2800" dirty="0"/>
                <a:t>选项</a:t>
              </a:r>
              <a:r>
                <a:rPr lang="en-US" altLang="zh-CN" sz="2800" dirty="0"/>
                <a:t>C</a:t>
              </a:r>
              <a:r>
                <a:rPr lang="zh-CN" altLang="zh-CN" sz="2800" dirty="0"/>
                <a:t>错误</a:t>
              </a:r>
              <a:r>
                <a:rPr lang="en-US" altLang="zh-CN" sz="2800" dirty="0"/>
                <a:t>;</a:t>
              </a:r>
              <a:r>
                <a:rPr lang="zh-CN" altLang="zh-CN" sz="2800" dirty="0"/>
                <a:t>电解时</a:t>
              </a:r>
              <a:r>
                <a:rPr lang="en-US" altLang="zh-CN" sz="2800" dirty="0"/>
                <a:t>,</a:t>
              </a:r>
              <a:r>
                <a:rPr lang="zh-CN" altLang="zh-CN" sz="2800" dirty="0"/>
                <a:t>电解池中的阴离子向阳极移动</a:t>
              </a:r>
              <a:r>
                <a:rPr lang="en-US" altLang="zh-CN" sz="2800" dirty="0"/>
                <a:t>,</a:t>
              </a:r>
              <a:r>
                <a:rPr lang="zh-CN" altLang="zh-CN" sz="2800" dirty="0"/>
                <a:t>选项</a:t>
              </a:r>
              <a:r>
                <a:rPr lang="en-US" altLang="zh-CN" sz="2800" dirty="0"/>
                <a:t>D</a:t>
              </a:r>
              <a:r>
                <a:rPr lang="zh-CN" altLang="zh-CN" sz="2800" dirty="0"/>
                <a:t>正确。</a:t>
              </a:r>
              <a:endParaRPr lang="zh-CN" altLang="zh-CN" sz="2800" dirty="0"/>
            </a:p>
            <a:p>
              <a:pPr>
                <a:lnSpc>
                  <a:spcPct val="150000"/>
                </a:lnSpc>
              </a:pPr>
              <a:r>
                <a:rPr lang="zh-CN" altLang="en-US" sz="2800" b="1" dirty="0">
                  <a:solidFill>
                    <a:srgbClr val="DA251C"/>
                  </a:solidFill>
                  <a:latin typeface="Times New Roman" panose="02020603050405020304" charset="0"/>
                  <a:cs typeface="Times New Roman" panose="02020603050405020304" charset="0"/>
                </a:rPr>
                <a:t>答案</a:t>
              </a:r>
              <a:r>
                <a:rPr lang="zh-CN" altLang="en-US" sz="2800" dirty="0"/>
                <a:t>   </a:t>
              </a:r>
              <a:r>
                <a:rPr lang="en-US" altLang="zh-CN" sz="2800" dirty="0"/>
                <a:t>C</a:t>
              </a:r>
              <a:endParaRPr lang="zh-CN" altLang="zh-CN" sz="2800" dirty="0"/>
            </a:p>
          </p:txBody>
        </p:sp>
        <p:sp>
          <p:nvSpPr>
            <p:cNvPr id="10" name="矩形 9"/>
            <p:cNvSpPr/>
            <p:nvPr/>
          </p:nvSpPr>
          <p:spPr>
            <a:xfrm>
              <a:off x="332520" y="239901"/>
              <a:ext cx="11554679" cy="662297"/>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endParaRPr lang="zh-CN" altLang="zh-CN" sz="2800" dirty="0"/>
            </a:p>
          </p:txBody>
        </p:sp>
        <p:pic>
          <p:nvPicPr>
            <p:cNvPr id="11" name="图片 10"/>
            <p:cNvPicPr/>
            <p:nvPr/>
          </p:nvPicPr>
          <p:blipFill>
            <a:blip r:embed="rId1"/>
            <a:stretch>
              <a:fillRect/>
            </a:stretch>
          </p:blipFill>
          <p:spPr>
            <a:xfrm>
              <a:off x="8573868" y="4292521"/>
              <a:ext cx="646048" cy="367030"/>
            </a:xfrm>
            <a:prstGeom prst="rect">
              <a:avLst/>
            </a:prstGeom>
          </p:spPr>
        </p:pic>
      </p:grpSp>
      <p:sp>
        <p:nvSpPr>
          <p:cNvPr id="6" name="矩形 5"/>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4:artisticCrisscrossEtching id="{C63E91E6-BF00-45EE-8C26-DCB6DD02C2C7}"/>
                  </a:ext>
                </a:extLst>
              </p:cNvPr>
              <p:cNvSpPr/>
              <p:nvPr/>
            </p:nvSpPr>
            <p:spPr>
              <a:xfrm>
                <a:off x="239486" y="1051451"/>
                <a:ext cx="11713028" cy="2677656"/>
              </a:xfrm>
              <a:prstGeom prst="rect">
                <a:avLst/>
              </a:prstGeom>
            </p:spPr>
            <p:txBody>
              <a:bodyPr wrap="square">
                <a:spAutoFit/>
              </a:bodyPr>
              <a:lstStyle/>
              <a:p>
                <a:pPr>
                  <a:lnSpc>
                    <a:spcPct val="150000"/>
                  </a:lnSpc>
                </a:pPr>
                <a:r>
                  <a:rPr lang="en-US" altLang="zh-CN" sz="2800" dirty="0"/>
                  <a:t>Al</a:t>
                </a:r>
                <a:r>
                  <a:rPr lang="zh-CN" altLang="zh-CN" sz="2800" dirty="0"/>
                  <a:t>作活泼阳极</a:t>
                </a:r>
                <a:r>
                  <a:rPr lang="en-US" altLang="zh-CN" sz="2800" dirty="0"/>
                  <a:t>:</a:t>
                </a:r>
                <a:r>
                  <a:rPr lang="zh-CN" altLang="zh-CN" sz="2800" dirty="0"/>
                  <a:t>氧化产物可能是</a:t>
                </a:r>
                <a:r>
                  <a:rPr lang="en-US" altLang="zh-CN" sz="2800" dirty="0"/>
                  <a:t>Al</a:t>
                </a:r>
                <a:r>
                  <a:rPr lang="en-US" altLang="zh-CN" sz="2800" baseline="-25000" dirty="0"/>
                  <a:t>2</a:t>
                </a:r>
                <a:r>
                  <a:rPr lang="en-US" altLang="zh-CN" sz="2800" dirty="0"/>
                  <a:t>O</a:t>
                </a:r>
                <a:r>
                  <a:rPr lang="en-US" altLang="zh-CN" sz="2800" baseline="-25000" dirty="0"/>
                  <a:t>3</a:t>
                </a:r>
                <a:r>
                  <a:rPr lang="zh-CN" altLang="zh-CN" sz="2800" dirty="0"/>
                  <a:t>、</a:t>
                </a:r>
                <a:r>
                  <a:rPr lang="en-US" altLang="zh-CN" sz="2800" dirty="0"/>
                  <a:t>Al(OH)</a:t>
                </a:r>
                <a:r>
                  <a:rPr lang="en-US" altLang="zh-CN" sz="2800" baseline="-25000" dirty="0"/>
                  <a:t>3</a:t>
                </a:r>
                <a:r>
                  <a:rPr lang="zh-CN" altLang="zh-CN" sz="2800" dirty="0"/>
                  <a:t>、</a:t>
                </a:r>
                <a:r>
                  <a:rPr lang="en-US" altLang="zh-CN" sz="2800" dirty="0"/>
                  <a:t>Al</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2</m:t>
                        </m:r>
                      </m:sub>
                      <m:sup>
                        <m:r>
                          <m:rPr>
                            <m:nor/>
                          </m:rPr>
                          <a:rPr lang="en-US" altLang="zh-CN" sz="2800" i="1"/>
                          <m:t>−</m:t>
                        </m:r>
                      </m:sup>
                    </m:sSubSup>
                  </m:oMath>
                </a14:m>
                <a:r>
                  <a:rPr lang="zh-CN" altLang="zh-CN" sz="2800" dirty="0"/>
                  <a:t>、</a:t>
                </a:r>
                <a:r>
                  <a:rPr lang="en-US" altLang="zh-CN" sz="2800" dirty="0"/>
                  <a:t>Al</a:t>
                </a:r>
                <a:r>
                  <a:rPr lang="en-US" altLang="zh-CN" sz="2800" baseline="30000" dirty="0"/>
                  <a:t>3+</a:t>
                </a:r>
                <a:r>
                  <a:rPr lang="zh-CN" altLang="zh-CN" sz="2800" dirty="0"/>
                  <a:t>。如给铝制品氧化膜增厚</a:t>
                </a:r>
                <a:r>
                  <a:rPr lang="en-US" altLang="zh-CN" sz="2800" dirty="0"/>
                  <a:t>,</a:t>
                </a:r>
                <a:r>
                  <a:rPr lang="zh-CN" altLang="zh-CN" sz="2800" dirty="0"/>
                  <a:t>也可以用铝制品作电解池阳极电解</a:t>
                </a:r>
                <a:r>
                  <a:rPr lang="en-US" altLang="zh-CN" sz="2800" dirty="0"/>
                  <a:t>NaHCO</a:t>
                </a:r>
                <a:r>
                  <a:rPr lang="en-US" altLang="zh-CN" sz="2800" baseline="-25000" dirty="0"/>
                  <a:t>3</a:t>
                </a:r>
                <a:r>
                  <a:rPr lang="zh-CN" altLang="zh-CN" sz="2800" dirty="0"/>
                  <a:t>溶液</a:t>
                </a:r>
                <a:r>
                  <a:rPr lang="en-US" altLang="zh-CN" sz="2800" dirty="0"/>
                  <a:t>,</a:t>
                </a:r>
                <a:r>
                  <a:rPr lang="zh-CN" altLang="zh-CN" sz="2800" dirty="0"/>
                  <a:t>阳极反应式为</a:t>
                </a:r>
                <a:r>
                  <a:rPr lang="en-US" altLang="zh-CN" sz="2800" dirty="0"/>
                  <a:t>Al-3e</a:t>
                </a:r>
                <a:r>
                  <a:rPr lang="en-US" altLang="zh-CN" sz="2800" baseline="30000" dirty="0"/>
                  <a:t>-</a:t>
                </a:r>
                <a:r>
                  <a:rPr lang="en-US" altLang="zh-CN" sz="2800" dirty="0"/>
                  <a:t>+3HC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3</m:t>
                        </m:r>
                      </m:sub>
                      <m:sup>
                        <m:r>
                          <m:rPr>
                            <m:nor/>
                          </m:rPr>
                          <a:rPr lang="en-US" altLang="zh-CN" sz="2800" i="1"/>
                          <m:t>−</m:t>
                        </m:r>
                      </m:sup>
                    </m:sSubSup>
                  </m:oMath>
                </a14:m>
                <a:r>
                  <a:rPr lang="en-US" altLang="zh-CN" sz="2800" dirty="0">
                    <a:solidFill>
                      <a:srgbClr val="000000"/>
                    </a:solidFill>
                    <a:cs typeface="Times New Roman" panose="02020603050405020304" pitchFamily="18" charset="0"/>
                  </a:rPr>
                  <a:t>          </a:t>
                </a:r>
                <a:r>
                  <a:rPr lang="en-US" altLang="zh-CN" sz="2800" dirty="0"/>
                  <a:t>Al(OH)</a:t>
                </a:r>
                <a:r>
                  <a:rPr lang="en-US" altLang="zh-CN" sz="2800" baseline="-25000" dirty="0"/>
                  <a:t>3</a:t>
                </a:r>
                <a:r>
                  <a:rPr lang="en-US" altLang="zh-CN" sz="2800" dirty="0"/>
                  <a:t>+3CO</a:t>
                </a:r>
                <a:r>
                  <a:rPr lang="en-US" altLang="zh-CN" sz="2800" baseline="-25000" dirty="0"/>
                  <a:t>2</a:t>
                </a:r>
                <a:r>
                  <a:rPr lang="en-US" altLang="zh-CN" sz="2800" dirty="0"/>
                  <a:t>↑,</a:t>
                </a:r>
                <a:r>
                  <a:rPr lang="zh-CN" altLang="zh-CN" sz="2800" dirty="0"/>
                  <a:t>产生的热量使</a:t>
                </a:r>
                <a:r>
                  <a:rPr lang="en-US" altLang="zh-CN" sz="2800" dirty="0"/>
                  <a:t>Al(OH)</a:t>
                </a:r>
                <a:r>
                  <a:rPr lang="en-US" altLang="zh-CN" sz="2800" baseline="-25000" dirty="0"/>
                  <a:t>3</a:t>
                </a:r>
                <a:r>
                  <a:rPr lang="zh-CN" altLang="zh-CN" sz="2800" dirty="0"/>
                  <a:t>分解</a:t>
                </a:r>
                <a:r>
                  <a:rPr lang="en-US" altLang="zh-CN" sz="2800" dirty="0"/>
                  <a:t>,</a:t>
                </a:r>
                <a:r>
                  <a:rPr lang="zh-CN" altLang="zh-CN" sz="2800" dirty="0"/>
                  <a:t>从而在铝制品表面形成一层较厚的</a:t>
                </a:r>
                <a:endParaRPr lang="zh-CN" altLang="zh-CN" sz="2800" dirty="0">
                  <a:solidFill>
                    <a:srgbClr val="000000"/>
                  </a:solidFill>
                  <a:cs typeface="Times New Roman" panose="02020603050405020304"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239486" y="1051451"/>
                <a:ext cx="11713028" cy="2677656"/>
              </a:xfrm>
              <a:prstGeom prst="rect">
                <a:avLst/>
              </a:prstGeom>
              <a:blipFill rotWithShape="1">
                <a:blip r:embed="rId1"/>
                <a:stretch>
                  <a:fillRect l="-1041" r="-104" b="-2500"/>
                </a:stretch>
              </a:blipFill>
            </p:spPr>
            <p:txBody>
              <a:bodyPr/>
              <a:lstStyle/>
              <a:p>
                <a:r>
                  <a:rPr lang="zh-CN" altLang="en-US">
                    <a:noFill/>
                  </a:rPr>
                  <a:t> </a:t>
                </a:r>
                <a:endParaRPr lang="zh-CN" altLang="en-US">
                  <a:noFill/>
                </a:endParaRPr>
              </a:p>
            </p:txBody>
          </p:sp>
        </mc:Fallback>
      </mc:AlternateContent>
      <p:sp>
        <p:nvSpPr>
          <p:cNvPr id="6" name="矩形 5"/>
          <p:cNvSpPr/>
          <p:nvPr/>
        </p:nvSpPr>
        <p:spPr>
          <a:xfrm>
            <a:off x="250487" y="354464"/>
            <a:ext cx="11723912" cy="523220"/>
          </a:xfrm>
          <a:prstGeom prst="rect">
            <a:avLst/>
          </a:prstGeom>
        </p:spPr>
        <p:txBody>
          <a:bodyPr wrap="square">
            <a:spAutoFit/>
          </a:bodyPr>
          <a:lstStyle/>
          <a:p>
            <a:r>
              <a:rPr lang="zh-CN" altLang="en-US" sz="2800" b="1" dirty="0">
                <a:solidFill>
                  <a:srgbClr val="DA251C"/>
                </a:solidFill>
                <a:cs typeface="Times New Roman" panose="02020603050405020304"/>
              </a:rPr>
              <a:t>特别提醒</a:t>
            </a:r>
            <a:endParaRPr lang="zh-CN" altLang="zh-CN" sz="2800" b="1" dirty="0">
              <a:solidFill>
                <a:srgbClr val="DA251C"/>
              </a:solidFill>
              <a:cs typeface="Times New Roman" panose="02020603050405020304"/>
            </a:endParaRPr>
          </a:p>
        </p:txBody>
      </p:sp>
      <p:pic>
        <p:nvPicPr>
          <p:cNvPr id="4" name="图片 3"/>
          <p:cNvPicPr/>
          <p:nvPr/>
        </p:nvPicPr>
        <p:blipFill>
          <a:blip r:embed="rId2"/>
          <a:stretch>
            <a:fillRect/>
          </a:stretch>
        </p:blipFill>
        <p:spPr>
          <a:xfrm>
            <a:off x="2695949" y="2565321"/>
            <a:ext cx="646048" cy="367030"/>
          </a:xfrm>
          <a:prstGeom prst="rect">
            <a:avLst/>
          </a:prstGeom>
        </p:spPr>
      </p:pic>
      <p:sp>
        <p:nvSpPr>
          <p:cNvPr id="5" name="矩形 4"/>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734771"/>
            <a:ext cx="11723912" cy="4616648"/>
          </a:xfrm>
          <a:prstGeom prst="rect">
            <a:avLst/>
          </a:prstGeom>
        </p:spPr>
        <p:txBody>
          <a:bodyPr wrap="square">
            <a:spAutoFit/>
          </a:bodyPr>
          <a:lstStyle/>
          <a:p>
            <a:pPr>
              <a:lnSpc>
                <a:spcPct val="150000"/>
              </a:lnSpc>
            </a:pPr>
            <a:r>
              <a:rPr lang="zh-CN" altLang="zh-CN" sz="2800" b="1" dirty="0">
                <a:solidFill>
                  <a:srgbClr val="DA251C"/>
                </a:solidFill>
                <a:cs typeface="Times New Roman" panose="02020603050405020304"/>
              </a:rPr>
              <a:t>示例</a:t>
            </a:r>
            <a:r>
              <a:rPr lang="en-US" altLang="zh-CN" sz="2800" b="1" dirty="0">
                <a:solidFill>
                  <a:srgbClr val="DA251C"/>
                </a:solidFill>
                <a:cs typeface="Times New Roman" panose="02020603050405020304"/>
              </a:rPr>
              <a:t>11</a:t>
            </a:r>
            <a:r>
              <a:rPr lang="zh-CN" altLang="zh-CN" sz="2800" dirty="0">
                <a:solidFill>
                  <a:srgbClr val="000000"/>
                </a:solidFill>
                <a:effectLst/>
                <a:latin typeface="Times New Roman" panose="02020603050405020304" charset="0"/>
                <a:ea typeface="微软雅黑" panose="020B0503020204020204" pitchFamily="34" charset="-122"/>
                <a:cs typeface="Times New Roman" panose="02020603050405020304" charset="0"/>
              </a:rPr>
              <a:t>　</a:t>
            </a:r>
            <a:r>
              <a:rPr lang="en-US" altLang="zh-CN" sz="2800" dirty="0"/>
              <a:t>[2014</a:t>
            </a:r>
            <a:r>
              <a:rPr lang="zh-CN" altLang="zh-CN" sz="2800" dirty="0"/>
              <a:t>新课标全国卷</a:t>
            </a:r>
            <a:r>
              <a:rPr lang="en-US" altLang="zh-CN" sz="2800" dirty="0"/>
              <a:t>Ⅱ,27(3),6</a:t>
            </a:r>
            <a:r>
              <a:rPr lang="zh-CN" altLang="zh-CN" sz="2800" dirty="0"/>
              <a:t>分</a:t>
            </a:r>
            <a:r>
              <a:rPr lang="en-US" altLang="zh-CN" sz="2800" dirty="0"/>
              <a:t>]PbO</a:t>
            </a:r>
            <a:r>
              <a:rPr lang="en-US" altLang="zh-CN" sz="2800" baseline="-25000" dirty="0"/>
              <a:t>2</a:t>
            </a:r>
            <a:r>
              <a:rPr lang="zh-CN" altLang="zh-CN" sz="2800" dirty="0"/>
              <a:t>可由</a:t>
            </a:r>
            <a:r>
              <a:rPr lang="en-US" altLang="zh-CN" sz="2800" dirty="0" err="1"/>
              <a:t>PbO</a:t>
            </a:r>
            <a:r>
              <a:rPr lang="zh-CN" altLang="zh-CN" sz="2800" dirty="0"/>
              <a:t>与次氯酸钠溶液反应制得</a:t>
            </a:r>
            <a:r>
              <a:rPr lang="en-US" altLang="zh-CN" sz="2800" dirty="0"/>
              <a:t>,</a:t>
            </a:r>
            <a:r>
              <a:rPr lang="zh-CN" altLang="zh-CN" sz="2800" dirty="0"/>
              <a:t>反应的离子方程式为</a:t>
            </a:r>
            <a:r>
              <a:rPr lang="zh-CN" altLang="zh-CN" sz="2800" u="sng" dirty="0"/>
              <a:t>　　　　</a:t>
            </a:r>
            <a:r>
              <a:rPr lang="en-US" altLang="zh-CN" sz="2800" dirty="0"/>
              <a:t>;PbO</a:t>
            </a:r>
            <a:r>
              <a:rPr lang="en-US" altLang="zh-CN" sz="2800" baseline="-25000" dirty="0"/>
              <a:t>2</a:t>
            </a:r>
            <a:r>
              <a:rPr lang="zh-CN" altLang="zh-CN" sz="2800" dirty="0"/>
              <a:t>也可以通过石墨为电极</a:t>
            </a:r>
            <a:r>
              <a:rPr lang="en-US" altLang="zh-CN" sz="2800" dirty="0"/>
              <a:t>,</a:t>
            </a:r>
            <a:r>
              <a:rPr lang="en-US" altLang="zh-CN" sz="2800" dirty="0" err="1"/>
              <a:t>Pb</a:t>
            </a:r>
            <a:r>
              <a:rPr lang="en-US" altLang="zh-CN" sz="2800" dirty="0"/>
              <a:t>(NO</a:t>
            </a:r>
            <a:r>
              <a:rPr lang="en-US" altLang="zh-CN" sz="2800" baseline="-25000" dirty="0"/>
              <a:t>3</a:t>
            </a:r>
            <a:r>
              <a:rPr lang="en-US" altLang="zh-CN" sz="2800" dirty="0"/>
              <a:t>)</a:t>
            </a:r>
            <a:r>
              <a:rPr lang="en-US" altLang="zh-CN" sz="2800" baseline="-25000" dirty="0"/>
              <a:t>2</a:t>
            </a:r>
            <a:r>
              <a:rPr lang="zh-CN" altLang="zh-CN" sz="2800" dirty="0"/>
              <a:t>和</a:t>
            </a:r>
            <a:r>
              <a:rPr lang="en-US" altLang="zh-CN" sz="2800" dirty="0"/>
              <a:t>Cu(NO</a:t>
            </a:r>
            <a:r>
              <a:rPr lang="en-US" altLang="zh-CN" sz="2800" baseline="-25000" dirty="0"/>
              <a:t>3</a:t>
            </a:r>
            <a:r>
              <a:rPr lang="en-US" altLang="zh-CN" sz="2800" dirty="0"/>
              <a:t>)</a:t>
            </a:r>
            <a:r>
              <a:rPr lang="en-US" altLang="zh-CN" sz="2800" baseline="-25000" dirty="0"/>
              <a:t>2</a:t>
            </a:r>
            <a:r>
              <a:rPr lang="zh-CN" altLang="zh-CN" sz="2800" dirty="0"/>
              <a:t>的混合溶液为电解液电解制取。阳极发生的电极反应式为</a:t>
            </a:r>
            <a:r>
              <a:rPr lang="zh-CN" altLang="zh-CN" sz="2800" u="sng" dirty="0"/>
              <a:t>　　　　　　　　　　</a:t>
            </a:r>
            <a:r>
              <a:rPr lang="en-US" altLang="zh-CN" sz="2800" dirty="0"/>
              <a:t>,</a:t>
            </a:r>
            <a:r>
              <a:rPr lang="zh-CN" altLang="zh-CN" sz="2800" dirty="0"/>
              <a:t>阴极上观察到的现象是</a:t>
            </a:r>
            <a:r>
              <a:rPr lang="zh-CN" altLang="zh-CN" sz="2800" u="sng" dirty="0"/>
              <a:t>　　　　　　　　　　</a:t>
            </a:r>
            <a:r>
              <a:rPr lang="en-US" altLang="zh-CN" sz="2800" dirty="0"/>
              <a:t>;</a:t>
            </a:r>
            <a:r>
              <a:rPr lang="zh-CN" altLang="zh-CN" sz="2800" dirty="0"/>
              <a:t>若电解液中不加入</a:t>
            </a:r>
            <a:r>
              <a:rPr lang="en-US" altLang="zh-CN" sz="2800" dirty="0"/>
              <a:t>Cu(NO</a:t>
            </a:r>
            <a:r>
              <a:rPr lang="en-US" altLang="zh-CN" sz="2800" baseline="-25000" dirty="0"/>
              <a:t>3</a:t>
            </a:r>
            <a:r>
              <a:rPr lang="en-US" altLang="zh-CN" sz="2800" dirty="0"/>
              <a:t>)</a:t>
            </a:r>
            <a:r>
              <a:rPr lang="en-US" altLang="zh-CN" sz="2800" baseline="-25000" dirty="0"/>
              <a:t>2</a:t>
            </a:r>
            <a:r>
              <a:rPr lang="en-US" altLang="zh-CN" sz="2800" dirty="0"/>
              <a:t>,</a:t>
            </a:r>
            <a:r>
              <a:rPr lang="zh-CN" altLang="zh-CN" sz="2800" dirty="0"/>
              <a:t>阴极发生的电极反应式</a:t>
            </a:r>
            <a:r>
              <a:rPr lang="zh-CN" altLang="zh-CN" sz="2800" dirty="0" smtClean="0"/>
              <a:t>为</a:t>
            </a:r>
            <a:r>
              <a:rPr lang="zh-CN" altLang="zh-CN" sz="2800" u="sng" dirty="0"/>
              <a:t>　　　</a:t>
            </a:r>
            <a:r>
              <a:rPr lang="en-US" altLang="zh-CN" sz="2800" u="sng" dirty="0" smtClean="0"/>
              <a:t>                    </a:t>
            </a:r>
            <a:r>
              <a:rPr lang="en-US" altLang="zh-CN" sz="2800" dirty="0" smtClean="0"/>
              <a:t>,</a:t>
            </a:r>
            <a:r>
              <a:rPr lang="zh-CN" altLang="zh-CN" sz="2800" u="sng" dirty="0"/>
              <a:t>　　　　　　　</a:t>
            </a:r>
            <a:endParaRPr lang="en-US" altLang="zh-CN" sz="2800" u="sng" dirty="0" smtClean="0"/>
          </a:p>
          <a:p>
            <a:pPr>
              <a:lnSpc>
                <a:spcPct val="150000"/>
              </a:lnSpc>
            </a:pPr>
            <a:r>
              <a:rPr lang="zh-CN" altLang="zh-CN" sz="2800" dirty="0" smtClean="0"/>
              <a:t>这样</a:t>
            </a:r>
            <a:r>
              <a:rPr lang="zh-CN" altLang="zh-CN" sz="2800" dirty="0"/>
              <a:t>做的主要缺点</a:t>
            </a:r>
            <a:r>
              <a:rPr lang="zh-CN" altLang="zh-CN" sz="2800" dirty="0" smtClean="0"/>
              <a:t>是</a:t>
            </a:r>
            <a:r>
              <a:rPr lang="zh-CN" altLang="zh-CN" sz="2800" u="sng" dirty="0"/>
              <a:t>　　　　</a:t>
            </a:r>
            <a:r>
              <a:rPr lang="en-US" altLang="zh-CN" sz="2800" u="sng" dirty="0" smtClean="0"/>
              <a:t>                       </a:t>
            </a:r>
            <a:r>
              <a:rPr lang="zh-CN" altLang="zh-CN" sz="2800" u="sng" dirty="0"/>
              <a:t>　</a:t>
            </a:r>
            <a:r>
              <a:rPr lang="zh-CN" altLang="zh-CN" sz="2800" dirty="0"/>
              <a:t>。</a:t>
            </a:r>
            <a:r>
              <a:rPr lang="zh-CN" altLang="zh-CN" sz="2800" u="sng" dirty="0"/>
              <a:t>　　　　　　　　</a:t>
            </a:r>
            <a:endParaRPr lang="en-US" altLang="zh-CN" sz="2800" u="sng" dirty="0" smtClean="0"/>
          </a:p>
          <a:p>
            <a:pPr>
              <a:lnSpc>
                <a:spcPct val="150000"/>
              </a:lnSpc>
            </a:pPr>
            <a:r>
              <a:rPr lang="en-US" altLang="zh-CN" sz="2800" dirty="0" smtClean="0"/>
              <a:t> </a:t>
            </a:r>
            <a:endParaRPr lang="zh-CN" altLang="zh-CN" sz="2800" dirty="0"/>
          </a:p>
        </p:txBody>
      </p:sp>
      <p:sp>
        <p:nvSpPr>
          <p:cNvPr id="18" name="矩形 17"/>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p:cNvSpPr/>
          <p:nvPr/>
        </p:nvSpPr>
        <p:spPr>
          <a:xfrm>
            <a:off x="1066799" y="-2"/>
            <a:ext cx="6712858"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2 </a:t>
            </a:r>
            <a:r>
              <a:rPr lang="zh-CN" altLang="zh-CN" sz="2800" dirty="0">
                <a:solidFill>
                  <a:srgbClr val="DA251C"/>
                </a:solidFill>
              </a:rPr>
              <a:t>新情境电解池中电极反应式的书写</a:t>
            </a:r>
            <a:endParaRPr lang="en-US" altLang="zh-CN" sz="2800" dirty="0">
              <a:solidFill>
                <a:srgbClr val="DA251C"/>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487" y="354464"/>
            <a:ext cx="11723912" cy="523220"/>
          </a:xfrm>
          <a:prstGeom prst="rect">
            <a:avLst/>
          </a:prstGeom>
        </p:spPr>
        <p:txBody>
          <a:bodyPr wrap="square">
            <a:spAutoFit/>
          </a:bodyPr>
          <a:lstStyle/>
          <a:p>
            <a:r>
              <a:rPr lang="zh-CN" altLang="zh-CN" sz="2800" dirty="0"/>
              <a:t>　</a:t>
            </a:r>
            <a:endParaRPr lang="zh-CN" altLang="zh-CN" sz="2800" dirty="0"/>
          </a:p>
        </p:txBody>
      </p:sp>
      <p:sp>
        <p:nvSpPr>
          <p:cNvPr id="5" name="矩形 4"/>
          <p:cNvSpPr/>
          <p:nvPr/>
        </p:nvSpPr>
        <p:spPr>
          <a:xfrm>
            <a:off x="250487" y="697039"/>
            <a:ext cx="11723912" cy="3323987"/>
          </a:xfrm>
          <a:prstGeom prst="rect">
            <a:avLst/>
          </a:prstGeom>
        </p:spPr>
        <p:txBody>
          <a:bodyPr wrap="square">
            <a:spAutoFit/>
          </a:bodyPr>
          <a:lstStyle/>
          <a:p>
            <a:pPr>
              <a:lnSpc>
                <a:spcPct val="150000"/>
              </a:lnSpc>
            </a:pPr>
            <a:r>
              <a:rPr lang="zh-CN" altLang="zh-CN" sz="2800" b="1" dirty="0" smtClean="0">
                <a:solidFill>
                  <a:srgbClr val="DA251C"/>
                </a:solidFill>
                <a:cs typeface="Times New Roman" panose="02020603050405020304"/>
              </a:rPr>
              <a:t>解析</a:t>
            </a:r>
            <a:r>
              <a:rPr lang="en-US" altLang="zh-CN" sz="2800" b="1" dirty="0" smtClean="0">
                <a:solidFill>
                  <a:srgbClr val="DA251C"/>
                </a:solidFill>
                <a:cs typeface="Times New Roman" panose="02020603050405020304"/>
              </a:rPr>
              <a:t>     </a:t>
            </a:r>
            <a:r>
              <a:rPr lang="zh-CN" altLang="zh-CN" sz="2800" dirty="0" smtClean="0"/>
              <a:t>由</a:t>
            </a:r>
            <a:r>
              <a:rPr lang="zh-CN" altLang="zh-CN" sz="2800" dirty="0"/>
              <a:t>题意知</a:t>
            </a:r>
            <a:r>
              <a:rPr lang="en-US" altLang="zh-CN" sz="2800" dirty="0"/>
              <a:t>,</a:t>
            </a:r>
            <a:r>
              <a:rPr lang="en-US" altLang="zh-CN" sz="2800" dirty="0" err="1"/>
              <a:t>PbO</a:t>
            </a:r>
            <a:r>
              <a:rPr lang="zh-CN" altLang="zh-CN" sz="2800" dirty="0"/>
              <a:t>作还原剂</a:t>
            </a:r>
            <a:r>
              <a:rPr lang="en-US" altLang="zh-CN" sz="2800" dirty="0"/>
              <a:t>,</a:t>
            </a:r>
            <a:r>
              <a:rPr lang="en-US" altLang="zh-CN" sz="2800" dirty="0" err="1"/>
              <a:t>NaClO</a:t>
            </a:r>
            <a:r>
              <a:rPr lang="zh-CN" altLang="zh-CN" sz="2800" dirty="0"/>
              <a:t>作氧化剂</a:t>
            </a:r>
            <a:r>
              <a:rPr lang="en-US" altLang="zh-CN" sz="2800" dirty="0"/>
              <a:t>,</a:t>
            </a:r>
            <a:r>
              <a:rPr lang="zh-CN" altLang="zh-CN" sz="2800" dirty="0"/>
              <a:t>反应的离子方程式为</a:t>
            </a:r>
            <a:r>
              <a:rPr lang="en-US" altLang="zh-CN" sz="2800" dirty="0" err="1"/>
              <a:t>PbO+ClO</a:t>
            </a:r>
            <a:r>
              <a:rPr lang="en-US" altLang="zh-CN" sz="2800" baseline="30000" dirty="0"/>
              <a:t>-       </a:t>
            </a:r>
            <a:r>
              <a:rPr lang="en-US" altLang="zh-CN" sz="2800" baseline="30000" dirty="0" smtClean="0"/>
              <a:t>    </a:t>
            </a:r>
            <a:r>
              <a:rPr lang="en-US" altLang="zh-CN" sz="2800" dirty="0" smtClean="0"/>
              <a:t>PbO</a:t>
            </a:r>
            <a:r>
              <a:rPr lang="en-US" altLang="zh-CN" sz="2800" baseline="-25000" dirty="0" smtClean="0"/>
              <a:t>2</a:t>
            </a:r>
            <a:r>
              <a:rPr lang="en-US" altLang="zh-CN" sz="2800" dirty="0" smtClean="0"/>
              <a:t>+Cl</a:t>
            </a:r>
            <a:r>
              <a:rPr lang="en-US" altLang="zh-CN" sz="2800" baseline="30000" dirty="0" smtClean="0"/>
              <a:t>-</a:t>
            </a:r>
            <a:r>
              <a:rPr lang="en-US" altLang="zh-CN" sz="2800" dirty="0"/>
              <a:t>;</a:t>
            </a:r>
            <a:r>
              <a:rPr lang="zh-CN" altLang="zh-CN" sz="2800" dirty="0"/>
              <a:t>根据阳极发生氧化反应知</a:t>
            </a:r>
            <a:r>
              <a:rPr lang="en-US" altLang="zh-CN" sz="2800" dirty="0"/>
              <a:t>,</a:t>
            </a:r>
            <a:r>
              <a:rPr lang="zh-CN" altLang="zh-CN" sz="2800" dirty="0"/>
              <a:t>阳极反应式为</a:t>
            </a:r>
            <a:r>
              <a:rPr lang="en-US" altLang="zh-CN" sz="2800" dirty="0"/>
              <a:t>Pb</a:t>
            </a:r>
            <a:r>
              <a:rPr lang="en-US" altLang="zh-CN" sz="2800" baseline="30000" dirty="0"/>
              <a:t>2+</a:t>
            </a:r>
            <a:r>
              <a:rPr lang="en-US" altLang="zh-CN" sz="2800" dirty="0"/>
              <a:t>+2H</a:t>
            </a:r>
            <a:r>
              <a:rPr lang="en-US" altLang="zh-CN" sz="2800" baseline="-25000" dirty="0"/>
              <a:t>2</a:t>
            </a:r>
            <a:r>
              <a:rPr lang="en-US" altLang="zh-CN" sz="2800" dirty="0"/>
              <a:t>O-2e</a:t>
            </a:r>
            <a:r>
              <a:rPr lang="en-US" altLang="zh-CN" sz="2800" baseline="30000" dirty="0"/>
              <a:t>-       </a:t>
            </a:r>
            <a:r>
              <a:rPr lang="en-US" altLang="zh-CN" sz="2800" baseline="30000" dirty="0" smtClean="0"/>
              <a:t>   </a:t>
            </a:r>
            <a:r>
              <a:rPr lang="en-US" altLang="zh-CN" sz="2800" dirty="0" smtClean="0"/>
              <a:t>PbO</a:t>
            </a:r>
            <a:r>
              <a:rPr lang="en-US" altLang="zh-CN" sz="2800" baseline="-25000" dirty="0" smtClean="0"/>
              <a:t>2</a:t>
            </a:r>
            <a:r>
              <a:rPr lang="en-US" altLang="zh-CN" sz="2800" dirty="0"/>
              <a:t>↓+4H</a:t>
            </a:r>
            <a:r>
              <a:rPr lang="en-US" altLang="zh-CN" sz="2800" baseline="30000" dirty="0"/>
              <a:t>+</a:t>
            </a:r>
            <a:r>
              <a:rPr lang="en-US" altLang="zh-CN" sz="2800" dirty="0"/>
              <a:t>,</a:t>
            </a:r>
            <a:r>
              <a:rPr lang="zh-CN" altLang="zh-CN" sz="2800" dirty="0"/>
              <a:t>阴极发生还原反应</a:t>
            </a:r>
            <a:r>
              <a:rPr lang="en-US" altLang="zh-CN" sz="2800" dirty="0"/>
              <a:t>,Cu</a:t>
            </a:r>
            <a:r>
              <a:rPr lang="en-US" altLang="zh-CN" sz="2800" baseline="30000" dirty="0"/>
              <a:t>2+</a:t>
            </a:r>
            <a:r>
              <a:rPr lang="zh-CN" altLang="zh-CN" sz="2800" dirty="0"/>
              <a:t>放电生成</a:t>
            </a:r>
            <a:r>
              <a:rPr lang="en-US" altLang="zh-CN" sz="2800" dirty="0"/>
              <a:t>Cu,</a:t>
            </a:r>
            <a:r>
              <a:rPr lang="zh-CN" altLang="zh-CN" sz="2800" dirty="0"/>
              <a:t>现象为石墨上包上铜镀层</a:t>
            </a:r>
            <a:r>
              <a:rPr lang="en-US" altLang="zh-CN" sz="2800" dirty="0"/>
              <a:t>,</a:t>
            </a:r>
            <a:r>
              <a:rPr lang="zh-CN" altLang="zh-CN" sz="2800" dirty="0"/>
              <a:t>若电解液中不加入</a:t>
            </a:r>
            <a:r>
              <a:rPr lang="en-US" altLang="zh-CN" sz="2800" dirty="0"/>
              <a:t>Cu(NO</a:t>
            </a:r>
            <a:r>
              <a:rPr lang="en-US" altLang="zh-CN" sz="2800" baseline="-25000" dirty="0"/>
              <a:t>3</a:t>
            </a:r>
            <a:r>
              <a:rPr lang="en-US" altLang="zh-CN" sz="2800" dirty="0"/>
              <a:t>)</a:t>
            </a:r>
            <a:r>
              <a:rPr lang="en-US" altLang="zh-CN" sz="2800" baseline="-25000" dirty="0"/>
              <a:t>2</a:t>
            </a:r>
            <a:r>
              <a:rPr lang="en-US" altLang="zh-CN" sz="2800" dirty="0"/>
              <a:t>,</a:t>
            </a:r>
            <a:r>
              <a:rPr lang="zh-CN" altLang="zh-CN" sz="2800" dirty="0"/>
              <a:t>则溶液中的</a:t>
            </a:r>
            <a:r>
              <a:rPr lang="en-US" altLang="zh-CN" sz="2800" dirty="0"/>
              <a:t>Pb</a:t>
            </a:r>
            <a:r>
              <a:rPr lang="en-US" altLang="zh-CN" sz="2800" baseline="30000" dirty="0"/>
              <a:t>2+</a:t>
            </a:r>
            <a:r>
              <a:rPr lang="zh-CN" altLang="zh-CN" sz="2800" dirty="0"/>
              <a:t>放电</a:t>
            </a:r>
            <a:r>
              <a:rPr lang="en-US" altLang="zh-CN" sz="2800" dirty="0"/>
              <a:t>:Pb</a:t>
            </a:r>
            <a:r>
              <a:rPr lang="en-US" altLang="zh-CN" sz="2800" baseline="30000" dirty="0"/>
              <a:t>2+</a:t>
            </a:r>
            <a:r>
              <a:rPr lang="en-US" altLang="zh-CN" sz="2800" dirty="0"/>
              <a:t>+2e</a:t>
            </a:r>
            <a:r>
              <a:rPr lang="en-US" altLang="zh-CN" sz="2800" baseline="30000" dirty="0"/>
              <a:t>-       </a:t>
            </a:r>
            <a:r>
              <a:rPr lang="en-US" altLang="zh-CN" sz="2800" baseline="30000" dirty="0" smtClean="0"/>
              <a:t>    </a:t>
            </a:r>
            <a:r>
              <a:rPr lang="en-US" altLang="zh-CN" sz="2800" dirty="0" err="1" smtClean="0"/>
              <a:t>Pb</a:t>
            </a:r>
            <a:r>
              <a:rPr lang="en-US" altLang="zh-CN" sz="2800" dirty="0"/>
              <a:t>↓,</a:t>
            </a:r>
            <a:r>
              <a:rPr lang="zh-CN" altLang="zh-CN" sz="2800" dirty="0"/>
              <a:t>这样</a:t>
            </a:r>
            <a:r>
              <a:rPr lang="en-US" altLang="zh-CN" sz="2800" dirty="0"/>
              <a:t>Pb</a:t>
            </a:r>
            <a:r>
              <a:rPr lang="en-US" altLang="zh-CN" sz="2800" baseline="30000" dirty="0"/>
              <a:t>2+</a:t>
            </a:r>
            <a:r>
              <a:rPr lang="zh-CN" altLang="zh-CN" sz="2800" dirty="0"/>
              <a:t>就不能很好地转化为</a:t>
            </a:r>
            <a:r>
              <a:rPr lang="en-US" altLang="zh-CN" sz="2800" dirty="0"/>
              <a:t>PbO</a:t>
            </a:r>
            <a:r>
              <a:rPr lang="en-US" altLang="zh-CN" sz="2800" baseline="-25000" dirty="0"/>
              <a:t>2</a:t>
            </a:r>
            <a:r>
              <a:rPr lang="en-US" altLang="zh-CN" sz="2800" dirty="0"/>
              <a:t>,</a:t>
            </a:r>
            <a:r>
              <a:rPr lang="zh-CN" altLang="zh-CN" sz="2800" dirty="0"/>
              <a:t>导致</a:t>
            </a:r>
            <a:r>
              <a:rPr lang="en-US" altLang="zh-CN" sz="2800" dirty="0"/>
              <a:t>Pb</a:t>
            </a:r>
            <a:r>
              <a:rPr lang="en-US" altLang="zh-CN" sz="2800" baseline="30000" dirty="0"/>
              <a:t>2+</a:t>
            </a:r>
            <a:r>
              <a:rPr lang="zh-CN" altLang="zh-CN" sz="2800" dirty="0"/>
              <a:t>的利用率降低。</a:t>
            </a:r>
            <a:endParaRPr lang="zh-CN" altLang="zh-CN" sz="2800" b="1" dirty="0"/>
          </a:p>
        </p:txBody>
      </p:sp>
      <p:pic>
        <p:nvPicPr>
          <p:cNvPr id="2049"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59763" y="152325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26687" y="4072428"/>
            <a:ext cx="11618570" cy="2031325"/>
          </a:xfrm>
          <a:prstGeom prst="rect">
            <a:avLst/>
          </a:prstGeom>
        </p:spPr>
        <p:txBody>
          <a:bodyPr wrap="square">
            <a:spAutoFit/>
          </a:bodyPr>
          <a:lstStyle/>
          <a:p>
            <a:pPr>
              <a:lnSpc>
                <a:spcPct val="150000"/>
              </a:lnSpc>
            </a:pPr>
            <a:r>
              <a:rPr lang="zh-CN" altLang="en-US" sz="2800" b="1" dirty="0">
                <a:solidFill>
                  <a:srgbClr val="DA251C"/>
                </a:solidFill>
                <a:cs typeface="Times New Roman" panose="02020603050405020304"/>
              </a:rPr>
              <a:t>答案</a:t>
            </a:r>
            <a:r>
              <a:rPr lang="zh-CN" altLang="zh-CN" sz="2800" dirty="0"/>
              <a:t>　</a:t>
            </a:r>
            <a:r>
              <a:rPr lang="en-US" altLang="zh-CN" sz="2800" dirty="0" err="1"/>
              <a:t>PbO+ClO</a:t>
            </a:r>
            <a:r>
              <a:rPr lang="en-US" altLang="zh-CN" sz="2800" baseline="30000" dirty="0"/>
              <a:t>-           </a:t>
            </a:r>
            <a:r>
              <a:rPr lang="en-US" altLang="zh-CN" sz="2800" dirty="0"/>
              <a:t>PbO</a:t>
            </a:r>
            <a:r>
              <a:rPr lang="en-US" altLang="zh-CN" sz="2800" baseline="-25000" dirty="0"/>
              <a:t>2</a:t>
            </a:r>
            <a:r>
              <a:rPr lang="en-US" altLang="zh-CN" sz="2800" dirty="0"/>
              <a:t>+Cl</a:t>
            </a:r>
            <a:r>
              <a:rPr lang="en-US" altLang="zh-CN" sz="2800" baseline="30000" dirty="0"/>
              <a:t>-</a:t>
            </a:r>
            <a:r>
              <a:rPr lang="zh-CN" altLang="zh-CN" sz="2800" dirty="0"/>
              <a:t>　</a:t>
            </a:r>
            <a:r>
              <a:rPr lang="en-US" altLang="zh-CN" sz="2800" dirty="0"/>
              <a:t>    Pb</a:t>
            </a:r>
            <a:r>
              <a:rPr lang="en-US" altLang="zh-CN" sz="2800" baseline="30000" dirty="0"/>
              <a:t>2+</a:t>
            </a:r>
            <a:r>
              <a:rPr lang="en-US" altLang="zh-CN" sz="2800" dirty="0"/>
              <a:t>+2H</a:t>
            </a:r>
            <a:r>
              <a:rPr lang="en-US" altLang="zh-CN" sz="2800" baseline="-25000" dirty="0"/>
              <a:t>2</a:t>
            </a:r>
            <a:r>
              <a:rPr lang="en-US" altLang="zh-CN" sz="2800" dirty="0"/>
              <a:t>O-2e</a:t>
            </a:r>
            <a:r>
              <a:rPr lang="en-US" altLang="zh-CN" sz="2800" baseline="30000" dirty="0"/>
              <a:t>-           </a:t>
            </a:r>
            <a:r>
              <a:rPr lang="en-US" altLang="zh-CN" sz="2800" dirty="0"/>
              <a:t>PbO</a:t>
            </a:r>
            <a:r>
              <a:rPr lang="en-US" altLang="zh-CN" sz="2800" baseline="-25000" dirty="0"/>
              <a:t>2</a:t>
            </a:r>
            <a:r>
              <a:rPr lang="en-US" altLang="zh-CN" sz="2800" dirty="0"/>
              <a:t>↓+4H</a:t>
            </a:r>
            <a:r>
              <a:rPr lang="en-US" altLang="zh-CN" sz="2800" baseline="30000" dirty="0"/>
              <a:t>+</a:t>
            </a:r>
            <a:r>
              <a:rPr lang="zh-CN" altLang="zh-CN" sz="2800" dirty="0"/>
              <a:t>　石墨上包上铜镀层　</a:t>
            </a:r>
            <a:r>
              <a:rPr lang="en-US" altLang="zh-CN" sz="2800" dirty="0"/>
              <a:t>Pb</a:t>
            </a:r>
            <a:r>
              <a:rPr lang="en-US" altLang="zh-CN" sz="2800" baseline="30000" dirty="0"/>
              <a:t>2+</a:t>
            </a:r>
            <a:r>
              <a:rPr lang="en-US" altLang="zh-CN" sz="2800" dirty="0"/>
              <a:t>+2e</a:t>
            </a:r>
            <a:r>
              <a:rPr lang="en-US" altLang="zh-CN" sz="2800" baseline="30000" dirty="0"/>
              <a:t>-           </a:t>
            </a:r>
            <a:r>
              <a:rPr lang="en-US" altLang="zh-CN" sz="2800" dirty="0" err="1"/>
              <a:t>Pb</a:t>
            </a:r>
            <a:r>
              <a:rPr lang="en-US" altLang="zh-CN" sz="2800" dirty="0"/>
              <a:t>↓</a:t>
            </a:r>
            <a:r>
              <a:rPr lang="zh-CN" altLang="zh-CN" sz="2800" dirty="0"/>
              <a:t>　不能有效利用</a:t>
            </a:r>
            <a:r>
              <a:rPr lang="en-US" altLang="zh-CN" sz="2800" dirty="0"/>
              <a:t>Pb</a:t>
            </a:r>
            <a:r>
              <a:rPr lang="en-US" altLang="zh-CN" sz="2800" baseline="30000" dirty="0"/>
              <a:t>2+</a:t>
            </a:r>
            <a:endParaRPr lang="zh-CN" altLang="zh-CN" sz="2800" dirty="0"/>
          </a:p>
          <a:p>
            <a:pPr>
              <a:lnSpc>
                <a:spcPct val="150000"/>
              </a:lnSpc>
            </a:pPr>
            <a:endParaRPr lang="zh-CN" altLang="zh-CN" sz="2800" dirty="0"/>
          </a:p>
        </p:txBody>
      </p:sp>
      <p:pic>
        <p:nvPicPr>
          <p:cNvPr id="7"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8027" y="2130432"/>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01521" y="4222915"/>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92835" y="426645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65121" y="4912343"/>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pic>
        <p:nvPicPr>
          <p:cNvPr id="14" name="图片 255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35522" y="2831805"/>
            <a:ext cx="457200"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9486" y="1051451"/>
            <a:ext cx="11713028" cy="1308563"/>
          </a:xfrm>
          <a:prstGeom prst="rect">
            <a:avLst/>
          </a:prstGeom>
        </p:spPr>
        <p:txBody>
          <a:bodyPr wrap="square">
            <a:spAutoFit/>
          </a:bodyPr>
          <a:lstStyle/>
          <a:p>
            <a:pPr>
              <a:lnSpc>
                <a:spcPct val="150000"/>
              </a:lnSpc>
            </a:pPr>
            <a:r>
              <a:rPr lang="zh-CN" altLang="zh-CN" sz="2800" dirty="0"/>
              <a:t>如表所示的几种常见元素或物质</a:t>
            </a:r>
            <a:r>
              <a:rPr lang="en-US" altLang="zh-CN" sz="2800" dirty="0"/>
              <a:t>,</a:t>
            </a:r>
            <a:r>
              <a:rPr lang="zh-CN" altLang="zh-CN" sz="2800" dirty="0"/>
              <a:t>在酸性或碱性介质中发生反应后的具体存在形态有所不同</a:t>
            </a:r>
            <a:r>
              <a:rPr lang="en-US" altLang="zh-CN" sz="2800" dirty="0"/>
              <a:t>,</a:t>
            </a:r>
            <a:r>
              <a:rPr lang="zh-CN" altLang="zh-CN" sz="2800" dirty="0"/>
              <a:t>务必记住。</a:t>
            </a:r>
            <a:endParaRPr lang="zh-CN" altLang="zh-CN" sz="2800" dirty="0"/>
          </a:p>
        </p:txBody>
      </p:sp>
      <p:sp>
        <p:nvSpPr>
          <p:cNvPr id="6" name="矩形 5"/>
          <p:cNvSpPr/>
          <p:nvPr/>
        </p:nvSpPr>
        <p:spPr>
          <a:xfrm>
            <a:off x="250487" y="354464"/>
            <a:ext cx="11723912" cy="523220"/>
          </a:xfrm>
          <a:prstGeom prst="rect">
            <a:avLst/>
          </a:prstGeom>
        </p:spPr>
        <p:txBody>
          <a:bodyPr wrap="square">
            <a:spAutoFit/>
          </a:bodyPr>
          <a:lstStyle/>
          <a:p>
            <a:r>
              <a:rPr lang="zh-CN" altLang="en-US" sz="2800" b="1" dirty="0">
                <a:solidFill>
                  <a:srgbClr val="DA251C"/>
                </a:solidFill>
                <a:cs typeface="Times New Roman" panose="02020603050405020304"/>
              </a:rPr>
              <a:t>突破攻略</a:t>
            </a:r>
            <a:endParaRPr lang="zh-CN" altLang="zh-CN" sz="2800" b="1" dirty="0">
              <a:solidFill>
                <a:srgbClr val="DA251C"/>
              </a:solidFill>
              <a:cs typeface="Times New Roman" panose="02020603050405020304"/>
            </a:endParaRPr>
          </a:p>
        </p:txBody>
      </p:sp>
      <p:graphicFrame>
        <p:nvGraphicFramePr>
          <p:cNvPr id="3" name="表格 2"/>
          <p:cNvGraphicFramePr>
            <a:graphicFrameLocks noGrp="1"/>
          </p:cNvGraphicFramePr>
          <p:nvPr/>
        </p:nvGraphicFramePr>
        <p:xfrm>
          <a:off x="1625600" y="2681515"/>
          <a:ext cx="8545449" cy="2354943"/>
        </p:xfrm>
        <a:graphic>
          <a:graphicData uri="http://schemas.openxmlformats.org/drawingml/2006/table">
            <a:tbl>
              <a:tblPr firstRow="1" firstCol="1" bandRow="1"/>
              <a:tblGrid>
                <a:gridCol w="2513984"/>
                <a:gridCol w="1340791"/>
                <a:gridCol w="1338696"/>
                <a:gridCol w="1340791"/>
                <a:gridCol w="2011187"/>
              </a:tblGrid>
              <a:tr h="767246">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常见元素或物质</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H</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C</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O</a:t>
                      </a:r>
                      <a:r>
                        <a:rPr lang="en-US" sz="2800" baseline="-25000">
                          <a:solidFill>
                            <a:srgbClr val="000000"/>
                          </a:solidFill>
                          <a:effectLst/>
                          <a:latin typeface="+mn-lt"/>
                          <a:ea typeface="+mn-ea"/>
                          <a:cs typeface="Times New Roman" panose="02020603050405020304" charset="0"/>
                        </a:rPr>
                        <a:t>2</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Al</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451">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碱性介质</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H</a:t>
                      </a:r>
                      <a:r>
                        <a:rPr lang="en-US" sz="2800" baseline="-25000">
                          <a:solidFill>
                            <a:srgbClr val="000000"/>
                          </a:solidFill>
                          <a:effectLst/>
                          <a:latin typeface="+mn-lt"/>
                          <a:ea typeface="+mn-ea"/>
                          <a:cs typeface="Times New Roman" panose="02020603050405020304" charset="0"/>
                        </a:rPr>
                        <a:t>2</a:t>
                      </a:r>
                      <a:r>
                        <a:rPr lang="en-US" sz="2800">
                          <a:solidFill>
                            <a:srgbClr val="000000"/>
                          </a:solidFill>
                          <a:effectLst/>
                          <a:latin typeface="+mn-lt"/>
                          <a:ea typeface="+mn-ea"/>
                          <a:cs typeface="Times New Roman" panose="02020603050405020304" charset="0"/>
                        </a:rPr>
                        <a:t>O</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
                      <a:stretch>
                        <a:fillRect l="-288182" t="-93382" r="-250909" b="-106618"/>
                      </a:stretch>
                    </a:blipFill>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OH</a:t>
                      </a:r>
                      <a:r>
                        <a:rPr lang="en-US" sz="2800" baseline="30000">
                          <a:solidFill>
                            <a:srgbClr val="000000"/>
                          </a:solidFill>
                          <a:effectLst/>
                          <a:latin typeface="+mn-lt"/>
                          <a:ea typeface="+mn-ea"/>
                          <a:cs typeface="Times New Roman" panose="02020603050405020304" charset="0"/>
                        </a:rPr>
                        <a:t>-</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
                      <a:stretch>
                        <a:fillRect l="-325455" t="-93382" r="-606" b="-106618"/>
                      </a:stretch>
                    </a:blipFill>
                  </a:tcPr>
                </a:tc>
              </a:tr>
              <a:tr h="767246">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charset="0"/>
                        </a:rPr>
                        <a:t>酸性介质</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H</a:t>
                      </a:r>
                      <a:r>
                        <a:rPr lang="en-US" sz="2800" baseline="30000">
                          <a:solidFill>
                            <a:srgbClr val="000000"/>
                          </a:solidFill>
                          <a:effectLst/>
                          <a:latin typeface="+mn-lt"/>
                          <a:ea typeface="+mn-ea"/>
                          <a:cs typeface="Times New Roman" panose="02020603050405020304" charset="0"/>
                        </a:rPr>
                        <a:t>+</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CO</a:t>
                      </a:r>
                      <a:r>
                        <a:rPr lang="en-US" sz="2800" baseline="-25000">
                          <a:solidFill>
                            <a:srgbClr val="000000"/>
                          </a:solidFill>
                          <a:effectLst/>
                          <a:latin typeface="+mn-lt"/>
                          <a:ea typeface="+mn-ea"/>
                          <a:cs typeface="Times New Roman" panose="02020603050405020304" charset="0"/>
                        </a:rPr>
                        <a:t>2</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charset="0"/>
                        </a:rPr>
                        <a:t>H</a:t>
                      </a:r>
                      <a:r>
                        <a:rPr lang="en-US" sz="2800" baseline="-25000">
                          <a:solidFill>
                            <a:srgbClr val="000000"/>
                          </a:solidFill>
                          <a:effectLst/>
                          <a:latin typeface="+mn-lt"/>
                          <a:ea typeface="+mn-ea"/>
                          <a:cs typeface="Times New Roman" panose="02020603050405020304" charset="0"/>
                        </a:rPr>
                        <a:t>2</a:t>
                      </a:r>
                      <a:r>
                        <a:rPr lang="en-US" sz="2800">
                          <a:solidFill>
                            <a:srgbClr val="000000"/>
                          </a:solidFill>
                          <a:effectLst/>
                          <a:latin typeface="+mn-lt"/>
                          <a:ea typeface="+mn-ea"/>
                          <a:cs typeface="Times New Roman" panose="02020603050405020304" charset="0"/>
                        </a:rPr>
                        <a:t>O</a:t>
                      </a:r>
                      <a:endParaRPr lang="zh-CN" sz="280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dirty="0">
                          <a:solidFill>
                            <a:srgbClr val="000000"/>
                          </a:solidFill>
                          <a:effectLst/>
                          <a:latin typeface="+mn-lt"/>
                          <a:ea typeface="+mn-ea"/>
                          <a:cs typeface="Times New Roman" panose="02020603050405020304" charset="0"/>
                        </a:rPr>
                        <a:t>Al</a:t>
                      </a:r>
                      <a:r>
                        <a:rPr lang="en-US" sz="2800" baseline="30000" dirty="0">
                          <a:solidFill>
                            <a:srgbClr val="000000"/>
                          </a:solidFill>
                          <a:effectLst/>
                          <a:latin typeface="+mn-lt"/>
                          <a:ea typeface="+mn-ea"/>
                          <a:cs typeface="Times New Roman" panose="02020603050405020304" charset="0"/>
                        </a:rPr>
                        <a:t>3+</a:t>
                      </a:r>
                      <a:endParaRPr lang="zh-CN" sz="2800" dirty="0">
                        <a:solidFill>
                          <a:srgbClr val="000000"/>
                        </a:solidFill>
                        <a:effectLst/>
                        <a:latin typeface="+mn-lt"/>
                        <a:ea typeface="+mn-ea"/>
                        <a:cs typeface="Times New Roman" panose="0202060305040502030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6TKLZQGY-001.jpg" descr="id:2147526927;FounderCES"/>
          <p:cNvPicPr/>
          <p:nvPr/>
        </p:nvPicPr>
        <p:blipFill>
          <a:blip r:embed="rId1"/>
          <a:stretch>
            <a:fillRect/>
          </a:stretch>
        </p:blipFill>
        <p:spPr>
          <a:xfrm>
            <a:off x="3809342" y="3625121"/>
            <a:ext cx="4573315" cy="2525561"/>
          </a:xfrm>
          <a:prstGeom prst="rect">
            <a:avLst/>
          </a:prstGeom>
        </p:spPr>
      </p:pic>
      <mc:AlternateContent xmlns:mc="http://schemas.openxmlformats.org/markup-compatibility/2006">
        <mc:Choice xmlns:a14="http://schemas.microsoft.com/office/drawing/2010/main" Requires="a14">
          <p:sp>
            <p:nvSpPr>
              <p:cNvPr id="9" name="矩形 8">
                <a:extLst>
                  <a:ext uri="{FF2B5EF4-FFF2-40B4-BE49-F238E27FC236}">
                    <a14:artisticCrisscrossEtching id="{9BCFBCDB-577C-4C84-9BF9-814CC413FB39}"/>
                  </a:ext>
                </a:extLst>
              </p:cNvPr>
              <p:cNvSpPr/>
              <p:nvPr/>
            </p:nvSpPr>
            <p:spPr>
              <a:xfrm>
                <a:off x="250487" y="734771"/>
                <a:ext cx="11723912" cy="3286541"/>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12</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[2016</a:t>
                </a:r>
                <a:r>
                  <a:rPr lang="zh-CN" altLang="zh-CN" sz="2800" dirty="0"/>
                  <a:t>全国卷</a:t>
                </a:r>
                <a:r>
                  <a:rPr lang="en-US" altLang="zh-CN" sz="2800" dirty="0"/>
                  <a:t>Ⅰ ,11,6</a:t>
                </a:r>
                <a:r>
                  <a:rPr lang="zh-CN" altLang="zh-CN" sz="2800" dirty="0"/>
                  <a:t>分</a:t>
                </a:r>
                <a:r>
                  <a:rPr lang="en-US" altLang="zh-CN" sz="2800" dirty="0"/>
                  <a:t>]</a:t>
                </a:r>
                <a:r>
                  <a:rPr lang="zh-CN" altLang="zh-CN" sz="2800" dirty="0"/>
                  <a:t>三室式电渗析法处理含</a:t>
                </a:r>
                <a:r>
                  <a:rPr lang="en-US" altLang="zh-CN" sz="2800" dirty="0"/>
                  <a:t>Na</a:t>
                </a:r>
                <a:r>
                  <a:rPr lang="en-US" altLang="zh-CN" sz="2800" baseline="-25000" dirty="0"/>
                  <a:t>2</a:t>
                </a:r>
                <a:r>
                  <a:rPr lang="en-US" altLang="zh-CN" sz="2800" dirty="0"/>
                  <a:t>SO</a:t>
                </a:r>
                <a:r>
                  <a:rPr lang="en-US" altLang="zh-CN" sz="2800" baseline="-25000" dirty="0"/>
                  <a:t>4</a:t>
                </a:r>
                <a:r>
                  <a:rPr lang="zh-CN" altLang="zh-CN" sz="2800" dirty="0"/>
                  <a:t>废水的原理如图所示</a:t>
                </a:r>
                <a:r>
                  <a:rPr lang="en-US" altLang="zh-CN" sz="2800" dirty="0"/>
                  <a:t>,</a:t>
                </a:r>
                <a:r>
                  <a:rPr lang="zh-CN" altLang="zh-CN" sz="2800" dirty="0"/>
                  <a:t>采用惰性电极</a:t>
                </a:r>
                <a:r>
                  <a:rPr lang="en-US" altLang="zh-CN" sz="2800" dirty="0"/>
                  <a:t>,ab</a:t>
                </a:r>
                <a:r>
                  <a:rPr lang="zh-CN" altLang="zh-CN" sz="2800" dirty="0"/>
                  <a:t>、</a:t>
                </a:r>
                <a:r>
                  <a:rPr lang="en-US" altLang="zh-CN" sz="2800" dirty="0"/>
                  <a:t>cd</a:t>
                </a:r>
                <a:r>
                  <a:rPr lang="zh-CN" altLang="zh-CN" sz="2800" dirty="0"/>
                  <a:t>均为离子交换膜</a:t>
                </a:r>
                <a:r>
                  <a:rPr lang="en-US" altLang="zh-CN" sz="2800" dirty="0"/>
                  <a:t>,</a:t>
                </a:r>
                <a:r>
                  <a:rPr lang="zh-CN" altLang="zh-CN" sz="2800" dirty="0"/>
                  <a:t>在直流电场的作用下</a:t>
                </a:r>
                <a:r>
                  <a:rPr lang="en-US" altLang="zh-CN" sz="2800" dirty="0"/>
                  <a:t>,</a:t>
                </a:r>
                <a:r>
                  <a:rPr lang="zh-CN" altLang="zh-CN" sz="2800" dirty="0"/>
                  <a:t>两膜中间的</a:t>
                </a:r>
                <a:r>
                  <a:rPr lang="en-US" altLang="zh-CN" sz="2800" dirty="0"/>
                  <a:t>Na</a:t>
                </a:r>
                <a:r>
                  <a:rPr lang="en-US" altLang="zh-CN" sz="2800" baseline="30000" dirty="0"/>
                  <a:t>+</a:t>
                </a:r>
                <a:r>
                  <a:rPr lang="zh-CN" altLang="zh-CN" sz="2800" dirty="0"/>
                  <a:t>和</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可通过离子交换膜</a:t>
                </a:r>
                <a:r>
                  <a:rPr lang="en-US" altLang="zh-CN" sz="2800" dirty="0"/>
                  <a:t>,</a:t>
                </a:r>
                <a:r>
                  <a:rPr lang="zh-CN" altLang="zh-CN" sz="2800" dirty="0"/>
                  <a:t>而两端隔室中离子被阻挡不能进入中间隔室。</a:t>
                </a:r>
              </a:p>
              <a:p>
                <a:pPr>
                  <a:lnSpc>
                    <a:spcPct val="150000"/>
                  </a:lnSpc>
                </a:pPr>
                <a:endParaRPr lang="zh-CN" altLang="zh-CN" sz="2800" dirty="0"/>
              </a:p>
            </p:txBody>
          </p:sp>
        </mc:Choice>
        <mc:Fallback>
          <p:sp>
            <p:nvSpPr>
              <p:cNvPr id="9" name="矩形 8"/>
              <p:cNvSpPr>
                <a:spLocks noRot="1" noChangeAspect="1" noMove="1" noResize="1" noEditPoints="1" noAdjustHandles="1" noChangeArrowheads="1" noChangeShapeType="1" noTextEdit="1"/>
              </p:cNvSpPr>
              <p:nvPr/>
            </p:nvSpPr>
            <p:spPr>
              <a:xfrm>
                <a:off x="250487" y="734771"/>
                <a:ext cx="11723912" cy="3286541"/>
              </a:xfrm>
              <a:prstGeom prst="rect">
                <a:avLst/>
              </a:prstGeom>
              <a:blipFill rotWithShape="1">
                <a:blip r:embed="rId2"/>
                <a:stretch>
                  <a:fillRect l="-1040"/>
                </a:stretch>
              </a:blipFill>
            </p:spPr>
            <p:txBody>
              <a:bodyPr/>
              <a:lstStyle/>
              <a:p>
                <a:r>
                  <a:rPr lang="zh-CN" altLang="en-US">
                    <a:noFill/>
                  </a:rPr>
                  <a:t> </a:t>
                </a:r>
                <a:endParaRPr lang="zh-CN" altLang="en-US">
                  <a:noFill/>
                </a:endParaRPr>
              </a:p>
            </p:txBody>
          </p:sp>
        </mc:Fallback>
      </mc:AlternateContent>
      <p:sp>
        <p:nvSpPr>
          <p:cNvPr id="18" name="矩形 17"/>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p:cNvSpPr/>
          <p:nvPr/>
        </p:nvSpPr>
        <p:spPr>
          <a:xfrm>
            <a:off x="1066800" y="-2"/>
            <a:ext cx="4259944"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3 </a:t>
            </a:r>
            <a:r>
              <a:rPr lang="zh-CN" altLang="zh-CN" sz="2800" dirty="0">
                <a:solidFill>
                  <a:srgbClr val="DA251C"/>
                </a:solidFill>
              </a:rPr>
              <a:t>离子交换膜电解槽</a:t>
            </a:r>
            <a:endParaRPr lang="en-US" altLang="zh-CN" sz="2800" dirty="0">
              <a:solidFill>
                <a:srgbClr val="DA251C"/>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矩形 1">
                <a:extLst>
                  <a:ext uri="{FF2B5EF4-FFF2-40B4-BE49-F238E27FC236}">
                    <a14:artisticCrisscrossEtching id="{259C7157-0F8A-4AAB-9A59-84EEFCC32E62}"/>
                  </a:ext>
                </a:extLst>
              </p:cNvPr>
              <p:cNvSpPr/>
              <p:nvPr/>
            </p:nvSpPr>
            <p:spPr>
              <a:xfrm>
                <a:off x="288411" y="482600"/>
                <a:ext cx="9799927" cy="4010329"/>
              </a:xfrm>
              <a:prstGeom prst="rect">
                <a:avLst/>
              </a:prstGeom>
            </p:spPr>
            <p:txBody>
              <a:bodyPr wrap="none">
                <a:spAutoFit/>
              </a:bodyPr>
              <a:lstStyle/>
              <a:p>
                <a:pPr>
                  <a:lnSpc>
                    <a:spcPct val="150000"/>
                  </a:lnSpc>
                </a:pPr>
                <a:r>
                  <a:rPr lang="zh-CN" altLang="zh-CN" sz="2800" dirty="0"/>
                  <a:t>下列叙述正确的是</a:t>
                </a:r>
              </a:p>
              <a:p>
                <a:pPr>
                  <a:lnSpc>
                    <a:spcPct val="150000"/>
                  </a:lnSpc>
                </a:pPr>
                <a:r>
                  <a:rPr lang="en-US" altLang="zh-CN" sz="2800" dirty="0"/>
                  <a:t>A.</a:t>
                </a:r>
                <a:r>
                  <a:rPr lang="zh-CN" altLang="zh-CN" sz="2800" dirty="0"/>
                  <a:t>通电后中间隔室的</a:t>
                </a:r>
                <a:r>
                  <a:rPr lang="en-US" altLang="zh-CN" sz="2800" dirty="0"/>
                  <a:t>S</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O</m:t>
                        </m:r>
                      </m:e>
                      <m:sub>
                        <m:r>
                          <a:rPr lang="en-US" altLang="zh-CN" sz="2800">
                            <a:latin typeface="Cambria Math" panose="02040503050406030204" pitchFamily="18" charset="0"/>
                          </a:rPr>
                          <m:t>4</m:t>
                        </m:r>
                      </m:sub>
                      <m:sup>
                        <m:r>
                          <a:rPr lang="en-US" altLang="zh-CN" sz="2800">
                            <a:latin typeface="Cambria Math" panose="02040503050406030204" pitchFamily="18" charset="0"/>
                          </a:rPr>
                          <m:t>2</m:t>
                        </m:r>
                        <m:r>
                          <m:rPr>
                            <m:nor/>
                          </m:rPr>
                          <a:rPr lang="en-US" altLang="zh-CN" sz="2800" i="1"/>
                          <m:t>−</m:t>
                        </m:r>
                      </m:sup>
                    </m:sSubSup>
                  </m:oMath>
                </a14:m>
                <a:r>
                  <a:rPr lang="zh-CN" altLang="zh-CN" sz="2800" dirty="0"/>
                  <a:t>离子向正极迁移</a:t>
                </a:r>
                <a:r>
                  <a:rPr lang="en-US" altLang="zh-CN" sz="2800" dirty="0"/>
                  <a:t>,</a:t>
                </a:r>
                <a:r>
                  <a:rPr lang="zh-CN" altLang="zh-CN" sz="2800" dirty="0"/>
                  <a:t>正极区溶液</a:t>
                </a:r>
                <a:r>
                  <a:rPr lang="en-US" altLang="zh-CN" sz="2800" dirty="0"/>
                  <a:t>pH</a:t>
                </a:r>
                <a:r>
                  <a:rPr lang="zh-CN" altLang="zh-CN" sz="2800" dirty="0"/>
                  <a:t>增大</a:t>
                </a:r>
              </a:p>
              <a:p>
                <a:pPr>
                  <a:lnSpc>
                    <a:spcPct val="150000"/>
                  </a:lnSpc>
                </a:pPr>
                <a:r>
                  <a:rPr lang="en-US" altLang="zh-CN" sz="2800" dirty="0"/>
                  <a:t>B.</a:t>
                </a:r>
                <a:r>
                  <a:rPr lang="zh-CN" altLang="zh-CN" sz="2800" dirty="0"/>
                  <a:t>该法在处理含</a:t>
                </a:r>
                <a:r>
                  <a:rPr lang="en-US" altLang="zh-CN" sz="2800" dirty="0"/>
                  <a:t>Na</a:t>
                </a:r>
                <a:r>
                  <a:rPr lang="en-US" altLang="zh-CN" sz="2800" baseline="-25000" dirty="0"/>
                  <a:t>2</a:t>
                </a:r>
                <a:r>
                  <a:rPr lang="en-US" altLang="zh-CN" sz="2800" dirty="0"/>
                  <a:t>SO</a:t>
                </a:r>
                <a:r>
                  <a:rPr lang="en-US" altLang="zh-CN" sz="2800" baseline="-25000" dirty="0"/>
                  <a:t>4</a:t>
                </a:r>
                <a:r>
                  <a:rPr lang="zh-CN" altLang="zh-CN" sz="2800" dirty="0"/>
                  <a:t>废水时可以得到</a:t>
                </a:r>
                <a:r>
                  <a:rPr lang="en-US" altLang="zh-CN" sz="2800" dirty="0" err="1"/>
                  <a:t>NaOH</a:t>
                </a:r>
                <a:r>
                  <a:rPr lang="zh-CN" altLang="zh-CN" sz="2800" dirty="0"/>
                  <a:t>和</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产品</a:t>
                </a:r>
              </a:p>
              <a:p>
                <a:pPr>
                  <a:lnSpc>
                    <a:spcPct val="150000"/>
                  </a:lnSpc>
                </a:pPr>
                <a:r>
                  <a:rPr lang="en-US" altLang="zh-CN" sz="2800" dirty="0"/>
                  <a:t>C.</a:t>
                </a:r>
                <a:r>
                  <a:rPr lang="zh-CN" altLang="zh-CN" sz="2800" dirty="0"/>
                  <a:t>负极反应为</a:t>
                </a:r>
                <a:r>
                  <a:rPr lang="en-US" altLang="zh-CN" sz="2800" dirty="0"/>
                  <a:t>2H</a:t>
                </a:r>
                <a:r>
                  <a:rPr lang="en-US" altLang="zh-CN" sz="2800" baseline="-25000" dirty="0"/>
                  <a:t>2</a:t>
                </a:r>
                <a:r>
                  <a:rPr lang="en-US" altLang="zh-CN" sz="2800" dirty="0"/>
                  <a:t>O-4e</a:t>
                </a:r>
                <a:r>
                  <a:rPr lang="en-US" altLang="zh-CN" sz="2800" baseline="30000" dirty="0"/>
                  <a:t>-            </a:t>
                </a:r>
                <a:r>
                  <a:rPr lang="en-US" altLang="zh-CN" sz="2800" dirty="0"/>
                  <a:t>O</a:t>
                </a:r>
                <a:r>
                  <a:rPr lang="en-US" altLang="zh-CN" sz="2800" baseline="-25000" dirty="0"/>
                  <a:t>2</a:t>
                </a:r>
                <a:r>
                  <a:rPr lang="en-US" altLang="zh-CN" sz="2800" dirty="0"/>
                  <a:t>+4H</a:t>
                </a:r>
                <a:r>
                  <a:rPr lang="en-US" altLang="zh-CN" sz="2800" baseline="30000" dirty="0"/>
                  <a:t>+</a:t>
                </a:r>
                <a:r>
                  <a:rPr lang="en-US" altLang="zh-CN" sz="2800" dirty="0"/>
                  <a:t>,</a:t>
                </a:r>
                <a:r>
                  <a:rPr lang="zh-CN" altLang="zh-CN" sz="2800" dirty="0"/>
                  <a:t>负极区溶液</a:t>
                </a:r>
                <a:r>
                  <a:rPr lang="en-US" altLang="zh-CN" sz="2800" dirty="0"/>
                  <a:t>pH</a:t>
                </a:r>
                <a:r>
                  <a:rPr lang="zh-CN" altLang="zh-CN" sz="2800" dirty="0"/>
                  <a:t>降低</a:t>
                </a:r>
              </a:p>
              <a:p>
                <a:pPr>
                  <a:lnSpc>
                    <a:spcPct val="150000"/>
                  </a:lnSpc>
                </a:pPr>
                <a:r>
                  <a:rPr lang="en-US" altLang="zh-CN" sz="2800" dirty="0"/>
                  <a:t>D.</a:t>
                </a:r>
                <a:r>
                  <a:rPr lang="zh-CN" altLang="zh-CN" sz="2800" dirty="0"/>
                  <a:t>当电路中通过</a:t>
                </a:r>
                <a:r>
                  <a:rPr lang="en-US" altLang="zh-CN" sz="2800" dirty="0"/>
                  <a:t>1 </a:t>
                </a:r>
                <a:r>
                  <a:rPr lang="en-US" altLang="zh-CN" sz="2800" dirty="0" err="1"/>
                  <a:t>mol</a:t>
                </a:r>
                <a:r>
                  <a:rPr lang="zh-CN" altLang="zh-CN" sz="2800" dirty="0"/>
                  <a:t>电子的电量时</a:t>
                </a:r>
                <a:r>
                  <a:rPr lang="en-US" altLang="zh-CN" sz="2800" dirty="0"/>
                  <a:t>,</a:t>
                </a:r>
                <a:r>
                  <a:rPr lang="zh-CN" altLang="zh-CN" sz="2800" dirty="0"/>
                  <a:t>会有</a:t>
                </a:r>
                <a:r>
                  <a:rPr lang="en-US" altLang="zh-CN" sz="2800" dirty="0"/>
                  <a:t>0.5 </a:t>
                </a:r>
                <a:r>
                  <a:rPr lang="en-US" altLang="zh-CN" sz="2800" dirty="0" err="1"/>
                  <a:t>mol</a:t>
                </a:r>
                <a:r>
                  <a:rPr lang="zh-CN" altLang="zh-CN" sz="2800" dirty="0"/>
                  <a:t>的</a:t>
                </a:r>
                <a:r>
                  <a:rPr lang="en-US" altLang="zh-CN" sz="2800" dirty="0"/>
                  <a:t>O</a:t>
                </a:r>
                <a:r>
                  <a:rPr lang="en-US" altLang="zh-CN" sz="2800" baseline="-25000" dirty="0"/>
                  <a:t>2</a:t>
                </a:r>
                <a:r>
                  <a:rPr lang="zh-CN" altLang="zh-CN" sz="2800" dirty="0"/>
                  <a:t>生成</a:t>
                </a:r>
              </a:p>
              <a:p>
                <a:pPr>
                  <a:lnSpc>
                    <a:spcPct val="150000"/>
                  </a:lnSpc>
                </a:pPr>
                <a:endParaRPr lang="zh-CN" altLang="en-US" sz="2800" dirty="0"/>
              </a:p>
            </p:txBody>
          </p:sp>
        </mc:Choice>
        <mc:Fallback>
          <p:sp>
            <p:nvSpPr>
              <p:cNvPr id="2" name="矩形 1"/>
              <p:cNvSpPr>
                <a:spLocks noRot="1" noChangeAspect="1" noMove="1" noResize="1" noEditPoints="1" noAdjustHandles="1" noChangeArrowheads="1" noChangeShapeType="1" noTextEdit="1"/>
              </p:cNvSpPr>
              <p:nvPr/>
            </p:nvSpPr>
            <p:spPr>
              <a:xfrm>
                <a:off x="288411" y="482600"/>
                <a:ext cx="9799927" cy="4010329"/>
              </a:xfrm>
              <a:prstGeom prst="rect">
                <a:avLst/>
              </a:prstGeom>
              <a:blipFill rotWithShape="1">
                <a:blip r:embed="rId1"/>
                <a:stretch>
                  <a:fillRect l="-1244"/>
                </a:stretch>
              </a:blipFill>
            </p:spPr>
            <p:txBody>
              <a:bodyPr/>
              <a:lstStyle/>
              <a:p>
                <a:r>
                  <a:rPr lang="zh-CN" altLang="en-US">
                    <a:noFill/>
                  </a:rPr>
                  <a:t> </a:t>
                </a:r>
                <a:endParaRPr lang="zh-CN" altLang="en-US">
                  <a:noFill/>
                </a:endParaRPr>
              </a:p>
            </p:txBody>
          </p:sp>
        </mc:Fallback>
      </mc:AlternateContent>
      <p:pic>
        <p:nvPicPr>
          <p:cNvPr id="11" name="图片 25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771" y="266081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7016" y="358751"/>
            <a:ext cx="1620957" cy="523220"/>
          </a:xfrm>
          <a:prstGeom prst="rect">
            <a:avLst/>
          </a:prstGeom>
        </p:spPr>
        <p:txBody>
          <a:bodyPr wrap="none">
            <a:spAutoFit/>
          </a:bodyPr>
          <a:lstStyle/>
          <a:p>
            <a:r>
              <a:rPr lang="zh-CN" altLang="zh-CN" sz="2800" b="1" dirty="0">
                <a:solidFill>
                  <a:srgbClr val="DA251C"/>
                </a:solidFill>
                <a:cs typeface="Times New Roman" panose="02020603050405020304"/>
              </a:rPr>
              <a:t>思维导引</a:t>
            </a:r>
            <a:endParaRPr lang="zh-CN" altLang="zh-CN" sz="2800" b="1" dirty="0">
              <a:solidFill>
                <a:srgbClr val="DA251C"/>
              </a:solidFill>
              <a:cs typeface="Times New Roman" panose="02020603050405020304"/>
            </a:endParaRPr>
          </a:p>
        </p:txBody>
      </p:sp>
      <p:pic>
        <p:nvPicPr>
          <p:cNvPr id="14" name="ZT15ZT-16.EPS" descr="id:2147526941;FounderCES"/>
          <p:cNvPicPr/>
          <p:nvPr/>
        </p:nvPicPr>
        <p:blipFill>
          <a:blip r:embed="rId1"/>
          <a:stretch>
            <a:fillRect/>
          </a:stretch>
        </p:blipFill>
        <p:spPr>
          <a:xfrm>
            <a:off x="667883" y="1805441"/>
            <a:ext cx="10856233" cy="1839846"/>
          </a:xfrm>
          <a:prstGeom prst="rect">
            <a:avLst/>
          </a:prstGeom>
        </p:spPr>
      </p:pic>
      <p:sp>
        <p:nvSpPr>
          <p:cNvPr id="5" name="矩形 4"/>
          <p:cNvSpPr/>
          <p:nvPr/>
        </p:nvSpPr>
        <p:spPr>
          <a:xfrm>
            <a:off x="8007350" y="0"/>
            <a:ext cx="320560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专题十五 　电解池　金属的腐蚀与防护</a:t>
            </a:r>
            <a:endParaRPr lang="zh-CN" altLang="zh-CN" sz="1200" dirty="0">
              <a:solidFill>
                <a:srgbClr val="DA251C"/>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18369</Words>
  <Application>WPS 演示</Application>
  <PresentationFormat>宽屏</PresentationFormat>
  <Paragraphs>1315</Paragraphs>
  <Slides>119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119</vt:i4>
      </vt:variant>
    </vt:vector>
  </HeadingPairs>
  <TitlesOfParts>
    <vt:vector size="132" baseType="lpstr">
      <vt:lpstr>Arial</vt:lpstr>
      <vt:lpstr>宋体</vt:lpstr>
      <vt:lpstr>Wingdings</vt:lpstr>
      <vt:lpstr>微软雅黑</vt:lpstr>
      <vt:lpstr>Calibri</vt:lpstr>
      <vt:lpstr>微软雅黑</vt:lpstr>
      <vt:lpstr>Arial Unicode MS</vt:lpstr>
      <vt:lpstr>Times New Roman</vt:lpstr>
      <vt:lpstr>NEU-BZ-S92</vt:lpstr>
      <vt:lpstr>Times New Roman</vt:lpstr>
      <vt:lpstr>方正书宋_GBK</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孙建明</cp:lastModifiedBy>
  <cp:revision>389</cp:revision>
  <dcterms:created xsi:type="dcterms:W3CDTF">2018-02-01T09:53:00Z</dcterms:created>
  <dcterms:modified xsi:type="dcterms:W3CDTF">2018-11-27T09:26:47Z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13</vt:lpwstr>
  </property>
  <property fmtid="{D5CDD505-2E9C-101B-9397-08002B2CF9AE}" pid="3" name="KSOProductBuildVer">
    <vt:lpwstr>2052-10.1.0.7669</vt:lpwstr>
  </property>
</Properties>
</file>