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272" r:id="rId5"/>
    <p:sldId id="261" r:id="rId6"/>
    <p:sldId id="277" r:id="rId7"/>
    <p:sldId id="278" r:id="rId8"/>
    <p:sldId id="279" r:id="rId9"/>
    <p:sldId id="454" r:id="rId10"/>
    <p:sldId id="273" r:id="rId11"/>
    <p:sldId id="263" r:id="rId12"/>
    <p:sldId id="409" r:id="rId13"/>
    <p:sldId id="412" r:id="rId14"/>
    <p:sldId id="411" r:id="rId15"/>
    <p:sldId id="413" r:id="rId16"/>
    <p:sldId id="414" r:id="rId17"/>
    <p:sldId id="415" r:id="rId18"/>
    <p:sldId id="416" r:id="rId19"/>
    <p:sldId id="451" r:id="rId20"/>
    <p:sldId id="274" r:id="rId21"/>
    <p:sldId id="326" r:id="rId22"/>
    <p:sldId id="417" r:id="rId23"/>
    <p:sldId id="419" r:id="rId24"/>
    <p:sldId id="420" r:id="rId25"/>
    <p:sldId id="282" r:id="rId26"/>
    <p:sldId id="421" r:id="rId27"/>
    <p:sldId id="335" r:id="rId28"/>
    <p:sldId id="440" r:id="rId29"/>
    <p:sldId id="340" r:id="rId30"/>
    <p:sldId id="422" r:id="rId31"/>
    <p:sldId id="439" r:id="rId32"/>
    <p:sldId id="424" r:id="rId33"/>
    <p:sldId id="349" r:id="rId34"/>
    <p:sldId id="452" r:id="rId35"/>
    <p:sldId id="426" r:id="rId36"/>
    <p:sldId id="438" r:id="rId37"/>
    <p:sldId id="427" r:id="rId38"/>
    <p:sldId id="429" r:id="rId39"/>
    <p:sldId id="428" r:id="rId40"/>
    <p:sldId id="430" r:id="rId41"/>
    <p:sldId id="431" r:id="rId42"/>
    <p:sldId id="453" r:id="rId43"/>
    <p:sldId id="275" r:id="rId44"/>
    <p:sldId id="283" r:id="rId45"/>
    <p:sldId id="434" r:id="rId46"/>
    <p:sldId id="391" r:id="rId47"/>
    <p:sldId id="393" r:id="rId48"/>
    <p:sldId id="436" r:id="rId49"/>
    <p:sldId id="392" r:id="rId50"/>
    <p:sldId id="437" r:id="rId51"/>
    <p:sldId id="441" r:id="rId52"/>
    <p:sldId id="442" r:id="rId53"/>
    <p:sldId id="443" r:id="rId54"/>
    <p:sldId id="444" r:id="rId55"/>
    <p:sldId id="445" r:id="rId56"/>
    <p:sldId id="398" r:id="rId57"/>
    <p:sldId id="446" r:id="rId58"/>
    <p:sldId id="447" r:id="rId59"/>
    <p:sldId id="448" r:id="rId60"/>
    <p:sldId id="449" r:id="rId61"/>
    <p:sldId id="450" r:id="rId62"/>
    <p:sldId id="266" r:id="rId63"/>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454"/>
          </p14:sldIdLst>
        </p14:section>
        <p14:section name="A.知识全通关" id="{0696FE38-A922-4D75-AA25-7EF156A1C92B}">
          <p14:sldIdLst>
            <p14:sldId id="273"/>
            <p14:sldId id="263"/>
            <p14:sldId id="409"/>
            <p14:sldId id="412"/>
            <p14:sldId id="411"/>
            <p14:sldId id="413"/>
            <p14:sldId id="414"/>
            <p14:sldId id="415"/>
            <p14:sldId id="416"/>
            <p14:sldId id="451"/>
          </p14:sldIdLst>
        </p14:section>
        <p14:section name="B.素养大提升" id="{EAE3448C-E808-4F1F-840E-365612D64D3F}">
          <p14:sldIdLst>
            <p14:sldId id="274"/>
            <p14:sldId id="326"/>
            <p14:sldId id="417"/>
            <p14:sldId id="419"/>
            <p14:sldId id="420"/>
            <p14:sldId id="282"/>
            <p14:sldId id="421"/>
            <p14:sldId id="335"/>
            <p14:sldId id="440"/>
            <p14:sldId id="340"/>
            <p14:sldId id="422"/>
            <p14:sldId id="439"/>
            <p14:sldId id="424"/>
            <p14:sldId id="349"/>
            <p14:sldId id="452"/>
            <p14:sldId id="426"/>
            <p14:sldId id="438"/>
            <p14:sldId id="427"/>
            <p14:sldId id="429"/>
            <p14:sldId id="428"/>
            <p14:sldId id="430"/>
            <p14:sldId id="431"/>
            <p14:sldId id="453"/>
          </p14:sldIdLst>
        </p14:section>
        <p14:section name="C.考向全扫描" id="{C8D129F6-420B-47E8-9577-A84C8752F9E5}">
          <p14:sldIdLst>
            <p14:sldId id="275"/>
            <p14:sldId id="283"/>
            <p14:sldId id="434"/>
            <p14:sldId id="391"/>
            <p14:sldId id="393"/>
            <p14:sldId id="436"/>
            <p14:sldId id="392"/>
            <p14:sldId id="437"/>
            <p14:sldId id="441"/>
            <p14:sldId id="442"/>
            <p14:sldId id="443"/>
            <p14:sldId id="444"/>
            <p14:sldId id="445"/>
            <p14:sldId id="398"/>
            <p14:sldId id="446"/>
            <p14:sldId id="447"/>
            <p14:sldId id="448"/>
            <p14:sldId id="449"/>
            <p14:sldId id="450"/>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92" d="100"/>
          <a:sy n="92" d="100"/>
        </p:scale>
        <p:origin x="570"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g.tesoo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元素周期表及其应用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元素周期律及其应用</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95160"/>
            <a:ext cx="11723913" cy="5909310"/>
          </a:xfrm>
          <a:prstGeom prst="rect">
            <a:avLst/>
          </a:prstGeom>
        </p:spPr>
        <p:txBody>
          <a:bodyPr wrap="square">
            <a:spAutoFit/>
          </a:bodyPr>
          <a:lstStyle/>
          <a:p>
            <a:pPr>
              <a:lnSpc>
                <a:spcPct val="150000"/>
              </a:lnSpc>
            </a:pPr>
            <a:r>
              <a:rPr lang="en-US" altLang="zh-CN" sz="2800" dirty="0"/>
              <a:t> </a:t>
            </a:r>
            <a:r>
              <a:rPr lang="en-US" altLang="zh-CN" sz="2800" b="1" dirty="0"/>
              <a:t>1.</a:t>
            </a:r>
            <a:r>
              <a:rPr lang="zh-CN" altLang="zh-CN" sz="2800" b="1" dirty="0"/>
              <a:t>原子序数</a:t>
            </a:r>
          </a:p>
          <a:p>
            <a:pPr>
              <a:lnSpc>
                <a:spcPct val="150000"/>
              </a:lnSpc>
            </a:pPr>
            <a:r>
              <a:rPr lang="zh-CN" altLang="zh-CN" sz="2800" dirty="0"/>
              <a:t>元素在元素周期表中的序号</a:t>
            </a:r>
            <a:r>
              <a:rPr lang="en-US" altLang="zh-CN" sz="2800" dirty="0"/>
              <a:t>,</a:t>
            </a:r>
            <a:r>
              <a:rPr lang="zh-CN" altLang="zh-CN" sz="2800" dirty="0"/>
              <a:t>原子序数</a:t>
            </a:r>
            <a:r>
              <a:rPr lang="en-US" altLang="zh-CN" sz="2800" dirty="0"/>
              <a:t>=</a:t>
            </a:r>
            <a:r>
              <a:rPr lang="zh-CN" altLang="zh-CN" sz="2800" dirty="0"/>
              <a:t>核电荷数</a:t>
            </a:r>
            <a:r>
              <a:rPr lang="en-US" altLang="zh-CN" sz="2800" dirty="0"/>
              <a:t>=</a:t>
            </a:r>
            <a:r>
              <a:rPr lang="zh-CN" altLang="zh-CN" sz="2800" dirty="0"/>
              <a:t>质子数</a:t>
            </a:r>
            <a:r>
              <a:rPr lang="en-US" altLang="zh-CN" sz="2800" dirty="0"/>
              <a:t>=</a:t>
            </a:r>
            <a:r>
              <a:rPr lang="zh-CN" altLang="zh-CN" sz="2800" dirty="0"/>
              <a:t>核外电子数。</a:t>
            </a:r>
          </a:p>
          <a:p>
            <a:pPr>
              <a:lnSpc>
                <a:spcPct val="150000"/>
              </a:lnSpc>
            </a:pPr>
            <a:r>
              <a:rPr lang="en-US" altLang="zh-CN" sz="2800" b="1" dirty="0"/>
              <a:t>2.</a:t>
            </a:r>
            <a:r>
              <a:rPr lang="zh-CN" altLang="zh-CN" sz="2800" b="1" dirty="0"/>
              <a:t>编排原则</a:t>
            </a:r>
          </a:p>
          <a:p>
            <a:pPr>
              <a:lnSpc>
                <a:spcPct val="150000"/>
              </a:lnSpc>
            </a:pPr>
            <a:r>
              <a:rPr lang="en-US" altLang="zh-CN" sz="2800" dirty="0"/>
              <a:t>(1)</a:t>
            </a:r>
            <a:r>
              <a:rPr lang="zh-CN" altLang="zh-CN" sz="2800" dirty="0"/>
              <a:t>周期</a:t>
            </a:r>
            <a:r>
              <a:rPr lang="en-US" altLang="zh-CN" sz="2800" dirty="0"/>
              <a:t>:</a:t>
            </a:r>
            <a:r>
              <a:rPr lang="zh-CN" altLang="zh-CN" sz="2800" dirty="0"/>
              <a:t>将电子层数相同的元素</a:t>
            </a:r>
            <a:r>
              <a:rPr lang="en-US" altLang="zh-CN" sz="2800" dirty="0"/>
              <a:t>,</a:t>
            </a:r>
            <a:r>
              <a:rPr lang="zh-CN" altLang="zh-CN" sz="2800" dirty="0"/>
              <a:t>按原子序数递增的顺序从左到右排成横行</a:t>
            </a:r>
            <a:r>
              <a:rPr lang="en-US" altLang="zh-CN" sz="2800" dirty="0"/>
              <a:t>,</a:t>
            </a:r>
            <a:r>
              <a:rPr lang="zh-CN" altLang="zh-CN" sz="2800" dirty="0"/>
              <a:t>这样每个横行为一个周期。</a:t>
            </a:r>
          </a:p>
          <a:p>
            <a:pPr>
              <a:lnSpc>
                <a:spcPct val="150000"/>
              </a:lnSpc>
            </a:pPr>
            <a:r>
              <a:rPr lang="en-US" altLang="zh-CN" sz="2800" dirty="0"/>
              <a:t>(2)</a:t>
            </a:r>
            <a:r>
              <a:rPr lang="zh-CN" altLang="zh-CN" sz="2800" dirty="0"/>
              <a:t>族</a:t>
            </a:r>
            <a:r>
              <a:rPr lang="en-US" altLang="zh-CN" sz="2800" dirty="0"/>
              <a:t>:</a:t>
            </a:r>
            <a:r>
              <a:rPr lang="zh-CN" altLang="zh-CN" sz="2800" dirty="0"/>
              <a:t>将不同横行</a:t>
            </a:r>
            <a:r>
              <a:rPr lang="en-US" altLang="zh-CN" sz="2800" dirty="0"/>
              <a:t>(</a:t>
            </a:r>
            <a:r>
              <a:rPr lang="zh-CN" altLang="zh-CN" sz="2800" dirty="0"/>
              <a:t>即周期</a:t>
            </a:r>
            <a:r>
              <a:rPr lang="en-US" altLang="zh-CN" sz="2800" dirty="0"/>
              <a:t>)</a:t>
            </a:r>
            <a:r>
              <a:rPr lang="zh-CN" altLang="zh-CN" sz="2800" dirty="0"/>
              <a:t>中最外层电子数相同的元素</a:t>
            </a:r>
            <a:r>
              <a:rPr lang="en-US" altLang="zh-CN" sz="2800" dirty="0"/>
              <a:t>,</a:t>
            </a:r>
            <a:r>
              <a:rPr lang="zh-CN" altLang="zh-CN" sz="2800" dirty="0"/>
              <a:t>按电子层数递增的顺序由上到下排成纵行</a:t>
            </a:r>
            <a:r>
              <a:rPr lang="en-US" altLang="zh-CN" sz="2800" dirty="0"/>
              <a:t>,</a:t>
            </a:r>
            <a:r>
              <a:rPr lang="zh-CN" altLang="zh-CN" sz="2800" dirty="0"/>
              <a:t>这样每个纵行为一族。</a:t>
            </a:r>
          </a:p>
          <a:p>
            <a:pPr>
              <a:lnSpc>
                <a:spcPct val="150000"/>
              </a:lnSpc>
            </a:pPr>
            <a:r>
              <a:rPr lang="en-US" altLang="zh-CN" sz="2800" b="1" dirty="0"/>
              <a:t>3.</a:t>
            </a:r>
            <a:r>
              <a:rPr lang="zh-CN" altLang="zh-CN" sz="2800" b="1" dirty="0"/>
              <a:t>结构</a:t>
            </a:r>
          </a:p>
          <a:p>
            <a:pPr>
              <a:lnSpc>
                <a:spcPct val="150000"/>
              </a:lnSpc>
            </a:pPr>
            <a:r>
              <a:rPr lang="en-US" altLang="zh-CN" sz="2800" dirty="0"/>
              <a:t>(1)</a:t>
            </a:r>
            <a:r>
              <a:rPr lang="zh-CN" altLang="zh-CN" sz="2800" dirty="0"/>
              <a:t>周期</a:t>
            </a:r>
            <a:r>
              <a:rPr lang="en-US" altLang="zh-CN" sz="2800" dirty="0"/>
              <a:t>(7</a:t>
            </a:r>
            <a:r>
              <a:rPr lang="zh-CN" altLang="zh-CN" sz="2800" dirty="0"/>
              <a:t>个横行</a:t>
            </a:r>
            <a:r>
              <a:rPr lang="en-US" altLang="zh-CN" sz="2800" dirty="0"/>
              <a:t>,7</a:t>
            </a:r>
            <a:r>
              <a:rPr lang="zh-CN" altLang="zh-CN" sz="2800" dirty="0"/>
              <a:t>个周期</a:t>
            </a:r>
            <a:r>
              <a:rPr lang="en-US" altLang="zh-CN" sz="2800" dirty="0"/>
              <a:t>)</a:t>
            </a:r>
            <a:endParaRPr lang="zh-CN" altLang="zh-CN" sz="2800"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89788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元素周期表及其</a:t>
            </a:r>
            <a:r>
              <a:rPr lang="zh-CN" altLang="zh-CN" sz="2800" dirty="0" smtClean="0">
                <a:solidFill>
                  <a:srgbClr val="DA251C"/>
                </a:solidFill>
              </a:rPr>
              <a:t>应用</a:t>
            </a:r>
            <a:r>
              <a:rPr lang="zh-CN" altLang="en-US" sz="2800" dirty="0" smtClean="0">
                <a:solidFill>
                  <a:srgbClr val="DA251C"/>
                </a:solidFill>
              </a:rPr>
              <a:t>（重点）</a:t>
            </a:r>
            <a:endParaRPr lang="en-US" altLang="zh-CN" sz="28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90CAB6BF-2536-439B-A9D6-209F9602412B}"/>
              </a:ext>
            </a:extLst>
          </p:cNvPr>
          <p:cNvGraphicFramePr>
            <a:graphicFrameLocks noGrp="1"/>
          </p:cNvGraphicFramePr>
          <p:nvPr>
            <p:extLst>
              <p:ext uri="{D42A27DB-BD31-4B8C-83A1-F6EECF244321}">
                <p14:modId xmlns:p14="http://schemas.microsoft.com/office/powerpoint/2010/main" val="1338595016"/>
              </p:ext>
            </p:extLst>
          </p:nvPr>
        </p:nvGraphicFramePr>
        <p:xfrm>
          <a:off x="914868" y="1265518"/>
          <a:ext cx="10353357" cy="1674628"/>
        </p:xfrm>
        <a:graphic>
          <a:graphicData uri="http://schemas.openxmlformats.org/drawingml/2006/table">
            <a:tbl>
              <a:tblPr firstRow="1" firstCol="1" bandRow="1"/>
              <a:tblGrid>
                <a:gridCol w="2662290">
                  <a:extLst>
                    <a:ext uri="{9D8B030D-6E8A-4147-A177-3AD203B41FA5}">
                      <a16:colId xmlns="" xmlns:a16="http://schemas.microsoft.com/office/drawing/2014/main" val="1537277113"/>
                    </a:ext>
                  </a:extLst>
                </a:gridCol>
                <a:gridCol w="887431">
                  <a:extLst>
                    <a:ext uri="{9D8B030D-6E8A-4147-A177-3AD203B41FA5}">
                      <a16:colId xmlns="" xmlns:a16="http://schemas.microsoft.com/office/drawing/2014/main" val="2016200721"/>
                    </a:ext>
                  </a:extLst>
                </a:gridCol>
                <a:gridCol w="887431">
                  <a:extLst>
                    <a:ext uri="{9D8B030D-6E8A-4147-A177-3AD203B41FA5}">
                      <a16:colId xmlns="" xmlns:a16="http://schemas.microsoft.com/office/drawing/2014/main" val="4205074037"/>
                    </a:ext>
                  </a:extLst>
                </a:gridCol>
                <a:gridCol w="887431">
                  <a:extLst>
                    <a:ext uri="{9D8B030D-6E8A-4147-A177-3AD203B41FA5}">
                      <a16:colId xmlns="" xmlns:a16="http://schemas.microsoft.com/office/drawing/2014/main" val="4202399642"/>
                    </a:ext>
                  </a:extLst>
                </a:gridCol>
                <a:gridCol w="887431">
                  <a:extLst>
                    <a:ext uri="{9D8B030D-6E8A-4147-A177-3AD203B41FA5}">
                      <a16:colId xmlns="" xmlns:a16="http://schemas.microsoft.com/office/drawing/2014/main" val="3098761470"/>
                    </a:ext>
                  </a:extLst>
                </a:gridCol>
                <a:gridCol w="887431">
                  <a:extLst>
                    <a:ext uri="{9D8B030D-6E8A-4147-A177-3AD203B41FA5}">
                      <a16:colId xmlns="" xmlns:a16="http://schemas.microsoft.com/office/drawing/2014/main" val="1019558096"/>
                    </a:ext>
                  </a:extLst>
                </a:gridCol>
                <a:gridCol w="887431">
                  <a:extLst>
                    <a:ext uri="{9D8B030D-6E8A-4147-A177-3AD203B41FA5}">
                      <a16:colId xmlns="" xmlns:a16="http://schemas.microsoft.com/office/drawing/2014/main" val="2612073846"/>
                    </a:ext>
                  </a:extLst>
                </a:gridCol>
                <a:gridCol w="2366481">
                  <a:extLst>
                    <a:ext uri="{9D8B030D-6E8A-4147-A177-3AD203B41FA5}">
                      <a16:colId xmlns="" xmlns:a16="http://schemas.microsoft.com/office/drawing/2014/main" val="149003106"/>
                    </a:ext>
                  </a:extLst>
                </a:gridCol>
              </a:tblGrid>
              <a:tr h="41865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短周期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4">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长周期</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103588020"/>
                  </a:ext>
                </a:extLst>
              </a:tr>
              <a:tr h="418657">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序号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7</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7715648"/>
                  </a:ext>
                </a:extLst>
              </a:tr>
              <a:tr h="418657">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元素种数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32(</a:t>
                      </a:r>
                      <a:r>
                        <a:rPr lang="zh-CN" sz="2400">
                          <a:solidFill>
                            <a:srgbClr val="000000"/>
                          </a:solidFill>
                          <a:effectLst/>
                          <a:latin typeface="+mn-lt"/>
                          <a:ea typeface="+mn-ea"/>
                          <a:cs typeface="Times New Roman" panose="02020603050405020304" pitchFamily="18" charset="0"/>
                        </a:rPr>
                        <a:t>若排满</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75026293"/>
                  </a:ext>
                </a:extLst>
              </a:tr>
              <a:tr h="41865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0</a:t>
                      </a:r>
                      <a:r>
                        <a:rPr lang="zh-CN" sz="2400">
                          <a:solidFill>
                            <a:srgbClr val="000000"/>
                          </a:solidFill>
                          <a:effectLst/>
                          <a:latin typeface="+mn-lt"/>
                          <a:ea typeface="+mn-ea"/>
                          <a:cs typeface="Times New Roman" panose="02020603050405020304" pitchFamily="18" charset="0"/>
                        </a:rPr>
                        <a:t>族元素原子序数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10</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86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118(</a:t>
                      </a:r>
                      <a:r>
                        <a:rPr lang="zh-CN" sz="2400" dirty="0">
                          <a:solidFill>
                            <a:srgbClr val="000000"/>
                          </a:solidFill>
                          <a:effectLst/>
                          <a:latin typeface="+mn-lt"/>
                          <a:ea typeface="+mn-ea"/>
                          <a:cs typeface="Times New Roman" panose="02020603050405020304" pitchFamily="18" charset="0"/>
                        </a:rPr>
                        <a:t>若排满</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860977"/>
                  </a:ext>
                </a:extLst>
              </a:tr>
            </a:tbl>
          </a:graphicData>
        </a:graphic>
      </p:graphicFrame>
      <p:sp>
        <p:nvSpPr>
          <p:cNvPr id="4" name="矩形 3">
            <a:extLst>
              <a:ext uri="{FF2B5EF4-FFF2-40B4-BE49-F238E27FC236}">
                <a16:creationId xmlns="" xmlns:a16="http://schemas.microsoft.com/office/drawing/2014/main" id="{B218663A-1B43-4813-B3AE-9BDB5A6151CE}"/>
              </a:ext>
            </a:extLst>
          </p:cNvPr>
          <p:cNvSpPr/>
          <p:nvPr/>
        </p:nvSpPr>
        <p:spPr>
          <a:xfrm>
            <a:off x="514610" y="3588486"/>
            <a:ext cx="3807453" cy="312137"/>
          </a:xfrm>
          <a:prstGeom prst="rect">
            <a:avLst/>
          </a:prstGeom>
        </p:spPr>
        <p:txBody>
          <a:bodyPr wrap="none">
            <a:spAutoFit/>
          </a:bodyPr>
          <a:lstStyle/>
          <a:p>
            <a:pPr>
              <a:lnSpc>
                <a:spcPts val="1355"/>
              </a:lnSpc>
              <a:spcAft>
                <a:spcPts val="0"/>
              </a:spcAft>
            </a:pPr>
            <a:r>
              <a:rPr lang="en-US" altLang="zh-CN" sz="2800" dirty="0"/>
              <a:t>(2)</a:t>
            </a:r>
            <a:r>
              <a:rPr lang="zh-CN" altLang="zh-CN" sz="2800" dirty="0"/>
              <a:t>族</a:t>
            </a:r>
            <a:r>
              <a:rPr lang="en-US" altLang="zh-CN" sz="2800" dirty="0"/>
              <a:t>(18</a:t>
            </a:r>
            <a:r>
              <a:rPr lang="zh-CN" altLang="zh-CN" sz="2800" dirty="0"/>
              <a:t>个纵行</a:t>
            </a:r>
            <a:r>
              <a:rPr lang="en-US" altLang="zh-CN" sz="2800" dirty="0"/>
              <a:t>,16</a:t>
            </a:r>
            <a:r>
              <a:rPr lang="zh-CN" altLang="zh-CN" sz="2800" dirty="0"/>
              <a:t>个族</a:t>
            </a:r>
            <a:r>
              <a:rPr lang="en-US" altLang="zh-CN" sz="2800" dirty="0"/>
              <a:t>)</a:t>
            </a:r>
            <a:endParaRPr lang="zh-CN" altLang="zh-CN" sz="2800" dirty="0"/>
          </a:p>
        </p:txBody>
      </p:sp>
      <p:graphicFrame>
        <p:nvGraphicFramePr>
          <p:cNvPr id="5" name="表格 4">
            <a:extLst>
              <a:ext uri="{FF2B5EF4-FFF2-40B4-BE49-F238E27FC236}">
                <a16:creationId xmlns="" xmlns:a16="http://schemas.microsoft.com/office/drawing/2014/main" id="{6F4FF1BC-46AF-42DB-91C1-EF8ADD6803B2}"/>
              </a:ext>
            </a:extLst>
          </p:cNvPr>
          <p:cNvGraphicFramePr>
            <a:graphicFrameLocks noGrp="1"/>
          </p:cNvGraphicFramePr>
          <p:nvPr>
            <p:extLst>
              <p:ext uri="{D42A27DB-BD31-4B8C-83A1-F6EECF244321}">
                <p14:modId xmlns:p14="http://schemas.microsoft.com/office/powerpoint/2010/main" val="1384510687"/>
              </p:ext>
            </p:extLst>
          </p:nvPr>
        </p:nvGraphicFramePr>
        <p:xfrm>
          <a:off x="862819" y="4040565"/>
          <a:ext cx="10466361" cy="2194560"/>
        </p:xfrm>
        <a:graphic>
          <a:graphicData uri="http://schemas.openxmlformats.org/drawingml/2006/table">
            <a:tbl>
              <a:tblPr firstRow="1" firstCol="1" bandRow="1"/>
              <a:tblGrid>
                <a:gridCol w="1162929">
                  <a:extLst>
                    <a:ext uri="{9D8B030D-6E8A-4147-A177-3AD203B41FA5}">
                      <a16:colId xmlns="" xmlns:a16="http://schemas.microsoft.com/office/drawing/2014/main" val="341403059"/>
                    </a:ext>
                  </a:extLst>
                </a:gridCol>
                <a:gridCol w="1162929">
                  <a:extLst>
                    <a:ext uri="{9D8B030D-6E8A-4147-A177-3AD203B41FA5}">
                      <a16:colId xmlns="" xmlns:a16="http://schemas.microsoft.com/office/drawing/2014/main" val="1905167201"/>
                    </a:ext>
                  </a:extLst>
                </a:gridCol>
                <a:gridCol w="1162929">
                  <a:extLst>
                    <a:ext uri="{9D8B030D-6E8A-4147-A177-3AD203B41FA5}">
                      <a16:colId xmlns="" xmlns:a16="http://schemas.microsoft.com/office/drawing/2014/main" val="51861350"/>
                    </a:ext>
                  </a:extLst>
                </a:gridCol>
                <a:gridCol w="1162929">
                  <a:extLst>
                    <a:ext uri="{9D8B030D-6E8A-4147-A177-3AD203B41FA5}">
                      <a16:colId xmlns="" xmlns:a16="http://schemas.microsoft.com/office/drawing/2014/main" val="910993171"/>
                    </a:ext>
                  </a:extLst>
                </a:gridCol>
                <a:gridCol w="1162929">
                  <a:extLst>
                    <a:ext uri="{9D8B030D-6E8A-4147-A177-3AD203B41FA5}">
                      <a16:colId xmlns="" xmlns:a16="http://schemas.microsoft.com/office/drawing/2014/main" val="3482012793"/>
                    </a:ext>
                  </a:extLst>
                </a:gridCol>
                <a:gridCol w="1162929">
                  <a:extLst>
                    <a:ext uri="{9D8B030D-6E8A-4147-A177-3AD203B41FA5}">
                      <a16:colId xmlns="" xmlns:a16="http://schemas.microsoft.com/office/drawing/2014/main" val="76204115"/>
                    </a:ext>
                  </a:extLst>
                </a:gridCol>
                <a:gridCol w="1162929">
                  <a:extLst>
                    <a:ext uri="{9D8B030D-6E8A-4147-A177-3AD203B41FA5}">
                      <a16:colId xmlns="" xmlns:a16="http://schemas.microsoft.com/office/drawing/2014/main" val="958392924"/>
                    </a:ext>
                  </a:extLst>
                </a:gridCol>
                <a:gridCol w="1162929">
                  <a:extLst>
                    <a:ext uri="{9D8B030D-6E8A-4147-A177-3AD203B41FA5}">
                      <a16:colId xmlns="" xmlns:a16="http://schemas.microsoft.com/office/drawing/2014/main" val="3683990400"/>
                    </a:ext>
                  </a:extLst>
                </a:gridCol>
                <a:gridCol w="1162929">
                  <a:extLst>
                    <a:ext uri="{9D8B030D-6E8A-4147-A177-3AD203B41FA5}">
                      <a16:colId xmlns="" xmlns:a16="http://schemas.microsoft.com/office/drawing/2014/main" val="3824815132"/>
                    </a:ext>
                  </a:extLst>
                </a:gridCol>
              </a:tblGrid>
              <a:tr h="185664">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主族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列序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13</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17</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984966514"/>
                  </a:ext>
                </a:extLst>
              </a:tr>
              <a:tr h="184220">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族序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ⅠA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ⅡA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ⅢA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ⅣA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ⅤA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ⅥA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ⅦA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1445413"/>
                  </a:ext>
                </a:extLst>
              </a:tr>
              <a:tr h="185664">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副族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列序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7</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086824195"/>
                  </a:ext>
                </a:extLst>
              </a:tr>
              <a:tr h="184220">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族序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ⅢB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ⅣB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ⅤB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ⅥB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ⅦB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ⅠB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ⅡB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0902923"/>
                  </a:ext>
                </a:extLst>
              </a:tr>
              <a:tr h="18422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Ⅷ</a:t>
                      </a:r>
                      <a:r>
                        <a:rPr lang="zh-CN" sz="2400">
                          <a:solidFill>
                            <a:srgbClr val="000000"/>
                          </a:solidFill>
                          <a:effectLst/>
                          <a:latin typeface="+mn-lt"/>
                          <a:ea typeface="+mn-ea"/>
                          <a:cs typeface="Times New Roman" panose="02020603050405020304" pitchFamily="18" charset="0"/>
                        </a:rPr>
                        <a:t>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第</a:t>
                      </a:r>
                      <a:r>
                        <a:rPr lang="en-US" sz="2400">
                          <a:solidFill>
                            <a:srgbClr val="000000"/>
                          </a:solidFill>
                          <a:effectLst/>
                          <a:latin typeface="+mn-lt"/>
                          <a:ea typeface="+mn-ea"/>
                          <a:cs typeface="Times New Roman" panose="02020603050405020304" pitchFamily="18" charset="0"/>
                        </a:rPr>
                        <a:t>8</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9</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10</a:t>
                      </a:r>
                      <a:r>
                        <a:rPr lang="zh-CN" sz="2400">
                          <a:solidFill>
                            <a:srgbClr val="000000"/>
                          </a:solidFill>
                          <a:effectLst/>
                          <a:latin typeface="+mn-lt"/>
                          <a:ea typeface="+mn-ea"/>
                          <a:cs typeface="Times New Roman" panose="02020603050405020304" pitchFamily="18" charset="0"/>
                        </a:rPr>
                        <a:t>共</a:t>
                      </a:r>
                      <a:r>
                        <a:rPr lang="en-US" sz="24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个纵行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068567175"/>
                  </a:ext>
                </a:extLst>
              </a:tr>
              <a:tr h="18422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0</a:t>
                      </a:r>
                      <a:r>
                        <a:rPr lang="zh-CN" sz="2400">
                          <a:solidFill>
                            <a:srgbClr val="000000"/>
                          </a:solidFill>
                          <a:effectLst/>
                          <a:latin typeface="+mn-lt"/>
                          <a:ea typeface="+mn-ea"/>
                          <a:cs typeface="Times New Roman" panose="02020603050405020304" pitchFamily="18" charset="0"/>
                        </a:rPr>
                        <a:t>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第</a:t>
                      </a:r>
                      <a:r>
                        <a:rPr lang="en-US" sz="2400" dirty="0">
                          <a:solidFill>
                            <a:srgbClr val="000000"/>
                          </a:solidFill>
                          <a:effectLst/>
                          <a:latin typeface="+mn-lt"/>
                          <a:ea typeface="+mn-ea"/>
                          <a:cs typeface="Times New Roman" panose="02020603050405020304" pitchFamily="18" charset="0"/>
                        </a:rPr>
                        <a:t>18</a:t>
                      </a:r>
                      <a:r>
                        <a:rPr lang="zh-CN" sz="2400" dirty="0">
                          <a:solidFill>
                            <a:srgbClr val="000000"/>
                          </a:solidFill>
                          <a:effectLst/>
                          <a:latin typeface="+mn-lt"/>
                          <a:ea typeface="+mn-ea"/>
                          <a:cs typeface="Times New Roman" panose="02020603050405020304" pitchFamily="18" charset="0"/>
                        </a:rPr>
                        <a:t>纵行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316190074"/>
                  </a:ext>
                </a:extLst>
              </a:tr>
            </a:tbl>
          </a:graphicData>
        </a:graphic>
      </p:graphicFrame>
      <p:sp>
        <p:nvSpPr>
          <p:cNvPr id="9" name="矩形 8">
            <a:extLst>
              <a:ext uri="{FF2B5EF4-FFF2-40B4-BE49-F238E27FC236}">
                <a16:creationId xmlns="" xmlns:a16="http://schemas.microsoft.com/office/drawing/2014/main" id="{44348C87-AEDE-43F6-9D97-799548DB2376}"/>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42034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218663A-1B43-4813-B3AE-9BDB5A6151CE}"/>
              </a:ext>
            </a:extLst>
          </p:cNvPr>
          <p:cNvSpPr/>
          <p:nvPr/>
        </p:nvSpPr>
        <p:spPr>
          <a:xfrm>
            <a:off x="514610" y="887489"/>
            <a:ext cx="3801041" cy="461665"/>
          </a:xfrm>
          <a:prstGeom prst="rect">
            <a:avLst/>
          </a:prstGeom>
        </p:spPr>
        <p:txBody>
          <a:bodyPr wrap="none">
            <a:spAutoFit/>
          </a:bodyPr>
          <a:lstStyle/>
          <a:p>
            <a:r>
              <a:rPr lang="en-US" altLang="zh-CN" sz="2400" b="1" dirty="0">
                <a:solidFill>
                  <a:srgbClr val="000000"/>
                </a:solidFill>
                <a:cs typeface="Times New Roman" panose="02020603050405020304" pitchFamily="18" charset="0"/>
              </a:rPr>
              <a:t>4.</a:t>
            </a:r>
            <a:r>
              <a:rPr lang="zh-CN" altLang="zh-CN" sz="2400" b="1" dirty="0">
                <a:solidFill>
                  <a:srgbClr val="000000"/>
                </a:solidFill>
                <a:cs typeface="Times New Roman" panose="02020603050405020304" pitchFamily="18" charset="0"/>
              </a:rPr>
              <a:t>元素周期表中元素的分区</a:t>
            </a:r>
          </a:p>
        </p:txBody>
      </p:sp>
      <p:pic>
        <p:nvPicPr>
          <p:cNvPr id="9" name="H1A.eps" descr="id:2147523564;FounderCES">
            <a:extLst>
              <a:ext uri="{FF2B5EF4-FFF2-40B4-BE49-F238E27FC236}">
                <a16:creationId xmlns="" xmlns:a16="http://schemas.microsoft.com/office/drawing/2014/main" id="{3BBDE983-92EE-4437-988E-012BC03D9501}"/>
              </a:ext>
            </a:extLst>
          </p:cNvPr>
          <p:cNvPicPr/>
          <p:nvPr/>
        </p:nvPicPr>
        <p:blipFill>
          <a:blip r:embed="rId2"/>
          <a:stretch>
            <a:fillRect/>
          </a:stretch>
        </p:blipFill>
        <p:spPr>
          <a:xfrm>
            <a:off x="3648392" y="1539264"/>
            <a:ext cx="4895215" cy="2977450"/>
          </a:xfrm>
          <a:prstGeom prst="rect">
            <a:avLst/>
          </a:prstGeom>
        </p:spPr>
      </p:pic>
      <p:sp>
        <p:nvSpPr>
          <p:cNvPr id="10" name="矩形 9">
            <a:extLst>
              <a:ext uri="{FF2B5EF4-FFF2-40B4-BE49-F238E27FC236}">
                <a16:creationId xmlns="" xmlns:a16="http://schemas.microsoft.com/office/drawing/2014/main" id="{ADAC80A9-1BA3-49BF-A87F-64AF81756FF1}"/>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9826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CB52EFE2-D6ED-461A-A6BE-1974E2547564}"/>
              </a:ext>
            </a:extLst>
          </p:cNvPr>
          <p:cNvSpPr/>
          <p:nvPr/>
        </p:nvSpPr>
        <p:spPr>
          <a:xfrm>
            <a:off x="514610" y="789015"/>
            <a:ext cx="1620957" cy="662489"/>
          </a:xfrm>
          <a:prstGeom prst="rect">
            <a:avLst/>
          </a:prstGeom>
        </p:spPr>
        <p:txBody>
          <a:bodyPr wrap="none">
            <a:spAutoFit/>
          </a:bodyPr>
          <a:lstStyle/>
          <a:p>
            <a:pPr>
              <a:lnSpc>
                <a:spcPct val="150000"/>
              </a:lnSpc>
            </a:pPr>
            <a:r>
              <a:rPr lang="zh-CN" altLang="en-US" sz="2800" b="1" dirty="0">
                <a:solidFill>
                  <a:srgbClr val="DA251C"/>
                </a:solidFill>
                <a:latin typeface="+mn-ea"/>
                <a:cs typeface="Times New Roman" panose="02020603050405020304" pitchFamily="18" charset="0"/>
              </a:rPr>
              <a:t>拓展延伸</a:t>
            </a:r>
            <a:endParaRPr lang="zh-CN" altLang="zh-CN" sz="2800" b="1" dirty="0">
              <a:solidFill>
                <a:srgbClr val="DA251C"/>
              </a:solidFill>
              <a:latin typeface="+mn-ea"/>
              <a:cs typeface="Times New Roman" panose="02020603050405020304" pitchFamily="18" charset="0"/>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318866" y="1400616"/>
            <a:ext cx="11540198" cy="461664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在分界线的左侧</a:t>
            </a:r>
            <a:r>
              <a:rPr lang="en-US" altLang="zh-CN" sz="2800" dirty="0">
                <a:solidFill>
                  <a:srgbClr val="000000"/>
                </a:solidFill>
                <a:cs typeface="Times New Roman" panose="02020603050405020304" pitchFamily="18" charset="0"/>
              </a:rPr>
              <a:t>(</a:t>
            </a:r>
            <a:r>
              <a:rPr lang="en-US" altLang="zh-CN" sz="2800" dirty="0" err="1">
                <a:solidFill>
                  <a:srgbClr val="000000"/>
                </a:solidFill>
                <a:cs typeface="Times New Roman" panose="02020603050405020304" pitchFamily="18" charset="0"/>
              </a:rPr>
              <a:t>ⅠA</a:t>
            </a:r>
            <a:r>
              <a:rPr lang="zh-CN" altLang="zh-CN" sz="2800" dirty="0">
                <a:solidFill>
                  <a:srgbClr val="000000"/>
                </a:solidFill>
                <a:cs typeface="Times New Roman" panose="02020603050405020304" pitchFamily="18" charset="0"/>
              </a:rPr>
              <a:t>族</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还包括非金属元素氢。</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元素周期表的左下方是金属性最强的元素铯</a:t>
            </a:r>
            <a:r>
              <a:rPr lang="en-US" altLang="zh-CN" sz="2800" dirty="0">
                <a:solidFill>
                  <a:srgbClr val="000000"/>
                </a:solidFill>
                <a:cs typeface="Times New Roman" panose="02020603050405020304" pitchFamily="18" charset="0"/>
              </a:rPr>
              <a:t>(Cs)(</a:t>
            </a:r>
            <a:r>
              <a:rPr lang="zh-CN" altLang="zh-CN" sz="2800" dirty="0">
                <a:solidFill>
                  <a:srgbClr val="000000"/>
                </a:solidFill>
                <a:cs typeface="Times New Roman" panose="02020603050405020304" pitchFamily="18" charset="0"/>
              </a:rPr>
              <a:t>放射性元素除外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右上方是非金属性最强的元素氟</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。碱性最强的是</a:t>
            </a:r>
            <a:r>
              <a:rPr lang="en-US" altLang="zh-CN" sz="2800" dirty="0" err="1">
                <a:solidFill>
                  <a:srgbClr val="000000"/>
                </a:solidFill>
                <a:cs typeface="Times New Roman" panose="02020603050405020304" pitchFamily="18" charset="0"/>
              </a:rPr>
              <a:t>CsOH</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酸性最强的含氧酸是</a:t>
            </a:r>
            <a:r>
              <a:rPr lang="en-US" altLang="zh-CN" sz="2800" dirty="0">
                <a:solidFill>
                  <a:srgbClr val="000000"/>
                </a:solidFill>
                <a:cs typeface="Times New Roman" panose="02020603050405020304" pitchFamily="18" charset="0"/>
              </a:rPr>
              <a:t>HClO</a:t>
            </a:r>
            <a:r>
              <a:rPr lang="en-US" altLang="zh-CN" sz="2800" baseline="-250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位于元素周期表中金属元素和非金属元素分界线附近的元素</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既能表现出一定的金属性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又能表现出一定的非金属性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如</a:t>
            </a:r>
            <a:r>
              <a:rPr lang="en-US" altLang="zh-CN" sz="2800" dirty="0">
                <a:solidFill>
                  <a:srgbClr val="000000"/>
                </a:solidFill>
                <a:cs typeface="Times New Roman" panose="02020603050405020304" pitchFamily="18" charset="0"/>
              </a:rPr>
              <a:t>Al</a:t>
            </a:r>
            <a:r>
              <a:rPr lang="zh-CN" altLang="zh-CN" sz="2800" dirty="0">
                <a:solidFill>
                  <a:srgbClr val="000000"/>
                </a:solidFill>
                <a:cs typeface="Times New Roman" panose="02020603050405020304" pitchFamily="18" charset="0"/>
              </a:rPr>
              <a:t>既能与碱反应又能与酸反应。</a:t>
            </a:r>
            <a:endParaRPr lang="zh-CN" altLang="zh-CN" sz="2800" dirty="0">
              <a:solidFill>
                <a:srgbClr val="000000"/>
              </a:solidFill>
              <a:effectLst/>
              <a:cs typeface="Times New Roman" panose="02020603050405020304" pitchFamily="18" charset="0"/>
            </a:endParaRPr>
          </a:p>
        </p:txBody>
      </p:sp>
      <p:sp>
        <p:nvSpPr>
          <p:cNvPr id="9" name="矩形 8">
            <a:extLst>
              <a:ext uri="{FF2B5EF4-FFF2-40B4-BE49-F238E27FC236}">
                <a16:creationId xmlns="" xmlns:a16="http://schemas.microsoft.com/office/drawing/2014/main" id="{FB452F2B-F16D-448B-B37C-791E8864752D}"/>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53471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74548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元素周期律及其</a:t>
            </a:r>
            <a:r>
              <a:rPr lang="zh-CN" altLang="zh-CN" sz="2800" dirty="0" smtClean="0">
                <a:solidFill>
                  <a:srgbClr val="DA251C"/>
                </a:solidFill>
              </a:rPr>
              <a:t>应用</a:t>
            </a:r>
            <a:r>
              <a:rPr lang="zh-CN" altLang="en-US" sz="2800" dirty="0" smtClean="0">
                <a:solidFill>
                  <a:srgbClr val="DA251C"/>
                </a:solidFill>
              </a:rPr>
              <a:t>（难点）</a:t>
            </a:r>
            <a:endParaRPr lang="en-US" altLang="zh-CN" sz="2800" dirty="0">
              <a:solidFill>
                <a:srgbClr val="DA251C"/>
              </a:solidFill>
            </a:endParaRPr>
          </a:p>
        </p:txBody>
      </p:sp>
      <p:sp>
        <p:nvSpPr>
          <p:cNvPr id="2" name="矩形 1">
            <a:extLst>
              <a:ext uri="{FF2B5EF4-FFF2-40B4-BE49-F238E27FC236}">
                <a16:creationId xmlns="" xmlns:a16="http://schemas.microsoft.com/office/drawing/2014/main" id="{715E11A9-0CCF-4A7C-B797-40FC7481E028}"/>
              </a:ext>
            </a:extLst>
          </p:cNvPr>
          <p:cNvSpPr/>
          <p:nvPr/>
        </p:nvSpPr>
        <p:spPr>
          <a:xfrm>
            <a:off x="318866" y="739434"/>
            <a:ext cx="11540198" cy="2677656"/>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pitchFamily="18" charset="0"/>
              </a:rPr>
              <a:t> </a:t>
            </a:r>
            <a:r>
              <a:rPr lang="en-US" altLang="zh-CN" sz="2800" b="1" dirty="0">
                <a:solidFill>
                  <a:srgbClr val="000000"/>
                </a:solidFill>
                <a:cs typeface="Times New Roman" panose="02020603050405020304" pitchFamily="18" charset="0"/>
              </a:rPr>
              <a:t>1.</a:t>
            </a:r>
            <a:r>
              <a:rPr lang="zh-CN" altLang="zh-CN" sz="2800" b="1" dirty="0">
                <a:solidFill>
                  <a:srgbClr val="000000"/>
                </a:solidFill>
                <a:cs typeface="Times New Roman" panose="02020603050405020304" pitchFamily="18" charset="0"/>
              </a:rPr>
              <a:t>定义</a:t>
            </a:r>
          </a:p>
          <a:p>
            <a:pPr>
              <a:lnSpc>
                <a:spcPct val="150000"/>
              </a:lnSpc>
            </a:pPr>
            <a:r>
              <a:rPr lang="zh-CN" altLang="zh-CN" sz="2800" dirty="0">
                <a:solidFill>
                  <a:srgbClr val="000000"/>
                </a:solidFill>
                <a:cs typeface="Times New Roman" panose="02020603050405020304" pitchFamily="18" charset="0"/>
              </a:rPr>
              <a:t>元素的性质随着原子序数的递增而呈周期性变化的规律。</a:t>
            </a:r>
          </a:p>
          <a:p>
            <a:pPr>
              <a:lnSpc>
                <a:spcPct val="150000"/>
              </a:lnSpc>
            </a:pPr>
            <a:r>
              <a:rPr lang="en-US" altLang="zh-CN" sz="2800" b="1" dirty="0">
                <a:solidFill>
                  <a:srgbClr val="000000"/>
                </a:solidFill>
                <a:cs typeface="Times New Roman" panose="02020603050405020304" pitchFamily="18" charset="0"/>
              </a:rPr>
              <a:t> 2.</a:t>
            </a:r>
            <a:r>
              <a:rPr lang="zh-CN" altLang="zh-CN" sz="2800" b="1" dirty="0">
                <a:solidFill>
                  <a:srgbClr val="000000"/>
                </a:solidFill>
                <a:cs typeface="Times New Roman" panose="02020603050405020304" pitchFamily="18" charset="0"/>
              </a:rPr>
              <a:t>实质</a:t>
            </a:r>
          </a:p>
          <a:p>
            <a:pPr>
              <a:lnSpc>
                <a:spcPct val="150000"/>
              </a:lnSpc>
            </a:pPr>
            <a:r>
              <a:rPr lang="zh-CN" altLang="zh-CN" sz="2800" dirty="0">
                <a:solidFill>
                  <a:srgbClr val="000000"/>
                </a:solidFill>
                <a:cs typeface="Times New Roman" panose="02020603050405020304" pitchFamily="18" charset="0"/>
              </a:rPr>
              <a:t>元素性质的周期性变化是元素原子核外电子排布周期性变化的必然结果</a:t>
            </a:r>
            <a:r>
              <a:rPr lang="zh-CN" altLang="zh-CN" sz="2800" dirty="0" smtClean="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02581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23803B56-E100-4D14-BF25-2BC4A6F605EC}"/>
              </a:ext>
            </a:extLst>
          </p:cNvPr>
          <p:cNvGraphicFramePr>
            <a:graphicFrameLocks noGrp="1"/>
          </p:cNvGraphicFramePr>
          <p:nvPr>
            <p:extLst>
              <p:ext uri="{D42A27DB-BD31-4B8C-83A1-F6EECF244321}">
                <p14:modId xmlns:p14="http://schemas.microsoft.com/office/powerpoint/2010/main" val="779143177"/>
              </p:ext>
            </p:extLst>
          </p:nvPr>
        </p:nvGraphicFramePr>
        <p:xfrm>
          <a:off x="325870" y="1155309"/>
          <a:ext cx="11625941" cy="4977969"/>
        </p:xfrm>
        <a:graphic>
          <a:graphicData uri="http://schemas.openxmlformats.org/drawingml/2006/table">
            <a:tbl>
              <a:tblPr firstRow="1" firstCol="1" bandRow="1"/>
              <a:tblGrid>
                <a:gridCol w="981528">
                  <a:extLst>
                    <a:ext uri="{9D8B030D-6E8A-4147-A177-3AD203B41FA5}">
                      <a16:colId xmlns="" xmlns:a16="http://schemas.microsoft.com/office/drawing/2014/main" val="2872386511"/>
                    </a:ext>
                  </a:extLst>
                </a:gridCol>
                <a:gridCol w="3543300">
                  <a:extLst>
                    <a:ext uri="{9D8B030D-6E8A-4147-A177-3AD203B41FA5}">
                      <a16:colId xmlns="" xmlns:a16="http://schemas.microsoft.com/office/drawing/2014/main" val="579602858"/>
                    </a:ext>
                  </a:extLst>
                </a:gridCol>
                <a:gridCol w="3638550">
                  <a:extLst>
                    <a:ext uri="{9D8B030D-6E8A-4147-A177-3AD203B41FA5}">
                      <a16:colId xmlns="" xmlns:a16="http://schemas.microsoft.com/office/drawing/2014/main" val="1520219198"/>
                    </a:ext>
                  </a:extLst>
                </a:gridCol>
                <a:gridCol w="3462563">
                  <a:extLst>
                    <a:ext uri="{9D8B030D-6E8A-4147-A177-3AD203B41FA5}">
                      <a16:colId xmlns="" xmlns:a16="http://schemas.microsoft.com/office/drawing/2014/main" val="350788402"/>
                    </a:ext>
                  </a:extLst>
                </a:gridCol>
              </a:tblGrid>
              <a:tr h="442849">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项目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同周期</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左</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右</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同主族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上</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下</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0522638"/>
                  </a:ext>
                </a:extLst>
              </a:tr>
              <a:tr h="442849">
                <a:tc rowSpan="5">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原子</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结构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最外层电子数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3698382"/>
                  </a:ext>
                </a:extLst>
              </a:tr>
              <a:tr h="44284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核电荷数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逐渐增大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9529077"/>
                  </a:ext>
                </a:extLst>
              </a:tr>
              <a:tr h="44284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电子层数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相同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逐渐增多</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1569638"/>
                  </a:ext>
                </a:extLst>
              </a:tr>
              <a:tr h="44284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原子半径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0534108"/>
                  </a:ext>
                </a:extLst>
              </a:tr>
              <a:tr h="1328547">
                <a:tc vMerge="1">
                  <a:txBody>
                    <a:bodyPr/>
                    <a:lstStyle/>
                    <a:p>
                      <a:endParaRPr lang="zh-CN" altLang="en-US"/>
                    </a:p>
                  </a:txBody>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离子半径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阳离子逐渐减小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阴离子逐渐减小</a:t>
                      </a:r>
                      <a:r>
                        <a:rPr lang="en-US"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阴离子</a:t>
                      </a:r>
                      <a:r>
                        <a:rPr lang="en-US" sz="2400">
                          <a:solidFill>
                            <a:srgbClr val="000000"/>
                          </a:solidFill>
                          <a:effectLst/>
                          <a:latin typeface="+mn-lt"/>
                          <a:ea typeface="+mn-ea"/>
                          <a:cs typeface="Times New Roman" panose="02020603050405020304" pitchFamily="18" charset="0"/>
                        </a:rPr>
                        <a:t>)&gt;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阳离子</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50080"/>
                  </a:ext>
                </a:extLst>
              </a:tr>
              <a:tr h="1435177">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性质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化合价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最高正化合价由</a:t>
                      </a:r>
                      <a:r>
                        <a:rPr lang="en-US" sz="2400">
                          <a:solidFill>
                            <a:srgbClr val="000000"/>
                          </a:solidFill>
                          <a:effectLst/>
                          <a:latin typeface="+mn-lt"/>
                          <a:ea typeface="+mn-ea"/>
                          <a:cs typeface="Times New Roman" panose="02020603050405020304" pitchFamily="18" charset="0"/>
                        </a:rPr>
                        <a:t>+1→+7(O</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F</a:t>
                      </a:r>
                      <a:r>
                        <a:rPr lang="zh-CN" sz="2400">
                          <a:solidFill>
                            <a:srgbClr val="000000"/>
                          </a:solidFill>
                          <a:effectLst/>
                          <a:latin typeface="+mn-lt"/>
                          <a:ea typeface="+mn-ea"/>
                          <a:cs typeface="Times New Roman" panose="02020603050405020304" pitchFamily="18" charset="0"/>
                        </a:rPr>
                        <a:t>除外</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最低负化合价</a:t>
                      </a:r>
                      <a:r>
                        <a:rPr lang="en-US" sz="2400">
                          <a:solidFill>
                            <a:srgbClr val="000000"/>
                          </a:solidFill>
                          <a:effectLst/>
                          <a:latin typeface="+mn-lt"/>
                          <a:ea typeface="+mn-ea"/>
                          <a:cs typeface="Times New Roman" panose="02020603050405020304" pitchFamily="18" charset="0"/>
                        </a:rPr>
                        <a:t>=-(8-</a:t>
                      </a:r>
                      <a:r>
                        <a:rPr lang="zh-CN" sz="2400">
                          <a:solidFill>
                            <a:srgbClr val="000000"/>
                          </a:solidFill>
                          <a:effectLst/>
                          <a:latin typeface="+mn-lt"/>
                          <a:ea typeface="+mn-ea"/>
                          <a:cs typeface="Times New Roman" panose="02020603050405020304" pitchFamily="18" charset="0"/>
                        </a:rPr>
                        <a:t>主族序数</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相同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最高正化合价</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主族序数</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F</a:t>
                      </a:r>
                      <a:r>
                        <a:rPr lang="zh-CN" sz="2400" dirty="0">
                          <a:solidFill>
                            <a:srgbClr val="000000"/>
                          </a:solidFill>
                          <a:effectLst/>
                          <a:latin typeface="+mn-lt"/>
                          <a:ea typeface="+mn-ea"/>
                          <a:cs typeface="Times New Roman" panose="02020603050405020304" pitchFamily="18" charset="0"/>
                        </a:rPr>
                        <a:t>除外</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813222"/>
                  </a:ext>
                </a:extLst>
              </a:tr>
            </a:tbl>
          </a:graphicData>
        </a:graphic>
      </p:graphicFrame>
      <p:sp>
        <p:nvSpPr>
          <p:cNvPr id="9" name="矩形 8">
            <a:extLst>
              <a:ext uri="{FF2B5EF4-FFF2-40B4-BE49-F238E27FC236}">
                <a16:creationId xmlns="" xmlns:a16="http://schemas.microsoft.com/office/drawing/2014/main" id="{8D0B0CC2-18BD-4770-9395-F8733E2D62B0}"/>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2" name="矩形 1"/>
          <p:cNvSpPr/>
          <p:nvPr/>
        </p:nvSpPr>
        <p:spPr>
          <a:xfrm>
            <a:off x="325870" y="416645"/>
            <a:ext cx="4762842" cy="738664"/>
          </a:xfrm>
          <a:prstGeom prst="rect">
            <a:avLst/>
          </a:prstGeom>
        </p:spPr>
        <p:txBody>
          <a:bodyPr wrap="none">
            <a:spAutoFit/>
          </a:bodyPr>
          <a:lstStyle/>
          <a:p>
            <a:pPr>
              <a:lnSpc>
                <a:spcPct val="150000"/>
              </a:lnSpc>
            </a:pPr>
            <a:r>
              <a:rPr lang="en-US" altLang="zh-CN" sz="2800" b="1" dirty="0">
                <a:solidFill>
                  <a:srgbClr val="000000"/>
                </a:solidFill>
                <a:cs typeface="Times New Roman" panose="02020603050405020304" pitchFamily="18" charset="0"/>
              </a:rPr>
              <a:t>3.</a:t>
            </a:r>
            <a:r>
              <a:rPr lang="zh-CN" altLang="zh-CN" sz="2800" b="1" dirty="0">
                <a:solidFill>
                  <a:srgbClr val="000000"/>
                </a:solidFill>
                <a:cs typeface="Times New Roman" panose="02020603050405020304" pitchFamily="18" charset="0"/>
              </a:rPr>
              <a:t>主族元素的周期性变化规律</a:t>
            </a:r>
          </a:p>
        </p:txBody>
      </p:sp>
    </p:spTree>
    <p:extLst>
      <p:ext uri="{BB962C8B-B14F-4D97-AF65-F5344CB8AC3E}">
        <p14:creationId xmlns:p14="http://schemas.microsoft.com/office/powerpoint/2010/main" val="37621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23803B56-E100-4D14-BF25-2BC4A6F605EC}"/>
              </a:ext>
            </a:extLst>
          </p:cNvPr>
          <p:cNvGraphicFramePr>
            <a:graphicFrameLocks noGrp="1"/>
          </p:cNvGraphicFramePr>
          <p:nvPr>
            <p:extLst>
              <p:ext uri="{D42A27DB-BD31-4B8C-83A1-F6EECF244321}">
                <p14:modId xmlns:p14="http://schemas.microsoft.com/office/powerpoint/2010/main" val="1222162847"/>
              </p:ext>
            </p:extLst>
          </p:nvPr>
        </p:nvGraphicFramePr>
        <p:xfrm>
          <a:off x="275772" y="935151"/>
          <a:ext cx="11625941" cy="5314191"/>
        </p:xfrm>
        <a:graphic>
          <a:graphicData uri="http://schemas.openxmlformats.org/drawingml/2006/table">
            <a:tbl>
              <a:tblPr firstRow="1" firstCol="1" bandRow="1"/>
              <a:tblGrid>
                <a:gridCol w="905328">
                  <a:extLst>
                    <a:ext uri="{9D8B030D-6E8A-4147-A177-3AD203B41FA5}">
                      <a16:colId xmlns="" xmlns:a16="http://schemas.microsoft.com/office/drawing/2014/main" val="2872386511"/>
                    </a:ext>
                  </a:extLst>
                </a:gridCol>
                <a:gridCol w="3619500">
                  <a:extLst>
                    <a:ext uri="{9D8B030D-6E8A-4147-A177-3AD203B41FA5}">
                      <a16:colId xmlns="" xmlns:a16="http://schemas.microsoft.com/office/drawing/2014/main" val="579602858"/>
                    </a:ext>
                  </a:extLst>
                </a:gridCol>
                <a:gridCol w="3638550">
                  <a:extLst>
                    <a:ext uri="{9D8B030D-6E8A-4147-A177-3AD203B41FA5}">
                      <a16:colId xmlns="" xmlns:a16="http://schemas.microsoft.com/office/drawing/2014/main" val="1520219198"/>
                    </a:ext>
                  </a:extLst>
                </a:gridCol>
                <a:gridCol w="3462563">
                  <a:extLst>
                    <a:ext uri="{9D8B030D-6E8A-4147-A177-3AD203B41FA5}">
                      <a16:colId xmlns="" xmlns:a16="http://schemas.microsoft.com/office/drawing/2014/main" val="350788402"/>
                    </a:ext>
                  </a:extLst>
                </a:gridCol>
              </a:tblGrid>
              <a:tr h="442849">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项目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同周期</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左</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右</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同主族</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上</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下</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0522638"/>
                  </a:ext>
                </a:extLst>
              </a:tr>
              <a:tr h="44284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400" kern="1200" dirty="0">
                          <a:solidFill>
                            <a:srgbClr val="000000"/>
                          </a:solidFill>
                          <a:effectLst/>
                          <a:latin typeface="+mn-lt"/>
                          <a:ea typeface="+mn-ea"/>
                          <a:cs typeface="Times New Roman" panose="02020603050405020304" pitchFamily="18" charset="0"/>
                        </a:rPr>
                        <a:t>性质</a:t>
                      </a:r>
                    </a:p>
                    <a:p>
                      <a:endParaRPr lang="zh-CN" altLang="en-US" dirty="0"/>
                    </a:p>
                  </a:txBody>
                  <a:tcPr>
                    <a:lnT w="12700" cap="flat" cmpd="sng" algn="ctr">
                      <a:solidFill>
                        <a:srgbClr val="000000"/>
                      </a:solidFill>
                      <a:prstDash val="solid"/>
                      <a:round/>
                      <a:headEnd type="none" w="med" len="med"/>
                      <a:tailEnd type="none" w="med" len="med"/>
                    </a:lnT>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得电子能力</a:t>
                      </a: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逐渐减弱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3351836"/>
                  </a:ext>
                </a:extLst>
              </a:tr>
              <a:tr h="44284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失电子能力</a:t>
                      </a: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逐渐增强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7122013"/>
                  </a:ext>
                </a:extLst>
              </a:tr>
              <a:tr h="88569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元素的金属性</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和非金属性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金属性逐渐减弱</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非金属性逐渐增强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金属性逐渐增强</a:t>
                      </a:r>
                    </a:p>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非金属性逐渐减弱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8151165"/>
                  </a:ext>
                </a:extLst>
              </a:tr>
              <a:tr h="885699">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离子的氧化</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性、还原性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阳离子的氧化性逐渐增强</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阴离子的还原性逐渐减弱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阳离子的氧化性逐渐减弱</a:t>
                      </a:r>
                    </a:p>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阴离子的还原性逐渐增强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204409"/>
                  </a:ext>
                </a:extLst>
              </a:tr>
              <a:tr h="1328547">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非金属元素</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气态氢化物</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的稳定性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逐渐减弱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044266"/>
                  </a:ext>
                </a:extLst>
              </a:tr>
              <a:tr h="885699">
                <a:tc vMerge="1">
                  <a:txBody>
                    <a:bodyPr/>
                    <a:lstStyle/>
                    <a:p>
                      <a:endParaRPr lang="zh-CN" altLang="en-US"/>
                    </a:p>
                  </a:txBody>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最高价氧化物对应的水化物的酸碱性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碱性逐渐减弱</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酸性逐渐增强</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碱性逐渐增强</a:t>
                      </a:r>
                    </a:p>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酸性逐渐减弱</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3488415"/>
                  </a:ext>
                </a:extLst>
              </a:tr>
            </a:tbl>
          </a:graphicData>
        </a:graphic>
      </p:graphicFrame>
      <p:sp>
        <p:nvSpPr>
          <p:cNvPr id="9" name="矩形 1">
            <a:extLst>
              <a:ext uri="{FF2B5EF4-FFF2-40B4-BE49-F238E27FC236}">
                <a16:creationId xmlns="" xmlns:a16="http://schemas.microsoft.com/office/drawing/2014/main" id="{4CBDFF50-62C5-43A0-9FA8-223F186FD61B}"/>
              </a:ext>
            </a:extLst>
          </p:cNvPr>
          <p:cNvSpPr>
            <a:spLocks noChangeArrowheads="1"/>
          </p:cNvSpPr>
          <p:nvPr/>
        </p:nvSpPr>
        <p:spPr bwMode="auto">
          <a:xfrm>
            <a:off x="10349503" y="261061"/>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10" name="矩形 9">
            <a:extLst>
              <a:ext uri="{FF2B5EF4-FFF2-40B4-BE49-F238E27FC236}">
                <a16:creationId xmlns="" xmlns:a16="http://schemas.microsoft.com/office/drawing/2014/main" id="{2A59A5E9-B155-41EB-8A0A-6F49B63C5D95}"/>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00722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318866" y="739434"/>
            <a:ext cx="11540198" cy="2031325"/>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pitchFamily="18" charset="0"/>
              </a:rPr>
              <a:t>4.</a:t>
            </a:r>
            <a:r>
              <a:rPr lang="zh-CN" altLang="zh-CN" sz="2800" b="1" dirty="0">
                <a:solidFill>
                  <a:srgbClr val="000000"/>
                </a:solidFill>
                <a:cs typeface="Times New Roman" panose="02020603050405020304" pitchFamily="18" charset="0"/>
              </a:rPr>
              <a:t>元素周期表、元素周期律的应用</a:t>
            </a:r>
          </a:p>
          <a:p>
            <a:pPr>
              <a:lnSpc>
                <a:spcPct val="150000"/>
              </a:lnSpc>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元素周期表的</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大</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应用</a:t>
            </a:r>
          </a:p>
          <a:p>
            <a:pPr>
              <a:lnSpc>
                <a:spcPct val="150000"/>
              </a:lnSpc>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科学预测</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为新元素的发现及预测它们的原子结构和性质提供了线索。</a:t>
            </a:r>
          </a:p>
        </p:txBody>
      </p:sp>
      <p:sp>
        <p:nvSpPr>
          <p:cNvPr id="3" name="矩形 2">
            <a:extLst>
              <a:ext uri="{FF2B5EF4-FFF2-40B4-BE49-F238E27FC236}">
                <a16:creationId xmlns="" xmlns:a16="http://schemas.microsoft.com/office/drawing/2014/main" id="{5CC47238-644A-4D6C-9C4F-88EFAAF52713}"/>
              </a:ext>
            </a:extLst>
          </p:cNvPr>
          <p:cNvSpPr/>
          <p:nvPr/>
        </p:nvSpPr>
        <p:spPr>
          <a:xfrm>
            <a:off x="358622" y="2920894"/>
            <a:ext cx="2438488" cy="321755"/>
          </a:xfrm>
          <a:prstGeom prst="rect">
            <a:avLst/>
          </a:prstGeom>
        </p:spPr>
        <p:txBody>
          <a:bodyPr wrap="none">
            <a:spAutoFit/>
          </a:bodyPr>
          <a:lstStyle/>
          <a:p>
            <a:pPr>
              <a:lnSpc>
                <a:spcPts val="1525"/>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寻找新材料</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p:pic>
        <p:nvPicPr>
          <p:cNvPr id="9" name="YBTWDTSDS专12-1ST.eps" descr="id:2147523677;FounderCES">
            <a:extLst>
              <a:ext uri="{FF2B5EF4-FFF2-40B4-BE49-F238E27FC236}">
                <a16:creationId xmlns="" xmlns:a16="http://schemas.microsoft.com/office/drawing/2014/main" id="{C74F05BF-E919-4FC2-AE98-3C524D5C4944}"/>
              </a:ext>
            </a:extLst>
          </p:cNvPr>
          <p:cNvPicPr/>
          <p:nvPr/>
        </p:nvPicPr>
        <p:blipFill>
          <a:blip r:embed="rId2"/>
          <a:stretch>
            <a:fillRect/>
          </a:stretch>
        </p:blipFill>
        <p:spPr>
          <a:xfrm>
            <a:off x="3503798" y="3465513"/>
            <a:ext cx="5184403" cy="2542221"/>
          </a:xfrm>
          <a:prstGeom prst="rect">
            <a:avLst/>
          </a:prstGeom>
        </p:spPr>
      </p:pic>
      <p:sp>
        <p:nvSpPr>
          <p:cNvPr id="10" name="矩形 9">
            <a:extLst>
              <a:ext uri="{FF2B5EF4-FFF2-40B4-BE49-F238E27FC236}">
                <a16:creationId xmlns="" xmlns:a16="http://schemas.microsoft.com/office/drawing/2014/main" id="{8135E02E-B320-4337-AA63-432E3B816BBE}"/>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06933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15E11A9-0CCF-4A7C-B797-40FC7481E028}"/>
              </a:ext>
            </a:extLst>
          </p:cNvPr>
          <p:cNvSpPr/>
          <p:nvPr/>
        </p:nvSpPr>
        <p:spPr>
          <a:xfrm>
            <a:off x="318866" y="767570"/>
            <a:ext cx="11540198" cy="5186548"/>
          </a:xfrm>
          <a:prstGeom prst="rect">
            <a:avLst/>
          </a:prstGeom>
        </p:spPr>
        <p:txBody>
          <a:bodyPr wrap="square">
            <a:spAutoFit/>
          </a:bodyPr>
          <a:lstStyle/>
          <a:p>
            <a:pPr>
              <a:lnSpc>
                <a:spcPct val="150000"/>
              </a:lnSpc>
            </a:pPr>
            <a:r>
              <a:rPr lang="en-US" altLang="zh-CN" sz="2800" dirty="0"/>
              <a:t>③</a:t>
            </a:r>
            <a:r>
              <a:rPr lang="zh-CN" altLang="zh-CN" sz="2800" dirty="0"/>
              <a:t>用于工农业生产</a:t>
            </a:r>
          </a:p>
          <a:p>
            <a:pPr>
              <a:lnSpc>
                <a:spcPct val="150000"/>
              </a:lnSpc>
            </a:pPr>
            <a:r>
              <a:rPr lang="zh-CN" altLang="zh-CN" sz="2800" dirty="0"/>
              <a:t>地球中化学元素的分布与它们在元素周期表中的位置关系对探矿有指导意义。</a:t>
            </a:r>
          </a:p>
          <a:p>
            <a:pPr>
              <a:lnSpc>
                <a:spcPct val="150000"/>
              </a:lnSpc>
            </a:pPr>
            <a:r>
              <a:rPr lang="en-US" altLang="zh-CN" sz="2800" dirty="0"/>
              <a:t>(2)</a:t>
            </a:r>
            <a:r>
              <a:rPr lang="zh-CN" altLang="zh-CN" sz="2800" dirty="0"/>
              <a:t>元素周期律的</a:t>
            </a:r>
            <a:r>
              <a:rPr lang="en-US" altLang="zh-CN" sz="2800" dirty="0"/>
              <a:t>“2</a:t>
            </a:r>
            <a:r>
              <a:rPr lang="zh-CN" altLang="zh-CN" sz="2800" dirty="0"/>
              <a:t>大</a:t>
            </a:r>
            <a:r>
              <a:rPr lang="en-US" altLang="zh-CN" sz="2800" dirty="0"/>
              <a:t>”</a:t>
            </a:r>
            <a:r>
              <a:rPr lang="zh-CN" altLang="zh-CN" sz="2800" dirty="0"/>
              <a:t>应用</a:t>
            </a:r>
          </a:p>
          <a:p>
            <a:pPr>
              <a:lnSpc>
                <a:spcPct val="150000"/>
              </a:lnSpc>
            </a:pPr>
            <a:r>
              <a:rPr lang="en-US" altLang="zh-CN" sz="2800" dirty="0"/>
              <a:t>①</a:t>
            </a:r>
            <a:r>
              <a:rPr lang="zh-CN" altLang="zh-CN" sz="2800" dirty="0"/>
              <a:t>比较不同周期、不同主族元素的性质。如</a:t>
            </a:r>
            <a:r>
              <a:rPr lang="en-US" altLang="zh-CN" sz="2800" dirty="0"/>
              <a:t>:</a:t>
            </a:r>
            <a:r>
              <a:rPr lang="zh-CN" altLang="zh-CN" sz="2800" dirty="0"/>
              <a:t>金属性</a:t>
            </a:r>
            <a:r>
              <a:rPr lang="en-US" altLang="zh-CN" sz="2800" dirty="0"/>
              <a:t>Mg&gt;Al</a:t>
            </a:r>
            <a:r>
              <a:rPr lang="zh-CN" altLang="zh-CN" sz="2800" dirty="0"/>
              <a:t>、</a:t>
            </a:r>
            <a:r>
              <a:rPr lang="en-US" altLang="zh-CN" sz="2800" dirty="0"/>
              <a:t>Ca&gt;Mg,</a:t>
            </a:r>
            <a:r>
              <a:rPr lang="zh-CN" altLang="zh-CN" sz="2800" dirty="0"/>
              <a:t>则碱性</a:t>
            </a:r>
            <a:r>
              <a:rPr lang="en-US" altLang="zh-CN" sz="2800" dirty="0"/>
              <a:t>Mg(OH)</a:t>
            </a:r>
            <a:r>
              <a:rPr lang="en-US" altLang="zh-CN" sz="2800" baseline="-25000" dirty="0"/>
              <a:t>2</a:t>
            </a:r>
            <a:r>
              <a:rPr lang="en-US" altLang="zh-CN" sz="2800" dirty="0"/>
              <a:t>&gt;Al(OH)</a:t>
            </a:r>
            <a:r>
              <a:rPr lang="en-US" altLang="zh-CN" sz="2800" baseline="-25000" dirty="0"/>
              <a:t>3</a:t>
            </a:r>
            <a:r>
              <a:rPr lang="zh-CN" altLang="zh-CN" sz="2800" dirty="0"/>
              <a:t>、</a:t>
            </a:r>
            <a:r>
              <a:rPr lang="en-US" altLang="zh-CN" sz="2800" dirty="0"/>
              <a:t>Ca(OH)</a:t>
            </a:r>
            <a:r>
              <a:rPr lang="en-US" altLang="zh-CN" sz="2800" baseline="-25000" dirty="0"/>
              <a:t>2</a:t>
            </a:r>
            <a:r>
              <a:rPr lang="en-US" altLang="zh-CN" sz="2800" dirty="0"/>
              <a:t>&gt;Mg(OH)</a:t>
            </a:r>
            <a:r>
              <a:rPr lang="en-US" altLang="zh-CN" sz="2800" baseline="-25000" dirty="0"/>
              <a:t>2</a:t>
            </a:r>
            <a:r>
              <a:rPr lang="en-US" altLang="zh-CN" sz="2800" dirty="0"/>
              <a:t>,</a:t>
            </a:r>
            <a:r>
              <a:rPr lang="zh-CN" altLang="zh-CN" sz="2800" dirty="0"/>
              <a:t>故碱性</a:t>
            </a:r>
            <a:r>
              <a:rPr lang="en-US" altLang="zh-CN" sz="2800" dirty="0"/>
              <a:t>Ca(OH)</a:t>
            </a:r>
            <a:r>
              <a:rPr lang="en-US" altLang="zh-CN" sz="2800" baseline="-25000" dirty="0"/>
              <a:t>2</a:t>
            </a:r>
            <a:r>
              <a:rPr lang="en-US" altLang="zh-CN" sz="2800" dirty="0"/>
              <a:t>&gt;Al(OH)</a:t>
            </a:r>
            <a:r>
              <a:rPr lang="en-US" altLang="zh-CN" sz="2800" baseline="-25000" dirty="0"/>
              <a:t>3</a:t>
            </a:r>
            <a:r>
              <a:rPr lang="zh-CN" altLang="zh-CN" sz="2800" dirty="0"/>
              <a:t>。</a:t>
            </a:r>
          </a:p>
          <a:p>
            <a:pPr>
              <a:lnSpc>
                <a:spcPct val="150000"/>
              </a:lnSpc>
            </a:pPr>
            <a:r>
              <a:rPr lang="en-US" altLang="zh-CN" sz="2800" dirty="0"/>
              <a:t>②</a:t>
            </a:r>
            <a:r>
              <a:rPr lang="zh-CN" altLang="zh-CN" sz="2800" dirty="0"/>
              <a:t>推测陌生元素的某些性质。如根据</a:t>
            </a:r>
            <a:r>
              <a:rPr lang="en-US" altLang="zh-CN" sz="2800" dirty="0"/>
              <a:t>Ca(OH)</a:t>
            </a:r>
            <a:r>
              <a:rPr lang="en-US" altLang="zh-CN" sz="2800" baseline="-25000" dirty="0"/>
              <a:t>2</a:t>
            </a:r>
            <a:r>
              <a:rPr lang="zh-CN" altLang="zh-CN" sz="2800" dirty="0"/>
              <a:t>微溶</a:t>
            </a:r>
            <a:r>
              <a:rPr lang="en-US" altLang="zh-CN" sz="2800" dirty="0"/>
              <a:t>,Mg(OH)</a:t>
            </a:r>
            <a:r>
              <a:rPr lang="en-US" altLang="zh-CN" sz="2800" baseline="-25000" dirty="0"/>
              <a:t>2</a:t>
            </a:r>
            <a:r>
              <a:rPr lang="zh-CN" altLang="zh-CN" sz="2800" dirty="0"/>
              <a:t>难溶</a:t>
            </a:r>
            <a:r>
              <a:rPr lang="en-US" altLang="zh-CN" sz="2800" dirty="0"/>
              <a:t>,</a:t>
            </a:r>
            <a:r>
              <a:rPr lang="zh-CN" altLang="zh-CN" sz="2800" dirty="0"/>
              <a:t>可推知</a:t>
            </a:r>
            <a:r>
              <a:rPr lang="en-US" altLang="zh-CN" sz="2800" dirty="0"/>
              <a:t>Be(OH)</a:t>
            </a:r>
            <a:r>
              <a:rPr lang="en-US" altLang="zh-CN" sz="2800" baseline="-25000" dirty="0"/>
              <a:t>2</a:t>
            </a:r>
            <a:r>
              <a:rPr lang="zh-CN" altLang="zh-CN" sz="2800" dirty="0"/>
              <a:t>更难溶。</a:t>
            </a:r>
          </a:p>
        </p:txBody>
      </p:sp>
      <p:sp>
        <p:nvSpPr>
          <p:cNvPr id="9" name="矩形 8">
            <a:extLst>
              <a:ext uri="{FF2B5EF4-FFF2-40B4-BE49-F238E27FC236}">
                <a16:creationId xmlns="" xmlns:a16="http://schemas.microsoft.com/office/drawing/2014/main" id="{08E44731-1150-452D-A128-EEB6A673DEA7}"/>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08035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专题十二　元素周期表　元素周期律</a:t>
            </a:r>
          </a:p>
        </p:txBody>
      </p:sp>
      <p:sp>
        <p:nvSpPr>
          <p:cNvPr id="11" name="文本框 10"/>
          <p:cNvSpPr txBox="1"/>
          <p:nvPr/>
        </p:nvSpPr>
        <p:spPr>
          <a:xfrm>
            <a:off x="2485877" y="1546119"/>
            <a:ext cx="7220245"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专题十二</a:t>
            </a:r>
            <a:r>
              <a:rPr lang="en-US" altLang="zh-CN" sz="2400" dirty="0">
                <a:solidFill>
                  <a:srgbClr val="DA251C"/>
                </a:solidFill>
              </a:rPr>
              <a:t>: </a:t>
            </a:r>
            <a:r>
              <a:rPr lang="zh-CN" altLang="zh-CN" sz="2400" dirty="0">
                <a:solidFill>
                  <a:srgbClr val="DA251C"/>
                </a:solidFill>
              </a:rPr>
              <a:t>元素周期表　元素周期律</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利用原子序数差关系确定元素在周期表中的位置</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元素金属性和非金属性强弱的判断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主族元素微粒半径大小的比较</a:t>
            </a:r>
          </a:p>
        </p:txBody>
      </p:sp>
    </p:spTree>
    <p:extLst>
      <p:ext uri="{BB962C8B-B14F-4D97-AF65-F5344CB8AC3E}">
        <p14:creationId xmlns:p14="http://schemas.microsoft.com/office/powerpoint/2010/main" val="399995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89535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利用原子序数差关系确定元素在周期表中的位置</a:t>
            </a: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335643" y="1272693"/>
            <a:ext cx="11513457" cy="4616648"/>
          </a:xfrm>
          <a:prstGeom prst="rect">
            <a:avLst/>
          </a:prstGeom>
        </p:spPr>
        <p:txBody>
          <a:bodyPr wrap="square">
            <a:spAutoFit/>
          </a:bodyPr>
          <a:lstStyle/>
          <a:p>
            <a:pPr>
              <a:lnSpc>
                <a:spcPct val="150000"/>
              </a:lnSpc>
            </a:pPr>
            <a:r>
              <a:rPr lang="en-US" altLang="zh-CN" sz="2800" b="1" dirty="0"/>
              <a:t>1.</a:t>
            </a:r>
            <a:r>
              <a:rPr lang="zh-CN" altLang="zh-CN" sz="2800" b="1" dirty="0"/>
              <a:t>同周期主族元素原子序数差的关系</a:t>
            </a:r>
          </a:p>
          <a:p>
            <a:pPr>
              <a:lnSpc>
                <a:spcPct val="150000"/>
              </a:lnSpc>
            </a:pPr>
            <a:r>
              <a:rPr lang="en-US" altLang="zh-CN" sz="2800" dirty="0"/>
              <a:t>(1)</a:t>
            </a:r>
            <a:r>
              <a:rPr lang="zh-CN" altLang="zh-CN" sz="2800" dirty="0"/>
              <a:t>短周期元素原子序数差</a:t>
            </a:r>
            <a:r>
              <a:rPr lang="en-US" altLang="zh-CN" sz="2800" dirty="0"/>
              <a:t>=</a:t>
            </a:r>
            <a:r>
              <a:rPr lang="zh-CN" altLang="zh-CN" sz="2800" dirty="0"/>
              <a:t>族序数差</a:t>
            </a:r>
            <a:r>
              <a:rPr lang="en-US" altLang="zh-CN" sz="2800" dirty="0"/>
              <a:t>;</a:t>
            </a:r>
            <a:endParaRPr lang="zh-CN" altLang="zh-CN" sz="2800" dirty="0"/>
          </a:p>
          <a:p>
            <a:pPr>
              <a:lnSpc>
                <a:spcPct val="150000"/>
              </a:lnSpc>
            </a:pPr>
            <a:r>
              <a:rPr lang="en-US" altLang="zh-CN" sz="2800" dirty="0"/>
              <a:t>(2)</a:t>
            </a:r>
            <a:r>
              <a:rPr lang="zh-CN" altLang="zh-CN" sz="2800" dirty="0"/>
              <a:t>两元素分布在过渡元素同侧时</a:t>
            </a:r>
            <a:r>
              <a:rPr lang="en-US" altLang="zh-CN" sz="2800" dirty="0"/>
              <a:t>,</a:t>
            </a:r>
            <a:r>
              <a:rPr lang="zh-CN" altLang="zh-CN" sz="2800" dirty="0"/>
              <a:t>原子序数差</a:t>
            </a:r>
            <a:r>
              <a:rPr lang="en-US" altLang="zh-CN" sz="2800" dirty="0"/>
              <a:t>=</a:t>
            </a:r>
            <a:r>
              <a:rPr lang="zh-CN" altLang="zh-CN" sz="2800" dirty="0"/>
              <a:t>族序数差。两元素分布在过渡元素两侧时</a:t>
            </a:r>
            <a:r>
              <a:rPr lang="en-US" altLang="zh-CN" sz="2800" dirty="0"/>
              <a:t>,</a:t>
            </a:r>
            <a:r>
              <a:rPr lang="zh-CN" altLang="zh-CN" sz="2800" dirty="0"/>
              <a:t>第四或第五周期元素原子序数差</a:t>
            </a:r>
            <a:r>
              <a:rPr lang="en-US" altLang="zh-CN" sz="2800" dirty="0"/>
              <a:t>=</a:t>
            </a:r>
            <a:r>
              <a:rPr lang="zh-CN" altLang="zh-CN" sz="2800" dirty="0"/>
              <a:t>族序数差</a:t>
            </a:r>
            <a:r>
              <a:rPr lang="en-US" altLang="zh-CN" sz="2800" dirty="0"/>
              <a:t>+10,</a:t>
            </a:r>
            <a:r>
              <a:rPr lang="zh-CN" altLang="zh-CN" sz="2800" dirty="0"/>
              <a:t>第六周期元素原子序数差</a:t>
            </a:r>
            <a:r>
              <a:rPr lang="en-US" altLang="zh-CN" sz="2800" dirty="0"/>
              <a:t>=</a:t>
            </a:r>
            <a:r>
              <a:rPr lang="zh-CN" altLang="zh-CN" sz="2800" dirty="0"/>
              <a:t>族序数差</a:t>
            </a:r>
            <a:r>
              <a:rPr lang="en-US" altLang="zh-CN" sz="2800" dirty="0"/>
              <a:t>+24;</a:t>
            </a:r>
            <a:endParaRPr lang="zh-CN" altLang="zh-CN" sz="2800" dirty="0"/>
          </a:p>
          <a:p>
            <a:pPr>
              <a:lnSpc>
                <a:spcPct val="150000"/>
              </a:lnSpc>
            </a:pPr>
            <a:r>
              <a:rPr lang="en-US" altLang="zh-CN" sz="2800" dirty="0"/>
              <a:t>(3)</a:t>
            </a:r>
            <a:r>
              <a:rPr lang="zh-CN" altLang="zh-CN" sz="2800" dirty="0"/>
              <a:t>第四、第五周期的</a:t>
            </a:r>
            <a:r>
              <a:rPr lang="en-US" altLang="zh-CN" sz="2800" dirty="0" err="1"/>
              <a:t>ⅡA</a:t>
            </a:r>
            <a:r>
              <a:rPr lang="zh-CN" altLang="zh-CN" sz="2800" dirty="0"/>
              <a:t>族与</a:t>
            </a:r>
            <a:r>
              <a:rPr lang="en-US" altLang="zh-CN" sz="2800" dirty="0" err="1"/>
              <a:t>ⅢA</a:t>
            </a:r>
            <a:r>
              <a:rPr lang="zh-CN" altLang="zh-CN" sz="2800" dirty="0"/>
              <a:t>族原子序数之差都为</a:t>
            </a:r>
            <a:r>
              <a:rPr lang="en-US" altLang="zh-CN" sz="2800" dirty="0"/>
              <a:t>11,</a:t>
            </a:r>
            <a:r>
              <a:rPr lang="zh-CN" altLang="zh-CN" sz="2800" dirty="0"/>
              <a:t>第六、第七周期的</a:t>
            </a:r>
            <a:r>
              <a:rPr lang="en-US" altLang="zh-CN" sz="2800" dirty="0" err="1"/>
              <a:t>ⅡA</a:t>
            </a:r>
            <a:r>
              <a:rPr lang="zh-CN" altLang="zh-CN" sz="2800" dirty="0"/>
              <a:t>族与</a:t>
            </a:r>
            <a:r>
              <a:rPr lang="en-US" altLang="zh-CN" sz="2800" dirty="0" err="1"/>
              <a:t>ⅢA</a:t>
            </a:r>
            <a:r>
              <a:rPr lang="zh-CN" altLang="zh-CN" sz="2800" dirty="0"/>
              <a:t>族原子序数之差都为</a:t>
            </a:r>
            <a:r>
              <a:rPr lang="en-US" altLang="zh-CN" sz="2800" dirty="0"/>
              <a:t>25</a:t>
            </a:r>
            <a:r>
              <a:rPr lang="zh-CN" altLang="zh-CN" sz="2800" dirty="0"/>
              <a:t>。</a:t>
            </a:r>
          </a:p>
        </p:txBody>
      </p:sp>
    </p:spTree>
    <p:extLst>
      <p:ext uri="{BB962C8B-B14F-4D97-AF65-F5344CB8AC3E}">
        <p14:creationId xmlns:p14="http://schemas.microsoft.com/office/powerpoint/2010/main" val="245954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717908"/>
            <a:ext cx="11513457" cy="5262979"/>
          </a:xfrm>
          <a:prstGeom prst="rect">
            <a:avLst/>
          </a:prstGeom>
        </p:spPr>
        <p:txBody>
          <a:bodyPr wrap="square">
            <a:spAutoFit/>
          </a:bodyPr>
          <a:lstStyle/>
          <a:p>
            <a:pPr>
              <a:lnSpc>
                <a:spcPct val="150000"/>
              </a:lnSpc>
            </a:pPr>
            <a:r>
              <a:rPr lang="en-US" altLang="zh-CN" sz="2800" b="1" dirty="0"/>
              <a:t>2.</a:t>
            </a:r>
            <a:r>
              <a:rPr lang="zh-CN" altLang="zh-CN" sz="2800" b="1" dirty="0"/>
              <a:t>同主族、邻周期元素原子序数差的关系</a:t>
            </a:r>
          </a:p>
          <a:p>
            <a:pPr>
              <a:lnSpc>
                <a:spcPct val="150000"/>
              </a:lnSpc>
            </a:pPr>
            <a:r>
              <a:rPr lang="en-US" altLang="zh-CN" sz="2800" dirty="0"/>
              <a:t>(1)</a:t>
            </a:r>
            <a:r>
              <a:rPr lang="en-US" altLang="zh-CN" sz="2800" dirty="0" err="1"/>
              <a:t>ⅠA</a:t>
            </a:r>
            <a:r>
              <a:rPr lang="zh-CN" altLang="zh-CN" sz="2800" dirty="0"/>
              <a:t>族元素随电子层数的增加</a:t>
            </a:r>
            <a:r>
              <a:rPr lang="en-US" altLang="zh-CN" sz="2800" dirty="0"/>
              <a:t>,</a:t>
            </a:r>
            <a:r>
              <a:rPr lang="zh-CN" altLang="zh-CN" sz="2800" dirty="0"/>
              <a:t>原子序数依次相差</a:t>
            </a:r>
            <a:r>
              <a:rPr lang="en-US" altLang="zh-CN" sz="2800" dirty="0"/>
              <a:t>2</a:t>
            </a:r>
            <a:r>
              <a:rPr lang="zh-CN" altLang="zh-CN" sz="2800" dirty="0"/>
              <a:t>、</a:t>
            </a:r>
            <a:r>
              <a:rPr lang="en-US" altLang="zh-CN" sz="2800" dirty="0"/>
              <a:t>8</a:t>
            </a:r>
            <a:r>
              <a:rPr lang="zh-CN" altLang="zh-CN" sz="2800" dirty="0"/>
              <a:t>、</a:t>
            </a:r>
            <a:r>
              <a:rPr lang="en-US" altLang="zh-CN" sz="2800" dirty="0"/>
              <a:t>8</a:t>
            </a:r>
            <a:r>
              <a:rPr lang="zh-CN" altLang="zh-CN" sz="2800" dirty="0"/>
              <a:t>、</a:t>
            </a:r>
            <a:r>
              <a:rPr lang="en-US" altLang="zh-CN" sz="2800" dirty="0"/>
              <a:t>18</a:t>
            </a:r>
            <a:r>
              <a:rPr lang="zh-CN" altLang="zh-CN" sz="2800" dirty="0"/>
              <a:t>、</a:t>
            </a:r>
            <a:r>
              <a:rPr lang="en-US" altLang="zh-CN" sz="2800" dirty="0"/>
              <a:t>18</a:t>
            </a:r>
            <a:r>
              <a:rPr lang="zh-CN" altLang="zh-CN" sz="2800" dirty="0"/>
              <a:t>、</a:t>
            </a:r>
            <a:r>
              <a:rPr lang="en-US" altLang="zh-CN" sz="2800" dirty="0"/>
              <a:t>32;</a:t>
            </a:r>
            <a:endParaRPr lang="zh-CN" altLang="zh-CN" sz="2800" dirty="0"/>
          </a:p>
          <a:p>
            <a:pPr>
              <a:lnSpc>
                <a:spcPct val="150000"/>
              </a:lnSpc>
            </a:pPr>
            <a:r>
              <a:rPr lang="en-US" altLang="zh-CN" sz="2800" dirty="0"/>
              <a:t>(2)</a:t>
            </a:r>
            <a:r>
              <a:rPr lang="en-US" altLang="zh-CN" sz="2800" dirty="0" err="1"/>
              <a:t>ⅡA</a:t>
            </a:r>
            <a:r>
              <a:rPr lang="zh-CN" altLang="zh-CN" sz="2800" dirty="0"/>
              <a:t>族和</a:t>
            </a:r>
            <a:r>
              <a:rPr lang="en-US" altLang="zh-CN" sz="2800" dirty="0"/>
              <a:t>0</a:t>
            </a:r>
            <a:r>
              <a:rPr lang="zh-CN" altLang="zh-CN" sz="2800" dirty="0"/>
              <a:t>族元素随电子层数的增加</a:t>
            </a:r>
            <a:r>
              <a:rPr lang="en-US" altLang="zh-CN" sz="2800" dirty="0"/>
              <a:t>,</a:t>
            </a:r>
            <a:r>
              <a:rPr lang="zh-CN" altLang="zh-CN" sz="2800" dirty="0"/>
              <a:t>原子序数依次相差</a:t>
            </a:r>
            <a:r>
              <a:rPr lang="en-US" altLang="zh-CN" sz="2800" dirty="0"/>
              <a:t>8</a:t>
            </a:r>
            <a:r>
              <a:rPr lang="zh-CN" altLang="zh-CN" sz="2800" dirty="0"/>
              <a:t>、</a:t>
            </a:r>
            <a:r>
              <a:rPr lang="en-US" altLang="zh-CN" sz="2800" dirty="0"/>
              <a:t>8</a:t>
            </a:r>
            <a:r>
              <a:rPr lang="zh-CN" altLang="zh-CN" sz="2800" dirty="0"/>
              <a:t>、</a:t>
            </a:r>
            <a:r>
              <a:rPr lang="en-US" altLang="zh-CN" sz="2800" dirty="0"/>
              <a:t>18</a:t>
            </a:r>
            <a:r>
              <a:rPr lang="zh-CN" altLang="zh-CN" sz="2800" dirty="0"/>
              <a:t>、</a:t>
            </a:r>
            <a:r>
              <a:rPr lang="en-US" altLang="zh-CN" sz="2800" dirty="0"/>
              <a:t>18</a:t>
            </a:r>
            <a:r>
              <a:rPr lang="zh-CN" altLang="zh-CN" sz="2800" dirty="0"/>
              <a:t>、</a:t>
            </a:r>
            <a:r>
              <a:rPr lang="en-US" altLang="zh-CN" sz="2800" dirty="0"/>
              <a:t>32;</a:t>
            </a:r>
            <a:endParaRPr lang="zh-CN" altLang="zh-CN" sz="2800" dirty="0"/>
          </a:p>
          <a:p>
            <a:pPr>
              <a:lnSpc>
                <a:spcPct val="150000"/>
              </a:lnSpc>
            </a:pPr>
            <a:r>
              <a:rPr lang="en-US" altLang="zh-CN" sz="2800" dirty="0"/>
              <a:t>(3)</a:t>
            </a:r>
            <a:r>
              <a:rPr lang="en-US" altLang="zh-CN" sz="2800" dirty="0" err="1"/>
              <a:t>ⅢA</a:t>
            </a:r>
            <a:r>
              <a:rPr lang="zh-CN" altLang="zh-CN" sz="2800" dirty="0"/>
              <a:t>族</a:t>
            </a:r>
            <a:r>
              <a:rPr lang="en-US" altLang="zh-CN" sz="2800" dirty="0"/>
              <a:t>~</a:t>
            </a:r>
            <a:r>
              <a:rPr lang="en-US" altLang="zh-CN" sz="2800" dirty="0" err="1"/>
              <a:t>ⅦA</a:t>
            </a:r>
            <a:r>
              <a:rPr lang="zh-CN" altLang="zh-CN" sz="2800" dirty="0"/>
              <a:t>族元素随电子层数的增加</a:t>
            </a:r>
            <a:r>
              <a:rPr lang="en-US" altLang="zh-CN" sz="2800" dirty="0"/>
              <a:t>,</a:t>
            </a:r>
            <a:r>
              <a:rPr lang="zh-CN" altLang="zh-CN" sz="2800" dirty="0"/>
              <a:t>原子序数依次相差</a:t>
            </a:r>
            <a:r>
              <a:rPr lang="en-US" altLang="zh-CN" sz="2800" dirty="0"/>
              <a:t>8</a:t>
            </a:r>
            <a:r>
              <a:rPr lang="zh-CN" altLang="zh-CN" sz="2800" dirty="0"/>
              <a:t>、</a:t>
            </a:r>
            <a:r>
              <a:rPr lang="en-US" altLang="zh-CN" sz="2800" dirty="0"/>
              <a:t>18</a:t>
            </a:r>
            <a:r>
              <a:rPr lang="zh-CN" altLang="zh-CN" sz="2800" dirty="0"/>
              <a:t>、</a:t>
            </a:r>
            <a:r>
              <a:rPr lang="en-US" altLang="zh-CN" sz="2800" dirty="0"/>
              <a:t>18</a:t>
            </a:r>
            <a:r>
              <a:rPr lang="zh-CN" altLang="zh-CN" sz="2800" dirty="0"/>
              <a:t>、</a:t>
            </a:r>
            <a:r>
              <a:rPr lang="en-US" altLang="zh-CN" sz="2800" dirty="0"/>
              <a:t>32</a:t>
            </a:r>
            <a:r>
              <a:rPr lang="zh-CN" altLang="zh-CN" sz="2800" dirty="0"/>
              <a:t>。</a:t>
            </a:r>
          </a:p>
          <a:p>
            <a:pPr>
              <a:lnSpc>
                <a:spcPct val="150000"/>
              </a:lnSpc>
            </a:pPr>
            <a:r>
              <a:rPr lang="en-US" altLang="zh-CN" sz="2800" b="1" dirty="0"/>
              <a:t>3.</a:t>
            </a:r>
            <a:r>
              <a:rPr lang="zh-CN" altLang="zh-CN" sz="2800" b="1" dirty="0"/>
              <a:t>根据原子序数确定元素在元素周期表中的位置</a:t>
            </a:r>
          </a:p>
          <a:p>
            <a:pPr>
              <a:lnSpc>
                <a:spcPct val="150000"/>
              </a:lnSpc>
            </a:pPr>
            <a:r>
              <a:rPr lang="en-US" altLang="zh-CN" sz="2800" dirty="0"/>
              <a:t>(1)</a:t>
            </a:r>
            <a:r>
              <a:rPr lang="zh-CN" altLang="zh-CN" sz="2800" dirty="0"/>
              <a:t>熟记每周期中</a:t>
            </a:r>
            <a:r>
              <a:rPr lang="en-US" altLang="zh-CN" sz="2800" dirty="0"/>
              <a:t>0</a:t>
            </a:r>
            <a:r>
              <a:rPr lang="zh-CN" altLang="zh-CN" sz="2800" dirty="0"/>
              <a:t>族元素的原子序数</a:t>
            </a:r>
          </a:p>
        </p:txBody>
      </p:sp>
      <p:graphicFrame>
        <p:nvGraphicFramePr>
          <p:cNvPr id="4" name="表格 3">
            <a:extLst>
              <a:ext uri="{FF2B5EF4-FFF2-40B4-BE49-F238E27FC236}">
                <a16:creationId xmlns="" xmlns:a16="http://schemas.microsoft.com/office/drawing/2014/main" id="{3DB9FE89-CD33-41EF-AAAC-1BF73B95F6A9}"/>
              </a:ext>
            </a:extLst>
          </p:cNvPr>
          <p:cNvGraphicFramePr>
            <a:graphicFrameLocks noGrp="1"/>
          </p:cNvGraphicFramePr>
          <p:nvPr>
            <p:extLst>
              <p:ext uri="{D42A27DB-BD31-4B8C-83A1-F6EECF244321}">
                <p14:modId xmlns:p14="http://schemas.microsoft.com/office/powerpoint/2010/main" val="3544762152"/>
              </p:ext>
            </p:extLst>
          </p:nvPr>
        </p:nvGraphicFramePr>
        <p:xfrm>
          <a:off x="1819277" y="5859417"/>
          <a:ext cx="8553445" cy="731520"/>
        </p:xfrm>
        <a:graphic>
          <a:graphicData uri="http://schemas.openxmlformats.org/drawingml/2006/table">
            <a:tbl>
              <a:tblPr firstRow="1" firstCol="1" bandRow="1"/>
              <a:tblGrid>
                <a:gridCol w="2743558">
                  <a:extLst>
                    <a:ext uri="{9D8B030D-6E8A-4147-A177-3AD203B41FA5}">
                      <a16:colId xmlns="" xmlns:a16="http://schemas.microsoft.com/office/drawing/2014/main" val="25944782"/>
                    </a:ext>
                  </a:extLst>
                </a:gridCol>
                <a:gridCol w="645543">
                  <a:extLst>
                    <a:ext uri="{9D8B030D-6E8A-4147-A177-3AD203B41FA5}">
                      <a16:colId xmlns="" xmlns:a16="http://schemas.microsoft.com/office/drawing/2014/main" val="2808616566"/>
                    </a:ext>
                  </a:extLst>
                </a:gridCol>
                <a:gridCol w="645543">
                  <a:extLst>
                    <a:ext uri="{9D8B030D-6E8A-4147-A177-3AD203B41FA5}">
                      <a16:colId xmlns="" xmlns:a16="http://schemas.microsoft.com/office/drawing/2014/main" val="3678503819"/>
                    </a:ext>
                  </a:extLst>
                </a:gridCol>
                <a:gridCol w="645543">
                  <a:extLst>
                    <a:ext uri="{9D8B030D-6E8A-4147-A177-3AD203B41FA5}">
                      <a16:colId xmlns="" xmlns:a16="http://schemas.microsoft.com/office/drawing/2014/main" val="428895630"/>
                    </a:ext>
                  </a:extLst>
                </a:gridCol>
                <a:gridCol w="645543">
                  <a:extLst>
                    <a:ext uri="{9D8B030D-6E8A-4147-A177-3AD203B41FA5}">
                      <a16:colId xmlns="" xmlns:a16="http://schemas.microsoft.com/office/drawing/2014/main" val="72170066"/>
                    </a:ext>
                  </a:extLst>
                </a:gridCol>
                <a:gridCol w="645543">
                  <a:extLst>
                    <a:ext uri="{9D8B030D-6E8A-4147-A177-3AD203B41FA5}">
                      <a16:colId xmlns="" xmlns:a16="http://schemas.microsoft.com/office/drawing/2014/main" val="3373860563"/>
                    </a:ext>
                  </a:extLst>
                </a:gridCol>
                <a:gridCol w="645543">
                  <a:extLst>
                    <a:ext uri="{9D8B030D-6E8A-4147-A177-3AD203B41FA5}">
                      <a16:colId xmlns="" xmlns:a16="http://schemas.microsoft.com/office/drawing/2014/main" val="4074898083"/>
                    </a:ext>
                  </a:extLst>
                </a:gridCol>
                <a:gridCol w="1936629">
                  <a:extLst>
                    <a:ext uri="{9D8B030D-6E8A-4147-A177-3AD203B41FA5}">
                      <a16:colId xmlns="" xmlns:a16="http://schemas.microsoft.com/office/drawing/2014/main" val="3976920352"/>
                    </a:ext>
                  </a:extLst>
                </a:gridCol>
              </a:tblGrid>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周期数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4</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6</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7</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1658129"/>
                  </a:ext>
                </a:extLst>
              </a:tr>
              <a:tr h="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0</a:t>
                      </a:r>
                      <a:r>
                        <a:rPr lang="zh-CN" sz="2400">
                          <a:solidFill>
                            <a:srgbClr val="000000"/>
                          </a:solidFill>
                          <a:effectLst/>
                          <a:latin typeface="+mn-lt"/>
                          <a:ea typeface="+mn-ea"/>
                          <a:cs typeface="Times New Roman" panose="02020603050405020304" pitchFamily="18" charset="0"/>
                        </a:rPr>
                        <a:t>族元素原子序数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10</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18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54</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86</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mn-ea"/>
                          <a:cs typeface="Times New Roman" panose="02020603050405020304" pitchFamily="18" charset="0"/>
                        </a:rPr>
                        <a:t>118(</a:t>
                      </a:r>
                      <a:r>
                        <a:rPr lang="zh-CN" sz="2400" dirty="0">
                          <a:solidFill>
                            <a:srgbClr val="000000"/>
                          </a:solidFill>
                          <a:effectLst/>
                          <a:latin typeface="+mn-lt"/>
                          <a:ea typeface="+mn-ea"/>
                          <a:cs typeface="Times New Roman" panose="02020603050405020304" pitchFamily="18" charset="0"/>
                        </a:rPr>
                        <a:t>若排满</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8396502"/>
                  </a:ext>
                </a:extLst>
              </a:tr>
            </a:tbl>
          </a:graphicData>
        </a:graphic>
      </p:graphicFrame>
      <p:sp>
        <p:nvSpPr>
          <p:cNvPr id="8" name="矩形 7">
            <a:extLst>
              <a:ext uri="{FF2B5EF4-FFF2-40B4-BE49-F238E27FC236}">
                <a16:creationId xmlns="" xmlns:a16="http://schemas.microsoft.com/office/drawing/2014/main" id="{DB832BDA-E52E-442D-B20A-F57D9F3154BD}"/>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1831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335643" y="717908"/>
                <a:ext cx="11513457" cy="5909310"/>
              </a:xfrm>
              <a:prstGeom prst="rect">
                <a:avLst/>
              </a:prstGeom>
            </p:spPr>
            <p:txBody>
              <a:bodyPr wrap="square">
                <a:spAutoFit/>
              </a:bodyPr>
              <a:lstStyle/>
              <a:p>
                <a:pPr>
                  <a:lnSpc>
                    <a:spcPct val="150000"/>
                  </a:lnSpc>
                </a:pPr>
                <a:r>
                  <a:rPr lang="en-US" altLang="zh-CN" sz="2800" dirty="0"/>
                  <a:t>(2)</a:t>
                </a:r>
                <a:r>
                  <a:rPr lang="zh-CN" altLang="zh-CN" sz="2800" dirty="0"/>
                  <a:t>比大小定周期</a:t>
                </a:r>
              </a:p>
              <a:p>
                <a:pPr>
                  <a:lnSpc>
                    <a:spcPct val="150000"/>
                  </a:lnSpc>
                </a:pPr>
                <a:r>
                  <a:rPr lang="zh-CN" altLang="zh-CN" sz="2800" dirty="0"/>
                  <a:t>比较该元素的原子序数与</a:t>
                </a:r>
                <a:r>
                  <a:rPr lang="en-US" altLang="zh-CN" sz="2800" dirty="0"/>
                  <a:t>0</a:t>
                </a:r>
                <a:r>
                  <a:rPr lang="zh-CN" altLang="zh-CN" sz="2800" dirty="0"/>
                  <a:t>族元素原子序数的大小</a:t>
                </a:r>
                <a:r>
                  <a:rPr lang="en-US" altLang="zh-CN" sz="2800" dirty="0"/>
                  <a:t>,</a:t>
                </a:r>
                <a:r>
                  <a:rPr lang="zh-CN" altLang="zh-CN" sz="2800" dirty="0"/>
                  <a:t>找出与其相近的</a:t>
                </a:r>
                <a:r>
                  <a:rPr lang="en-US" altLang="zh-CN" sz="2800" dirty="0"/>
                  <a:t>0</a:t>
                </a:r>
                <a:r>
                  <a:rPr lang="zh-CN" altLang="zh-CN" sz="2800" dirty="0"/>
                  <a:t>族元素</a:t>
                </a:r>
                <a:r>
                  <a:rPr lang="en-US" altLang="zh-CN" sz="2800" dirty="0"/>
                  <a:t>,</a:t>
                </a:r>
                <a:r>
                  <a:rPr lang="zh-CN" altLang="zh-CN" sz="2800" dirty="0"/>
                  <a:t>那么该元素就和原子序数大的最相近的</a:t>
                </a:r>
                <a:r>
                  <a:rPr lang="en-US" altLang="zh-CN" sz="2800" dirty="0"/>
                  <a:t>0</a:t>
                </a:r>
                <a:r>
                  <a:rPr lang="zh-CN" altLang="zh-CN" sz="2800" dirty="0"/>
                  <a:t>族元素处于同一周期。</a:t>
                </a:r>
                <a:r>
                  <a:rPr lang="en-US" altLang="zh-CN" sz="2800" dirty="0"/>
                  <a:t> </a:t>
                </a:r>
                <a:endParaRPr lang="zh-CN" altLang="zh-CN" sz="2800" dirty="0"/>
              </a:p>
              <a:p>
                <a:pPr>
                  <a:lnSpc>
                    <a:spcPct val="150000"/>
                  </a:lnSpc>
                </a:pPr>
                <a:r>
                  <a:rPr lang="en-US" altLang="zh-CN" sz="2800" dirty="0"/>
                  <a:t>(3)</a:t>
                </a:r>
                <a:r>
                  <a:rPr lang="zh-CN" altLang="zh-CN" sz="2800" dirty="0"/>
                  <a:t>求差值定族数</a:t>
                </a:r>
              </a:p>
              <a:p>
                <a:pPr>
                  <a:lnSpc>
                    <a:spcPct val="150000"/>
                  </a:lnSpc>
                </a:pPr>
                <a:r>
                  <a:rPr lang="en-US" altLang="zh-CN" sz="2800" dirty="0"/>
                  <a:t>①</a:t>
                </a:r>
                <a:r>
                  <a:rPr lang="zh-CN" altLang="zh-CN" sz="2800" dirty="0"/>
                  <a:t>若某元素的原子序数比相应</a:t>
                </a:r>
                <a:r>
                  <a:rPr lang="en-US" altLang="zh-CN" sz="2800" dirty="0"/>
                  <a:t>0</a:t>
                </a:r>
                <a:r>
                  <a:rPr lang="zh-CN" altLang="zh-CN" sz="2800" dirty="0"/>
                  <a:t>族元素多</a:t>
                </a:r>
                <a:r>
                  <a:rPr lang="en-US" altLang="zh-CN" sz="2800" dirty="0"/>
                  <a:t>1</a:t>
                </a:r>
                <a:r>
                  <a:rPr lang="zh-CN" altLang="zh-CN" sz="2800" dirty="0"/>
                  <a:t>或</a:t>
                </a:r>
                <a:r>
                  <a:rPr lang="en-US" altLang="zh-CN" sz="2800" dirty="0"/>
                  <a:t>2,</a:t>
                </a:r>
                <a:r>
                  <a:rPr lang="zh-CN" altLang="zh-CN" sz="2800" dirty="0"/>
                  <a:t>则该元素应位于相应</a:t>
                </a:r>
                <a:r>
                  <a:rPr lang="en-US" altLang="zh-CN" sz="2800" dirty="0"/>
                  <a:t>0</a:t>
                </a:r>
                <a:r>
                  <a:rPr lang="zh-CN" altLang="zh-CN" sz="2800" dirty="0"/>
                  <a:t>族元素所在周期的下一个周期的</a:t>
                </a:r>
                <a14:m>
                  <m:oMath xmlns:m="http://schemas.openxmlformats.org/officeDocument/2006/math">
                    <m:r>
                      <m:rPr>
                        <m:nor/>
                      </m:rPr>
                      <a:rPr lang="en-US" altLang="zh-CN" sz="2800"/>
                      <m:t>Ⅰ</m:t>
                    </m:r>
                  </m:oMath>
                </a14:m>
                <a:r>
                  <a:rPr lang="en-US" altLang="zh-CN" sz="2800" dirty="0"/>
                  <a:t>A</a:t>
                </a:r>
                <a:r>
                  <a:rPr lang="zh-CN" altLang="zh-CN" sz="2800" dirty="0"/>
                  <a:t>族或</a:t>
                </a:r>
                <a14:m>
                  <m:oMath xmlns:m="http://schemas.openxmlformats.org/officeDocument/2006/math">
                    <m:r>
                      <m:rPr>
                        <m:nor/>
                      </m:rPr>
                      <a:rPr lang="en-US" altLang="zh-CN" sz="2800"/>
                      <m:t>Ⅱ</m:t>
                    </m:r>
                  </m:oMath>
                </a14:m>
                <a:r>
                  <a:rPr lang="en-US" altLang="zh-CN" sz="2800" dirty="0"/>
                  <a:t>A</a:t>
                </a:r>
                <a:r>
                  <a:rPr lang="zh-CN" altLang="zh-CN" sz="2800" dirty="0"/>
                  <a:t>族。</a:t>
                </a:r>
              </a:p>
              <a:p>
                <a:pPr>
                  <a:lnSpc>
                    <a:spcPct val="150000"/>
                  </a:lnSpc>
                </a:pPr>
                <a:r>
                  <a:rPr lang="en-US" altLang="zh-CN" sz="2800" dirty="0"/>
                  <a:t>②</a:t>
                </a:r>
                <a:r>
                  <a:rPr lang="zh-CN" altLang="zh-CN" sz="2800" dirty="0"/>
                  <a:t>若比相应</a:t>
                </a:r>
                <a:r>
                  <a:rPr lang="en-US" altLang="zh-CN" sz="2800" dirty="0"/>
                  <a:t>0</a:t>
                </a:r>
                <a:r>
                  <a:rPr lang="zh-CN" altLang="zh-CN" sz="2800" dirty="0"/>
                  <a:t>族元素的原子序数少</a:t>
                </a:r>
                <a:r>
                  <a:rPr lang="en-US" altLang="zh-CN" sz="2800" dirty="0"/>
                  <a:t>1~5</a:t>
                </a:r>
                <a:r>
                  <a:rPr lang="zh-CN" altLang="zh-CN" sz="2800" dirty="0"/>
                  <a:t>时</a:t>
                </a:r>
                <a:r>
                  <a:rPr lang="en-US" altLang="zh-CN" sz="2800" dirty="0"/>
                  <a:t>,</a:t>
                </a:r>
                <a:r>
                  <a:rPr lang="zh-CN" altLang="zh-CN" sz="2800" dirty="0"/>
                  <a:t>则该元素应位于相应</a:t>
                </a:r>
                <a:r>
                  <a:rPr lang="en-US" altLang="zh-CN" sz="2800" dirty="0"/>
                  <a:t>0</a:t>
                </a:r>
                <a:r>
                  <a:rPr lang="zh-CN" altLang="zh-CN" sz="2800" dirty="0"/>
                  <a:t>族元素同周期的</a:t>
                </a:r>
                <a:r>
                  <a:rPr lang="en-US" altLang="zh-CN" sz="2800" dirty="0" err="1"/>
                  <a:t>ⅦA</a:t>
                </a:r>
                <a:r>
                  <a:rPr lang="zh-CN" altLang="zh-CN" sz="2800" dirty="0"/>
                  <a:t>族</a:t>
                </a:r>
                <a:r>
                  <a:rPr lang="en-US" altLang="zh-CN" sz="2800" dirty="0"/>
                  <a:t>~</a:t>
                </a:r>
                <a:r>
                  <a:rPr lang="en-US" altLang="zh-CN" sz="2800" dirty="0" err="1"/>
                  <a:t>ⅢA</a:t>
                </a:r>
                <a:r>
                  <a:rPr lang="zh-CN" altLang="zh-CN" sz="2800" dirty="0"/>
                  <a:t>族。</a:t>
                </a:r>
              </a:p>
              <a:p>
                <a:pPr>
                  <a:lnSpc>
                    <a:spcPct val="150000"/>
                  </a:lnSpc>
                </a:pPr>
                <a:r>
                  <a:rPr lang="en-US" altLang="zh-CN" sz="2800" dirty="0"/>
                  <a:t>③</a:t>
                </a:r>
                <a:r>
                  <a:rPr lang="zh-CN" altLang="zh-CN" sz="2800" dirty="0"/>
                  <a:t>若差值为其他数</a:t>
                </a:r>
                <a:r>
                  <a:rPr lang="en-US" altLang="zh-CN" sz="2800" dirty="0"/>
                  <a:t>,</a:t>
                </a:r>
                <a:r>
                  <a:rPr lang="zh-CN" altLang="zh-CN" sz="2800" dirty="0"/>
                  <a:t>则由相应差数找出相应的族。</a:t>
                </a:r>
              </a:p>
            </p:txBody>
          </p:sp>
        </mc:Choice>
        <mc:Fallback xmlns="">
          <p:sp>
            <p:nvSpPr>
              <p:cNvPr id="3" name="矩形 2">
                <a:extLst>
                  <a:ext uri="{FF2B5EF4-FFF2-40B4-BE49-F238E27FC236}">
                    <a16:creationId xmlns:a16="http://schemas.microsoft.com/office/drawing/2014/main" id="{714F6134-7288-4796-8499-E211F9E0561B}"/>
                  </a:ext>
                </a:extLst>
              </p:cNvPr>
              <p:cNvSpPr>
                <a:spLocks noRot="1" noChangeAspect="1" noMove="1" noResize="1" noEditPoints="1" noAdjustHandles="1" noChangeArrowheads="1" noChangeShapeType="1" noTextEdit="1"/>
              </p:cNvSpPr>
              <p:nvPr/>
            </p:nvSpPr>
            <p:spPr>
              <a:xfrm>
                <a:off x="335643" y="717908"/>
                <a:ext cx="11513457" cy="5909310"/>
              </a:xfrm>
              <a:prstGeom prst="rect">
                <a:avLst/>
              </a:prstGeom>
              <a:blipFill>
                <a:blip r:embed="rId2"/>
                <a:stretch>
                  <a:fillRect l="-1059" r="-582" b="-722"/>
                </a:stretch>
              </a:blipFill>
            </p:spPr>
            <p:txBody>
              <a:bodyPr/>
              <a:lstStyle/>
              <a:p>
                <a:r>
                  <a:rPr lang="zh-CN" altLang="en-US">
                    <a:noFill/>
                  </a:rPr>
                  <a:t> </a:t>
                </a:r>
              </a:p>
            </p:txBody>
          </p:sp>
        </mc:Fallback>
      </mc:AlternateContent>
      <p:sp>
        <p:nvSpPr>
          <p:cNvPr id="8" name="矩形 7">
            <a:extLst>
              <a:ext uri="{FF2B5EF4-FFF2-40B4-BE49-F238E27FC236}">
                <a16:creationId xmlns="" xmlns:a16="http://schemas.microsoft.com/office/drawing/2014/main" id="{6D33C0F5-5DF6-46EF-9E35-F15DE7B661CF}"/>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08519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335643" y="717908"/>
            <a:ext cx="11513457" cy="4616648"/>
          </a:xfrm>
          <a:prstGeom prst="rect">
            <a:avLst/>
          </a:prstGeom>
        </p:spPr>
        <p:txBody>
          <a:bodyPr wrap="square">
            <a:spAutoFit/>
          </a:bodyPr>
          <a:lstStyle/>
          <a:p>
            <a:pPr>
              <a:lnSpc>
                <a:spcPct val="150000"/>
              </a:lnSpc>
            </a:pPr>
            <a:r>
              <a:rPr lang="en-US" altLang="zh-CN" sz="2800" dirty="0"/>
              <a:t>(4)</a:t>
            </a:r>
            <a:r>
              <a:rPr lang="zh-CN" altLang="zh-CN" sz="2800" dirty="0"/>
              <a:t>实例</a:t>
            </a:r>
          </a:p>
          <a:p>
            <a:pPr>
              <a:lnSpc>
                <a:spcPct val="150000"/>
              </a:lnSpc>
            </a:pPr>
            <a:r>
              <a:rPr lang="en-US" altLang="zh-CN" sz="2800" dirty="0"/>
              <a:t>①53</a:t>
            </a:r>
            <a:r>
              <a:rPr lang="zh-CN" altLang="zh-CN" sz="2800" dirty="0"/>
              <a:t>号元素</a:t>
            </a:r>
          </a:p>
          <a:p>
            <a:pPr>
              <a:lnSpc>
                <a:spcPct val="150000"/>
              </a:lnSpc>
            </a:pPr>
            <a:r>
              <a:rPr lang="zh-CN" altLang="zh-CN" sz="2800" dirty="0"/>
              <a:t>由于</a:t>
            </a:r>
            <a:r>
              <a:rPr lang="en-US" altLang="zh-CN" sz="2800" dirty="0"/>
              <a:t>36&lt;53&lt;54,</a:t>
            </a:r>
            <a:r>
              <a:rPr lang="zh-CN" altLang="zh-CN" sz="2800" dirty="0"/>
              <a:t>则</a:t>
            </a:r>
            <a:r>
              <a:rPr lang="en-US" altLang="zh-CN" sz="2800" dirty="0"/>
              <a:t>53</a:t>
            </a:r>
            <a:r>
              <a:rPr lang="zh-CN" altLang="zh-CN" sz="2800" dirty="0"/>
              <a:t>号元素位于第五周期</a:t>
            </a:r>
            <a:r>
              <a:rPr lang="en-US" altLang="zh-CN" sz="2800" dirty="0"/>
              <a:t>,54-53=1,</a:t>
            </a:r>
            <a:r>
              <a:rPr lang="zh-CN" altLang="zh-CN" sz="2800" dirty="0"/>
              <a:t>则</a:t>
            </a:r>
            <a:r>
              <a:rPr lang="en-US" altLang="zh-CN" sz="2800" dirty="0"/>
              <a:t>53</a:t>
            </a:r>
            <a:r>
              <a:rPr lang="zh-CN" altLang="zh-CN" sz="2800" dirty="0"/>
              <a:t>号元素位于</a:t>
            </a:r>
            <a:r>
              <a:rPr lang="en-US" altLang="zh-CN" sz="2800" dirty="0"/>
              <a:t>54</a:t>
            </a:r>
            <a:r>
              <a:rPr lang="zh-CN" altLang="zh-CN" sz="2800" dirty="0"/>
              <a:t>号元素左侧</a:t>
            </a:r>
            <a:r>
              <a:rPr lang="en-US" altLang="zh-CN" sz="2800" dirty="0"/>
              <a:t>,</a:t>
            </a:r>
            <a:r>
              <a:rPr lang="zh-CN" altLang="zh-CN" sz="2800" dirty="0"/>
              <a:t>即</a:t>
            </a:r>
            <a:r>
              <a:rPr lang="en-US" altLang="zh-CN" sz="2800" dirty="0" err="1"/>
              <a:t>ⅦA</a:t>
            </a:r>
            <a:r>
              <a:rPr lang="zh-CN" altLang="zh-CN" sz="2800" dirty="0"/>
              <a:t>族</a:t>
            </a:r>
            <a:r>
              <a:rPr lang="en-US" altLang="zh-CN" sz="2800" dirty="0"/>
              <a:t>,</a:t>
            </a:r>
            <a:r>
              <a:rPr lang="zh-CN" altLang="zh-CN" sz="2800" dirty="0"/>
              <a:t>所以</a:t>
            </a:r>
            <a:r>
              <a:rPr lang="en-US" altLang="zh-CN" sz="2800" dirty="0"/>
              <a:t>53</a:t>
            </a:r>
            <a:r>
              <a:rPr lang="zh-CN" altLang="zh-CN" sz="2800" dirty="0"/>
              <a:t>号元素位于第五周期</a:t>
            </a:r>
            <a:r>
              <a:rPr lang="en-US" altLang="zh-CN" sz="2800" dirty="0" err="1"/>
              <a:t>ⅦA</a:t>
            </a:r>
            <a:r>
              <a:rPr lang="zh-CN" altLang="zh-CN" sz="2800" dirty="0"/>
              <a:t>族。</a:t>
            </a:r>
          </a:p>
          <a:p>
            <a:pPr>
              <a:lnSpc>
                <a:spcPct val="150000"/>
              </a:lnSpc>
            </a:pPr>
            <a:r>
              <a:rPr lang="en-US" altLang="zh-CN" sz="2800" dirty="0"/>
              <a:t>②88</a:t>
            </a:r>
            <a:r>
              <a:rPr lang="zh-CN" altLang="zh-CN" sz="2800" dirty="0"/>
              <a:t>号元素</a:t>
            </a:r>
          </a:p>
          <a:p>
            <a:pPr>
              <a:lnSpc>
                <a:spcPct val="150000"/>
              </a:lnSpc>
            </a:pPr>
            <a:r>
              <a:rPr lang="zh-CN" altLang="zh-CN" sz="2800" dirty="0"/>
              <a:t>由于</a:t>
            </a:r>
            <a:r>
              <a:rPr lang="en-US" altLang="zh-CN" sz="2800" dirty="0"/>
              <a:t>86&lt;88&lt;118,</a:t>
            </a:r>
            <a:r>
              <a:rPr lang="zh-CN" altLang="zh-CN" sz="2800" dirty="0"/>
              <a:t>则</a:t>
            </a:r>
            <a:r>
              <a:rPr lang="en-US" altLang="zh-CN" sz="2800" dirty="0"/>
              <a:t>88</a:t>
            </a:r>
            <a:r>
              <a:rPr lang="zh-CN" altLang="zh-CN" sz="2800" dirty="0"/>
              <a:t>号元素位于第七周期</a:t>
            </a:r>
            <a:r>
              <a:rPr lang="en-US" altLang="zh-CN" sz="2800" dirty="0"/>
              <a:t>,88-86=2,</a:t>
            </a:r>
            <a:r>
              <a:rPr lang="zh-CN" altLang="zh-CN" sz="2800" dirty="0"/>
              <a:t>所以</a:t>
            </a:r>
            <a:r>
              <a:rPr lang="en-US" altLang="zh-CN" sz="2800" dirty="0"/>
              <a:t>88</a:t>
            </a:r>
            <a:r>
              <a:rPr lang="zh-CN" altLang="zh-CN" sz="2800" dirty="0"/>
              <a:t>号元素位于第七周期</a:t>
            </a:r>
            <a:r>
              <a:rPr lang="en-US" altLang="zh-CN" sz="2800" dirty="0" err="1"/>
              <a:t>ⅡA</a:t>
            </a:r>
            <a:r>
              <a:rPr lang="zh-CN" altLang="zh-CN" sz="2800" dirty="0"/>
              <a:t>族。</a:t>
            </a:r>
          </a:p>
        </p:txBody>
      </p:sp>
      <p:sp>
        <p:nvSpPr>
          <p:cNvPr id="8" name="矩形 7">
            <a:extLst>
              <a:ext uri="{FF2B5EF4-FFF2-40B4-BE49-F238E27FC236}">
                <a16:creationId xmlns="" xmlns:a16="http://schemas.microsoft.com/office/drawing/2014/main" id="{7D091994-F1D7-4EC8-93CD-D42E9BA7AC9B}"/>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49128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4016484"/>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[2017</a:t>
                </a:r>
                <a:r>
                  <a:rPr lang="zh-CN" altLang="zh-CN" sz="2800" dirty="0"/>
                  <a:t>北京理综</a:t>
                </a:r>
                <a:r>
                  <a:rPr lang="en-US" altLang="zh-CN" sz="2800" dirty="0"/>
                  <a:t>,7,6</a:t>
                </a:r>
                <a:r>
                  <a:rPr lang="zh-CN" altLang="zh-CN" sz="2800" dirty="0"/>
                  <a:t>分</a:t>
                </a:r>
                <a:r>
                  <a:rPr lang="en-US" altLang="zh-CN" sz="2800" dirty="0"/>
                  <a:t>]2016</a:t>
                </a:r>
                <a:r>
                  <a:rPr lang="zh-CN" altLang="zh-CN" sz="2800" dirty="0"/>
                  <a:t>年</a:t>
                </a:r>
                <a:r>
                  <a:rPr lang="en-US" altLang="zh-CN" sz="2800" dirty="0"/>
                  <a:t>IUPAC</a:t>
                </a:r>
                <a:r>
                  <a:rPr lang="zh-CN" altLang="zh-CN" sz="2800" dirty="0"/>
                  <a:t>命名</a:t>
                </a:r>
                <a:r>
                  <a:rPr lang="en-US" altLang="zh-CN" sz="2800" dirty="0"/>
                  <a:t>117</a:t>
                </a:r>
                <a:r>
                  <a:rPr lang="zh-CN" altLang="zh-CN" sz="2800" dirty="0"/>
                  <a:t>号元素为</a:t>
                </a:r>
                <a:r>
                  <a:rPr lang="en-US" altLang="zh-CN" sz="2800" dirty="0" err="1"/>
                  <a:t>Ts</a:t>
                </a:r>
                <a:r>
                  <a:rPr lang="en-US" altLang="zh-CN" sz="2800" dirty="0"/>
                  <a:t>(</a:t>
                </a:r>
                <a:r>
                  <a:rPr lang="zh-CN" altLang="zh-CN" sz="2800" dirty="0"/>
                  <a:t>中文名</a:t>
                </a:r>
                <a:r>
                  <a:rPr lang="en-US" altLang="zh-CN" sz="2800" dirty="0"/>
                  <a:t>“</a:t>
                </a:r>
                <a:r>
                  <a:rPr lang="zh-CN" altLang="zh-CN" sz="2800" b="1" dirty="0"/>
                  <a:t>石田</a:t>
                </a:r>
                <a:r>
                  <a:rPr lang="en-US" altLang="zh-CN" sz="2800" dirty="0"/>
                  <a:t>”,</a:t>
                </a:r>
                <a:r>
                  <a:rPr lang="en-US" altLang="zh-CN" sz="2800" dirty="0" err="1"/>
                  <a:t>tián</a:t>
                </a:r>
                <a:r>
                  <a:rPr lang="en-US" altLang="zh-CN" sz="2800" dirty="0"/>
                  <a:t>),</a:t>
                </a:r>
                <a:r>
                  <a:rPr lang="en-US" altLang="zh-CN" sz="2800" dirty="0" err="1"/>
                  <a:t>Ts</a:t>
                </a:r>
                <a:r>
                  <a:rPr lang="zh-CN" altLang="zh-CN" sz="2800" dirty="0"/>
                  <a:t>的原子核外最外层电子数是</a:t>
                </a:r>
                <a:r>
                  <a:rPr lang="en-US" altLang="zh-CN" sz="2800" dirty="0"/>
                  <a:t>7</a:t>
                </a:r>
                <a:r>
                  <a:rPr lang="zh-CN" altLang="zh-CN" sz="2800" dirty="0"/>
                  <a:t>。下列说法不正确的是</a:t>
                </a:r>
              </a:p>
              <a:p>
                <a:pPr>
                  <a:lnSpc>
                    <a:spcPct val="150000"/>
                  </a:lnSpc>
                </a:pPr>
                <a:r>
                  <a:rPr lang="en-US" altLang="zh-CN" sz="2800" dirty="0"/>
                  <a:t>A.Ts</a:t>
                </a:r>
                <a:r>
                  <a:rPr lang="zh-CN" altLang="zh-CN" sz="2800" dirty="0"/>
                  <a:t>是第七周期第</a:t>
                </a:r>
                <a:r>
                  <a:rPr lang="en-US" altLang="zh-CN" sz="2800" dirty="0" err="1"/>
                  <a:t>ⅦA</a:t>
                </a:r>
                <a:r>
                  <a:rPr lang="zh-CN" altLang="zh-CN" sz="2800" dirty="0"/>
                  <a:t>族元素</a:t>
                </a:r>
              </a:p>
              <a:p>
                <a:pPr>
                  <a:lnSpc>
                    <a:spcPct val="150000"/>
                  </a:lnSpc>
                </a:pPr>
                <a:r>
                  <a:rPr lang="en-US" altLang="zh-CN" sz="2800" dirty="0"/>
                  <a:t>B.Ts</a:t>
                </a:r>
                <a:r>
                  <a:rPr lang="zh-CN" altLang="zh-CN" sz="2800" dirty="0"/>
                  <a:t>的同位素原子具有相同的电子数</a:t>
                </a:r>
              </a:p>
              <a:p>
                <a:pPr>
                  <a:lnSpc>
                    <a:spcPct val="150000"/>
                  </a:lnSpc>
                </a:pPr>
                <a:r>
                  <a:rPr lang="en-US" altLang="zh-CN" sz="2800" dirty="0"/>
                  <a:t>C.Ts</a:t>
                </a:r>
                <a:r>
                  <a:rPr lang="zh-CN" altLang="zh-CN" sz="2800" dirty="0"/>
                  <a:t>在同族元素中非金属性最弱</a:t>
                </a:r>
              </a:p>
              <a:p>
                <a:pPr>
                  <a:lnSpc>
                    <a:spcPct val="150000"/>
                  </a:lnSpc>
                </a:pPr>
                <a:r>
                  <a:rPr lang="en-US" altLang="zh-CN" sz="2800" dirty="0"/>
                  <a:t>D.</a:t>
                </a:r>
                <a:r>
                  <a:rPr lang="zh-CN" altLang="zh-CN" sz="2800" dirty="0"/>
                  <a:t>中子数为</a:t>
                </a:r>
                <a:r>
                  <a:rPr lang="en-US" altLang="zh-CN" sz="2800" dirty="0"/>
                  <a:t>176</a:t>
                </a:r>
                <a:r>
                  <a:rPr lang="zh-CN" altLang="zh-CN" sz="2800" dirty="0"/>
                  <a:t>的</a:t>
                </a:r>
                <a:r>
                  <a:rPr lang="en-US" altLang="zh-CN" sz="2800" dirty="0" err="1"/>
                  <a:t>Ts</a:t>
                </a:r>
                <a:r>
                  <a:rPr lang="zh-CN" altLang="zh-CN" sz="2800" dirty="0"/>
                  <a:t>核素符号是</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 </m:t>
                        </m:r>
                      </m:e>
                      <m:sub>
                        <m:r>
                          <a:rPr lang="en-US" altLang="zh-CN" sz="2800">
                            <a:latin typeface="Cambria Math" panose="02040503050406030204" pitchFamily="18" charset="0"/>
                          </a:rPr>
                          <m:t>117</m:t>
                        </m:r>
                      </m:sub>
                      <m:sup>
                        <m:r>
                          <a:rPr lang="en-US" altLang="zh-CN" sz="2800">
                            <a:latin typeface="Cambria Math" panose="02040503050406030204" pitchFamily="18" charset="0"/>
                          </a:rPr>
                          <m:t>176</m:t>
                        </m:r>
                      </m:sup>
                    </m:sSubSup>
                  </m:oMath>
                </a14:m>
                <a:r>
                  <a:rPr lang="en-US" altLang="zh-CN" sz="2800" dirty="0"/>
                  <a:t>Ts</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4016484"/>
              </a:xfrm>
              <a:prstGeom prst="rect">
                <a:avLst/>
              </a:prstGeom>
              <a:blipFill rotWithShape="1">
                <a:blip r:embed="rId2"/>
                <a:stretch>
                  <a:fillRect l="-1040" b="-455"/>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16628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4133"/>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pic>
        <p:nvPicPr>
          <p:cNvPr id="17" name="图片 16">
            <a:extLst>
              <a:ext uri="{FF2B5EF4-FFF2-40B4-BE49-F238E27FC236}">
                <a16:creationId xmlns="" xmlns:a16="http://schemas.microsoft.com/office/drawing/2014/main" id="{001C67D7-C219-4A89-B5A2-531283FEB2AF}"/>
              </a:ext>
            </a:extLst>
          </p:cNvPr>
          <p:cNvPicPr/>
          <p:nvPr/>
        </p:nvPicPr>
        <p:blipFill>
          <a:blip r:embed="rId2"/>
          <a:stretch>
            <a:fillRect/>
          </a:stretch>
        </p:blipFill>
        <p:spPr>
          <a:xfrm>
            <a:off x="544330" y="1682569"/>
            <a:ext cx="5186132" cy="1292860"/>
          </a:xfrm>
          <a:prstGeom prst="rect">
            <a:avLst/>
          </a:prstGeom>
        </p:spPr>
      </p:pic>
      <p:pic>
        <p:nvPicPr>
          <p:cNvPr id="18" name="图片 17">
            <a:extLst>
              <a:ext uri="{FF2B5EF4-FFF2-40B4-BE49-F238E27FC236}">
                <a16:creationId xmlns="" xmlns:a16="http://schemas.microsoft.com/office/drawing/2014/main" id="{58E5B088-FB36-4B17-B99E-CD2B89F99B25}"/>
              </a:ext>
            </a:extLst>
          </p:cNvPr>
          <p:cNvPicPr/>
          <p:nvPr/>
        </p:nvPicPr>
        <p:blipFill>
          <a:blip r:embed="rId3"/>
          <a:stretch>
            <a:fillRect/>
          </a:stretch>
        </p:blipFill>
        <p:spPr>
          <a:xfrm>
            <a:off x="5886776" y="2211659"/>
            <a:ext cx="418448" cy="241255"/>
          </a:xfrm>
          <a:prstGeom prst="rect">
            <a:avLst/>
          </a:prstGeom>
        </p:spPr>
      </p:pic>
      <p:pic>
        <p:nvPicPr>
          <p:cNvPr id="1025" name="Picture 1" descr="C:\Users\lenovo\AppData\Roaming\Tencent\Users\763860530\QQ\WinTemp\RichOle\DNQ1G}M)$RP`3{YLD%`}[4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33" y="3108960"/>
            <a:ext cx="9042127" cy="30047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enovo\AppData\Roaming\Tencent\Users\763860530\QQ\WinTemp\RichOle\$CTKSXS[QHZ[2RC%9T]}1V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394" y="1905000"/>
            <a:ext cx="1792631" cy="78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1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337015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0</a:t>
                </a:r>
                <a:r>
                  <a:rPr lang="zh-CN" altLang="zh-CN" sz="2800" dirty="0"/>
                  <a:t>族元素从上往下</a:t>
                </a:r>
                <a:r>
                  <a:rPr lang="en-US" altLang="zh-CN" sz="2800" dirty="0"/>
                  <a:t>,</a:t>
                </a:r>
                <a:r>
                  <a:rPr lang="zh-CN" altLang="zh-CN" sz="2800" dirty="0"/>
                  <a:t>原子序数依次为</a:t>
                </a:r>
                <a:r>
                  <a:rPr lang="en-US" altLang="zh-CN" sz="2800" dirty="0"/>
                  <a:t>2</a:t>
                </a:r>
                <a:r>
                  <a:rPr lang="zh-CN" altLang="zh-CN" sz="2800" dirty="0"/>
                  <a:t>、</a:t>
                </a:r>
                <a:r>
                  <a:rPr lang="en-US" altLang="zh-CN" sz="2800" dirty="0"/>
                  <a:t>10</a:t>
                </a:r>
                <a:r>
                  <a:rPr lang="zh-CN" altLang="zh-CN" sz="2800" dirty="0"/>
                  <a:t>、</a:t>
                </a:r>
                <a:r>
                  <a:rPr lang="en-US" altLang="zh-CN" sz="2800" dirty="0"/>
                  <a:t>18</a:t>
                </a:r>
                <a:r>
                  <a:rPr lang="zh-CN" altLang="zh-CN" sz="2800" dirty="0"/>
                  <a:t>、</a:t>
                </a:r>
                <a:r>
                  <a:rPr lang="en-US" altLang="zh-CN" sz="2800" dirty="0"/>
                  <a:t>36</a:t>
                </a:r>
                <a:r>
                  <a:rPr lang="zh-CN" altLang="zh-CN" sz="2800" dirty="0"/>
                  <a:t>、</a:t>
                </a:r>
                <a:r>
                  <a:rPr lang="en-US" altLang="zh-CN" sz="2800" dirty="0"/>
                  <a:t>54</a:t>
                </a:r>
                <a:r>
                  <a:rPr lang="zh-CN" altLang="zh-CN" sz="2800" dirty="0"/>
                  <a:t>、</a:t>
                </a:r>
                <a:r>
                  <a:rPr lang="en-US" altLang="zh-CN" sz="2800" dirty="0"/>
                  <a:t>86</a:t>
                </a:r>
                <a:r>
                  <a:rPr lang="zh-CN" altLang="zh-CN" sz="2800" dirty="0"/>
                  <a:t>、</a:t>
                </a:r>
                <a:r>
                  <a:rPr lang="en-US" altLang="zh-CN" sz="2800" dirty="0"/>
                  <a:t>118(</a:t>
                </a:r>
                <a:r>
                  <a:rPr lang="zh-CN" altLang="zh-CN" sz="2800" dirty="0"/>
                  <a:t>若排满</a:t>
                </a:r>
                <a:r>
                  <a:rPr lang="en-US" altLang="zh-CN" sz="2800" dirty="0"/>
                  <a:t>),</a:t>
                </a:r>
                <a:r>
                  <a:rPr lang="zh-CN" altLang="zh-CN" sz="2800" dirty="0"/>
                  <a:t>则可推断</a:t>
                </a:r>
                <a:r>
                  <a:rPr lang="en-US" altLang="zh-CN" sz="2800" dirty="0"/>
                  <a:t>117</a:t>
                </a:r>
                <a:r>
                  <a:rPr lang="zh-CN" altLang="zh-CN" sz="2800" dirty="0"/>
                  <a:t>号元素位于第七周期</a:t>
                </a:r>
                <a:r>
                  <a:rPr lang="en-US" altLang="zh-CN" sz="2800" dirty="0" err="1"/>
                  <a:t>ⅦA</a:t>
                </a:r>
                <a:r>
                  <a:rPr lang="zh-CN" altLang="zh-CN" sz="2800" dirty="0"/>
                  <a:t>族</a:t>
                </a:r>
                <a:r>
                  <a:rPr lang="en-US" altLang="zh-CN" sz="2800" dirty="0"/>
                  <a:t>,A</a:t>
                </a:r>
                <a:r>
                  <a:rPr lang="zh-CN" altLang="zh-CN" sz="2800" dirty="0"/>
                  <a:t>项正确</a:t>
                </a:r>
                <a:r>
                  <a:rPr lang="en-US" altLang="zh-CN" sz="2800" dirty="0"/>
                  <a:t>;</a:t>
                </a:r>
                <a:r>
                  <a:rPr lang="zh-CN" altLang="zh-CN" sz="2800" dirty="0"/>
                  <a:t>互为同位素的不同核素具有相同的质子数</a:t>
                </a:r>
                <a:r>
                  <a:rPr lang="en-US" altLang="zh-CN" sz="2800" dirty="0"/>
                  <a:t>,</a:t>
                </a:r>
                <a:r>
                  <a:rPr lang="zh-CN" altLang="zh-CN" sz="2800" dirty="0"/>
                  <a:t>质子数等于核外电子数</a:t>
                </a:r>
                <a:r>
                  <a:rPr lang="en-US" altLang="zh-CN" sz="2800" dirty="0"/>
                  <a:t>,B</a:t>
                </a:r>
                <a:r>
                  <a:rPr lang="zh-CN" altLang="zh-CN" sz="2800" dirty="0"/>
                  <a:t>项正确</a:t>
                </a:r>
                <a:r>
                  <a:rPr lang="en-US" altLang="zh-CN" sz="2800" dirty="0"/>
                  <a:t>;</a:t>
                </a:r>
                <a:r>
                  <a:rPr lang="zh-CN" altLang="zh-CN" sz="2800" dirty="0"/>
                  <a:t>同主族元素从上往下</a:t>
                </a:r>
                <a:r>
                  <a:rPr lang="en-US" altLang="zh-CN" sz="2800" dirty="0"/>
                  <a:t>,</a:t>
                </a:r>
                <a:r>
                  <a:rPr lang="zh-CN" altLang="zh-CN" sz="2800" dirty="0"/>
                  <a:t>非金属性逐渐减弱</a:t>
                </a:r>
                <a:r>
                  <a:rPr lang="en-US" altLang="zh-CN" sz="2800" dirty="0"/>
                  <a:t>,C</a:t>
                </a:r>
                <a:r>
                  <a:rPr lang="zh-CN" altLang="zh-CN" sz="2800" dirty="0"/>
                  <a:t>项正确</a:t>
                </a:r>
                <a:r>
                  <a:rPr lang="en-US" altLang="zh-CN" sz="2800" dirty="0"/>
                  <a:t>;</a:t>
                </a:r>
                <a:r>
                  <a:rPr lang="zh-CN" altLang="zh-CN" sz="2800" dirty="0"/>
                  <a:t>中子数为</a:t>
                </a:r>
                <a:r>
                  <a:rPr lang="en-US" altLang="zh-CN" sz="2800" dirty="0"/>
                  <a:t>176</a:t>
                </a:r>
                <a:r>
                  <a:rPr lang="zh-CN" altLang="zh-CN" sz="2800" dirty="0"/>
                  <a:t>的</a:t>
                </a:r>
                <a:r>
                  <a:rPr lang="en-US" altLang="zh-CN" sz="2800" dirty="0" err="1"/>
                  <a:t>Ts</a:t>
                </a:r>
                <a:r>
                  <a:rPr lang="zh-CN" altLang="zh-CN" sz="2800" dirty="0"/>
                  <a:t>核素符号是</a:t>
                </a:r>
                <a14:m>
                  <m:oMath xmlns:m="http://schemas.openxmlformats.org/officeDocument/2006/math">
                    <m:sSubSup>
                      <m:sSubSupPr>
                        <m:ctrlPr>
                          <a:rPr lang="zh-CN" altLang="zh-CN" sz="2800" i="1">
                            <a:latin typeface="Cambria Math" panose="02040503050406030204" pitchFamily="18" charset="0"/>
                          </a:rPr>
                        </m:ctrlPr>
                      </m:sSubSupPr>
                      <m:e>
                        <m:r>
                          <a:rPr lang="en-US" altLang="zh-CN" sz="2800" i="1">
                            <a:latin typeface="Cambria Math" panose="02040503050406030204" pitchFamily="18" charset="0"/>
                          </a:rPr>
                          <m:t> </m:t>
                        </m:r>
                      </m:e>
                      <m:sub>
                        <m:r>
                          <a:rPr lang="en-US" altLang="zh-CN" sz="2800">
                            <a:latin typeface="Cambria Math" panose="02040503050406030204" pitchFamily="18" charset="0"/>
                          </a:rPr>
                          <m:t>117</m:t>
                        </m:r>
                      </m:sub>
                      <m:sup>
                        <m:r>
                          <a:rPr lang="en-US" altLang="zh-CN" sz="2800">
                            <a:latin typeface="Cambria Math" panose="02040503050406030204" pitchFamily="18" charset="0"/>
                          </a:rPr>
                          <m:t>293</m:t>
                        </m:r>
                      </m:sup>
                    </m:sSubSup>
                  </m:oMath>
                </a14:m>
                <a:r>
                  <a:rPr lang="en-US" altLang="zh-CN" sz="2800" dirty="0" err="1"/>
                  <a:t>Ts,D</a:t>
                </a:r>
                <a:r>
                  <a:rPr lang="zh-CN" altLang="zh-CN" sz="2800" dirty="0"/>
                  <a:t>项错误。</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E6887BEB-6A6D-41A9-8ECC-AF3CEFAE4603}"/>
                  </a:ext>
                </a:extLst>
              </p:cNvPr>
              <p:cNvSpPr>
                <a:spLocks noRot="1" noChangeAspect="1" noMove="1" noResize="1" noEditPoints="1" noAdjustHandles="1" noChangeArrowheads="1" noChangeShapeType="1" noTextEdit="1"/>
              </p:cNvSpPr>
              <p:nvPr/>
            </p:nvSpPr>
            <p:spPr>
              <a:xfrm>
                <a:off x="234043" y="254679"/>
                <a:ext cx="11682186" cy="3370153"/>
              </a:xfrm>
              <a:prstGeom prst="rect">
                <a:avLst/>
              </a:prstGeom>
              <a:blipFill>
                <a:blip r:embed="rId2"/>
                <a:stretch>
                  <a:fillRect l="-1043" r="-522" b="-1808"/>
                </a:stretch>
              </a:blipFill>
            </p:spPr>
            <p:txBody>
              <a:bodyPr/>
              <a:lstStyle/>
              <a:p>
                <a:r>
                  <a:rPr lang="zh-CN" altLang="en-US">
                    <a:noFill/>
                  </a:rPr>
                  <a:t> </a:t>
                </a:r>
              </a:p>
            </p:txBody>
          </p:sp>
        </mc:Fallback>
      </mc:AlternateContent>
      <p:sp>
        <p:nvSpPr>
          <p:cNvPr id="16" name="矩形 15">
            <a:extLst>
              <a:ext uri="{FF2B5EF4-FFF2-40B4-BE49-F238E27FC236}">
                <a16:creationId xmlns="" xmlns:a16="http://schemas.microsoft.com/office/drawing/2014/main" id="{A1F3DE05-9D8F-4386-815C-CF88AEEA2BC4}"/>
              </a:ext>
            </a:extLst>
          </p:cNvPr>
          <p:cNvSpPr/>
          <p:nvPr/>
        </p:nvSpPr>
        <p:spPr>
          <a:xfrm>
            <a:off x="234043" y="36912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93286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75483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元素金属性和非金属性强弱的判断</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CA331509-CCA1-4307-922F-C0B11F05DD4D}"/>
              </a:ext>
            </a:extLst>
          </p:cNvPr>
          <p:cNvGraphicFramePr>
            <a:graphicFrameLocks noGrp="1"/>
          </p:cNvGraphicFramePr>
          <p:nvPr>
            <p:extLst>
              <p:ext uri="{D42A27DB-BD31-4B8C-83A1-F6EECF244321}">
                <p14:modId xmlns:p14="http://schemas.microsoft.com/office/powerpoint/2010/main" val="1551426023"/>
              </p:ext>
            </p:extLst>
          </p:nvPr>
        </p:nvGraphicFramePr>
        <p:xfrm>
          <a:off x="406400" y="1454330"/>
          <a:ext cx="11321143" cy="4898569"/>
        </p:xfrm>
        <a:graphic>
          <a:graphicData uri="http://schemas.openxmlformats.org/drawingml/2006/table">
            <a:tbl>
              <a:tblPr firstRow="1" firstCol="1" bandRow="1"/>
              <a:tblGrid>
                <a:gridCol w="595086">
                  <a:extLst>
                    <a:ext uri="{9D8B030D-6E8A-4147-A177-3AD203B41FA5}">
                      <a16:colId xmlns="" xmlns:a16="http://schemas.microsoft.com/office/drawing/2014/main" val="887420771"/>
                    </a:ext>
                  </a:extLst>
                </a:gridCol>
                <a:gridCol w="10726057">
                  <a:extLst>
                    <a:ext uri="{9D8B030D-6E8A-4147-A177-3AD203B41FA5}">
                      <a16:colId xmlns="" xmlns:a16="http://schemas.microsoft.com/office/drawing/2014/main" val="527625895"/>
                    </a:ext>
                  </a:extLst>
                </a:gridCol>
              </a:tblGrid>
              <a:tr h="816428">
                <a:tc row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三表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元素周期表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元素金属性</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右弱左强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上弱下强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右上弱左下强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元素非金属性</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左弱右强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下弱上强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左下弱右上强</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2724457"/>
                  </a:ext>
                </a:extLst>
              </a:tr>
              <a:tr h="1224643">
                <a:tc vMerge="1">
                  <a:txBody>
                    <a:bodyPr/>
                    <a:lstStyle/>
                    <a:p>
                      <a:endParaRPr lang="zh-CN" altLang="en-US"/>
                    </a:p>
                  </a:txBody>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金属活动性顺序表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按</a:t>
                      </a:r>
                      <a:r>
                        <a:rPr lang="en-US" sz="2400" dirty="0">
                          <a:solidFill>
                            <a:srgbClr val="000000"/>
                          </a:solidFill>
                          <a:effectLst/>
                          <a:latin typeface="+mn-lt"/>
                          <a:ea typeface="+mn-ea"/>
                          <a:cs typeface="Times New Roman" panose="02020603050405020304" pitchFamily="18" charset="0"/>
                        </a:rPr>
                        <a:t>K</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Ca</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Na</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Mg</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Al</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Zn</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Fe</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Sn</a:t>
                      </a:r>
                      <a:r>
                        <a:rPr lang="zh-CN"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Pb</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Cu</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Hg</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Ag</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Pt</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Au</a:t>
                      </a:r>
                      <a:r>
                        <a:rPr lang="zh-CN" sz="2400" dirty="0">
                          <a:solidFill>
                            <a:srgbClr val="000000"/>
                          </a:solidFill>
                          <a:effectLst/>
                          <a:latin typeface="+mn-lt"/>
                          <a:ea typeface="+mn-ea"/>
                          <a:cs typeface="Times New Roman" panose="02020603050405020304" pitchFamily="18" charset="0"/>
                        </a:rPr>
                        <a:t>的顺序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金属性逐渐减弱</a:t>
                      </a:r>
                      <a:r>
                        <a:rPr lang="en-US" sz="2400" dirty="0">
                          <a:solidFill>
                            <a:srgbClr val="000000"/>
                          </a:solidFill>
                          <a:effectLst/>
                          <a:latin typeface="+mn-lt"/>
                          <a:ea typeface="+mn-ea"/>
                          <a:cs typeface="Times New Roman" panose="02020603050405020304" pitchFamily="18" charset="0"/>
                        </a:rPr>
                        <a:t>(Sn</a:t>
                      </a:r>
                      <a:r>
                        <a:rPr lang="zh-CN"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Pb</a:t>
                      </a:r>
                      <a:r>
                        <a:rPr lang="zh-CN" sz="2400" dirty="0">
                          <a:solidFill>
                            <a:srgbClr val="000000"/>
                          </a:solidFill>
                          <a:effectLst/>
                          <a:latin typeface="+mn-lt"/>
                          <a:ea typeface="+mn-ea"/>
                          <a:cs typeface="Times New Roman" panose="02020603050405020304" pitchFamily="18" charset="0"/>
                        </a:rPr>
                        <a:t>除外</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金属阳离子的氧化性越强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其对应元素的金属性越弱</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5253824"/>
                  </a:ext>
                </a:extLst>
              </a:tr>
              <a:tr h="816428">
                <a:tc vMerge="1">
                  <a:txBody>
                    <a:bodyPr/>
                    <a:lstStyle/>
                    <a:p>
                      <a:endParaRPr lang="zh-CN" altLang="en-US"/>
                    </a:p>
                  </a:txBody>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非金属活动性顺序表</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按</a:t>
                      </a:r>
                      <a:r>
                        <a:rPr lang="en-US" sz="2400" dirty="0">
                          <a:solidFill>
                            <a:srgbClr val="000000"/>
                          </a:solidFill>
                          <a:effectLst/>
                          <a:latin typeface="+mn-lt"/>
                          <a:ea typeface="+mn-ea"/>
                          <a:cs typeface="Times New Roman" panose="02020603050405020304" pitchFamily="18" charset="0"/>
                        </a:rPr>
                        <a:t>F</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Cl</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N</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Br</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I</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S</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C</a:t>
                      </a:r>
                      <a:r>
                        <a:rPr lang="zh-CN" sz="2400" dirty="0">
                          <a:solidFill>
                            <a:srgbClr val="000000"/>
                          </a:solidFill>
                          <a:effectLst/>
                          <a:latin typeface="+mn-lt"/>
                          <a:ea typeface="+mn-ea"/>
                          <a:cs typeface="Times New Roman" panose="02020603050405020304" pitchFamily="18" charset="0"/>
                        </a:rPr>
                        <a:t>的顺序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非金属性逐渐减弱</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非金属阴离子的还原性越强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其对应元素的非金属性越弱</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2078598"/>
                  </a:ext>
                </a:extLst>
              </a:tr>
              <a:tr h="408214">
                <a:tc row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三反应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置换反应</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强的置换出弱的</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适用于金属也适用于非金属</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8061106"/>
                  </a:ext>
                </a:extLst>
              </a:tr>
              <a:tr h="816428">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金属单质与水或非氧化性酸反应越剧烈</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或最高价氧化物对应的水化物的碱性越强</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则对应元素的金属性越强</a:t>
                      </a:r>
                    </a:p>
                  </a:txBody>
                  <a:tcPr marL="66675" marR="666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9499988"/>
                  </a:ext>
                </a:extLst>
              </a:tr>
              <a:tr h="816428">
                <a:tc vMerge="1">
                  <a:txBody>
                    <a:bodyPr/>
                    <a:lstStyle/>
                    <a:p>
                      <a:endParaRPr lang="zh-CN" altLang="en-US"/>
                    </a:p>
                  </a:txBody>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非金属单质与氢气反应越容易</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生成的气态氢化物的稳定性越强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或最高价氧化物对应的水化物的酸性越强</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则对应元素的非金属性越强</a:t>
                      </a:r>
                    </a:p>
                  </a:txBody>
                  <a:tcPr marL="66675" marR="666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2454247"/>
                  </a:ext>
                </a:extLst>
              </a:tr>
            </a:tbl>
          </a:graphicData>
        </a:graphic>
      </p:graphicFrame>
    </p:spTree>
    <p:extLst>
      <p:ext uri="{BB962C8B-B14F-4D97-AF65-F5344CB8AC3E}">
        <p14:creationId xmlns:p14="http://schemas.microsoft.com/office/powerpoint/2010/main" val="379393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CA331509-CCA1-4307-922F-C0B11F05DD4D}"/>
              </a:ext>
            </a:extLst>
          </p:cNvPr>
          <p:cNvGraphicFramePr>
            <a:graphicFrameLocks noGrp="1"/>
          </p:cNvGraphicFramePr>
          <p:nvPr>
            <p:extLst>
              <p:ext uri="{D42A27DB-BD31-4B8C-83A1-F6EECF244321}">
                <p14:modId xmlns:p14="http://schemas.microsoft.com/office/powerpoint/2010/main" val="479583910"/>
              </p:ext>
            </p:extLst>
          </p:nvPr>
        </p:nvGraphicFramePr>
        <p:xfrm>
          <a:off x="406400" y="921657"/>
          <a:ext cx="11321143" cy="1763486"/>
        </p:xfrm>
        <a:graphic>
          <a:graphicData uri="http://schemas.openxmlformats.org/drawingml/2006/table">
            <a:tbl>
              <a:tblPr firstRow="1" firstCol="1" bandRow="1"/>
              <a:tblGrid>
                <a:gridCol w="595086">
                  <a:extLst>
                    <a:ext uri="{9D8B030D-6E8A-4147-A177-3AD203B41FA5}">
                      <a16:colId xmlns="" xmlns:a16="http://schemas.microsoft.com/office/drawing/2014/main" val="887420771"/>
                    </a:ext>
                  </a:extLst>
                </a:gridCol>
                <a:gridCol w="10726057">
                  <a:extLst>
                    <a:ext uri="{9D8B030D-6E8A-4147-A177-3AD203B41FA5}">
                      <a16:colId xmlns="" xmlns:a16="http://schemas.microsoft.com/office/drawing/2014/main" val="527625895"/>
                    </a:ext>
                  </a:extLst>
                </a:gridCol>
              </a:tblGrid>
              <a:tr h="587829">
                <a:tc row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两池</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原电池</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一般情况下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负极材料对应元素的金属性强于正极的</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7432966"/>
                  </a:ext>
                </a:extLst>
              </a:tr>
              <a:tr h="1175657">
                <a:tc vMerge="1">
                  <a:txBody>
                    <a:bodyPr/>
                    <a:lstStyle/>
                    <a:p>
                      <a:endParaRPr lang="zh-CN" altLang="en-US"/>
                    </a:p>
                  </a:txBody>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电解池</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在阴极首先放电的阳离子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其对应元素的金属性弱</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在阳极首先放电的阴离子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其对应元素的非金属性弱</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0111685"/>
                  </a:ext>
                </a:extLst>
              </a:tr>
            </a:tbl>
          </a:graphicData>
        </a:graphic>
      </p:graphicFrame>
      <p:sp>
        <p:nvSpPr>
          <p:cNvPr id="3" name="矩形 2">
            <a:extLst>
              <a:ext uri="{FF2B5EF4-FFF2-40B4-BE49-F238E27FC236}">
                <a16:creationId xmlns="" xmlns:a16="http://schemas.microsoft.com/office/drawing/2014/main" id="{18B48264-276D-4F82-94D1-49BF78E458EE}"/>
              </a:ext>
            </a:extLst>
          </p:cNvPr>
          <p:cNvSpPr/>
          <p:nvPr/>
        </p:nvSpPr>
        <p:spPr>
          <a:xfrm>
            <a:off x="319314" y="4199645"/>
            <a:ext cx="11538857" cy="2031325"/>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金属性是指金属原子失电子能力的性质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金属活动性是指在水溶液中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金属原子失电子能力的性质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二者顺序基本一致</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仅极少数例外。如金属性</a:t>
            </a:r>
            <a:r>
              <a:rPr lang="en-US" altLang="zh-CN" sz="2800" dirty="0" err="1">
                <a:solidFill>
                  <a:srgbClr val="000000"/>
                </a:solidFill>
                <a:cs typeface="Times New Roman" panose="02020603050405020304" pitchFamily="18" charset="0"/>
              </a:rPr>
              <a:t>Pb</a:t>
            </a:r>
            <a:r>
              <a:rPr lang="en-US" altLang="zh-CN" sz="2800" dirty="0">
                <a:solidFill>
                  <a:srgbClr val="000000"/>
                </a:solidFill>
                <a:cs typeface="Times New Roman" panose="02020603050405020304" pitchFamily="18" charset="0"/>
              </a:rPr>
              <a:t>&gt;Sn,</a:t>
            </a:r>
            <a:r>
              <a:rPr lang="zh-CN" altLang="zh-CN" sz="2800" dirty="0">
                <a:solidFill>
                  <a:srgbClr val="000000"/>
                </a:solidFill>
                <a:cs typeface="Times New Roman" panose="02020603050405020304" pitchFamily="18" charset="0"/>
              </a:rPr>
              <a:t>而金属活动性</a:t>
            </a:r>
            <a:r>
              <a:rPr lang="en-US" altLang="zh-CN" sz="2800" dirty="0">
                <a:solidFill>
                  <a:srgbClr val="000000"/>
                </a:solidFill>
                <a:cs typeface="Times New Roman" panose="02020603050405020304" pitchFamily="18" charset="0"/>
              </a:rPr>
              <a:t>Sn&gt;</a:t>
            </a:r>
            <a:r>
              <a:rPr lang="en-US" altLang="zh-CN" sz="2800" dirty="0" err="1">
                <a:solidFill>
                  <a:srgbClr val="000000"/>
                </a:solidFill>
                <a:cs typeface="Times New Roman" panose="02020603050405020304" pitchFamily="18" charset="0"/>
              </a:rPr>
              <a:t>Pb</a:t>
            </a:r>
            <a:r>
              <a:rPr lang="zh-CN" altLang="zh-CN" sz="2800" dirty="0">
                <a:solidFill>
                  <a:srgbClr val="000000"/>
                </a:solidFill>
                <a:cs typeface="Times New Roman" panose="02020603050405020304" pitchFamily="18" charset="0"/>
              </a:rPr>
              <a:t>。</a:t>
            </a:r>
          </a:p>
        </p:txBody>
      </p:sp>
      <p:sp>
        <p:nvSpPr>
          <p:cNvPr id="4" name="矩形 3">
            <a:extLst>
              <a:ext uri="{FF2B5EF4-FFF2-40B4-BE49-F238E27FC236}">
                <a16:creationId xmlns="" xmlns:a16="http://schemas.microsoft.com/office/drawing/2014/main" id="{7CA653FC-9EBC-4375-9BB1-DBC677913EC9}"/>
              </a:ext>
            </a:extLst>
          </p:cNvPr>
          <p:cNvSpPr/>
          <p:nvPr/>
        </p:nvSpPr>
        <p:spPr>
          <a:xfrm>
            <a:off x="360752" y="3625170"/>
            <a:ext cx="1261884" cy="523220"/>
          </a:xfrm>
          <a:prstGeom prst="rect">
            <a:avLst/>
          </a:prstGeom>
        </p:spPr>
        <p:txBody>
          <a:bodyPr wrap="none">
            <a:spAutoFit/>
          </a:bodyPr>
          <a:lstStyle/>
          <a:p>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en-US" sz="2800" dirty="0"/>
          </a:p>
        </p:txBody>
      </p:sp>
      <p:sp>
        <p:nvSpPr>
          <p:cNvPr id="8" name="矩形 1">
            <a:extLst>
              <a:ext uri="{FF2B5EF4-FFF2-40B4-BE49-F238E27FC236}">
                <a16:creationId xmlns="" xmlns:a16="http://schemas.microsoft.com/office/drawing/2014/main" id="{4310509D-69C4-4841-9124-37133E5634E0}"/>
              </a:ext>
            </a:extLst>
          </p:cNvPr>
          <p:cNvSpPr>
            <a:spLocks noChangeArrowheads="1"/>
          </p:cNvSpPr>
          <p:nvPr/>
        </p:nvSpPr>
        <p:spPr bwMode="auto">
          <a:xfrm>
            <a:off x="10273303" y="261061"/>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9" name="矩形 8">
            <a:extLst>
              <a:ext uri="{FF2B5EF4-FFF2-40B4-BE49-F238E27FC236}">
                <a16:creationId xmlns="" xmlns:a16="http://schemas.microsoft.com/office/drawing/2014/main" id="{25887B65-E85B-412E-B6FF-664E28FD005B}"/>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24256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97774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元素周期表及其应用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元素周期律及其应用</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DF54693A-279D-4320-B23C-1B4907D9E407}"/>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6498C0BA-3C5D-49AC-8FDB-2587D4F6D02F}"/>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852DF1BF-7F4F-4D93-9F51-2173276FA52B}"/>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 xmlns:a16="http://schemas.microsoft.com/office/drawing/2014/main" id="{74DA4F84-1615-48B2-BD0D-CC097E96D914}"/>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可以验证硫元素比氯元素的非金属性弱的事实是　　　　　　 　　　　　　　　　　　　</a:t>
            </a:r>
          </a:p>
          <a:p>
            <a:pPr>
              <a:lnSpc>
                <a:spcPct val="150000"/>
              </a:lnSpc>
            </a:pPr>
            <a:r>
              <a:rPr lang="en-US" altLang="zh-CN" sz="2800" dirty="0"/>
              <a:t>①</a:t>
            </a:r>
            <a:r>
              <a:rPr lang="zh-CN" altLang="zh-CN" sz="2800" dirty="0"/>
              <a:t>硫和氢气在加热条件下能生成硫化氢</a:t>
            </a:r>
            <a:r>
              <a:rPr lang="en-US" altLang="zh-CN" sz="2800" dirty="0"/>
              <a:t>,</a:t>
            </a:r>
            <a:r>
              <a:rPr lang="zh-CN" altLang="zh-CN" sz="2800" dirty="0"/>
              <a:t>硫化氢在</a:t>
            </a:r>
            <a:r>
              <a:rPr lang="en-US" altLang="zh-CN" sz="2800" dirty="0"/>
              <a:t>300 ℃</a:t>
            </a:r>
            <a:r>
              <a:rPr lang="zh-CN" altLang="zh-CN" sz="2800" dirty="0"/>
              <a:t>左右分解</a:t>
            </a:r>
            <a:r>
              <a:rPr lang="en-US" altLang="zh-CN" sz="2800" dirty="0"/>
              <a:t>;</a:t>
            </a:r>
            <a:r>
              <a:rPr lang="zh-CN" altLang="zh-CN" sz="2800" dirty="0"/>
              <a:t>氯气和氢气在点燃或光照下生成氯化氢</a:t>
            </a:r>
            <a:r>
              <a:rPr lang="en-US" altLang="zh-CN" sz="2800" dirty="0"/>
              <a:t>,</a:t>
            </a:r>
            <a:r>
              <a:rPr lang="zh-CN" altLang="zh-CN" sz="2800" dirty="0"/>
              <a:t>氯化氢很难分解</a:t>
            </a:r>
          </a:p>
          <a:p>
            <a:pPr>
              <a:lnSpc>
                <a:spcPct val="150000"/>
              </a:lnSpc>
            </a:pPr>
            <a:r>
              <a:rPr lang="en-US" altLang="zh-CN" sz="2800" dirty="0"/>
              <a:t>②</a:t>
            </a:r>
            <a:r>
              <a:rPr lang="zh-CN" altLang="zh-CN" sz="2800" dirty="0"/>
              <a:t>向氢硫酸中滴入氯水有单质硫生成</a:t>
            </a:r>
          </a:p>
          <a:p>
            <a:pPr>
              <a:lnSpc>
                <a:spcPct val="150000"/>
              </a:lnSpc>
            </a:pPr>
            <a:r>
              <a:rPr lang="en-US" altLang="zh-CN" sz="2800" dirty="0"/>
              <a:t>③</a:t>
            </a:r>
            <a:r>
              <a:rPr lang="zh-CN" altLang="zh-CN" sz="2800" dirty="0"/>
              <a:t>硫、氯气分别与铁和铜的反应产物是</a:t>
            </a:r>
            <a:r>
              <a:rPr lang="en-US" altLang="zh-CN" sz="2800" dirty="0" err="1"/>
              <a:t>FeS</a:t>
            </a:r>
            <a:r>
              <a:rPr lang="zh-CN" altLang="zh-CN" sz="2800" dirty="0"/>
              <a:t>、</a:t>
            </a:r>
            <a:r>
              <a:rPr lang="en-US" altLang="zh-CN" sz="2800" dirty="0"/>
              <a:t>Cu</a:t>
            </a:r>
            <a:r>
              <a:rPr lang="en-US" altLang="zh-CN" sz="2800" baseline="-25000" dirty="0"/>
              <a:t>2</a:t>
            </a:r>
            <a:r>
              <a:rPr lang="en-US" altLang="zh-CN" sz="2800" dirty="0"/>
              <a:t>S</a:t>
            </a:r>
            <a:r>
              <a:rPr lang="zh-CN" altLang="zh-CN" sz="2800" dirty="0"/>
              <a:t>、</a:t>
            </a:r>
            <a:r>
              <a:rPr lang="en-US" altLang="zh-CN" sz="2800" dirty="0"/>
              <a:t>FeCl</a:t>
            </a:r>
            <a:r>
              <a:rPr lang="en-US" altLang="zh-CN" sz="2800" baseline="-25000" dirty="0"/>
              <a:t>3</a:t>
            </a:r>
            <a:r>
              <a:rPr lang="zh-CN" altLang="zh-CN" sz="2800" dirty="0"/>
              <a:t>、</a:t>
            </a:r>
            <a:r>
              <a:rPr lang="en-US" altLang="zh-CN" sz="2800" dirty="0"/>
              <a:t>CuCl</a:t>
            </a:r>
            <a:r>
              <a:rPr lang="en-US" altLang="zh-CN" sz="2800" baseline="-25000" dirty="0"/>
              <a:t>2</a:t>
            </a:r>
            <a:endParaRPr lang="zh-CN" altLang="zh-CN" sz="2800" dirty="0"/>
          </a:p>
          <a:p>
            <a:pPr>
              <a:lnSpc>
                <a:spcPct val="150000"/>
              </a:lnSpc>
            </a:pPr>
            <a:r>
              <a:rPr lang="en-US" altLang="zh-CN" sz="2800" dirty="0"/>
              <a:t>④</a:t>
            </a:r>
            <a:r>
              <a:rPr lang="zh-CN" altLang="zh-CN" sz="2800" dirty="0"/>
              <a:t>高氯酸</a:t>
            </a:r>
            <a:r>
              <a:rPr lang="en-US" altLang="zh-CN" sz="2800" dirty="0"/>
              <a:t>(HClO</a:t>
            </a:r>
            <a:r>
              <a:rPr lang="en-US" altLang="zh-CN" sz="2800" baseline="-25000" dirty="0"/>
              <a:t>4</a:t>
            </a:r>
            <a:r>
              <a:rPr lang="en-US" altLang="zh-CN" sz="2800" dirty="0"/>
              <a:t>)</a:t>
            </a:r>
            <a:r>
              <a:rPr lang="zh-CN" altLang="zh-CN" sz="2800" dirty="0"/>
              <a:t>的酸性强于硫酸的</a:t>
            </a:r>
          </a:p>
          <a:p>
            <a:pPr>
              <a:lnSpc>
                <a:spcPct val="150000"/>
              </a:lnSpc>
            </a:pPr>
            <a:r>
              <a:rPr lang="en-US" altLang="zh-CN" sz="2800" dirty="0"/>
              <a:t>⑤</a:t>
            </a:r>
            <a:r>
              <a:rPr lang="zh-CN" altLang="zh-CN" sz="2800" dirty="0"/>
              <a:t>盐酸的酸性强于氢硫酸的</a:t>
            </a:r>
          </a:p>
          <a:p>
            <a:pPr>
              <a:lnSpc>
                <a:spcPct val="150000"/>
              </a:lnSpc>
            </a:pPr>
            <a:r>
              <a:rPr lang="en-US" altLang="zh-CN" sz="2800" dirty="0"/>
              <a:t>A.</a:t>
            </a:r>
            <a:r>
              <a:rPr lang="zh-CN" altLang="zh-CN" sz="2800" dirty="0"/>
              <a:t>只有</a:t>
            </a:r>
            <a:r>
              <a:rPr lang="en-US" altLang="zh-CN" sz="2800" dirty="0"/>
              <a:t>①②③④	B.</a:t>
            </a:r>
            <a:r>
              <a:rPr lang="zh-CN" altLang="zh-CN" sz="2800" dirty="0"/>
              <a:t>只有</a:t>
            </a:r>
            <a:r>
              <a:rPr lang="en-US" altLang="zh-CN" sz="2800" dirty="0"/>
              <a:t>①②</a:t>
            </a:r>
            <a:endParaRPr lang="zh-CN" altLang="zh-CN" sz="2800" dirty="0"/>
          </a:p>
          <a:p>
            <a:pPr>
              <a:lnSpc>
                <a:spcPct val="150000"/>
              </a:lnSpc>
            </a:pPr>
            <a:r>
              <a:rPr lang="en-US" altLang="zh-CN" sz="2800" dirty="0"/>
              <a:t>C.</a:t>
            </a:r>
            <a:r>
              <a:rPr lang="zh-CN" altLang="zh-CN" sz="2800" dirty="0"/>
              <a:t>只有</a:t>
            </a:r>
            <a:r>
              <a:rPr lang="en-US" altLang="zh-CN" sz="2800" dirty="0"/>
              <a:t>②③④	D.①②③④⑤</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62059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64792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元素的非金属性越强</a:t>
            </a:r>
            <a:r>
              <a:rPr lang="en-US" altLang="zh-CN" sz="2800" dirty="0"/>
              <a:t>,</a:t>
            </a:r>
            <a:r>
              <a:rPr lang="zh-CN" altLang="zh-CN" sz="2800" dirty="0"/>
              <a:t>其单质越容易与氢气形成氢化物</a:t>
            </a:r>
            <a:r>
              <a:rPr lang="en-US" altLang="zh-CN" sz="2800" dirty="0"/>
              <a:t>,</a:t>
            </a:r>
            <a:r>
              <a:rPr lang="zh-CN" altLang="zh-CN" sz="2800" dirty="0"/>
              <a:t>且形成的氢化物越稳定</a:t>
            </a:r>
            <a:r>
              <a:rPr lang="en-US" altLang="zh-CN" sz="2800" dirty="0"/>
              <a:t>,</a:t>
            </a:r>
            <a:r>
              <a:rPr lang="zh-CN" altLang="zh-CN" sz="2800" dirty="0"/>
              <a:t>故</a:t>
            </a:r>
            <a:r>
              <a:rPr lang="en-US" altLang="zh-CN" sz="2800" dirty="0"/>
              <a:t>①</a:t>
            </a:r>
            <a:r>
              <a:rPr lang="zh-CN" altLang="zh-CN" sz="2800" dirty="0"/>
              <a:t>可以验证</a:t>
            </a:r>
            <a:r>
              <a:rPr lang="en-US" altLang="zh-CN" sz="2800" dirty="0"/>
              <a:t>;</a:t>
            </a:r>
            <a:r>
              <a:rPr lang="zh-CN" altLang="zh-CN" sz="2800" dirty="0"/>
              <a:t>非金属性强的元素的单质可以置换出非金属性弱的元素的单质</a:t>
            </a:r>
            <a:r>
              <a:rPr lang="en-US" altLang="zh-CN" sz="2800" dirty="0"/>
              <a:t>,</a:t>
            </a:r>
            <a:r>
              <a:rPr lang="zh-CN" altLang="zh-CN" sz="2800" dirty="0"/>
              <a:t>氯气可以置换出氢硫酸中的硫</a:t>
            </a:r>
            <a:r>
              <a:rPr lang="en-US" altLang="zh-CN" sz="2800" dirty="0"/>
              <a:t>,</a:t>
            </a:r>
            <a:r>
              <a:rPr lang="zh-CN" altLang="zh-CN" sz="2800" dirty="0"/>
              <a:t>说明硫元素的非金属性弱于氯元素的</a:t>
            </a:r>
            <a:r>
              <a:rPr lang="en-US" altLang="zh-CN" sz="2800" dirty="0"/>
              <a:t>,</a:t>
            </a:r>
            <a:r>
              <a:rPr lang="zh-CN" altLang="zh-CN" sz="2800" dirty="0"/>
              <a:t>故</a:t>
            </a:r>
            <a:r>
              <a:rPr lang="en-US" altLang="zh-CN" sz="2800" dirty="0"/>
              <a:t>②</a:t>
            </a:r>
            <a:r>
              <a:rPr lang="zh-CN" altLang="zh-CN" sz="2800" dirty="0"/>
              <a:t>可以验证</a:t>
            </a:r>
            <a:r>
              <a:rPr lang="en-US" altLang="zh-CN" sz="2800" dirty="0"/>
              <a:t>;</a:t>
            </a:r>
            <a:r>
              <a:rPr lang="zh-CN" altLang="zh-CN" sz="2800" dirty="0"/>
              <a:t>非金属单质与可变价的金属反应时</a:t>
            </a:r>
            <a:r>
              <a:rPr lang="en-US" altLang="zh-CN" sz="2800" dirty="0"/>
              <a:t>,</a:t>
            </a:r>
            <a:r>
              <a:rPr lang="zh-CN" altLang="zh-CN" sz="2800" dirty="0"/>
              <a:t>生成物中的金属元素化合价越高</a:t>
            </a:r>
            <a:r>
              <a:rPr lang="en-US" altLang="zh-CN" sz="2800" dirty="0"/>
              <a:t>,</a:t>
            </a:r>
            <a:r>
              <a:rPr lang="zh-CN" altLang="zh-CN" sz="2800" dirty="0"/>
              <a:t>组成该单质的非金属元素的非金属性越强</a:t>
            </a:r>
            <a:r>
              <a:rPr lang="en-US" altLang="zh-CN" sz="2800" dirty="0"/>
              <a:t>,</a:t>
            </a:r>
            <a:r>
              <a:rPr lang="zh-CN" altLang="zh-CN" sz="2800" dirty="0"/>
              <a:t>氯气能将金属氧化到更高价态</a:t>
            </a:r>
            <a:r>
              <a:rPr lang="en-US" altLang="zh-CN" sz="2800" dirty="0"/>
              <a:t>,</a:t>
            </a:r>
            <a:r>
              <a:rPr lang="zh-CN" altLang="zh-CN" sz="2800" dirty="0"/>
              <a:t>说明硫元素的非金属性弱于氯元素的</a:t>
            </a:r>
            <a:r>
              <a:rPr lang="en-US" altLang="zh-CN" sz="2800" dirty="0"/>
              <a:t>,</a:t>
            </a:r>
            <a:r>
              <a:rPr lang="zh-CN" altLang="zh-CN" sz="2800" dirty="0"/>
              <a:t>故</a:t>
            </a:r>
            <a:r>
              <a:rPr lang="en-US" altLang="zh-CN" sz="2800" dirty="0"/>
              <a:t>③</a:t>
            </a:r>
            <a:r>
              <a:rPr lang="zh-CN" altLang="zh-CN" sz="2800" dirty="0"/>
              <a:t>可以验证</a:t>
            </a:r>
            <a:r>
              <a:rPr lang="en-US" altLang="zh-CN" sz="2800" dirty="0"/>
              <a:t>;</a:t>
            </a:r>
            <a:r>
              <a:rPr lang="zh-CN" altLang="zh-CN" sz="2800" dirty="0"/>
              <a:t>元素的非金属性越强</a:t>
            </a:r>
            <a:r>
              <a:rPr lang="en-US" altLang="zh-CN" sz="2800" dirty="0"/>
              <a:t>,</a:t>
            </a:r>
            <a:r>
              <a:rPr lang="zh-CN" altLang="zh-CN" sz="2800" dirty="0"/>
              <a:t>其最高价氧化物对应的水化物的酸性越强</a:t>
            </a:r>
            <a:r>
              <a:rPr lang="en-US" altLang="zh-CN" sz="2800" dirty="0"/>
              <a:t>,</a:t>
            </a:r>
            <a:r>
              <a:rPr lang="zh-CN" altLang="zh-CN" sz="2800" dirty="0"/>
              <a:t>高氯酸</a:t>
            </a:r>
            <a:r>
              <a:rPr lang="en-US" altLang="zh-CN" sz="2800" dirty="0"/>
              <a:t>(HClO</a:t>
            </a:r>
            <a:r>
              <a:rPr lang="en-US" altLang="zh-CN" sz="2800" baseline="-25000" dirty="0"/>
              <a:t>4</a:t>
            </a:r>
            <a:r>
              <a:rPr lang="en-US" altLang="zh-CN" sz="2800" dirty="0"/>
              <a:t>)</a:t>
            </a:r>
            <a:r>
              <a:rPr lang="zh-CN" altLang="zh-CN" sz="2800" dirty="0"/>
              <a:t>的酸性比硫酸的强</a:t>
            </a:r>
            <a:r>
              <a:rPr lang="en-US" altLang="zh-CN" sz="2800" dirty="0"/>
              <a:t>,</a:t>
            </a:r>
            <a:r>
              <a:rPr lang="zh-CN" altLang="zh-CN" sz="2800" dirty="0"/>
              <a:t>所以硫元素的非金属性比氯元素的弱</a:t>
            </a:r>
            <a:r>
              <a:rPr lang="en-US" altLang="zh-CN" sz="2800" dirty="0"/>
              <a:t>,</a:t>
            </a:r>
            <a:r>
              <a:rPr lang="zh-CN" altLang="zh-CN" sz="2800" dirty="0"/>
              <a:t>故</a:t>
            </a:r>
            <a:r>
              <a:rPr lang="en-US" altLang="zh-CN" sz="2800" dirty="0"/>
              <a:t>④</a:t>
            </a:r>
            <a:r>
              <a:rPr lang="zh-CN" altLang="zh-CN" sz="2800" dirty="0"/>
              <a:t>可以验证</a:t>
            </a:r>
            <a:r>
              <a:rPr lang="en-US" altLang="zh-CN" sz="2800" dirty="0"/>
              <a:t>;</a:t>
            </a:r>
            <a:r>
              <a:rPr lang="zh-CN" altLang="zh-CN" sz="2800" dirty="0"/>
              <a:t>盐酸与氢硫酸都不是相应元素最高价氧化物对应的水化物</a:t>
            </a:r>
            <a:r>
              <a:rPr lang="en-US" altLang="zh-CN" sz="2800" dirty="0"/>
              <a:t>,</a:t>
            </a:r>
            <a:r>
              <a:rPr lang="zh-CN" altLang="zh-CN" sz="2800" dirty="0"/>
              <a:t>无法判断硫元素与氯元素的非金属性强弱</a:t>
            </a:r>
            <a:r>
              <a:rPr lang="en-US" altLang="zh-CN" sz="2800" dirty="0"/>
              <a:t>,</a:t>
            </a:r>
            <a:r>
              <a:rPr lang="zh-CN" altLang="zh-CN" sz="2800" dirty="0"/>
              <a:t>故</a:t>
            </a:r>
            <a:r>
              <a:rPr lang="en-US" altLang="zh-CN" sz="2800" dirty="0"/>
              <a:t>⑤</a:t>
            </a:r>
            <a:r>
              <a:rPr lang="zh-CN" altLang="zh-CN" sz="2800" dirty="0"/>
              <a:t>不可以验证。</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915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1416247"/>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3" name="矩形 2">
            <a:extLst>
              <a:ext uri="{FF2B5EF4-FFF2-40B4-BE49-F238E27FC236}">
                <a16:creationId xmlns="" xmlns:a16="http://schemas.microsoft.com/office/drawing/2014/main" id="{7AEC9594-9A36-4D14-B62D-229309498CA4}"/>
              </a:ext>
            </a:extLst>
          </p:cNvPr>
          <p:cNvSpPr/>
          <p:nvPr/>
        </p:nvSpPr>
        <p:spPr>
          <a:xfrm>
            <a:off x="355600" y="2144438"/>
            <a:ext cx="11480800" cy="3323987"/>
          </a:xfrm>
          <a:prstGeom prst="rect">
            <a:avLst/>
          </a:prstGeom>
        </p:spPr>
        <p:txBody>
          <a:bodyPr wrap="square">
            <a:spAutoFit/>
          </a:bodyPr>
          <a:lstStyle/>
          <a:p>
            <a:pPr>
              <a:lnSpc>
                <a:spcPct val="150000"/>
              </a:lnSpc>
            </a:pPr>
            <a:r>
              <a:rPr lang="en-US" altLang="zh-CN" sz="2800" dirty="0"/>
              <a:t>1.</a:t>
            </a:r>
            <a:r>
              <a:rPr lang="zh-CN" altLang="zh-CN" sz="2800" dirty="0"/>
              <a:t>通常根据元素原子在化学反应中得、失电子的难易程度判断元素非金属性或金属性的强弱</a:t>
            </a:r>
            <a:r>
              <a:rPr lang="en-US" altLang="zh-CN" sz="2800" dirty="0"/>
              <a:t>,</a:t>
            </a:r>
            <a:r>
              <a:rPr lang="zh-CN" altLang="zh-CN" sz="2800" dirty="0"/>
              <a:t>而不是根据得、失电子数的多少。</a:t>
            </a:r>
            <a:r>
              <a:rPr lang="en-US" altLang="zh-CN" sz="2800" dirty="0"/>
              <a:t/>
            </a:r>
            <a:br>
              <a:rPr lang="en-US" altLang="zh-CN" sz="2800" dirty="0"/>
            </a:br>
            <a:r>
              <a:rPr lang="en-US" altLang="zh-CN" sz="2800" dirty="0"/>
              <a:t>2.</a:t>
            </a:r>
            <a:r>
              <a:rPr lang="zh-CN" altLang="zh-CN" sz="2800" dirty="0"/>
              <a:t>通常根据最高价氧化物对应的水化物的酸性或碱性的强弱判断元素非金属性或金属性的强弱</a:t>
            </a:r>
            <a:r>
              <a:rPr lang="en-US" altLang="zh-CN" sz="2800" dirty="0"/>
              <a:t>,</a:t>
            </a:r>
            <a:r>
              <a:rPr lang="zh-CN" altLang="zh-CN" sz="2800" dirty="0"/>
              <a:t>而不是根据氧化物对应的水化物的酸性或碱性的强弱来判断。</a:t>
            </a:r>
            <a:endParaRPr lang="zh-CN" altLang="en-US" sz="2800" dirty="0"/>
          </a:p>
        </p:txBody>
      </p:sp>
      <p:sp>
        <p:nvSpPr>
          <p:cNvPr id="22" name="矩形 21">
            <a:extLst>
              <a:ext uri="{FF2B5EF4-FFF2-40B4-BE49-F238E27FC236}">
                <a16:creationId xmlns="" xmlns:a16="http://schemas.microsoft.com/office/drawing/2014/main" id="{11315091-EEAC-4FF9-A394-9D59B59D7273}"/>
              </a:ext>
            </a:extLst>
          </p:cNvPr>
          <p:cNvSpPr/>
          <p:nvPr/>
        </p:nvSpPr>
        <p:spPr>
          <a:xfrm>
            <a:off x="234043" y="382012"/>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57053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a:extLst>
              <a:ext uri="{FF2B5EF4-FFF2-40B4-BE49-F238E27FC236}">
                <a16:creationId xmlns="" xmlns:a16="http://schemas.microsoft.com/office/drawing/2014/main" id="{D0A48C7D-9A84-4823-9A6A-E89A375B574C}"/>
              </a:ext>
            </a:extLst>
          </p:cNvPr>
          <p:cNvSpPr>
            <a:spLocks noChangeArrowheads="1"/>
          </p:cNvSpPr>
          <p:nvPr/>
        </p:nvSpPr>
        <p:spPr bwMode="auto">
          <a:xfrm>
            <a:off x="360847" y="952254"/>
            <a:ext cx="1145015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X</a:t>
            </a:r>
            <a:r>
              <a:rPr kumimoji="0" lang="zh-CN" altLang="en-US"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是元素周期表中</a:t>
            </a:r>
            <a:r>
              <a:rPr kumimoji="0" lang="en-US" altLang="zh-CN" sz="2800" b="0" i="0" u="none" strike="noStrike" cap="none" normalizeH="0" baseline="0" dirty="0" err="1">
                <a:ln>
                  <a:noFill/>
                </a:ln>
                <a:solidFill>
                  <a:srgbClr val="000000"/>
                </a:solidFill>
                <a:effectLst/>
                <a:cs typeface="Times New Roman" panose="02020603050405020304" pitchFamily="18" charset="0"/>
              </a:rPr>
              <a:t>ⅦA</a:t>
            </a:r>
            <a:r>
              <a:rPr kumimoji="0" lang="zh-CN" altLang="en-US" sz="2800" b="0" i="0" u="none" strike="noStrike" cap="none" normalizeH="0" baseline="0" dirty="0">
                <a:ln>
                  <a:noFill/>
                </a:ln>
                <a:solidFill>
                  <a:srgbClr val="000000"/>
                </a:solidFill>
                <a:effectLst/>
                <a:cs typeface="Times New Roman" panose="02020603050405020304" pitchFamily="18" charset="0"/>
              </a:rPr>
              <a:t>族的两种元素。下列叙述中能说明</a:t>
            </a:r>
            <a:r>
              <a:rPr kumimoji="0" lang="en-US" altLang="zh-CN" sz="2800" b="0" i="0" u="none" strike="noStrike" cap="none" normalizeH="0" baseline="0" dirty="0">
                <a:ln>
                  <a:noFill/>
                </a:ln>
                <a:solidFill>
                  <a:srgbClr val="000000"/>
                </a:solidFill>
                <a:effectLst/>
                <a:cs typeface="Times New Roman" panose="02020603050405020304" pitchFamily="18" charset="0"/>
              </a:rPr>
              <a:t>X</a:t>
            </a:r>
            <a:r>
              <a:rPr kumimoji="0" lang="zh-CN" altLang="en-US" sz="2800" b="0" i="0" u="none" strike="noStrike" cap="none" normalizeH="0" baseline="0" dirty="0">
                <a:ln>
                  <a:noFill/>
                </a:ln>
                <a:solidFill>
                  <a:srgbClr val="000000"/>
                </a:solidFill>
                <a:effectLst/>
                <a:cs typeface="Times New Roman" panose="02020603050405020304" pitchFamily="18" charset="0"/>
              </a:rPr>
              <a:t>的非金属性比</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的强的是 </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　　</a:t>
            </a:r>
            <a:r>
              <a:rPr kumimoji="0" lang="en-US" altLang="zh-CN" sz="2800" b="0" i="0" u="none" strike="noStrike" cap="none" normalizeH="0" baseline="0" dirty="0">
                <a:ln>
                  <a:noFill/>
                </a:ln>
                <a:solidFill>
                  <a:srgbClr val="000000"/>
                </a:solidFill>
                <a:effectLst/>
                <a:cs typeface="Times New Roman" panose="02020603050405020304" pitchFamily="18" charset="0"/>
              </a:rPr>
              <a:t>)</a:t>
            </a:r>
            <a:endParaRPr kumimoji="0" lang="en-US" altLang="zh-CN"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A.X</a:t>
            </a:r>
            <a:r>
              <a:rPr kumimoji="0" lang="zh-CN" altLang="en-US" sz="2800" b="0" i="0" u="none" strike="noStrike" cap="none" normalizeH="0" baseline="0" dirty="0">
                <a:ln>
                  <a:noFill/>
                </a:ln>
                <a:solidFill>
                  <a:srgbClr val="000000"/>
                </a:solidFill>
                <a:effectLst/>
                <a:cs typeface="Times New Roman" panose="02020603050405020304" pitchFamily="18" charset="0"/>
              </a:rPr>
              <a:t>原子的电子层数比</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原子的电子层数多</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B.X</a:t>
            </a:r>
            <a:r>
              <a:rPr kumimoji="0" lang="zh-CN" altLang="en-US" sz="2800" b="0" i="0" u="none" strike="noStrike" cap="none" normalizeH="0" baseline="0" dirty="0">
                <a:ln>
                  <a:noFill/>
                </a:ln>
                <a:solidFill>
                  <a:srgbClr val="000000"/>
                </a:solidFill>
                <a:effectLst/>
                <a:cs typeface="Times New Roman" panose="02020603050405020304" pitchFamily="18" charset="0"/>
              </a:rPr>
              <a:t>的氢化物的沸点比</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的氢化物的沸点低</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C.X</a:t>
            </a:r>
            <a:r>
              <a:rPr kumimoji="0" lang="zh-CN" altLang="en-US" sz="2800" b="0" i="0" u="none" strike="noStrike" cap="none" normalizeH="0" baseline="0" dirty="0">
                <a:ln>
                  <a:noFill/>
                </a:ln>
                <a:solidFill>
                  <a:srgbClr val="000000"/>
                </a:solidFill>
                <a:effectLst/>
                <a:cs typeface="Times New Roman" panose="02020603050405020304" pitchFamily="18" charset="0"/>
              </a:rPr>
              <a:t>的气态氢化物比</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的气态氢化物稳定</a:t>
            </a:r>
            <a:endParaRPr kumimoji="0" lang="zh-CN"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D.Y</a:t>
            </a:r>
            <a:r>
              <a:rPr kumimoji="0" lang="zh-CN" altLang="en-US" sz="2800" b="0" i="0" u="none" strike="noStrike" cap="none" normalizeH="0" baseline="0" dirty="0">
                <a:ln>
                  <a:noFill/>
                </a:ln>
                <a:solidFill>
                  <a:srgbClr val="000000"/>
                </a:solidFill>
                <a:effectLst/>
                <a:cs typeface="Times New Roman" panose="02020603050405020304" pitchFamily="18" charset="0"/>
              </a:rPr>
              <a:t>的单质能将</a:t>
            </a:r>
            <a:r>
              <a:rPr kumimoji="0" lang="en-US" altLang="zh-CN" sz="2800" b="0" i="0" u="none" strike="noStrike" cap="none" normalizeH="0" baseline="0" dirty="0">
                <a:ln>
                  <a:noFill/>
                </a:ln>
                <a:solidFill>
                  <a:srgbClr val="000000"/>
                </a:solidFill>
                <a:effectLst/>
                <a:cs typeface="Times New Roman" panose="02020603050405020304" pitchFamily="18" charset="0"/>
              </a:rPr>
              <a:t>X</a:t>
            </a:r>
            <a:r>
              <a:rPr kumimoji="0" lang="zh-CN" altLang="en-US" sz="2800" b="0" i="0" u="none" strike="noStrike" cap="none" normalizeH="0" baseline="0" dirty="0">
                <a:ln>
                  <a:noFill/>
                </a:ln>
                <a:solidFill>
                  <a:srgbClr val="000000"/>
                </a:solidFill>
                <a:effectLst/>
                <a:cs typeface="Times New Roman" panose="02020603050405020304" pitchFamily="18" charset="0"/>
              </a:rPr>
              <a:t>从</a:t>
            </a:r>
            <a:r>
              <a:rPr kumimoji="0" lang="en-US" altLang="zh-CN" sz="2800" b="0" i="0" u="none" strike="noStrike" cap="none" normalizeH="0" baseline="0" dirty="0" err="1">
                <a:ln>
                  <a:noFill/>
                </a:ln>
                <a:solidFill>
                  <a:srgbClr val="000000"/>
                </a:solidFill>
                <a:effectLst/>
                <a:cs typeface="Times New Roman" panose="02020603050405020304" pitchFamily="18" charset="0"/>
              </a:rPr>
              <a:t>NaX</a:t>
            </a:r>
            <a:r>
              <a:rPr kumimoji="0" lang="zh-CN" altLang="en-US" sz="2800" b="0" i="0" u="none" strike="noStrike" cap="none" normalizeH="0" baseline="0" dirty="0">
                <a:ln>
                  <a:noFill/>
                </a:ln>
                <a:solidFill>
                  <a:srgbClr val="000000"/>
                </a:solidFill>
                <a:effectLst/>
                <a:cs typeface="Times New Roman" panose="02020603050405020304" pitchFamily="18" charset="0"/>
              </a:rPr>
              <a:t>溶液中置换出来</a:t>
            </a:r>
            <a:endParaRPr kumimoji="0" lang="zh-CN" altLang="en-US" sz="2800" b="0" i="0" u="none" strike="noStrike" cap="none" normalizeH="0" baseline="0" dirty="0">
              <a:ln>
                <a:noFill/>
              </a:ln>
              <a:solidFill>
                <a:schemeClr val="tx1"/>
              </a:solidFill>
              <a:effectLst/>
            </a:endParaRPr>
          </a:p>
        </p:txBody>
      </p:sp>
      <p:sp>
        <p:nvSpPr>
          <p:cNvPr id="15" name="矩形 14">
            <a:extLst>
              <a:ext uri="{FF2B5EF4-FFF2-40B4-BE49-F238E27FC236}">
                <a16:creationId xmlns="" xmlns:a16="http://schemas.microsoft.com/office/drawing/2014/main" id="{67C9D982-A7CB-4A86-A9AE-2DB367B68403}"/>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502921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6" name="矩形 15">
            <a:extLst>
              <a:ext uri="{FF2B5EF4-FFF2-40B4-BE49-F238E27FC236}">
                <a16:creationId xmlns="" xmlns:a16="http://schemas.microsoft.com/office/drawing/2014/main" id="{66C2796F-4F33-4C8D-8955-01CC186703EC}"/>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2" name="Rectangle 2">
            <a:extLst>
              <a:ext uri="{FF2B5EF4-FFF2-40B4-BE49-F238E27FC236}">
                <a16:creationId xmlns="" xmlns:a16="http://schemas.microsoft.com/office/drawing/2014/main" id="{F5DFADB4-8E34-4E89-8C07-F88301A1CC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3">
            <a:extLst>
              <a:ext uri="{FF2B5EF4-FFF2-40B4-BE49-F238E27FC236}">
                <a16:creationId xmlns="" xmlns:a16="http://schemas.microsoft.com/office/drawing/2014/main" id="{67E53C1C-2151-434A-9C1D-B622BEBD331F}"/>
              </a:ext>
            </a:extLst>
          </p:cNvPr>
          <p:cNvSpPr>
            <a:spLocks noChangeArrowheads="1"/>
          </p:cNvSpPr>
          <p:nvPr/>
        </p:nvSpPr>
        <p:spPr bwMode="auto">
          <a:xfrm>
            <a:off x="352877" y="864288"/>
            <a:ext cx="11476266" cy="260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cs typeface="Times New Roman" panose="02020603050405020304" pitchFamily="18" charset="0"/>
              </a:rPr>
              <a:t>1.C</a:t>
            </a:r>
            <a:r>
              <a:rPr kumimoji="0" lang="zh-CN" altLang="en-US" sz="2800" b="0" i="0" u="none" strike="noStrike" cap="none" normalizeH="0" baseline="0" dirty="0">
                <a:ln>
                  <a:noFill/>
                </a:ln>
                <a:solidFill>
                  <a:srgbClr val="000000"/>
                </a:solidFill>
                <a:effectLst/>
                <a:cs typeface="Times New Roman" panose="02020603050405020304" pitchFamily="18" charset="0"/>
              </a:rPr>
              <a:t>　同主族元素从上到下</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电子层数增多</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非金属性减弱</a:t>
            </a:r>
            <a:r>
              <a:rPr kumimoji="0" lang="en-US" altLang="zh-CN" sz="2800" b="0" i="0" u="none" strike="noStrike" cap="none" normalizeH="0" baseline="0" dirty="0">
                <a:ln>
                  <a:noFill/>
                </a:ln>
                <a:solidFill>
                  <a:srgbClr val="000000"/>
                </a:solidFill>
                <a:effectLst/>
                <a:cs typeface="Times New Roman" panose="02020603050405020304" pitchFamily="18" charset="0"/>
              </a:rPr>
              <a:t>,A</a:t>
            </a:r>
            <a:r>
              <a:rPr kumimoji="0" lang="zh-CN" altLang="en-US" sz="2800" b="0" i="0" u="none" strike="noStrike" cap="none" normalizeH="0" baseline="0" dirty="0">
                <a:ln>
                  <a:noFill/>
                </a:ln>
                <a:solidFill>
                  <a:srgbClr val="000000"/>
                </a:solidFill>
                <a:effectLst/>
                <a:cs typeface="Times New Roman" panose="02020603050405020304" pitchFamily="18" charset="0"/>
              </a:rPr>
              <a:t>不能说明。因</a:t>
            </a:r>
            <a:r>
              <a:rPr kumimoji="0" lang="en-US" altLang="zh-CN" sz="2800" b="0" i="0" u="none" strike="noStrike" cap="none" normalizeH="0" baseline="0" dirty="0">
                <a:ln>
                  <a:noFill/>
                </a:ln>
                <a:solidFill>
                  <a:srgbClr val="000000"/>
                </a:solidFill>
                <a:effectLst/>
                <a:cs typeface="Times New Roman" panose="02020603050405020304" pitchFamily="18" charset="0"/>
              </a:rPr>
              <a:t>HF</a:t>
            </a:r>
            <a:r>
              <a:rPr kumimoji="0" lang="zh-CN" altLang="en-US" sz="2800" b="0" i="0" u="none" strike="noStrike" cap="none" normalizeH="0" baseline="0" dirty="0">
                <a:ln>
                  <a:noFill/>
                </a:ln>
                <a:solidFill>
                  <a:srgbClr val="000000"/>
                </a:solidFill>
                <a:effectLst/>
                <a:cs typeface="Times New Roman" panose="02020603050405020304" pitchFamily="18" charset="0"/>
              </a:rPr>
              <a:t>分子间存在氢键</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在同族元素的氢化物中沸点最高</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所以根据氢化物的沸点不能比较元素的非金属性强弱</a:t>
            </a:r>
            <a:r>
              <a:rPr kumimoji="0" lang="en-US" altLang="zh-CN" sz="2800" b="0" i="0" u="none" strike="noStrike" cap="none" normalizeH="0" baseline="0" dirty="0">
                <a:ln>
                  <a:noFill/>
                </a:ln>
                <a:solidFill>
                  <a:srgbClr val="000000"/>
                </a:solidFill>
                <a:effectLst/>
                <a:cs typeface="Times New Roman" panose="02020603050405020304" pitchFamily="18" charset="0"/>
              </a:rPr>
              <a:t>,B</a:t>
            </a:r>
            <a:r>
              <a:rPr kumimoji="0" lang="zh-CN" altLang="en-US" sz="2800" b="0" i="0" u="none" strike="noStrike" cap="none" normalizeH="0" baseline="0" dirty="0">
                <a:ln>
                  <a:noFill/>
                </a:ln>
                <a:solidFill>
                  <a:srgbClr val="000000"/>
                </a:solidFill>
                <a:effectLst/>
                <a:cs typeface="Times New Roman" panose="02020603050405020304" pitchFamily="18" charset="0"/>
              </a:rPr>
              <a:t>不能说明。非金属性越强</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其气态氢化物越稳定</a:t>
            </a:r>
            <a:r>
              <a:rPr kumimoji="0" lang="en-US" altLang="zh-CN" sz="2800" b="0" i="0" u="none" strike="noStrike" cap="none" normalizeH="0" baseline="0" dirty="0">
                <a:ln>
                  <a:noFill/>
                </a:ln>
                <a:solidFill>
                  <a:srgbClr val="000000"/>
                </a:solidFill>
                <a:effectLst/>
                <a:cs typeface="Times New Roman" panose="02020603050405020304" pitchFamily="18" charset="0"/>
              </a:rPr>
              <a:t>,C</a:t>
            </a:r>
            <a:r>
              <a:rPr kumimoji="0" lang="zh-CN" altLang="en-US" sz="2800" b="0" i="0" u="none" strike="noStrike" cap="none" normalizeH="0" baseline="0" dirty="0">
                <a:ln>
                  <a:noFill/>
                </a:ln>
                <a:solidFill>
                  <a:srgbClr val="000000"/>
                </a:solidFill>
                <a:effectLst/>
                <a:cs typeface="Times New Roman" panose="02020603050405020304" pitchFamily="18" charset="0"/>
              </a:rPr>
              <a:t>能说明。</a:t>
            </a:r>
            <a:r>
              <a:rPr kumimoji="0" lang="en-US" altLang="zh-CN" sz="2800" b="0" i="0" u="none" strike="noStrike" cap="none" normalizeH="0" baseline="0" dirty="0">
                <a:ln>
                  <a:noFill/>
                </a:ln>
                <a:solidFill>
                  <a:srgbClr val="000000"/>
                </a:solidFill>
                <a:effectLst/>
                <a:cs typeface="Times New Roman" panose="02020603050405020304" pitchFamily="18" charset="0"/>
              </a:rPr>
              <a:t>D</a:t>
            </a:r>
            <a:r>
              <a:rPr kumimoji="0" lang="zh-CN" altLang="en-US" sz="2800" b="0" i="0" u="none" strike="noStrike" cap="none" normalizeH="0" baseline="0" dirty="0">
                <a:ln>
                  <a:noFill/>
                </a:ln>
                <a:solidFill>
                  <a:srgbClr val="000000"/>
                </a:solidFill>
                <a:effectLst/>
                <a:cs typeface="Times New Roman" panose="02020603050405020304" pitchFamily="18" charset="0"/>
              </a:rPr>
              <a:t>项说明</a:t>
            </a:r>
            <a:r>
              <a:rPr kumimoji="0" lang="en-US" altLang="zh-CN" sz="2800" b="0" i="0" u="none" strike="noStrike" cap="none" normalizeH="0" baseline="0" dirty="0">
                <a:ln>
                  <a:noFill/>
                </a:ln>
                <a:solidFill>
                  <a:srgbClr val="000000"/>
                </a:solidFill>
                <a:effectLst/>
                <a:cs typeface="Times New Roman" panose="02020603050405020304" pitchFamily="18" charset="0"/>
              </a:rPr>
              <a:t>Y</a:t>
            </a:r>
            <a:r>
              <a:rPr kumimoji="0" lang="zh-CN" altLang="en-US" sz="2800" b="0" i="0" u="none" strike="noStrike" cap="none" normalizeH="0" baseline="0" dirty="0">
                <a:ln>
                  <a:noFill/>
                </a:ln>
                <a:solidFill>
                  <a:srgbClr val="000000"/>
                </a:solidFill>
                <a:effectLst/>
                <a:cs typeface="Times New Roman" panose="02020603050405020304" pitchFamily="18" charset="0"/>
              </a:rPr>
              <a:t>的非金属性比</a:t>
            </a:r>
            <a:r>
              <a:rPr kumimoji="0" lang="en-US" altLang="zh-CN" sz="2800" b="0" i="0" u="none" strike="noStrike" cap="none" normalizeH="0" baseline="0" dirty="0">
                <a:ln>
                  <a:noFill/>
                </a:ln>
                <a:solidFill>
                  <a:srgbClr val="000000"/>
                </a:solidFill>
                <a:effectLst/>
                <a:cs typeface="Times New Roman" panose="02020603050405020304" pitchFamily="18" charset="0"/>
              </a:rPr>
              <a:t>X</a:t>
            </a:r>
            <a:r>
              <a:rPr kumimoji="0" lang="zh-CN" altLang="en-US" sz="2800" b="0" i="0" u="none" strike="noStrike" cap="none" normalizeH="0" baseline="0" dirty="0">
                <a:ln>
                  <a:noFill/>
                </a:ln>
                <a:solidFill>
                  <a:srgbClr val="000000"/>
                </a:solidFill>
                <a:effectLst/>
                <a:cs typeface="Times New Roman" panose="02020603050405020304" pitchFamily="18" charset="0"/>
              </a:rPr>
              <a:t>的强</a:t>
            </a:r>
            <a:r>
              <a:rPr kumimoji="0" lang="en-US" altLang="zh-CN" sz="2800" b="0" i="0" u="none" strike="noStrike" cap="none" normalizeH="0" baseline="0" dirty="0">
                <a:ln>
                  <a:noFill/>
                </a:ln>
                <a:solidFill>
                  <a:srgbClr val="000000"/>
                </a:solidFill>
                <a:effectLst/>
                <a:cs typeface="Times New Roman" panose="02020603050405020304" pitchFamily="18" charset="0"/>
              </a:rPr>
              <a:t>,D</a:t>
            </a:r>
            <a:r>
              <a:rPr kumimoji="0" lang="zh-CN" altLang="en-US" sz="2800" b="0" i="0" u="none" strike="noStrike" cap="none" normalizeH="0" baseline="0" dirty="0">
                <a:ln>
                  <a:noFill/>
                </a:ln>
                <a:solidFill>
                  <a:srgbClr val="000000"/>
                </a:solidFill>
                <a:effectLst/>
                <a:cs typeface="Times New Roman" panose="02020603050405020304" pitchFamily="18" charset="0"/>
              </a:rPr>
              <a:t>不能说明。</a:t>
            </a:r>
            <a:endParaRPr kumimoji="0" lang="zh-CN"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0241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75483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主族元素微粒半径大小的比较</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表格 3">
            <a:extLst>
              <a:ext uri="{FF2B5EF4-FFF2-40B4-BE49-F238E27FC236}">
                <a16:creationId xmlns="" xmlns:a16="http://schemas.microsoft.com/office/drawing/2014/main" id="{4C0F2575-F3A0-4647-9C27-70BDA16453A0}"/>
              </a:ext>
            </a:extLst>
          </p:cNvPr>
          <p:cNvGraphicFramePr>
            <a:graphicFrameLocks noGrp="1"/>
          </p:cNvGraphicFramePr>
          <p:nvPr>
            <p:extLst>
              <p:ext uri="{D42A27DB-BD31-4B8C-83A1-F6EECF244321}">
                <p14:modId xmlns:p14="http://schemas.microsoft.com/office/powerpoint/2010/main" val="3489178775"/>
              </p:ext>
            </p:extLst>
          </p:nvPr>
        </p:nvGraphicFramePr>
        <p:xfrm>
          <a:off x="388034" y="1464286"/>
          <a:ext cx="11414760" cy="4324287"/>
        </p:xfrm>
        <a:graphic>
          <a:graphicData uri="http://schemas.openxmlformats.org/drawingml/2006/table">
            <a:tbl>
              <a:tblPr firstRow="1" firstCol="1" bandRow="1"/>
              <a:tblGrid>
                <a:gridCol w="460133">
                  <a:extLst>
                    <a:ext uri="{9D8B030D-6E8A-4147-A177-3AD203B41FA5}">
                      <a16:colId xmlns="" xmlns:a16="http://schemas.microsoft.com/office/drawing/2014/main" val="4079829828"/>
                    </a:ext>
                  </a:extLst>
                </a:gridCol>
                <a:gridCol w="10954627">
                  <a:extLst>
                    <a:ext uri="{9D8B030D-6E8A-4147-A177-3AD203B41FA5}">
                      <a16:colId xmlns="" xmlns:a16="http://schemas.microsoft.com/office/drawing/2014/main" val="1548189782"/>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原子</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半径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同周期</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左大右小</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同主族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上小下大</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例如原子半径</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Li &gt; </a:t>
                      </a:r>
                      <a:r>
                        <a:rPr lang="en-US" sz="2400" dirty="0" smtClean="0">
                          <a:solidFill>
                            <a:srgbClr val="000000"/>
                          </a:solidFill>
                          <a:effectLst/>
                          <a:latin typeface="+mn-lt"/>
                          <a:ea typeface="+mn-ea"/>
                          <a:cs typeface="Times New Roman" panose="02020603050405020304" pitchFamily="18" charset="0"/>
                        </a:rPr>
                        <a:t> Be  </a:t>
                      </a:r>
                      <a:r>
                        <a:rPr lang="en-US" sz="2400" dirty="0">
                          <a:solidFill>
                            <a:srgbClr val="000000"/>
                          </a:solidFill>
                          <a:effectLst/>
                          <a:latin typeface="+mn-lt"/>
                          <a:ea typeface="+mn-ea"/>
                          <a:cs typeface="Times New Roman" panose="02020603050405020304" pitchFamily="18" charset="0"/>
                        </a:rPr>
                        <a:t>&gt; </a:t>
                      </a:r>
                      <a:r>
                        <a:rPr lang="en-US" sz="2400" dirty="0" smtClean="0">
                          <a:solidFill>
                            <a:srgbClr val="000000"/>
                          </a:solidFill>
                          <a:effectLst/>
                          <a:latin typeface="+mn-lt"/>
                          <a:ea typeface="+mn-ea"/>
                          <a:cs typeface="Times New Roman" panose="02020603050405020304" pitchFamily="18" charset="0"/>
                        </a:rPr>
                        <a:t> B &gt;  </a:t>
                      </a:r>
                      <a:r>
                        <a:rPr lang="en-US" sz="2400" dirty="0">
                          <a:solidFill>
                            <a:srgbClr val="000000"/>
                          </a:solidFill>
                          <a:effectLst/>
                          <a:latin typeface="+mn-lt"/>
                          <a:ea typeface="+mn-ea"/>
                          <a:cs typeface="Times New Roman" panose="02020603050405020304" pitchFamily="18" charset="0"/>
                        </a:rPr>
                        <a:t>C </a:t>
                      </a:r>
                      <a:r>
                        <a:rPr lang="en-US" sz="2400" dirty="0" smtClean="0">
                          <a:solidFill>
                            <a:srgbClr val="000000"/>
                          </a:solidFill>
                          <a:effectLst/>
                          <a:latin typeface="+mn-lt"/>
                          <a:ea typeface="+mn-ea"/>
                          <a:cs typeface="Times New Roman" panose="02020603050405020304" pitchFamily="18" charset="0"/>
                        </a:rPr>
                        <a:t>&gt;  </a:t>
                      </a:r>
                      <a:r>
                        <a:rPr lang="en-US" sz="2400" dirty="0">
                          <a:solidFill>
                            <a:srgbClr val="000000"/>
                          </a:solidFill>
                          <a:effectLst/>
                          <a:latin typeface="+mn-lt"/>
                          <a:ea typeface="+mn-ea"/>
                          <a:cs typeface="Times New Roman" panose="02020603050405020304" pitchFamily="18" charset="0"/>
                        </a:rPr>
                        <a:t>N </a:t>
                      </a:r>
                      <a:r>
                        <a:rPr lang="en-US" sz="2400" dirty="0" smtClean="0">
                          <a:solidFill>
                            <a:srgbClr val="000000"/>
                          </a:solidFill>
                          <a:effectLst/>
                          <a:latin typeface="+mn-lt"/>
                          <a:ea typeface="+mn-ea"/>
                          <a:cs typeface="Times New Roman" panose="02020603050405020304" pitchFamily="18" charset="0"/>
                        </a:rPr>
                        <a:t>&gt;  </a:t>
                      </a:r>
                      <a:r>
                        <a:rPr lang="en-US" sz="2400" dirty="0">
                          <a:solidFill>
                            <a:srgbClr val="000000"/>
                          </a:solidFill>
                          <a:effectLst/>
                          <a:latin typeface="+mn-lt"/>
                          <a:ea typeface="+mn-ea"/>
                          <a:cs typeface="Times New Roman" panose="02020603050405020304" pitchFamily="18" charset="0"/>
                        </a:rPr>
                        <a:t>O </a:t>
                      </a:r>
                      <a:r>
                        <a:rPr lang="en-US" sz="2400" dirty="0" smtClean="0">
                          <a:solidFill>
                            <a:srgbClr val="000000"/>
                          </a:solidFill>
                          <a:effectLst/>
                          <a:latin typeface="+mn-lt"/>
                          <a:ea typeface="+mn-ea"/>
                          <a:cs typeface="Times New Roman" panose="02020603050405020304" pitchFamily="18" charset="0"/>
                        </a:rPr>
                        <a:t>&gt;  </a:t>
                      </a:r>
                      <a:r>
                        <a:rPr lang="en-US" sz="2400" dirty="0">
                          <a:solidFill>
                            <a:srgbClr val="000000"/>
                          </a:solidFill>
                          <a:effectLst/>
                          <a:latin typeface="+mn-lt"/>
                          <a:ea typeface="+mn-ea"/>
                          <a:cs typeface="Times New Roman" panose="02020603050405020304" pitchFamily="18" charset="0"/>
                        </a:rPr>
                        <a:t>F</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smtClean="0">
                          <a:solidFill>
                            <a:srgbClr val="000000"/>
                          </a:solidFill>
                          <a:effectLst/>
                          <a:latin typeface="+mn-lt"/>
                          <a:ea typeface="+mn-ea"/>
                          <a:cs typeface="Times New Roman" panose="02020603050405020304" pitchFamily="18" charset="0"/>
                        </a:rPr>
                        <a:t>∧</a:t>
                      </a:r>
                      <a:r>
                        <a:rPr lang="en-US" sz="2400" baseline="0" dirty="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r>
                        <a:rPr lang="en-US" sz="2400" baseline="0" dirty="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r>
                        <a:rPr lang="en-US" sz="2400" baseline="0" dirty="0">
                          <a:solidFill>
                            <a:srgbClr val="000000"/>
                          </a:solidFill>
                          <a:effectLst/>
                          <a:latin typeface="+mn-lt"/>
                          <a:ea typeface="+mn-ea"/>
                          <a:cs typeface="Times New Roman" panose="02020603050405020304" pitchFamily="18" charset="0"/>
                        </a:rPr>
                        <a:t> </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r>
                        <a:rPr lang="en-US" sz="2400" baseline="0" dirty="0" smtClean="0">
                          <a:solidFill>
                            <a:srgbClr val="000000"/>
                          </a:solidFill>
                          <a:effectLst/>
                          <a:latin typeface="+mn-lt"/>
                          <a:ea typeface="+mn-ea"/>
                          <a:cs typeface="Times New Roman" panose="02020603050405020304" pitchFamily="18" charset="0"/>
                        </a:rPr>
                        <a:t>   </a:t>
                      </a:r>
                      <a:r>
                        <a:rPr lang="en-US" sz="2400" dirty="0" smtClean="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smtClean="0">
                          <a:solidFill>
                            <a:srgbClr val="000000"/>
                          </a:solidFill>
                          <a:effectLst/>
                          <a:latin typeface="+mn-lt"/>
                          <a:ea typeface="+mn-ea"/>
                          <a:cs typeface="Times New Roman" panose="02020603050405020304" pitchFamily="18" charset="0"/>
                        </a:rPr>
                        <a:t>Na&gt; Mg </a:t>
                      </a:r>
                      <a:r>
                        <a:rPr lang="en-US" sz="2400" dirty="0">
                          <a:solidFill>
                            <a:srgbClr val="000000"/>
                          </a:solidFill>
                          <a:effectLst/>
                          <a:latin typeface="+mn-lt"/>
                          <a:ea typeface="+mn-ea"/>
                          <a:cs typeface="Times New Roman" panose="02020603050405020304" pitchFamily="18" charset="0"/>
                        </a:rPr>
                        <a:t>&gt; </a:t>
                      </a:r>
                      <a:r>
                        <a:rPr lang="en-US" sz="2400" dirty="0" smtClean="0">
                          <a:solidFill>
                            <a:srgbClr val="000000"/>
                          </a:solidFill>
                          <a:effectLst/>
                          <a:latin typeface="+mn-lt"/>
                          <a:ea typeface="+mn-ea"/>
                          <a:cs typeface="Times New Roman" panose="02020603050405020304" pitchFamily="18" charset="0"/>
                        </a:rPr>
                        <a:t> Al &gt; Si </a:t>
                      </a:r>
                      <a:r>
                        <a:rPr lang="en-US" sz="2400" dirty="0">
                          <a:solidFill>
                            <a:srgbClr val="000000"/>
                          </a:solidFill>
                          <a:effectLst/>
                          <a:latin typeface="+mn-lt"/>
                          <a:ea typeface="+mn-ea"/>
                          <a:cs typeface="Times New Roman" panose="02020603050405020304" pitchFamily="18" charset="0"/>
                        </a:rPr>
                        <a:t>&gt; P </a:t>
                      </a:r>
                      <a:r>
                        <a:rPr lang="en-US" sz="2400" dirty="0" smtClean="0">
                          <a:solidFill>
                            <a:srgbClr val="000000"/>
                          </a:solidFill>
                          <a:effectLst/>
                          <a:latin typeface="+mn-lt"/>
                          <a:ea typeface="+mn-ea"/>
                          <a:cs typeface="Times New Roman" panose="02020603050405020304" pitchFamily="18" charset="0"/>
                        </a:rPr>
                        <a:t> &gt;  S </a:t>
                      </a:r>
                      <a:r>
                        <a:rPr lang="en-US" sz="2400" dirty="0">
                          <a:solidFill>
                            <a:srgbClr val="000000"/>
                          </a:solidFill>
                          <a:effectLst/>
                          <a:latin typeface="+mn-lt"/>
                          <a:ea typeface="+mn-ea"/>
                          <a:cs typeface="Times New Roman" panose="02020603050405020304" pitchFamily="18" charset="0"/>
                        </a:rPr>
                        <a:t>&gt; Cl</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不同周期、不同主族时</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可根据元素周期表中的相对位置及变化规律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选择一个元素作桥梁来比较。如</a:t>
                      </a:r>
                      <a:r>
                        <a:rPr lang="en-US" sz="2400" dirty="0" err="1">
                          <a:solidFill>
                            <a:srgbClr val="000000"/>
                          </a:solidFill>
                          <a:effectLst/>
                          <a:latin typeface="+mn-lt"/>
                          <a:ea typeface="+mn-ea"/>
                          <a:cs typeface="Times New Roman" panose="02020603050405020304" pitchFamily="18" charset="0"/>
                        </a:rPr>
                        <a:t>Rb</a:t>
                      </a: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Ca</a:t>
                      </a:r>
                      <a:r>
                        <a:rPr lang="zh-CN" sz="2400" dirty="0">
                          <a:solidFill>
                            <a:srgbClr val="000000"/>
                          </a:solidFill>
                          <a:effectLst/>
                          <a:latin typeface="+mn-lt"/>
                          <a:ea typeface="+mn-ea"/>
                          <a:cs typeface="Times New Roman" panose="02020603050405020304" pitchFamily="18" charset="0"/>
                        </a:rPr>
                        <a:t>比较</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因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(K)&gt;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(Ca),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Rb</a:t>
                      </a:r>
                      <a:r>
                        <a:rPr lang="en-US" sz="2400" dirty="0">
                          <a:solidFill>
                            <a:srgbClr val="000000"/>
                          </a:solidFill>
                          <a:effectLst/>
                          <a:latin typeface="+mn-lt"/>
                          <a:ea typeface="+mn-ea"/>
                          <a:cs typeface="Times New Roman" panose="02020603050405020304" pitchFamily="18" charset="0"/>
                        </a:rPr>
                        <a:t>)&gt;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(K),</a:t>
                      </a:r>
                      <a:r>
                        <a:rPr lang="zh-CN" sz="2400" dirty="0">
                          <a:solidFill>
                            <a:srgbClr val="000000"/>
                          </a:solidFill>
                          <a:effectLst/>
                          <a:latin typeface="+mn-lt"/>
                          <a:ea typeface="+mn-ea"/>
                          <a:cs typeface="Times New Roman" panose="02020603050405020304" pitchFamily="18" charset="0"/>
                        </a:rPr>
                        <a:t>所以</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Rb</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(Ca)</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3783573"/>
                  </a:ext>
                </a:extLst>
              </a:tr>
            </a:tbl>
          </a:graphicData>
        </a:graphic>
      </p:graphicFrame>
    </p:spTree>
    <p:extLst>
      <p:ext uri="{BB962C8B-B14F-4D97-AF65-F5344CB8AC3E}">
        <p14:creationId xmlns:p14="http://schemas.microsoft.com/office/powerpoint/2010/main" val="3238194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 xmlns:a16="http://schemas.microsoft.com/office/drawing/2014/main" id="{568AB496-4846-4643-AB79-7AF3F50E3956}"/>
              </a:ext>
            </a:extLst>
          </p:cNvPr>
          <p:cNvGraphicFramePr>
            <a:graphicFrameLocks noGrp="1"/>
          </p:cNvGraphicFramePr>
          <p:nvPr>
            <p:extLst>
              <p:ext uri="{D42A27DB-BD31-4B8C-83A1-F6EECF244321}">
                <p14:modId xmlns:p14="http://schemas.microsoft.com/office/powerpoint/2010/main" val="732906149"/>
              </p:ext>
            </p:extLst>
          </p:nvPr>
        </p:nvGraphicFramePr>
        <p:xfrm>
          <a:off x="388034" y="991743"/>
          <a:ext cx="11400692" cy="4389120"/>
        </p:xfrm>
        <a:graphic>
          <a:graphicData uri="http://schemas.openxmlformats.org/drawingml/2006/table">
            <a:tbl>
              <a:tblPr firstRow="1" firstCol="1" bandRow="1"/>
              <a:tblGrid>
                <a:gridCol w="459566">
                  <a:extLst>
                    <a:ext uri="{9D8B030D-6E8A-4147-A177-3AD203B41FA5}">
                      <a16:colId xmlns="" xmlns:a16="http://schemas.microsoft.com/office/drawing/2014/main" val="392885354"/>
                    </a:ext>
                  </a:extLst>
                </a:gridCol>
                <a:gridCol w="10941126">
                  <a:extLst>
                    <a:ext uri="{9D8B030D-6E8A-4147-A177-3AD203B41FA5}">
                      <a16:colId xmlns="" xmlns:a16="http://schemas.microsoft.com/office/drawing/2014/main" val="2210865891"/>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离子</a:t>
                      </a:r>
                    </a:p>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半径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(1)</a:t>
                      </a:r>
                      <a:r>
                        <a:rPr lang="zh-CN" sz="2400" dirty="0">
                          <a:solidFill>
                            <a:srgbClr val="000000"/>
                          </a:solidFill>
                          <a:effectLst/>
                          <a:latin typeface="+mn-lt"/>
                          <a:ea typeface="+mn-ea"/>
                          <a:cs typeface="Times New Roman" panose="02020603050405020304" pitchFamily="18" charset="0"/>
                        </a:rPr>
                        <a:t>同种元素的微粒半径</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阴离子大于原子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原子大于阳离子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低价阳离子大于高价阳离子。如</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(Cl</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(Cl);</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电子层结构相同的离子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核电荷数越大</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半径越小。如</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(O</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(F</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(Mg</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&gt;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(Al</a:t>
                      </a:r>
                      <a:r>
                        <a:rPr lang="en-US" sz="2400" baseline="30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带相同电荷的离子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电子层数越多</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半径越大。如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(Li</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(K</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a:t>
                      </a:r>
                      <a:r>
                        <a:rPr lang="en-US" sz="2400" dirty="0" err="1">
                          <a:solidFill>
                            <a:srgbClr val="000000"/>
                          </a:solidFill>
                          <a:effectLst/>
                          <a:latin typeface="+mn-lt"/>
                          <a:ea typeface="+mn-ea"/>
                          <a:cs typeface="Times New Roman" panose="02020603050405020304" pitchFamily="18" charset="0"/>
                        </a:rPr>
                        <a:t>Rb</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(Cs</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(O</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(S</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)&lt;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(Se</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)&lt;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(Te</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(4)</a:t>
                      </a:r>
                      <a:r>
                        <a:rPr lang="zh-CN" sz="2400" dirty="0">
                          <a:solidFill>
                            <a:srgbClr val="000000"/>
                          </a:solidFill>
                          <a:effectLst/>
                          <a:latin typeface="+mn-lt"/>
                          <a:ea typeface="+mn-ea"/>
                          <a:cs typeface="Times New Roman" panose="02020603050405020304" pitchFamily="18" charset="0"/>
                        </a:rPr>
                        <a:t>核电荷数、电子层数均不同的离子可选一种离子参照比较。如比较</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(K</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与 </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(Mg</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可选</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为参照</a:t>
                      </a:r>
                      <a:r>
                        <a:rPr lang="en-US" sz="2400" dirty="0">
                          <a:solidFill>
                            <a:srgbClr val="000000"/>
                          </a:solidFill>
                          <a:effectLst/>
                          <a:latin typeface="+mn-lt"/>
                          <a:ea typeface="+mn-ea"/>
                          <a:cs typeface="Times New Roman" panose="02020603050405020304" pitchFamily="18" charset="0"/>
                        </a:rPr>
                        <a: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(K</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(Na</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 &gt;</a:t>
                      </a:r>
                      <a:r>
                        <a:rPr lang="en-US" sz="2400" i="1" dirty="0">
                          <a:solidFill>
                            <a:srgbClr val="000000"/>
                          </a:solidFill>
                          <a:effectLst/>
                          <a:latin typeface="+mn-lt"/>
                          <a:ea typeface="+mn-ea"/>
                          <a:cs typeface="Times New Roman" panose="02020603050405020304" pitchFamily="18" charset="0"/>
                        </a:rPr>
                        <a:t>r</a:t>
                      </a:r>
                      <a:r>
                        <a:rPr lang="en-US" sz="2400" dirty="0">
                          <a:solidFill>
                            <a:srgbClr val="000000"/>
                          </a:solidFill>
                          <a:effectLst/>
                          <a:latin typeface="+mn-lt"/>
                          <a:ea typeface="+mn-ea"/>
                          <a:cs typeface="Times New Roman" panose="02020603050405020304" pitchFamily="18" charset="0"/>
                        </a:rPr>
                        <a:t>(Mg</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4498402"/>
                  </a:ext>
                </a:extLst>
              </a:tr>
            </a:tbl>
          </a:graphicData>
        </a:graphic>
      </p:graphicFrame>
      <p:sp>
        <p:nvSpPr>
          <p:cNvPr id="9" name="矩形 1">
            <a:extLst>
              <a:ext uri="{FF2B5EF4-FFF2-40B4-BE49-F238E27FC236}">
                <a16:creationId xmlns="" xmlns:a16="http://schemas.microsoft.com/office/drawing/2014/main" id="{1FB9351B-3711-4394-87C1-24C86D98B3D5}"/>
              </a:ext>
            </a:extLst>
          </p:cNvPr>
          <p:cNvSpPr>
            <a:spLocks noChangeArrowheads="1"/>
          </p:cNvSpPr>
          <p:nvPr/>
        </p:nvSpPr>
        <p:spPr bwMode="auto">
          <a:xfrm>
            <a:off x="10298703" y="324561"/>
            <a:ext cx="1519555" cy="646331"/>
          </a:xfrm>
          <a:prstGeom prst="rect">
            <a:avLst/>
          </a:prstGeom>
          <a:noFill/>
          <a:ln w="9525">
            <a:noFill/>
            <a:miter lim="800000"/>
          </a:ln>
        </p:spPr>
        <p:txBody>
          <a:bodyPr wrap="square">
            <a:spAutoFit/>
          </a:bodyPr>
          <a:lstStyle/>
          <a:p>
            <a:pPr algn="r">
              <a:lnSpc>
                <a:spcPct val="150000"/>
              </a:lnSpc>
            </a:pP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续表</a:t>
            </a:r>
            <a:r>
              <a:rPr lang="en-US" altLang="zh-CN" sz="2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p>
        </p:txBody>
      </p:sp>
      <p:sp>
        <p:nvSpPr>
          <p:cNvPr id="10" name="矩形 9">
            <a:extLst>
              <a:ext uri="{FF2B5EF4-FFF2-40B4-BE49-F238E27FC236}">
                <a16:creationId xmlns="" xmlns:a16="http://schemas.microsoft.com/office/drawing/2014/main" id="{C6C88C5B-9FD8-40AE-8D4A-E6801E0D620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55269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2017</a:t>
            </a:r>
            <a:r>
              <a:rPr lang="zh-CN" altLang="zh-CN" sz="2800" dirty="0"/>
              <a:t>湖南五市十校联考</a:t>
            </a:r>
            <a:r>
              <a:rPr lang="en-US" altLang="zh-CN" sz="2800" dirty="0"/>
              <a:t>]</a:t>
            </a:r>
            <a:r>
              <a:rPr lang="zh-CN" altLang="zh-CN" sz="2800" dirty="0"/>
              <a:t>已知</a:t>
            </a:r>
            <a:r>
              <a:rPr lang="en-US" altLang="zh-CN" sz="2800" dirty="0"/>
              <a:t>X</a:t>
            </a:r>
            <a:r>
              <a:rPr lang="en-US" altLang="zh-CN" sz="2800" baseline="30000" dirty="0"/>
              <a:t>+</a:t>
            </a:r>
            <a:r>
              <a:rPr lang="zh-CN" altLang="zh-CN" sz="2800" dirty="0"/>
              <a:t>、</a:t>
            </a:r>
            <a:r>
              <a:rPr lang="en-US" altLang="zh-CN" sz="2800" dirty="0"/>
              <a:t>Y</a:t>
            </a:r>
            <a:r>
              <a:rPr lang="en-US" altLang="zh-CN" sz="2800" baseline="30000" dirty="0"/>
              <a:t>2+</a:t>
            </a:r>
            <a:r>
              <a:rPr lang="zh-CN" altLang="zh-CN" sz="2800" dirty="0"/>
              <a:t>、</a:t>
            </a:r>
            <a:r>
              <a:rPr lang="en-US" altLang="zh-CN" sz="2800" dirty="0"/>
              <a:t>Z</a:t>
            </a:r>
            <a:r>
              <a:rPr lang="en-US" altLang="zh-CN" sz="2800" baseline="30000" dirty="0"/>
              <a:t>-</a:t>
            </a:r>
            <a:r>
              <a:rPr lang="zh-CN" altLang="zh-CN" sz="2800" dirty="0"/>
              <a:t>、</a:t>
            </a:r>
            <a:r>
              <a:rPr lang="en-US" altLang="zh-CN" sz="2800" dirty="0"/>
              <a:t>W</a:t>
            </a:r>
            <a:r>
              <a:rPr lang="en-US" altLang="zh-CN" sz="2800" baseline="30000" dirty="0"/>
              <a:t>2-</a:t>
            </a:r>
            <a:r>
              <a:rPr lang="zh-CN" altLang="zh-CN" sz="2800" dirty="0"/>
              <a:t>四种简单离子具有相同的电子层结构。下列关于</a:t>
            </a:r>
            <a:r>
              <a:rPr lang="en-US" altLang="zh-CN" sz="2800" dirty="0"/>
              <a:t>X</a:t>
            </a:r>
            <a:r>
              <a:rPr lang="zh-CN" altLang="zh-CN" sz="2800" dirty="0"/>
              <a:t>、</a:t>
            </a:r>
            <a:r>
              <a:rPr lang="en-US" altLang="zh-CN" sz="2800" dirty="0"/>
              <a:t>Y</a:t>
            </a:r>
            <a:r>
              <a:rPr lang="zh-CN" altLang="zh-CN" sz="2800" dirty="0"/>
              <a:t>、</a:t>
            </a:r>
            <a:r>
              <a:rPr lang="en-US" altLang="zh-CN" sz="2800" dirty="0"/>
              <a:t>Z</a:t>
            </a:r>
            <a:r>
              <a:rPr lang="zh-CN" altLang="zh-CN" sz="2800" dirty="0"/>
              <a:t>、</a:t>
            </a:r>
            <a:r>
              <a:rPr lang="en-US" altLang="zh-CN" sz="2800" dirty="0"/>
              <a:t>W</a:t>
            </a:r>
            <a:r>
              <a:rPr lang="zh-CN" altLang="zh-CN" sz="2800" dirty="0"/>
              <a:t>四种主族元素的描述不正确的</a:t>
            </a:r>
            <a:r>
              <a:rPr lang="zh-CN" altLang="zh-CN" sz="2800" dirty="0" smtClean="0"/>
              <a:t>是</a:t>
            </a:r>
            <a:r>
              <a:rPr lang="zh-CN" altLang="en-US" sz="2800" dirty="0" smtClean="0"/>
              <a:t> </a:t>
            </a:r>
            <a:endParaRPr lang="zh-CN" altLang="zh-CN" sz="2800" dirty="0"/>
          </a:p>
          <a:p>
            <a:pPr>
              <a:lnSpc>
                <a:spcPct val="150000"/>
              </a:lnSpc>
            </a:pPr>
            <a:r>
              <a:rPr lang="en-US" altLang="zh-CN" sz="2800" dirty="0"/>
              <a:t>A.</a:t>
            </a:r>
            <a:r>
              <a:rPr lang="zh-CN" altLang="zh-CN" sz="2800" dirty="0"/>
              <a:t>金属性</a:t>
            </a:r>
            <a:r>
              <a:rPr lang="en-US" altLang="zh-CN" sz="2800" dirty="0"/>
              <a:t>:X&gt;Y;</a:t>
            </a:r>
            <a:r>
              <a:rPr lang="zh-CN" altLang="zh-CN" sz="2800" dirty="0"/>
              <a:t>还原性</a:t>
            </a:r>
            <a:r>
              <a:rPr lang="en-US" altLang="zh-CN" sz="2800" dirty="0"/>
              <a:t>:Z</a:t>
            </a:r>
            <a:r>
              <a:rPr lang="en-US" altLang="zh-CN" sz="2800" baseline="30000" dirty="0"/>
              <a:t>-</a:t>
            </a:r>
            <a:r>
              <a:rPr lang="en-US" altLang="zh-CN" sz="2800" dirty="0"/>
              <a:t>&gt;W</a:t>
            </a:r>
            <a:r>
              <a:rPr lang="en-US" altLang="zh-CN" sz="2800" baseline="30000" dirty="0"/>
              <a:t>2-</a:t>
            </a:r>
            <a:endParaRPr lang="zh-CN" altLang="zh-CN" sz="2800" dirty="0"/>
          </a:p>
          <a:p>
            <a:pPr>
              <a:lnSpc>
                <a:spcPct val="150000"/>
              </a:lnSpc>
            </a:pPr>
            <a:r>
              <a:rPr lang="en-US" altLang="zh-CN" sz="2800" dirty="0"/>
              <a:t>B.</a:t>
            </a:r>
            <a:r>
              <a:rPr lang="zh-CN" altLang="zh-CN" sz="2800" dirty="0"/>
              <a:t>原子半径</a:t>
            </a:r>
            <a:r>
              <a:rPr lang="en-US" altLang="zh-CN" sz="2800" dirty="0"/>
              <a:t>:X&gt;Y&gt;W&gt;Z</a:t>
            </a:r>
            <a:endParaRPr lang="zh-CN" altLang="zh-CN" sz="2800" dirty="0"/>
          </a:p>
          <a:p>
            <a:pPr>
              <a:lnSpc>
                <a:spcPct val="150000"/>
              </a:lnSpc>
            </a:pPr>
            <a:r>
              <a:rPr lang="en-US" altLang="zh-CN" sz="2800" dirty="0"/>
              <a:t>C.</a:t>
            </a:r>
            <a:r>
              <a:rPr lang="zh-CN" altLang="zh-CN" sz="2800" dirty="0"/>
              <a:t>离子半径</a:t>
            </a:r>
            <a:r>
              <a:rPr lang="en-US" altLang="zh-CN" sz="2800" dirty="0"/>
              <a:t>:Y</a:t>
            </a:r>
            <a:r>
              <a:rPr lang="en-US" altLang="zh-CN" sz="2800" baseline="30000" dirty="0"/>
              <a:t>2+</a:t>
            </a:r>
            <a:r>
              <a:rPr lang="en-US" altLang="zh-CN" sz="2800" dirty="0"/>
              <a:t>&lt;X</a:t>
            </a:r>
            <a:r>
              <a:rPr lang="en-US" altLang="zh-CN" sz="2800" baseline="30000" dirty="0"/>
              <a:t>+</a:t>
            </a:r>
            <a:r>
              <a:rPr lang="en-US" altLang="zh-CN" sz="2800" dirty="0"/>
              <a:t>&lt;Z</a:t>
            </a:r>
            <a:r>
              <a:rPr lang="en-US" altLang="zh-CN" sz="2800" baseline="30000" dirty="0"/>
              <a:t>-</a:t>
            </a:r>
            <a:r>
              <a:rPr lang="en-US" altLang="zh-CN" sz="2800" dirty="0"/>
              <a:t>&lt;W</a:t>
            </a:r>
            <a:r>
              <a:rPr lang="en-US" altLang="zh-CN" sz="2800" baseline="30000" dirty="0"/>
              <a:t>2-</a:t>
            </a:r>
            <a:endParaRPr lang="zh-CN" altLang="zh-CN" sz="2800" dirty="0"/>
          </a:p>
          <a:p>
            <a:pPr>
              <a:lnSpc>
                <a:spcPct val="150000"/>
              </a:lnSpc>
            </a:pPr>
            <a:r>
              <a:rPr lang="en-US" altLang="zh-CN" sz="2800" dirty="0"/>
              <a:t>D.</a:t>
            </a:r>
            <a:r>
              <a:rPr lang="zh-CN" altLang="zh-CN" sz="2800" dirty="0"/>
              <a:t>原子序数</a:t>
            </a:r>
            <a:r>
              <a:rPr lang="en-US" altLang="zh-CN" sz="2800" dirty="0"/>
              <a:t>:Y&gt;X&gt;Z&gt;W</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403231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4133"/>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pic>
        <p:nvPicPr>
          <p:cNvPr id="22" name="RRV.jpg" descr="id:2147523859;FounderCES">
            <a:extLst>
              <a:ext uri="{FF2B5EF4-FFF2-40B4-BE49-F238E27FC236}">
                <a16:creationId xmlns="" xmlns:a16="http://schemas.microsoft.com/office/drawing/2014/main" id="{B474A26F-D93C-445D-ADFC-BB188FA57BA5}"/>
              </a:ext>
            </a:extLst>
          </p:cNvPr>
          <p:cNvPicPr/>
          <p:nvPr/>
        </p:nvPicPr>
        <p:blipFill>
          <a:blip r:embed="rId2"/>
          <a:stretch>
            <a:fillRect/>
          </a:stretch>
        </p:blipFill>
        <p:spPr>
          <a:xfrm>
            <a:off x="872332" y="1621204"/>
            <a:ext cx="10447336" cy="1844309"/>
          </a:xfrm>
          <a:prstGeom prst="rect">
            <a:avLst/>
          </a:prstGeom>
        </p:spPr>
      </p:pic>
    </p:spTree>
    <p:extLst>
      <p:ext uri="{BB962C8B-B14F-4D97-AF65-F5344CB8AC3E}">
        <p14:creationId xmlns:p14="http://schemas.microsoft.com/office/powerpoint/2010/main" val="1704284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682186" cy="59093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由</a:t>
            </a:r>
            <a:r>
              <a:rPr lang="en-US" altLang="zh-CN" sz="2800" dirty="0"/>
              <a:t>X</a:t>
            </a:r>
            <a:r>
              <a:rPr lang="en-US" altLang="zh-CN" sz="2800" baseline="30000" dirty="0"/>
              <a:t>+</a:t>
            </a:r>
            <a:r>
              <a:rPr lang="zh-CN" altLang="zh-CN" sz="2800" dirty="0"/>
              <a:t>、</a:t>
            </a:r>
            <a:r>
              <a:rPr lang="en-US" altLang="zh-CN" sz="2800" dirty="0"/>
              <a:t>Y</a:t>
            </a:r>
            <a:r>
              <a:rPr lang="en-US" altLang="zh-CN" sz="2800" baseline="30000" dirty="0"/>
              <a:t>2+</a:t>
            </a:r>
            <a:r>
              <a:rPr lang="zh-CN" altLang="zh-CN" sz="2800" dirty="0"/>
              <a:t>、</a:t>
            </a:r>
            <a:r>
              <a:rPr lang="en-US" altLang="zh-CN" sz="2800" dirty="0"/>
              <a:t>Z</a:t>
            </a:r>
            <a:r>
              <a:rPr lang="en-US" altLang="zh-CN" sz="2800" baseline="30000" dirty="0"/>
              <a:t>-</a:t>
            </a:r>
            <a:r>
              <a:rPr lang="zh-CN" altLang="zh-CN" sz="2800" dirty="0"/>
              <a:t>、</a:t>
            </a:r>
            <a:r>
              <a:rPr lang="en-US" altLang="zh-CN" sz="2800" dirty="0"/>
              <a:t>W</a:t>
            </a:r>
            <a:r>
              <a:rPr lang="en-US" altLang="zh-CN" sz="2800" baseline="30000" dirty="0"/>
              <a:t>2-</a:t>
            </a:r>
            <a:r>
              <a:rPr lang="zh-CN" altLang="zh-CN" sz="2800" dirty="0"/>
              <a:t>具有相同的电子层结构及</a:t>
            </a:r>
            <a:r>
              <a:rPr lang="en-US" altLang="zh-CN" sz="2800" dirty="0"/>
              <a:t>X</a:t>
            </a:r>
            <a:r>
              <a:rPr lang="zh-CN" altLang="zh-CN" sz="2800" dirty="0"/>
              <a:t>、</a:t>
            </a:r>
            <a:r>
              <a:rPr lang="en-US" altLang="zh-CN" sz="2800" dirty="0"/>
              <a:t>Y</a:t>
            </a:r>
            <a:r>
              <a:rPr lang="zh-CN" altLang="zh-CN" sz="2800" dirty="0"/>
              <a:t>、</a:t>
            </a:r>
            <a:r>
              <a:rPr lang="en-US" altLang="zh-CN" sz="2800" dirty="0"/>
              <a:t>Z</a:t>
            </a:r>
            <a:r>
              <a:rPr lang="zh-CN" altLang="zh-CN" sz="2800" dirty="0"/>
              <a:t>、</a:t>
            </a:r>
            <a:r>
              <a:rPr lang="en-US" altLang="zh-CN" sz="2800" dirty="0"/>
              <a:t>W</a:t>
            </a:r>
            <a:r>
              <a:rPr lang="zh-CN" altLang="zh-CN" sz="2800" dirty="0"/>
              <a:t>为主族元素可知</a:t>
            </a:r>
            <a:r>
              <a:rPr lang="en-US" altLang="zh-CN" sz="2800" dirty="0"/>
              <a:t>,X</a:t>
            </a:r>
            <a:r>
              <a:rPr lang="zh-CN" altLang="zh-CN" sz="2800" dirty="0"/>
              <a:t>、</a:t>
            </a:r>
            <a:r>
              <a:rPr lang="en-US" altLang="zh-CN" sz="2800" dirty="0"/>
              <a:t>Y</a:t>
            </a:r>
            <a:r>
              <a:rPr lang="zh-CN" altLang="zh-CN" sz="2800" dirty="0"/>
              <a:t>处于</a:t>
            </a:r>
            <a:r>
              <a:rPr lang="en-US" altLang="zh-CN" sz="2800" dirty="0"/>
              <a:t>Z</a:t>
            </a:r>
            <a:r>
              <a:rPr lang="zh-CN" altLang="zh-CN" sz="2800" dirty="0"/>
              <a:t>、</a:t>
            </a:r>
            <a:r>
              <a:rPr lang="en-US" altLang="zh-CN" sz="2800" dirty="0"/>
              <a:t>W</a:t>
            </a:r>
            <a:r>
              <a:rPr lang="zh-CN" altLang="zh-CN" sz="2800" dirty="0"/>
              <a:t>的下一周期</a:t>
            </a:r>
            <a:r>
              <a:rPr lang="en-US" altLang="zh-CN" sz="2800" dirty="0"/>
              <a:t>,X</a:t>
            </a:r>
            <a:r>
              <a:rPr lang="zh-CN" altLang="zh-CN" sz="2800" dirty="0"/>
              <a:t>、</a:t>
            </a:r>
            <a:r>
              <a:rPr lang="en-US" altLang="zh-CN" sz="2800" dirty="0"/>
              <a:t>Y</a:t>
            </a:r>
            <a:r>
              <a:rPr lang="zh-CN" altLang="zh-CN" sz="2800" dirty="0"/>
              <a:t>处于同一周期</a:t>
            </a:r>
            <a:r>
              <a:rPr lang="en-US" altLang="zh-CN" sz="2800" dirty="0"/>
              <a:t>,</a:t>
            </a:r>
            <a:r>
              <a:rPr lang="zh-CN" altLang="zh-CN" sz="2800" dirty="0"/>
              <a:t>且</a:t>
            </a:r>
            <a:r>
              <a:rPr lang="en-US" altLang="zh-CN" sz="2800" dirty="0"/>
              <a:t>X</a:t>
            </a:r>
            <a:r>
              <a:rPr lang="zh-CN" altLang="zh-CN" sz="2800" dirty="0"/>
              <a:t>的原子序数小于</a:t>
            </a:r>
            <a:r>
              <a:rPr lang="en-US" altLang="zh-CN" sz="2800" dirty="0"/>
              <a:t>Y</a:t>
            </a:r>
            <a:r>
              <a:rPr lang="zh-CN" altLang="zh-CN" sz="2800" dirty="0"/>
              <a:t>的</a:t>
            </a:r>
            <a:r>
              <a:rPr lang="en-US" altLang="zh-CN" sz="2800" dirty="0"/>
              <a:t>,Z</a:t>
            </a:r>
            <a:r>
              <a:rPr lang="zh-CN" altLang="zh-CN" sz="2800" dirty="0"/>
              <a:t>、</a:t>
            </a:r>
            <a:r>
              <a:rPr lang="en-US" altLang="zh-CN" sz="2800" dirty="0"/>
              <a:t>W</a:t>
            </a:r>
            <a:r>
              <a:rPr lang="zh-CN" altLang="zh-CN" sz="2800" dirty="0"/>
              <a:t>处于同一周期</a:t>
            </a:r>
            <a:r>
              <a:rPr lang="en-US" altLang="zh-CN" sz="2800" dirty="0"/>
              <a:t>,</a:t>
            </a:r>
            <a:r>
              <a:rPr lang="zh-CN" altLang="zh-CN" sz="2800" dirty="0"/>
              <a:t>且</a:t>
            </a:r>
            <a:r>
              <a:rPr lang="en-US" altLang="zh-CN" sz="2800" dirty="0"/>
              <a:t>W</a:t>
            </a:r>
            <a:r>
              <a:rPr lang="zh-CN" altLang="zh-CN" sz="2800" dirty="0"/>
              <a:t>的原子序数小于</a:t>
            </a:r>
            <a:r>
              <a:rPr lang="en-US" altLang="zh-CN" sz="2800" dirty="0"/>
              <a:t>Z</a:t>
            </a:r>
            <a:r>
              <a:rPr lang="zh-CN" altLang="zh-CN" sz="2800" dirty="0"/>
              <a:t>的。同一周期主族元素从左到右金属性逐渐减弱</a:t>
            </a:r>
            <a:r>
              <a:rPr lang="en-US" altLang="zh-CN" sz="2800" dirty="0"/>
              <a:t>,</a:t>
            </a:r>
            <a:r>
              <a:rPr lang="zh-CN" altLang="zh-CN" sz="2800" dirty="0"/>
              <a:t>非金属性逐渐增强</a:t>
            </a:r>
            <a:r>
              <a:rPr lang="en-US" altLang="zh-CN" sz="2800" dirty="0"/>
              <a:t>,</a:t>
            </a:r>
            <a:r>
              <a:rPr lang="zh-CN" altLang="zh-CN" sz="2800" dirty="0"/>
              <a:t>故金属性</a:t>
            </a:r>
            <a:r>
              <a:rPr lang="en-US" altLang="zh-CN" sz="2800" dirty="0"/>
              <a:t>X&gt;Y,</a:t>
            </a:r>
            <a:r>
              <a:rPr lang="zh-CN" altLang="zh-CN" sz="2800" dirty="0"/>
              <a:t>非金属性</a:t>
            </a:r>
            <a:r>
              <a:rPr lang="en-US" altLang="zh-CN" sz="2800" dirty="0"/>
              <a:t>W&lt;Z,</a:t>
            </a:r>
            <a:r>
              <a:rPr lang="zh-CN" altLang="zh-CN" sz="2800" dirty="0"/>
              <a:t>非金属性越强</a:t>
            </a:r>
            <a:r>
              <a:rPr lang="en-US" altLang="zh-CN" sz="2800" dirty="0"/>
              <a:t>,</a:t>
            </a:r>
            <a:r>
              <a:rPr lang="zh-CN" altLang="zh-CN" sz="2800" dirty="0"/>
              <a:t>其对应简单离子的还原性越弱</a:t>
            </a:r>
            <a:r>
              <a:rPr lang="en-US" altLang="zh-CN" sz="2800" dirty="0"/>
              <a:t>,</a:t>
            </a:r>
            <a:r>
              <a:rPr lang="zh-CN" altLang="zh-CN" sz="2800" dirty="0"/>
              <a:t>故还原性</a:t>
            </a:r>
            <a:r>
              <a:rPr lang="en-US" altLang="zh-CN" sz="2800" dirty="0"/>
              <a:t>Z</a:t>
            </a:r>
            <a:r>
              <a:rPr lang="en-US" altLang="zh-CN" sz="2800" baseline="30000" dirty="0"/>
              <a:t>-</a:t>
            </a:r>
            <a:r>
              <a:rPr lang="en-US" altLang="zh-CN" sz="2800" dirty="0"/>
              <a:t>&lt;W</a:t>
            </a:r>
            <a:r>
              <a:rPr lang="en-US" altLang="zh-CN" sz="2800" baseline="30000" dirty="0"/>
              <a:t>2-</a:t>
            </a:r>
            <a:r>
              <a:rPr lang="en-US" altLang="zh-CN" sz="2800" dirty="0"/>
              <a:t>,A</a:t>
            </a:r>
            <a:r>
              <a:rPr lang="zh-CN" altLang="zh-CN" sz="2800" dirty="0"/>
              <a:t>项错误</a:t>
            </a:r>
            <a:r>
              <a:rPr lang="en-US" altLang="zh-CN" sz="2800" dirty="0"/>
              <a:t>;</a:t>
            </a:r>
            <a:r>
              <a:rPr lang="zh-CN" altLang="zh-CN" sz="2800" dirty="0"/>
              <a:t>同一周期主族元素从左到右原子半径逐渐减小</a:t>
            </a:r>
            <a:r>
              <a:rPr lang="en-US" altLang="zh-CN" sz="2800" dirty="0"/>
              <a:t>,</a:t>
            </a:r>
            <a:r>
              <a:rPr lang="zh-CN" altLang="zh-CN" sz="2800" dirty="0"/>
              <a:t>同一主族元素从上到下原子半径逐渐增大</a:t>
            </a:r>
            <a:r>
              <a:rPr lang="en-US" altLang="zh-CN" sz="2800" dirty="0"/>
              <a:t>,</a:t>
            </a:r>
            <a:r>
              <a:rPr lang="zh-CN" altLang="zh-CN" sz="2800" dirty="0"/>
              <a:t>故原子半径</a:t>
            </a:r>
            <a:r>
              <a:rPr lang="en-US" altLang="zh-CN" sz="2800" dirty="0"/>
              <a:t>X&gt;Y&gt;W&gt;Z,B</a:t>
            </a:r>
            <a:r>
              <a:rPr lang="zh-CN" altLang="zh-CN" sz="2800" dirty="0"/>
              <a:t>项正确</a:t>
            </a:r>
            <a:r>
              <a:rPr lang="en-US" altLang="zh-CN" sz="2800" dirty="0"/>
              <a:t>;</a:t>
            </a:r>
            <a:r>
              <a:rPr lang="zh-CN" altLang="zh-CN" sz="2800" dirty="0"/>
              <a:t>具有相同电子层结构的离子</a:t>
            </a:r>
            <a:r>
              <a:rPr lang="en-US" altLang="zh-CN" sz="2800" dirty="0"/>
              <a:t>,</a:t>
            </a:r>
            <a:r>
              <a:rPr lang="zh-CN" altLang="zh-CN" sz="2800" dirty="0"/>
              <a:t>原子序数越小</a:t>
            </a:r>
            <a:r>
              <a:rPr lang="en-US" altLang="zh-CN" sz="2800" dirty="0"/>
              <a:t>,</a:t>
            </a:r>
            <a:r>
              <a:rPr lang="zh-CN" altLang="zh-CN" sz="2800" dirty="0"/>
              <a:t>离子半径越大</a:t>
            </a:r>
            <a:r>
              <a:rPr lang="en-US" altLang="zh-CN" sz="2800" dirty="0"/>
              <a:t>,</a:t>
            </a:r>
            <a:r>
              <a:rPr lang="zh-CN" altLang="zh-CN" sz="2800" dirty="0"/>
              <a:t>故离子半径</a:t>
            </a:r>
            <a:r>
              <a:rPr lang="en-US" altLang="zh-CN" sz="2800" dirty="0"/>
              <a:t>Y</a:t>
            </a:r>
            <a:r>
              <a:rPr lang="en-US" altLang="zh-CN" sz="2800" baseline="30000" dirty="0"/>
              <a:t>2+</a:t>
            </a:r>
            <a:r>
              <a:rPr lang="en-US" altLang="zh-CN" sz="2800" dirty="0"/>
              <a:t>&lt;X</a:t>
            </a:r>
            <a:r>
              <a:rPr lang="en-US" altLang="zh-CN" sz="2800" baseline="30000" dirty="0"/>
              <a:t>+</a:t>
            </a:r>
            <a:r>
              <a:rPr lang="en-US" altLang="zh-CN" sz="2800" dirty="0"/>
              <a:t>&lt;Z</a:t>
            </a:r>
            <a:r>
              <a:rPr lang="en-US" altLang="zh-CN" sz="2800" baseline="30000" dirty="0"/>
              <a:t>-</a:t>
            </a:r>
            <a:r>
              <a:rPr lang="en-US" altLang="zh-CN" sz="2800" dirty="0"/>
              <a:t>&lt;W</a:t>
            </a:r>
            <a:r>
              <a:rPr lang="en-US" altLang="zh-CN" sz="2800" baseline="30000" dirty="0"/>
              <a:t>2-</a:t>
            </a:r>
            <a:r>
              <a:rPr lang="en-US" altLang="zh-CN" sz="2800" dirty="0"/>
              <a:t>,C</a:t>
            </a:r>
            <a:r>
              <a:rPr lang="zh-CN" altLang="zh-CN" sz="2800" dirty="0"/>
              <a:t>项正确</a:t>
            </a:r>
            <a:r>
              <a:rPr lang="en-US" altLang="zh-CN" sz="2800" dirty="0"/>
              <a:t>;</a:t>
            </a:r>
            <a:r>
              <a:rPr lang="zh-CN" altLang="zh-CN" sz="2800" dirty="0"/>
              <a:t>由上述分析可知</a:t>
            </a:r>
            <a:r>
              <a:rPr lang="en-US" altLang="zh-CN" sz="2800" dirty="0"/>
              <a:t>,</a:t>
            </a:r>
            <a:r>
              <a:rPr lang="zh-CN" altLang="zh-CN" sz="2800" dirty="0"/>
              <a:t>原子序数</a:t>
            </a:r>
            <a:r>
              <a:rPr lang="en-US" altLang="zh-CN" sz="2800" dirty="0"/>
              <a:t>Y&gt;X&gt;Z&gt;W,D</a:t>
            </a:r>
            <a:r>
              <a:rPr lang="zh-CN" altLang="zh-CN" sz="2800" dirty="0"/>
              <a:t>项正确。</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3" y="588201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0642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87534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利用原子序数差关系确定元素在周期表中的位置</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元素金属性和非金属性强弱的判断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主族元素微粒半径大小的比较</a:t>
            </a: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
        <p:nvSpPr>
          <p:cNvPr id="5" name="矩形 4">
            <a:hlinkClick r:id="" action="ppaction://noaction"/>
          </p:cNvPr>
          <p:cNvSpPr/>
          <p:nvPr/>
        </p:nvSpPr>
        <p:spPr>
          <a:xfrm>
            <a:off x="1081343" y="3522663"/>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4926344"/>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依据原子结构特点推断元素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依据元素周期表的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片段结构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推断元素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依据元素及其化合物性质推断元素</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4133"/>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73E14AC7-5B09-45F5-82EE-A515CE8D5BFA}"/>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3" name="矩形 2">
            <a:extLst>
              <a:ext uri="{FF2B5EF4-FFF2-40B4-BE49-F238E27FC236}">
                <a16:creationId xmlns="" xmlns:a16="http://schemas.microsoft.com/office/drawing/2014/main" id="{7AEC9594-9A36-4D14-B62D-229309498CA4}"/>
              </a:ext>
            </a:extLst>
          </p:cNvPr>
          <p:cNvSpPr/>
          <p:nvPr/>
        </p:nvSpPr>
        <p:spPr>
          <a:xfrm>
            <a:off x="500743" y="1023209"/>
            <a:ext cx="11190514" cy="3323987"/>
          </a:xfrm>
          <a:prstGeom prst="rect">
            <a:avLst/>
          </a:prstGeom>
        </p:spPr>
        <p:txBody>
          <a:bodyPr wrap="square">
            <a:spAutoFit/>
          </a:bodyPr>
          <a:lstStyle/>
          <a:p>
            <a:pPr algn="ctr">
              <a:lnSpc>
                <a:spcPct val="150000"/>
              </a:lnSpc>
            </a:pPr>
            <a:r>
              <a:rPr lang="en-US" altLang="zh-CN" sz="2800" b="1" dirty="0"/>
              <a:t>“</a:t>
            </a:r>
            <a:r>
              <a:rPr lang="zh-CN" altLang="zh-CN" sz="2800" b="1" dirty="0"/>
              <a:t>三看</a:t>
            </a:r>
            <a:r>
              <a:rPr lang="en-US" altLang="zh-CN" sz="2800" b="1" dirty="0"/>
              <a:t>”</a:t>
            </a:r>
            <a:r>
              <a:rPr lang="zh-CN" altLang="zh-CN" sz="2800" b="1" dirty="0"/>
              <a:t>法快速判断微粒半径的大小</a:t>
            </a:r>
          </a:p>
          <a:p>
            <a:pPr>
              <a:lnSpc>
                <a:spcPct val="150000"/>
              </a:lnSpc>
            </a:pPr>
            <a:r>
              <a:rPr lang="zh-CN" altLang="zh-CN" sz="2800" dirty="0"/>
              <a:t>一看电子层数</a:t>
            </a:r>
            <a:r>
              <a:rPr lang="en-US" altLang="zh-CN" sz="2800" dirty="0"/>
              <a:t>:</a:t>
            </a:r>
            <a:r>
              <a:rPr lang="zh-CN" altLang="zh-CN" sz="2800" dirty="0"/>
              <a:t>最外层电子数相同时</a:t>
            </a:r>
            <a:r>
              <a:rPr lang="en-US" altLang="zh-CN" sz="2800" dirty="0"/>
              <a:t>,</a:t>
            </a:r>
            <a:r>
              <a:rPr lang="zh-CN" altLang="zh-CN" sz="2800" dirty="0"/>
              <a:t>电子层数越多</a:t>
            </a:r>
            <a:r>
              <a:rPr lang="en-US" altLang="zh-CN" sz="2800" dirty="0"/>
              <a:t>,</a:t>
            </a:r>
            <a:r>
              <a:rPr lang="zh-CN" altLang="zh-CN" sz="2800" dirty="0"/>
              <a:t>半径越大。</a:t>
            </a:r>
          </a:p>
          <a:p>
            <a:pPr>
              <a:lnSpc>
                <a:spcPct val="150000"/>
              </a:lnSpc>
            </a:pPr>
            <a:r>
              <a:rPr lang="zh-CN" altLang="zh-CN" sz="2800" dirty="0"/>
              <a:t>二看核电荷数</a:t>
            </a:r>
            <a:r>
              <a:rPr lang="en-US" altLang="zh-CN" sz="2800" dirty="0"/>
              <a:t>:</a:t>
            </a:r>
            <a:r>
              <a:rPr lang="zh-CN" altLang="zh-CN" sz="2800" dirty="0"/>
              <a:t>当电子层结构相同时</a:t>
            </a:r>
            <a:r>
              <a:rPr lang="en-US" altLang="zh-CN" sz="2800" dirty="0"/>
              <a:t>,</a:t>
            </a:r>
            <a:r>
              <a:rPr lang="zh-CN" altLang="zh-CN" sz="2800" dirty="0"/>
              <a:t>核电荷数越大</a:t>
            </a:r>
            <a:r>
              <a:rPr lang="en-US" altLang="zh-CN" sz="2800" dirty="0"/>
              <a:t>,</a:t>
            </a:r>
            <a:r>
              <a:rPr lang="zh-CN" altLang="zh-CN" sz="2800" dirty="0"/>
              <a:t>半径越小。</a:t>
            </a:r>
          </a:p>
          <a:p>
            <a:pPr>
              <a:lnSpc>
                <a:spcPct val="150000"/>
              </a:lnSpc>
            </a:pPr>
            <a:r>
              <a:rPr lang="zh-CN" altLang="zh-CN" sz="2800" dirty="0"/>
              <a:t>三看核外电子数</a:t>
            </a:r>
            <a:r>
              <a:rPr lang="en-US" altLang="zh-CN" sz="2800" dirty="0"/>
              <a:t>:</a:t>
            </a:r>
            <a:r>
              <a:rPr lang="zh-CN" altLang="zh-CN" sz="2800" dirty="0"/>
              <a:t>当电子层数和核电荷数均相同时</a:t>
            </a:r>
            <a:r>
              <a:rPr lang="en-US" altLang="zh-CN" sz="2800" dirty="0"/>
              <a:t>,</a:t>
            </a:r>
            <a:r>
              <a:rPr lang="zh-CN" altLang="zh-CN" sz="2800" dirty="0"/>
              <a:t>核外电子数越多</a:t>
            </a:r>
            <a:r>
              <a:rPr lang="en-US" altLang="zh-CN" sz="2800" dirty="0"/>
              <a:t>,</a:t>
            </a:r>
            <a:r>
              <a:rPr lang="zh-CN" altLang="zh-CN" sz="2800" dirty="0"/>
              <a:t>半径越大。</a:t>
            </a:r>
          </a:p>
        </p:txBody>
      </p:sp>
    </p:spTree>
    <p:extLst>
      <p:ext uri="{BB962C8B-B14F-4D97-AF65-F5344CB8AC3E}">
        <p14:creationId xmlns:p14="http://schemas.microsoft.com/office/powerpoint/2010/main" val="1535066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2">
            <a:extLst>
              <a:ext uri="{FF2B5EF4-FFF2-40B4-BE49-F238E27FC236}">
                <a16:creationId xmlns="" xmlns:a16="http://schemas.microsoft.com/office/drawing/2014/main" id="{2120DC7F-5FC6-4AF1-851D-6B39E688C5F5}"/>
              </a:ext>
            </a:extLst>
          </p:cNvPr>
          <p:cNvSpPr>
            <a:spLocks noChangeArrowheads="1"/>
          </p:cNvSpPr>
          <p:nvPr/>
        </p:nvSpPr>
        <p:spPr bwMode="auto">
          <a:xfrm>
            <a:off x="284843" y="899557"/>
            <a:ext cx="114880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kumimoji="0" lang="zh-CN" altLang="zh-CN" sz="2800" b="0" i="0" u="none" strike="noStrike" cap="none" normalizeH="0" baseline="0" dirty="0" smtClean="0">
                <a:ln>
                  <a:noFill/>
                </a:ln>
                <a:solidFill>
                  <a:srgbClr val="000000"/>
                </a:solidFill>
                <a:effectLst/>
                <a:cs typeface="Times New Roman" panose="02020603050405020304" pitchFamily="18" charset="0"/>
              </a:rPr>
              <a:t>已知两主族元素</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与</a:t>
            </a:r>
            <a:r>
              <a:rPr kumimoji="0" lang="en-US" altLang="zh-CN" sz="2800" b="0" i="0" u="none" strike="noStrike" cap="none" normalizeH="0" baseline="0" dirty="0" smtClean="0">
                <a:ln>
                  <a:noFill/>
                </a:ln>
                <a:solidFill>
                  <a:srgbClr val="000000"/>
                </a:solidFill>
                <a:effectLst/>
                <a:cs typeface="Times New Roman" panose="02020603050405020304" pitchFamily="18" charset="0"/>
              </a:rPr>
              <a:t>B</a:t>
            </a:r>
            <a:r>
              <a:rPr kumimoji="0" lang="zh-CN" altLang="en-US" sz="2800" b="0" i="0" u="none" strike="noStrike" cap="none" normalizeH="0" baseline="0" dirty="0" smtClean="0">
                <a:ln>
                  <a:noFill/>
                </a:ln>
                <a:solidFill>
                  <a:srgbClr val="000000"/>
                </a:solidFill>
                <a:effectLst/>
                <a:cs typeface="Times New Roman" panose="02020603050405020304" pitchFamily="18" charset="0"/>
              </a:rPr>
              <a:t>的原子序数分别为</a:t>
            </a:r>
            <a:r>
              <a:rPr kumimoji="0" lang="en-US" altLang="zh-CN" sz="2800" b="0" i="1"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且原子半径</a:t>
            </a:r>
            <a:r>
              <a:rPr kumimoji="0" lang="en-US" altLang="zh-CN" sz="2800" b="0" i="0" u="none" strike="noStrike" cap="none" normalizeH="0" baseline="0" dirty="0" smtClean="0">
                <a:ln>
                  <a:noFill/>
                </a:ln>
                <a:solidFill>
                  <a:srgbClr val="000000"/>
                </a:solidFill>
                <a:effectLst/>
                <a:cs typeface="Times New Roman" panose="02020603050405020304" pitchFamily="18" charset="0"/>
              </a:rPr>
              <a:t>B&gt;A,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则</a:t>
            </a:r>
            <a:r>
              <a:rPr kumimoji="0" lang="en-US" altLang="zh-CN" sz="2800" b="0" i="1"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与</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r>
              <a:rPr kumimoji="0" lang="zh-CN" altLang="en-US" sz="2800" b="0" i="0" u="none" strike="noStrike" cap="none" normalizeH="0" baseline="0" dirty="0" smtClean="0">
                <a:ln>
                  <a:noFill/>
                </a:ln>
                <a:solidFill>
                  <a:srgbClr val="000000"/>
                </a:solidFill>
                <a:effectLst/>
                <a:cs typeface="Times New Roman" panose="02020603050405020304" pitchFamily="18" charset="0"/>
              </a:rPr>
              <a:t>的相对大小关系是 </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t>
            </a:r>
            <a:r>
              <a:rPr kumimoji="0" lang="zh-CN" altLang="en-US" sz="2800" b="0" i="0" u="none" strike="noStrike" cap="none" normalizeH="0" baseline="0" dirty="0" smtClean="0">
                <a:ln>
                  <a:noFill/>
                </a:ln>
                <a:solidFill>
                  <a:srgbClr val="000000"/>
                </a:solidFill>
                <a:effectLst/>
                <a:cs typeface="Times New Roman" panose="02020603050405020304" pitchFamily="18" charset="0"/>
              </a:rPr>
              <a:t>　　</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t>
            </a:r>
            <a:endParaRPr kumimoji="0" lang="en-US"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err="1" smtClean="0">
                <a:ln>
                  <a:noFill/>
                </a:ln>
                <a:solidFill>
                  <a:srgbClr val="000000"/>
                </a:solidFill>
                <a:effectLst/>
                <a:cs typeface="Times New Roman" panose="02020603050405020304" pitchFamily="18" charset="0"/>
              </a:rPr>
              <a:t>A.</a:t>
            </a:r>
            <a:r>
              <a:rPr kumimoji="0" lang="en-US" altLang="zh-CN" sz="2800" b="0" i="1" u="none" strike="noStrike" cap="none" normalizeH="0" baseline="0" dirty="0" err="1"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一定大于</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endParaRPr kumimoji="0" lang="en-US"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err="1" smtClean="0">
                <a:ln>
                  <a:noFill/>
                </a:ln>
                <a:solidFill>
                  <a:srgbClr val="000000"/>
                </a:solidFill>
                <a:effectLst/>
                <a:cs typeface="Times New Roman" panose="02020603050405020304" pitchFamily="18" charset="0"/>
              </a:rPr>
              <a:t>B.</a:t>
            </a:r>
            <a:r>
              <a:rPr kumimoji="0" lang="en-US" altLang="zh-CN" sz="2800" b="0" i="1" u="none" strike="noStrike" cap="none" normalizeH="0" baseline="0" dirty="0" err="1"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一定小于</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endParaRPr kumimoji="0" lang="en-US"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cs typeface="Times New Roman" panose="02020603050405020304" pitchFamily="18" charset="0"/>
              </a:rPr>
              <a:t>C.</a:t>
            </a:r>
            <a:r>
              <a:rPr kumimoji="0" lang="zh-CN" altLang="en-US" sz="2800" b="0" i="0" u="none" strike="noStrike" cap="none" normalizeH="0" baseline="0" dirty="0" smtClean="0">
                <a:ln>
                  <a:noFill/>
                </a:ln>
                <a:solidFill>
                  <a:srgbClr val="000000"/>
                </a:solidFill>
                <a:effectLst/>
                <a:cs typeface="Times New Roman" panose="02020603050405020304" pitchFamily="18" charset="0"/>
              </a:rPr>
              <a:t>若元素</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a:t>
            </a:r>
            <a:r>
              <a:rPr kumimoji="0" lang="en-US" altLang="zh-CN" sz="2800" b="0" i="0" u="none" strike="noStrike" cap="none" normalizeH="0" baseline="0" dirty="0" smtClean="0">
                <a:ln>
                  <a:noFill/>
                </a:ln>
                <a:solidFill>
                  <a:srgbClr val="000000"/>
                </a:solidFill>
                <a:effectLst/>
                <a:cs typeface="Times New Roman" panose="02020603050405020304" pitchFamily="18" charset="0"/>
              </a:rPr>
              <a:t>B</a:t>
            </a:r>
            <a:r>
              <a:rPr kumimoji="0" lang="zh-CN" altLang="en-US" sz="2800" b="0" i="0" u="none" strike="noStrike" cap="none" normalizeH="0" baseline="0" dirty="0" smtClean="0">
                <a:ln>
                  <a:noFill/>
                </a:ln>
                <a:solidFill>
                  <a:srgbClr val="000000"/>
                </a:solidFill>
                <a:effectLst/>
                <a:cs typeface="Times New Roman" panose="02020603050405020304" pitchFamily="18" charset="0"/>
              </a:rPr>
              <a:t>在同一周期</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t>
            </a:r>
            <a:r>
              <a:rPr kumimoji="0" lang="zh-CN" altLang="en-US" sz="2800" b="0" i="0" u="none" strike="noStrike" cap="none" normalizeH="0" baseline="0" dirty="0" smtClean="0">
                <a:ln>
                  <a:noFill/>
                </a:ln>
                <a:solidFill>
                  <a:srgbClr val="000000"/>
                </a:solidFill>
                <a:effectLst/>
                <a:cs typeface="Times New Roman" panose="02020603050405020304" pitchFamily="18" charset="0"/>
              </a:rPr>
              <a:t>则</a:t>
            </a:r>
            <a:r>
              <a:rPr kumimoji="0" lang="en-US" altLang="zh-CN" sz="2800" b="0" i="1"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一定大于</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endParaRPr kumimoji="0" lang="en-US" altLang="zh-CN"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cs typeface="Times New Roman" panose="02020603050405020304" pitchFamily="18" charset="0"/>
              </a:rPr>
              <a:t>D.</a:t>
            </a:r>
            <a:r>
              <a:rPr kumimoji="0" lang="zh-CN" altLang="en-US" sz="2800" b="0" i="0" u="none" strike="noStrike" cap="none" normalizeH="0" baseline="0" dirty="0" smtClean="0">
                <a:ln>
                  <a:noFill/>
                </a:ln>
                <a:solidFill>
                  <a:srgbClr val="000000"/>
                </a:solidFill>
                <a:effectLst/>
                <a:cs typeface="Times New Roman" panose="02020603050405020304" pitchFamily="18" charset="0"/>
              </a:rPr>
              <a:t>若元素</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a:t>
            </a:r>
            <a:r>
              <a:rPr kumimoji="0" lang="en-US" altLang="zh-CN" sz="2800" b="0" i="0" u="none" strike="noStrike" cap="none" normalizeH="0" baseline="0" dirty="0" smtClean="0">
                <a:ln>
                  <a:noFill/>
                </a:ln>
                <a:solidFill>
                  <a:srgbClr val="000000"/>
                </a:solidFill>
                <a:effectLst/>
                <a:cs typeface="Times New Roman" panose="02020603050405020304" pitchFamily="18" charset="0"/>
              </a:rPr>
              <a:t>B</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不在同一周期</a:t>
            </a:r>
            <a:r>
              <a:rPr kumimoji="0" lang="en-US" altLang="zh-CN" sz="2800" b="0" i="0" u="none" strike="noStrike" cap="none" normalizeH="0" baseline="0" dirty="0" smtClean="0">
                <a:ln>
                  <a:noFill/>
                </a:ln>
                <a:solidFill>
                  <a:srgbClr val="000000"/>
                </a:solidFill>
                <a:effectLst/>
                <a:cs typeface="Times New Roman" panose="02020603050405020304" pitchFamily="18" charset="0"/>
              </a:rPr>
              <a:t>,</a:t>
            </a:r>
            <a:r>
              <a:rPr kumimoji="0" lang="zh-CN" altLang="en-US" sz="2800" b="0" i="0" u="none" strike="noStrike" cap="none" normalizeH="0" baseline="0" dirty="0" smtClean="0">
                <a:ln>
                  <a:noFill/>
                </a:ln>
                <a:solidFill>
                  <a:srgbClr val="000000"/>
                </a:solidFill>
                <a:effectLst/>
                <a:cs typeface="Times New Roman" panose="02020603050405020304" pitchFamily="18" charset="0"/>
              </a:rPr>
              <a:t>则</a:t>
            </a:r>
            <a:r>
              <a:rPr kumimoji="0" lang="en-US" altLang="zh-CN" sz="2800" b="0" i="1" u="none" strike="noStrike" cap="none" normalizeH="0" baseline="0" dirty="0" smtClean="0">
                <a:ln>
                  <a:noFill/>
                </a:ln>
                <a:solidFill>
                  <a:srgbClr val="000000"/>
                </a:solidFill>
                <a:effectLst/>
                <a:cs typeface="Times New Roman" panose="02020603050405020304" pitchFamily="18" charset="0"/>
              </a:rPr>
              <a:t>a</a:t>
            </a:r>
            <a:r>
              <a:rPr kumimoji="0" lang="zh-CN" altLang="en-US" sz="2800" b="0" i="0" u="none" strike="noStrike" cap="none" normalizeH="0" baseline="0" dirty="0" smtClean="0">
                <a:ln>
                  <a:noFill/>
                </a:ln>
                <a:solidFill>
                  <a:srgbClr val="000000"/>
                </a:solidFill>
                <a:effectLst/>
                <a:cs typeface="Times New Roman" panose="02020603050405020304" pitchFamily="18" charset="0"/>
              </a:rPr>
              <a:t>一定大于</a:t>
            </a:r>
            <a:r>
              <a:rPr kumimoji="0" lang="en-US" altLang="zh-CN" sz="2800" b="0" i="1" u="none" strike="noStrike" cap="none" normalizeH="0" baseline="0" dirty="0" smtClean="0">
                <a:ln>
                  <a:noFill/>
                </a:ln>
                <a:solidFill>
                  <a:srgbClr val="000000"/>
                </a:solidFill>
                <a:effectLst/>
                <a:cs typeface="Times New Roman" panose="02020603050405020304" pitchFamily="18" charset="0"/>
              </a:rPr>
              <a:t>b</a:t>
            </a:r>
            <a:endParaRPr kumimoji="0" lang="en-US" altLang="zh-CN" sz="2800" b="0" i="0" u="none" strike="noStrike" cap="none" normalizeH="0" baseline="0" dirty="0">
              <a:ln>
                <a:noFill/>
              </a:ln>
              <a:solidFill>
                <a:schemeClr val="tx1"/>
              </a:solidFill>
              <a:effectLst/>
            </a:endParaRPr>
          </a:p>
        </p:txBody>
      </p:sp>
      <p:sp>
        <p:nvSpPr>
          <p:cNvPr id="16" name="矩形 15">
            <a:extLst>
              <a:ext uri="{FF2B5EF4-FFF2-40B4-BE49-F238E27FC236}">
                <a16:creationId xmlns="" xmlns:a16="http://schemas.microsoft.com/office/drawing/2014/main" id="{A17F7F49-8921-43F2-A808-363F7986A8B2}"/>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020636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254679"/>
            <a:ext cx="11723912"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6" name="矩形 15">
            <a:extLst>
              <a:ext uri="{FF2B5EF4-FFF2-40B4-BE49-F238E27FC236}">
                <a16:creationId xmlns="" xmlns:a16="http://schemas.microsoft.com/office/drawing/2014/main" id="{66C2796F-4F33-4C8D-8955-01CC186703EC}"/>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2" name="Rectangle 2">
            <a:extLst>
              <a:ext uri="{FF2B5EF4-FFF2-40B4-BE49-F238E27FC236}">
                <a16:creationId xmlns="" xmlns:a16="http://schemas.microsoft.com/office/drawing/2014/main" id="{F5DFADB4-8E34-4E89-8C07-F88301A1CC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3">
            <a:extLst>
              <a:ext uri="{FF2B5EF4-FFF2-40B4-BE49-F238E27FC236}">
                <a16:creationId xmlns="" xmlns:a16="http://schemas.microsoft.com/office/drawing/2014/main" id="{67E53C1C-2151-434A-9C1D-B622BEBD331F}"/>
              </a:ext>
            </a:extLst>
          </p:cNvPr>
          <p:cNvSpPr>
            <a:spLocks noChangeArrowheads="1"/>
          </p:cNvSpPr>
          <p:nvPr/>
        </p:nvSpPr>
        <p:spPr bwMode="auto">
          <a:xfrm>
            <a:off x="352877" y="1040517"/>
            <a:ext cx="1147626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zh-CN" sz="2800" b="0" i="0" u="none" strike="noStrike" cap="none" normalizeH="0" baseline="0" dirty="0" smtClean="0">
                <a:ln>
                  <a:noFill/>
                </a:ln>
                <a:solidFill>
                  <a:srgbClr val="000000"/>
                </a:solidFill>
                <a:effectLst/>
                <a:cs typeface="Times New Roman" panose="02020603050405020304" pitchFamily="18" charset="0"/>
              </a:rPr>
              <a:t>2.C</a:t>
            </a:r>
            <a:r>
              <a:rPr kumimoji="0" lang="zh-CN" altLang="en-US" sz="2800" b="0" i="0" u="none" strike="noStrike" cap="none" normalizeH="0" baseline="0" dirty="0">
                <a:ln>
                  <a:noFill/>
                </a:ln>
                <a:solidFill>
                  <a:srgbClr val="000000"/>
                </a:solidFill>
                <a:effectLst/>
                <a:cs typeface="Times New Roman" panose="02020603050405020304" pitchFamily="18" charset="0"/>
              </a:rPr>
              <a:t>　根据元素周期律可知</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同周期主族元素</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随原子序数递增</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原子半径逐渐减小</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若元素</a:t>
            </a:r>
            <a:r>
              <a:rPr kumimoji="0" lang="en-US" altLang="zh-CN" sz="2800" b="0" i="0" u="none" strike="noStrike" cap="none" normalizeH="0" baseline="0" dirty="0">
                <a:ln>
                  <a:noFill/>
                </a:ln>
                <a:solidFill>
                  <a:srgbClr val="000000"/>
                </a:solidFill>
                <a:effectLst/>
                <a:cs typeface="Times New Roman" panose="02020603050405020304" pitchFamily="18" charset="0"/>
              </a:rPr>
              <a:t>A</a:t>
            </a:r>
            <a:r>
              <a:rPr kumimoji="0" lang="zh-CN" altLang="en-US"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a:ln>
                  <a:noFill/>
                </a:ln>
                <a:solidFill>
                  <a:srgbClr val="000000"/>
                </a:solidFill>
                <a:effectLst/>
                <a:cs typeface="Times New Roman" panose="02020603050405020304" pitchFamily="18" charset="0"/>
              </a:rPr>
              <a:t>B</a:t>
            </a:r>
            <a:r>
              <a:rPr kumimoji="0" lang="zh-CN" altLang="en-US" sz="2800" b="0" i="0" u="none" strike="noStrike" cap="none" normalizeH="0" baseline="0" dirty="0">
                <a:ln>
                  <a:noFill/>
                </a:ln>
                <a:solidFill>
                  <a:srgbClr val="000000"/>
                </a:solidFill>
                <a:effectLst/>
                <a:cs typeface="Times New Roman" panose="02020603050405020304" pitchFamily="18" charset="0"/>
              </a:rPr>
              <a:t>同周期</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而原子半径</a:t>
            </a:r>
            <a:r>
              <a:rPr kumimoji="0" lang="en-US" altLang="zh-CN" sz="2800" b="0" i="0" u="none" strike="noStrike" cap="none" normalizeH="0" baseline="0" dirty="0">
                <a:ln>
                  <a:noFill/>
                </a:ln>
                <a:solidFill>
                  <a:srgbClr val="000000"/>
                </a:solidFill>
                <a:effectLst/>
                <a:cs typeface="Times New Roman" panose="02020603050405020304" pitchFamily="18" charset="0"/>
              </a:rPr>
              <a:t>B&gt;A,</a:t>
            </a:r>
            <a:r>
              <a:rPr kumimoji="0" lang="zh-CN" altLang="en-US" sz="2800" b="0" i="0" u="none" strike="noStrike" cap="none" normalizeH="0" baseline="0" dirty="0">
                <a:ln>
                  <a:noFill/>
                </a:ln>
                <a:solidFill>
                  <a:srgbClr val="000000"/>
                </a:solidFill>
                <a:effectLst/>
                <a:cs typeface="Times New Roman" panose="02020603050405020304" pitchFamily="18" charset="0"/>
              </a:rPr>
              <a:t>则原子序数</a:t>
            </a:r>
            <a:r>
              <a:rPr kumimoji="0" lang="en-US" altLang="zh-CN" sz="2800" b="0" i="1" u="none" strike="noStrike" cap="none" normalizeH="0" baseline="0" dirty="0">
                <a:ln>
                  <a:noFill/>
                </a:ln>
                <a:solidFill>
                  <a:srgbClr val="000000"/>
                </a:solidFill>
                <a:effectLst/>
                <a:cs typeface="Times New Roman" panose="02020603050405020304" pitchFamily="18" charset="0"/>
              </a:rPr>
              <a:t>a&gt;</a:t>
            </a:r>
            <a:r>
              <a:rPr kumimoji="0" lang="en-US" altLang="zh-CN" sz="2800" b="0" i="1" u="none" strike="noStrike" cap="none" normalizeH="0" baseline="0" dirty="0" err="1">
                <a:ln>
                  <a:noFill/>
                </a:ln>
                <a:solidFill>
                  <a:srgbClr val="000000"/>
                </a:solidFill>
                <a:effectLst/>
                <a:cs typeface="Times New Roman" panose="02020603050405020304" pitchFamily="18" charset="0"/>
              </a:rPr>
              <a:t>b</a:t>
            </a:r>
            <a:r>
              <a:rPr kumimoji="0" lang="en-US" altLang="zh-CN" sz="2800" b="0" i="0" u="none" strike="noStrike" cap="none" normalizeH="0" baseline="0" dirty="0" err="1">
                <a:ln>
                  <a:noFill/>
                </a:ln>
                <a:solidFill>
                  <a:srgbClr val="000000"/>
                </a:solidFill>
                <a:effectLst/>
                <a:cs typeface="Times New Roman" panose="02020603050405020304" pitchFamily="18" charset="0"/>
              </a:rPr>
              <a:t>,C</a:t>
            </a:r>
            <a:r>
              <a:rPr kumimoji="0" lang="zh-CN" altLang="en-US" sz="2800" b="0" i="0" u="none" strike="noStrike" cap="none" normalizeH="0" baseline="0" dirty="0">
                <a:ln>
                  <a:noFill/>
                </a:ln>
                <a:solidFill>
                  <a:srgbClr val="000000"/>
                </a:solidFill>
                <a:effectLst/>
                <a:cs typeface="Times New Roman" panose="02020603050405020304" pitchFamily="18" charset="0"/>
              </a:rPr>
              <a:t>正确。同主族元素</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从上到下</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原子半径逐渐增大</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原子序数也增大</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若元素</a:t>
            </a:r>
            <a:r>
              <a:rPr kumimoji="0" lang="en-US" altLang="zh-CN" sz="2800" b="0" i="0" u="none" strike="noStrike" cap="none" normalizeH="0" baseline="0" dirty="0">
                <a:ln>
                  <a:noFill/>
                </a:ln>
                <a:solidFill>
                  <a:srgbClr val="000000"/>
                </a:solidFill>
                <a:effectLst/>
                <a:cs typeface="Times New Roman" panose="02020603050405020304" pitchFamily="18" charset="0"/>
              </a:rPr>
              <a:t>A</a:t>
            </a:r>
            <a:r>
              <a:rPr kumimoji="0" lang="zh-CN" altLang="en-US"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a:ln>
                  <a:noFill/>
                </a:ln>
                <a:solidFill>
                  <a:srgbClr val="000000"/>
                </a:solidFill>
                <a:effectLst/>
                <a:cs typeface="Times New Roman" panose="02020603050405020304" pitchFamily="18" charset="0"/>
              </a:rPr>
              <a:t>B</a:t>
            </a:r>
            <a:r>
              <a:rPr kumimoji="0" lang="zh-CN" altLang="en-US" sz="2800" b="0" i="0" u="none" strike="noStrike" cap="none" normalizeH="0" baseline="0" dirty="0">
                <a:ln>
                  <a:noFill/>
                </a:ln>
                <a:solidFill>
                  <a:srgbClr val="000000"/>
                </a:solidFill>
                <a:effectLst/>
                <a:cs typeface="Times New Roman" panose="02020603050405020304" pitchFamily="18" charset="0"/>
              </a:rPr>
              <a:t>同主族</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原子半径</a:t>
            </a:r>
            <a:r>
              <a:rPr kumimoji="0" lang="en-US" altLang="zh-CN" sz="2800" b="0" i="0" u="none" strike="noStrike" cap="none" normalizeH="0" baseline="0" dirty="0">
                <a:ln>
                  <a:noFill/>
                </a:ln>
                <a:solidFill>
                  <a:srgbClr val="000000"/>
                </a:solidFill>
                <a:effectLst/>
                <a:cs typeface="Times New Roman" panose="02020603050405020304" pitchFamily="18" charset="0"/>
              </a:rPr>
              <a:t>B&gt;A</a:t>
            </a:r>
            <a:r>
              <a:rPr kumimoji="0" lang="zh-CN" altLang="en-US" sz="2800" b="0" i="0" u="none" strike="noStrike" cap="none" normalizeH="0" baseline="0" dirty="0">
                <a:ln>
                  <a:noFill/>
                </a:ln>
                <a:solidFill>
                  <a:srgbClr val="000000"/>
                </a:solidFill>
                <a:effectLst/>
                <a:cs typeface="Times New Roman" panose="02020603050405020304" pitchFamily="18" charset="0"/>
              </a:rPr>
              <a:t>时</a:t>
            </a:r>
            <a:r>
              <a:rPr kumimoji="0" lang="en-US" altLang="zh-CN" sz="2800" b="0" i="0" u="none" strike="noStrike" cap="none" normalizeH="0" baseline="0" dirty="0">
                <a:ln>
                  <a:noFill/>
                </a:ln>
                <a:solidFill>
                  <a:srgbClr val="000000"/>
                </a:solidFill>
                <a:effectLst/>
                <a:cs typeface="Times New Roman" panose="02020603050405020304" pitchFamily="18" charset="0"/>
              </a:rPr>
              <a:t>,</a:t>
            </a:r>
            <a:r>
              <a:rPr kumimoji="0" lang="zh-CN" altLang="en-US" sz="2800" b="0" i="0" u="none" strike="noStrike" cap="none" normalizeH="0" baseline="0" dirty="0">
                <a:ln>
                  <a:noFill/>
                </a:ln>
                <a:solidFill>
                  <a:srgbClr val="000000"/>
                </a:solidFill>
                <a:effectLst/>
                <a:cs typeface="Times New Roman" panose="02020603050405020304" pitchFamily="18" charset="0"/>
              </a:rPr>
              <a:t>原子序数</a:t>
            </a:r>
            <a:r>
              <a:rPr kumimoji="0" lang="en-US" altLang="zh-CN" sz="2800" b="0" i="1" u="none" strike="noStrike" cap="none" normalizeH="0" baseline="0" dirty="0">
                <a:ln>
                  <a:noFill/>
                </a:ln>
                <a:solidFill>
                  <a:srgbClr val="000000"/>
                </a:solidFill>
                <a:effectLst/>
                <a:cs typeface="Times New Roman" panose="02020603050405020304" pitchFamily="18" charset="0"/>
              </a:rPr>
              <a:t>b&gt;a</a:t>
            </a:r>
            <a:r>
              <a:rPr kumimoji="0" lang="zh-CN" altLang="en-US" sz="2800" b="0" i="0" u="none" strike="noStrike" cap="none" normalizeH="0" baseline="0" dirty="0">
                <a:ln>
                  <a:noFill/>
                </a:ln>
                <a:solidFill>
                  <a:srgbClr val="000000"/>
                </a:solidFill>
                <a:effectLst/>
                <a:cs typeface="Times New Roman" panose="02020603050405020304" pitchFamily="18" charset="0"/>
              </a:rPr>
              <a:t>。因此</a:t>
            </a:r>
            <a:r>
              <a:rPr kumimoji="0" lang="en-US" altLang="zh-CN" sz="2800" b="0" i="0" u="none" strike="noStrike" cap="none" normalizeH="0" baseline="0" dirty="0">
                <a:ln>
                  <a:noFill/>
                </a:ln>
                <a:solidFill>
                  <a:srgbClr val="000000"/>
                </a:solidFill>
                <a:effectLst/>
                <a:cs typeface="Times New Roman" panose="02020603050405020304" pitchFamily="18" charset="0"/>
              </a:rPr>
              <a:t>A</a:t>
            </a:r>
            <a:r>
              <a:rPr kumimoji="0" lang="zh-CN" altLang="en-US"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a:ln>
                  <a:noFill/>
                </a:ln>
                <a:solidFill>
                  <a:srgbClr val="000000"/>
                </a:solidFill>
                <a:effectLst/>
                <a:cs typeface="Times New Roman" panose="02020603050405020304" pitchFamily="18" charset="0"/>
              </a:rPr>
              <a:t>B</a:t>
            </a:r>
            <a:r>
              <a:rPr kumimoji="0" lang="zh-CN" altLang="en-US" sz="2800" b="0" i="0" u="none" strike="noStrike" cap="none" normalizeH="0" baseline="0" dirty="0">
                <a:ln>
                  <a:noFill/>
                </a:ln>
                <a:solidFill>
                  <a:srgbClr val="000000"/>
                </a:solidFill>
                <a:effectLst/>
                <a:cs typeface="Times New Roman" panose="02020603050405020304" pitchFamily="18" charset="0"/>
              </a:rPr>
              <a:t>、</a:t>
            </a:r>
            <a:r>
              <a:rPr kumimoji="0" lang="en-US" altLang="zh-CN" sz="2800" b="0" i="0" u="none" strike="noStrike" cap="none" normalizeH="0" baseline="0" dirty="0">
                <a:ln>
                  <a:noFill/>
                </a:ln>
                <a:solidFill>
                  <a:srgbClr val="000000"/>
                </a:solidFill>
                <a:effectLst/>
                <a:cs typeface="Times New Roman" panose="02020603050405020304" pitchFamily="18" charset="0"/>
              </a:rPr>
              <a:t>D</a:t>
            </a:r>
            <a:r>
              <a:rPr kumimoji="0" lang="zh-CN" altLang="en-US" sz="2800" b="0" i="0" u="none" strike="noStrike" cap="none" normalizeH="0" baseline="0" dirty="0">
                <a:ln>
                  <a:noFill/>
                </a:ln>
                <a:solidFill>
                  <a:srgbClr val="000000"/>
                </a:solidFill>
                <a:effectLst/>
                <a:cs typeface="Times New Roman" panose="02020603050405020304" pitchFamily="18" charset="0"/>
              </a:rPr>
              <a:t>不正确。 </a:t>
            </a:r>
            <a:endParaRPr kumimoji="0" lang="zh-CN"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34160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836228"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依据原子结构特点推断元素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依据元素周期表的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片段结构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推断元素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依据元素及其化合物性质推断元素</a:t>
            </a:r>
          </a:p>
        </p:txBody>
      </p:sp>
    </p:spTree>
    <p:extLst>
      <p:ext uri="{BB962C8B-B14F-4D97-AF65-F5344CB8AC3E}">
        <p14:creationId xmlns:p14="http://schemas.microsoft.com/office/powerpoint/2010/main" val="71043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805327"/>
            <a:ext cx="11691256" cy="5909310"/>
          </a:xfrm>
          <a:prstGeom prst="rect">
            <a:avLst/>
          </a:prstGeom>
        </p:spPr>
        <p:txBody>
          <a:bodyPr wrap="square">
            <a:spAutoFit/>
          </a:bodyPr>
          <a:lstStyle/>
          <a:p>
            <a:pPr>
              <a:lnSpc>
                <a:spcPct val="150000"/>
              </a:lnSpc>
            </a:pP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元素</a:t>
            </a:r>
            <a:r>
              <a:rPr lang="zh-CN" altLang="zh-CN" sz="2800" dirty="0"/>
              <a:t>综合推断题是高考全国卷的热点题型</a:t>
            </a:r>
            <a:r>
              <a:rPr lang="en-US" altLang="zh-CN" sz="2800" dirty="0"/>
              <a:t>,</a:t>
            </a:r>
            <a:r>
              <a:rPr lang="zh-CN" altLang="zh-CN" sz="2800" dirty="0"/>
              <a:t>命题方向主要有三类</a:t>
            </a:r>
            <a:r>
              <a:rPr lang="en-US" altLang="zh-CN" sz="2800" dirty="0"/>
              <a:t>:1.</a:t>
            </a:r>
            <a:r>
              <a:rPr lang="zh-CN" altLang="zh-CN" sz="2800" dirty="0"/>
              <a:t>以短周期元素原子或离子结构特　征及核外电子排布规律为知识背景</a:t>
            </a:r>
            <a:r>
              <a:rPr lang="en-US" altLang="zh-CN" sz="2800" dirty="0"/>
              <a:t>,</a:t>
            </a:r>
            <a:r>
              <a:rPr lang="zh-CN" altLang="zh-CN" sz="2800" dirty="0"/>
              <a:t>考查原子结构、元素周期律和常见物质的相关性质。</a:t>
            </a:r>
          </a:p>
          <a:p>
            <a:pPr>
              <a:lnSpc>
                <a:spcPct val="150000"/>
              </a:lnSpc>
            </a:pPr>
            <a:r>
              <a:rPr lang="en-US" altLang="zh-CN" sz="2800" dirty="0"/>
              <a:t>2.</a:t>
            </a:r>
            <a:r>
              <a:rPr lang="zh-CN" altLang="zh-CN" sz="2800" dirty="0"/>
              <a:t>以元素周期表的</a:t>
            </a:r>
            <a:r>
              <a:rPr lang="en-US" altLang="zh-CN" sz="2800" dirty="0"/>
              <a:t>“</a:t>
            </a:r>
            <a:r>
              <a:rPr lang="zh-CN" altLang="zh-CN" sz="2800" dirty="0"/>
              <a:t>片断结构</a:t>
            </a:r>
            <a:r>
              <a:rPr lang="en-US" altLang="zh-CN" sz="2800" dirty="0"/>
              <a:t>”</a:t>
            </a:r>
            <a:r>
              <a:rPr lang="zh-CN" altLang="zh-CN" sz="2800" dirty="0"/>
              <a:t>或元素性质的递变规律为切入点</a:t>
            </a:r>
            <a:r>
              <a:rPr lang="en-US" altLang="zh-CN" sz="2800" dirty="0"/>
              <a:t>,</a:t>
            </a:r>
            <a:r>
              <a:rPr lang="zh-CN" altLang="zh-CN" sz="2800" dirty="0"/>
              <a:t>考查元素的</a:t>
            </a:r>
            <a:r>
              <a:rPr lang="en-US" altLang="zh-CN" sz="2800" dirty="0"/>
              <a:t>“</a:t>
            </a:r>
            <a:r>
              <a:rPr lang="zh-CN" altLang="zh-CN" sz="2800" dirty="0"/>
              <a:t>位</a:t>
            </a:r>
            <a:r>
              <a:rPr lang="en-US" altLang="zh-CN" sz="2800" dirty="0"/>
              <a:t>—</a:t>
            </a:r>
            <a:r>
              <a:rPr lang="zh-CN" altLang="zh-CN" sz="2800" dirty="0"/>
              <a:t>构</a:t>
            </a:r>
            <a:r>
              <a:rPr lang="en-US" altLang="zh-CN" sz="2800" dirty="0"/>
              <a:t>—</a:t>
            </a:r>
            <a:r>
              <a:rPr lang="zh-CN" altLang="zh-CN" sz="2800" dirty="0"/>
              <a:t>性</a:t>
            </a:r>
            <a:r>
              <a:rPr lang="en-US" altLang="zh-CN" sz="2800" dirty="0"/>
              <a:t>”</a:t>
            </a:r>
            <a:r>
              <a:rPr lang="zh-CN" altLang="zh-CN" sz="2800" dirty="0"/>
              <a:t>关系。</a:t>
            </a:r>
          </a:p>
          <a:p>
            <a:pPr>
              <a:lnSpc>
                <a:spcPct val="150000"/>
              </a:lnSpc>
            </a:pPr>
            <a:r>
              <a:rPr lang="en-US" altLang="zh-CN" sz="2800" dirty="0"/>
              <a:t>3.</a:t>
            </a:r>
            <a:r>
              <a:rPr lang="zh-CN" altLang="zh-CN" sz="2800" dirty="0"/>
              <a:t>结合元素化合物和化学反应原理等基础知识</a:t>
            </a:r>
            <a:r>
              <a:rPr lang="en-US" altLang="zh-CN" sz="2800" dirty="0"/>
              <a:t>,</a:t>
            </a:r>
            <a:r>
              <a:rPr lang="zh-CN" altLang="zh-CN" sz="2800" dirty="0"/>
              <a:t>采用框图推断的形式</a:t>
            </a:r>
            <a:r>
              <a:rPr lang="en-US" altLang="zh-CN" sz="2800" dirty="0"/>
              <a:t>,</a:t>
            </a:r>
            <a:r>
              <a:rPr lang="zh-CN" altLang="zh-CN" sz="2800" dirty="0"/>
              <a:t>考查元素推断及元素周期律的综合应用。 </a:t>
            </a:r>
          </a:p>
          <a:p>
            <a:pPr>
              <a:lnSpc>
                <a:spcPct val="150000"/>
              </a:lnSpc>
            </a:pPr>
            <a:r>
              <a:rPr lang="zh-CN" altLang="zh-CN" sz="2800" dirty="0"/>
              <a:t>解答这类题时</a:t>
            </a:r>
            <a:r>
              <a:rPr lang="en-US" altLang="zh-CN" sz="2800" dirty="0"/>
              <a:t>,</a:t>
            </a:r>
            <a:r>
              <a:rPr lang="zh-CN" altLang="zh-CN" sz="2800" dirty="0"/>
              <a:t>需要弄清</a:t>
            </a:r>
            <a:r>
              <a:rPr lang="en-US" altLang="zh-CN" sz="2800" dirty="0"/>
              <a:t>“</a:t>
            </a:r>
            <a:r>
              <a:rPr lang="zh-CN" altLang="zh-CN" sz="2800" dirty="0"/>
              <a:t>位</a:t>
            </a:r>
            <a:r>
              <a:rPr lang="en-US" altLang="zh-CN" sz="2800" dirty="0"/>
              <a:t>—</a:t>
            </a:r>
            <a:r>
              <a:rPr lang="zh-CN" altLang="zh-CN" sz="2800" dirty="0"/>
              <a:t>构</a:t>
            </a:r>
            <a:r>
              <a:rPr lang="en-US" altLang="zh-CN" sz="2800" dirty="0"/>
              <a:t>—</a:t>
            </a:r>
            <a:r>
              <a:rPr lang="zh-CN" altLang="zh-CN" sz="2800" dirty="0"/>
              <a:t>性</a:t>
            </a:r>
            <a:r>
              <a:rPr lang="en-US" altLang="zh-CN" sz="2800" dirty="0"/>
              <a:t>”</a:t>
            </a:r>
            <a:r>
              <a:rPr lang="zh-CN" altLang="zh-CN" sz="2800" dirty="0"/>
              <a:t>三者之间的关系</a:t>
            </a:r>
            <a:r>
              <a:rPr lang="en-US" altLang="zh-CN" sz="2800" dirty="0"/>
              <a:t>,</a:t>
            </a:r>
            <a:r>
              <a:rPr lang="zh-CN" altLang="zh-CN" sz="2800" dirty="0"/>
              <a:t>用好解题模板。</a:t>
            </a:r>
          </a:p>
          <a:p>
            <a:pPr>
              <a:lnSpc>
                <a:spcPct val="150000"/>
              </a:lnSpc>
            </a:pPr>
            <a:r>
              <a:rPr lang="en-US" altLang="zh-CN" sz="2800" dirty="0"/>
              <a:t>(1)</a:t>
            </a:r>
            <a:r>
              <a:rPr lang="zh-CN" altLang="zh-CN" sz="2800" dirty="0"/>
              <a:t>元素</a:t>
            </a:r>
            <a:r>
              <a:rPr lang="en-US" altLang="zh-CN" sz="2800" dirty="0"/>
              <a:t>“</a:t>
            </a:r>
            <a:r>
              <a:rPr lang="zh-CN" altLang="zh-CN" sz="2800" dirty="0"/>
              <a:t>位</a:t>
            </a:r>
            <a:r>
              <a:rPr lang="en-US" altLang="zh-CN" sz="2800" dirty="0"/>
              <a:t>—</a:t>
            </a:r>
            <a:r>
              <a:rPr lang="zh-CN" altLang="zh-CN" sz="2800" dirty="0"/>
              <a:t>构</a:t>
            </a:r>
            <a:r>
              <a:rPr lang="en-US" altLang="zh-CN" sz="2800" dirty="0"/>
              <a:t>—</a:t>
            </a:r>
            <a:r>
              <a:rPr lang="zh-CN" altLang="zh-CN" sz="2800" dirty="0"/>
              <a:t>性</a:t>
            </a:r>
            <a:r>
              <a:rPr lang="en-US" altLang="zh-CN" sz="2800" dirty="0"/>
              <a:t>”</a:t>
            </a:r>
            <a:r>
              <a:rPr lang="zh-CN" altLang="zh-CN" sz="2800" dirty="0"/>
              <a:t>三者之间的关系</a:t>
            </a:r>
          </a:p>
        </p:txBody>
      </p:sp>
      <p:sp>
        <p:nvSpPr>
          <p:cNvPr id="6" name="矩形 5"/>
          <p:cNvSpPr/>
          <p:nvPr/>
        </p:nvSpPr>
        <p:spPr>
          <a:xfrm>
            <a:off x="975360" y="-4786"/>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7" name="矩形 6"/>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9" name="矩形 8"/>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11" name="矩形 10"/>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2791469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FF6.jpg" descr="id:2147523978;FounderCES">
            <a:extLst>
              <a:ext uri="{FF2B5EF4-FFF2-40B4-BE49-F238E27FC236}">
                <a16:creationId xmlns="" xmlns:a16="http://schemas.microsoft.com/office/drawing/2014/main" id="{6773E547-BAA3-4EAA-9ED8-45400DF03B0F}"/>
              </a:ext>
            </a:extLst>
          </p:cNvPr>
          <p:cNvPicPr/>
          <p:nvPr/>
        </p:nvPicPr>
        <p:blipFill>
          <a:blip r:embed="rId2"/>
          <a:stretch>
            <a:fillRect/>
          </a:stretch>
        </p:blipFill>
        <p:spPr>
          <a:xfrm>
            <a:off x="2918768" y="473120"/>
            <a:ext cx="6354464" cy="2342652"/>
          </a:xfrm>
          <a:prstGeom prst="rect">
            <a:avLst/>
          </a:prstGeom>
        </p:spPr>
      </p:pic>
      <p:sp>
        <p:nvSpPr>
          <p:cNvPr id="2" name="矩形 1">
            <a:extLst>
              <a:ext uri="{FF2B5EF4-FFF2-40B4-BE49-F238E27FC236}">
                <a16:creationId xmlns="" xmlns:a16="http://schemas.microsoft.com/office/drawing/2014/main" id="{548F548D-BB02-4643-B01C-C8DB06C95A28}"/>
              </a:ext>
            </a:extLst>
          </p:cNvPr>
          <p:cNvSpPr/>
          <p:nvPr/>
        </p:nvSpPr>
        <p:spPr>
          <a:xfrm>
            <a:off x="336760" y="2931899"/>
            <a:ext cx="4871847" cy="662233"/>
          </a:xfrm>
          <a:prstGeom prst="rect">
            <a:avLst/>
          </a:prstGeom>
        </p:spPr>
        <p:txBody>
          <a:bodyPr wrap="none">
            <a:spAutoFit/>
          </a:bodyPr>
          <a:lstStyle/>
          <a:p>
            <a:pPr>
              <a:lnSpc>
                <a:spcPct val="150000"/>
              </a:lnSpc>
              <a:spcAft>
                <a:spcPts val="0"/>
              </a:spcAft>
            </a:pPr>
            <a:r>
              <a:rPr lang="en-US" altLang="zh-CN" sz="2800" dirty="0">
                <a:solidFill>
                  <a:schemeClr val="tx1">
                    <a:lumMod val="95000"/>
                    <a:lumOff val="5000"/>
                  </a:schemeClr>
                </a:solidFill>
                <a:ea typeface="微软雅黑" panose="020B0503020204020204" pitchFamily="34" charset="-122"/>
              </a:rPr>
              <a:t>(2)“</a:t>
            </a:r>
            <a:r>
              <a:rPr lang="zh-CN" altLang="zh-CN" sz="2800" dirty="0">
                <a:solidFill>
                  <a:schemeClr val="tx1">
                    <a:lumMod val="95000"/>
                    <a:lumOff val="5000"/>
                  </a:schemeClr>
                </a:solidFill>
                <a:ea typeface="微软雅黑" panose="020B0503020204020204" pitchFamily="34" charset="-122"/>
              </a:rPr>
              <a:t>两步</a:t>
            </a:r>
            <a:r>
              <a:rPr lang="en-US" altLang="zh-CN" sz="2800" dirty="0">
                <a:solidFill>
                  <a:schemeClr val="tx1">
                    <a:lumMod val="95000"/>
                    <a:lumOff val="5000"/>
                  </a:schemeClr>
                </a:solidFill>
                <a:ea typeface="微软雅黑" panose="020B0503020204020204" pitchFamily="34" charset="-122"/>
              </a:rPr>
              <a:t>”</a:t>
            </a:r>
            <a:r>
              <a:rPr lang="zh-CN" altLang="zh-CN" sz="2800" dirty="0">
                <a:solidFill>
                  <a:schemeClr val="tx1">
                    <a:lumMod val="95000"/>
                    <a:lumOff val="5000"/>
                  </a:schemeClr>
                </a:solidFill>
                <a:ea typeface="微软雅黑" panose="020B0503020204020204" pitchFamily="34" charset="-122"/>
              </a:rPr>
              <a:t>快速突破元素推断题</a:t>
            </a:r>
          </a:p>
        </p:txBody>
      </p:sp>
      <p:pic>
        <p:nvPicPr>
          <p:cNvPr id="7" name="YBTWDTSDS专10-11T.eps" descr="id:2147524013;FounderCES">
            <a:extLst>
              <a:ext uri="{FF2B5EF4-FFF2-40B4-BE49-F238E27FC236}">
                <a16:creationId xmlns="" xmlns:a16="http://schemas.microsoft.com/office/drawing/2014/main" id="{0BB91775-E6DE-4BFC-950A-D57D87253F83}"/>
              </a:ext>
            </a:extLst>
          </p:cNvPr>
          <p:cNvPicPr/>
          <p:nvPr/>
        </p:nvPicPr>
        <p:blipFill>
          <a:blip r:embed="rId3"/>
          <a:stretch>
            <a:fillRect/>
          </a:stretch>
        </p:blipFill>
        <p:spPr>
          <a:xfrm>
            <a:off x="2633406" y="3679372"/>
            <a:ext cx="6925188" cy="2706914"/>
          </a:xfrm>
          <a:prstGeom prst="rect">
            <a:avLst/>
          </a:prstGeom>
        </p:spPr>
      </p:pic>
      <p:sp>
        <p:nvSpPr>
          <p:cNvPr id="11" name="矩形 10">
            <a:extLst>
              <a:ext uri="{FF2B5EF4-FFF2-40B4-BE49-F238E27FC236}">
                <a16:creationId xmlns="" xmlns:a16="http://schemas.microsoft.com/office/drawing/2014/main" id="{3EFDE6A4-1F49-42E5-99DC-37ACCBAF2A00}"/>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75470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3970318"/>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4</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2016</a:t>
            </a:r>
            <a:r>
              <a:rPr lang="zh-CN" altLang="zh-CN" sz="2800" dirty="0"/>
              <a:t>全国卷</a:t>
            </a:r>
            <a:r>
              <a:rPr lang="en-US" altLang="zh-CN" sz="2800" dirty="0"/>
              <a:t>Ⅱ,9,6</a:t>
            </a:r>
            <a:r>
              <a:rPr lang="zh-CN" altLang="zh-CN" sz="2800" dirty="0"/>
              <a:t>分</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a:t>
            </a:r>
            <a:r>
              <a:rPr lang="en-US" altLang="zh-CN" sz="2800" dirty="0"/>
              <a:t>d</a:t>
            </a:r>
            <a:r>
              <a:rPr lang="zh-CN" altLang="zh-CN" sz="2800" dirty="0"/>
              <a:t>为短周期元素</a:t>
            </a:r>
            <a:r>
              <a:rPr lang="en-US" altLang="zh-CN" sz="2800" dirty="0"/>
              <a:t>,a</a:t>
            </a:r>
            <a:r>
              <a:rPr lang="zh-CN" altLang="zh-CN" sz="2800" dirty="0"/>
              <a:t>的原子中只有</a:t>
            </a:r>
            <a:r>
              <a:rPr lang="en-US" altLang="zh-CN" sz="2800" dirty="0"/>
              <a:t>1</a:t>
            </a:r>
            <a:r>
              <a:rPr lang="zh-CN" altLang="zh-CN" sz="2800" dirty="0"/>
              <a:t>个电子</a:t>
            </a:r>
            <a:r>
              <a:rPr lang="en-US" altLang="zh-CN" sz="2800" dirty="0"/>
              <a:t>,b</a:t>
            </a:r>
            <a:r>
              <a:rPr lang="en-US" altLang="zh-CN" sz="2800" baseline="30000" dirty="0"/>
              <a:t>2-</a:t>
            </a:r>
            <a:r>
              <a:rPr lang="zh-CN" altLang="zh-CN" sz="2800" dirty="0"/>
              <a:t>和</a:t>
            </a:r>
            <a:r>
              <a:rPr lang="en-US" altLang="zh-CN" sz="2800" dirty="0"/>
              <a:t>c</a:t>
            </a:r>
            <a:r>
              <a:rPr lang="en-US" altLang="zh-CN" sz="2800" baseline="30000" dirty="0"/>
              <a:t>+</a:t>
            </a:r>
            <a:r>
              <a:rPr lang="zh-CN" altLang="zh-CN" sz="2800" dirty="0"/>
              <a:t>离子的电子层结构相同</a:t>
            </a:r>
            <a:r>
              <a:rPr lang="en-US" altLang="zh-CN" sz="2800" dirty="0"/>
              <a:t>,d</a:t>
            </a:r>
            <a:r>
              <a:rPr lang="zh-CN" altLang="zh-CN" sz="2800" dirty="0"/>
              <a:t>与</a:t>
            </a:r>
            <a:r>
              <a:rPr lang="en-US" altLang="zh-CN" sz="2800" dirty="0"/>
              <a:t>b</a:t>
            </a:r>
            <a:r>
              <a:rPr lang="zh-CN" altLang="zh-CN" sz="2800" dirty="0"/>
              <a:t>同族。下列叙述错误的是</a:t>
            </a:r>
          </a:p>
          <a:p>
            <a:pPr>
              <a:lnSpc>
                <a:spcPct val="150000"/>
              </a:lnSpc>
            </a:pPr>
            <a:r>
              <a:rPr lang="en-US" altLang="zh-CN" sz="2800" dirty="0" err="1"/>
              <a:t>A.a</a:t>
            </a:r>
            <a:r>
              <a:rPr lang="zh-CN" altLang="zh-CN" sz="2800" dirty="0"/>
              <a:t>与其他三种元素形成的二元化合物中其化合价均为</a:t>
            </a:r>
            <a:r>
              <a:rPr lang="en-US" altLang="zh-CN" sz="2800" dirty="0"/>
              <a:t>+1</a:t>
            </a:r>
            <a:endParaRPr lang="zh-CN" altLang="zh-CN" sz="2800" dirty="0"/>
          </a:p>
          <a:p>
            <a:pPr>
              <a:lnSpc>
                <a:spcPct val="150000"/>
              </a:lnSpc>
            </a:pPr>
            <a:r>
              <a:rPr lang="en-US" altLang="zh-CN" sz="2800" dirty="0" err="1"/>
              <a:t>B.b</a:t>
            </a:r>
            <a:r>
              <a:rPr lang="zh-CN" altLang="zh-CN" sz="2800" dirty="0"/>
              <a:t>与其他三种元素均可形成至少两种二元化合物</a:t>
            </a:r>
          </a:p>
          <a:p>
            <a:pPr>
              <a:lnSpc>
                <a:spcPct val="150000"/>
              </a:lnSpc>
            </a:pPr>
            <a:r>
              <a:rPr lang="en-US" altLang="zh-CN" sz="2800" dirty="0" err="1"/>
              <a:t>C.c</a:t>
            </a:r>
            <a:r>
              <a:rPr lang="zh-CN" altLang="zh-CN" sz="2800" dirty="0"/>
              <a:t>的原子半径是这些元素中最大的</a:t>
            </a:r>
          </a:p>
          <a:p>
            <a:pPr>
              <a:lnSpc>
                <a:spcPct val="150000"/>
              </a:lnSpc>
            </a:pPr>
            <a:r>
              <a:rPr lang="en-US" altLang="zh-CN" sz="2800" dirty="0" err="1"/>
              <a:t>D.d</a:t>
            </a:r>
            <a:r>
              <a:rPr lang="zh-CN" altLang="zh-CN" sz="2800" dirty="0"/>
              <a:t>与</a:t>
            </a:r>
            <a:r>
              <a:rPr lang="en-US" altLang="zh-CN" sz="2800" dirty="0"/>
              <a:t>a</a:t>
            </a:r>
            <a:r>
              <a:rPr lang="zh-CN" altLang="zh-CN" sz="2800" dirty="0"/>
              <a:t>形成的化合物的溶液呈弱酸性</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57258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依据原子结构特点推断元素</a:t>
            </a:r>
            <a:endParaRPr lang="en-US" altLang="zh-CN" sz="2800" dirty="0">
              <a:solidFill>
                <a:srgbClr val="DA251C"/>
              </a:solidFill>
            </a:endParaRPr>
          </a:p>
        </p:txBody>
      </p:sp>
    </p:spTree>
    <p:extLst>
      <p:ext uri="{BB962C8B-B14F-4D97-AF65-F5344CB8AC3E}">
        <p14:creationId xmlns:p14="http://schemas.microsoft.com/office/powerpoint/2010/main" val="199929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AC236D71-30D0-4F17-B213-6539C399C39E}"/>
              </a:ext>
            </a:extLst>
          </p:cNvPr>
          <p:cNvSpPr/>
          <p:nvPr/>
        </p:nvSpPr>
        <p:spPr>
          <a:xfrm>
            <a:off x="332520" y="786491"/>
            <a:ext cx="11554679" cy="66223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第一步</a:t>
            </a:r>
            <a:r>
              <a:rPr lang="en-US" altLang="zh-CN" sz="2800" dirty="0"/>
              <a:t>:</a:t>
            </a:r>
            <a:r>
              <a:rPr lang="zh-CN" altLang="zh-CN" sz="2800" dirty="0"/>
              <a:t>挖掘题干信息</a:t>
            </a:r>
            <a:r>
              <a:rPr lang="en-US" altLang="zh-CN" sz="2800" dirty="0"/>
              <a:t>,</a:t>
            </a:r>
            <a:r>
              <a:rPr lang="zh-CN" altLang="zh-CN" sz="2800" dirty="0"/>
              <a:t>确定元素名称。</a:t>
            </a:r>
          </a:p>
        </p:txBody>
      </p:sp>
      <p:pic>
        <p:nvPicPr>
          <p:cNvPr id="10" name="YBTWDTSDS专10-12T.eps" descr="id:2147524041;FounderCES">
            <a:extLst>
              <a:ext uri="{FF2B5EF4-FFF2-40B4-BE49-F238E27FC236}">
                <a16:creationId xmlns="" xmlns:a16="http://schemas.microsoft.com/office/drawing/2014/main" id="{1A20CFA8-46F7-4A38-9F63-24D36411BE70}"/>
              </a:ext>
            </a:extLst>
          </p:cNvPr>
          <p:cNvPicPr/>
          <p:nvPr/>
        </p:nvPicPr>
        <p:blipFill>
          <a:blip r:embed="rId2"/>
          <a:stretch>
            <a:fillRect/>
          </a:stretch>
        </p:blipFill>
        <p:spPr>
          <a:xfrm>
            <a:off x="2269637" y="1695267"/>
            <a:ext cx="7652726" cy="4653318"/>
          </a:xfrm>
          <a:prstGeom prst="rect">
            <a:avLst/>
          </a:prstGeom>
        </p:spPr>
      </p:pic>
      <p:sp>
        <p:nvSpPr>
          <p:cNvPr id="11" name="矩形 10">
            <a:extLst>
              <a:ext uri="{FF2B5EF4-FFF2-40B4-BE49-F238E27FC236}">
                <a16:creationId xmlns="" xmlns:a16="http://schemas.microsoft.com/office/drawing/2014/main" id="{78C2701A-E0A4-4267-B727-1D4E38EEA266}"/>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420618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AC236D71-30D0-4F17-B213-6539C399C39E}"/>
              </a:ext>
            </a:extLst>
          </p:cNvPr>
          <p:cNvSpPr/>
          <p:nvPr/>
        </p:nvSpPr>
        <p:spPr>
          <a:xfrm>
            <a:off x="332520" y="786491"/>
            <a:ext cx="11554679" cy="662233"/>
          </a:xfrm>
          <a:prstGeom prst="rect">
            <a:avLst/>
          </a:prstGeom>
        </p:spPr>
        <p:txBody>
          <a:bodyPr wrap="square">
            <a:spAutoFit/>
          </a:bodyPr>
          <a:lstStyle/>
          <a:p>
            <a:pPr>
              <a:lnSpc>
                <a:spcPct val="150000"/>
              </a:lnSpc>
            </a:pPr>
            <a:r>
              <a:rPr lang="zh-CN" altLang="zh-CN" sz="2800" dirty="0"/>
              <a:t>第二步</a:t>
            </a:r>
            <a:r>
              <a:rPr lang="en-US" altLang="zh-CN" sz="2800" dirty="0"/>
              <a:t>:</a:t>
            </a:r>
            <a:r>
              <a:rPr lang="zh-CN" altLang="zh-CN" sz="2800" dirty="0"/>
              <a:t>根据元素周期表、周期律</a:t>
            </a:r>
            <a:r>
              <a:rPr lang="en-US" altLang="zh-CN" sz="2800" dirty="0"/>
              <a:t>,</a:t>
            </a:r>
            <a:r>
              <a:rPr lang="zh-CN" altLang="zh-CN" sz="2800" dirty="0"/>
              <a:t>判断递变规律。</a:t>
            </a:r>
          </a:p>
        </p:txBody>
      </p:sp>
      <p:sp>
        <p:nvSpPr>
          <p:cNvPr id="13" name="矩形 12">
            <a:extLst>
              <a:ext uri="{FF2B5EF4-FFF2-40B4-BE49-F238E27FC236}">
                <a16:creationId xmlns="" xmlns:a16="http://schemas.microsoft.com/office/drawing/2014/main" id="{3F15FFB0-AC8D-48DC-85B3-BA904D16318B}"/>
              </a:ext>
            </a:extLst>
          </p:cNvPr>
          <p:cNvSpPr/>
          <p:nvPr/>
        </p:nvSpPr>
        <p:spPr>
          <a:xfrm>
            <a:off x="401264" y="5625852"/>
            <a:ext cx="1521570" cy="738664"/>
          </a:xfrm>
          <a:prstGeom prst="rect">
            <a:avLst/>
          </a:prstGeom>
        </p:spPr>
        <p:txBody>
          <a:bodyPr wrap="non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E74EDEAF-F99B-47D2-ADC8-812F05249235}"/>
              </a:ext>
            </a:extLst>
          </p:cNvPr>
          <p:cNvGraphicFramePr>
            <a:graphicFrameLocks noGrp="1"/>
          </p:cNvGraphicFramePr>
          <p:nvPr>
            <p:extLst>
              <p:ext uri="{D42A27DB-BD31-4B8C-83A1-F6EECF244321}">
                <p14:modId xmlns:p14="http://schemas.microsoft.com/office/powerpoint/2010/main" val="821134202"/>
              </p:ext>
            </p:extLst>
          </p:nvPr>
        </p:nvGraphicFramePr>
        <p:xfrm>
          <a:off x="609600" y="1818799"/>
          <a:ext cx="10515600" cy="3598227"/>
        </p:xfrm>
        <a:graphic>
          <a:graphicData uri="http://schemas.openxmlformats.org/drawingml/2006/table">
            <a:tbl>
              <a:tblPr firstRow="1" firstCol="1" bandRow="1"/>
              <a:tblGrid>
                <a:gridCol w="1104900">
                  <a:extLst>
                    <a:ext uri="{9D8B030D-6E8A-4147-A177-3AD203B41FA5}">
                      <a16:colId xmlns="" xmlns:a16="http://schemas.microsoft.com/office/drawing/2014/main" val="3670124873"/>
                    </a:ext>
                  </a:extLst>
                </a:gridCol>
                <a:gridCol w="7334250">
                  <a:extLst>
                    <a:ext uri="{9D8B030D-6E8A-4147-A177-3AD203B41FA5}">
                      <a16:colId xmlns="" xmlns:a16="http://schemas.microsoft.com/office/drawing/2014/main" val="1784450649"/>
                    </a:ext>
                  </a:extLst>
                </a:gridCol>
                <a:gridCol w="2076450">
                  <a:extLst>
                    <a:ext uri="{9D8B030D-6E8A-4147-A177-3AD203B41FA5}">
                      <a16:colId xmlns="" xmlns:a16="http://schemas.microsoft.com/office/drawing/2014/main" val="3594624181"/>
                    </a:ext>
                  </a:extLst>
                </a:gridCol>
              </a:tblGrid>
              <a:tr h="449778">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选项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判断依据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3758765"/>
                  </a:ext>
                </a:extLst>
              </a:tr>
              <a:tr h="89955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H</a:t>
                      </a:r>
                      <a:r>
                        <a:rPr lang="zh-CN" sz="2400">
                          <a:solidFill>
                            <a:srgbClr val="000000"/>
                          </a:solidFill>
                          <a:effectLst/>
                          <a:latin typeface="+mn-lt"/>
                          <a:ea typeface="+mn-ea"/>
                          <a:cs typeface="Times New Roman" panose="02020603050405020304" pitchFamily="18" charset="0"/>
                        </a:rPr>
                        <a:t>与其他三种元素形成的二元化合物</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S</a:t>
                      </a:r>
                      <a:r>
                        <a:rPr lang="zh-CN" sz="2400">
                          <a:solidFill>
                            <a:srgbClr val="000000"/>
                          </a:solidFill>
                          <a:effectLst/>
                          <a:latin typeface="+mn-lt"/>
                          <a:ea typeface="+mn-ea"/>
                          <a:cs typeface="Times New Roman" panose="02020603050405020304" pitchFamily="18" charset="0"/>
                        </a:rPr>
                        <a:t>中</a:t>
                      </a:r>
                      <a:r>
                        <a:rPr lang="en-US" sz="2400">
                          <a:solidFill>
                            <a:srgbClr val="000000"/>
                          </a:solidFill>
                          <a:effectLst/>
                          <a:latin typeface="+mn-lt"/>
                          <a:ea typeface="+mn-ea"/>
                          <a:cs typeface="Times New Roman" panose="02020603050405020304" pitchFamily="18" charset="0"/>
                        </a:rPr>
                        <a:t>H</a:t>
                      </a:r>
                      <a:r>
                        <a:rPr lang="zh-CN" sz="2400">
                          <a:solidFill>
                            <a:srgbClr val="000000"/>
                          </a:solidFill>
                          <a:effectLst/>
                          <a:latin typeface="+mn-lt"/>
                          <a:ea typeface="+mn-ea"/>
                          <a:cs typeface="Times New Roman" panose="02020603050405020304" pitchFamily="18" charset="0"/>
                        </a:rPr>
                        <a:t>均为</a:t>
                      </a: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价</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而</a:t>
                      </a:r>
                      <a:r>
                        <a:rPr lang="en-US" sz="2400">
                          <a:solidFill>
                            <a:srgbClr val="000000"/>
                          </a:solidFill>
                          <a:effectLst/>
                          <a:latin typeface="+mn-lt"/>
                          <a:ea typeface="+mn-ea"/>
                          <a:cs typeface="Times New Roman" panose="02020603050405020304" pitchFamily="18" charset="0"/>
                        </a:rPr>
                        <a:t>NaH</a:t>
                      </a:r>
                      <a:r>
                        <a:rPr lang="zh-CN" sz="2400">
                          <a:solidFill>
                            <a:srgbClr val="000000"/>
                          </a:solidFill>
                          <a:effectLst/>
                          <a:latin typeface="+mn-lt"/>
                          <a:ea typeface="+mn-ea"/>
                          <a:cs typeface="Times New Roman" panose="02020603050405020304" pitchFamily="18" charset="0"/>
                        </a:rPr>
                        <a:t>中</a:t>
                      </a:r>
                      <a:r>
                        <a:rPr lang="en-US" sz="2400">
                          <a:solidFill>
                            <a:srgbClr val="000000"/>
                          </a:solidFill>
                          <a:effectLst/>
                          <a:latin typeface="+mn-lt"/>
                          <a:ea typeface="+mn-ea"/>
                          <a:cs typeface="Times New Roman" panose="02020603050405020304" pitchFamily="18" charset="0"/>
                        </a:rPr>
                        <a:t>H</a:t>
                      </a:r>
                      <a:r>
                        <a:rPr lang="zh-CN" sz="2400">
                          <a:solidFill>
                            <a:srgbClr val="000000"/>
                          </a:solidFill>
                          <a:effectLst/>
                          <a:latin typeface="+mn-lt"/>
                          <a:ea typeface="+mn-ea"/>
                          <a:cs typeface="Times New Roman" panose="02020603050405020304" pitchFamily="18" charset="0"/>
                        </a:rPr>
                        <a:t>为</a:t>
                      </a: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价</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6356525"/>
                  </a:ext>
                </a:extLst>
              </a:tr>
              <a:tr h="89955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与其他三种元素可分别形成</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,Na</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Na</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,SO</a:t>
                      </a:r>
                      <a:r>
                        <a:rPr lang="en-US" sz="2400" baseline="-25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SO</a:t>
                      </a:r>
                      <a:r>
                        <a:rPr lang="en-US" sz="2400" baseline="-25000"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正确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7607578"/>
                  </a:ext>
                </a:extLst>
              </a:tr>
              <a:tr h="89955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C</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由四种元素在周期表中的位置判断原子半径</a:t>
                      </a:r>
                      <a:r>
                        <a:rPr lang="en-US"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(Na)&gt;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(S)&gt;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(O)&gt;</a:t>
                      </a:r>
                      <a:r>
                        <a:rPr lang="en-US" sz="2400" i="1">
                          <a:solidFill>
                            <a:srgbClr val="000000"/>
                          </a:solidFill>
                          <a:effectLst/>
                          <a:latin typeface="+mn-lt"/>
                          <a:ea typeface="+mn-ea"/>
                          <a:cs typeface="Times New Roman" panose="02020603050405020304" pitchFamily="18" charset="0"/>
                        </a:rPr>
                        <a:t>r</a:t>
                      </a:r>
                      <a:r>
                        <a:rPr lang="en-US" sz="2400">
                          <a:solidFill>
                            <a:srgbClr val="000000"/>
                          </a:solidFill>
                          <a:effectLst/>
                          <a:latin typeface="+mn-lt"/>
                          <a:ea typeface="+mn-ea"/>
                          <a:cs typeface="Times New Roman" panose="02020603050405020304" pitchFamily="18" charset="0"/>
                        </a:rPr>
                        <a:t>(H),</a:t>
                      </a:r>
                      <a:r>
                        <a:rPr lang="zh-CN" sz="2400">
                          <a:solidFill>
                            <a:srgbClr val="000000"/>
                          </a:solidFill>
                          <a:effectLst/>
                          <a:latin typeface="+mn-lt"/>
                          <a:ea typeface="+mn-ea"/>
                          <a:cs typeface="Times New Roman" panose="02020603050405020304" pitchFamily="18" charset="0"/>
                        </a:rPr>
                        <a:t>故原子半径最大的是</a:t>
                      </a:r>
                      <a:r>
                        <a:rPr lang="en-US" sz="2400">
                          <a:solidFill>
                            <a:srgbClr val="000000"/>
                          </a:solidFill>
                          <a:effectLst/>
                          <a:latin typeface="+mn-lt"/>
                          <a:ea typeface="+mn-ea"/>
                          <a:cs typeface="Times New Roman" panose="02020603050405020304" pitchFamily="18" charset="0"/>
                        </a:rPr>
                        <a:t>Na</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正确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628307"/>
                  </a:ext>
                </a:extLst>
              </a:tr>
              <a:tr h="449778">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D</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H</a:t>
                      </a:r>
                      <a:r>
                        <a:rPr lang="zh-CN" sz="2400">
                          <a:solidFill>
                            <a:srgbClr val="000000"/>
                          </a:solidFill>
                          <a:effectLst/>
                          <a:latin typeface="+mn-lt"/>
                          <a:ea typeface="+mn-ea"/>
                          <a:cs typeface="Times New Roman" panose="02020603050405020304" pitchFamily="18" charset="0"/>
                        </a:rPr>
                        <a:t>与</a:t>
                      </a:r>
                      <a:r>
                        <a:rPr lang="en-US" sz="2400">
                          <a:solidFill>
                            <a:srgbClr val="000000"/>
                          </a:solidFill>
                          <a:effectLst/>
                          <a:latin typeface="+mn-lt"/>
                          <a:ea typeface="+mn-ea"/>
                          <a:cs typeface="Times New Roman" panose="02020603050405020304" pitchFamily="18" charset="0"/>
                        </a:rPr>
                        <a:t>S</a:t>
                      </a:r>
                      <a:r>
                        <a:rPr lang="zh-CN" sz="2400">
                          <a:solidFill>
                            <a:srgbClr val="000000"/>
                          </a:solidFill>
                          <a:effectLst/>
                          <a:latin typeface="+mn-lt"/>
                          <a:ea typeface="+mn-ea"/>
                          <a:cs typeface="Times New Roman" panose="02020603050405020304" pitchFamily="18" charset="0"/>
                        </a:rPr>
                        <a:t>形成的化合物</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S</a:t>
                      </a:r>
                      <a:r>
                        <a:rPr lang="zh-CN" sz="2400">
                          <a:solidFill>
                            <a:srgbClr val="000000"/>
                          </a:solidFill>
                          <a:effectLst/>
                          <a:latin typeface="+mn-lt"/>
                          <a:ea typeface="+mn-ea"/>
                          <a:cs typeface="Times New Roman" panose="02020603050405020304" pitchFamily="18" charset="0"/>
                        </a:rPr>
                        <a:t>是二元弱酸</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水溶液呈弱酸性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正确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8791952"/>
                  </a:ext>
                </a:extLst>
              </a:tr>
            </a:tbl>
          </a:graphicData>
        </a:graphic>
      </p:graphicFrame>
      <p:sp>
        <p:nvSpPr>
          <p:cNvPr id="10" name="矩形 9">
            <a:extLst>
              <a:ext uri="{FF2B5EF4-FFF2-40B4-BE49-F238E27FC236}">
                <a16:creationId xmlns="" xmlns:a16="http://schemas.microsoft.com/office/drawing/2014/main" id="{D894E9A7-1B9C-40E9-9B53-5A362E464E8E}"/>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311374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0C62BE53-7EC4-4A76-9423-002935E47DDF}"/>
              </a:ext>
            </a:extLst>
          </p:cNvPr>
          <p:cNvSpPr/>
          <p:nvPr/>
        </p:nvSpPr>
        <p:spPr>
          <a:xfrm>
            <a:off x="256321" y="858813"/>
            <a:ext cx="1620957" cy="523220"/>
          </a:xfrm>
          <a:prstGeom prst="rect">
            <a:avLst/>
          </a:prstGeom>
        </p:spPr>
        <p:txBody>
          <a:bodyPr wrap="none">
            <a:spAutoFit/>
          </a:bodyPr>
          <a:lstStyle/>
          <a:p>
            <a:r>
              <a:rPr lang="zh-CN" altLang="en-US" sz="2800" b="1" dirty="0">
                <a:solidFill>
                  <a:srgbClr val="DA251C"/>
                </a:solidFill>
                <a:latin typeface="Times New Roman" panose="02020603050405020304" pitchFamily="18" charset="0"/>
                <a:cs typeface="Times New Roman" panose="02020603050405020304" pitchFamily="18" charset="0"/>
              </a:rPr>
              <a:t>规律总结</a:t>
            </a:r>
          </a:p>
        </p:txBody>
      </p:sp>
      <p:sp>
        <p:nvSpPr>
          <p:cNvPr id="12" name="矩形 11">
            <a:extLst>
              <a:ext uri="{FF2B5EF4-FFF2-40B4-BE49-F238E27FC236}">
                <a16:creationId xmlns="" xmlns:a16="http://schemas.microsoft.com/office/drawing/2014/main" id="{1E8A2583-A888-40FA-9F2A-EB68768A1EC4}"/>
              </a:ext>
            </a:extLst>
          </p:cNvPr>
          <p:cNvSpPr/>
          <p:nvPr/>
        </p:nvSpPr>
        <p:spPr>
          <a:xfrm>
            <a:off x="256320" y="1434188"/>
            <a:ext cx="11211779" cy="1384995"/>
          </a:xfrm>
          <a:prstGeom prst="rect">
            <a:avLst/>
          </a:prstGeom>
        </p:spPr>
        <p:txBody>
          <a:bodyPr wrap="square">
            <a:spAutoFit/>
          </a:bodyPr>
          <a:lstStyle/>
          <a:p>
            <a:pPr algn="ctr">
              <a:lnSpc>
                <a:spcPct val="150000"/>
              </a:lnSpc>
            </a:pPr>
            <a:r>
              <a:rPr lang="zh-CN" altLang="zh-CN" sz="2800" b="1" dirty="0"/>
              <a:t>元素推断中常用的三条规律</a:t>
            </a:r>
            <a:endParaRPr lang="en-US" altLang="zh-CN" sz="2800" b="1" dirty="0"/>
          </a:p>
          <a:p>
            <a:pPr>
              <a:lnSpc>
                <a:spcPct val="150000"/>
              </a:lnSpc>
            </a:pPr>
            <a:r>
              <a:rPr lang="en-US" altLang="zh-CN" sz="2800" dirty="0"/>
              <a:t>1.</a:t>
            </a:r>
            <a:r>
              <a:rPr lang="zh-CN" altLang="zh-CN" sz="2800" dirty="0"/>
              <a:t>元素最外层电子规律</a:t>
            </a:r>
          </a:p>
        </p:txBody>
      </p:sp>
      <p:graphicFrame>
        <p:nvGraphicFramePr>
          <p:cNvPr id="2" name="表格 1">
            <a:extLst>
              <a:ext uri="{FF2B5EF4-FFF2-40B4-BE49-F238E27FC236}">
                <a16:creationId xmlns="" xmlns:a16="http://schemas.microsoft.com/office/drawing/2014/main" id="{3444AD8A-A28C-4E0C-9EBE-29AAF4D85DD4}"/>
              </a:ext>
            </a:extLst>
          </p:cNvPr>
          <p:cNvGraphicFramePr>
            <a:graphicFrameLocks noGrp="1"/>
          </p:cNvGraphicFramePr>
          <p:nvPr>
            <p:extLst>
              <p:ext uri="{D42A27DB-BD31-4B8C-83A1-F6EECF244321}">
                <p14:modId xmlns:p14="http://schemas.microsoft.com/office/powerpoint/2010/main" val="1995889188"/>
              </p:ext>
            </p:extLst>
          </p:nvPr>
        </p:nvGraphicFramePr>
        <p:xfrm>
          <a:off x="323850" y="2966244"/>
          <a:ext cx="11449050" cy="1828800"/>
        </p:xfrm>
        <a:graphic>
          <a:graphicData uri="http://schemas.openxmlformats.org/drawingml/2006/table">
            <a:tbl>
              <a:tblPr firstRow="1" firstCol="1" bandRow="1"/>
              <a:tblGrid>
                <a:gridCol w="2289810">
                  <a:extLst>
                    <a:ext uri="{9D8B030D-6E8A-4147-A177-3AD203B41FA5}">
                      <a16:colId xmlns="" xmlns:a16="http://schemas.microsoft.com/office/drawing/2014/main" val="4231780039"/>
                    </a:ext>
                  </a:extLst>
                </a:gridCol>
                <a:gridCol w="2289810">
                  <a:extLst>
                    <a:ext uri="{9D8B030D-6E8A-4147-A177-3AD203B41FA5}">
                      <a16:colId xmlns="" xmlns:a16="http://schemas.microsoft.com/office/drawing/2014/main" val="3521680589"/>
                    </a:ext>
                  </a:extLst>
                </a:gridCol>
                <a:gridCol w="2289810">
                  <a:extLst>
                    <a:ext uri="{9D8B030D-6E8A-4147-A177-3AD203B41FA5}">
                      <a16:colId xmlns="" xmlns:a16="http://schemas.microsoft.com/office/drawing/2014/main" val="945132471"/>
                    </a:ext>
                  </a:extLst>
                </a:gridCol>
                <a:gridCol w="2289810">
                  <a:extLst>
                    <a:ext uri="{9D8B030D-6E8A-4147-A177-3AD203B41FA5}">
                      <a16:colId xmlns="" xmlns:a16="http://schemas.microsoft.com/office/drawing/2014/main" val="1972249975"/>
                    </a:ext>
                  </a:extLst>
                </a:gridCol>
                <a:gridCol w="2289810">
                  <a:extLst>
                    <a:ext uri="{9D8B030D-6E8A-4147-A177-3AD203B41FA5}">
                      <a16:colId xmlns="" xmlns:a16="http://schemas.microsoft.com/office/drawing/2014/main" val="1793225174"/>
                    </a:ext>
                  </a:extLst>
                </a:gridCol>
              </a:tblGrid>
              <a:tr h="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元素最外层</a:t>
                      </a:r>
                    </a:p>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电子数</a:t>
                      </a:r>
                      <a:r>
                        <a:rPr lang="en-US"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3≤</a:t>
                      </a:r>
                      <a:r>
                        <a:rPr lang="en-US" sz="2400" i="1">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&lt;8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=1</a:t>
                      </a:r>
                      <a:r>
                        <a:rPr lang="zh-CN" sz="2400">
                          <a:solidFill>
                            <a:srgbClr val="000000"/>
                          </a:solidFill>
                          <a:effectLst/>
                          <a:latin typeface="+mn-lt"/>
                          <a:ea typeface="+mn-ea"/>
                          <a:cs typeface="Times New Roman" panose="02020603050405020304" pitchFamily="18" charset="0"/>
                        </a:rPr>
                        <a:t>或</a:t>
                      </a:r>
                      <a:r>
                        <a:rPr lang="en-US" sz="2400">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8</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i="1" dirty="0">
                          <a:solidFill>
                            <a:srgbClr val="000000"/>
                          </a:solidFill>
                          <a:effectLst/>
                          <a:latin typeface="+mn-lt"/>
                          <a:ea typeface="+mn-ea"/>
                          <a:cs typeface="Times New Roman" panose="02020603050405020304" pitchFamily="18" charset="0"/>
                        </a:rPr>
                        <a:t>N</a:t>
                      </a:r>
                      <a:r>
                        <a:rPr lang="en-US" sz="2400" dirty="0">
                          <a:solidFill>
                            <a:srgbClr val="000000"/>
                          </a:solidFill>
                          <a:effectLst/>
                          <a:latin typeface="+mn-lt"/>
                          <a:ea typeface="+mn-ea"/>
                          <a:cs typeface="Times New Roman" panose="02020603050405020304" pitchFamily="18" charset="0"/>
                        </a:rPr>
                        <a:t>&gt;</a:t>
                      </a:r>
                      <a:r>
                        <a:rPr lang="zh-CN" sz="2400" dirty="0">
                          <a:solidFill>
                            <a:srgbClr val="000000"/>
                          </a:solidFill>
                          <a:effectLst/>
                          <a:latin typeface="+mn-lt"/>
                          <a:ea typeface="+mn-ea"/>
                          <a:cs typeface="Times New Roman" panose="02020603050405020304" pitchFamily="18" charset="0"/>
                        </a:rPr>
                        <a:t>次外</a:t>
                      </a:r>
                    </a:p>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层电子数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0737716"/>
                  </a:ext>
                </a:extLst>
              </a:tr>
              <a:tr h="0">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元素在周期表中的位置</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ⅢA</a:t>
                      </a:r>
                      <a:r>
                        <a:rPr lang="zh-CN" sz="2400">
                          <a:solidFill>
                            <a:srgbClr val="000000"/>
                          </a:solidFill>
                          <a:effectLst/>
                          <a:latin typeface="+mn-lt"/>
                          <a:ea typeface="+mn-ea"/>
                          <a:cs typeface="Times New Roman" panose="02020603050405020304" pitchFamily="18" charset="0"/>
                        </a:rPr>
                        <a:t>族</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ⅦA</a:t>
                      </a:r>
                      <a:r>
                        <a:rPr lang="zh-CN" sz="2400">
                          <a:solidFill>
                            <a:srgbClr val="000000"/>
                          </a:solidFill>
                          <a:effectLst/>
                          <a:latin typeface="+mn-lt"/>
                          <a:ea typeface="+mn-ea"/>
                          <a:cs typeface="Times New Roman" panose="02020603050405020304" pitchFamily="18" charset="0"/>
                        </a:rPr>
                        <a:t>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ⅠA</a:t>
                      </a:r>
                      <a:r>
                        <a:rPr lang="zh-CN" sz="2400">
                          <a:solidFill>
                            <a:srgbClr val="000000"/>
                          </a:solidFill>
                          <a:effectLst/>
                          <a:latin typeface="+mn-lt"/>
                          <a:ea typeface="+mn-ea"/>
                          <a:cs typeface="Times New Roman" panose="02020603050405020304" pitchFamily="18" charset="0"/>
                        </a:rPr>
                        <a:t>族、</a:t>
                      </a:r>
                      <a:r>
                        <a:rPr lang="en-US" sz="2400">
                          <a:solidFill>
                            <a:srgbClr val="000000"/>
                          </a:solidFill>
                          <a:effectLst/>
                          <a:latin typeface="+mn-lt"/>
                          <a:ea typeface="+mn-ea"/>
                          <a:cs typeface="Times New Roman" panose="02020603050405020304" pitchFamily="18" charset="0"/>
                        </a:rPr>
                        <a:t>ⅡA</a:t>
                      </a:r>
                      <a:r>
                        <a:rPr lang="zh-CN" sz="2400">
                          <a:solidFill>
                            <a:srgbClr val="000000"/>
                          </a:solidFill>
                          <a:effectLst/>
                          <a:latin typeface="+mn-lt"/>
                          <a:ea typeface="+mn-ea"/>
                          <a:cs typeface="Times New Roman" panose="02020603050405020304" pitchFamily="18" charset="0"/>
                        </a:rPr>
                        <a:t>族、</a:t>
                      </a:r>
                      <a:r>
                        <a:rPr lang="en-US" sz="2400">
                          <a:solidFill>
                            <a:srgbClr val="000000"/>
                          </a:solidFill>
                          <a:effectLst/>
                          <a:latin typeface="+mn-lt"/>
                          <a:ea typeface="+mn-ea"/>
                          <a:cs typeface="Times New Roman" panose="02020603050405020304" pitchFamily="18" charset="0"/>
                        </a:rPr>
                        <a:t>Ⅷ</a:t>
                      </a:r>
                      <a:r>
                        <a:rPr lang="zh-CN" sz="2400">
                          <a:solidFill>
                            <a:srgbClr val="000000"/>
                          </a:solidFill>
                          <a:effectLst/>
                          <a:latin typeface="+mn-lt"/>
                          <a:ea typeface="+mn-ea"/>
                          <a:cs typeface="Times New Roman" panose="02020603050405020304" pitchFamily="18" charset="0"/>
                        </a:rPr>
                        <a:t>族、副族、</a:t>
                      </a:r>
                      <a:r>
                        <a:rPr lang="en-US" sz="2400">
                          <a:solidFill>
                            <a:srgbClr val="000000"/>
                          </a:solidFill>
                          <a:effectLst/>
                          <a:latin typeface="+mn-lt"/>
                          <a:ea typeface="+mn-ea"/>
                          <a:cs typeface="Times New Roman" panose="02020603050405020304" pitchFamily="18" charset="0"/>
                        </a:rPr>
                        <a:t>0</a:t>
                      </a:r>
                      <a:r>
                        <a:rPr lang="zh-CN" sz="2400">
                          <a:solidFill>
                            <a:srgbClr val="000000"/>
                          </a:solidFill>
                          <a:effectLst/>
                          <a:latin typeface="+mn-lt"/>
                          <a:ea typeface="+mn-ea"/>
                          <a:cs typeface="Times New Roman" panose="02020603050405020304" pitchFamily="18" charset="0"/>
                        </a:rPr>
                        <a:t>族元素氦</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0</a:t>
                      </a:r>
                      <a:r>
                        <a:rPr lang="zh-CN" sz="2400">
                          <a:solidFill>
                            <a:srgbClr val="000000"/>
                          </a:solidFill>
                          <a:effectLst/>
                          <a:latin typeface="+mn-lt"/>
                          <a:ea typeface="+mn-ea"/>
                          <a:cs typeface="Times New Roman" panose="02020603050405020304" pitchFamily="18" charset="0"/>
                        </a:rPr>
                        <a:t>族元素</a:t>
                      </a:r>
                    </a:p>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(He</a:t>
                      </a:r>
                      <a:r>
                        <a:rPr lang="zh-CN" sz="2400">
                          <a:solidFill>
                            <a:srgbClr val="000000"/>
                          </a:solidFill>
                          <a:effectLst/>
                          <a:latin typeface="+mn-lt"/>
                          <a:ea typeface="+mn-ea"/>
                          <a:cs typeface="Times New Roman" panose="02020603050405020304" pitchFamily="18" charset="0"/>
                        </a:rPr>
                        <a:t>除外</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第二周期</a:t>
                      </a:r>
                      <a:r>
                        <a:rPr lang="en-US" sz="2400" dirty="0">
                          <a:solidFill>
                            <a:srgbClr val="000000"/>
                          </a:solidFill>
                          <a:effectLst/>
                          <a:latin typeface="+mn-lt"/>
                          <a:ea typeface="+mn-ea"/>
                          <a:cs typeface="Times New Roman" panose="02020603050405020304" pitchFamily="18" charset="0"/>
                        </a:rPr>
                        <a:t>(Li</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Be</a:t>
                      </a:r>
                      <a:r>
                        <a:rPr lang="zh-CN" sz="2400" dirty="0">
                          <a:solidFill>
                            <a:srgbClr val="000000"/>
                          </a:solidFill>
                          <a:effectLst/>
                          <a:latin typeface="+mn-lt"/>
                          <a:ea typeface="+mn-ea"/>
                          <a:cs typeface="Times New Roman" panose="02020603050405020304" pitchFamily="18" charset="0"/>
                        </a:rPr>
                        <a:t>除外</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7223665"/>
                  </a:ext>
                </a:extLst>
              </a:tr>
            </a:tbl>
          </a:graphicData>
        </a:graphic>
      </p:graphicFrame>
      <p:sp>
        <p:nvSpPr>
          <p:cNvPr id="11" name="矩形 10">
            <a:extLst>
              <a:ext uri="{FF2B5EF4-FFF2-40B4-BE49-F238E27FC236}">
                <a16:creationId xmlns="" xmlns:a16="http://schemas.microsoft.com/office/drawing/2014/main" id="{4E749F41-EB6D-4FF6-B2E0-849FA14BFE77}"/>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20055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67D26F53-EB95-4A84-8460-89665F7A36A3}"/>
              </a:ext>
            </a:extLst>
          </p:cNvPr>
          <p:cNvSpPr/>
          <p:nvPr/>
        </p:nvSpPr>
        <p:spPr>
          <a:xfrm>
            <a:off x="256321" y="872123"/>
            <a:ext cx="11630879" cy="5262979"/>
          </a:xfrm>
          <a:prstGeom prst="rect">
            <a:avLst/>
          </a:prstGeom>
        </p:spPr>
        <p:txBody>
          <a:bodyPr wrap="square">
            <a:spAutoFit/>
          </a:bodyPr>
          <a:lstStyle/>
          <a:p>
            <a:pPr>
              <a:lnSpc>
                <a:spcPct val="150000"/>
              </a:lnSpc>
            </a:pPr>
            <a:r>
              <a:rPr lang="en-US" altLang="zh-CN" sz="2800" dirty="0"/>
              <a:t>2.“</a:t>
            </a:r>
            <a:r>
              <a:rPr lang="zh-CN" altLang="zh-CN" sz="2800" dirty="0"/>
              <a:t>阴三阳四</a:t>
            </a:r>
            <a:r>
              <a:rPr lang="en-US" altLang="zh-CN" sz="2800" dirty="0"/>
              <a:t>”</a:t>
            </a:r>
            <a:r>
              <a:rPr lang="zh-CN" altLang="zh-CN" sz="2800" dirty="0"/>
              <a:t>规律</a:t>
            </a:r>
          </a:p>
          <a:p>
            <a:pPr>
              <a:lnSpc>
                <a:spcPct val="150000"/>
              </a:lnSpc>
            </a:pPr>
            <a:r>
              <a:rPr lang="zh-CN" altLang="zh-CN" sz="2800" dirty="0"/>
              <a:t>某元素对应简单离子的最外层电子数与次外层电子数相等</a:t>
            </a:r>
            <a:r>
              <a:rPr lang="en-US" altLang="zh-CN" sz="2800" dirty="0"/>
              <a:t>,</a:t>
            </a:r>
            <a:r>
              <a:rPr lang="zh-CN" altLang="zh-CN" sz="2800" dirty="0"/>
              <a:t>若为阴离子</a:t>
            </a:r>
            <a:r>
              <a:rPr lang="en-US" altLang="zh-CN" sz="2800" dirty="0"/>
              <a:t>,</a:t>
            </a:r>
            <a:r>
              <a:rPr lang="zh-CN" altLang="zh-CN" sz="2800" dirty="0"/>
              <a:t>则该元素位于第三周期</a:t>
            </a:r>
            <a:r>
              <a:rPr lang="en-US" altLang="zh-CN" sz="2800" dirty="0"/>
              <a:t>;</a:t>
            </a:r>
            <a:r>
              <a:rPr lang="zh-CN" altLang="zh-CN" sz="2800" dirty="0"/>
              <a:t>若为阳离子</a:t>
            </a:r>
            <a:r>
              <a:rPr lang="en-US" altLang="zh-CN" sz="2800" dirty="0"/>
              <a:t>,</a:t>
            </a:r>
            <a:r>
              <a:rPr lang="zh-CN" altLang="zh-CN" sz="2800" dirty="0"/>
              <a:t>则该元素位于第四周期。如</a:t>
            </a:r>
            <a:r>
              <a:rPr lang="en-US" altLang="zh-CN" sz="2800" dirty="0"/>
              <a:t>S</a:t>
            </a:r>
            <a:r>
              <a:rPr lang="en-US" altLang="zh-CN" sz="2800" baseline="30000" dirty="0"/>
              <a:t>2-</a:t>
            </a:r>
            <a:r>
              <a:rPr lang="zh-CN" altLang="zh-CN" sz="2800" dirty="0"/>
              <a:t>、</a:t>
            </a:r>
            <a:r>
              <a:rPr lang="en-US" altLang="zh-CN" sz="2800" dirty="0"/>
              <a:t>K</a:t>
            </a:r>
            <a:r>
              <a:rPr lang="en-US" altLang="zh-CN" sz="2800" baseline="30000" dirty="0"/>
              <a:t>+</a:t>
            </a:r>
            <a:r>
              <a:rPr lang="zh-CN" altLang="zh-CN" sz="2800" dirty="0"/>
              <a:t>的最外层电子数与次外层电子数相等</a:t>
            </a:r>
            <a:r>
              <a:rPr lang="en-US" altLang="zh-CN" sz="2800" dirty="0"/>
              <a:t>,</a:t>
            </a:r>
            <a:r>
              <a:rPr lang="zh-CN" altLang="zh-CN" sz="2800" dirty="0"/>
              <a:t>则</a:t>
            </a:r>
            <a:r>
              <a:rPr lang="en-US" altLang="zh-CN" sz="2800" dirty="0"/>
              <a:t>S</a:t>
            </a:r>
            <a:r>
              <a:rPr lang="zh-CN" altLang="zh-CN" sz="2800" dirty="0"/>
              <a:t>位于第三周期</a:t>
            </a:r>
            <a:r>
              <a:rPr lang="en-US" altLang="zh-CN" sz="2800" dirty="0"/>
              <a:t>,K</a:t>
            </a:r>
            <a:r>
              <a:rPr lang="zh-CN" altLang="zh-CN" sz="2800" dirty="0"/>
              <a:t>位于第四周期。</a:t>
            </a:r>
          </a:p>
          <a:p>
            <a:pPr>
              <a:lnSpc>
                <a:spcPct val="150000"/>
              </a:lnSpc>
            </a:pPr>
            <a:r>
              <a:rPr lang="en-US" altLang="zh-CN" sz="2800" dirty="0"/>
              <a:t>3.“</a:t>
            </a:r>
            <a:r>
              <a:rPr lang="zh-CN" altLang="zh-CN" sz="2800" dirty="0"/>
              <a:t>阴上阳下</a:t>
            </a:r>
            <a:r>
              <a:rPr lang="en-US" altLang="zh-CN" sz="2800" dirty="0"/>
              <a:t>”</a:t>
            </a:r>
            <a:r>
              <a:rPr lang="zh-CN" altLang="zh-CN" sz="2800" dirty="0"/>
              <a:t>规律</a:t>
            </a:r>
          </a:p>
          <a:p>
            <a:pPr>
              <a:lnSpc>
                <a:spcPct val="150000"/>
              </a:lnSpc>
            </a:pPr>
            <a:r>
              <a:rPr lang="zh-CN" altLang="zh-CN" sz="2800" dirty="0"/>
              <a:t>电子层结构相同的离子</a:t>
            </a:r>
            <a:r>
              <a:rPr lang="en-US" altLang="zh-CN" sz="2800" dirty="0"/>
              <a:t>,</a:t>
            </a:r>
            <a:r>
              <a:rPr lang="zh-CN" altLang="zh-CN" sz="2800" dirty="0"/>
              <a:t>若电性相同</a:t>
            </a:r>
            <a:r>
              <a:rPr lang="en-US" altLang="zh-CN" sz="2800" dirty="0"/>
              <a:t>,</a:t>
            </a:r>
            <a:r>
              <a:rPr lang="zh-CN" altLang="zh-CN" sz="2800" dirty="0"/>
              <a:t>则位于同周期</a:t>
            </a:r>
            <a:r>
              <a:rPr lang="en-US" altLang="zh-CN" sz="2800" dirty="0"/>
              <a:t>,</a:t>
            </a:r>
            <a:r>
              <a:rPr lang="zh-CN" altLang="zh-CN" sz="2800" dirty="0"/>
              <a:t>若电性不同</a:t>
            </a:r>
            <a:r>
              <a:rPr lang="en-US" altLang="zh-CN" sz="2800" dirty="0"/>
              <a:t>,</a:t>
            </a:r>
            <a:r>
              <a:rPr lang="zh-CN" altLang="zh-CN" sz="2800" dirty="0"/>
              <a:t>则阳离子对应元素位于阴离子对应元素的下一周期。如</a:t>
            </a:r>
            <a:r>
              <a:rPr lang="en-US" altLang="zh-CN" sz="2800" dirty="0"/>
              <a:t>O</a:t>
            </a:r>
            <a:r>
              <a:rPr lang="en-US" altLang="zh-CN" sz="2800" baseline="30000" dirty="0"/>
              <a:t>2-</a:t>
            </a:r>
            <a:r>
              <a:rPr lang="zh-CN" altLang="zh-CN" sz="2800" dirty="0"/>
              <a:t>、</a:t>
            </a:r>
            <a:r>
              <a:rPr lang="en-US" altLang="zh-CN" sz="2800" dirty="0"/>
              <a:t>F</a:t>
            </a:r>
            <a:r>
              <a:rPr lang="en-US" altLang="zh-CN" sz="2800" baseline="30000" dirty="0"/>
              <a:t>-</a:t>
            </a:r>
            <a:r>
              <a:rPr lang="zh-CN" altLang="zh-CN" sz="2800" dirty="0"/>
              <a:t>、</a:t>
            </a:r>
            <a:r>
              <a:rPr lang="en-US" altLang="zh-CN" sz="2800" dirty="0"/>
              <a:t>Na</a:t>
            </a:r>
            <a:r>
              <a:rPr lang="en-US" altLang="zh-CN" sz="2800" baseline="30000" dirty="0"/>
              <a:t>+</a:t>
            </a:r>
            <a:r>
              <a:rPr lang="zh-CN" altLang="zh-CN" sz="2800" dirty="0"/>
              <a:t>、</a:t>
            </a:r>
            <a:r>
              <a:rPr lang="en-US" altLang="zh-CN" sz="2800" dirty="0"/>
              <a:t>Mg</a:t>
            </a:r>
            <a:r>
              <a:rPr lang="en-US" altLang="zh-CN" sz="2800" baseline="30000" dirty="0"/>
              <a:t>2+</a:t>
            </a:r>
            <a:r>
              <a:rPr lang="zh-CN" altLang="zh-CN" sz="2800" dirty="0"/>
              <a:t>、</a:t>
            </a:r>
            <a:r>
              <a:rPr lang="en-US" altLang="zh-CN" sz="2800" dirty="0"/>
              <a:t>Al</a:t>
            </a:r>
            <a:r>
              <a:rPr lang="en-US" altLang="zh-CN" sz="2800" baseline="30000" dirty="0"/>
              <a:t>3+</a:t>
            </a:r>
            <a:r>
              <a:rPr lang="zh-CN" altLang="zh-CN" sz="2800" dirty="0"/>
              <a:t>电子层结构相同</a:t>
            </a:r>
            <a:r>
              <a:rPr lang="en-US" altLang="zh-CN" sz="2800" dirty="0"/>
              <a:t>,</a:t>
            </a:r>
            <a:r>
              <a:rPr lang="zh-CN" altLang="zh-CN" sz="2800" dirty="0"/>
              <a:t>则</a:t>
            </a:r>
            <a:r>
              <a:rPr lang="en-US" altLang="zh-CN" sz="2800" dirty="0"/>
              <a:t>Na</a:t>
            </a:r>
            <a:r>
              <a:rPr lang="zh-CN" altLang="zh-CN" sz="2800" dirty="0"/>
              <a:t>、</a:t>
            </a:r>
            <a:r>
              <a:rPr lang="en-US" altLang="zh-CN" sz="2800" dirty="0"/>
              <a:t>Mg</a:t>
            </a:r>
            <a:r>
              <a:rPr lang="zh-CN" altLang="zh-CN" sz="2800" dirty="0"/>
              <a:t>、</a:t>
            </a:r>
            <a:r>
              <a:rPr lang="en-US" altLang="zh-CN" sz="2800" dirty="0"/>
              <a:t>Al</a:t>
            </a:r>
            <a:r>
              <a:rPr lang="zh-CN" altLang="zh-CN" sz="2800" dirty="0"/>
              <a:t>位于</a:t>
            </a:r>
            <a:r>
              <a:rPr lang="en-US" altLang="zh-CN" sz="2800" dirty="0"/>
              <a:t>O</a:t>
            </a:r>
            <a:r>
              <a:rPr lang="zh-CN" altLang="zh-CN" sz="2800" dirty="0"/>
              <a:t>、</a:t>
            </a:r>
            <a:r>
              <a:rPr lang="en-US" altLang="zh-CN" sz="2800" dirty="0"/>
              <a:t>F</a:t>
            </a:r>
            <a:r>
              <a:rPr lang="zh-CN" altLang="zh-CN" sz="2800" dirty="0"/>
              <a:t>的下一周期。</a:t>
            </a:r>
          </a:p>
        </p:txBody>
      </p:sp>
      <p:sp>
        <p:nvSpPr>
          <p:cNvPr id="6" name="矩形 5">
            <a:extLst>
              <a:ext uri="{FF2B5EF4-FFF2-40B4-BE49-F238E27FC236}">
                <a16:creationId xmlns="" xmlns:a16="http://schemas.microsoft.com/office/drawing/2014/main" id="{505ECACE-0FAE-4987-990E-610CDB866CF7}"/>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98424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1954894"/>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5</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2017</a:t>
            </a:r>
            <a:r>
              <a:rPr lang="zh-CN" altLang="zh-CN" sz="2800" dirty="0"/>
              <a:t>全国卷</a:t>
            </a:r>
            <a:r>
              <a:rPr lang="en-US" altLang="zh-CN" sz="2800" dirty="0"/>
              <a:t>Ⅲ,12,6</a:t>
            </a:r>
            <a:r>
              <a:rPr lang="zh-CN" altLang="zh-CN" sz="2800" dirty="0"/>
              <a:t>分</a:t>
            </a:r>
            <a:r>
              <a:rPr lang="en-US" altLang="zh-CN" sz="2800" dirty="0"/>
              <a:t>]</a:t>
            </a:r>
            <a:r>
              <a:rPr lang="zh-CN" altLang="zh-CN" sz="2800" dirty="0"/>
              <a:t>短周期元素</a:t>
            </a:r>
            <a:r>
              <a:rPr lang="en-US" altLang="zh-CN" sz="2800" dirty="0"/>
              <a:t>W</a:t>
            </a:r>
            <a:r>
              <a:rPr lang="zh-CN" altLang="zh-CN" sz="2800" dirty="0"/>
              <a:t>、</a:t>
            </a:r>
            <a:r>
              <a:rPr lang="en-US" altLang="zh-CN" sz="2800" dirty="0"/>
              <a:t>X</a:t>
            </a:r>
            <a:r>
              <a:rPr lang="zh-CN" altLang="zh-CN" sz="2800" dirty="0"/>
              <a:t>、</a:t>
            </a:r>
            <a:r>
              <a:rPr lang="en-US" altLang="zh-CN" sz="2800" dirty="0"/>
              <a:t>Y</a:t>
            </a:r>
            <a:r>
              <a:rPr lang="zh-CN" altLang="zh-CN" sz="2800" dirty="0"/>
              <a:t>和</a:t>
            </a:r>
            <a:r>
              <a:rPr lang="en-US" altLang="zh-CN" sz="2800" dirty="0"/>
              <a:t>Z</a:t>
            </a:r>
            <a:r>
              <a:rPr lang="zh-CN" altLang="zh-CN" sz="2800" dirty="0"/>
              <a:t>在周期表中的相对位置如表所示</a:t>
            </a:r>
            <a:r>
              <a:rPr lang="en-US" altLang="zh-CN" sz="2800" dirty="0"/>
              <a:t>,</a:t>
            </a:r>
            <a:r>
              <a:rPr lang="zh-CN" altLang="zh-CN" sz="2800" dirty="0"/>
              <a:t>这四种元素原子的最外层电子数之和为</a:t>
            </a:r>
            <a:r>
              <a:rPr lang="en-US" altLang="zh-CN" sz="2800" dirty="0"/>
              <a:t>21</a:t>
            </a:r>
            <a:r>
              <a:rPr lang="zh-CN" altLang="zh-CN" sz="2800" dirty="0"/>
              <a:t>。下列关系正确的是</a:t>
            </a:r>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799" y="-2"/>
            <a:ext cx="733697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依据元素周期表的</a:t>
            </a:r>
            <a:r>
              <a:rPr lang="en-US" altLang="zh-CN" sz="2800" dirty="0">
                <a:solidFill>
                  <a:srgbClr val="DA251C"/>
                </a:solidFill>
              </a:rPr>
              <a:t>“</a:t>
            </a:r>
            <a:r>
              <a:rPr lang="zh-CN" altLang="zh-CN" sz="2800" dirty="0">
                <a:solidFill>
                  <a:srgbClr val="DA251C"/>
                </a:solidFill>
              </a:rPr>
              <a:t>片段结构</a:t>
            </a:r>
            <a:r>
              <a:rPr lang="en-US" altLang="zh-CN" sz="2800" dirty="0">
                <a:solidFill>
                  <a:srgbClr val="DA251C"/>
                </a:solidFill>
              </a:rPr>
              <a:t>”</a:t>
            </a:r>
            <a:r>
              <a:rPr lang="zh-CN" altLang="zh-CN" sz="2800" dirty="0">
                <a:solidFill>
                  <a:srgbClr val="DA251C"/>
                </a:solidFill>
              </a:rPr>
              <a:t>推断元素</a:t>
            </a:r>
            <a:endParaRPr lang="en-US" altLang="zh-CN" sz="2800" dirty="0">
              <a:solidFill>
                <a:srgbClr val="DA251C"/>
              </a:solidFill>
            </a:endParaRPr>
          </a:p>
        </p:txBody>
      </p:sp>
      <p:graphicFrame>
        <p:nvGraphicFramePr>
          <p:cNvPr id="2" name="表格 1">
            <a:extLst>
              <a:ext uri="{FF2B5EF4-FFF2-40B4-BE49-F238E27FC236}">
                <a16:creationId xmlns="" xmlns:a16="http://schemas.microsoft.com/office/drawing/2014/main" id="{39DE3AC3-058F-4D43-A2E5-61C4CD08E47F}"/>
              </a:ext>
            </a:extLst>
          </p:cNvPr>
          <p:cNvGraphicFramePr>
            <a:graphicFrameLocks noGrp="1"/>
          </p:cNvGraphicFramePr>
          <p:nvPr>
            <p:extLst>
              <p:ext uri="{D42A27DB-BD31-4B8C-83A1-F6EECF244321}">
                <p14:modId xmlns:p14="http://schemas.microsoft.com/office/powerpoint/2010/main" val="8825704"/>
              </p:ext>
            </p:extLst>
          </p:nvPr>
        </p:nvGraphicFramePr>
        <p:xfrm>
          <a:off x="5022232" y="3099753"/>
          <a:ext cx="2147535" cy="731520"/>
        </p:xfrm>
        <a:graphic>
          <a:graphicData uri="http://schemas.openxmlformats.org/drawingml/2006/table">
            <a:tbl>
              <a:tblPr firstRow="1" firstCol="1" bandRow="1"/>
              <a:tblGrid>
                <a:gridCol w="429507">
                  <a:extLst>
                    <a:ext uri="{9D8B030D-6E8A-4147-A177-3AD203B41FA5}">
                      <a16:colId xmlns="" xmlns:a16="http://schemas.microsoft.com/office/drawing/2014/main" val="124712676"/>
                    </a:ext>
                  </a:extLst>
                </a:gridCol>
                <a:gridCol w="429507">
                  <a:extLst>
                    <a:ext uri="{9D8B030D-6E8A-4147-A177-3AD203B41FA5}">
                      <a16:colId xmlns="" xmlns:a16="http://schemas.microsoft.com/office/drawing/2014/main" val="600526202"/>
                    </a:ext>
                  </a:extLst>
                </a:gridCol>
                <a:gridCol w="429507">
                  <a:extLst>
                    <a:ext uri="{9D8B030D-6E8A-4147-A177-3AD203B41FA5}">
                      <a16:colId xmlns="" xmlns:a16="http://schemas.microsoft.com/office/drawing/2014/main" val="2081779139"/>
                    </a:ext>
                  </a:extLst>
                </a:gridCol>
                <a:gridCol w="429507">
                  <a:extLst>
                    <a:ext uri="{9D8B030D-6E8A-4147-A177-3AD203B41FA5}">
                      <a16:colId xmlns="" xmlns:a16="http://schemas.microsoft.com/office/drawing/2014/main" val="2487349821"/>
                    </a:ext>
                  </a:extLst>
                </a:gridCol>
                <a:gridCol w="429507">
                  <a:extLst>
                    <a:ext uri="{9D8B030D-6E8A-4147-A177-3AD203B41FA5}">
                      <a16:colId xmlns="" xmlns:a16="http://schemas.microsoft.com/office/drawing/2014/main" val="3481427705"/>
                    </a:ext>
                  </a:extLst>
                </a:gridCol>
              </a:tblGrid>
              <a:tr h="0">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W</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X</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8670889"/>
                  </a:ext>
                </a:extLst>
              </a:tr>
              <a:tr h="0">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Y</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方正书宋_GBK" panose="02000000000000000000" pitchFamily="2" charset="-122"/>
                          <a:cs typeface="Times New Roman" panose="02020603050405020304" pitchFamily="18" charset="0"/>
                        </a:rPr>
                        <a:t> </a:t>
                      </a:r>
                      <a:endParaRPr lang="zh-CN" sz="240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dirty="0">
                          <a:solidFill>
                            <a:srgbClr val="000000"/>
                          </a:solidFill>
                          <a:effectLst/>
                          <a:latin typeface="+mn-lt"/>
                          <a:ea typeface="方正书宋_GBK" panose="02000000000000000000" pitchFamily="2" charset="-122"/>
                          <a:cs typeface="Times New Roman" panose="02020603050405020304" pitchFamily="18" charset="0"/>
                        </a:rPr>
                        <a:t>Z</a:t>
                      </a:r>
                      <a:endParaRPr lang="zh-CN" sz="2400" dirty="0">
                        <a:solidFill>
                          <a:srgbClr val="000000"/>
                        </a:solidFill>
                        <a:effectLst/>
                        <a:latin typeface="+mn-lt"/>
                        <a:ea typeface="方正书宋_GBK" panose="02000000000000000000" pitchFamily="2"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29586658"/>
                  </a:ext>
                </a:extLst>
              </a:tr>
            </a:tbl>
          </a:graphicData>
        </a:graphic>
      </p:graphicFrame>
      <p:sp>
        <p:nvSpPr>
          <p:cNvPr id="3" name="矩形 2">
            <a:extLst>
              <a:ext uri="{FF2B5EF4-FFF2-40B4-BE49-F238E27FC236}">
                <a16:creationId xmlns="" xmlns:a16="http://schemas.microsoft.com/office/drawing/2014/main" id="{7CB07498-3D7A-470C-876E-0F57ADD23F18}"/>
              </a:ext>
            </a:extLst>
          </p:cNvPr>
          <p:cNvSpPr/>
          <p:nvPr/>
        </p:nvSpPr>
        <p:spPr>
          <a:xfrm>
            <a:off x="420914" y="3749476"/>
            <a:ext cx="6096000" cy="2677656"/>
          </a:xfrm>
          <a:prstGeom prst="rect">
            <a:avLst/>
          </a:prstGeom>
        </p:spPr>
        <p:txBody>
          <a:bodyPr>
            <a:spAutoFit/>
          </a:bodyPr>
          <a:lstStyle/>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氢化物沸点</a:t>
            </a:r>
            <a:r>
              <a:rPr lang="en-US" altLang="zh-CN" sz="2800" dirty="0">
                <a:solidFill>
                  <a:srgbClr val="000000"/>
                </a:solidFill>
                <a:cs typeface="Times New Roman" panose="02020603050405020304" pitchFamily="18" charset="0"/>
              </a:rPr>
              <a:t>:W&lt;Z</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氧化物对应水化物的酸性</a:t>
            </a:r>
            <a:r>
              <a:rPr lang="en-US" altLang="zh-CN" sz="2800" dirty="0">
                <a:solidFill>
                  <a:srgbClr val="000000"/>
                </a:solidFill>
                <a:cs typeface="Times New Roman" panose="02020603050405020304" pitchFamily="18" charset="0"/>
              </a:rPr>
              <a:t>:Y&gt;W</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化合物熔点</a:t>
            </a:r>
            <a:r>
              <a:rPr lang="en-US" altLang="zh-CN" sz="2800" dirty="0">
                <a:solidFill>
                  <a:srgbClr val="000000"/>
                </a:solidFill>
                <a:cs typeface="Times New Roman" panose="02020603050405020304" pitchFamily="18" charset="0"/>
              </a:rPr>
              <a:t>:Y</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X</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&lt;YZ</a:t>
            </a:r>
            <a:r>
              <a:rPr lang="en-US" altLang="zh-CN" sz="2800" baseline="-25000" dirty="0">
                <a:solidFill>
                  <a:srgbClr val="000000"/>
                </a:solidFill>
                <a:cs typeface="Times New Roman" panose="02020603050405020304" pitchFamily="18" charset="0"/>
              </a:rPr>
              <a:t>3</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简单离子的半径</a:t>
            </a:r>
            <a:r>
              <a:rPr lang="en-US" altLang="zh-CN" sz="2800" dirty="0">
                <a:solidFill>
                  <a:srgbClr val="000000"/>
                </a:solidFill>
                <a:cs typeface="Times New Roman" panose="02020603050405020304" pitchFamily="18" charset="0"/>
              </a:rPr>
              <a:t>:Y&lt;X</a:t>
            </a:r>
            <a:endParaRPr lang="zh-CN" altLang="zh-CN" sz="28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88577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2"/>
            <a:ext cx="11723912" cy="523220"/>
          </a:xfrm>
          <a:prstGeom prst="rect">
            <a:avLst/>
          </a:prstGeom>
        </p:spPr>
        <p:txBody>
          <a:bodyPr wrap="square">
            <a:spAutoFit/>
          </a:bodyPr>
          <a:lstStyle/>
          <a:p>
            <a:r>
              <a:rPr lang="zh-CN" altLang="zh-CN" sz="2800" b="1" dirty="0">
                <a:solidFill>
                  <a:srgbClr val="DA251C"/>
                </a:solidFill>
                <a:cs typeface="Times New Roman"/>
              </a:rPr>
              <a:t>解析</a:t>
            </a:r>
            <a:r>
              <a:rPr lang="zh-CN" altLang="zh-CN" sz="2800" dirty="0"/>
              <a:t>　第一步</a:t>
            </a:r>
            <a:r>
              <a:rPr lang="en-US" altLang="zh-CN" sz="2800" dirty="0"/>
              <a:t>:</a:t>
            </a:r>
            <a:r>
              <a:rPr lang="zh-CN" altLang="zh-CN" sz="2800" dirty="0"/>
              <a:t>挖掘题干信息</a:t>
            </a:r>
            <a:r>
              <a:rPr lang="en-US" altLang="zh-CN" sz="2800" dirty="0"/>
              <a:t>,</a:t>
            </a:r>
            <a:r>
              <a:rPr lang="zh-CN" altLang="zh-CN" sz="2800" dirty="0"/>
              <a:t>确定元素名称。</a:t>
            </a:r>
          </a:p>
        </p:txBody>
      </p:sp>
      <p:pic>
        <p:nvPicPr>
          <p:cNvPr id="8" name="YBTWDTSDS专10-13T.eps" descr="id:2147524156;FounderCES">
            <a:extLst>
              <a:ext uri="{FF2B5EF4-FFF2-40B4-BE49-F238E27FC236}">
                <a16:creationId xmlns="" xmlns:a16="http://schemas.microsoft.com/office/drawing/2014/main" id="{0F4BD226-55B5-412D-8933-59CD29332E9A}"/>
              </a:ext>
            </a:extLst>
          </p:cNvPr>
          <p:cNvPicPr/>
          <p:nvPr/>
        </p:nvPicPr>
        <p:blipFill>
          <a:blip r:embed="rId2"/>
          <a:stretch>
            <a:fillRect/>
          </a:stretch>
        </p:blipFill>
        <p:spPr>
          <a:xfrm>
            <a:off x="2126166" y="1452698"/>
            <a:ext cx="7939668" cy="4744901"/>
          </a:xfrm>
          <a:prstGeom prst="rect">
            <a:avLst/>
          </a:prstGeom>
        </p:spPr>
      </p:pic>
      <p:sp>
        <p:nvSpPr>
          <p:cNvPr id="7" name="矩形 6">
            <a:extLst>
              <a:ext uri="{FF2B5EF4-FFF2-40B4-BE49-F238E27FC236}">
                <a16:creationId xmlns="" xmlns:a16="http://schemas.microsoft.com/office/drawing/2014/main" id="{371B84CA-104D-4DC0-B6C2-14F3B718513F}"/>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4070774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2"/>
            <a:ext cx="11723912" cy="523220"/>
          </a:xfrm>
          <a:prstGeom prst="rect">
            <a:avLst/>
          </a:prstGeom>
        </p:spPr>
        <p:txBody>
          <a:bodyPr wrap="square">
            <a:spAutoFit/>
          </a:bodyPr>
          <a:lstStyle/>
          <a:p>
            <a:r>
              <a:rPr lang="zh-CN" altLang="zh-CN" sz="2800" dirty="0"/>
              <a:t>第二步</a:t>
            </a:r>
            <a:r>
              <a:rPr lang="en-US" altLang="zh-CN" sz="2800" dirty="0"/>
              <a:t>:</a:t>
            </a:r>
            <a:r>
              <a:rPr lang="zh-CN" altLang="zh-CN" sz="2800" dirty="0"/>
              <a:t>根据元素周期表、周期律</a:t>
            </a:r>
            <a:r>
              <a:rPr lang="en-US" altLang="zh-CN" sz="2800" dirty="0"/>
              <a:t>,</a:t>
            </a:r>
            <a:r>
              <a:rPr lang="zh-CN" altLang="zh-CN" sz="2800" dirty="0"/>
              <a:t>判断递变规律。</a:t>
            </a:r>
          </a:p>
        </p:txBody>
      </p:sp>
      <p:graphicFrame>
        <p:nvGraphicFramePr>
          <p:cNvPr id="2" name="表格 1">
            <a:extLst>
              <a:ext uri="{FF2B5EF4-FFF2-40B4-BE49-F238E27FC236}">
                <a16:creationId xmlns="" xmlns:a16="http://schemas.microsoft.com/office/drawing/2014/main" id="{3B33F9F4-E8A0-495C-BA41-1E25546BEF38}"/>
              </a:ext>
            </a:extLst>
          </p:cNvPr>
          <p:cNvGraphicFramePr>
            <a:graphicFrameLocks noGrp="1"/>
          </p:cNvGraphicFramePr>
          <p:nvPr>
            <p:extLst>
              <p:ext uri="{D42A27DB-BD31-4B8C-83A1-F6EECF244321}">
                <p14:modId xmlns:p14="http://schemas.microsoft.com/office/powerpoint/2010/main" val="3609363322"/>
              </p:ext>
            </p:extLst>
          </p:nvPr>
        </p:nvGraphicFramePr>
        <p:xfrm>
          <a:off x="319314" y="1567712"/>
          <a:ext cx="11582400" cy="3795601"/>
        </p:xfrm>
        <a:graphic>
          <a:graphicData uri="http://schemas.openxmlformats.org/drawingml/2006/table">
            <a:tbl>
              <a:tblPr firstRow="1" firstCol="1" bandRow="1"/>
              <a:tblGrid>
                <a:gridCol w="928915">
                  <a:extLst>
                    <a:ext uri="{9D8B030D-6E8A-4147-A177-3AD203B41FA5}">
                      <a16:colId xmlns="" xmlns:a16="http://schemas.microsoft.com/office/drawing/2014/main" val="226866432"/>
                    </a:ext>
                  </a:extLst>
                </a:gridCol>
                <a:gridCol w="8853714">
                  <a:extLst>
                    <a:ext uri="{9D8B030D-6E8A-4147-A177-3AD203B41FA5}">
                      <a16:colId xmlns="" xmlns:a16="http://schemas.microsoft.com/office/drawing/2014/main" val="3539695572"/>
                    </a:ext>
                  </a:extLst>
                </a:gridCol>
                <a:gridCol w="1799771">
                  <a:extLst>
                    <a:ext uri="{9D8B030D-6E8A-4147-A177-3AD203B41FA5}">
                      <a16:colId xmlns="" xmlns:a16="http://schemas.microsoft.com/office/drawing/2014/main" val="3575681331"/>
                    </a:ext>
                  </a:extLst>
                </a:gridCol>
              </a:tblGrid>
              <a:tr h="421733">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选项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判断依据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9688204"/>
                  </a:ext>
                </a:extLst>
              </a:tr>
              <a:tr h="84346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W</a:t>
                      </a:r>
                      <a:r>
                        <a:rPr lang="zh-CN" sz="2400" dirty="0">
                          <a:solidFill>
                            <a:srgbClr val="000000"/>
                          </a:solidFill>
                          <a:effectLst/>
                          <a:latin typeface="+mn-lt"/>
                          <a:ea typeface="+mn-ea"/>
                          <a:cs typeface="Times New Roman" panose="02020603050405020304" pitchFamily="18" charset="0"/>
                        </a:rPr>
                        <a:t>的氢化物是</a:t>
                      </a:r>
                      <a:r>
                        <a:rPr lang="en-US" sz="2400" dirty="0">
                          <a:solidFill>
                            <a:srgbClr val="000000"/>
                          </a:solidFill>
                          <a:effectLst/>
                          <a:latin typeface="+mn-lt"/>
                          <a:ea typeface="+mn-ea"/>
                          <a:cs typeface="Times New Roman" panose="02020603050405020304" pitchFamily="18" charset="0"/>
                        </a:rPr>
                        <a:t>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存在分子间氢键</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而</a:t>
                      </a:r>
                      <a:r>
                        <a:rPr lang="en-US" sz="2400" dirty="0">
                          <a:solidFill>
                            <a:srgbClr val="000000"/>
                          </a:solidFill>
                          <a:effectLst/>
                          <a:latin typeface="+mn-lt"/>
                          <a:ea typeface="+mn-ea"/>
                          <a:cs typeface="Times New Roman" panose="02020603050405020304" pitchFamily="18" charset="0"/>
                        </a:rPr>
                        <a:t>Z</a:t>
                      </a:r>
                      <a:r>
                        <a:rPr lang="zh-CN" sz="2400" dirty="0">
                          <a:solidFill>
                            <a:srgbClr val="000000"/>
                          </a:solidFill>
                          <a:effectLst/>
                          <a:latin typeface="+mn-lt"/>
                          <a:ea typeface="+mn-ea"/>
                          <a:cs typeface="Times New Roman" panose="02020603050405020304" pitchFamily="18" charset="0"/>
                        </a:rPr>
                        <a:t>的氢化物是</a:t>
                      </a:r>
                      <a:r>
                        <a:rPr lang="en-US" sz="2400" dirty="0" err="1">
                          <a:solidFill>
                            <a:srgbClr val="000000"/>
                          </a:solidFill>
                          <a:effectLst/>
                          <a:latin typeface="+mn-lt"/>
                          <a:ea typeface="+mn-ea"/>
                          <a:cs typeface="Times New Roman" panose="02020603050405020304" pitchFamily="18" charset="0"/>
                        </a:rPr>
                        <a:t>HCl</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不存在分子间氢键</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所以</a:t>
                      </a:r>
                      <a:r>
                        <a:rPr lang="en-US" sz="2400" dirty="0">
                          <a:solidFill>
                            <a:srgbClr val="000000"/>
                          </a:solidFill>
                          <a:effectLst/>
                          <a:latin typeface="+mn-lt"/>
                          <a:ea typeface="+mn-ea"/>
                          <a:cs typeface="Times New Roman" panose="02020603050405020304" pitchFamily="18" charset="0"/>
                        </a:rPr>
                        <a:t>NH</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的沸点比</a:t>
                      </a:r>
                      <a:r>
                        <a:rPr lang="en-US" sz="2400" dirty="0" err="1">
                          <a:solidFill>
                            <a:srgbClr val="000000"/>
                          </a:solidFill>
                          <a:effectLst/>
                          <a:latin typeface="+mn-lt"/>
                          <a:ea typeface="+mn-ea"/>
                          <a:cs typeface="Times New Roman" panose="02020603050405020304" pitchFamily="18" charset="0"/>
                        </a:rPr>
                        <a:t>HCl</a:t>
                      </a:r>
                      <a:r>
                        <a:rPr lang="zh-CN" sz="2400" dirty="0">
                          <a:solidFill>
                            <a:srgbClr val="000000"/>
                          </a:solidFill>
                          <a:effectLst/>
                          <a:latin typeface="+mn-lt"/>
                          <a:ea typeface="+mn-ea"/>
                          <a:cs typeface="Times New Roman" panose="02020603050405020304" pitchFamily="18" charset="0"/>
                        </a:rPr>
                        <a:t>的沸点高 </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7070632"/>
                  </a:ext>
                </a:extLst>
              </a:tr>
              <a:tr h="84346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Al</a:t>
                      </a:r>
                      <a:r>
                        <a:rPr lang="zh-CN" sz="2400" dirty="0">
                          <a:solidFill>
                            <a:srgbClr val="000000"/>
                          </a:solidFill>
                          <a:effectLst/>
                          <a:latin typeface="+mn-lt"/>
                          <a:ea typeface="+mn-ea"/>
                          <a:cs typeface="Times New Roman" panose="02020603050405020304" pitchFamily="18" charset="0"/>
                        </a:rPr>
                        <a:t>的氧化物对应的水化物为</a:t>
                      </a:r>
                      <a:r>
                        <a:rPr lang="en-US" sz="2400" dirty="0">
                          <a:solidFill>
                            <a:srgbClr val="000000"/>
                          </a:solidFill>
                          <a:effectLst/>
                          <a:latin typeface="+mn-lt"/>
                          <a:ea typeface="+mn-ea"/>
                          <a:cs typeface="Times New Roman" panose="02020603050405020304" pitchFamily="18" charset="0"/>
                        </a:rPr>
                        <a:t>Al(OH)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显两性</a:t>
                      </a:r>
                      <a:r>
                        <a:rPr lang="en-US" sz="2400" dirty="0">
                          <a:solidFill>
                            <a:srgbClr val="000000"/>
                          </a:solidFill>
                          <a:effectLst/>
                          <a:latin typeface="+mn-lt"/>
                          <a:ea typeface="+mn-ea"/>
                          <a:cs typeface="Times New Roman" panose="02020603050405020304" pitchFamily="18" charset="0"/>
                        </a:rPr>
                        <a:t>,N</a:t>
                      </a:r>
                      <a:r>
                        <a:rPr lang="zh-CN" sz="2400" dirty="0">
                          <a:solidFill>
                            <a:srgbClr val="000000"/>
                          </a:solidFill>
                          <a:effectLst/>
                          <a:latin typeface="+mn-lt"/>
                          <a:ea typeface="+mn-ea"/>
                          <a:cs typeface="Times New Roman" panose="02020603050405020304" pitchFamily="18" charset="0"/>
                        </a:rPr>
                        <a:t>的氧化物对应的水化物为</a:t>
                      </a:r>
                      <a:r>
                        <a:rPr lang="en-US" sz="2400" dirty="0">
                          <a:solidFill>
                            <a:srgbClr val="000000"/>
                          </a:solidFill>
                          <a:effectLst/>
                          <a:latin typeface="+mn-lt"/>
                          <a:ea typeface="+mn-ea"/>
                          <a:cs typeface="Times New Roman" panose="02020603050405020304" pitchFamily="18" charset="0"/>
                        </a:rPr>
                        <a:t>HNO</a:t>
                      </a:r>
                      <a:r>
                        <a:rPr lang="en-US" sz="2400" baseline="-25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HNO</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均显酸性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1579779"/>
                  </a:ext>
                </a:extLst>
              </a:tr>
              <a:tr h="84346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C</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Y</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X</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(Al</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为离子晶体</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而</a:t>
                      </a:r>
                      <a:r>
                        <a:rPr lang="en-US" sz="2400">
                          <a:solidFill>
                            <a:srgbClr val="000000"/>
                          </a:solidFill>
                          <a:effectLst/>
                          <a:latin typeface="+mn-lt"/>
                          <a:ea typeface="+mn-ea"/>
                          <a:cs typeface="Times New Roman" panose="02020603050405020304" pitchFamily="18" charset="0"/>
                        </a:rPr>
                        <a:t>YZ</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(AlCl</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是分子晶体</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离子晶体的熔点一般高于分子晶体的熔点</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7128761"/>
                  </a:ext>
                </a:extLst>
              </a:tr>
              <a:tr h="843467">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D</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Al</a:t>
                      </a:r>
                      <a:r>
                        <a:rPr lang="en-US" sz="2400" baseline="30000" dirty="0">
                          <a:solidFill>
                            <a:srgbClr val="000000"/>
                          </a:solidFill>
                          <a:effectLst/>
                          <a:latin typeface="+mn-lt"/>
                          <a:ea typeface="+mn-ea"/>
                          <a:cs typeface="Times New Roman" panose="02020603050405020304" pitchFamily="18" charset="0"/>
                        </a:rPr>
                        <a:t>3+</a:t>
                      </a:r>
                      <a:r>
                        <a:rPr lang="zh-CN" sz="2400" dirty="0">
                          <a:solidFill>
                            <a:srgbClr val="000000"/>
                          </a:solidFill>
                          <a:effectLst/>
                          <a:latin typeface="+mn-lt"/>
                          <a:ea typeface="+mn-ea"/>
                          <a:cs typeface="Times New Roman" panose="02020603050405020304" pitchFamily="18" charset="0"/>
                        </a:rPr>
                        <a:t>和</a:t>
                      </a:r>
                      <a:r>
                        <a:rPr lang="en-US" sz="2400" dirty="0">
                          <a:solidFill>
                            <a:srgbClr val="000000"/>
                          </a:solidFill>
                          <a:effectLst/>
                          <a:latin typeface="+mn-lt"/>
                          <a:ea typeface="+mn-ea"/>
                          <a:cs typeface="Times New Roman" panose="02020603050405020304" pitchFamily="18" charset="0"/>
                        </a:rPr>
                        <a:t>O</a:t>
                      </a:r>
                      <a:r>
                        <a:rPr lang="en-US" sz="2400" baseline="30000" dirty="0">
                          <a:solidFill>
                            <a:srgbClr val="000000"/>
                          </a:solidFill>
                          <a:effectLst/>
                          <a:latin typeface="+mn-lt"/>
                          <a:ea typeface="+mn-ea"/>
                          <a:cs typeface="Times New Roman" panose="02020603050405020304" pitchFamily="18" charset="0"/>
                        </a:rPr>
                        <a:t>2-</a:t>
                      </a:r>
                      <a:r>
                        <a:rPr lang="zh-CN" sz="2400" dirty="0">
                          <a:solidFill>
                            <a:srgbClr val="000000"/>
                          </a:solidFill>
                          <a:effectLst/>
                          <a:latin typeface="+mn-lt"/>
                          <a:ea typeface="+mn-ea"/>
                          <a:cs typeface="Times New Roman" panose="02020603050405020304" pitchFamily="18" charset="0"/>
                        </a:rPr>
                        <a:t>的电子层结构相同</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具有相同电子层结构的离子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核电荷数越大</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离子半径越小</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所以离子半径</a:t>
                      </a:r>
                      <a:r>
                        <a:rPr lang="en-US" sz="2400" dirty="0">
                          <a:solidFill>
                            <a:srgbClr val="000000"/>
                          </a:solidFill>
                          <a:effectLst/>
                          <a:latin typeface="+mn-lt"/>
                          <a:ea typeface="+mn-ea"/>
                          <a:cs typeface="Times New Roman" panose="02020603050405020304" pitchFamily="18" charset="0"/>
                        </a:rPr>
                        <a:t>:Al</a:t>
                      </a:r>
                      <a:r>
                        <a:rPr lang="en-US" sz="2400" baseline="30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&lt;O</a:t>
                      </a:r>
                      <a:r>
                        <a:rPr lang="en-US" sz="2400" baseline="30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正确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6742031"/>
                  </a:ext>
                </a:extLst>
              </a:tr>
            </a:tbl>
          </a:graphicData>
        </a:graphic>
      </p:graphicFrame>
      <p:sp>
        <p:nvSpPr>
          <p:cNvPr id="10" name="矩形 9">
            <a:extLst>
              <a:ext uri="{FF2B5EF4-FFF2-40B4-BE49-F238E27FC236}">
                <a16:creationId xmlns="" xmlns:a16="http://schemas.microsoft.com/office/drawing/2014/main" id="{74EEE73F-7C53-4433-B67A-6DA5E8B3D390}"/>
              </a:ext>
            </a:extLst>
          </p:cNvPr>
          <p:cNvSpPr/>
          <p:nvPr/>
        </p:nvSpPr>
        <p:spPr>
          <a:xfrm>
            <a:off x="402887" y="5531743"/>
            <a:ext cx="6331742" cy="523220"/>
          </a:xfrm>
          <a:prstGeom prst="rect">
            <a:avLst/>
          </a:prstGeom>
        </p:spPr>
        <p:txBody>
          <a:bodyPr wrap="square">
            <a:spAutoFit/>
          </a:bodyPr>
          <a:lstStyle/>
          <a:p>
            <a:r>
              <a:rPr lang="zh-CN" altLang="en-US" sz="2800" b="1" dirty="0">
                <a:solidFill>
                  <a:srgbClr val="DA251C"/>
                </a:solidFill>
                <a:cs typeface="Times New Roman"/>
              </a:rPr>
              <a:t>答案</a:t>
            </a:r>
            <a:r>
              <a:rPr lang="zh-CN" altLang="zh-CN" sz="2800" dirty="0"/>
              <a:t>　</a:t>
            </a:r>
            <a:r>
              <a:rPr lang="en-US" altLang="zh-CN" sz="2800" dirty="0"/>
              <a:t>D</a:t>
            </a:r>
            <a:endParaRPr lang="zh-CN" altLang="zh-CN" sz="2800" dirty="0"/>
          </a:p>
        </p:txBody>
      </p:sp>
      <p:sp>
        <p:nvSpPr>
          <p:cNvPr id="8" name="矩形 7">
            <a:extLst>
              <a:ext uri="{FF2B5EF4-FFF2-40B4-BE49-F238E27FC236}">
                <a16:creationId xmlns="" xmlns:a16="http://schemas.microsoft.com/office/drawing/2014/main" id="{FFF06CDA-DC40-4474-8ED0-6B5E6C9F4746}"/>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689031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74EEE73F-7C53-4433-B67A-6DA5E8B3D390}"/>
              </a:ext>
            </a:extLst>
          </p:cNvPr>
          <p:cNvSpPr/>
          <p:nvPr/>
        </p:nvSpPr>
        <p:spPr>
          <a:xfrm>
            <a:off x="402887" y="814600"/>
            <a:ext cx="6331742" cy="523220"/>
          </a:xfrm>
          <a:prstGeom prst="rect">
            <a:avLst/>
          </a:prstGeom>
        </p:spPr>
        <p:txBody>
          <a:bodyPr wrap="square">
            <a:spAutoFit/>
          </a:bodyPr>
          <a:lstStyle/>
          <a:p>
            <a:r>
              <a:rPr lang="zh-CN" altLang="en-US" sz="2800" b="1" dirty="0">
                <a:solidFill>
                  <a:srgbClr val="DA251C"/>
                </a:solidFill>
                <a:cs typeface="Times New Roman"/>
              </a:rPr>
              <a:t>规律总结</a:t>
            </a:r>
            <a:endParaRPr lang="zh-CN" altLang="zh-CN" sz="2800" dirty="0"/>
          </a:p>
        </p:txBody>
      </p:sp>
      <p:sp>
        <p:nvSpPr>
          <p:cNvPr id="3" name="矩形 2">
            <a:extLst>
              <a:ext uri="{FF2B5EF4-FFF2-40B4-BE49-F238E27FC236}">
                <a16:creationId xmlns="" xmlns:a16="http://schemas.microsoft.com/office/drawing/2014/main" id="{3EDA992F-EF3D-4360-95A9-DD9AE1EB9512}"/>
              </a:ext>
            </a:extLst>
          </p:cNvPr>
          <p:cNvSpPr/>
          <p:nvPr/>
        </p:nvSpPr>
        <p:spPr>
          <a:xfrm>
            <a:off x="304801" y="1356822"/>
            <a:ext cx="11625942" cy="461664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牢记元素周期表的结构</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能区分长短周期、主副族、每周期的元素种数等</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是求解的基础</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一定要</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心中有表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理清三个重要关系式</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原子核外电子层数</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周期数。</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主族序数</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最外层电子数</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最高正价</a:t>
            </a:r>
            <a:r>
              <a:rPr lang="en-US" altLang="zh-CN" sz="2800" dirty="0">
                <a:solidFill>
                  <a:srgbClr val="000000"/>
                </a:solidFill>
                <a:cs typeface="Times New Roman" panose="02020603050405020304" pitchFamily="18" charset="0"/>
              </a:rPr>
              <a:t>=8-|</a:t>
            </a:r>
            <a:r>
              <a:rPr lang="zh-CN" altLang="zh-CN" sz="2800" dirty="0">
                <a:solidFill>
                  <a:srgbClr val="000000"/>
                </a:solidFill>
                <a:cs typeface="Times New Roman" panose="02020603050405020304" pitchFamily="18" charset="0"/>
              </a:rPr>
              <a:t>最低负价</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除外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最高正价</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最低负价</a:t>
            </a:r>
            <a:r>
              <a:rPr lang="en-US" altLang="zh-CN" sz="2800" dirty="0">
                <a:solidFill>
                  <a:srgbClr val="000000"/>
                </a:solidFill>
                <a:cs typeface="Times New Roman" panose="02020603050405020304" pitchFamily="18" charset="0"/>
              </a:rPr>
              <a:t>|=0</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的元素依次位于</a:t>
            </a:r>
            <a:r>
              <a:rPr lang="en-US" altLang="zh-CN" sz="2800" dirty="0" err="1">
                <a:solidFill>
                  <a:srgbClr val="000000"/>
                </a:solidFill>
                <a:cs typeface="Times New Roman" panose="02020603050405020304" pitchFamily="18" charset="0"/>
              </a:rPr>
              <a:t>ⅣA</a:t>
            </a:r>
            <a:r>
              <a:rPr lang="zh-CN" altLang="zh-CN" sz="2800" dirty="0">
                <a:solidFill>
                  <a:srgbClr val="000000"/>
                </a:solidFill>
                <a:cs typeface="Times New Roman" panose="02020603050405020304" pitchFamily="18" charset="0"/>
              </a:rPr>
              <a:t>族、</a:t>
            </a:r>
            <a:r>
              <a:rPr lang="en-US" altLang="zh-CN" sz="2800" dirty="0" err="1">
                <a:solidFill>
                  <a:srgbClr val="000000"/>
                </a:solidFill>
                <a:cs typeface="Times New Roman" panose="02020603050405020304" pitchFamily="18" charset="0"/>
              </a:rPr>
              <a:t>ⅤA</a:t>
            </a:r>
            <a:r>
              <a:rPr lang="zh-CN" altLang="zh-CN" sz="2800" dirty="0">
                <a:solidFill>
                  <a:srgbClr val="000000"/>
                </a:solidFill>
                <a:cs typeface="Times New Roman" panose="02020603050405020304" pitchFamily="18" charset="0"/>
              </a:rPr>
              <a:t>族、</a:t>
            </a:r>
            <a:r>
              <a:rPr lang="en-US" altLang="zh-CN" sz="2800" dirty="0" err="1">
                <a:solidFill>
                  <a:srgbClr val="000000"/>
                </a:solidFill>
                <a:cs typeface="Times New Roman" panose="02020603050405020304" pitchFamily="18" charset="0"/>
              </a:rPr>
              <a:t>ⅥA</a:t>
            </a:r>
            <a:r>
              <a:rPr lang="zh-CN" altLang="zh-CN" sz="2800" dirty="0">
                <a:solidFill>
                  <a:srgbClr val="000000"/>
                </a:solidFill>
                <a:cs typeface="Times New Roman" panose="02020603050405020304" pitchFamily="18" charset="0"/>
              </a:rPr>
              <a:t>族、</a:t>
            </a:r>
            <a:r>
              <a:rPr lang="en-US" altLang="zh-CN" sz="2800" dirty="0" err="1">
                <a:solidFill>
                  <a:srgbClr val="000000"/>
                </a:solidFill>
                <a:cs typeface="Times New Roman" panose="02020603050405020304" pitchFamily="18" charset="0"/>
              </a:rPr>
              <a:t>ⅦA</a:t>
            </a:r>
            <a:r>
              <a:rPr lang="zh-CN" altLang="zh-CN" sz="2800" dirty="0">
                <a:solidFill>
                  <a:srgbClr val="000000"/>
                </a:solidFill>
                <a:cs typeface="Times New Roman" panose="02020603050405020304" pitchFamily="18" charset="0"/>
              </a:rPr>
              <a:t>族。</a:t>
            </a:r>
          </a:p>
        </p:txBody>
      </p:sp>
      <p:sp>
        <p:nvSpPr>
          <p:cNvPr id="8" name="矩形 7">
            <a:extLst>
              <a:ext uri="{FF2B5EF4-FFF2-40B4-BE49-F238E27FC236}">
                <a16:creationId xmlns="" xmlns:a16="http://schemas.microsoft.com/office/drawing/2014/main" id="{1BACEBA7-5913-4108-8D94-E2E8887C9999}"/>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4184404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3EDA992F-EF3D-4360-95A9-DD9AE1EB9512}"/>
              </a:ext>
            </a:extLst>
          </p:cNvPr>
          <p:cNvSpPr/>
          <p:nvPr/>
        </p:nvSpPr>
        <p:spPr>
          <a:xfrm>
            <a:off x="304801" y="944880"/>
            <a:ext cx="11625941" cy="6074019"/>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族序数等于周期数的元素</a:t>
            </a:r>
            <a:r>
              <a:rPr lang="en-US" altLang="zh-CN" sz="2800"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Be</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Al</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族序数等于周期数</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倍的元素</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族序数等于周期数</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倍的元素</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周期数是族序数</a:t>
            </a: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倍的元素</a:t>
            </a:r>
            <a:r>
              <a:rPr lang="en-US" altLang="zh-CN" sz="2800" dirty="0">
                <a:solidFill>
                  <a:srgbClr val="000000"/>
                </a:solidFill>
                <a:cs typeface="Times New Roman" panose="02020603050405020304" pitchFamily="18" charset="0"/>
              </a:rPr>
              <a:t>:Li</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Ca</a:t>
            </a:r>
            <a:r>
              <a:rPr lang="zh-CN" altLang="zh-CN" sz="2800" dirty="0">
                <a:solidFill>
                  <a:srgbClr val="000000"/>
                </a:solidFill>
                <a:cs typeface="Times New Roman" panose="02020603050405020304" pitchFamily="18" charset="0"/>
              </a:rPr>
              <a:t>等。</a:t>
            </a:r>
          </a:p>
          <a:p>
            <a:pPr>
              <a:lnSpc>
                <a:spcPct val="150000"/>
              </a:lnSpc>
              <a:spcAft>
                <a:spcPts val="0"/>
              </a:spcAft>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周期数是族序数</a:t>
            </a: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倍的元素</a:t>
            </a:r>
            <a:r>
              <a:rPr lang="en-US" altLang="zh-CN" sz="2800" dirty="0">
                <a:solidFill>
                  <a:srgbClr val="000000"/>
                </a:solidFill>
                <a:cs typeface="Times New Roman" panose="02020603050405020304" pitchFamily="18" charset="0"/>
              </a:rPr>
              <a:t>:Na</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Ba</a:t>
            </a:r>
            <a:r>
              <a:rPr lang="zh-CN" altLang="zh-CN" sz="2800" dirty="0">
                <a:solidFill>
                  <a:srgbClr val="000000"/>
                </a:solidFill>
                <a:cs typeface="Times New Roman" panose="02020603050405020304" pitchFamily="18" charset="0"/>
              </a:rPr>
              <a:t>。</a:t>
            </a:r>
            <a:endParaRPr lang="en-US" altLang="zh-CN" sz="2800" dirty="0">
              <a:solidFill>
                <a:srgbClr val="000000"/>
              </a:solidFill>
              <a:cs typeface="Times New Roman" panose="02020603050405020304" pitchFamily="18" charset="0"/>
            </a:endParaRPr>
          </a:p>
          <a:p>
            <a:pPr>
              <a:lnSpc>
                <a:spcPct val="150000"/>
              </a:lnSpc>
            </a:pPr>
            <a:r>
              <a:rPr lang="en-US" altLang="zh-CN" sz="2800" dirty="0"/>
              <a:t>(6)</a:t>
            </a:r>
            <a:r>
              <a:rPr lang="zh-CN" altLang="zh-CN" sz="2800" dirty="0"/>
              <a:t>最高正价与最低负价代数和为零的短周期元素</a:t>
            </a:r>
            <a:r>
              <a:rPr lang="en-US" altLang="zh-CN" sz="2800" dirty="0"/>
              <a:t>:H</a:t>
            </a:r>
            <a:r>
              <a:rPr lang="zh-CN" altLang="zh-CN" sz="2800" dirty="0"/>
              <a:t>、</a:t>
            </a:r>
            <a:r>
              <a:rPr lang="en-US" altLang="zh-CN" sz="2800" dirty="0"/>
              <a:t>C</a:t>
            </a:r>
            <a:r>
              <a:rPr lang="zh-CN" altLang="zh-CN" sz="2800" dirty="0"/>
              <a:t>、</a:t>
            </a:r>
            <a:r>
              <a:rPr lang="en-US" altLang="zh-CN" sz="2800" dirty="0"/>
              <a:t>Si</a:t>
            </a:r>
            <a:r>
              <a:rPr lang="zh-CN" altLang="zh-CN" sz="2800" dirty="0"/>
              <a:t>。</a:t>
            </a:r>
          </a:p>
          <a:p>
            <a:pPr>
              <a:lnSpc>
                <a:spcPct val="150000"/>
              </a:lnSpc>
            </a:pPr>
            <a:r>
              <a:rPr lang="en-US" altLang="zh-CN" sz="2800" dirty="0"/>
              <a:t>(7)</a:t>
            </a:r>
            <a:r>
              <a:rPr lang="zh-CN" altLang="zh-CN" sz="2800" dirty="0"/>
              <a:t>最高正价是最低负价绝对值</a:t>
            </a:r>
            <a:r>
              <a:rPr lang="en-US" altLang="zh-CN" sz="2800" dirty="0"/>
              <a:t>3</a:t>
            </a:r>
            <a:r>
              <a:rPr lang="zh-CN" altLang="zh-CN" sz="2800" dirty="0"/>
              <a:t>倍的短周期元素</a:t>
            </a:r>
            <a:r>
              <a:rPr lang="en-US" altLang="zh-CN" sz="2800" dirty="0"/>
              <a:t>:S</a:t>
            </a:r>
            <a:r>
              <a:rPr lang="zh-CN" altLang="zh-CN" sz="2800" dirty="0"/>
              <a:t>。</a:t>
            </a:r>
          </a:p>
          <a:p>
            <a:pPr>
              <a:lnSpc>
                <a:spcPct val="150000"/>
              </a:lnSpc>
            </a:pPr>
            <a:r>
              <a:rPr lang="en-US" altLang="zh-CN" sz="2800" dirty="0"/>
              <a:t>(8)</a:t>
            </a:r>
            <a:r>
              <a:rPr lang="zh-CN" altLang="zh-CN" sz="2800" dirty="0"/>
              <a:t>除</a:t>
            </a:r>
            <a:r>
              <a:rPr lang="en-US" altLang="zh-CN" sz="2800" dirty="0"/>
              <a:t>H</a:t>
            </a:r>
            <a:r>
              <a:rPr lang="zh-CN" altLang="zh-CN" sz="2800" dirty="0"/>
              <a:t>外</a:t>
            </a:r>
            <a:r>
              <a:rPr lang="en-US" altLang="zh-CN" sz="2800" dirty="0"/>
              <a:t>,</a:t>
            </a:r>
            <a:r>
              <a:rPr lang="zh-CN" altLang="zh-CN" sz="2800" dirty="0"/>
              <a:t>原子半径最小的元素</a:t>
            </a:r>
            <a:r>
              <a:rPr lang="en-US" altLang="zh-CN" sz="2800" dirty="0"/>
              <a:t>:F</a:t>
            </a:r>
            <a:r>
              <a:rPr lang="zh-CN" altLang="zh-CN" sz="2800" dirty="0"/>
              <a:t>。</a:t>
            </a:r>
          </a:p>
          <a:p>
            <a:pPr>
              <a:lnSpc>
                <a:spcPct val="150000"/>
              </a:lnSpc>
            </a:pPr>
            <a:r>
              <a:rPr lang="en-US" altLang="zh-CN" sz="2800" dirty="0"/>
              <a:t>(9)</a:t>
            </a:r>
            <a:r>
              <a:rPr lang="zh-CN" altLang="zh-CN" sz="2800" dirty="0"/>
              <a:t>最高正价不等于族序数的短周期元素</a:t>
            </a:r>
            <a:r>
              <a:rPr lang="en-US" altLang="zh-CN" sz="2800" dirty="0"/>
              <a:t>:O(F</a:t>
            </a:r>
            <a:r>
              <a:rPr lang="zh-CN" altLang="zh-CN" sz="2800" dirty="0"/>
              <a:t>无正价</a:t>
            </a:r>
            <a:r>
              <a:rPr lang="en-US" altLang="zh-CN" sz="2800" dirty="0"/>
              <a:t>)</a:t>
            </a:r>
            <a:r>
              <a:rPr lang="zh-CN" altLang="zh-CN" sz="2800" dirty="0"/>
              <a:t>。</a:t>
            </a:r>
            <a:endParaRPr lang="zh-CN" altLang="zh-CN" sz="2800" dirty="0">
              <a:solidFill>
                <a:srgbClr val="000000"/>
              </a:solidFill>
              <a:cs typeface="Times New Roman" panose="02020603050405020304" pitchFamily="18" charset="0"/>
            </a:endParaRPr>
          </a:p>
        </p:txBody>
      </p:sp>
      <p:sp>
        <p:nvSpPr>
          <p:cNvPr id="6" name="矩形 5">
            <a:extLst>
              <a:ext uri="{FF2B5EF4-FFF2-40B4-BE49-F238E27FC236}">
                <a16:creationId xmlns="" xmlns:a16="http://schemas.microsoft.com/office/drawing/2014/main" id="{164B4A1D-57ED-476A-9521-1660EBD81DB5}"/>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
        <p:nvSpPr>
          <p:cNvPr id="2" name="矩形 1"/>
          <p:cNvSpPr/>
          <p:nvPr/>
        </p:nvSpPr>
        <p:spPr>
          <a:xfrm>
            <a:off x="304801" y="370925"/>
            <a:ext cx="6917278" cy="738664"/>
          </a:xfrm>
          <a:prstGeom prst="rect">
            <a:avLst/>
          </a:prstGeom>
        </p:spPr>
        <p:txBody>
          <a:bodyPr wrap="none">
            <a:spAutoFit/>
          </a:bodyPr>
          <a:lstStyle/>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熟悉主族元素在元素周期表中的特殊位置</a:t>
            </a:r>
          </a:p>
        </p:txBody>
      </p:sp>
    </p:spTree>
    <p:extLst>
      <p:ext uri="{BB962C8B-B14F-4D97-AF65-F5344CB8AC3E}">
        <p14:creationId xmlns:p14="http://schemas.microsoft.com/office/powerpoint/2010/main" val="2193706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B47561BC-FDC8-4426-9B4D-ECF9FCFDF8C8}"/>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a:extLst>
              <a:ext uri="{FF2B5EF4-FFF2-40B4-BE49-F238E27FC236}">
                <a16:creationId xmlns="" xmlns:a16="http://schemas.microsoft.com/office/drawing/2014/main" id="{CAB08CCD-B8A7-4318-A302-1C063CADF072}"/>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10" name="矩形 9">
            <a:extLst>
              <a:ext uri="{FF2B5EF4-FFF2-40B4-BE49-F238E27FC236}">
                <a16:creationId xmlns="" xmlns:a16="http://schemas.microsoft.com/office/drawing/2014/main" id="{52160567-35F5-433B-9BD1-6C829668B4C1}"/>
              </a:ext>
            </a:extLst>
          </p:cNvPr>
          <p:cNvSpPr/>
          <p:nvPr/>
        </p:nvSpPr>
        <p:spPr>
          <a:xfrm>
            <a:off x="1066800" y="-2"/>
            <a:ext cx="67564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3 </a:t>
            </a:r>
            <a:r>
              <a:rPr lang="zh-CN" altLang="zh-CN" sz="2800" dirty="0">
                <a:solidFill>
                  <a:srgbClr val="DA251C"/>
                </a:solidFill>
              </a:rPr>
              <a:t>依据元素及其化合物性质推断元素</a:t>
            </a:r>
          </a:p>
        </p:txBody>
      </p:sp>
      <p:sp>
        <p:nvSpPr>
          <p:cNvPr id="11" name="矩形 10">
            <a:extLst>
              <a:ext uri="{FF2B5EF4-FFF2-40B4-BE49-F238E27FC236}">
                <a16:creationId xmlns="" xmlns:a16="http://schemas.microsoft.com/office/drawing/2014/main" id="{24C76213-A454-4B24-AB0C-A9BD01DD531D}"/>
              </a:ext>
            </a:extLst>
          </p:cNvPr>
          <p:cNvSpPr/>
          <p:nvPr/>
        </p:nvSpPr>
        <p:spPr>
          <a:xfrm>
            <a:off x="242445" y="758369"/>
            <a:ext cx="11726577" cy="738664"/>
          </a:xfrm>
          <a:prstGeom prst="rect">
            <a:avLst/>
          </a:prstGeom>
        </p:spPr>
        <p:txBody>
          <a:bodyPr wrap="square">
            <a:spAutoFit/>
          </a:bodyPr>
          <a:lstStyle/>
          <a:p>
            <a:pPr>
              <a:lnSpc>
                <a:spcPct val="150000"/>
              </a:lnSpc>
              <a:spcAft>
                <a:spcPts val="0"/>
              </a:spcAft>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8D9DDC46-0F51-4625-9EB4-EF7A7D313664}"/>
              </a:ext>
            </a:extLst>
          </p:cNvPr>
          <p:cNvSpPr/>
          <p:nvPr/>
        </p:nvSpPr>
        <p:spPr>
          <a:xfrm>
            <a:off x="242445" y="1127701"/>
            <a:ext cx="11538857" cy="2677656"/>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cs typeface="Times New Roman" panose="02020603050405020304" pitchFamily="18" charset="0"/>
              </a:rPr>
              <a:t>示例</a:t>
            </a:r>
            <a:r>
              <a:rPr lang="en-US" altLang="zh-CN" sz="2800" b="1" dirty="0" smtClean="0">
                <a:solidFill>
                  <a:srgbClr val="DA251C"/>
                </a:solidFill>
                <a:latin typeface="Times New Roman" panose="02020603050405020304" pitchFamily="18" charset="0"/>
                <a:cs typeface="Times New Roman" panose="02020603050405020304" pitchFamily="18" charset="0"/>
              </a:rPr>
              <a:t>6  </a:t>
            </a:r>
            <a:r>
              <a:rPr lang="en-US" altLang="zh-CN" sz="2800" dirty="0" smtClean="0">
                <a:solidFill>
                  <a:srgbClr val="000000"/>
                </a:solidFill>
                <a:cs typeface="Times New Roman" panose="02020603050405020304" pitchFamily="18" charset="0"/>
              </a:rPr>
              <a:t>[2016</a:t>
            </a:r>
            <a:r>
              <a:rPr lang="zh-CN" altLang="zh-CN" sz="2800" dirty="0">
                <a:solidFill>
                  <a:srgbClr val="000000"/>
                </a:solidFill>
                <a:cs typeface="Times New Roman" panose="02020603050405020304" pitchFamily="18" charset="0"/>
              </a:rPr>
              <a:t>全国卷</a:t>
            </a:r>
            <a:r>
              <a:rPr lang="en-US" altLang="zh-CN" sz="2800" dirty="0">
                <a:solidFill>
                  <a:srgbClr val="000000"/>
                </a:solidFill>
                <a:cs typeface="Times New Roman" panose="02020603050405020304" pitchFamily="18" charset="0"/>
              </a:rPr>
              <a:t>Ⅰ,13,6</a:t>
            </a:r>
            <a:r>
              <a:rPr lang="zh-CN" altLang="zh-CN" sz="2800" dirty="0">
                <a:solidFill>
                  <a:srgbClr val="000000"/>
                </a:solidFill>
                <a:cs typeface="Times New Roman" panose="02020603050405020304" pitchFamily="18" charset="0"/>
              </a:rPr>
              <a:t>分</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短周期元素</a:t>
            </a:r>
            <a:r>
              <a:rPr lang="en-US" altLang="zh-CN" sz="2800" dirty="0">
                <a:solidFill>
                  <a:srgbClr val="000000"/>
                </a:solidFill>
                <a:cs typeface="Times New Roman" panose="02020603050405020304" pitchFamily="18" charset="0"/>
              </a:rPr>
              <a:t>W</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X</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Y</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Z</a:t>
            </a:r>
            <a:r>
              <a:rPr lang="zh-CN" altLang="zh-CN" sz="2800" dirty="0">
                <a:solidFill>
                  <a:srgbClr val="000000"/>
                </a:solidFill>
                <a:cs typeface="Times New Roman" panose="02020603050405020304" pitchFamily="18" charset="0"/>
              </a:rPr>
              <a:t>的原子序数依次增加。</a:t>
            </a:r>
            <a:r>
              <a:rPr lang="en-US" altLang="zh-CN" sz="2800" i="1" dirty="0">
                <a:solidFill>
                  <a:srgbClr val="000000"/>
                </a:solidFill>
                <a:cs typeface="Times New Roman" panose="02020603050405020304" pitchFamily="18" charset="0"/>
              </a:rPr>
              <a:t>m</a:t>
            </a:r>
            <a:r>
              <a:rPr lang="zh-CN"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p</a:t>
            </a:r>
            <a:r>
              <a:rPr lang="zh-CN"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r</a:t>
            </a:r>
            <a:r>
              <a:rPr lang="zh-CN" altLang="zh-CN" sz="2800" dirty="0">
                <a:solidFill>
                  <a:srgbClr val="000000"/>
                </a:solidFill>
                <a:cs typeface="Times New Roman" panose="02020603050405020304" pitchFamily="18" charset="0"/>
              </a:rPr>
              <a:t>是由这些元素组成的二元化合物</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是元素</a:t>
            </a:r>
            <a:r>
              <a:rPr lang="en-US" altLang="zh-CN" sz="2800" dirty="0">
                <a:solidFill>
                  <a:srgbClr val="000000"/>
                </a:solidFill>
                <a:cs typeface="Times New Roman" panose="02020603050405020304" pitchFamily="18" charset="0"/>
              </a:rPr>
              <a:t>Z</a:t>
            </a:r>
            <a:r>
              <a:rPr lang="zh-CN" altLang="zh-CN" sz="2800" dirty="0">
                <a:solidFill>
                  <a:srgbClr val="000000"/>
                </a:solidFill>
                <a:cs typeface="Times New Roman" panose="02020603050405020304" pitchFamily="18" charset="0"/>
              </a:rPr>
              <a:t>的单质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通常为黄绿色气体</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q</a:t>
            </a:r>
            <a:r>
              <a:rPr lang="zh-CN" altLang="zh-CN" sz="2800" dirty="0">
                <a:solidFill>
                  <a:srgbClr val="000000"/>
                </a:solidFill>
                <a:cs typeface="Times New Roman" panose="02020603050405020304" pitchFamily="18" charset="0"/>
              </a:rPr>
              <a:t>的水溶液具有漂白性</a:t>
            </a:r>
            <a:r>
              <a:rPr lang="en-US" altLang="zh-CN" sz="2800" dirty="0">
                <a:solidFill>
                  <a:srgbClr val="000000"/>
                </a:solidFill>
                <a:cs typeface="Times New Roman" panose="02020603050405020304" pitchFamily="18" charset="0"/>
              </a:rPr>
              <a:t>,0.01 mol·L</a:t>
            </a:r>
            <a:r>
              <a:rPr lang="en-US" altLang="zh-CN" sz="2800" baseline="30000" dirty="0">
                <a:solidFill>
                  <a:srgbClr val="000000"/>
                </a:solidFill>
                <a:cs typeface="Times New Roman" panose="02020603050405020304" pitchFamily="18" charset="0"/>
              </a:rPr>
              <a:t>-1</a:t>
            </a:r>
            <a:r>
              <a:rPr lang="en-US" altLang="zh-CN" sz="2800" dirty="0">
                <a:solidFill>
                  <a:srgbClr val="000000"/>
                </a:solidFill>
                <a:cs typeface="Times New Roman" panose="02020603050405020304" pitchFamily="18" charset="0"/>
              </a:rPr>
              <a:t> </a:t>
            </a:r>
            <a:r>
              <a:rPr lang="en-US" altLang="zh-CN" sz="2800" i="1" dirty="0">
                <a:solidFill>
                  <a:srgbClr val="000000"/>
                </a:solidFill>
                <a:cs typeface="Times New Roman" panose="02020603050405020304" pitchFamily="18" charset="0"/>
              </a:rPr>
              <a:t>r</a:t>
            </a:r>
            <a:r>
              <a:rPr lang="zh-CN" altLang="zh-CN" sz="2800" dirty="0">
                <a:solidFill>
                  <a:srgbClr val="000000"/>
                </a:solidFill>
                <a:cs typeface="Times New Roman" panose="02020603050405020304" pitchFamily="18" charset="0"/>
              </a:rPr>
              <a:t>溶液的</a:t>
            </a:r>
            <a:r>
              <a:rPr lang="en-US" altLang="zh-CN" sz="2800" dirty="0">
                <a:solidFill>
                  <a:srgbClr val="000000"/>
                </a:solidFill>
                <a:cs typeface="Times New Roman" panose="02020603050405020304" pitchFamily="18" charset="0"/>
              </a:rPr>
              <a:t>pH</a:t>
            </a:r>
            <a:r>
              <a:rPr lang="zh-CN" altLang="zh-CN" sz="2800" dirty="0">
                <a:solidFill>
                  <a:srgbClr val="000000"/>
                </a:solidFill>
                <a:cs typeface="Times New Roman" panose="02020603050405020304" pitchFamily="18" charset="0"/>
              </a:rPr>
              <a:t>为</a:t>
            </a:r>
            <a:r>
              <a:rPr lang="en-US" altLang="zh-CN" sz="2800" dirty="0">
                <a:solidFill>
                  <a:srgbClr val="000000"/>
                </a:solidFill>
                <a:cs typeface="Times New Roman" panose="02020603050405020304" pitchFamily="18" charset="0"/>
              </a:rPr>
              <a:t>2,</a:t>
            </a:r>
            <a:r>
              <a:rPr lang="en-US" altLang="zh-CN" sz="2800" i="1"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通常是难溶于水的混合物。上述物质的转化关系如图所示。下列说法正确的</a:t>
            </a:r>
            <a:r>
              <a:rPr lang="zh-CN" altLang="zh-CN" sz="2800" dirty="0" smtClean="0">
                <a:solidFill>
                  <a:srgbClr val="000000"/>
                </a:solidFill>
                <a:cs typeface="Times New Roman" panose="02020603050405020304" pitchFamily="18" charset="0"/>
              </a:rPr>
              <a:t>是</a:t>
            </a:r>
            <a:endParaRPr lang="zh-CN" altLang="zh-CN" sz="2800" dirty="0">
              <a:solidFill>
                <a:srgbClr val="000000"/>
              </a:solidFill>
              <a:cs typeface="Times New Roman" panose="02020603050405020304" pitchFamily="18" charset="0"/>
            </a:endParaRPr>
          </a:p>
        </p:txBody>
      </p:sp>
      <p:sp>
        <p:nvSpPr>
          <p:cNvPr id="3" name="矩形 2">
            <a:extLst>
              <a:ext uri="{FF2B5EF4-FFF2-40B4-BE49-F238E27FC236}">
                <a16:creationId xmlns="" xmlns:a16="http://schemas.microsoft.com/office/drawing/2014/main" id="{1B09DB71-83F3-41AF-BEAE-59CE357F2E0D}"/>
              </a:ext>
            </a:extLst>
          </p:cNvPr>
          <p:cNvSpPr/>
          <p:nvPr/>
        </p:nvSpPr>
        <p:spPr>
          <a:xfrm>
            <a:off x="377371" y="3909132"/>
            <a:ext cx="6096000" cy="2677656"/>
          </a:xfrm>
          <a:prstGeom prst="rect">
            <a:avLst/>
          </a:prstGeom>
        </p:spPr>
        <p:txBody>
          <a:bodyPr>
            <a:spAutoFit/>
          </a:bodyPr>
          <a:lstStyle/>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原子半径的大小</a:t>
            </a:r>
            <a:r>
              <a:rPr lang="en-US" altLang="zh-CN" sz="2800" dirty="0">
                <a:solidFill>
                  <a:srgbClr val="000000"/>
                </a:solidFill>
                <a:cs typeface="Times New Roman" panose="02020603050405020304" pitchFamily="18" charset="0"/>
              </a:rPr>
              <a:t>W&lt;X&lt;Y</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元素的非金属性</a:t>
            </a:r>
            <a:r>
              <a:rPr lang="en-US" altLang="zh-CN" sz="2800" dirty="0">
                <a:solidFill>
                  <a:srgbClr val="000000"/>
                </a:solidFill>
                <a:cs typeface="Times New Roman" panose="02020603050405020304" pitchFamily="18" charset="0"/>
              </a:rPr>
              <a:t>Z&gt;X&gt;Y</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C.Y</a:t>
            </a:r>
            <a:r>
              <a:rPr lang="zh-CN" altLang="zh-CN" sz="2800" dirty="0">
                <a:solidFill>
                  <a:srgbClr val="000000"/>
                </a:solidFill>
                <a:cs typeface="Times New Roman" panose="02020603050405020304" pitchFamily="18" charset="0"/>
              </a:rPr>
              <a:t>的氢化物常温常压下为液态</a:t>
            </a:r>
          </a:p>
          <a:p>
            <a:pPr>
              <a:lnSpc>
                <a:spcPct val="150000"/>
              </a:lnSpc>
              <a:spcAft>
                <a:spcPts val="0"/>
              </a:spcAft>
            </a:pPr>
            <a:r>
              <a:rPr lang="en-US" altLang="zh-CN" sz="2800" dirty="0">
                <a:solidFill>
                  <a:srgbClr val="000000"/>
                </a:solidFill>
                <a:cs typeface="Times New Roman" panose="02020603050405020304" pitchFamily="18" charset="0"/>
              </a:rPr>
              <a:t>D.X</a:t>
            </a:r>
            <a:r>
              <a:rPr lang="zh-CN" altLang="zh-CN" sz="2800" dirty="0">
                <a:solidFill>
                  <a:srgbClr val="000000"/>
                </a:solidFill>
                <a:cs typeface="Times New Roman" panose="02020603050405020304" pitchFamily="18" charset="0"/>
              </a:rPr>
              <a:t>的最高价氧化物的水化物为强酸</a:t>
            </a:r>
          </a:p>
        </p:txBody>
      </p:sp>
      <p:pic>
        <p:nvPicPr>
          <p:cNvPr id="14" name="16TKLZQGY-003.jpg" descr="id:2147524255;FounderCES">
            <a:extLst>
              <a:ext uri="{FF2B5EF4-FFF2-40B4-BE49-F238E27FC236}">
                <a16:creationId xmlns="" xmlns:a16="http://schemas.microsoft.com/office/drawing/2014/main" id="{23CC0BB0-CDF2-43ED-A45C-A9EAB4E1169C}"/>
              </a:ext>
            </a:extLst>
          </p:cNvPr>
          <p:cNvPicPr/>
          <p:nvPr/>
        </p:nvPicPr>
        <p:blipFill>
          <a:blip r:embed="rId2"/>
          <a:stretch>
            <a:fillRect/>
          </a:stretch>
        </p:blipFill>
        <p:spPr>
          <a:xfrm>
            <a:off x="7176588" y="4065088"/>
            <a:ext cx="2764506" cy="2088969"/>
          </a:xfrm>
          <a:prstGeom prst="rect">
            <a:avLst/>
          </a:prstGeom>
        </p:spPr>
      </p:pic>
    </p:spTree>
    <p:extLst>
      <p:ext uri="{BB962C8B-B14F-4D97-AF65-F5344CB8AC3E}">
        <p14:creationId xmlns:p14="http://schemas.microsoft.com/office/powerpoint/2010/main" val="3843529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24C76213-A454-4B24-AB0C-A9BD01DD531D}"/>
              </a:ext>
            </a:extLst>
          </p:cNvPr>
          <p:cNvSpPr/>
          <p:nvPr/>
        </p:nvSpPr>
        <p:spPr>
          <a:xfrm>
            <a:off x="242445" y="816427"/>
            <a:ext cx="11726577" cy="523220"/>
          </a:xfrm>
          <a:prstGeom prst="rect">
            <a:avLst/>
          </a:prstGeom>
        </p:spPr>
        <p:txBody>
          <a:bodyPr wrap="square">
            <a:spAutoFit/>
          </a:bodyPr>
          <a:lstStyle/>
          <a:p>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t>　第一步</a:t>
            </a:r>
            <a:r>
              <a:rPr lang="en-US" altLang="zh-CN" sz="2800" dirty="0"/>
              <a:t>:</a:t>
            </a:r>
            <a:r>
              <a:rPr lang="zh-CN" altLang="zh-CN" sz="2800" dirty="0"/>
              <a:t>挖掘题干信息</a:t>
            </a:r>
            <a:r>
              <a:rPr lang="en-US" altLang="zh-CN" sz="2800" dirty="0"/>
              <a:t>,</a:t>
            </a:r>
            <a:r>
              <a:rPr lang="zh-CN" altLang="zh-CN" sz="2800" dirty="0"/>
              <a:t>确定元素名称。</a:t>
            </a:r>
          </a:p>
        </p:txBody>
      </p:sp>
      <p:pic>
        <p:nvPicPr>
          <p:cNvPr id="9" name="YBTWDTSDS专10-14T.eps" descr="id:2147524269;FounderCES">
            <a:extLst>
              <a:ext uri="{FF2B5EF4-FFF2-40B4-BE49-F238E27FC236}">
                <a16:creationId xmlns="" xmlns:a16="http://schemas.microsoft.com/office/drawing/2014/main" id="{319958C9-39AD-4A9C-A024-A1EE766D554D}"/>
              </a:ext>
            </a:extLst>
          </p:cNvPr>
          <p:cNvPicPr/>
          <p:nvPr/>
        </p:nvPicPr>
        <p:blipFill>
          <a:blip r:embed="rId2"/>
          <a:stretch>
            <a:fillRect/>
          </a:stretch>
        </p:blipFill>
        <p:spPr>
          <a:xfrm>
            <a:off x="2533615" y="1388562"/>
            <a:ext cx="7124769" cy="4936309"/>
          </a:xfrm>
          <a:prstGeom prst="rect">
            <a:avLst/>
          </a:prstGeom>
        </p:spPr>
      </p:pic>
      <p:sp>
        <p:nvSpPr>
          <p:cNvPr id="12" name="矩形 11">
            <a:extLst>
              <a:ext uri="{FF2B5EF4-FFF2-40B4-BE49-F238E27FC236}">
                <a16:creationId xmlns="" xmlns:a16="http://schemas.microsoft.com/office/drawing/2014/main" id="{1C028B22-9F05-4F1F-9532-DBD4FE2AC3E8}"/>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2277389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24C76213-A454-4B24-AB0C-A9BD01DD531D}"/>
              </a:ext>
            </a:extLst>
          </p:cNvPr>
          <p:cNvSpPr/>
          <p:nvPr/>
        </p:nvSpPr>
        <p:spPr>
          <a:xfrm>
            <a:off x="242445" y="816427"/>
            <a:ext cx="11726577" cy="523220"/>
          </a:xfrm>
          <a:prstGeom prst="rect">
            <a:avLst/>
          </a:prstGeom>
        </p:spPr>
        <p:txBody>
          <a:bodyPr wrap="square">
            <a:spAutoFit/>
          </a:bodyPr>
          <a:lstStyle/>
          <a:p>
            <a:r>
              <a:rPr lang="zh-CN" altLang="zh-CN" sz="2800" dirty="0"/>
              <a:t>第二步</a:t>
            </a:r>
            <a:r>
              <a:rPr lang="en-US" altLang="zh-CN" sz="2800" dirty="0"/>
              <a:t>:</a:t>
            </a:r>
            <a:r>
              <a:rPr lang="zh-CN" altLang="zh-CN" sz="2800" dirty="0"/>
              <a:t>根据元素周期表、周期律</a:t>
            </a:r>
            <a:r>
              <a:rPr lang="en-US" altLang="zh-CN" sz="2800" dirty="0"/>
              <a:t>,</a:t>
            </a:r>
            <a:r>
              <a:rPr lang="zh-CN" altLang="zh-CN" sz="2800" dirty="0"/>
              <a:t>判断递变规律。</a:t>
            </a:r>
          </a:p>
        </p:txBody>
      </p:sp>
      <p:graphicFrame>
        <p:nvGraphicFramePr>
          <p:cNvPr id="2" name="表格 1">
            <a:extLst>
              <a:ext uri="{FF2B5EF4-FFF2-40B4-BE49-F238E27FC236}">
                <a16:creationId xmlns="" xmlns:a16="http://schemas.microsoft.com/office/drawing/2014/main" id="{69D77925-7716-4520-BE5E-4349D57BC9C7}"/>
              </a:ext>
            </a:extLst>
          </p:cNvPr>
          <p:cNvGraphicFramePr>
            <a:graphicFrameLocks noGrp="1"/>
          </p:cNvGraphicFramePr>
          <p:nvPr>
            <p:extLst>
              <p:ext uri="{D42A27DB-BD31-4B8C-83A1-F6EECF244321}">
                <p14:modId xmlns:p14="http://schemas.microsoft.com/office/powerpoint/2010/main" val="2299359808"/>
              </p:ext>
            </p:extLst>
          </p:nvPr>
        </p:nvGraphicFramePr>
        <p:xfrm>
          <a:off x="644071" y="1542936"/>
          <a:ext cx="10903857" cy="1097280"/>
        </p:xfrm>
        <a:graphic>
          <a:graphicData uri="http://schemas.openxmlformats.org/drawingml/2006/table">
            <a:tbl>
              <a:tblPr firstRow="1" firstCol="1" bandRow="1"/>
              <a:tblGrid>
                <a:gridCol w="1367972">
                  <a:extLst>
                    <a:ext uri="{9D8B030D-6E8A-4147-A177-3AD203B41FA5}">
                      <a16:colId xmlns="" xmlns:a16="http://schemas.microsoft.com/office/drawing/2014/main" val="3770679631"/>
                    </a:ext>
                  </a:extLst>
                </a:gridCol>
                <a:gridCol w="7170058">
                  <a:extLst>
                    <a:ext uri="{9D8B030D-6E8A-4147-A177-3AD203B41FA5}">
                      <a16:colId xmlns="" xmlns:a16="http://schemas.microsoft.com/office/drawing/2014/main" val="1774703167"/>
                    </a:ext>
                  </a:extLst>
                </a:gridCol>
                <a:gridCol w="2365827">
                  <a:extLst>
                    <a:ext uri="{9D8B030D-6E8A-4147-A177-3AD203B41FA5}">
                      <a16:colId xmlns="" xmlns:a16="http://schemas.microsoft.com/office/drawing/2014/main" val="3350402449"/>
                    </a:ext>
                  </a:extLst>
                </a:gridCol>
              </a:tblGrid>
              <a:tr h="484018">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选项</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判断依据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46183268"/>
                  </a:ext>
                </a:extLst>
              </a:tr>
              <a:tr h="484018">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dirty="0">
                          <a:solidFill>
                            <a:srgbClr val="000000"/>
                          </a:solidFill>
                          <a:effectLst/>
                          <a:latin typeface="+mn-lt"/>
                          <a:ea typeface="+mn-ea"/>
                          <a:cs typeface="Times New Roman" panose="02020603050405020304" pitchFamily="18" charset="0"/>
                        </a:rPr>
                        <a:t>H</a:t>
                      </a:r>
                      <a:r>
                        <a:rPr lang="zh-CN" sz="2400" dirty="0">
                          <a:solidFill>
                            <a:srgbClr val="000000"/>
                          </a:solidFill>
                          <a:effectLst/>
                          <a:latin typeface="+mn-lt"/>
                          <a:ea typeface="+mn-ea"/>
                          <a:cs typeface="Times New Roman" panose="02020603050405020304" pitchFamily="18" charset="0"/>
                        </a:rPr>
                        <a:t>位于第一周期</a:t>
                      </a:r>
                      <a:r>
                        <a:rPr lang="en-US" sz="2400" dirty="0">
                          <a:solidFill>
                            <a:srgbClr val="000000"/>
                          </a:solidFill>
                          <a:effectLst/>
                          <a:latin typeface="+mn-lt"/>
                          <a:ea typeface="+mn-ea"/>
                          <a:cs typeface="Times New Roman" panose="02020603050405020304" pitchFamily="18" charset="0"/>
                        </a:rPr>
                        <a:t>,C</a:t>
                      </a:r>
                      <a:r>
                        <a:rPr lang="zh-CN" sz="24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O</a:t>
                      </a:r>
                      <a:r>
                        <a:rPr lang="zh-CN" sz="2400" dirty="0">
                          <a:solidFill>
                            <a:srgbClr val="000000"/>
                          </a:solidFill>
                          <a:effectLst/>
                          <a:latin typeface="+mn-lt"/>
                          <a:ea typeface="+mn-ea"/>
                          <a:cs typeface="Times New Roman" panose="02020603050405020304" pitchFamily="18" charset="0"/>
                        </a:rPr>
                        <a:t>位于第二周期</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原子半径</a:t>
                      </a:r>
                      <a:r>
                        <a:rPr lang="en-US" sz="2400" dirty="0">
                          <a:solidFill>
                            <a:srgbClr val="000000"/>
                          </a:solidFill>
                          <a:effectLst/>
                          <a:latin typeface="+mn-lt"/>
                          <a:ea typeface="+mn-ea"/>
                          <a:cs typeface="Times New Roman" panose="02020603050405020304" pitchFamily="18" charset="0"/>
                        </a:rPr>
                        <a:t>H&lt;O&lt;C</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758911"/>
                  </a:ext>
                </a:extLst>
              </a:tr>
            </a:tbl>
          </a:graphicData>
        </a:graphic>
      </p:graphicFrame>
      <p:graphicFrame>
        <p:nvGraphicFramePr>
          <p:cNvPr id="3" name="表格 2">
            <a:extLst>
              <a:ext uri="{FF2B5EF4-FFF2-40B4-BE49-F238E27FC236}">
                <a16:creationId xmlns="" xmlns:a16="http://schemas.microsoft.com/office/drawing/2014/main" id="{32CA516F-9EB6-452E-8810-28643F7F4F9F}"/>
              </a:ext>
            </a:extLst>
          </p:cNvPr>
          <p:cNvGraphicFramePr>
            <a:graphicFrameLocks noGrp="1"/>
          </p:cNvGraphicFramePr>
          <p:nvPr>
            <p:extLst>
              <p:ext uri="{D42A27DB-BD31-4B8C-83A1-F6EECF244321}">
                <p14:modId xmlns:p14="http://schemas.microsoft.com/office/powerpoint/2010/main" val="1929359479"/>
              </p:ext>
            </p:extLst>
          </p:nvPr>
        </p:nvGraphicFramePr>
        <p:xfrm>
          <a:off x="664027" y="2640580"/>
          <a:ext cx="10889343" cy="1720710"/>
        </p:xfrm>
        <a:graphic>
          <a:graphicData uri="http://schemas.openxmlformats.org/drawingml/2006/table">
            <a:tbl>
              <a:tblPr firstRow="1" firstCol="1" bandRow="1"/>
              <a:tblGrid>
                <a:gridCol w="1324430">
                  <a:extLst>
                    <a:ext uri="{9D8B030D-6E8A-4147-A177-3AD203B41FA5}">
                      <a16:colId xmlns="" xmlns:a16="http://schemas.microsoft.com/office/drawing/2014/main" val="3203446406"/>
                    </a:ext>
                  </a:extLst>
                </a:gridCol>
                <a:gridCol w="7213600">
                  <a:extLst>
                    <a:ext uri="{9D8B030D-6E8A-4147-A177-3AD203B41FA5}">
                      <a16:colId xmlns="" xmlns:a16="http://schemas.microsoft.com/office/drawing/2014/main" val="3204728594"/>
                    </a:ext>
                  </a:extLst>
                </a:gridCol>
                <a:gridCol w="2351313">
                  <a:extLst>
                    <a:ext uri="{9D8B030D-6E8A-4147-A177-3AD203B41FA5}">
                      <a16:colId xmlns="" xmlns:a16="http://schemas.microsoft.com/office/drawing/2014/main" val="1730866126"/>
                    </a:ext>
                  </a:extLst>
                </a:gridCol>
              </a:tblGrid>
              <a:tr h="57357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非金属性</a:t>
                      </a:r>
                      <a:r>
                        <a:rPr lang="en-US" sz="2400">
                          <a:solidFill>
                            <a:srgbClr val="000000"/>
                          </a:solidFill>
                          <a:effectLst/>
                          <a:latin typeface="+mn-lt"/>
                          <a:ea typeface="+mn-ea"/>
                          <a:cs typeface="Times New Roman" panose="02020603050405020304" pitchFamily="18" charset="0"/>
                        </a:rPr>
                        <a:t>Cl&gt;O&gt;C</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0817682"/>
                  </a:ext>
                </a:extLst>
              </a:tr>
              <a:tr h="57357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C</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O</a:t>
                      </a:r>
                      <a:r>
                        <a:rPr lang="zh-CN" sz="2400">
                          <a:solidFill>
                            <a:srgbClr val="000000"/>
                          </a:solidFill>
                          <a:effectLst/>
                          <a:latin typeface="+mn-lt"/>
                          <a:ea typeface="+mn-ea"/>
                          <a:cs typeface="Times New Roman" panose="02020603050405020304" pitchFamily="18" charset="0"/>
                        </a:rPr>
                        <a:t>的氢化物为</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zh-CN" sz="2400">
                          <a:solidFill>
                            <a:srgbClr val="000000"/>
                          </a:solidFill>
                          <a:effectLst/>
                          <a:latin typeface="+mn-lt"/>
                          <a:ea typeface="+mn-ea"/>
                          <a:cs typeface="Times New Roman" panose="02020603050405020304" pitchFamily="18" charset="0"/>
                        </a:rPr>
                        <a:t>或</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常温常压下均为液态</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pitchFamily="18" charset="0"/>
                        </a:rPr>
                        <a:t>正确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6148345"/>
                  </a:ext>
                </a:extLst>
              </a:tr>
              <a:tr h="573570">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pitchFamily="18" charset="0"/>
                        </a:rPr>
                        <a:t>D</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C</a:t>
                      </a:r>
                      <a:r>
                        <a:rPr lang="zh-CN" sz="2400">
                          <a:solidFill>
                            <a:srgbClr val="000000"/>
                          </a:solidFill>
                          <a:effectLst/>
                          <a:latin typeface="+mn-lt"/>
                          <a:ea typeface="+mn-ea"/>
                          <a:cs typeface="Times New Roman" panose="02020603050405020304" pitchFamily="18" charset="0"/>
                        </a:rPr>
                        <a:t>的最高价氧化物的水化物</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CO</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为弱酸</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pitchFamily="18" charset="0"/>
                        </a:rPr>
                        <a:t>错误</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9290847"/>
                  </a:ext>
                </a:extLst>
              </a:tr>
            </a:tbl>
          </a:graphicData>
        </a:graphic>
      </p:graphicFrame>
      <p:sp>
        <p:nvSpPr>
          <p:cNvPr id="4" name="矩形 3">
            <a:extLst>
              <a:ext uri="{FF2B5EF4-FFF2-40B4-BE49-F238E27FC236}">
                <a16:creationId xmlns="" xmlns:a16="http://schemas.microsoft.com/office/drawing/2014/main" id="{4F601DA6-6A6F-4A8B-8BBA-E641769C2FC2}"/>
              </a:ext>
            </a:extLst>
          </p:cNvPr>
          <p:cNvSpPr/>
          <p:nvPr/>
        </p:nvSpPr>
        <p:spPr>
          <a:xfrm>
            <a:off x="327016" y="4724791"/>
            <a:ext cx="1500732" cy="523220"/>
          </a:xfrm>
          <a:prstGeom prst="rect">
            <a:avLst/>
          </a:prstGeom>
        </p:spPr>
        <p:txBody>
          <a:bodyPr wrap="none">
            <a:spAutoFit/>
          </a:bodyPr>
          <a:lstStyle/>
          <a:p>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t>　</a:t>
            </a:r>
            <a:r>
              <a:rPr lang="en-US" altLang="zh-CN" sz="2800" dirty="0"/>
              <a:t>C</a:t>
            </a:r>
            <a:endParaRPr lang="zh-CN" altLang="en-US" sz="2800" dirty="0"/>
          </a:p>
        </p:txBody>
      </p:sp>
      <p:sp>
        <p:nvSpPr>
          <p:cNvPr id="9" name="矩形 8">
            <a:extLst>
              <a:ext uri="{FF2B5EF4-FFF2-40B4-BE49-F238E27FC236}">
                <a16:creationId xmlns="" xmlns:a16="http://schemas.microsoft.com/office/drawing/2014/main" id="{7E72B8A7-EE87-46CE-819A-79094DE9A40F}"/>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3970170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F601DA6-6A6F-4A8B-8BBA-E641769C2FC2}"/>
              </a:ext>
            </a:extLst>
          </p:cNvPr>
          <p:cNvSpPr/>
          <p:nvPr/>
        </p:nvSpPr>
        <p:spPr>
          <a:xfrm>
            <a:off x="327016" y="816819"/>
            <a:ext cx="1620957" cy="523220"/>
          </a:xfrm>
          <a:prstGeom prst="rect">
            <a:avLst/>
          </a:prstGeom>
        </p:spPr>
        <p:txBody>
          <a:bodyPr wrap="none">
            <a:spAutoFit/>
          </a:bodyPr>
          <a:lstStyle/>
          <a:p>
            <a:r>
              <a:rPr lang="zh-CN" altLang="en-US" sz="2800" b="1" dirty="0">
                <a:solidFill>
                  <a:srgbClr val="DA251C"/>
                </a:solidFill>
                <a:cs typeface="Times New Roman"/>
              </a:rPr>
              <a:t>规律总结</a:t>
            </a:r>
            <a:endParaRPr lang="zh-CN" altLang="zh-CN" sz="2800" dirty="0"/>
          </a:p>
        </p:txBody>
      </p:sp>
      <p:sp>
        <p:nvSpPr>
          <p:cNvPr id="5" name="矩形 4">
            <a:extLst>
              <a:ext uri="{FF2B5EF4-FFF2-40B4-BE49-F238E27FC236}">
                <a16:creationId xmlns="" xmlns:a16="http://schemas.microsoft.com/office/drawing/2014/main" id="{CC43D9DA-7932-4BF4-8253-415A03FBA66B}"/>
              </a:ext>
            </a:extLst>
          </p:cNvPr>
          <p:cNvSpPr/>
          <p:nvPr/>
        </p:nvSpPr>
        <p:spPr>
          <a:xfrm>
            <a:off x="238125" y="746939"/>
            <a:ext cx="11715750" cy="5909310"/>
          </a:xfrm>
          <a:prstGeom prst="rect">
            <a:avLst/>
          </a:prstGeom>
        </p:spPr>
        <p:txBody>
          <a:bodyPr wrap="square">
            <a:spAutoFit/>
          </a:bodyPr>
          <a:lstStyle/>
          <a:p>
            <a:pPr algn="ctr">
              <a:lnSpc>
                <a:spcPct val="150000"/>
              </a:lnSpc>
              <a:spcAft>
                <a:spcPts val="0"/>
              </a:spcAft>
            </a:pPr>
            <a:r>
              <a:rPr lang="zh-CN" altLang="zh-CN" sz="2800" b="1" dirty="0">
                <a:solidFill>
                  <a:srgbClr val="000000"/>
                </a:solidFill>
                <a:cs typeface="Times New Roman" panose="02020603050405020304" pitchFamily="18" charset="0"/>
              </a:rPr>
              <a:t>由元素及其化合物的特性推断</a:t>
            </a:r>
          </a:p>
          <a:p>
            <a:pPr>
              <a:lnSpc>
                <a:spcPct val="150000"/>
              </a:lnSpc>
              <a:spcAft>
                <a:spcPts val="0"/>
              </a:spcAft>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单质是自然界中硬度最大的物质的元素或最简单气态氢化物中氢的质量分数最大的元素</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空气中含量最多的元素或最简单气态氢化物的水溶液呈碱性的元素</a:t>
            </a:r>
            <a:r>
              <a:rPr lang="en-US" altLang="zh-CN" sz="2800"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3.</a:t>
            </a:r>
            <a:r>
              <a:rPr lang="zh-CN" altLang="zh-CN" sz="2800" dirty="0">
                <a:solidFill>
                  <a:srgbClr val="000000"/>
                </a:solidFill>
                <a:cs typeface="Times New Roman" panose="02020603050405020304" pitchFamily="18" charset="0"/>
              </a:rPr>
              <a:t>地壳中含量最多的元素或同周期中最简单气态氢化物的沸点最高的元素</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4.</a:t>
            </a:r>
            <a:r>
              <a:rPr lang="zh-CN" altLang="zh-CN" sz="2800" dirty="0">
                <a:solidFill>
                  <a:srgbClr val="000000"/>
                </a:solidFill>
                <a:cs typeface="Times New Roman" panose="02020603050405020304" pitchFamily="18" charset="0"/>
              </a:rPr>
              <a:t>地壳中含量最多的金属元素</a:t>
            </a:r>
            <a:r>
              <a:rPr lang="en-US" altLang="zh-CN" sz="2800" dirty="0">
                <a:solidFill>
                  <a:srgbClr val="000000"/>
                </a:solidFill>
                <a:cs typeface="Times New Roman" panose="02020603050405020304" pitchFamily="18" charset="0"/>
              </a:rPr>
              <a:t>:Al</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5.</a:t>
            </a:r>
            <a:r>
              <a:rPr lang="zh-CN" altLang="zh-CN" sz="2800" dirty="0">
                <a:solidFill>
                  <a:srgbClr val="000000"/>
                </a:solidFill>
                <a:cs typeface="Times New Roman" panose="02020603050405020304" pitchFamily="18" charset="0"/>
              </a:rPr>
              <a:t>最高价氧化物及其对应的水化物既能与强酸反应</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又能与强碱反应的元素</a:t>
            </a:r>
            <a:r>
              <a:rPr lang="en-US" altLang="zh-CN" sz="2800" dirty="0">
                <a:solidFill>
                  <a:srgbClr val="000000"/>
                </a:solidFill>
                <a:cs typeface="Times New Roman" panose="02020603050405020304" pitchFamily="18" charset="0"/>
              </a:rPr>
              <a:t>: Be</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Al</a:t>
            </a:r>
            <a:r>
              <a:rPr lang="zh-CN" altLang="zh-CN" sz="2800" dirty="0">
                <a:solidFill>
                  <a:srgbClr val="000000"/>
                </a:solidFill>
                <a:cs typeface="Times New Roman" panose="02020603050405020304" pitchFamily="18" charset="0"/>
              </a:rPr>
              <a:t>。</a:t>
            </a:r>
          </a:p>
        </p:txBody>
      </p:sp>
      <p:sp>
        <p:nvSpPr>
          <p:cNvPr id="9" name="矩形 8">
            <a:extLst>
              <a:ext uri="{FF2B5EF4-FFF2-40B4-BE49-F238E27FC236}">
                <a16:creationId xmlns="" xmlns:a16="http://schemas.microsoft.com/office/drawing/2014/main" id="{B128465C-E061-4D27-AC2B-511694AB23FF}"/>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62528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3247556"/>
          </a:xfrm>
          <a:prstGeom prst="rect">
            <a:avLst/>
          </a:prstGeom>
        </p:spPr>
        <p:txBody>
          <a:bodyPr wrap="square">
            <a:spAutoFit/>
          </a:bodyPr>
          <a:lstStyle/>
          <a:p>
            <a:pPr>
              <a:lnSpc>
                <a:spcPct val="150000"/>
              </a:lnSpc>
            </a:pPr>
            <a:r>
              <a:rPr lang="en-US" altLang="zh-CN" sz="2800" dirty="0"/>
              <a:t>1.</a:t>
            </a:r>
            <a:r>
              <a:rPr lang="zh-CN" altLang="zh-CN" sz="2800" dirty="0"/>
              <a:t>掌握元素周期律的实质。了解元素周期表</a:t>
            </a:r>
            <a:r>
              <a:rPr lang="en-US" altLang="zh-CN" sz="2800" dirty="0"/>
              <a:t>(</a:t>
            </a:r>
            <a:r>
              <a:rPr lang="zh-CN" altLang="zh-CN" sz="2800" dirty="0"/>
              <a:t>长式</a:t>
            </a:r>
            <a:r>
              <a:rPr lang="en-US" altLang="zh-CN" sz="2800" dirty="0"/>
              <a:t>)</a:t>
            </a:r>
            <a:r>
              <a:rPr lang="zh-CN" altLang="zh-CN" sz="2800" dirty="0"/>
              <a:t>的结构</a:t>
            </a:r>
            <a:r>
              <a:rPr lang="en-US" altLang="zh-CN" sz="2800" dirty="0"/>
              <a:t>(</a:t>
            </a:r>
            <a:r>
              <a:rPr lang="zh-CN" altLang="zh-CN" sz="2800" dirty="0"/>
              <a:t>周期、族</a:t>
            </a:r>
            <a:r>
              <a:rPr lang="en-US" altLang="zh-CN" sz="2800" dirty="0"/>
              <a:t>)</a:t>
            </a:r>
            <a:r>
              <a:rPr lang="zh-CN" altLang="zh-CN" sz="2800" dirty="0"/>
              <a:t>及其应用。</a:t>
            </a:r>
          </a:p>
          <a:p>
            <a:pPr>
              <a:lnSpc>
                <a:spcPct val="150000"/>
              </a:lnSpc>
            </a:pPr>
            <a:r>
              <a:rPr lang="en-US" altLang="zh-CN" sz="2800" dirty="0"/>
              <a:t>2.</a:t>
            </a:r>
            <a:r>
              <a:rPr lang="zh-CN" altLang="zh-CN" sz="2800" dirty="0"/>
              <a:t>以第三周期为例</a:t>
            </a:r>
            <a:r>
              <a:rPr lang="en-US" altLang="zh-CN" sz="2800" dirty="0"/>
              <a:t>,</a:t>
            </a:r>
            <a:r>
              <a:rPr lang="zh-CN" altLang="zh-CN" sz="2800" dirty="0"/>
              <a:t>掌握同一周期内元素性质的递变规律与原子结构的关系。</a:t>
            </a:r>
          </a:p>
          <a:p>
            <a:pPr>
              <a:lnSpc>
                <a:spcPct val="150000"/>
              </a:lnSpc>
            </a:pPr>
            <a:r>
              <a:rPr lang="en-US" altLang="zh-CN" sz="2800" dirty="0"/>
              <a:t>3.</a:t>
            </a:r>
            <a:r>
              <a:rPr lang="zh-CN" altLang="zh-CN" sz="2800" dirty="0"/>
              <a:t>以</a:t>
            </a:r>
            <a:r>
              <a:rPr lang="en-US" altLang="zh-CN" sz="2800" dirty="0" err="1"/>
              <a:t>ⅠA</a:t>
            </a:r>
            <a:r>
              <a:rPr lang="zh-CN" altLang="zh-CN" sz="2800" dirty="0"/>
              <a:t>和</a:t>
            </a:r>
            <a:r>
              <a:rPr lang="en-US" altLang="zh-CN" sz="2800" dirty="0" err="1"/>
              <a:t>ⅦA</a:t>
            </a:r>
            <a:r>
              <a:rPr lang="zh-CN" altLang="zh-CN" sz="2800" dirty="0"/>
              <a:t>族为例</a:t>
            </a:r>
            <a:r>
              <a:rPr lang="en-US" altLang="zh-CN" sz="2800" dirty="0"/>
              <a:t>,</a:t>
            </a:r>
            <a:r>
              <a:rPr lang="zh-CN" altLang="zh-CN" sz="2800" dirty="0"/>
              <a:t>掌握同一主族内元素性质递变规律与原子结构的关系。</a:t>
            </a:r>
          </a:p>
          <a:p>
            <a:pPr>
              <a:lnSpc>
                <a:spcPct val="150000"/>
              </a:lnSpc>
            </a:pPr>
            <a:r>
              <a:rPr lang="en-US" altLang="zh-CN" sz="2800" dirty="0"/>
              <a:t>4.</a:t>
            </a:r>
            <a:r>
              <a:rPr lang="zh-CN" altLang="zh-CN" sz="2800" dirty="0"/>
              <a:t>了解金属、非金属元素在周期表中的位置及其性质递变规律</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C43D9DA-7932-4BF4-8253-415A03FBA66B}"/>
              </a:ext>
            </a:extLst>
          </p:cNvPr>
          <p:cNvSpPr/>
          <p:nvPr/>
        </p:nvSpPr>
        <p:spPr>
          <a:xfrm>
            <a:off x="238125" y="727889"/>
            <a:ext cx="11715750" cy="5909310"/>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6.</a:t>
            </a:r>
            <a:r>
              <a:rPr lang="zh-CN" altLang="zh-CN" sz="2800" dirty="0">
                <a:solidFill>
                  <a:srgbClr val="000000"/>
                </a:solidFill>
                <a:cs typeface="Times New Roman" panose="02020603050405020304" pitchFamily="18" charset="0"/>
              </a:rPr>
              <a:t>最活泼的非金属元素或无正价的元素或无含氧酸的非金属元素或无氧酸</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气态氢化物</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可腐蚀玻璃的元素或气态氢化物最稳定的元素或阴离子的还原性最弱的元素</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7.</a:t>
            </a:r>
            <a:r>
              <a:rPr lang="zh-CN" altLang="zh-CN" sz="2800" dirty="0">
                <a:solidFill>
                  <a:srgbClr val="000000"/>
                </a:solidFill>
                <a:cs typeface="Times New Roman" panose="02020603050405020304" pitchFamily="18" charset="0"/>
              </a:rPr>
              <a:t>最活泼的金属元素或最高价氧化物对应的水化物碱性最强的元素或阳离子的氧化性最弱的元素</a:t>
            </a:r>
            <a:r>
              <a:rPr lang="en-US" altLang="zh-CN" sz="2800" dirty="0">
                <a:solidFill>
                  <a:srgbClr val="000000"/>
                </a:solidFill>
                <a:cs typeface="Times New Roman" panose="02020603050405020304" pitchFamily="18" charset="0"/>
              </a:rPr>
              <a:t>:Cs</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8.</a:t>
            </a:r>
            <a:r>
              <a:rPr lang="zh-CN" altLang="zh-CN" sz="2800" dirty="0">
                <a:solidFill>
                  <a:srgbClr val="000000"/>
                </a:solidFill>
                <a:cs typeface="Times New Roman" panose="02020603050405020304" pitchFamily="18" charset="0"/>
              </a:rPr>
              <a:t>常温下单质最易着火的元素</a:t>
            </a:r>
            <a:r>
              <a:rPr lang="en-US" altLang="zh-CN" sz="2800" dirty="0">
                <a:solidFill>
                  <a:srgbClr val="000000"/>
                </a:solidFill>
                <a:cs typeface="Times New Roman" panose="02020603050405020304" pitchFamily="18" charset="0"/>
              </a:rPr>
              <a:t>:P</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9.</a:t>
            </a:r>
            <a:r>
              <a:rPr lang="zh-CN" altLang="zh-CN" sz="2800" dirty="0">
                <a:solidFill>
                  <a:srgbClr val="000000"/>
                </a:solidFill>
                <a:cs typeface="Times New Roman" panose="02020603050405020304" pitchFamily="18" charset="0"/>
              </a:rPr>
              <a:t>焰色反应呈黄色的元素</a:t>
            </a:r>
            <a:r>
              <a:rPr lang="en-US" altLang="zh-CN" sz="2800" dirty="0">
                <a:solidFill>
                  <a:srgbClr val="000000"/>
                </a:solidFill>
                <a:cs typeface="Times New Roman" panose="02020603050405020304" pitchFamily="18" charset="0"/>
              </a:rPr>
              <a:t>:Na</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10.</a:t>
            </a:r>
            <a:r>
              <a:rPr lang="zh-CN" altLang="zh-CN" sz="2800" dirty="0">
                <a:solidFill>
                  <a:srgbClr val="000000"/>
                </a:solidFill>
                <a:cs typeface="Times New Roman" panose="02020603050405020304" pitchFamily="18" charset="0"/>
              </a:rPr>
              <a:t>焰色反应呈紫色</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透过蓝色钴玻璃观察</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的元素</a:t>
            </a:r>
            <a:r>
              <a:rPr lang="en-US" altLang="zh-CN" sz="2800" dirty="0">
                <a:solidFill>
                  <a:srgbClr val="000000"/>
                </a:solidFill>
                <a:cs typeface="Times New Roman" panose="02020603050405020304" pitchFamily="18" charset="0"/>
              </a:rPr>
              <a:t>:K</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11.</a:t>
            </a:r>
            <a:r>
              <a:rPr lang="zh-CN" altLang="zh-CN" sz="2800" dirty="0">
                <a:solidFill>
                  <a:srgbClr val="000000"/>
                </a:solidFill>
                <a:cs typeface="Times New Roman" panose="02020603050405020304" pitchFamily="18" charset="0"/>
              </a:rPr>
              <a:t>单质密度最小的元素</a:t>
            </a:r>
            <a:r>
              <a:rPr lang="en-US" altLang="zh-CN" sz="2800" dirty="0">
                <a:solidFill>
                  <a:srgbClr val="000000"/>
                </a:solidFill>
                <a:cs typeface="Times New Roman" panose="02020603050405020304" pitchFamily="18" charset="0"/>
              </a:rPr>
              <a:t>:H;</a:t>
            </a:r>
            <a:r>
              <a:rPr lang="zh-CN" altLang="zh-CN" sz="2800" dirty="0">
                <a:solidFill>
                  <a:srgbClr val="000000"/>
                </a:solidFill>
                <a:cs typeface="Times New Roman" panose="02020603050405020304" pitchFamily="18" charset="0"/>
              </a:rPr>
              <a:t>单质密度最小的金属元素</a:t>
            </a:r>
            <a:r>
              <a:rPr lang="en-US" altLang="zh-CN" sz="2800" dirty="0">
                <a:solidFill>
                  <a:srgbClr val="000000"/>
                </a:solidFill>
                <a:cs typeface="Times New Roman" panose="02020603050405020304" pitchFamily="18" charset="0"/>
              </a:rPr>
              <a:t>:Li</a:t>
            </a:r>
            <a:r>
              <a:rPr lang="zh-CN" altLang="zh-CN" sz="2800" dirty="0">
                <a:solidFill>
                  <a:srgbClr val="000000"/>
                </a:solidFill>
                <a:cs typeface="Times New Roman" panose="02020603050405020304" pitchFamily="18" charset="0"/>
              </a:rPr>
              <a:t>。</a:t>
            </a:r>
          </a:p>
        </p:txBody>
      </p:sp>
      <p:sp>
        <p:nvSpPr>
          <p:cNvPr id="6" name="矩形 5">
            <a:extLst>
              <a:ext uri="{FF2B5EF4-FFF2-40B4-BE49-F238E27FC236}">
                <a16:creationId xmlns="" xmlns:a16="http://schemas.microsoft.com/office/drawing/2014/main" id="{A0FEB869-E66D-4BA9-AA35-7F7B8C2B3552}"/>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183505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C43D9DA-7932-4BF4-8253-415A03FBA66B}"/>
              </a:ext>
            </a:extLst>
          </p:cNvPr>
          <p:cNvSpPr/>
          <p:nvPr/>
        </p:nvSpPr>
        <p:spPr>
          <a:xfrm>
            <a:off x="238125" y="785039"/>
            <a:ext cx="11715750" cy="5262979"/>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12.</a:t>
            </a:r>
            <a:r>
              <a:rPr lang="zh-CN" altLang="zh-CN" sz="2800" dirty="0">
                <a:solidFill>
                  <a:srgbClr val="000000"/>
                </a:solidFill>
                <a:cs typeface="Times New Roman" panose="02020603050405020304" pitchFamily="18" charset="0"/>
              </a:rPr>
              <a:t>常温下单质呈液态的非金属元素</a:t>
            </a:r>
            <a:r>
              <a:rPr lang="en-US" altLang="zh-CN" sz="2800" dirty="0">
                <a:solidFill>
                  <a:srgbClr val="000000"/>
                </a:solidFill>
                <a:cs typeface="Times New Roman" panose="02020603050405020304" pitchFamily="18" charset="0"/>
              </a:rPr>
              <a:t>:Br;</a:t>
            </a:r>
            <a:r>
              <a:rPr lang="zh-CN" altLang="zh-CN" sz="2800" dirty="0">
                <a:solidFill>
                  <a:srgbClr val="000000"/>
                </a:solidFill>
                <a:cs typeface="Times New Roman" panose="02020603050405020304" pitchFamily="18" charset="0"/>
              </a:rPr>
              <a:t>常温下单质呈液态的金属元素</a:t>
            </a:r>
            <a:r>
              <a:rPr lang="en-US" altLang="zh-CN" sz="2800" dirty="0">
                <a:solidFill>
                  <a:srgbClr val="000000"/>
                </a:solidFill>
                <a:cs typeface="Times New Roman" panose="02020603050405020304" pitchFamily="18" charset="0"/>
              </a:rPr>
              <a:t>:Hg</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13.</a:t>
            </a:r>
            <a:r>
              <a:rPr lang="zh-CN" altLang="zh-CN" sz="2800" dirty="0">
                <a:solidFill>
                  <a:srgbClr val="000000"/>
                </a:solidFill>
                <a:cs typeface="Times New Roman" panose="02020603050405020304" pitchFamily="18" charset="0"/>
              </a:rPr>
              <a:t>最简单气态氢化物和它的最高价氧化物对应的水化物能发生化合反应的元素</a:t>
            </a:r>
            <a:r>
              <a:rPr lang="en-US" altLang="zh-CN" sz="2800"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气态氢化物和它的最高价氧化物对应的水化物能发生氧化还原反应的元素</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14.</a:t>
            </a:r>
            <a:r>
              <a:rPr lang="zh-CN" altLang="zh-CN" sz="2800" dirty="0">
                <a:solidFill>
                  <a:srgbClr val="000000"/>
                </a:solidFill>
                <a:cs typeface="Times New Roman" panose="02020603050405020304" pitchFamily="18" charset="0"/>
              </a:rPr>
              <a:t>气态氢化物能与它的氧化物在常温下反应生成该元素单质的元素</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15.</a:t>
            </a:r>
            <a:r>
              <a:rPr lang="zh-CN" altLang="zh-CN" sz="2800" dirty="0">
                <a:solidFill>
                  <a:srgbClr val="000000"/>
                </a:solidFill>
                <a:cs typeface="Times New Roman" panose="02020603050405020304" pitchFamily="18" charset="0"/>
              </a:rPr>
              <a:t>单质在常温下能与水反应放出气体的短周期元素</a:t>
            </a:r>
            <a:r>
              <a:rPr lang="en-US" altLang="zh-CN" sz="2800" dirty="0">
                <a:solidFill>
                  <a:srgbClr val="000000"/>
                </a:solidFill>
                <a:cs typeface="Times New Roman" panose="02020603050405020304" pitchFamily="18" charset="0"/>
              </a:rPr>
              <a:t>:Li</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Na</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F</a:t>
            </a:r>
            <a:r>
              <a:rPr lang="zh-CN" altLang="zh-CN" sz="2800" dirty="0">
                <a:solidFill>
                  <a:srgbClr val="000000"/>
                </a:solidFill>
                <a:cs typeface="Times New Roman" panose="02020603050405020304" pitchFamily="18" charset="0"/>
              </a:rPr>
              <a:t>。</a:t>
            </a:r>
          </a:p>
          <a:p>
            <a:pPr>
              <a:lnSpc>
                <a:spcPct val="150000"/>
              </a:lnSpc>
              <a:spcAft>
                <a:spcPts val="0"/>
              </a:spcAft>
            </a:pPr>
            <a:r>
              <a:rPr lang="en-US" altLang="zh-CN" sz="2800" dirty="0">
                <a:solidFill>
                  <a:srgbClr val="000000"/>
                </a:solidFill>
                <a:cs typeface="Times New Roman" panose="02020603050405020304" pitchFamily="18" charset="0"/>
              </a:rPr>
              <a:t>16.</a:t>
            </a:r>
            <a:r>
              <a:rPr lang="zh-CN" altLang="zh-CN" sz="2800" dirty="0">
                <a:solidFill>
                  <a:srgbClr val="000000"/>
                </a:solidFill>
                <a:cs typeface="Times New Roman" panose="02020603050405020304" pitchFamily="18" charset="0"/>
              </a:rPr>
              <a:t>常见的能形成同素异形体的元素</a:t>
            </a:r>
            <a:r>
              <a:rPr lang="en-US" altLang="zh-CN" sz="2800" dirty="0">
                <a:solidFill>
                  <a:srgbClr val="000000"/>
                </a:solidFill>
                <a:cs typeface="Times New Roman" panose="02020603050405020304" pitchFamily="18" charset="0"/>
              </a:rPr>
              <a:t>:C</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P</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O</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S,</a:t>
            </a:r>
            <a:r>
              <a:rPr lang="zh-CN" altLang="zh-CN" sz="2800" dirty="0">
                <a:solidFill>
                  <a:srgbClr val="000000"/>
                </a:solidFill>
                <a:cs typeface="Times New Roman" panose="02020603050405020304" pitchFamily="18" charset="0"/>
              </a:rPr>
              <a:t>其中一种同素异形体易着火的元素</a:t>
            </a:r>
            <a:r>
              <a:rPr lang="en-US" altLang="zh-CN" sz="2800" dirty="0">
                <a:solidFill>
                  <a:srgbClr val="000000"/>
                </a:solidFill>
                <a:cs typeface="Times New Roman" panose="02020603050405020304" pitchFamily="18" charset="0"/>
              </a:rPr>
              <a:t>:P</a:t>
            </a:r>
            <a:r>
              <a:rPr lang="zh-CN" altLang="zh-CN" sz="2800" dirty="0">
                <a:solidFill>
                  <a:srgbClr val="000000"/>
                </a:solidFill>
                <a:cs typeface="Times New Roman" panose="02020603050405020304" pitchFamily="18" charset="0"/>
              </a:rPr>
              <a:t>。</a:t>
            </a:r>
          </a:p>
        </p:txBody>
      </p:sp>
      <p:sp>
        <p:nvSpPr>
          <p:cNvPr id="6" name="矩形 5">
            <a:extLst>
              <a:ext uri="{FF2B5EF4-FFF2-40B4-BE49-F238E27FC236}">
                <a16:creationId xmlns="" xmlns:a16="http://schemas.microsoft.com/office/drawing/2014/main" id="{A92D6A63-7A08-44FA-99FD-99558DA7713C}"/>
              </a:ext>
            </a:extLst>
          </p:cNvPr>
          <p:cNvSpPr/>
          <p:nvPr/>
        </p:nvSpPr>
        <p:spPr>
          <a:xfrm>
            <a:off x="8201025" y="0"/>
            <a:ext cx="30119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专题十二</a:t>
            </a:r>
            <a:r>
              <a:rPr lang="zh-CN" altLang="en-US" sz="1200" dirty="0">
                <a:solidFill>
                  <a:srgbClr val="DA251C"/>
                </a:solidFill>
              </a:rPr>
              <a:t>：</a:t>
            </a:r>
            <a:r>
              <a:rPr lang="zh-CN" altLang="zh-CN" sz="1200" dirty="0">
                <a:solidFill>
                  <a:srgbClr val="DA251C"/>
                </a:solidFill>
              </a:rPr>
              <a:t>元素周期表　元素周期律</a:t>
            </a:r>
          </a:p>
        </p:txBody>
      </p:sp>
    </p:spTree>
    <p:extLst>
      <p:ext uri="{BB962C8B-B14F-4D97-AF65-F5344CB8AC3E}">
        <p14:creationId xmlns:p14="http://schemas.microsoft.com/office/powerpoint/2010/main" val="148228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301678" y="1743149"/>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2" name="表格 1">
            <a:extLst>
              <a:ext uri="{FF2B5EF4-FFF2-40B4-BE49-F238E27FC236}">
                <a16:creationId xmlns="" xmlns:a16="http://schemas.microsoft.com/office/drawing/2014/main" id="{C00C0198-22C3-4A75-924F-569D898C14B0}"/>
              </a:ext>
            </a:extLst>
          </p:cNvPr>
          <p:cNvGraphicFramePr>
            <a:graphicFrameLocks noGrp="1"/>
          </p:cNvGraphicFramePr>
          <p:nvPr>
            <p:extLst>
              <p:ext uri="{D42A27DB-BD31-4B8C-83A1-F6EECF244321}">
                <p14:modId xmlns:p14="http://schemas.microsoft.com/office/powerpoint/2010/main" val="3331141229"/>
              </p:ext>
            </p:extLst>
          </p:nvPr>
        </p:nvGraphicFramePr>
        <p:xfrm>
          <a:off x="484896" y="962669"/>
          <a:ext cx="10990627" cy="5339657"/>
        </p:xfrm>
        <a:graphic>
          <a:graphicData uri="http://schemas.openxmlformats.org/drawingml/2006/table">
            <a:tbl>
              <a:tblPr firstRow="1" firstCol="1" bandRow="1"/>
              <a:tblGrid>
                <a:gridCol w="1876426">
                  <a:extLst>
                    <a:ext uri="{9D8B030D-6E8A-4147-A177-3AD203B41FA5}">
                      <a16:colId xmlns="" xmlns:a16="http://schemas.microsoft.com/office/drawing/2014/main" val="2133753853"/>
                    </a:ext>
                  </a:extLst>
                </a:gridCol>
                <a:gridCol w="3562350">
                  <a:extLst>
                    <a:ext uri="{9D8B030D-6E8A-4147-A177-3AD203B41FA5}">
                      <a16:colId xmlns="" xmlns:a16="http://schemas.microsoft.com/office/drawing/2014/main" val="4085855582"/>
                    </a:ext>
                  </a:extLst>
                </a:gridCol>
                <a:gridCol w="5551851">
                  <a:extLst>
                    <a:ext uri="{9D8B030D-6E8A-4147-A177-3AD203B41FA5}">
                      <a16:colId xmlns="" xmlns:a16="http://schemas.microsoft.com/office/drawing/2014/main" val="2362003178"/>
                    </a:ext>
                  </a:extLst>
                </a:gridCol>
              </a:tblGrid>
              <a:tr h="557051">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922319798"/>
                  </a:ext>
                </a:extLst>
              </a:tr>
              <a:tr h="791878">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 元素周期表及其应用</a:t>
                      </a: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 2017</a:t>
                      </a:r>
                      <a:r>
                        <a:rPr lang="zh-CN" sz="2400" dirty="0">
                          <a:solidFill>
                            <a:srgbClr val="000000"/>
                          </a:solidFill>
                          <a:effectLst/>
                          <a:latin typeface="+mn-lt"/>
                          <a:ea typeface="+mn-ea"/>
                          <a:cs typeface="Times New Roman" panose="02020603050405020304" pitchFamily="18" charset="0"/>
                        </a:rPr>
                        <a:t>北京理综</a:t>
                      </a:r>
                      <a:r>
                        <a:rPr lang="en-US" sz="2400" dirty="0">
                          <a:solidFill>
                            <a:srgbClr val="000000"/>
                          </a:solidFill>
                          <a:effectLst/>
                          <a:latin typeface="+mn-lt"/>
                          <a:ea typeface="+mn-ea"/>
                          <a:cs typeface="Times New Roman" panose="02020603050405020304" pitchFamily="18" charset="0"/>
                        </a:rPr>
                        <a:t>,T7</a:t>
                      </a:r>
                      <a:endParaRPr lang="zh-CN" sz="2400" dirty="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zh-CN" sz="2400" dirty="0">
                          <a:solidFill>
                            <a:srgbClr val="000000"/>
                          </a:solidFill>
                          <a:effectLst/>
                          <a:latin typeface="+mn-lt"/>
                          <a:ea typeface="+mn-ea"/>
                          <a:cs typeface="Times New Roman" panose="02020603050405020304" pitchFamily="18" charset="0"/>
                        </a:rPr>
                        <a:t>原子结构与元素周期表的关系</a:t>
                      </a:r>
                      <a:r>
                        <a:rPr lang="en-US" sz="2400" b="1" dirty="0">
                          <a:solidFill>
                            <a:srgbClr val="000000"/>
                          </a:solidFill>
                          <a:effectLst/>
                          <a:latin typeface="+mn-lt"/>
                          <a:ea typeface="+mn-ea"/>
                          <a:cs typeface="Times New Roman" panose="02020603050405020304" pitchFamily="18" charset="0"/>
                        </a:rPr>
                        <a:t>(</a:t>
                      </a:r>
                      <a:r>
                        <a:rPr lang="zh-CN" sz="2400" b="1" dirty="0">
                          <a:solidFill>
                            <a:srgbClr val="000000"/>
                          </a:solidFill>
                          <a:effectLst/>
                          <a:latin typeface="+mn-lt"/>
                          <a:ea typeface="+mn-ea"/>
                          <a:cs typeface="Times New Roman" panose="02020603050405020304" pitchFamily="18" charset="0"/>
                        </a:rPr>
                        <a:t>方法</a:t>
                      </a:r>
                      <a:r>
                        <a:rPr lang="en-US" sz="2400" b="1" dirty="0">
                          <a:solidFill>
                            <a:srgbClr val="000000"/>
                          </a:solidFill>
                          <a:effectLst/>
                          <a:latin typeface="+mn-lt"/>
                          <a:ea typeface="+mn-ea"/>
                          <a:cs typeface="Times New Roman" panose="02020603050405020304" pitchFamily="18" charset="0"/>
                        </a:rPr>
                        <a:t>1)</a:t>
                      </a:r>
                      <a:endParaRPr lang="zh-CN" altLang="en-US" dirty="0">
                        <a:latin typeface="+mn-lt"/>
                        <a:ea typeface="+mn-ea"/>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037016076"/>
                  </a:ext>
                </a:extLst>
              </a:tr>
              <a:tr h="1112170">
                <a:tc rowSpan="4">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元素周期律及其应用</a:t>
                      </a: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2017</a:t>
                      </a:r>
                      <a:r>
                        <a:rPr lang="zh-CN" sz="2400" dirty="0">
                          <a:solidFill>
                            <a:srgbClr val="000000"/>
                          </a:solidFill>
                          <a:effectLst/>
                          <a:latin typeface="+mn-lt"/>
                          <a:ea typeface="+mn-ea"/>
                          <a:cs typeface="Times New Roman" panose="02020603050405020304" pitchFamily="18" charset="0"/>
                        </a:rPr>
                        <a:t>全国卷</a:t>
                      </a:r>
                      <a:r>
                        <a:rPr lang="en-US" sz="2400" dirty="0">
                          <a:solidFill>
                            <a:srgbClr val="000000"/>
                          </a:solidFill>
                          <a:effectLst/>
                          <a:latin typeface="+mn-lt"/>
                          <a:ea typeface="+mn-ea"/>
                          <a:cs typeface="Times New Roman" panose="02020603050405020304" pitchFamily="18" charset="0"/>
                        </a:rPr>
                        <a:t>Ⅱ,T9;</a:t>
                      </a:r>
                      <a:endParaRPr lang="zh-CN" sz="2400" dirty="0">
                        <a:solidFill>
                          <a:srgbClr val="000000"/>
                        </a:solidFill>
                        <a:effectLst/>
                        <a:latin typeface="+mn-lt"/>
                        <a:ea typeface="+mn-ea"/>
                        <a:cs typeface="Times New Roman" panose="02020603050405020304" pitchFamily="18" charset="0"/>
                      </a:endParaRPr>
                    </a:p>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2016</a:t>
                      </a:r>
                      <a:r>
                        <a:rPr lang="zh-CN" sz="2400" dirty="0">
                          <a:solidFill>
                            <a:srgbClr val="000000"/>
                          </a:solidFill>
                          <a:effectLst/>
                          <a:latin typeface="+mn-lt"/>
                          <a:ea typeface="+mn-ea"/>
                          <a:cs typeface="Times New Roman" panose="02020603050405020304" pitchFamily="18" charset="0"/>
                        </a:rPr>
                        <a:t>全国卷</a:t>
                      </a:r>
                      <a:r>
                        <a:rPr lang="en-US" sz="2400" dirty="0">
                          <a:solidFill>
                            <a:srgbClr val="000000"/>
                          </a:solidFill>
                          <a:effectLst/>
                          <a:latin typeface="+mn-lt"/>
                          <a:ea typeface="+mn-ea"/>
                          <a:cs typeface="Times New Roman" panose="02020603050405020304" pitchFamily="18" charset="0"/>
                        </a:rPr>
                        <a:t>Ⅱ,T9</a:t>
                      </a:r>
                      <a:endParaRPr lang="zh-CN" sz="2400" dirty="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依据原子结构特点</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考查短周期元素原子的核外电子排布规律及元素性质</a:t>
                      </a:r>
                      <a:r>
                        <a:rPr lang="en-US" sz="2400" b="1">
                          <a:solidFill>
                            <a:srgbClr val="000000"/>
                          </a:solidFill>
                          <a:effectLst/>
                          <a:latin typeface="+mn-lt"/>
                          <a:ea typeface="+mn-ea"/>
                          <a:cs typeface="Times New Roman" panose="02020603050405020304" pitchFamily="18" charset="0"/>
                        </a:rPr>
                        <a:t>(</a:t>
                      </a:r>
                      <a:r>
                        <a:rPr lang="zh-CN" sz="2400" b="1">
                          <a:solidFill>
                            <a:srgbClr val="000000"/>
                          </a:solidFill>
                          <a:effectLst/>
                          <a:latin typeface="+mn-lt"/>
                          <a:ea typeface="+mn-ea"/>
                          <a:cs typeface="Times New Roman" panose="02020603050405020304" pitchFamily="18" charset="0"/>
                        </a:rPr>
                        <a:t>考向</a:t>
                      </a:r>
                      <a:r>
                        <a:rPr lang="en-US" sz="2400" b="1">
                          <a:solidFill>
                            <a:srgbClr val="000000"/>
                          </a:solidFill>
                          <a:effectLst/>
                          <a:latin typeface="+mn-lt"/>
                          <a:ea typeface="+mn-ea"/>
                          <a:cs typeface="Times New Roman" panose="02020603050405020304" pitchFamily="18" charset="0"/>
                        </a:rPr>
                        <a:t>1)</a:t>
                      </a:r>
                      <a:endParaRPr lang="zh-CN" sz="240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293894631"/>
                  </a:ext>
                </a:extLst>
              </a:tr>
              <a:tr h="915905">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2017</a:t>
                      </a:r>
                      <a:r>
                        <a:rPr lang="zh-CN" sz="2400" dirty="0">
                          <a:solidFill>
                            <a:srgbClr val="000000"/>
                          </a:solidFill>
                          <a:effectLst/>
                          <a:latin typeface="+mn-lt"/>
                          <a:ea typeface="+mn-ea"/>
                          <a:cs typeface="Times New Roman" panose="02020603050405020304" pitchFamily="18" charset="0"/>
                        </a:rPr>
                        <a:t>全国卷</a:t>
                      </a:r>
                      <a:r>
                        <a:rPr lang="en-US" sz="2400" dirty="0">
                          <a:solidFill>
                            <a:srgbClr val="000000"/>
                          </a:solidFill>
                          <a:effectLst/>
                          <a:latin typeface="+mn-lt"/>
                          <a:ea typeface="+mn-ea"/>
                          <a:cs typeface="Times New Roman" panose="02020603050405020304" pitchFamily="18" charset="0"/>
                        </a:rPr>
                        <a:t>Ⅲ,T12</a:t>
                      </a:r>
                      <a:endParaRPr lang="zh-CN" sz="2400" dirty="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依据元素周期表的</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片断结构</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考查元素性质的递变规律</a:t>
                      </a:r>
                      <a:r>
                        <a:rPr lang="en-US" sz="2400" b="1">
                          <a:solidFill>
                            <a:srgbClr val="000000"/>
                          </a:solidFill>
                          <a:effectLst/>
                          <a:latin typeface="+mn-lt"/>
                          <a:ea typeface="+mn-ea"/>
                          <a:cs typeface="Times New Roman" panose="02020603050405020304" pitchFamily="18" charset="0"/>
                        </a:rPr>
                        <a:t>(</a:t>
                      </a:r>
                      <a:r>
                        <a:rPr lang="zh-CN" sz="2400" b="1">
                          <a:solidFill>
                            <a:srgbClr val="000000"/>
                          </a:solidFill>
                          <a:effectLst/>
                          <a:latin typeface="+mn-lt"/>
                          <a:ea typeface="+mn-ea"/>
                          <a:cs typeface="Times New Roman" panose="02020603050405020304" pitchFamily="18" charset="0"/>
                        </a:rPr>
                        <a:t>考向</a:t>
                      </a:r>
                      <a:r>
                        <a:rPr lang="en-US" sz="2400" b="1">
                          <a:solidFill>
                            <a:srgbClr val="000000"/>
                          </a:solidFill>
                          <a:effectLst/>
                          <a:latin typeface="+mn-lt"/>
                          <a:ea typeface="+mn-ea"/>
                          <a:cs typeface="Times New Roman" panose="02020603050405020304" pitchFamily="18" charset="0"/>
                        </a:rPr>
                        <a:t>2)</a:t>
                      </a:r>
                      <a:endParaRPr lang="zh-CN" sz="240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221133784"/>
                  </a:ext>
                </a:extLst>
              </a:tr>
              <a:tr h="1112170">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pitchFamily="18" charset="0"/>
                        </a:rPr>
                        <a:t> 2017</a:t>
                      </a:r>
                      <a:r>
                        <a:rPr lang="zh-CN" sz="2400">
                          <a:solidFill>
                            <a:srgbClr val="000000"/>
                          </a:solidFill>
                          <a:effectLst/>
                          <a:latin typeface="+mn-lt"/>
                          <a:ea typeface="+mn-ea"/>
                          <a:cs typeface="Times New Roman" panose="02020603050405020304" pitchFamily="18" charset="0"/>
                        </a:rPr>
                        <a:t>全国卷</a:t>
                      </a:r>
                      <a:r>
                        <a:rPr lang="en-US" sz="2400">
                          <a:solidFill>
                            <a:srgbClr val="000000"/>
                          </a:solidFill>
                          <a:effectLst/>
                          <a:latin typeface="+mn-lt"/>
                          <a:ea typeface="+mn-ea"/>
                          <a:cs typeface="Times New Roman" panose="02020603050405020304" pitchFamily="18" charset="0"/>
                        </a:rPr>
                        <a:t>Ⅰ,T12;</a:t>
                      </a:r>
                      <a:endParaRPr lang="zh-CN" sz="2400">
                        <a:solidFill>
                          <a:srgbClr val="000000"/>
                        </a:solidFill>
                        <a:effectLst/>
                        <a:latin typeface="+mn-lt"/>
                        <a:ea typeface="+mn-ea"/>
                        <a:cs typeface="Times New Roman" panose="02020603050405020304" pitchFamily="18" charset="0"/>
                      </a:endParaRPr>
                    </a:p>
                    <a:p>
                      <a:pPr>
                        <a:lnSpc>
                          <a:spcPct val="100000"/>
                        </a:lnSpc>
                        <a:spcAft>
                          <a:spcPts val="0"/>
                        </a:spcAft>
                      </a:pPr>
                      <a:r>
                        <a:rPr lang="en-US" sz="2400">
                          <a:solidFill>
                            <a:srgbClr val="000000"/>
                          </a:solidFill>
                          <a:effectLst/>
                          <a:latin typeface="+mn-lt"/>
                          <a:ea typeface="+mn-ea"/>
                          <a:cs typeface="Times New Roman" panose="02020603050405020304" pitchFamily="18" charset="0"/>
                        </a:rPr>
                        <a:t>2016</a:t>
                      </a:r>
                      <a:r>
                        <a:rPr lang="zh-CN" sz="2400">
                          <a:solidFill>
                            <a:srgbClr val="000000"/>
                          </a:solidFill>
                          <a:effectLst/>
                          <a:latin typeface="+mn-lt"/>
                          <a:ea typeface="+mn-ea"/>
                          <a:cs typeface="Times New Roman" panose="02020603050405020304" pitchFamily="18" charset="0"/>
                        </a:rPr>
                        <a:t>全国卷</a:t>
                      </a:r>
                      <a:r>
                        <a:rPr lang="en-US" sz="2400">
                          <a:solidFill>
                            <a:srgbClr val="000000"/>
                          </a:solidFill>
                          <a:effectLst/>
                          <a:latin typeface="+mn-lt"/>
                          <a:ea typeface="+mn-ea"/>
                          <a:cs typeface="Times New Roman" panose="02020603050405020304" pitchFamily="18" charset="0"/>
                        </a:rPr>
                        <a:t>Ⅰ,T13</a:t>
                      </a:r>
                      <a:endParaRPr lang="zh-CN" sz="240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pitchFamily="18" charset="0"/>
                        </a:rPr>
                        <a:t>依据常见物质的性质和典型化学反应</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考查同周期元素性质的递变规律</a:t>
                      </a:r>
                      <a:r>
                        <a:rPr lang="en-US" sz="2400" b="1">
                          <a:solidFill>
                            <a:srgbClr val="000000"/>
                          </a:solidFill>
                          <a:effectLst/>
                          <a:latin typeface="+mn-lt"/>
                          <a:ea typeface="+mn-ea"/>
                          <a:cs typeface="Times New Roman" panose="02020603050405020304" pitchFamily="18" charset="0"/>
                        </a:rPr>
                        <a:t>(</a:t>
                      </a:r>
                      <a:r>
                        <a:rPr lang="zh-CN" sz="2400" b="1">
                          <a:solidFill>
                            <a:srgbClr val="000000"/>
                          </a:solidFill>
                          <a:effectLst/>
                          <a:latin typeface="+mn-lt"/>
                          <a:ea typeface="+mn-ea"/>
                          <a:cs typeface="Times New Roman" panose="02020603050405020304" pitchFamily="18" charset="0"/>
                        </a:rPr>
                        <a:t>考向</a:t>
                      </a:r>
                      <a:r>
                        <a:rPr lang="en-US" sz="2400" b="1">
                          <a:solidFill>
                            <a:srgbClr val="000000"/>
                          </a:solidFill>
                          <a:effectLst/>
                          <a:latin typeface="+mn-lt"/>
                          <a:ea typeface="+mn-ea"/>
                          <a:cs typeface="Times New Roman" panose="02020603050405020304" pitchFamily="18" charset="0"/>
                        </a:rPr>
                        <a:t>3)</a:t>
                      </a:r>
                      <a:endParaRPr lang="zh-CN" sz="240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178899911"/>
                  </a:ext>
                </a:extLst>
              </a:tr>
              <a:tr h="850483">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pitchFamily="18" charset="0"/>
                        </a:rPr>
                        <a:t>2016</a:t>
                      </a:r>
                      <a:r>
                        <a:rPr lang="zh-CN" sz="2400" dirty="0">
                          <a:solidFill>
                            <a:srgbClr val="000000"/>
                          </a:solidFill>
                          <a:effectLst/>
                          <a:latin typeface="+mn-lt"/>
                          <a:ea typeface="+mn-ea"/>
                          <a:cs typeface="Times New Roman" panose="02020603050405020304" pitchFamily="18" charset="0"/>
                        </a:rPr>
                        <a:t>全国卷</a:t>
                      </a:r>
                      <a:r>
                        <a:rPr lang="en-US" sz="2400" dirty="0">
                          <a:solidFill>
                            <a:srgbClr val="000000"/>
                          </a:solidFill>
                          <a:effectLst/>
                          <a:latin typeface="+mn-lt"/>
                          <a:ea typeface="+mn-ea"/>
                          <a:cs typeface="Times New Roman" panose="02020603050405020304" pitchFamily="18" charset="0"/>
                        </a:rPr>
                        <a:t>Ⅲ,T12</a:t>
                      </a:r>
                      <a:endParaRPr lang="zh-CN" sz="2400" dirty="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mn-lt"/>
                          <a:ea typeface="+mn-ea"/>
                          <a:cs typeface="Times New Roman" panose="02020603050405020304" pitchFamily="18" charset="0"/>
                        </a:rPr>
                        <a:t>多角度推断元素在周期表中的位置以及元素的性质</a:t>
                      </a:r>
                      <a:r>
                        <a:rPr lang="en-US" sz="2400" b="1" dirty="0">
                          <a:solidFill>
                            <a:srgbClr val="000000"/>
                          </a:solidFill>
                          <a:effectLst/>
                          <a:latin typeface="+mn-lt"/>
                          <a:ea typeface="+mn-ea"/>
                          <a:cs typeface="Times New Roman" panose="02020603050405020304" pitchFamily="18" charset="0"/>
                        </a:rPr>
                        <a:t>(</a:t>
                      </a:r>
                      <a:r>
                        <a:rPr lang="zh-CN" sz="2400" b="1" dirty="0">
                          <a:solidFill>
                            <a:srgbClr val="000000"/>
                          </a:solidFill>
                          <a:effectLst/>
                          <a:latin typeface="+mn-lt"/>
                          <a:ea typeface="+mn-ea"/>
                          <a:cs typeface="Times New Roman" panose="02020603050405020304" pitchFamily="18" charset="0"/>
                        </a:rPr>
                        <a:t>考向</a:t>
                      </a:r>
                      <a:r>
                        <a:rPr lang="en-US" sz="2400" b="1" dirty="0">
                          <a:solidFill>
                            <a:srgbClr val="000000"/>
                          </a:solidFill>
                          <a:effectLst/>
                          <a:latin typeface="+mn-lt"/>
                          <a:ea typeface="+mn-ea"/>
                          <a:cs typeface="Times New Roman" panose="02020603050405020304" pitchFamily="18" charset="0"/>
                        </a:rPr>
                        <a:t>1</a:t>
                      </a:r>
                      <a:r>
                        <a:rPr lang="zh-CN" sz="2400" b="1" dirty="0">
                          <a:solidFill>
                            <a:srgbClr val="000000"/>
                          </a:solidFill>
                          <a:effectLst/>
                          <a:latin typeface="+mn-lt"/>
                          <a:ea typeface="+mn-ea"/>
                          <a:cs typeface="Times New Roman" panose="02020603050405020304" pitchFamily="18" charset="0"/>
                        </a:rPr>
                        <a:t>、</a:t>
                      </a:r>
                      <a:r>
                        <a:rPr lang="en-US" sz="2400" b="1" dirty="0">
                          <a:solidFill>
                            <a:srgbClr val="000000"/>
                          </a:solidFill>
                          <a:effectLst/>
                          <a:latin typeface="+mn-lt"/>
                          <a:ea typeface="+mn-ea"/>
                          <a:cs typeface="Times New Roman" panose="02020603050405020304" pitchFamily="18" charset="0"/>
                        </a:rPr>
                        <a:t>3)</a:t>
                      </a:r>
                      <a:endParaRPr lang="zh-CN" sz="2400" dirty="0">
                        <a:solidFill>
                          <a:srgbClr val="000000"/>
                        </a:solidFill>
                        <a:effectLst/>
                        <a:latin typeface="+mn-lt"/>
                        <a:ea typeface="+mn-ea"/>
                        <a:cs typeface="Times New Roman" panose="02020603050405020304" pitchFamily="18" charset="0"/>
                      </a:endParaRPr>
                    </a:p>
                  </a:txBody>
                  <a:tcPr marL="28844" marR="28844"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14840402"/>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4616648"/>
          </a:xfrm>
          <a:prstGeom prst="rect">
            <a:avLst/>
          </a:prstGeom>
        </p:spPr>
        <p:txBody>
          <a:bodyPr wrap="square">
            <a:spAutoFit/>
          </a:bodyPr>
          <a:lstStyle/>
          <a:p>
            <a:pPr>
              <a:lnSpc>
                <a:spcPct val="150000"/>
              </a:lnSpc>
            </a:pPr>
            <a:r>
              <a:rPr lang="zh-CN" altLang="zh-CN" sz="2800" b="1" dirty="0"/>
              <a:t>考情分析</a:t>
            </a:r>
            <a:r>
              <a:rPr lang="zh-CN" altLang="zh-CN" sz="2800" dirty="0"/>
              <a:t>　高考对本专题内容的考查热点为通过图表、文字或相关数据推断元素性质的递变规律</a:t>
            </a:r>
            <a:r>
              <a:rPr lang="en-US" altLang="zh-CN" sz="2800" dirty="0"/>
              <a:t>,</a:t>
            </a:r>
            <a:r>
              <a:rPr lang="zh-CN" altLang="zh-CN" sz="2800" dirty="0"/>
              <a:t>考查考生对元素周期表和元素周期律的综合应用及对常见物质性质的分析推理能力</a:t>
            </a:r>
            <a:r>
              <a:rPr lang="en-US" altLang="zh-CN" sz="2800" dirty="0"/>
              <a:t>,</a:t>
            </a:r>
            <a:r>
              <a:rPr lang="zh-CN" altLang="zh-CN" sz="2800" dirty="0"/>
              <a:t>可能为选择题</a:t>
            </a:r>
            <a:r>
              <a:rPr lang="en-US" altLang="zh-CN" sz="2800" dirty="0"/>
              <a:t>,</a:t>
            </a:r>
            <a:r>
              <a:rPr lang="zh-CN" altLang="zh-CN" sz="2800" dirty="0"/>
              <a:t>也可能为非选择题</a:t>
            </a:r>
            <a:r>
              <a:rPr lang="en-US" altLang="zh-CN" sz="2800" dirty="0"/>
              <a:t>,</a:t>
            </a:r>
            <a:r>
              <a:rPr lang="zh-CN" altLang="zh-CN" sz="2800" dirty="0"/>
              <a:t>分值为</a:t>
            </a:r>
            <a:r>
              <a:rPr lang="en-US" altLang="zh-CN" sz="2800" dirty="0"/>
              <a:t>6~10</a:t>
            </a:r>
            <a:r>
              <a:rPr lang="zh-CN" altLang="zh-CN" sz="2800" dirty="0"/>
              <a:t>分。</a:t>
            </a:r>
          </a:p>
          <a:p>
            <a:pPr>
              <a:lnSpc>
                <a:spcPct val="150000"/>
              </a:lnSpc>
            </a:pPr>
            <a:r>
              <a:rPr lang="zh-CN" altLang="zh-CN" sz="2800" b="1" dirty="0"/>
              <a:t>命题预测</a:t>
            </a:r>
            <a:r>
              <a:rPr lang="zh-CN" altLang="zh-CN" sz="2800" dirty="0"/>
              <a:t>　预计</a:t>
            </a:r>
            <a:r>
              <a:rPr lang="en-US" altLang="zh-CN" sz="2800" dirty="0"/>
              <a:t>2019</a:t>
            </a:r>
            <a:r>
              <a:rPr lang="zh-CN" altLang="zh-CN" sz="2800" dirty="0"/>
              <a:t>年高考仍以考查元素推断、元素周期表和元素周期律的综合应用为主</a:t>
            </a:r>
            <a:r>
              <a:rPr lang="en-US" altLang="zh-CN" sz="2800" dirty="0"/>
              <a:t>,</a:t>
            </a:r>
            <a:r>
              <a:rPr lang="zh-CN" altLang="zh-CN" sz="2800" dirty="0"/>
              <a:t>另外</a:t>
            </a:r>
            <a:r>
              <a:rPr lang="en-US" altLang="zh-CN" sz="2800" dirty="0"/>
              <a:t>,</a:t>
            </a:r>
            <a:r>
              <a:rPr lang="zh-CN" altLang="zh-CN" sz="2800" dirty="0"/>
              <a:t>结合物质结构进行现象解释、定性推断将会是命题的新趋势 </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2" name="图片 1">
            <a:extLst>
              <a:ext uri="{FF2B5EF4-FFF2-40B4-BE49-F238E27FC236}">
                <a16:creationId xmlns="" xmlns:a16="http://schemas.microsoft.com/office/drawing/2014/main" id="{2564B185-9A9F-4581-8F5E-4BD15B88CD40}"/>
              </a:ext>
            </a:extLst>
          </p:cNvPr>
          <p:cNvPicPr>
            <a:picLocks noChangeAspect="1"/>
          </p:cNvPicPr>
          <p:nvPr/>
        </p:nvPicPr>
        <p:blipFill>
          <a:blip r:embed="rId2"/>
          <a:stretch>
            <a:fillRect/>
          </a:stretch>
        </p:blipFill>
        <p:spPr>
          <a:xfrm>
            <a:off x="158045" y="1043030"/>
            <a:ext cx="11887506" cy="5335193"/>
          </a:xfrm>
          <a:prstGeom prst="rect">
            <a:avLst/>
          </a:prstGeom>
        </p:spPr>
      </p:pic>
    </p:spTree>
    <p:extLst>
      <p:ext uri="{BB962C8B-B14F-4D97-AF65-F5344CB8AC3E}">
        <p14:creationId xmlns:p14="http://schemas.microsoft.com/office/powerpoint/2010/main" val="97010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a3ae58cd8edc2fe97cd1485d27421e5e217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4105</Words>
  <Application>Microsoft Office PowerPoint</Application>
  <PresentationFormat>宽屏</PresentationFormat>
  <Paragraphs>529</Paragraphs>
  <Slides>62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62</vt:i4>
      </vt:variant>
    </vt:vector>
  </HeadingPairs>
  <TitlesOfParts>
    <vt:vector size="69" baseType="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239</cp:revision>
  <dcterms:created xsi:type="dcterms:W3CDTF">2018-02-01T09:53:21Z</dcterms:created>
  <dcterms:modified xsi:type="dcterms:W3CDTF">2018-03-20T09:42:03Z</dcterms:modified>
</cp:coreProperties>
</file>