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Lst>
  <p:notesMasterIdLst>
    <p:notesMasterId r:id="rId91"/>
  </p:notesMasterIdLst>
  <p:sldIdLst>
    <p:sldId id="267" r:id="rId3"/>
    <p:sldId id="271" r:id="rId4"/>
    <p:sldId id="262" r:id="rId5"/>
    <p:sldId id="272" r:id="rId6"/>
    <p:sldId id="261" r:id="rId7"/>
    <p:sldId id="277" r:id="rId8"/>
    <p:sldId id="278" r:id="rId9"/>
    <p:sldId id="279" r:id="rId10"/>
    <p:sldId id="638" r:id="rId11"/>
    <p:sldId id="553" r:id="rId12"/>
    <p:sldId id="273" r:id="rId13"/>
    <p:sldId id="263" r:id="rId14"/>
    <p:sldId id="595" r:id="rId15"/>
    <p:sldId id="639" r:id="rId16"/>
    <p:sldId id="640" r:id="rId17"/>
    <p:sldId id="641" r:id="rId18"/>
    <p:sldId id="642" r:id="rId19"/>
    <p:sldId id="643" r:id="rId20"/>
    <p:sldId id="644" r:id="rId21"/>
    <p:sldId id="645" r:id="rId22"/>
    <p:sldId id="646" r:id="rId23"/>
    <p:sldId id="647" r:id="rId24"/>
    <p:sldId id="648" r:id="rId25"/>
    <p:sldId id="649" r:id="rId26"/>
    <p:sldId id="650" r:id="rId27"/>
    <p:sldId id="651" r:id="rId28"/>
    <p:sldId id="652" r:id="rId29"/>
    <p:sldId id="654" r:id="rId30"/>
    <p:sldId id="653" r:id="rId31"/>
    <p:sldId id="656" r:id="rId32"/>
    <p:sldId id="274" r:id="rId33"/>
    <p:sldId id="326" r:id="rId34"/>
    <p:sldId id="534" r:id="rId35"/>
    <p:sldId id="657" r:id="rId36"/>
    <p:sldId id="659" r:id="rId37"/>
    <p:sldId id="658" r:id="rId38"/>
    <p:sldId id="660" r:id="rId39"/>
    <p:sldId id="661" r:id="rId40"/>
    <p:sldId id="663" r:id="rId41"/>
    <p:sldId id="662" r:id="rId42"/>
    <p:sldId id="666" r:id="rId43"/>
    <p:sldId id="665" r:id="rId44"/>
    <p:sldId id="667" r:id="rId45"/>
    <p:sldId id="668" r:id="rId46"/>
    <p:sldId id="669" r:id="rId47"/>
    <p:sldId id="670" r:id="rId48"/>
    <p:sldId id="671" r:id="rId49"/>
    <p:sldId id="672" r:id="rId50"/>
    <p:sldId id="673" r:id="rId51"/>
    <p:sldId id="674" r:id="rId52"/>
    <p:sldId id="675" r:id="rId53"/>
    <p:sldId id="676" r:id="rId54"/>
    <p:sldId id="677" r:id="rId55"/>
    <p:sldId id="678" r:id="rId56"/>
    <p:sldId id="679" r:id="rId57"/>
    <p:sldId id="680" r:id="rId58"/>
    <p:sldId id="681" r:id="rId59"/>
    <p:sldId id="682" r:id="rId60"/>
    <p:sldId id="683" r:id="rId61"/>
    <p:sldId id="684" r:id="rId62"/>
    <p:sldId id="685" r:id="rId63"/>
    <p:sldId id="686" r:id="rId64"/>
    <p:sldId id="687" r:id="rId65"/>
    <p:sldId id="688" r:id="rId66"/>
    <p:sldId id="689" r:id="rId67"/>
    <p:sldId id="690" r:id="rId68"/>
    <p:sldId id="691" r:id="rId69"/>
    <p:sldId id="692" r:id="rId70"/>
    <p:sldId id="698" r:id="rId71"/>
    <p:sldId id="275" r:id="rId72"/>
    <p:sldId id="630" r:id="rId73"/>
    <p:sldId id="391" r:id="rId74"/>
    <p:sldId id="693" r:id="rId75"/>
    <p:sldId id="694" r:id="rId76"/>
    <p:sldId id="695" r:id="rId77"/>
    <p:sldId id="696" r:id="rId78"/>
    <p:sldId id="697" r:id="rId79"/>
    <p:sldId id="699" r:id="rId80"/>
    <p:sldId id="700" r:id="rId81"/>
    <p:sldId id="701" r:id="rId82"/>
    <p:sldId id="702" r:id="rId83"/>
    <p:sldId id="703" r:id="rId84"/>
    <p:sldId id="704" r:id="rId85"/>
    <p:sldId id="706" r:id="rId86"/>
    <p:sldId id="705" r:id="rId87"/>
    <p:sldId id="707" r:id="rId88"/>
    <p:sldId id="708" r:id="rId89"/>
    <p:sldId id="266" r:id="rId90"/>
  </p:sldIdLst>
  <p:sldSz cx="12192000" cy="6858000"/>
  <p:notesSz cx="6858000" cy="9144000"/>
  <p:custDataLst>
    <p:tags r:id="rId9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章节标题" id="{F5EEC428-8706-4C59-AEE4-161BB92701F7}">
          <p14:sldIdLst>
            <p14:sldId id="267"/>
            <p14:sldId id="271"/>
          </p14:sldIdLst>
        </p14:section>
        <p14:section name="目录" id="{62B0F58D-E21A-4849-85F8-F0658C934CDC}">
          <p14:sldIdLst>
            <p14:sldId id="262"/>
            <p14:sldId id="272"/>
          </p14:sldIdLst>
        </p14:section>
        <p14:section name="考情精解读" id="{E5B6AE4C-B16F-4E49-ACF6-1636DDCCFF7B}">
          <p14:sldIdLst>
            <p14:sldId id="261"/>
            <p14:sldId id="277"/>
            <p14:sldId id="278"/>
            <p14:sldId id="279"/>
            <p14:sldId id="638"/>
            <p14:sldId id="553"/>
          </p14:sldIdLst>
        </p14:section>
        <p14:section name="A.知识全通关" id="{0696FE38-A922-4D75-AA25-7EF156A1C92B}">
          <p14:sldIdLst>
            <p14:sldId id="273"/>
            <p14:sldId id="263"/>
            <p14:sldId id="595"/>
            <p14:sldId id="639"/>
            <p14:sldId id="640"/>
            <p14:sldId id="641"/>
            <p14:sldId id="642"/>
            <p14:sldId id="643"/>
            <p14:sldId id="644"/>
            <p14:sldId id="645"/>
            <p14:sldId id="646"/>
            <p14:sldId id="647"/>
            <p14:sldId id="648"/>
            <p14:sldId id="649"/>
            <p14:sldId id="650"/>
            <p14:sldId id="651"/>
            <p14:sldId id="652"/>
            <p14:sldId id="654"/>
            <p14:sldId id="653"/>
            <p14:sldId id="656"/>
          </p14:sldIdLst>
        </p14:section>
        <p14:section name="B.素养大提升" id="{EAE3448C-E808-4F1F-840E-365612D64D3F}">
          <p14:sldIdLst>
            <p14:sldId id="274"/>
            <p14:sldId id="326"/>
            <p14:sldId id="534"/>
            <p14:sldId id="657"/>
            <p14:sldId id="659"/>
            <p14:sldId id="658"/>
            <p14:sldId id="660"/>
            <p14:sldId id="661"/>
            <p14:sldId id="663"/>
            <p14:sldId id="662"/>
            <p14:sldId id="666"/>
            <p14:sldId id="665"/>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8"/>
          </p14:sldIdLst>
        </p14:section>
        <p14:section name="C.考向全扫描" id="{C8D129F6-420B-47E8-9577-A84C8752F9E5}">
          <p14:sldIdLst>
            <p14:sldId id="275"/>
            <p14:sldId id="630"/>
            <p14:sldId id="391"/>
            <p14:sldId id="693"/>
            <p14:sldId id="694"/>
            <p14:sldId id="695"/>
            <p14:sldId id="696"/>
            <p14:sldId id="697"/>
            <p14:sldId id="699"/>
            <p14:sldId id="700"/>
            <p14:sldId id="701"/>
            <p14:sldId id="702"/>
            <p14:sldId id="703"/>
            <p14:sldId id="704"/>
            <p14:sldId id="706"/>
            <p14:sldId id="705"/>
            <p14:sldId id="707"/>
            <p14:sldId id="708"/>
          </p14:sldIdLst>
        </p14:section>
        <p14:section name="尾片" id="{185A69EE-4998-4242-976C-7169DE9C7BAE}">
          <p14:sldIdLst>
            <p14:sldId id="266"/>
          </p14:sldIdLst>
        </p14:section>
      </p14:sectionLst>
    </p:ext>
    <p:ext uri="{EFAFB233-063F-42B5-8137-9DF3F51BA10A}">
      <p15:sldGuideLst xmlns:p15="http://schemas.microsoft.com/office/powerpoint/2012/main">
        <p15:guide id="3" pos="3840" userDrawn="1">
          <p15:clr>
            <a:srgbClr val="A4A3A4"/>
          </p15:clr>
        </p15:guide>
        <p15:guide id="4" orient="horz" pos="218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25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6074" autoAdjust="0"/>
  </p:normalViewPr>
  <p:slideViewPr>
    <p:cSldViewPr snapToGrid="0" showGuides="1">
      <p:cViewPr varScale="1">
        <p:scale>
          <a:sx n="84" d="100"/>
          <a:sy n="84" d="100"/>
        </p:scale>
        <p:origin x="750" y="66"/>
      </p:cViewPr>
      <p:guideLst>
        <p:guide pos="3840"/>
        <p:guide orient="horz" pos="21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8A3FD-0D2F-41A6-8D54-B302852838A5}" type="datetimeFigureOut">
              <a:rPr lang="zh-CN" altLang="en-US" smtClean="0"/>
              <a:t>2018/3/22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D0CC8F-E111-4193-BE3A-BD503DF90AAF}" type="slidenum">
              <a:rPr lang="zh-CN" altLang="en-US" smtClean="0"/>
              <a:t>‹#›</a:t>
            </a:fld>
            <a:endParaRPr lang="zh-CN" altLang="en-US"/>
          </a:p>
        </p:txBody>
      </p:sp>
    </p:spTree>
    <p:extLst>
      <p:ext uri="{BB962C8B-B14F-4D97-AF65-F5344CB8AC3E}">
        <p14:creationId xmlns:p14="http://schemas.microsoft.com/office/powerpoint/2010/main" val="1943786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70</a:t>
            </a:fld>
            <a:endParaRPr lang="zh-CN" altLang="en-US"/>
          </a:p>
        </p:txBody>
      </p:sp>
    </p:spTree>
    <p:extLst>
      <p:ext uri="{BB962C8B-B14F-4D97-AF65-F5344CB8AC3E}">
        <p14:creationId xmlns:p14="http://schemas.microsoft.com/office/powerpoint/2010/main" val="174307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81</a:t>
            </a:fld>
            <a:endParaRPr lang="zh-CN" altLang="en-US"/>
          </a:p>
        </p:txBody>
      </p:sp>
    </p:spTree>
    <p:extLst>
      <p:ext uri="{BB962C8B-B14F-4D97-AF65-F5344CB8AC3E}">
        <p14:creationId xmlns:p14="http://schemas.microsoft.com/office/powerpoint/2010/main" val="214443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82</a:t>
            </a:fld>
            <a:endParaRPr lang="zh-CN" altLang="en-US"/>
          </a:p>
        </p:txBody>
      </p:sp>
    </p:spTree>
    <p:extLst>
      <p:ext uri="{BB962C8B-B14F-4D97-AF65-F5344CB8AC3E}">
        <p14:creationId xmlns:p14="http://schemas.microsoft.com/office/powerpoint/2010/main" val="119196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83</a:t>
            </a:fld>
            <a:endParaRPr lang="zh-CN" altLang="en-US"/>
          </a:p>
        </p:txBody>
      </p:sp>
    </p:spTree>
    <p:extLst>
      <p:ext uri="{BB962C8B-B14F-4D97-AF65-F5344CB8AC3E}">
        <p14:creationId xmlns:p14="http://schemas.microsoft.com/office/powerpoint/2010/main" val="375266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84</a:t>
            </a:fld>
            <a:endParaRPr lang="zh-CN" altLang="en-US"/>
          </a:p>
        </p:txBody>
      </p:sp>
    </p:spTree>
    <p:extLst>
      <p:ext uri="{BB962C8B-B14F-4D97-AF65-F5344CB8AC3E}">
        <p14:creationId xmlns:p14="http://schemas.microsoft.com/office/powerpoint/2010/main" val="3397801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85</a:t>
            </a:fld>
            <a:endParaRPr lang="zh-CN" altLang="en-US"/>
          </a:p>
        </p:txBody>
      </p:sp>
    </p:spTree>
    <p:extLst>
      <p:ext uri="{BB962C8B-B14F-4D97-AF65-F5344CB8AC3E}">
        <p14:creationId xmlns:p14="http://schemas.microsoft.com/office/powerpoint/2010/main" val="2092734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86</a:t>
            </a:fld>
            <a:endParaRPr lang="zh-CN" altLang="en-US"/>
          </a:p>
        </p:txBody>
      </p:sp>
    </p:spTree>
    <p:extLst>
      <p:ext uri="{BB962C8B-B14F-4D97-AF65-F5344CB8AC3E}">
        <p14:creationId xmlns:p14="http://schemas.microsoft.com/office/powerpoint/2010/main" val="370425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87</a:t>
            </a:fld>
            <a:endParaRPr lang="zh-CN" altLang="en-US"/>
          </a:p>
        </p:txBody>
      </p:sp>
    </p:spTree>
    <p:extLst>
      <p:ext uri="{BB962C8B-B14F-4D97-AF65-F5344CB8AC3E}">
        <p14:creationId xmlns:p14="http://schemas.microsoft.com/office/powerpoint/2010/main" val="274796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88</a:t>
            </a:fld>
            <a:endParaRPr lang="zh-CN" altLang="en-US"/>
          </a:p>
        </p:txBody>
      </p:sp>
    </p:spTree>
    <p:extLst>
      <p:ext uri="{BB962C8B-B14F-4D97-AF65-F5344CB8AC3E}">
        <p14:creationId xmlns:p14="http://schemas.microsoft.com/office/powerpoint/2010/main" val="2338050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71</a:t>
            </a:fld>
            <a:endParaRPr lang="zh-CN" altLang="en-US"/>
          </a:p>
        </p:txBody>
      </p:sp>
    </p:spTree>
    <p:extLst>
      <p:ext uri="{BB962C8B-B14F-4D97-AF65-F5344CB8AC3E}">
        <p14:creationId xmlns:p14="http://schemas.microsoft.com/office/powerpoint/2010/main" val="351847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73</a:t>
            </a:fld>
            <a:endParaRPr lang="zh-CN" altLang="en-US"/>
          </a:p>
        </p:txBody>
      </p:sp>
    </p:spTree>
    <p:extLst>
      <p:ext uri="{BB962C8B-B14F-4D97-AF65-F5344CB8AC3E}">
        <p14:creationId xmlns:p14="http://schemas.microsoft.com/office/powerpoint/2010/main" val="1568209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74</a:t>
            </a:fld>
            <a:endParaRPr lang="zh-CN" altLang="en-US"/>
          </a:p>
        </p:txBody>
      </p:sp>
    </p:spTree>
    <p:extLst>
      <p:ext uri="{BB962C8B-B14F-4D97-AF65-F5344CB8AC3E}">
        <p14:creationId xmlns:p14="http://schemas.microsoft.com/office/powerpoint/2010/main" val="532287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75</a:t>
            </a:fld>
            <a:endParaRPr lang="zh-CN" altLang="en-US"/>
          </a:p>
        </p:txBody>
      </p:sp>
    </p:spTree>
    <p:extLst>
      <p:ext uri="{BB962C8B-B14F-4D97-AF65-F5344CB8AC3E}">
        <p14:creationId xmlns:p14="http://schemas.microsoft.com/office/powerpoint/2010/main" val="3004503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76</a:t>
            </a:fld>
            <a:endParaRPr lang="zh-CN" altLang="en-US"/>
          </a:p>
        </p:txBody>
      </p:sp>
    </p:spTree>
    <p:extLst>
      <p:ext uri="{BB962C8B-B14F-4D97-AF65-F5344CB8AC3E}">
        <p14:creationId xmlns:p14="http://schemas.microsoft.com/office/powerpoint/2010/main" val="30584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77</a:t>
            </a:fld>
            <a:endParaRPr lang="zh-CN" altLang="en-US"/>
          </a:p>
        </p:txBody>
      </p:sp>
    </p:spTree>
    <p:extLst>
      <p:ext uri="{BB962C8B-B14F-4D97-AF65-F5344CB8AC3E}">
        <p14:creationId xmlns:p14="http://schemas.microsoft.com/office/powerpoint/2010/main" val="1932953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78</a:t>
            </a:fld>
            <a:endParaRPr lang="zh-CN" altLang="en-US"/>
          </a:p>
        </p:txBody>
      </p:sp>
    </p:spTree>
    <p:extLst>
      <p:ext uri="{BB962C8B-B14F-4D97-AF65-F5344CB8AC3E}">
        <p14:creationId xmlns:p14="http://schemas.microsoft.com/office/powerpoint/2010/main" val="297643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D0CC8F-E111-4193-BE3A-BD503DF90AAF}" type="slidenum">
              <a:rPr lang="zh-CN" altLang="en-US" smtClean="0"/>
              <a:t>79</a:t>
            </a:fld>
            <a:endParaRPr lang="zh-CN" altLang="en-US"/>
          </a:p>
        </p:txBody>
      </p:sp>
    </p:spTree>
    <p:extLst>
      <p:ext uri="{BB962C8B-B14F-4D97-AF65-F5344CB8AC3E}">
        <p14:creationId xmlns:p14="http://schemas.microsoft.com/office/powerpoint/2010/main" val="1719681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73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3" name="组合 2"/>
          <p:cNvGrpSpPr/>
          <p:nvPr userDrawn="1"/>
        </p:nvGrpSpPr>
        <p:grpSpPr>
          <a:xfrm>
            <a:off x="5312723" y="0"/>
            <a:ext cx="1566554" cy="3412757"/>
            <a:chOff x="5320236" y="0"/>
            <a:chExt cx="1566554" cy="3412757"/>
          </a:xfrm>
        </p:grpSpPr>
        <p:sp>
          <p:nvSpPr>
            <p:cNvPr id="4" name="任意多边形 3"/>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 name="任意多边形 4"/>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
        <p:nvSpPr>
          <p:cNvPr id="6" name="文本框 5"/>
          <p:cNvSpPr txBox="1"/>
          <p:nvPr userDrawn="1"/>
        </p:nvSpPr>
        <p:spPr>
          <a:xfrm>
            <a:off x="3822855" y="6019800"/>
            <a:ext cx="4538422" cy="461665"/>
          </a:xfrm>
          <a:prstGeom prst="rect">
            <a:avLst/>
          </a:prstGeom>
          <a:noFill/>
        </p:spPr>
        <p:txBody>
          <a:bodyPr wrap="none" rtlCol="0">
            <a:spAutoFit/>
          </a:bodyPr>
          <a:lstStyle/>
          <a:p>
            <a:r>
              <a:rPr lang="en-US" altLang="zh-CN" sz="2400" dirty="0">
                <a:solidFill>
                  <a:schemeClr val="bg1"/>
                </a:solidFill>
                <a:latin typeface="+mn-ea"/>
              </a:rPr>
              <a:t>2019</a:t>
            </a:r>
            <a:r>
              <a:rPr lang="zh-CN" altLang="en-US" sz="2400" dirty="0">
                <a:solidFill>
                  <a:schemeClr val="bg1"/>
                </a:solidFill>
                <a:latin typeface="+mn-ea"/>
              </a:rPr>
              <a:t>版</a:t>
            </a:r>
            <a:r>
              <a:rPr lang="en-US" altLang="zh-CN" sz="2400" dirty="0">
                <a:solidFill>
                  <a:schemeClr val="bg1"/>
                </a:solidFill>
                <a:latin typeface="+mn-ea"/>
              </a:rPr>
              <a:t>《</a:t>
            </a:r>
            <a:r>
              <a:rPr lang="zh-CN" altLang="en-US" sz="2400" dirty="0">
                <a:solidFill>
                  <a:schemeClr val="bg1"/>
                </a:solidFill>
                <a:latin typeface="+mn-ea"/>
              </a:rPr>
              <a:t>高考帮</a:t>
            </a:r>
            <a:r>
              <a:rPr lang="en-US" altLang="zh-CN" sz="2400" dirty="0">
                <a:solidFill>
                  <a:schemeClr val="bg1"/>
                </a:solidFill>
                <a:latin typeface="+mn-ea"/>
              </a:rPr>
              <a:t>》</a:t>
            </a:r>
            <a:r>
              <a:rPr lang="zh-CN" altLang="en-US" sz="2400" dirty="0">
                <a:solidFill>
                  <a:schemeClr val="bg1"/>
                </a:solidFill>
                <a:latin typeface="+mn-ea"/>
              </a:rPr>
              <a:t>配套</a:t>
            </a:r>
            <a:r>
              <a:rPr lang="en-US" altLang="zh-CN" sz="2400" dirty="0">
                <a:solidFill>
                  <a:schemeClr val="bg1"/>
                </a:solidFill>
                <a:latin typeface="+mn-ea"/>
              </a:rPr>
              <a:t>PPT</a:t>
            </a:r>
            <a:r>
              <a:rPr lang="zh-CN" altLang="en-US" sz="2400" dirty="0">
                <a:solidFill>
                  <a:schemeClr val="bg1"/>
                </a:solidFill>
                <a:latin typeface="+mn-ea"/>
              </a:rPr>
              <a:t>课件</a:t>
            </a:r>
          </a:p>
        </p:txBody>
      </p:sp>
      <p:grpSp>
        <p:nvGrpSpPr>
          <p:cNvPr id="7" name="组合 6"/>
          <p:cNvGrpSpPr/>
          <p:nvPr userDrawn="1"/>
        </p:nvGrpSpPr>
        <p:grpSpPr>
          <a:xfrm>
            <a:off x="3931714" y="4631739"/>
            <a:ext cx="4297888" cy="1311862"/>
            <a:chOff x="2452571" y="1771159"/>
            <a:chExt cx="7813430" cy="2384926"/>
          </a:xfrm>
          <a:solidFill>
            <a:schemeClr val="bg1"/>
          </a:solidFill>
        </p:grpSpPr>
        <p:sp>
          <p:nvSpPr>
            <p:cNvPr id="8"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9"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29389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651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8" name="矩形 7"/>
          <p:cNvSpPr/>
          <p:nvPr userDrawn="1"/>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9" name="组合 8"/>
          <p:cNvGrpSpPr/>
          <p:nvPr userDrawn="1"/>
        </p:nvGrpSpPr>
        <p:grpSpPr>
          <a:xfrm>
            <a:off x="11409225" y="1524"/>
            <a:ext cx="85864" cy="187056"/>
            <a:chOff x="5320236" y="0"/>
            <a:chExt cx="1566554" cy="3412757"/>
          </a:xfrm>
        </p:grpSpPr>
        <p:sp>
          <p:nvSpPr>
            <p:cNvPr id="10" name="任意多边形 9"/>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12" name="组合 11"/>
          <p:cNvGrpSpPr/>
          <p:nvPr userDrawn="1"/>
        </p:nvGrpSpPr>
        <p:grpSpPr>
          <a:xfrm>
            <a:off x="11578590" y="60500"/>
            <a:ext cx="379366" cy="115796"/>
            <a:chOff x="2452571" y="1771159"/>
            <a:chExt cx="7813430" cy="2384926"/>
          </a:xfrm>
          <a:solidFill>
            <a:schemeClr val="bg1"/>
          </a:solidFill>
        </p:grpSpPr>
        <p:sp>
          <p:nvSpPr>
            <p:cNvPr id="13"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61400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42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DA251C"/>
        </a:solidFill>
        <a:effectLst/>
      </p:bgPr>
    </p:bg>
    <p:spTree>
      <p:nvGrpSpPr>
        <p:cNvPr id="1" name=""/>
        <p:cNvGrpSpPr/>
        <p:nvPr/>
      </p:nvGrpSpPr>
      <p:grpSpPr>
        <a:xfrm>
          <a:off x="0" y="0"/>
          <a:ext cx="0" cy="0"/>
          <a:chOff x="0" y="0"/>
          <a:chExt cx="0" cy="0"/>
        </a:xfrm>
      </p:grpSpPr>
      <p:grpSp>
        <p:nvGrpSpPr>
          <p:cNvPr id="2" name="组合 2"/>
          <p:cNvGrpSpPr/>
          <p:nvPr userDrawn="1"/>
        </p:nvGrpSpPr>
        <p:grpSpPr bwMode="auto">
          <a:xfrm>
            <a:off x="5313363" y="0"/>
            <a:ext cx="1565275" cy="3413125"/>
            <a:chOff x="5320236" y="0"/>
            <a:chExt cx="1566554" cy="3412757"/>
          </a:xfrm>
        </p:grpSpPr>
        <p:sp>
          <p:nvSpPr>
            <p:cNvPr id="3" name="任意多边形 3"/>
            <p:cNvSpPr/>
            <p:nvPr/>
          </p:nvSpPr>
          <p:spPr>
            <a:xfrm flipH="1">
              <a:off x="5320236" y="1239704"/>
              <a:ext cx="1566554" cy="2173053"/>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任意多边形 4"/>
            <p:cNvSpPr/>
            <p:nvPr/>
          </p:nvSpPr>
          <p:spPr>
            <a:xfrm>
              <a:off x="5717435" y="0"/>
              <a:ext cx="770566" cy="1836540"/>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5" name="文本框 5"/>
          <p:cNvSpPr txBox="1"/>
          <p:nvPr userDrawn="1"/>
        </p:nvSpPr>
        <p:spPr>
          <a:xfrm>
            <a:off x="3822700" y="6019800"/>
            <a:ext cx="4538663" cy="461963"/>
          </a:xfrm>
          <a:prstGeom prst="rect">
            <a:avLst/>
          </a:prstGeom>
          <a:noFill/>
        </p:spPr>
        <p:txBody>
          <a:bodyPr wrap="none">
            <a:spAutoFit/>
          </a:bodyPr>
          <a:lstStyle/>
          <a:p>
            <a:pPr fontAlgn="auto">
              <a:spcBef>
                <a:spcPts val="0"/>
              </a:spcBef>
              <a:spcAft>
                <a:spcPts val="0"/>
              </a:spcAft>
              <a:defRPr/>
            </a:pPr>
            <a:r>
              <a:rPr lang="en-US" altLang="zh-CN" sz="2400" dirty="0">
                <a:solidFill>
                  <a:schemeClr val="bg1"/>
                </a:solidFill>
                <a:latin typeface="+mn-ea"/>
                <a:ea typeface="+mn-ea"/>
                <a:cs typeface="+mn-cs"/>
              </a:rPr>
              <a:t>2019</a:t>
            </a:r>
            <a:r>
              <a:rPr lang="zh-CN" altLang="en-US" sz="2400" dirty="0">
                <a:solidFill>
                  <a:schemeClr val="bg1"/>
                </a:solidFill>
                <a:latin typeface="+mn-ea"/>
                <a:ea typeface="+mn-ea"/>
                <a:cs typeface="+mn-cs"/>
              </a:rPr>
              <a:t>版</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高考帮</a:t>
            </a:r>
            <a:r>
              <a:rPr lang="en-US" altLang="zh-CN" sz="2400" dirty="0">
                <a:solidFill>
                  <a:schemeClr val="bg1"/>
                </a:solidFill>
                <a:latin typeface="+mn-ea"/>
                <a:ea typeface="+mn-ea"/>
                <a:cs typeface="+mn-cs"/>
              </a:rPr>
              <a:t>》</a:t>
            </a:r>
            <a:r>
              <a:rPr lang="zh-CN" altLang="en-US" sz="2400" dirty="0">
                <a:solidFill>
                  <a:schemeClr val="bg1"/>
                </a:solidFill>
                <a:latin typeface="+mn-ea"/>
                <a:ea typeface="+mn-ea"/>
                <a:cs typeface="+mn-cs"/>
              </a:rPr>
              <a:t>配套</a:t>
            </a:r>
            <a:r>
              <a:rPr lang="en-US" altLang="zh-CN" sz="2400" dirty="0">
                <a:solidFill>
                  <a:schemeClr val="bg1"/>
                </a:solidFill>
                <a:latin typeface="+mn-ea"/>
                <a:ea typeface="+mn-ea"/>
                <a:cs typeface="+mn-cs"/>
              </a:rPr>
              <a:t>PPT</a:t>
            </a:r>
            <a:r>
              <a:rPr lang="zh-CN" altLang="en-US" sz="2400" dirty="0">
                <a:solidFill>
                  <a:schemeClr val="bg1"/>
                </a:solidFill>
                <a:latin typeface="+mn-ea"/>
                <a:ea typeface="+mn-ea"/>
                <a:cs typeface="+mn-cs"/>
              </a:rPr>
              <a:t>课件</a:t>
            </a:r>
          </a:p>
        </p:txBody>
      </p:sp>
      <p:grpSp>
        <p:nvGrpSpPr>
          <p:cNvPr id="6" name="组合 6"/>
          <p:cNvGrpSpPr/>
          <p:nvPr userDrawn="1"/>
        </p:nvGrpSpPr>
        <p:grpSpPr>
          <a:xfrm>
            <a:off x="3931714" y="4631739"/>
            <a:ext cx="4297888" cy="1311862"/>
            <a:chOff x="2452571" y="1771159"/>
            <a:chExt cx="7813430" cy="2384926"/>
          </a:xfrm>
          <a:solidFill>
            <a:schemeClr val="bg1"/>
          </a:solidFill>
        </p:grpSpPr>
        <p:sp>
          <p:nvSpPr>
            <p:cNvPr id="7" name="任意多边形 7"/>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任意多边形 8"/>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9"/>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235568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02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7"/>
          <p:cNvSpPr/>
          <p:nvPr userDrawn="1"/>
        </p:nvSpPr>
        <p:spPr>
          <a:xfrm>
            <a:off x="0" y="0"/>
            <a:ext cx="12192000" cy="244475"/>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800" dirty="0">
              <a:solidFill>
                <a:schemeClr val="bg1"/>
              </a:solidFill>
            </a:endParaRPr>
          </a:p>
        </p:txBody>
      </p:sp>
      <p:grpSp>
        <p:nvGrpSpPr>
          <p:cNvPr id="7" name="组合 8"/>
          <p:cNvGrpSpPr/>
          <p:nvPr userDrawn="1"/>
        </p:nvGrpSpPr>
        <p:grpSpPr bwMode="auto">
          <a:xfrm>
            <a:off x="11409363" y="1588"/>
            <a:ext cx="85725" cy="187325"/>
            <a:chOff x="5320236" y="0"/>
            <a:chExt cx="1566554" cy="3412757"/>
          </a:xfrm>
        </p:grpSpPr>
        <p:sp>
          <p:nvSpPr>
            <p:cNvPr id="8" name="任意多边形 9"/>
            <p:cNvSpPr/>
            <p:nvPr/>
          </p:nvSpPr>
          <p:spPr>
            <a:xfrm flipH="1">
              <a:off x="5320236" y="1243623"/>
              <a:ext cx="1566554" cy="2169134"/>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任意多边形 10"/>
            <p:cNvSpPr/>
            <p:nvPr/>
          </p:nvSpPr>
          <p:spPr>
            <a:xfrm>
              <a:off x="5726380" y="0"/>
              <a:ext cx="754267" cy="1822056"/>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grpSp>
        <p:nvGrpSpPr>
          <p:cNvPr id="10" name="组合 11"/>
          <p:cNvGrpSpPr/>
          <p:nvPr userDrawn="1"/>
        </p:nvGrpSpPr>
        <p:grpSpPr>
          <a:xfrm>
            <a:off x="11578590" y="60500"/>
            <a:ext cx="379366" cy="115796"/>
            <a:chOff x="2452571" y="1771159"/>
            <a:chExt cx="7813430" cy="2384926"/>
          </a:xfrm>
          <a:solidFill>
            <a:schemeClr val="bg1"/>
          </a:solidFill>
        </p:grpSpPr>
        <p:sp>
          <p:nvSpPr>
            <p:cNvPr id="11" name="任意多边形 12"/>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任意多边形 13"/>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任意多边形 14"/>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257024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33183"/>
      </p:ext>
    </p:extLst>
  </p:cSld>
  <p:clrMap bg1="lt1" tx1="dk1" bg2="lt2" tx2="dk2" accent1="accent1" accent2="accent2" accent3="accent3" accent4="accent4" accent5="accent5" accent6="accent6" hlink="hlink" folHlink="folHlink"/>
  <p:sldLayoutIdLst>
    <p:sldLayoutId id="2147483655" r:id="rId1"/>
    <p:sldLayoutId id="2147483657" r:id="rId2"/>
    <p:sldLayoutId id="2147483658"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21407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微软雅黑" panose="020B0503020204020204" charset="-122"/>
        </a:defRPr>
      </a:lvl1pPr>
      <a:lvl2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2pPr>
      <a:lvl3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3pPr>
      <a:lvl4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4pPr>
      <a:lvl5pPr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Times New Roman" panose="02020603050405020304" pitchFamily="18" charset="0"/>
          <a:ea typeface="微软雅黑" panose="020B0503020204020204" charset="-122"/>
          <a:cs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微软雅黑" panose="020B0503020204020204" charset="-122"/>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微软雅黑" panose="020B0503020204020204" charset="-122"/>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微软雅黑" panose="020B0503020204020204" charset="-122"/>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7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hyperlink" Target="http://g.tesoon.com/" TargetMode="External"/><Relationship Id="rId4" Type="http://schemas.openxmlformats.org/officeDocument/2006/relationships/hyperlink" Target="http://www.wln100.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251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8007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AAD38542-DC3E-4EAF-91C0-5B525E3126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800" b="0" i="0" u="none" strike="noStrike" kern="1200" cap="none" spc="0" normalizeH="0" baseline="0" noProof="0" dirty="0">
              <a:ln>
                <a:noFill/>
              </a:ln>
              <a:solidFill>
                <a:prstClr val="white"/>
              </a:solidFill>
              <a:effectLst/>
              <a:uLnTx/>
              <a:uFillTx/>
              <a:latin typeface="Times New Roman"/>
              <a:ea typeface="微软雅黑"/>
              <a:cs typeface="+mn-cs"/>
            </a:endParaRPr>
          </a:p>
        </p:txBody>
      </p:sp>
      <p:sp>
        <p:nvSpPr>
          <p:cNvPr id="4" name="矩形 3">
            <a:extLst>
              <a:ext uri="{FF2B5EF4-FFF2-40B4-BE49-F238E27FC236}">
                <a16:creationId xmlns:a16="http://schemas.microsoft.com/office/drawing/2014/main" xmlns="" id="{6256DDF3-5962-4C1C-A62C-6C8C07560C22}"/>
              </a:ext>
            </a:extLst>
          </p:cNvPr>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DA251C"/>
                </a:solidFill>
                <a:effectLst/>
                <a:uLnTx/>
                <a:uFillTx/>
                <a:latin typeface="Times New Roman"/>
                <a:ea typeface="微软雅黑"/>
                <a:cs typeface="+mn-cs"/>
              </a:rPr>
              <a:t>知识体系构建</a:t>
            </a:r>
          </a:p>
        </p:txBody>
      </p:sp>
      <p:pic>
        <p:nvPicPr>
          <p:cNvPr id="8" name="图片 7">
            <a:extLst>
              <a:ext uri="{FF2B5EF4-FFF2-40B4-BE49-F238E27FC236}">
                <a16:creationId xmlns:a16="http://schemas.microsoft.com/office/drawing/2014/main" xmlns="" id="{DBBB6A4F-8008-445D-98F7-B472DEA7E1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214518"/>
            <a:ext cx="12192000" cy="4428964"/>
          </a:xfrm>
          <a:prstGeom prst="rect">
            <a:avLst/>
          </a:prstGeom>
        </p:spPr>
      </p:pic>
    </p:spTree>
    <p:extLst>
      <p:ext uri="{BB962C8B-B14F-4D97-AF65-F5344CB8AC3E}">
        <p14:creationId xmlns:p14="http://schemas.microsoft.com/office/powerpoint/2010/main" val="970102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A</a:t>
            </a:r>
            <a:r>
              <a:rPr lang="zh-CN" altLang="en-US" sz="2800" b="1" dirty="0">
                <a:solidFill>
                  <a:schemeClr val="bg1"/>
                </a:solidFill>
                <a:latin typeface="微软雅黑" panose="020B0503020204020204" pitchFamily="34" charset="-122"/>
                <a:ea typeface="微软雅黑" panose="020B0503020204020204" pitchFamily="34" charset="-122"/>
              </a:rPr>
              <a:t>考点帮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知识全通关</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物质的分离与提纯</a:t>
            </a: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物质的检验与鉴别</a:t>
            </a:r>
          </a:p>
        </p:txBody>
      </p:sp>
    </p:spTree>
    <p:extLst>
      <p:ext uri="{BB962C8B-B14F-4D97-AF65-F5344CB8AC3E}">
        <p14:creationId xmlns:p14="http://schemas.microsoft.com/office/powerpoint/2010/main" val="284340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47482"/>
            <a:ext cx="11723913" cy="3970318"/>
          </a:xfrm>
          <a:prstGeom prst="rect">
            <a:avLst/>
          </a:prstGeom>
        </p:spPr>
        <p:txBody>
          <a:bodyPr wrap="square">
            <a:spAutoFit/>
          </a:bodyPr>
          <a:lstStyle/>
          <a:p>
            <a:pPr>
              <a:lnSpc>
                <a:spcPct val="150000"/>
              </a:lnSpc>
            </a:pPr>
            <a:r>
              <a:rPr lang="en-US" altLang="zh-CN" sz="2800" b="1" dirty="0"/>
              <a:t>1.</a:t>
            </a:r>
            <a:r>
              <a:rPr lang="zh-CN" altLang="en-US" sz="2800" b="1" dirty="0"/>
              <a:t>分离与提纯</a:t>
            </a:r>
          </a:p>
          <a:p>
            <a:pPr>
              <a:lnSpc>
                <a:spcPct val="150000"/>
              </a:lnSpc>
            </a:pPr>
            <a:r>
              <a:rPr lang="en-US" altLang="zh-CN" sz="2800" dirty="0"/>
              <a:t>(1)</a:t>
            </a:r>
            <a:r>
              <a:rPr lang="zh-CN" altLang="en-US" sz="2800" dirty="0"/>
              <a:t>混合物的分离是根据混合物中各组分的物理性质或化学性质的差异</a:t>
            </a:r>
            <a:r>
              <a:rPr lang="en-US" altLang="zh-CN" sz="2800" dirty="0"/>
              <a:t>,</a:t>
            </a:r>
            <a:r>
              <a:rPr lang="zh-CN" altLang="en-US" sz="2800" dirty="0"/>
              <a:t>通过一定的物理变化或化学变化将混合物分成各组分的纯净物。</a:t>
            </a:r>
          </a:p>
          <a:p>
            <a:pPr>
              <a:lnSpc>
                <a:spcPct val="150000"/>
              </a:lnSpc>
            </a:pPr>
            <a:r>
              <a:rPr lang="en-US" altLang="zh-CN" sz="2800" dirty="0"/>
              <a:t>(2)</a:t>
            </a:r>
            <a:r>
              <a:rPr lang="zh-CN" altLang="en-US" sz="2800" dirty="0"/>
              <a:t>混合物的提纯是根据混合物中各组分的物理性质或化学性质的差异</a:t>
            </a:r>
            <a:r>
              <a:rPr lang="en-US" altLang="zh-CN" sz="2800" dirty="0"/>
              <a:t>,</a:t>
            </a:r>
            <a:r>
              <a:rPr lang="zh-CN" altLang="en-US" sz="2800" dirty="0"/>
              <a:t>通过一定的物理变化或化学变化将混合物中的杂质除去。</a:t>
            </a:r>
          </a:p>
          <a:p>
            <a:pPr>
              <a:lnSpc>
                <a:spcPct val="150000"/>
              </a:lnSpc>
            </a:pPr>
            <a:r>
              <a:rPr lang="zh-CN" altLang="en-US" sz="2800" dirty="0"/>
              <a:t>分离和提纯的要求不同</a:t>
            </a:r>
            <a:r>
              <a:rPr lang="en-US" altLang="zh-CN" sz="2800" dirty="0"/>
              <a:t>,</a:t>
            </a:r>
            <a:r>
              <a:rPr lang="zh-CN" altLang="en-US" sz="2800" dirty="0"/>
              <a:t>设计操作步骤时一定要加以区别。</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51688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1   </a:t>
            </a:r>
            <a:r>
              <a:rPr lang="zh-CN" altLang="en-US" sz="2800" dirty="0">
                <a:solidFill>
                  <a:srgbClr val="DA251C"/>
                </a:solidFill>
              </a:rPr>
              <a:t>物质的分离与</a:t>
            </a:r>
            <a:r>
              <a:rPr lang="zh-CN" altLang="en-US" sz="2800" dirty="0" smtClean="0">
                <a:solidFill>
                  <a:srgbClr val="DA251C"/>
                </a:solidFill>
              </a:rPr>
              <a:t>提纯（重点）</a:t>
            </a:r>
            <a:endParaRPr lang="zh-CN" altLang="en-US" sz="2800" dirty="0">
              <a:solidFill>
                <a:srgbClr val="DA251C"/>
              </a:solidFill>
            </a:endParaRPr>
          </a:p>
        </p:txBody>
      </p:sp>
    </p:spTree>
    <p:extLst>
      <p:ext uri="{BB962C8B-B14F-4D97-AF65-F5344CB8AC3E}">
        <p14:creationId xmlns:p14="http://schemas.microsoft.com/office/powerpoint/2010/main" val="636683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9337"/>
            <a:ext cx="11723913" cy="1384995"/>
          </a:xfrm>
          <a:prstGeom prst="rect">
            <a:avLst/>
          </a:prstGeom>
        </p:spPr>
        <p:txBody>
          <a:bodyPr wrap="square">
            <a:spAutoFit/>
          </a:bodyPr>
          <a:lstStyle/>
          <a:p>
            <a:pPr>
              <a:lnSpc>
                <a:spcPct val="150000"/>
              </a:lnSpc>
            </a:pPr>
            <a:r>
              <a:rPr lang="en-US" altLang="zh-CN" sz="2800" b="1" dirty="0"/>
              <a:t>2.</a:t>
            </a:r>
            <a:r>
              <a:rPr lang="zh-CN" altLang="en-US" sz="2800" b="1" dirty="0"/>
              <a:t>物质的分离与提纯的基本方法</a:t>
            </a:r>
          </a:p>
          <a:p>
            <a:pPr>
              <a:lnSpc>
                <a:spcPct val="150000"/>
              </a:lnSpc>
            </a:pPr>
            <a:r>
              <a:rPr lang="en-US" altLang="zh-CN" sz="2800" dirty="0"/>
              <a:t>(1) </a:t>
            </a:r>
            <a:r>
              <a:rPr lang="zh-CN" altLang="en-US" sz="2800" dirty="0"/>
              <a:t>物理方法</a:t>
            </a:r>
          </a:p>
        </p:txBody>
      </p:sp>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375203400"/>
              </p:ext>
            </p:extLst>
          </p:nvPr>
        </p:nvGraphicFramePr>
        <p:xfrm>
          <a:off x="330200" y="1605628"/>
          <a:ext cx="11531599" cy="4864608"/>
        </p:xfrm>
        <a:graphic>
          <a:graphicData uri="http://schemas.openxmlformats.org/drawingml/2006/table">
            <a:tbl>
              <a:tblPr firstRow="1" firstCol="1" bandRow="1">
                <a:tableStyleId>{5C22544A-7EE6-4342-B048-85BDC9FD1C3A}</a:tableStyleId>
              </a:tblPr>
              <a:tblGrid>
                <a:gridCol w="2427514">
                  <a:extLst>
                    <a:ext uri="{9D8B030D-6E8A-4147-A177-3AD203B41FA5}">
                      <a16:colId xmlns:a16="http://schemas.microsoft.com/office/drawing/2014/main" xmlns="" val="2069992124"/>
                    </a:ext>
                  </a:extLst>
                </a:gridCol>
                <a:gridCol w="3048000">
                  <a:extLst>
                    <a:ext uri="{9D8B030D-6E8A-4147-A177-3AD203B41FA5}">
                      <a16:colId xmlns:a16="http://schemas.microsoft.com/office/drawing/2014/main" xmlns="" val="3320534527"/>
                    </a:ext>
                  </a:extLst>
                </a:gridCol>
                <a:gridCol w="6056085">
                  <a:extLst>
                    <a:ext uri="{9D8B030D-6E8A-4147-A177-3AD203B41FA5}">
                      <a16:colId xmlns:a16="http://schemas.microsoft.com/office/drawing/2014/main" xmlns="" val="1002869709"/>
                    </a:ext>
                  </a:extLst>
                </a:gridCol>
              </a:tblGrid>
              <a:tr h="187807">
                <a:tc>
                  <a:txBody>
                    <a:bodyPr/>
                    <a:lstStyle/>
                    <a:p>
                      <a:pPr algn="ctr">
                        <a:lnSpc>
                          <a:spcPct val="130000"/>
                        </a:lnSpc>
                        <a:spcAft>
                          <a:spcPts val="0"/>
                        </a:spcAft>
                      </a:pPr>
                      <a:r>
                        <a:rPr lang="zh-CN" sz="2800" b="0" dirty="0">
                          <a:solidFill>
                            <a:schemeClr val="tx1"/>
                          </a:solidFill>
                          <a:effectLst/>
                        </a:rPr>
                        <a:t>方法、装置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操作要点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375614">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zh-CN" sz="2800" b="0" dirty="0">
                          <a:solidFill>
                            <a:schemeClr val="tx1"/>
                          </a:solidFill>
                          <a:effectLst/>
                        </a:rPr>
                        <a:t>过滤</a:t>
                      </a:r>
                      <a:endParaRPr lang="en-US" altLang="zh-CN" sz="2800" b="0" dirty="0">
                        <a:solidFill>
                          <a:schemeClr val="tx1"/>
                        </a:solidFill>
                        <a:effectLst/>
                      </a:endParaRPr>
                    </a:p>
                    <a:p>
                      <a:pPr algn="ct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固</a:t>
                      </a:r>
                      <a:r>
                        <a:rPr lang="en-US" sz="2800" b="0" dirty="0">
                          <a:solidFill>
                            <a:schemeClr val="tx1"/>
                          </a:solidFill>
                          <a:effectLst/>
                        </a:rPr>
                        <a:t>(</a:t>
                      </a:r>
                      <a:r>
                        <a:rPr lang="zh-CN" sz="2800" b="0" dirty="0">
                          <a:solidFill>
                            <a:schemeClr val="tx1"/>
                          </a:solidFill>
                          <a:effectLst/>
                        </a:rPr>
                        <a:t>不溶</a:t>
                      </a:r>
                      <a:r>
                        <a:rPr lang="en-US" sz="2800" b="0" dirty="0">
                          <a:solidFill>
                            <a:schemeClr val="tx1"/>
                          </a:solidFill>
                          <a:effectLst/>
                        </a:rPr>
                        <a:t>)-</a:t>
                      </a:r>
                      <a:r>
                        <a:rPr lang="zh-CN" sz="2800" b="0" dirty="0">
                          <a:solidFill>
                            <a:schemeClr val="tx1"/>
                          </a:solidFill>
                          <a:effectLst/>
                        </a:rPr>
                        <a:t>液分离</a:t>
                      </a:r>
                      <a:r>
                        <a:rPr lang="en-US" sz="2800" b="0" dirty="0">
                          <a:solidFill>
                            <a:schemeClr val="tx1"/>
                          </a:solidFill>
                          <a:effectLst/>
                        </a:rPr>
                        <a:t>,</a:t>
                      </a:r>
                      <a:r>
                        <a:rPr lang="zh-CN" sz="2800" b="0" dirty="0">
                          <a:solidFill>
                            <a:schemeClr val="tx1"/>
                          </a:solidFill>
                          <a:effectLst/>
                        </a:rPr>
                        <a:t>如除去粗盐中的泥沙</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①</a:t>
                      </a:r>
                      <a:r>
                        <a:rPr lang="zh-CN" sz="2800" b="0" dirty="0">
                          <a:solidFill>
                            <a:schemeClr val="tx1"/>
                          </a:solidFill>
                          <a:effectLst/>
                        </a:rPr>
                        <a:t>滤纸用水润湿后紧贴漏斗内壁</a:t>
                      </a:r>
                      <a:r>
                        <a:rPr lang="en-US" sz="2800" b="0" dirty="0">
                          <a:solidFill>
                            <a:schemeClr val="tx1"/>
                          </a:solidFill>
                          <a:effectLst/>
                        </a:rPr>
                        <a:t>,</a:t>
                      </a:r>
                      <a:r>
                        <a:rPr lang="zh-CN" sz="2800" b="0" dirty="0">
                          <a:solidFill>
                            <a:schemeClr val="tx1"/>
                          </a:solidFill>
                          <a:effectLst/>
                        </a:rPr>
                        <a:t>滤纸边缘低于漏斗口上沿</a:t>
                      </a:r>
                      <a:r>
                        <a:rPr lang="en-US" sz="2800" b="0" dirty="0">
                          <a:solidFill>
                            <a:schemeClr val="tx1"/>
                          </a:solidFill>
                          <a:effectLst/>
                        </a:rPr>
                        <a:t>;</a:t>
                      </a:r>
                      <a:r>
                        <a:rPr lang="zh-CN" sz="2800" b="0" dirty="0">
                          <a:solidFill>
                            <a:schemeClr val="tx1"/>
                          </a:solidFill>
                          <a:effectLst/>
                        </a:rPr>
                        <a:t>玻璃棒靠在三层滤纸处</a:t>
                      </a:r>
                      <a:r>
                        <a:rPr lang="en-US" sz="2800" b="0" dirty="0">
                          <a:solidFill>
                            <a:schemeClr val="tx1"/>
                          </a:solidFill>
                          <a:effectLst/>
                        </a:rPr>
                        <a:t>;</a:t>
                      </a:r>
                      <a:r>
                        <a:rPr lang="zh-CN" sz="2800" b="0" dirty="0">
                          <a:solidFill>
                            <a:schemeClr val="tx1"/>
                          </a:solidFill>
                          <a:effectLst/>
                        </a:rPr>
                        <a:t>过滤时加入漏斗的溶液液面低于滤纸边缘</a:t>
                      </a:r>
                      <a:r>
                        <a:rPr lang="en-US" sz="2800" b="0" dirty="0">
                          <a:solidFill>
                            <a:schemeClr val="tx1"/>
                          </a:solidFill>
                          <a:effectLst/>
                        </a:rPr>
                        <a:t>;②</a:t>
                      </a:r>
                      <a:r>
                        <a:rPr lang="zh-CN" sz="2800" b="0" dirty="0">
                          <a:solidFill>
                            <a:schemeClr val="tx1"/>
                          </a:solidFill>
                          <a:effectLst/>
                        </a:rPr>
                        <a:t>过滤时</a:t>
                      </a:r>
                      <a:r>
                        <a:rPr lang="en-US" sz="2800" b="0" dirty="0">
                          <a:solidFill>
                            <a:schemeClr val="tx1"/>
                          </a:solidFill>
                          <a:effectLst/>
                        </a:rPr>
                        <a:t>,</a:t>
                      </a:r>
                      <a:r>
                        <a:rPr lang="zh-CN" sz="2800" b="0" dirty="0">
                          <a:solidFill>
                            <a:schemeClr val="tx1"/>
                          </a:solidFill>
                          <a:effectLst/>
                        </a:rPr>
                        <a:t>烧杯嘴与玻璃棒接触</a:t>
                      </a:r>
                      <a:r>
                        <a:rPr lang="en-US" sz="2800" b="0" dirty="0">
                          <a:solidFill>
                            <a:schemeClr val="tx1"/>
                          </a:solidFill>
                          <a:effectLst/>
                        </a:rPr>
                        <a:t>,</a:t>
                      </a:r>
                      <a:r>
                        <a:rPr lang="zh-CN" sz="2800" b="0" dirty="0">
                          <a:solidFill>
                            <a:schemeClr val="tx1"/>
                          </a:solidFill>
                          <a:effectLst/>
                        </a:rPr>
                        <a:t>漏斗嘴紧靠烧杯内壁</a:t>
                      </a:r>
                      <a:r>
                        <a:rPr lang="en-US" sz="2800" b="0" dirty="0">
                          <a:solidFill>
                            <a:schemeClr val="tx1"/>
                          </a:solidFill>
                          <a:effectLst/>
                        </a:rPr>
                        <a:t>;③</a:t>
                      </a:r>
                      <a:r>
                        <a:rPr lang="zh-CN" sz="2800" b="0" dirty="0">
                          <a:solidFill>
                            <a:schemeClr val="tx1"/>
                          </a:solidFill>
                          <a:effectLst/>
                        </a:rPr>
                        <a:t>洗涤时</a:t>
                      </a:r>
                      <a:r>
                        <a:rPr lang="en-US" sz="2800" b="0" dirty="0">
                          <a:solidFill>
                            <a:schemeClr val="tx1"/>
                          </a:solidFill>
                          <a:effectLst/>
                        </a:rPr>
                        <a:t>,</a:t>
                      </a:r>
                      <a:r>
                        <a:rPr lang="zh-CN" sz="2800" b="0" dirty="0">
                          <a:solidFill>
                            <a:schemeClr val="tx1"/>
                          </a:solidFill>
                          <a:effectLst/>
                        </a:rPr>
                        <a:t>蒸馏水液面高于滤渣</a:t>
                      </a:r>
                      <a:r>
                        <a:rPr lang="en-US" sz="2800" b="0" dirty="0">
                          <a:solidFill>
                            <a:schemeClr val="tx1"/>
                          </a:solidFill>
                          <a:effectLst/>
                        </a:rPr>
                        <a:t>,</a:t>
                      </a:r>
                      <a:r>
                        <a:rPr lang="zh-CN" sz="2800" b="0" dirty="0">
                          <a:solidFill>
                            <a:schemeClr val="tx1"/>
                          </a:solidFill>
                          <a:effectLst/>
                        </a:rPr>
                        <a:t>通常浸洗三次</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23548094"/>
                  </a:ext>
                </a:extLst>
              </a:tr>
            </a:tbl>
          </a:graphicData>
        </a:graphic>
      </p:graphicFrame>
      <p:pic>
        <p:nvPicPr>
          <p:cNvPr id="84998" name="GAOFU24-1.jpg">
            <a:extLst>
              <a:ext uri="{FF2B5EF4-FFF2-40B4-BE49-F238E27FC236}">
                <a16:creationId xmlns:a16="http://schemas.microsoft.com/office/drawing/2014/main" xmlns="" id="{B8740419-4BA8-45FD-B123-37DCDE0C60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769" y="2698257"/>
            <a:ext cx="1810658" cy="215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4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3234218430"/>
              </p:ext>
            </p:extLst>
          </p:nvPr>
        </p:nvGraphicFramePr>
        <p:xfrm>
          <a:off x="330200" y="935058"/>
          <a:ext cx="11531599" cy="5035296"/>
        </p:xfrm>
        <a:graphic>
          <a:graphicData uri="http://schemas.openxmlformats.org/drawingml/2006/table">
            <a:tbl>
              <a:tblPr firstRow="1" firstCol="1" bandRow="1">
                <a:tableStyleId>{5C22544A-7EE6-4342-B048-85BDC9FD1C3A}</a:tableStyleId>
              </a:tblPr>
              <a:tblGrid>
                <a:gridCol w="3051629">
                  <a:extLst>
                    <a:ext uri="{9D8B030D-6E8A-4147-A177-3AD203B41FA5}">
                      <a16:colId xmlns:a16="http://schemas.microsoft.com/office/drawing/2014/main" xmlns="" val="2069992124"/>
                    </a:ext>
                  </a:extLst>
                </a:gridCol>
                <a:gridCol w="2663371">
                  <a:extLst>
                    <a:ext uri="{9D8B030D-6E8A-4147-A177-3AD203B41FA5}">
                      <a16:colId xmlns:a16="http://schemas.microsoft.com/office/drawing/2014/main" xmlns="" val="3320534527"/>
                    </a:ext>
                  </a:extLst>
                </a:gridCol>
                <a:gridCol w="5816599">
                  <a:extLst>
                    <a:ext uri="{9D8B030D-6E8A-4147-A177-3AD203B41FA5}">
                      <a16:colId xmlns:a16="http://schemas.microsoft.com/office/drawing/2014/main" xmlns="" val="1002869709"/>
                    </a:ext>
                  </a:extLst>
                </a:gridCol>
              </a:tblGrid>
              <a:tr h="187807">
                <a:tc>
                  <a:txBody>
                    <a:bodyPr/>
                    <a:lstStyle/>
                    <a:p>
                      <a:pPr algn="ctr">
                        <a:lnSpc>
                          <a:spcPct val="130000"/>
                        </a:lnSpc>
                        <a:spcAft>
                          <a:spcPts val="0"/>
                        </a:spcAft>
                      </a:pPr>
                      <a:r>
                        <a:rPr lang="zh-CN" sz="2800" b="0">
                          <a:solidFill>
                            <a:schemeClr val="tx1"/>
                          </a:solidFill>
                          <a:effectLst/>
                        </a:rPr>
                        <a:t>方法、装置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操作要点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563421">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r>
                        <a:rPr lang="zh-CN" sz="2800" b="0" dirty="0">
                          <a:solidFill>
                            <a:schemeClr val="tx1"/>
                          </a:solidFill>
                          <a:effectLst/>
                        </a:rPr>
                        <a:t>蒸发结晶</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进行固</a:t>
                      </a:r>
                      <a:r>
                        <a:rPr lang="en-US" sz="2800" b="0" dirty="0">
                          <a:solidFill>
                            <a:schemeClr val="tx1"/>
                          </a:solidFill>
                          <a:effectLst/>
                        </a:rPr>
                        <a:t>(</a:t>
                      </a:r>
                      <a:r>
                        <a:rPr lang="zh-CN" sz="2800" b="0" dirty="0">
                          <a:solidFill>
                            <a:schemeClr val="tx1"/>
                          </a:solidFill>
                          <a:effectLst/>
                        </a:rPr>
                        <a:t>可溶</a:t>
                      </a:r>
                      <a:r>
                        <a:rPr lang="en-US" sz="2800" b="0" dirty="0">
                          <a:solidFill>
                            <a:schemeClr val="tx1"/>
                          </a:solidFill>
                          <a:effectLst/>
                        </a:rPr>
                        <a:t>)-</a:t>
                      </a:r>
                      <a:r>
                        <a:rPr lang="zh-CN" sz="2800" b="0" dirty="0">
                          <a:solidFill>
                            <a:schemeClr val="tx1"/>
                          </a:solidFill>
                          <a:effectLst/>
                        </a:rPr>
                        <a:t>液分离或利用物质在同一溶剂中溶解度的不同进行固</a:t>
                      </a:r>
                      <a:r>
                        <a:rPr lang="en-US" sz="2800" b="0" dirty="0">
                          <a:solidFill>
                            <a:schemeClr val="tx1"/>
                          </a:solidFill>
                          <a:effectLst/>
                        </a:rPr>
                        <a:t>-</a:t>
                      </a:r>
                      <a:r>
                        <a:rPr lang="zh-CN" sz="2800" b="0" dirty="0">
                          <a:solidFill>
                            <a:schemeClr val="tx1"/>
                          </a:solidFill>
                          <a:effectLst/>
                        </a:rPr>
                        <a:t>固</a:t>
                      </a:r>
                      <a:r>
                        <a:rPr lang="en-US" sz="2800" b="0" dirty="0">
                          <a:solidFill>
                            <a:schemeClr val="tx1"/>
                          </a:solidFill>
                          <a:effectLst/>
                        </a:rPr>
                        <a:t>(</a:t>
                      </a:r>
                      <a:r>
                        <a:rPr lang="zh-CN" sz="2800" b="0" dirty="0">
                          <a:solidFill>
                            <a:schemeClr val="tx1"/>
                          </a:solidFill>
                          <a:effectLst/>
                        </a:rPr>
                        <a:t>均溶</a:t>
                      </a:r>
                      <a:r>
                        <a:rPr lang="en-US" sz="2800" b="0" dirty="0">
                          <a:solidFill>
                            <a:schemeClr val="tx1"/>
                          </a:solidFill>
                          <a:effectLst/>
                        </a:rPr>
                        <a:t>)</a:t>
                      </a:r>
                      <a:r>
                        <a:rPr lang="zh-CN" sz="2800" b="0" dirty="0">
                          <a:solidFill>
                            <a:schemeClr val="tx1"/>
                          </a:solidFill>
                          <a:effectLst/>
                        </a:rPr>
                        <a:t>分离</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①</a:t>
                      </a:r>
                      <a:r>
                        <a:rPr lang="zh-CN" sz="2800" b="0" dirty="0">
                          <a:solidFill>
                            <a:schemeClr val="tx1"/>
                          </a:solidFill>
                          <a:effectLst/>
                        </a:rPr>
                        <a:t>蒸发皿可直接加热</a:t>
                      </a:r>
                      <a:r>
                        <a:rPr lang="en-US" sz="2800" b="0" dirty="0">
                          <a:solidFill>
                            <a:schemeClr val="tx1"/>
                          </a:solidFill>
                          <a:effectLst/>
                        </a:rPr>
                        <a:t>,</a:t>
                      </a:r>
                      <a:r>
                        <a:rPr lang="zh-CN" sz="2800" b="0" dirty="0">
                          <a:solidFill>
                            <a:schemeClr val="tx1"/>
                          </a:solidFill>
                          <a:effectLst/>
                        </a:rPr>
                        <a:t>固定在铁架台的铁圈上</a:t>
                      </a:r>
                      <a:r>
                        <a:rPr lang="en-US" sz="2800" b="0" dirty="0">
                          <a:solidFill>
                            <a:schemeClr val="tx1"/>
                          </a:solidFill>
                          <a:effectLst/>
                        </a:rPr>
                        <a:t>;②</a:t>
                      </a:r>
                      <a:r>
                        <a:rPr lang="zh-CN" sz="2800" b="0" dirty="0">
                          <a:solidFill>
                            <a:schemeClr val="tx1"/>
                          </a:solidFill>
                          <a:effectLst/>
                        </a:rPr>
                        <a:t>加热时用玻璃棒不断搅拌</a:t>
                      </a:r>
                      <a:r>
                        <a:rPr lang="en-US" sz="2800" b="0" dirty="0">
                          <a:solidFill>
                            <a:schemeClr val="tx1"/>
                          </a:solidFill>
                          <a:effectLst/>
                        </a:rPr>
                        <a:t>,</a:t>
                      </a:r>
                      <a:r>
                        <a:rPr lang="zh-CN" sz="2800" b="0" dirty="0">
                          <a:solidFill>
                            <a:schemeClr val="tx1"/>
                          </a:solidFill>
                          <a:effectLst/>
                        </a:rPr>
                        <a:t>防止液体溅出</a:t>
                      </a:r>
                      <a:r>
                        <a:rPr lang="en-US" sz="2800" b="0" dirty="0">
                          <a:solidFill>
                            <a:schemeClr val="tx1"/>
                          </a:solidFill>
                          <a:effectLst/>
                        </a:rPr>
                        <a:t>,</a:t>
                      </a:r>
                      <a:r>
                        <a:rPr lang="zh-CN" sz="2800" b="0" dirty="0">
                          <a:solidFill>
                            <a:schemeClr val="tx1"/>
                          </a:solidFill>
                          <a:effectLst/>
                        </a:rPr>
                        <a:t>当蒸发皿中出现较多固体时停止加热</a:t>
                      </a:r>
                      <a:r>
                        <a:rPr lang="en-US" sz="2800" b="0" dirty="0">
                          <a:solidFill>
                            <a:schemeClr val="tx1"/>
                          </a:solidFill>
                          <a:effectLst/>
                        </a:rPr>
                        <a:t>,</a:t>
                      </a:r>
                      <a:r>
                        <a:rPr lang="zh-CN" sz="2800" b="0" dirty="0">
                          <a:solidFill>
                            <a:schemeClr val="tx1"/>
                          </a:solidFill>
                          <a:effectLst/>
                        </a:rPr>
                        <a:t>利用余热将溶液蒸干</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8274814"/>
                  </a:ext>
                </a:extLst>
              </a:tr>
            </a:tbl>
          </a:graphicData>
        </a:graphic>
      </p:graphicFrame>
      <p:pic>
        <p:nvPicPr>
          <p:cNvPr id="84997" name="GAOFU24-2.jpg">
            <a:extLst>
              <a:ext uri="{FF2B5EF4-FFF2-40B4-BE49-F238E27FC236}">
                <a16:creationId xmlns:a16="http://schemas.microsoft.com/office/drawing/2014/main" xmlns="" id="{F5DEE6DC-ED08-4BD3-88C0-8C3EB2E092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70" y="2288632"/>
            <a:ext cx="2515902" cy="2718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391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3103420328"/>
              </p:ext>
            </p:extLst>
          </p:nvPr>
        </p:nvGraphicFramePr>
        <p:xfrm>
          <a:off x="330200" y="935058"/>
          <a:ext cx="11531599" cy="5035296"/>
        </p:xfrm>
        <a:graphic>
          <a:graphicData uri="http://schemas.openxmlformats.org/drawingml/2006/table">
            <a:tbl>
              <a:tblPr firstRow="1" firstCol="1" bandRow="1">
                <a:tableStyleId>{5C22544A-7EE6-4342-B048-85BDC9FD1C3A}</a:tableStyleId>
              </a:tblPr>
              <a:tblGrid>
                <a:gridCol w="3422650">
                  <a:extLst>
                    <a:ext uri="{9D8B030D-6E8A-4147-A177-3AD203B41FA5}">
                      <a16:colId xmlns:a16="http://schemas.microsoft.com/office/drawing/2014/main" xmlns="" val="2069992124"/>
                    </a:ext>
                  </a:extLst>
                </a:gridCol>
                <a:gridCol w="2292350">
                  <a:extLst>
                    <a:ext uri="{9D8B030D-6E8A-4147-A177-3AD203B41FA5}">
                      <a16:colId xmlns:a16="http://schemas.microsoft.com/office/drawing/2014/main" xmlns="" val="3320534527"/>
                    </a:ext>
                  </a:extLst>
                </a:gridCol>
                <a:gridCol w="5816599">
                  <a:extLst>
                    <a:ext uri="{9D8B030D-6E8A-4147-A177-3AD203B41FA5}">
                      <a16:colId xmlns:a16="http://schemas.microsoft.com/office/drawing/2014/main" xmlns="" val="1002869709"/>
                    </a:ext>
                  </a:extLst>
                </a:gridCol>
              </a:tblGrid>
              <a:tr h="187807">
                <a:tc>
                  <a:txBody>
                    <a:bodyPr/>
                    <a:lstStyle/>
                    <a:p>
                      <a:pPr algn="ctr">
                        <a:lnSpc>
                          <a:spcPct val="130000"/>
                        </a:lnSpc>
                        <a:spcAft>
                          <a:spcPts val="0"/>
                        </a:spcAft>
                      </a:pPr>
                      <a:r>
                        <a:rPr lang="zh-CN" sz="2800" b="0">
                          <a:solidFill>
                            <a:schemeClr val="tx1"/>
                          </a:solidFill>
                          <a:effectLst/>
                        </a:rPr>
                        <a:t>方法、装置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操作要点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375614">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altLang="zh-CN" sz="2800" b="0" dirty="0">
                        <a:solidFill>
                          <a:schemeClr val="tx1"/>
                        </a:solidFill>
                        <a:effectLst/>
                      </a:endParaRPr>
                    </a:p>
                    <a:p>
                      <a:pPr algn="ctr">
                        <a:lnSpc>
                          <a:spcPct val="150000"/>
                        </a:lnSpc>
                        <a:spcAft>
                          <a:spcPts val="0"/>
                        </a:spcAft>
                      </a:pPr>
                      <a:endParaRPr lang="en-US" altLang="zh-CN" sz="2800" b="0" dirty="0">
                        <a:solidFill>
                          <a:schemeClr val="tx1"/>
                        </a:solidFill>
                        <a:effectLst/>
                      </a:endParaRPr>
                    </a:p>
                    <a:p>
                      <a:pPr algn="ctr">
                        <a:lnSpc>
                          <a:spcPct val="150000"/>
                        </a:lnSpc>
                        <a:spcAft>
                          <a:spcPts val="0"/>
                        </a:spcAft>
                      </a:pPr>
                      <a:endParaRPr lang="en-US" altLang="zh-CN" sz="2800" b="0" dirty="0">
                        <a:solidFill>
                          <a:schemeClr val="tx1"/>
                        </a:solidFill>
                        <a:effectLst/>
                      </a:endParaRPr>
                    </a:p>
                    <a:p>
                      <a:pPr algn="ctr">
                        <a:lnSpc>
                          <a:spcPct val="150000"/>
                        </a:lnSpc>
                        <a:spcAft>
                          <a:spcPts val="0"/>
                        </a:spcAft>
                      </a:pPr>
                      <a:endParaRPr lang="en-US" altLang="zh-CN" sz="2800" b="0" dirty="0">
                        <a:solidFill>
                          <a:schemeClr val="tx1"/>
                        </a:solidFill>
                        <a:effectLst/>
                      </a:endParaRPr>
                    </a:p>
                    <a:p>
                      <a:pPr algn="ctr">
                        <a:lnSpc>
                          <a:spcPct val="150000"/>
                        </a:lnSpc>
                        <a:spcAft>
                          <a:spcPts val="0"/>
                        </a:spcAft>
                      </a:pPr>
                      <a:endParaRPr lang="en-US" altLang="zh-CN" sz="2800" b="0" dirty="0">
                        <a:solidFill>
                          <a:schemeClr val="tx1"/>
                        </a:solidFill>
                        <a:effectLst/>
                      </a:endParaRPr>
                    </a:p>
                    <a:p>
                      <a:pPr algn="ctr">
                        <a:lnSpc>
                          <a:spcPct val="150000"/>
                        </a:lnSpc>
                        <a:spcAft>
                          <a:spcPts val="0"/>
                        </a:spcAft>
                      </a:pPr>
                      <a:r>
                        <a:rPr lang="zh-CN" sz="2800" b="0" dirty="0">
                          <a:solidFill>
                            <a:schemeClr val="tx1"/>
                          </a:solidFill>
                          <a:effectLst/>
                        </a:rPr>
                        <a:t>蒸馏</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分离沸点不同的液体混合</a:t>
                      </a:r>
                      <a:endParaRPr lang="en-US" altLang="zh-CN" sz="2800" b="0" dirty="0">
                        <a:solidFill>
                          <a:schemeClr val="tx1"/>
                        </a:solidFill>
                        <a:effectLst/>
                      </a:endParaRPr>
                    </a:p>
                    <a:p>
                      <a:pPr>
                        <a:lnSpc>
                          <a:spcPct val="150000"/>
                        </a:lnSpc>
                        <a:spcAft>
                          <a:spcPts val="0"/>
                        </a:spcAft>
                      </a:pPr>
                      <a:r>
                        <a:rPr lang="zh-CN" sz="2800" b="0" dirty="0">
                          <a:solidFill>
                            <a:schemeClr val="tx1"/>
                          </a:solidFill>
                          <a:effectLst/>
                        </a:rPr>
                        <a:t>物</a:t>
                      </a:r>
                      <a:r>
                        <a:rPr lang="en-US" sz="2800" b="0" dirty="0">
                          <a:solidFill>
                            <a:schemeClr val="tx1"/>
                          </a:solidFill>
                          <a:effectLst/>
                        </a:rPr>
                        <a:t>,</a:t>
                      </a:r>
                      <a:r>
                        <a:rPr lang="zh-CN" sz="2800" b="0" dirty="0">
                          <a:solidFill>
                            <a:schemeClr val="tx1"/>
                          </a:solidFill>
                          <a:effectLst/>
                        </a:rPr>
                        <a:t>如从石油中分离出各馏分</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①</a:t>
                      </a:r>
                      <a:r>
                        <a:rPr lang="zh-CN" sz="2800" b="0" dirty="0">
                          <a:solidFill>
                            <a:schemeClr val="tx1"/>
                          </a:solidFill>
                          <a:effectLst/>
                        </a:rPr>
                        <a:t>加热蒸馏烧瓶要垫石棉网</a:t>
                      </a:r>
                      <a:r>
                        <a:rPr lang="en-US" sz="2800" b="0" dirty="0">
                          <a:solidFill>
                            <a:schemeClr val="tx1"/>
                          </a:solidFill>
                          <a:effectLst/>
                        </a:rPr>
                        <a:t>,</a:t>
                      </a:r>
                      <a:r>
                        <a:rPr lang="zh-CN" sz="2800" b="0" dirty="0">
                          <a:solidFill>
                            <a:schemeClr val="tx1"/>
                          </a:solidFill>
                          <a:effectLst/>
                        </a:rPr>
                        <a:t>温度计水银球放在烧瓶支管口附近</a:t>
                      </a:r>
                      <a:r>
                        <a:rPr lang="en-US" sz="2800" b="0" dirty="0">
                          <a:solidFill>
                            <a:schemeClr val="tx1"/>
                          </a:solidFill>
                          <a:effectLst/>
                        </a:rPr>
                        <a:t>;②</a:t>
                      </a:r>
                      <a:r>
                        <a:rPr lang="zh-CN" sz="2800" b="0" dirty="0">
                          <a:solidFill>
                            <a:schemeClr val="tx1"/>
                          </a:solidFill>
                          <a:effectLst/>
                        </a:rPr>
                        <a:t>冷凝管横放时应</a:t>
                      </a:r>
                      <a:r>
                        <a:rPr lang="en-US" sz="2800" b="0" dirty="0">
                          <a:solidFill>
                            <a:schemeClr val="tx1"/>
                          </a:solidFill>
                          <a:effectLst/>
                        </a:rPr>
                        <a:t>“</a:t>
                      </a:r>
                      <a:r>
                        <a:rPr lang="zh-CN" sz="2800" b="0" dirty="0">
                          <a:solidFill>
                            <a:schemeClr val="tx1"/>
                          </a:solidFill>
                          <a:effectLst/>
                        </a:rPr>
                        <a:t>头高尾低</a:t>
                      </a:r>
                      <a:r>
                        <a:rPr lang="en-US" sz="2800" b="0" dirty="0">
                          <a:solidFill>
                            <a:schemeClr val="tx1"/>
                          </a:solidFill>
                          <a:effectLst/>
                        </a:rPr>
                        <a:t>”,</a:t>
                      </a:r>
                      <a:r>
                        <a:rPr lang="zh-CN" sz="2800" b="0" dirty="0">
                          <a:solidFill>
                            <a:schemeClr val="tx1"/>
                          </a:solidFill>
                          <a:effectLst/>
                        </a:rPr>
                        <a:t>保证冷凝液自然流下</a:t>
                      </a:r>
                      <a:r>
                        <a:rPr lang="en-US" sz="2800" b="0" dirty="0">
                          <a:solidFill>
                            <a:schemeClr val="tx1"/>
                          </a:solidFill>
                          <a:effectLst/>
                        </a:rPr>
                        <a:t>,</a:t>
                      </a:r>
                      <a:r>
                        <a:rPr lang="zh-CN" sz="2800" b="0" dirty="0">
                          <a:solidFill>
                            <a:schemeClr val="tx1"/>
                          </a:solidFill>
                          <a:effectLst/>
                        </a:rPr>
                        <a:t>冷却水流向与冷凝液流向相反</a:t>
                      </a:r>
                      <a:r>
                        <a:rPr lang="en-US" sz="2800" b="0" dirty="0">
                          <a:solidFill>
                            <a:schemeClr val="tx1"/>
                          </a:solidFill>
                          <a:effectLst/>
                        </a:rPr>
                        <a:t>;③</a:t>
                      </a:r>
                      <a:r>
                        <a:rPr lang="zh-CN" sz="2800" b="0" dirty="0">
                          <a:solidFill>
                            <a:schemeClr val="tx1"/>
                          </a:solidFill>
                          <a:effectLst/>
                        </a:rPr>
                        <a:t>蒸馏烧瓶中要放入沸石或碎瓷片以防暴沸</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71713254"/>
                  </a:ext>
                </a:extLst>
              </a:tr>
            </a:tbl>
          </a:graphicData>
        </a:graphic>
      </p:graphicFrame>
      <p:pic>
        <p:nvPicPr>
          <p:cNvPr id="84996" name="GAOFU24-3.jpg">
            <a:extLst>
              <a:ext uri="{FF2B5EF4-FFF2-40B4-BE49-F238E27FC236}">
                <a16:creationId xmlns:a16="http://schemas.microsoft.com/office/drawing/2014/main" xmlns="" id="{E91CC3C7-59A0-4DDE-99BF-5EA854213F8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500" y="2789829"/>
            <a:ext cx="3226167" cy="211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870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176787"/>
            <a:ext cx="11723913" cy="661207"/>
          </a:xfrm>
          <a:prstGeom prst="rect">
            <a:avLst/>
          </a:prstGeom>
        </p:spPr>
        <p:txBody>
          <a:bodyPr wrap="square">
            <a:spAutoFit/>
          </a:bodyPr>
          <a:lstStyle/>
          <a:p>
            <a:pPr algn="r">
              <a:lnSpc>
                <a:spcPct val="150000"/>
              </a:lnSpc>
            </a:pPr>
            <a:r>
              <a:rPr lang="zh-CN" altLang="en-US" sz="2800" dirty="0"/>
              <a:t>（续表）</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1210419964"/>
                  </p:ext>
                </p:extLst>
              </p:nvPr>
            </p:nvGraphicFramePr>
            <p:xfrm>
              <a:off x="330200" y="846158"/>
              <a:ext cx="11531599" cy="5716651"/>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xmlns="" val="2069992124"/>
                        </a:ext>
                      </a:extLst>
                    </a:gridCol>
                    <a:gridCol w="2768600">
                      <a:extLst>
                        <a:ext uri="{9D8B030D-6E8A-4147-A177-3AD203B41FA5}">
                          <a16:colId xmlns:a16="http://schemas.microsoft.com/office/drawing/2014/main" xmlns="" val="3320534527"/>
                        </a:ext>
                      </a:extLst>
                    </a:gridCol>
                    <a:gridCol w="5816599">
                      <a:extLst>
                        <a:ext uri="{9D8B030D-6E8A-4147-A177-3AD203B41FA5}">
                          <a16:colId xmlns:a16="http://schemas.microsoft.com/office/drawing/2014/main" xmlns="" val="1002869709"/>
                        </a:ext>
                      </a:extLst>
                    </a:gridCol>
                  </a:tblGrid>
                  <a:tr h="527728">
                    <a:tc>
                      <a:txBody>
                        <a:bodyPr/>
                        <a:lstStyle/>
                        <a:p>
                          <a:pPr algn="ctr">
                            <a:lnSpc>
                              <a:spcPct val="130000"/>
                            </a:lnSpc>
                            <a:spcAft>
                              <a:spcPts val="0"/>
                            </a:spcAft>
                          </a:pPr>
                          <a:r>
                            <a:rPr lang="zh-CN" sz="2800" b="0">
                              <a:solidFill>
                                <a:schemeClr val="tx1"/>
                              </a:solidFill>
                              <a:effectLst/>
                            </a:rPr>
                            <a:t>方法、装置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操作要点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3020314">
                    <a:tc>
                      <a:txBody>
                        <a:bodyPr/>
                        <a:lstStyle/>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r>
                            <a:rPr lang="zh-CN" sz="2800" b="0" dirty="0">
                              <a:solidFill>
                                <a:schemeClr val="tx1"/>
                              </a:solidFill>
                              <a:effectLst/>
                            </a:rPr>
                            <a:t>萃取分液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将两种互不相溶的液体分开</a:t>
                          </a:r>
                          <a:r>
                            <a:rPr lang="en-US" sz="2800" b="0" dirty="0">
                              <a:solidFill>
                                <a:schemeClr val="tx1"/>
                              </a:solidFill>
                              <a:effectLst/>
                            </a:rPr>
                            <a:t>,</a:t>
                          </a:r>
                          <a:r>
                            <a:rPr lang="zh-CN" sz="2800" b="0" dirty="0">
                              <a:solidFill>
                                <a:schemeClr val="tx1"/>
                              </a:solidFill>
                              <a:effectLst/>
                            </a:rPr>
                            <a:t>如用</a:t>
                          </a:r>
                          <a:r>
                            <a:rPr lang="en-US" sz="2800" b="0" dirty="0">
                              <a:solidFill>
                                <a:schemeClr val="tx1"/>
                              </a:solidFill>
                              <a:effectLst/>
                            </a:rPr>
                            <a:t>CCl</a:t>
                          </a:r>
                          <a:r>
                            <a:rPr lang="en-US" sz="2800" b="0" baseline="-25000" dirty="0">
                              <a:solidFill>
                                <a:schemeClr val="tx1"/>
                              </a:solidFill>
                              <a:effectLst/>
                            </a:rPr>
                            <a:t>4</a:t>
                          </a:r>
                          <a:r>
                            <a:rPr lang="zh-CN" sz="2800" b="0" dirty="0">
                              <a:solidFill>
                                <a:schemeClr val="tx1"/>
                              </a:solidFill>
                              <a:effectLst/>
                            </a:rPr>
                            <a:t>萃取碘水中的</a:t>
                          </a:r>
                          <a:r>
                            <a:rPr lang="en-US" sz="2800" b="0" dirty="0">
                              <a:solidFill>
                                <a:schemeClr val="tx1"/>
                              </a:solidFill>
                              <a:effectLst/>
                            </a:rPr>
                            <a:t>I</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rPr>
                            <a:t>①</a:t>
                          </a:r>
                          <a:r>
                            <a:rPr lang="zh-CN" sz="2800" b="0" dirty="0">
                              <a:solidFill>
                                <a:schemeClr val="tx1"/>
                              </a:solidFill>
                              <a:effectLst/>
                            </a:rPr>
                            <a:t>将液体注入分液漏斗中</a:t>
                          </a:r>
                          <a:r>
                            <a:rPr lang="en-US" sz="2800" b="0" dirty="0">
                              <a:solidFill>
                                <a:schemeClr val="tx1"/>
                              </a:solidFill>
                              <a:effectLst/>
                            </a:rPr>
                            <a:t>,</a:t>
                          </a:r>
                          <a:r>
                            <a:rPr lang="zh-CN" sz="2800" b="0" dirty="0">
                              <a:solidFill>
                                <a:schemeClr val="tx1"/>
                              </a:solidFill>
                              <a:effectLst/>
                            </a:rPr>
                            <a:t>液体总量不超过其容积的</a:t>
                          </a:r>
                          <a14:m>
                            <m:oMath xmlns:m="http://schemas.openxmlformats.org/officeDocument/2006/math">
                              <m:f>
                                <m:fPr>
                                  <m:ctrlPr>
                                    <a:rPr lang="zh-CN" sz="2800" b="0" i="1">
                                      <a:solidFill>
                                        <a:schemeClr val="tx1"/>
                                      </a:solidFill>
                                      <a:effectLst/>
                                      <a:latin typeface="Cambria Math" panose="02040503050406030204" pitchFamily="18" charset="0"/>
                                    </a:rPr>
                                  </m:ctrlPr>
                                </m:fPr>
                                <m:num>
                                  <m:r>
                                    <a:rPr lang="en-US" sz="2800" b="0" i="1" smtClean="0">
                                      <a:solidFill>
                                        <a:schemeClr val="tx1"/>
                                      </a:solidFill>
                                      <a:effectLst/>
                                      <a:latin typeface="Cambria Math" panose="02040503050406030204" pitchFamily="18" charset="0"/>
                                    </a:rPr>
                                    <m:t>3</m:t>
                                  </m:r>
                                </m:num>
                                <m:den>
                                  <m:r>
                                    <a:rPr lang="en-US" sz="2800" b="0" i="1" smtClean="0">
                                      <a:solidFill>
                                        <a:schemeClr val="tx1"/>
                                      </a:solidFill>
                                      <a:effectLst/>
                                      <a:latin typeface="Cambria Math" panose="02040503050406030204" pitchFamily="18" charset="0"/>
                                    </a:rPr>
                                    <m:t>4</m:t>
                                  </m:r>
                                </m:den>
                              </m:f>
                            </m:oMath>
                          </a14:m>
                          <a:r>
                            <a:rPr lang="en-US" sz="2800" b="0" dirty="0">
                              <a:solidFill>
                                <a:schemeClr val="tx1"/>
                              </a:solidFill>
                              <a:effectLst/>
                            </a:rPr>
                            <a:t>,</a:t>
                          </a:r>
                          <a:r>
                            <a:rPr lang="zh-CN" sz="2800" b="0" dirty="0">
                              <a:solidFill>
                                <a:schemeClr val="tx1"/>
                              </a:solidFill>
                              <a:effectLst/>
                            </a:rPr>
                            <a:t>两手握住分液漏斗倒转并反复振荡</a:t>
                          </a:r>
                          <a:r>
                            <a:rPr lang="en-US" sz="2800" b="0" dirty="0">
                              <a:solidFill>
                                <a:schemeClr val="tx1"/>
                              </a:solidFill>
                              <a:effectLst/>
                            </a:rPr>
                            <a:t>;②</a:t>
                          </a:r>
                          <a:r>
                            <a:rPr lang="zh-CN" sz="2800" b="0" dirty="0">
                              <a:solidFill>
                                <a:schemeClr val="tx1"/>
                              </a:solidFill>
                              <a:effectLst/>
                            </a:rPr>
                            <a:t>把分液漏斗放在铁架台的铁圈中静置、分层</a:t>
                          </a:r>
                          <a:r>
                            <a:rPr lang="en-US" sz="2800" b="0" dirty="0">
                              <a:solidFill>
                                <a:schemeClr val="tx1"/>
                              </a:solidFill>
                              <a:effectLst/>
                            </a:rPr>
                            <a:t>;③</a:t>
                          </a:r>
                          <a:r>
                            <a:rPr lang="zh-CN" sz="2800" b="0" dirty="0">
                              <a:solidFill>
                                <a:schemeClr val="tx1"/>
                              </a:solidFill>
                              <a:effectLst/>
                            </a:rPr>
                            <a:t>打开上口塞子</a:t>
                          </a:r>
                          <a:r>
                            <a:rPr lang="en-US" sz="2800" b="0" dirty="0">
                              <a:solidFill>
                                <a:schemeClr val="tx1"/>
                              </a:solidFill>
                              <a:effectLst/>
                            </a:rPr>
                            <a:t>,</a:t>
                          </a:r>
                          <a:r>
                            <a:rPr lang="zh-CN" sz="2800" b="0" dirty="0">
                              <a:solidFill>
                                <a:schemeClr val="tx1"/>
                              </a:solidFill>
                              <a:effectLst/>
                            </a:rPr>
                            <a:t>旋开下部的活塞</a:t>
                          </a:r>
                          <a:r>
                            <a:rPr lang="en-US" sz="2800" b="0" dirty="0">
                              <a:solidFill>
                                <a:schemeClr val="tx1"/>
                              </a:solidFill>
                              <a:effectLst/>
                            </a:rPr>
                            <a:t>,</a:t>
                          </a:r>
                          <a:r>
                            <a:rPr lang="zh-CN" sz="2800" b="0" dirty="0">
                              <a:solidFill>
                                <a:schemeClr val="tx1"/>
                              </a:solidFill>
                              <a:effectLst/>
                            </a:rPr>
                            <a:t>使下层液体流出</a:t>
                          </a:r>
                          <a:r>
                            <a:rPr lang="en-US" sz="2800" b="0" dirty="0">
                              <a:solidFill>
                                <a:schemeClr val="tx1"/>
                              </a:solidFill>
                              <a:effectLst/>
                            </a:rPr>
                            <a:t>;④</a:t>
                          </a:r>
                          <a:r>
                            <a:rPr lang="zh-CN" sz="2800" b="0" dirty="0">
                              <a:solidFill>
                                <a:schemeClr val="tx1"/>
                              </a:solidFill>
                              <a:effectLst/>
                            </a:rPr>
                            <a:t>上层液体从上口倒出</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71847530"/>
                      </a:ext>
                    </a:extLst>
                  </a:tr>
                  <a:tr h="1573143">
                    <a:tc>
                      <a:txBody>
                        <a:bodyPr/>
                        <a:lstStyle/>
                        <a:p>
                          <a:pPr algn="ctr">
                            <a:lnSpc>
                              <a:spcPct val="100000"/>
                            </a:lnSpc>
                            <a:spcAft>
                              <a:spcPts val="0"/>
                            </a:spcAft>
                          </a:pPr>
                          <a:endParaRPr lang="en-US"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00000"/>
                            </a:lnSpc>
                            <a:spcAft>
                              <a:spcPts val="0"/>
                            </a:spcAft>
                          </a:pPr>
                          <a:r>
                            <a:rPr lang="zh-CN" sz="2800" b="0" dirty="0">
                              <a:solidFill>
                                <a:schemeClr val="tx1"/>
                              </a:solidFill>
                              <a:effectLst/>
                            </a:rPr>
                            <a:t>洗气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rPr>
                            <a:t>气</a:t>
                          </a:r>
                          <a:r>
                            <a:rPr lang="en-US" sz="2800" b="0">
                              <a:solidFill>
                                <a:schemeClr val="tx1"/>
                              </a:solidFill>
                              <a:effectLst/>
                            </a:rPr>
                            <a:t>-</a:t>
                          </a:r>
                          <a:r>
                            <a:rPr lang="zh-CN" sz="2800" b="0">
                              <a:solidFill>
                                <a:schemeClr val="tx1"/>
                              </a:solidFill>
                              <a:effectLst/>
                            </a:rPr>
                            <a:t>气分离法</a:t>
                          </a:r>
                          <a:r>
                            <a:rPr lang="en-US" sz="2800" b="0">
                              <a:solidFill>
                                <a:schemeClr val="tx1"/>
                              </a:solidFill>
                              <a:effectLst/>
                            </a:rPr>
                            <a:t>,</a:t>
                          </a:r>
                          <a:r>
                            <a:rPr lang="zh-CN" sz="2800" b="0">
                              <a:solidFill>
                                <a:schemeClr val="tx1"/>
                              </a:solidFill>
                              <a:effectLst/>
                            </a:rPr>
                            <a:t>如用饱和食盐水除去</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中的</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将混合气体通入洗气瓶</a:t>
                          </a:r>
                          <a:r>
                            <a:rPr lang="en-US" sz="2800" b="0" dirty="0">
                              <a:solidFill>
                                <a:schemeClr val="tx1"/>
                              </a:solidFill>
                              <a:effectLst/>
                            </a:rPr>
                            <a:t>,</a:t>
                          </a:r>
                          <a:r>
                            <a:rPr lang="zh-CN" sz="2800" b="0" dirty="0">
                              <a:solidFill>
                                <a:schemeClr val="tx1"/>
                              </a:solidFill>
                              <a:effectLst/>
                            </a:rPr>
                            <a:t>混合气体</a:t>
                          </a:r>
                          <a:r>
                            <a:rPr lang="en-US" sz="2800" b="0" dirty="0">
                              <a:solidFill>
                                <a:schemeClr val="tx1"/>
                              </a:solidFill>
                              <a:effectLst/>
                            </a:rPr>
                            <a:t>“</a:t>
                          </a:r>
                          <a:r>
                            <a:rPr lang="zh-CN" sz="2800" b="0" dirty="0">
                              <a:solidFill>
                                <a:schemeClr val="tx1"/>
                              </a:solidFill>
                              <a:effectLst/>
                            </a:rPr>
                            <a:t>长</a:t>
                          </a:r>
                          <a:r>
                            <a:rPr lang="en-US" sz="2800" b="0" dirty="0">
                              <a:solidFill>
                                <a:schemeClr val="tx1"/>
                              </a:solidFill>
                              <a:effectLst/>
                            </a:rPr>
                            <a:t>”</a:t>
                          </a:r>
                          <a:r>
                            <a:rPr lang="zh-CN" sz="2800" b="0" dirty="0">
                              <a:solidFill>
                                <a:schemeClr val="tx1"/>
                              </a:solidFill>
                              <a:effectLst/>
                            </a:rPr>
                            <a:t>进</a:t>
                          </a:r>
                          <a:r>
                            <a:rPr lang="en-US" sz="2800" b="0" dirty="0">
                              <a:solidFill>
                                <a:schemeClr val="tx1"/>
                              </a:solidFill>
                              <a:effectLst/>
                            </a:rPr>
                            <a:t>“</a:t>
                          </a:r>
                          <a:r>
                            <a:rPr lang="zh-CN" sz="2800" b="0" dirty="0">
                              <a:solidFill>
                                <a:schemeClr val="tx1"/>
                              </a:solidFill>
                              <a:effectLst/>
                            </a:rPr>
                            <a:t>短</a:t>
                          </a:r>
                          <a:r>
                            <a:rPr lang="en-US" sz="2800" b="0" dirty="0">
                              <a:solidFill>
                                <a:schemeClr val="tx1"/>
                              </a:solidFill>
                              <a:effectLst/>
                            </a:rPr>
                            <a:t>”</a:t>
                          </a:r>
                          <a:r>
                            <a:rPr lang="zh-CN" sz="2800" b="0" dirty="0">
                              <a:solidFill>
                                <a:schemeClr val="tx1"/>
                              </a:solidFill>
                              <a:effectLst/>
                            </a:rPr>
                            <a:t>出</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8569917"/>
                      </a:ext>
                    </a:extLst>
                  </a:tr>
                </a:tbl>
              </a:graphicData>
            </a:graphic>
          </p:graphicFrame>
        </mc:Choice>
        <mc:Fallback xmlns="">
          <p:graphicFrame>
            <p:nvGraphicFramePr>
              <p:cNvPr id="2" name="表格 1">
                <a:extLst>
                  <a:ext uri="{FF2B5EF4-FFF2-40B4-BE49-F238E27FC236}">
                    <a16:creationId xmlns:a16="http://schemas.microsoft.com/office/drawing/2014/main" id="{C7744561-3FBC-4B8A-AE3C-353C2D095C86}"/>
                  </a:ext>
                </a:extLst>
              </p:cNvPr>
              <p:cNvGraphicFramePr>
                <a:graphicFrameLocks noGrp="1"/>
              </p:cNvGraphicFramePr>
              <p:nvPr>
                <p:extLst>
                  <p:ext uri="{D42A27DB-BD31-4B8C-83A1-F6EECF244321}">
                    <p14:modId xmlns:p14="http://schemas.microsoft.com/office/powerpoint/2010/main" val="1210419964"/>
                  </p:ext>
                </p:extLst>
              </p:nvPr>
            </p:nvGraphicFramePr>
            <p:xfrm>
              <a:off x="330200" y="846158"/>
              <a:ext cx="11531599" cy="5716651"/>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val="2069992124"/>
                        </a:ext>
                      </a:extLst>
                    </a:gridCol>
                    <a:gridCol w="2768600">
                      <a:extLst>
                        <a:ext uri="{9D8B030D-6E8A-4147-A177-3AD203B41FA5}">
                          <a16:colId xmlns:a16="http://schemas.microsoft.com/office/drawing/2014/main" val="3320534527"/>
                        </a:ext>
                      </a:extLst>
                    </a:gridCol>
                    <a:gridCol w="5816599">
                      <a:extLst>
                        <a:ext uri="{9D8B030D-6E8A-4147-A177-3AD203B41FA5}">
                          <a16:colId xmlns:a16="http://schemas.microsoft.com/office/drawing/2014/main" val="1002869709"/>
                        </a:ext>
                      </a:extLst>
                    </a:gridCol>
                  </a:tblGrid>
                  <a:tr h="554736">
                    <a:tc>
                      <a:txBody>
                        <a:bodyPr/>
                        <a:lstStyle/>
                        <a:p>
                          <a:pPr algn="ctr">
                            <a:lnSpc>
                              <a:spcPct val="130000"/>
                            </a:lnSpc>
                            <a:spcAft>
                              <a:spcPts val="0"/>
                            </a:spcAft>
                          </a:pPr>
                          <a:r>
                            <a:rPr lang="zh-CN" sz="2800" b="0">
                              <a:solidFill>
                                <a:schemeClr val="tx1"/>
                              </a:solidFill>
                              <a:effectLst/>
                            </a:rPr>
                            <a:t>方法、装置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操作要点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5179366"/>
                      </a:ext>
                    </a:extLst>
                  </a:tr>
                  <a:tr h="3284347">
                    <a:tc>
                      <a:txBody>
                        <a:bodyPr/>
                        <a:lstStyle/>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r>
                            <a:rPr lang="zh-CN" sz="2800" b="0" dirty="0">
                              <a:solidFill>
                                <a:schemeClr val="tx1"/>
                              </a:solidFill>
                              <a:effectLst/>
                            </a:rPr>
                            <a:t>萃取分液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将两种互不相溶的液体分开</a:t>
                          </a:r>
                          <a:r>
                            <a:rPr lang="en-US" sz="2800" b="0" dirty="0">
                              <a:solidFill>
                                <a:schemeClr val="tx1"/>
                              </a:solidFill>
                              <a:effectLst/>
                            </a:rPr>
                            <a:t>,</a:t>
                          </a:r>
                          <a:r>
                            <a:rPr lang="zh-CN" sz="2800" b="0" dirty="0">
                              <a:solidFill>
                                <a:schemeClr val="tx1"/>
                              </a:solidFill>
                              <a:effectLst/>
                            </a:rPr>
                            <a:t>如用</a:t>
                          </a:r>
                          <a:r>
                            <a:rPr lang="en-US" sz="2800" b="0" dirty="0">
                              <a:solidFill>
                                <a:schemeClr val="tx1"/>
                              </a:solidFill>
                              <a:effectLst/>
                            </a:rPr>
                            <a:t>CCl</a:t>
                          </a:r>
                          <a:r>
                            <a:rPr lang="en-US" sz="2800" b="0" baseline="-25000" dirty="0">
                              <a:solidFill>
                                <a:schemeClr val="tx1"/>
                              </a:solidFill>
                              <a:effectLst/>
                            </a:rPr>
                            <a:t>4</a:t>
                          </a:r>
                          <a:r>
                            <a:rPr lang="zh-CN" sz="2800" b="0" dirty="0">
                              <a:solidFill>
                                <a:schemeClr val="tx1"/>
                              </a:solidFill>
                              <a:effectLst/>
                            </a:rPr>
                            <a:t>萃取碘水中的</a:t>
                          </a:r>
                          <a:r>
                            <a:rPr lang="en-US" sz="2800" b="0" dirty="0">
                              <a:solidFill>
                                <a:schemeClr val="tx1"/>
                              </a:solidFill>
                              <a:effectLst/>
                            </a:rPr>
                            <a:t>I</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8428" t="-17778" r="-210" b="-63519"/>
                          </a:stretch>
                        </a:blipFill>
                      </a:tcPr>
                    </a:tc>
                    <a:extLst>
                      <a:ext uri="{0D108BD9-81ED-4DB2-BD59-A6C34878D82A}">
                        <a16:rowId xmlns:a16="http://schemas.microsoft.com/office/drawing/2014/main" val="571847530"/>
                      </a:ext>
                    </a:extLst>
                  </a:tr>
                  <a:tr h="1877568">
                    <a:tc>
                      <a:txBody>
                        <a:bodyPr/>
                        <a:lstStyle/>
                        <a:p>
                          <a:pPr algn="ctr">
                            <a:lnSpc>
                              <a:spcPct val="100000"/>
                            </a:lnSpc>
                            <a:spcAft>
                              <a:spcPts val="0"/>
                            </a:spcAft>
                          </a:pPr>
                          <a:endParaRPr lang="en-US"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20000"/>
                            </a:lnSpc>
                            <a:spcAft>
                              <a:spcPts val="0"/>
                            </a:spcAft>
                          </a:pPr>
                          <a:endParaRPr lang="en-US" altLang="zh-CN" sz="2800" b="0" dirty="0">
                            <a:solidFill>
                              <a:schemeClr val="tx1"/>
                            </a:solidFill>
                            <a:effectLst/>
                          </a:endParaRPr>
                        </a:p>
                        <a:p>
                          <a:pPr algn="ctr">
                            <a:lnSpc>
                              <a:spcPct val="100000"/>
                            </a:lnSpc>
                            <a:spcAft>
                              <a:spcPts val="0"/>
                            </a:spcAft>
                          </a:pPr>
                          <a:r>
                            <a:rPr lang="zh-CN" sz="2800" b="0" dirty="0">
                              <a:solidFill>
                                <a:schemeClr val="tx1"/>
                              </a:solidFill>
                              <a:effectLst/>
                            </a:rPr>
                            <a:t>洗气</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a:solidFill>
                                <a:schemeClr val="tx1"/>
                              </a:solidFill>
                              <a:effectLst/>
                            </a:rPr>
                            <a:t>气</a:t>
                          </a:r>
                          <a:r>
                            <a:rPr lang="en-US" sz="2800" b="0">
                              <a:solidFill>
                                <a:schemeClr val="tx1"/>
                              </a:solidFill>
                              <a:effectLst/>
                            </a:rPr>
                            <a:t>-</a:t>
                          </a:r>
                          <a:r>
                            <a:rPr lang="zh-CN" sz="2800" b="0">
                              <a:solidFill>
                                <a:schemeClr val="tx1"/>
                              </a:solidFill>
                              <a:effectLst/>
                            </a:rPr>
                            <a:t>气分离法</a:t>
                          </a:r>
                          <a:r>
                            <a:rPr lang="en-US" sz="2800" b="0">
                              <a:solidFill>
                                <a:schemeClr val="tx1"/>
                              </a:solidFill>
                              <a:effectLst/>
                            </a:rPr>
                            <a:t>,</a:t>
                          </a:r>
                          <a:r>
                            <a:rPr lang="zh-CN" sz="2800" b="0">
                              <a:solidFill>
                                <a:schemeClr val="tx1"/>
                              </a:solidFill>
                              <a:effectLst/>
                            </a:rPr>
                            <a:t>如用饱和食盐水除去</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中的</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将混合气体通入洗气瓶</a:t>
                          </a:r>
                          <a:r>
                            <a:rPr lang="en-US" sz="2800" b="0" dirty="0">
                              <a:solidFill>
                                <a:schemeClr val="tx1"/>
                              </a:solidFill>
                              <a:effectLst/>
                            </a:rPr>
                            <a:t>,</a:t>
                          </a:r>
                          <a:r>
                            <a:rPr lang="zh-CN" sz="2800" b="0" dirty="0">
                              <a:solidFill>
                                <a:schemeClr val="tx1"/>
                              </a:solidFill>
                              <a:effectLst/>
                            </a:rPr>
                            <a:t>混合气体</a:t>
                          </a:r>
                          <a:r>
                            <a:rPr lang="en-US" sz="2800" b="0" dirty="0">
                              <a:solidFill>
                                <a:schemeClr val="tx1"/>
                              </a:solidFill>
                              <a:effectLst/>
                            </a:rPr>
                            <a:t>“</a:t>
                          </a:r>
                          <a:r>
                            <a:rPr lang="zh-CN" sz="2800" b="0" dirty="0">
                              <a:solidFill>
                                <a:schemeClr val="tx1"/>
                              </a:solidFill>
                              <a:effectLst/>
                            </a:rPr>
                            <a:t>长</a:t>
                          </a:r>
                          <a:r>
                            <a:rPr lang="en-US" sz="2800" b="0" dirty="0">
                              <a:solidFill>
                                <a:schemeClr val="tx1"/>
                              </a:solidFill>
                              <a:effectLst/>
                            </a:rPr>
                            <a:t>”</a:t>
                          </a:r>
                          <a:r>
                            <a:rPr lang="zh-CN" sz="2800" b="0" dirty="0">
                              <a:solidFill>
                                <a:schemeClr val="tx1"/>
                              </a:solidFill>
                              <a:effectLst/>
                            </a:rPr>
                            <a:t>进</a:t>
                          </a:r>
                          <a:r>
                            <a:rPr lang="en-US" sz="2800" b="0" dirty="0">
                              <a:solidFill>
                                <a:schemeClr val="tx1"/>
                              </a:solidFill>
                              <a:effectLst/>
                            </a:rPr>
                            <a:t>“</a:t>
                          </a:r>
                          <a:r>
                            <a:rPr lang="zh-CN" sz="2800" b="0" dirty="0">
                              <a:solidFill>
                                <a:schemeClr val="tx1"/>
                              </a:solidFill>
                              <a:effectLst/>
                            </a:rPr>
                            <a:t>短</a:t>
                          </a:r>
                          <a:r>
                            <a:rPr lang="en-US" sz="2800" b="0" dirty="0">
                              <a:solidFill>
                                <a:schemeClr val="tx1"/>
                              </a:solidFill>
                              <a:effectLst/>
                            </a:rPr>
                            <a:t>”</a:t>
                          </a:r>
                          <a:r>
                            <a:rPr lang="zh-CN" sz="2800" b="0" dirty="0">
                              <a:solidFill>
                                <a:schemeClr val="tx1"/>
                              </a:solidFill>
                              <a:effectLst/>
                            </a:rPr>
                            <a:t>出</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569917"/>
                      </a:ext>
                    </a:extLst>
                  </a:tr>
                </a:tbl>
              </a:graphicData>
            </a:graphic>
          </p:graphicFrame>
        </mc:Fallback>
      </mc:AlternateContent>
      <p:pic>
        <p:nvPicPr>
          <p:cNvPr id="84995" name="GAOFU24-4.jpg">
            <a:extLst>
              <a:ext uri="{FF2B5EF4-FFF2-40B4-BE49-F238E27FC236}">
                <a16:creationId xmlns:a16="http://schemas.microsoft.com/office/drawing/2014/main" xmlns="" id="{B4BF6D41-60BC-493C-AF3A-467E52EBB4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119" y="1986449"/>
            <a:ext cx="2044700" cy="1635760"/>
          </a:xfrm>
          <a:prstGeom prst="rect">
            <a:avLst/>
          </a:prstGeom>
          <a:noFill/>
          <a:extLst>
            <a:ext uri="{909E8E84-426E-40DD-AFC4-6F175D3DCCD1}">
              <a14:hiddenFill xmlns:a14="http://schemas.microsoft.com/office/drawing/2010/main">
                <a:solidFill>
                  <a:srgbClr val="FFFFFF"/>
                </a:solidFill>
              </a14:hiddenFill>
            </a:ext>
          </a:extLst>
        </p:spPr>
      </p:pic>
      <p:pic>
        <p:nvPicPr>
          <p:cNvPr id="84994" name="GAOFU24-5.jpg">
            <a:extLst>
              <a:ext uri="{FF2B5EF4-FFF2-40B4-BE49-F238E27FC236}">
                <a16:creationId xmlns:a16="http://schemas.microsoft.com/office/drawing/2014/main" xmlns="" id="{BD3D1311-2D92-4E5F-A8DD-F4E9C61EBA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834" y="4762500"/>
            <a:ext cx="895271" cy="132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467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148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3786101487"/>
              </p:ext>
            </p:extLst>
          </p:nvPr>
        </p:nvGraphicFramePr>
        <p:xfrm>
          <a:off x="330200" y="871558"/>
          <a:ext cx="11531599" cy="5739332"/>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xmlns="" val="2069992124"/>
                    </a:ext>
                  </a:extLst>
                </a:gridCol>
                <a:gridCol w="4216400">
                  <a:extLst>
                    <a:ext uri="{9D8B030D-6E8A-4147-A177-3AD203B41FA5}">
                      <a16:colId xmlns:a16="http://schemas.microsoft.com/office/drawing/2014/main" xmlns="" val="3320534527"/>
                    </a:ext>
                  </a:extLst>
                </a:gridCol>
                <a:gridCol w="4368799">
                  <a:extLst>
                    <a:ext uri="{9D8B030D-6E8A-4147-A177-3AD203B41FA5}">
                      <a16:colId xmlns:a16="http://schemas.microsoft.com/office/drawing/2014/main" xmlns="" val="1002869709"/>
                    </a:ext>
                  </a:extLst>
                </a:gridCol>
              </a:tblGrid>
              <a:tr h="496626">
                <a:tc>
                  <a:txBody>
                    <a:bodyPr/>
                    <a:lstStyle/>
                    <a:p>
                      <a:pPr algn="ctr">
                        <a:lnSpc>
                          <a:spcPct val="120000"/>
                        </a:lnSpc>
                        <a:spcAft>
                          <a:spcPts val="0"/>
                        </a:spcAft>
                      </a:pPr>
                      <a:r>
                        <a:rPr lang="zh-CN" sz="2800" b="0" dirty="0">
                          <a:solidFill>
                            <a:schemeClr val="tx1"/>
                          </a:solidFill>
                          <a:effectLst/>
                          <a:latin typeface="+mn-lt"/>
                        </a:rPr>
                        <a:t>方法、装置</a:t>
                      </a:r>
                      <a:endParaRPr lang="zh-CN" sz="2800" b="0" dirty="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latin typeface="+mn-lt"/>
                        </a:rPr>
                        <a:t>适用范围</a:t>
                      </a:r>
                      <a:endParaRPr lang="zh-CN" sz="2800" b="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latin typeface="+mn-lt"/>
                        </a:rPr>
                        <a:t>操作要点</a:t>
                      </a:r>
                      <a:endParaRPr lang="zh-CN" sz="2800" b="0" dirty="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2666948">
                <a:tc>
                  <a:txBody>
                    <a:bodyPr/>
                    <a:lstStyle/>
                    <a:p>
                      <a:pPr algn="ctr">
                        <a:lnSpc>
                          <a:spcPct val="120000"/>
                        </a:lnSpc>
                        <a:spcAft>
                          <a:spcPts val="0"/>
                        </a:spcAft>
                      </a:pPr>
                      <a:endParaRPr lang="en-US" sz="2800" b="0" dirty="0">
                        <a:solidFill>
                          <a:schemeClr val="tx1"/>
                        </a:solidFill>
                        <a:effectLst/>
                        <a:latin typeface="+mn-lt"/>
                      </a:endParaRPr>
                    </a:p>
                    <a:p>
                      <a:pPr algn="ctr">
                        <a:lnSpc>
                          <a:spcPct val="120000"/>
                        </a:lnSpc>
                        <a:spcAft>
                          <a:spcPts val="0"/>
                        </a:spcAft>
                      </a:pPr>
                      <a:endParaRPr lang="en-US" altLang="zh-CN" sz="2800" b="0" dirty="0">
                        <a:solidFill>
                          <a:schemeClr val="tx1"/>
                        </a:solidFill>
                        <a:effectLst/>
                        <a:latin typeface="+mn-lt"/>
                      </a:endParaRPr>
                    </a:p>
                    <a:p>
                      <a:pPr algn="ctr">
                        <a:lnSpc>
                          <a:spcPct val="120000"/>
                        </a:lnSpc>
                        <a:spcAft>
                          <a:spcPts val="0"/>
                        </a:spcAft>
                      </a:pPr>
                      <a:endParaRPr lang="en-US" altLang="zh-CN" sz="2800" b="0" dirty="0">
                        <a:solidFill>
                          <a:schemeClr val="tx1"/>
                        </a:solidFill>
                        <a:effectLst/>
                        <a:latin typeface="+mn-lt"/>
                      </a:endParaRPr>
                    </a:p>
                    <a:p>
                      <a:pPr algn="ctr">
                        <a:lnSpc>
                          <a:spcPct val="120000"/>
                        </a:lnSpc>
                        <a:spcAft>
                          <a:spcPts val="0"/>
                        </a:spcAft>
                      </a:pPr>
                      <a:r>
                        <a:rPr lang="zh-CN" sz="2800" b="0" dirty="0">
                          <a:solidFill>
                            <a:schemeClr val="tx1"/>
                          </a:solidFill>
                          <a:effectLst/>
                          <a:latin typeface="+mn-lt"/>
                        </a:rPr>
                        <a:t>渗析</a:t>
                      </a:r>
                      <a:endParaRPr lang="zh-CN" sz="2800" b="0" dirty="0">
                        <a:solidFill>
                          <a:schemeClr val="tx1"/>
                        </a:solidFill>
                        <a:effectLst/>
                        <a:latin typeface="+mn-lt"/>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rPr>
                        <a:t>用半透膜使离子或小分子从胶体中分离出来</a:t>
                      </a:r>
                      <a:r>
                        <a:rPr lang="en-US" sz="2800" b="0" dirty="0">
                          <a:solidFill>
                            <a:schemeClr val="tx1"/>
                          </a:solidFill>
                          <a:effectLst/>
                          <a:latin typeface="+mn-lt"/>
                        </a:rPr>
                        <a:t>,</a:t>
                      </a:r>
                      <a:r>
                        <a:rPr lang="zh-CN" sz="2800" b="0" dirty="0">
                          <a:solidFill>
                            <a:schemeClr val="tx1"/>
                          </a:solidFill>
                          <a:effectLst/>
                          <a:latin typeface="+mn-lt"/>
                        </a:rPr>
                        <a:t>如除去淀粉胶体中的</a:t>
                      </a:r>
                      <a:r>
                        <a:rPr lang="en-US" sz="2800" b="0" dirty="0" err="1">
                          <a:solidFill>
                            <a:schemeClr val="tx1"/>
                          </a:solidFill>
                          <a:effectLst/>
                          <a:latin typeface="+mn-lt"/>
                        </a:rPr>
                        <a:t>NaCl</a:t>
                      </a:r>
                      <a:r>
                        <a:rPr lang="zh-CN" sz="2800" b="0" dirty="0">
                          <a:solidFill>
                            <a:schemeClr val="tx1"/>
                          </a:solidFill>
                          <a:effectLst/>
                          <a:latin typeface="+mn-lt"/>
                        </a:rPr>
                        <a:t>溶液</a:t>
                      </a:r>
                      <a:endParaRPr lang="zh-CN" sz="2800" b="0" dirty="0">
                        <a:solidFill>
                          <a:schemeClr val="tx1"/>
                        </a:solidFill>
                        <a:effectLst/>
                        <a:latin typeface="+mn-lt"/>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latin typeface="+mn-lt"/>
                        </a:rPr>
                        <a:t>将要提纯的胶体装入半透膜中</a:t>
                      </a:r>
                      <a:r>
                        <a:rPr lang="en-US" sz="2800" b="0" dirty="0">
                          <a:solidFill>
                            <a:schemeClr val="tx1"/>
                          </a:solidFill>
                          <a:effectLst/>
                          <a:latin typeface="+mn-lt"/>
                        </a:rPr>
                        <a:t>,</a:t>
                      </a:r>
                      <a:r>
                        <a:rPr lang="zh-CN" sz="2800" b="0" dirty="0">
                          <a:solidFill>
                            <a:schemeClr val="tx1"/>
                          </a:solidFill>
                          <a:effectLst/>
                          <a:latin typeface="+mn-lt"/>
                        </a:rPr>
                        <a:t>将半透膜袋系好</a:t>
                      </a:r>
                      <a:r>
                        <a:rPr lang="en-US" sz="2800" b="0" dirty="0">
                          <a:solidFill>
                            <a:schemeClr val="tx1"/>
                          </a:solidFill>
                          <a:effectLst/>
                          <a:latin typeface="+mn-lt"/>
                        </a:rPr>
                        <a:t>,</a:t>
                      </a:r>
                      <a:r>
                        <a:rPr lang="zh-CN" sz="2800" b="0" dirty="0">
                          <a:solidFill>
                            <a:schemeClr val="tx1"/>
                          </a:solidFill>
                          <a:effectLst/>
                          <a:latin typeface="+mn-lt"/>
                        </a:rPr>
                        <a:t>浸入蒸馏水中</a:t>
                      </a:r>
                      <a:r>
                        <a:rPr lang="en-US" sz="2800" b="0" dirty="0">
                          <a:solidFill>
                            <a:schemeClr val="tx1"/>
                          </a:solidFill>
                          <a:effectLst/>
                          <a:latin typeface="+mn-lt"/>
                        </a:rPr>
                        <a:t>,</a:t>
                      </a:r>
                      <a:r>
                        <a:rPr lang="zh-CN" sz="2800" b="0" dirty="0">
                          <a:solidFill>
                            <a:schemeClr val="tx1"/>
                          </a:solidFill>
                          <a:effectLst/>
                          <a:latin typeface="+mn-lt"/>
                        </a:rPr>
                        <a:t>要不断更换烧杯中的蒸馏水或改用流水以提高渗析效果</a:t>
                      </a:r>
                      <a:endParaRPr lang="zh-CN" sz="2800" b="0" dirty="0">
                        <a:solidFill>
                          <a:schemeClr val="tx1"/>
                        </a:solidFill>
                        <a:effectLst/>
                        <a:latin typeface="+mn-lt"/>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39924428"/>
                  </a:ext>
                </a:extLst>
              </a:tr>
              <a:tr h="2124368">
                <a:tc>
                  <a:txBody>
                    <a:bodyPr/>
                    <a:lstStyle/>
                    <a:p>
                      <a:pPr algn="ctr">
                        <a:lnSpc>
                          <a:spcPct val="120000"/>
                        </a:lnSpc>
                        <a:spcAft>
                          <a:spcPts val="0"/>
                        </a:spcAft>
                      </a:pPr>
                      <a:endParaRPr lang="en-US" sz="2800" b="0" dirty="0">
                        <a:solidFill>
                          <a:schemeClr val="tx1"/>
                        </a:solidFill>
                        <a:effectLst/>
                        <a:latin typeface="+mn-lt"/>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mn-lt"/>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mn-lt"/>
                        <a:ea typeface="方正书宋_GBK"/>
                        <a:cs typeface="Times New Roman" panose="02020603050405020304" pitchFamily="18" charset="0"/>
                      </a:endParaRPr>
                    </a:p>
                    <a:p>
                      <a:pPr algn="ctr">
                        <a:lnSpc>
                          <a:spcPct val="120000"/>
                        </a:lnSpc>
                        <a:spcAft>
                          <a:spcPts val="0"/>
                        </a:spcAft>
                      </a:pPr>
                      <a:endParaRPr lang="en-US" sz="2800" b="0" dirty="0">
                        <a:solidFill>
                          <a:schemeClr val="tx1"/>
                        </a:solidFill>
                        <a:effectLst/>
                        <a:latin typeface="+mn-lt"/>
                        <a:ea typeface="方正书宋_GBK"/>
                        <a:cs typeface="Times New Roman" panose="02020603050405020304" pitchFamily="18" charset="0"/>
                      </a:endParaRPr>
                    </a:p>
                    <a:p>
                      <a:pPr algn="ctr">
                        <a:lnSpc>
                          <a:spcPct val="120000"/>
                        </a:lnSpc>
                        <a:spcAft>
                          <a:spcPts val="0"/>
                        </a:spcAft>
                      </a:pPr>
                      <a:r>
                        <a:rPr lang="zh-CN" sz="2800" b="0" dirty="0">
                          <a:solidFill>
                            <a:schemeClr val="tx1"/>
                          </a:solidFill>
                          <a:effectLst/>
                          <a:latin typeface="+mn-lt"/>
                          <a:ea typeface="方正书宋_GBK"/>
                          <a:cs typeface="Times New Roman" panose="02020603050405020304" pitchFamily="18" charset="0"/>
                        </a:rPr>
                        <a:t>升华</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kern="1200" dirty="0">
                          <a:solidFill>
                            <a:schemeClr val="tx1"/>
                          </a:solidFill>
                          <a:effectLst/>
                          <a:latin typeface="+mn-lt"/>
                          <a:ea typeface="+mn-ea"/>
                          <a:cs typeface="+mn-cs"/>
                        </a:rPr>
                        <a:t>分离固体混合物中一定温度下可直接变为气体</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然后再冷却为固体的某一组分</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如分离</a:t>
                      </a:r>
                      <a:r>
                        <a:rPr lang="en-US" sz="2800" b="0" kern="1200" dirty="0" err="1">
                          <a:solidFill>
                            <a:schemeClr val="tx1"/>
                          </a:solidFill>
                          <a:effectLst/>
                          <a:latin typeface="+mn-lt"/>
                          <a:ea typeface="+mn-ea"/>
                          <a:cs typeface="+mn-cs"/>
                        </a:rPr>
                        <a:t>NaCl</a:t>
                      </a:r>
                      <a:r>
                        <a:rPr lang="zh-CN" sz="2800" b="0" kern="1200" dirty="0">
                          <a:solidFill>
                            <a:schemeClr val="tx1"/>
                          </a:solidFill>
                          <a:effectLst/>
                          <a:latin typeface="+mn-lt"/>
                          <a:ea typeface="+mn-ea"/>
                          <a:cs typeface="+mn-cs"/>
                        </a:rPr>
                        <a:t>和</a:t>
                      </a:r>
                      <a:r>
                        <a:rPr lang="en-US" sz="2800" b="0" kern="1200" dirty="0">
                          <a:solidFill>
                            <a:schemeClr val="tx1"/>
                          </a:solidFill>
                          <a:effectLst/>
                          <a:latin typeface="+mn-lt"/>
                          <a:ea typeface="+mn-ea"/>
                          <a:cs typeface="+mn-cs"/>
                        </a:rPr>
                        <a:t>I</a:t>
                      </a:r>
                      <a:r>
                        <a:rPr lang="en-US" sz="2800" b="0" kern="1200" baseline="-25000" dirty="0">
                          <a:solidFill>
                            <a:schemeClr val="tx1"/>
                          </a:solidFill>
                          <a:effectLst/>
                          <a:latin typeface="+mn-lt"/>
                          <a:ea typeface="+mn-ea"/>
                          <a:cs typeface="+mn-cs"/>
                        </a:rPr>
                        <a:t>2</a:t>
                      </a:r>
                      <a:endParaRPr lang="zh-CN" sz="2800" b="0" kern="1200" baseline="-25000" dirty="0">
                        <a:solidFill>
                          <a:schemeClr val="tx1"/>
                        </a:solidFill>
                        <a:effectLst/>
                        <a:latin typeface="+mn-lt"/>
                        <a:ea typeface="+mn-ea"/>
                        <a:cs typeface="+mn-cs"/>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kern="1200" dirty="0">
                          <a:solidFill>
                            <a:schemeClr val="tx1"/>
                          </a:solidFill>
                          <a:effectLst/>
                          <a:latin typeface="+mn-lt"/>
                          <a:ea typeface="+mn-ea"/>
                          <a:cs typeface="+mn-cs"/>
                        </a:rPr>
                        <a:t>注意控制好升华的温度</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403883669"/>
                  </a:ext>
                </a:extLst>
              </a:tr>
            </a:tbl>
          </a:graphicData>
        </a:graphic>
      </p:graphicFrame>
      <p:pic>
        <p:nvPicPr>
          <p:cNvPr id="10" name="GAOFU24-6.jpg">
            <a:extLst>
              <a:ext uri="{FF2B5EF4-FFF2-40B4-BE49-F238E27FC236}">
                <a16:creationId xmlns:a16="http://schemas.microsoft.com/office/drawing/2014/main" xmlns="" id="{DCB86A6A-46A9-4699-AD91-2AF93F247589}"/>
              </a:ext>
            </a:extLst>
          </p:cNvPr>
          <p:cNvPicPr/>
          <p:nvPr/>
        </p:nvPicPr>
        <p:blipFill>
          <a:blip r:embed="rId2"/>
          <a:stretch>
            <a:fillRect/>
          </a:stretch>
        </p:blipFill>
        <p:spPr>
          <a:xfrm>
            <a:off x="830897" y="1612900"/>
            <a:ext cx="2233253" cy="1455420"/>
          </a:xfrm>
          <a:prstGeom prst="rect">
            <a:avLst/>
          </a:prstGeom>
        </p:spPr>
      </p:pic>
      <p:pic>
        <p:nvPicPr>
          <p:cNvPr id="11" name="GAOFU24-8.jpg">
            <a:extLst>
              <a:ext uri="{FF2B5EF4-FFF2-40B4-BE49-F238E27FC236}">
                <a16:creationId xmlns:a16="http://schemas.microsoft.com/office/drawing/2014/main" xmlns="" id="{9B73B36E-8914-4E82-A93C-BEC96E250F26}"/>
              </a:ext>
            </a:extLst>
          </p:cNvPr>
          <p:cNvPicPr/>
          <p:nvPr/>
        </p:nvPicPr>
        <p:blipFill>
          <a:blip r:embed="rId3"/>
          <a:stretch>
            <a:fillRect/>
          </a:stretch>
        </p:blipFill>
        <p:spPr>
          <a:xfrm>
            <a:off x="793693" y="4100495"/>
            <a:ext cx="1980095" cy="1962148"/>
          </a:xfrm>
          <a:prstGeom prst="rect">
            <a:avLst/>
          </a:prstGeom>
        </p:spPr>
      </p:pic>
    </p:spTree>
    <p:extLst>
      <p:ext uri="{BB962C8B-B14F-4D97-AF65-F5344CB8AC3E}">
        <p14:creationId xmlns:p14="http://schemas.microsoft.com/office/powerpoint/2010/main" val="873227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2" name="表格 1">
            <a:extLst>
              <a:ext uri="{FF2B5EF4-FFF2-40B4-BE49-F238E27FC236}">
                <a16:creationId xmlns:a16="http://schemas.microsoft.com/office/drawing/2014/main" xmlns="" id="{C7744561-3FBC-4B8A-AE3C-353C2D095C86}"/>
              </a:ext>
            </a:extLst>
          </p:cNvPr>
          <p:cNvGraphicFramePr>
            <a:graphicFrameLocks noGrp="1"/>
          </p:cNvGraphicFramePr>
          <p:nvPr>
            <p:extLst>
              <p:ext uri="{D42A27DB-BD31-4B8C-83A1-F6EECF244321}">
                <p14:modId xmlns:p14="http://schemas.microsoft.com/office/powerpoint/2010/main" val="921462579"/>
              </p:ext>
            </p:extLst>
          </p:nvPr>
        </p:nvGraphicFramePr>
        <p:xfrm>
          <a:off x="330200" y="935058"/>
          <a:ext cx="11531599" cy="4395216"/>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xmlns="" val="2069992124"/>
                    </a:ext>
                  </a:extLst>
                </a:gridCol>
                <a:gridCol w="4648200">
                  <a:extLst>
                    <a:ext uri="{9D8B030D-6E8A-4147-A177-3AD203B41FA5}">
                      <a16:colId xmlns:a16="http://schemas.microsoft.com/office/drawing/2014/main" xmlns="" val="3320534527"/>
                    </a:ext>
                  </a:extLst>
                </a:gridCol>
                <a:gridCol w="3936999">
                  <a:extLst>
                    <a:ext uri="{9D8B030D-6E8A-4147-A177-3AD203B41FA5}">
                      <a16:colId xmlns:a16="http://schemas.microsoft.com/office/drawing/2014/main" xmlns="" val="1002869709"/>
                    </a:ext>
                  </a:extLst>
                </a:gridCol>
              </a:tblGrid>
              <a:tr h="187807">
                <a:tc>
                  <a:txBody>
                    <a:bodyPr/>
                    <a:lstStyle/>
                    <a:p>
                      <a:pPr algn="ctr">
                        <a:lnSpc>
                          <a:spcPct val="130000"/>
                        </a:lnSpc>
                        <a:spcAft>
                          <a:spcPts val="0"/>
                        </a:spcAft>
                      </a:pPr>
                      <a:r>
                        <a:rPr lang="zh-CN" sz="2800" b="0" dirty="0">
                          <a:solidFill>
                            <a:schemeClr val="tx1"/>
                          </a:solidFill>
                          <a:effectLst/>
                        </a:rPr>
                        <a:t>方法、装置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适用范围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操作要点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5179366"/>
                  </a:ext>
                </a:extLst>
              </a:tr>
              <a:tr h="187807">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r>
                        <a:rPr lang="zh-CN" sz="2800" b="0" dirty="0">
                          <a:solidFill>
                            <a:schemeClr val="tx1"/>
                          </a:solidFill>
                          <a:effectLst/>
                          <a:latin typeface="NEU-BZ-S92"/>
                          <a:ea typeface="方正书宋_GBK"/>
                          <a:cs typeface="Times New Roman" panose="02020603050405020304" pitchFamily="18" charset="0"/>
                        </a:rPr>
                        <a:t>盐析</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kern="1200" dirty="0">
                          <a:solidFill>
                            <a:schemeClr val="tx1"/>
                          </a:solidFill>
                          <a:effectLst/>
                          <a:latin typeface="+mn-lt"/>
                          <a:ea typeface="+mn-ea"/>
                          <a:cs typeface="+mn-cs"/>
                        </a:rPr>
                        <a:t>将胶体或蛋白质等从混合物中分离出来</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如向硬脂酸钠溶液中加入食盐</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向鸡蛋白溶液中加入饱和</a:t>
                      </a:r>
                      <a:r>
                        <a:rPr lang="en-US" sz="2800" b="0" kern="1200" dirty="0">
                          <a:solidFill>
                            <a:schemeClr val="tx1"/>
                          </a:solidFill>
                          <a:effectLst/>
                          <a:latin typeface="+mn-lt"/>
                          <a:ea typeface="+mn-ea"/>
                          <a:cs typeface="+mn-cs"/>
                        </a:rPr>
                        <a:t>(NH4)</a:t>
                      </a:r>
                      <a:r>
                        <a:rPr lang="en-US" sz="2800" b="0" kern="1200" baseline="-25000" dirty="0">
                          <a:solidFill>
                            <a:schemeClr val="tx1"/>
                          </a:solidFill>
                          <a:effectLst/>
                          <a:latin typeface="+mn-lt"/>
                          <a:ea typeface="+mn-ea"/>
                          <a:cs typeface="+mn-cs"/>
                        </a:rPr>
                        <a:t>2</a:t>
                      </a:r>
                      <a:r>
                        <a:rPr lang="en-US" sz="2800" b="0" kern="1200" dirty="0">
                          <a:solidFill>
                            <a:schemeClr val="tx1"/>
                          </a:solidFill>
                          <a:effectLst/>
                          <a:latin typeface="+mn-lt"/>
                          <a:ea typeface="+mn-ea"/>
                          <a:cs typeface="+mn-cs"/>
                        </a:rPr>
                        <a:t>SO</a:t>
                      </a:r>
                      <a:r>
                        <a:rPr lang="en-US" sz="2800" b="0" kern="1200" baseline="-25000" dirty="0">
                          <a:solidFill>
                            <a:schemeClr val="tx1"/>
                          </a:solidFill>
                          <a:effectLst/>
                          <a:latin typeface="+mn-lt"/>
                          <a:ea typeface="+mn-ea"/>
                          <a:cs typeface="+mn-cs"/>
                        </a:rPr>
                        <a:t>4</a:t>
                      </a:r>
                      <a:r>
                        <a:rPr lang="zh-CN" sz="2800" b="0" kern="1200" dirty="0">
                          <a:solidFill>
                            <a:schemeClr val="tx1"/>
                          </a:solidFill>
                          <a:effectLst/>
                          <a:latin typeface="+mn-lt"/>
                          <a:ea typeface="+mn-ea"/>
                          <a:cs typeface="+mn-cs"/>
                        </a:rPr>
                        <a:t>溶液</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kern="1200" dirty="0">
                          <a:solidFill>
                            <a:schemeClr val="tx1"/>
                          </a:solidFill>
                          <a:effectLst/>
                          <a:latin typeface="+mn-lt"/>
                          <a:ea typeface="+mn-ea"/>
                          <a:cs typeface="+mn-cs"/>
                        </a:rPr>
                        <a:t>①</a:t>
                      </a:r>
                      <a:r>
                        <a:rPr lang="zh-CN" sz="2800" b="0" kern="1200" dirty="0">
                          <a:solidFill>
                            <a:schemeClr val="tx1"/>
                          </a:solidFill>
                          <a:effectLst/>
                          <a:latin typeface="+mn-lt"/>
                          <a:ea typeface="+mn-ea"/>
                          <a:cs typeface="+mn-cs"/>
                        </a:rPr>
                        <a:t>注意无机盐的选择</a:t>
                      </a:r>
                      <a:r>
                        <a:rPr lang="en-US" sz="2800" b="0" kern="1200" dirty="0">
                          <a:solidFill>
                            <a:schemeClr val="tx1"/>
                          </a:solidFill>
                          <a:effectLst/>
                          <a:latin typeface="+mn-lt"/>
                          <a:ea typeface="+mn-ea"/>
                          <a:cs typeface="+mn-cs"/>
                        </a:rPr>
                        <a:t>;②</a:t>
                      </a:r>
                      <a:r>
                        <a:rPr lang="zh-CN" sz="2800" b="0" kern="1200" dirty="0">
                          <a:solidFill>
                            <a:schemeClr val="tx1"/>
                          </a:solidFill>
                          <a:effectLst/>
                          <a:latin typeface="+mn-lt"/>
                          <a:ea typeface="+mn-ea"/>
                          <a:cs typeface="+mn-cs"/>
                        </a:rPr>
                        <a:t>少量盐</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如</a:t>
                      </a:r>
                      <a:r>
                        <a:rPr lang="en-US" sz="2800" b="0" kern="1200" dirty="0" err="1">
                          <a:solidFill>
                            <a:schemeClr val="tx1"/>
                          </a:solidFill>
                          <a:effectLst/>
                          <a:latin typeface="+mn-lt"/>
                          <a:ea typeface="+mn-ea"/>
                          <a:cs typeface="+mn-cs"/>
                        </a:rPr>
                        <a:t>NaCl</a:t>
                      </a:r>
                      <a:r>
                        <a:rPr lang="zh-CN" sz="2800" b="0" kern="1200" dirty="0">
                          <a:solidFill>
                            <a:schemeClr val="tx1"/>
                          </a:solidFill>
                          <a:effectLst/>
                          <a:latin typeface="+mn-lt"/>
                          <a:ea typeface="+mn-ea"/>
                          <a:cs typeface="+mn-cs"/>
                        </a:rPr>
                        <a:t>、</a:t>
                      </a:r>
                      <a:r>
                        <a:rPr lang="en-US" sz="2800" b="0" kern="1200" dirty="0">
                          <a:solidFill>
                            <a:schemeClr val="tx1"/>
                          </a:solidFill>
                          <a:effectLst/>
                          <a:latin typeface="+mn-lt"/>
                          <a:ea typeface="+mn-ea"/>
                          <a:cs typeface="+mn-cs"/>
                        </a:rPr>
                        <a:t>Na</a:t>
                      </a:r>
                      <a:r>
                        <a:rPr lang="en-US" sz="2800" b="0" kern="1200" baseline="-25000" dirty="0">
                          <a:solidFill>
                            <a:schemeClr val="tx1"/>
                          </a:solidFill>
                          <a:effectLst/>
                          <a:latin typeface="+mn-lt"/>
                          <a:ea typeface="+mn-ea"/>
                          <a:cs typeface="+mn-cs"/>
                        </a:rPr>
                        <a:t>2</a:t>
                      </a:r>
                      <a:r>
                        <a:rPr lang="en-US" sz="2800" b="0" kern="1200" dirty="0">
                          <a:solidFill>
                            <a:schemeClr val="tx1"/>
                          </a:solidFill>
                          <a:effectLst/>
                          <a:latin typeface="+mn-lt"/>
                          <a:ea typeface="+mn-ea"/>
                          <a:cs typeface="+mn-cs"/>
                        </a:rPr>
                        <a:t>SO</a:t>
                      </a:r>
                      <a:r>
                        <a:rPr lang="en-US" sz="2800" b="0" kern="1200" baseline="-25000" dirty="0">
                          <a:solidFill>
                            <a:schemeClr val="tx1"/>
                          </a:solidFill>
                          <a:effectLst/>
                          <a:latin typeface="+mn-lt"/>
                          <a:ea typeface="+mn-ea"/>
                          <a:cs typeface="+mn-cs"/>
                        </a:rPr>
                        <a:t>4</a:t>
                      </a:r>
                      <a:r>
                        <a:rPr lang="zh-CN" sz="2800" b="0" kern="1200" dirty="0">
                          <a:solidFill>
                            <a:schemeClr val="tx1"/>
                          </a:solidFill>
                          <a:effectLst/>
                          <a:latin typeface="+mn-lt"/>
                          <a:ea typeface="+mn-ea"/>
                          <a:cs typeface="+mn-cs"/>
                        </a:rPr>
                        <a:t>等</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能促进蛋白质的溶解</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而重金属盐会使蛋白质变性</a:t>
                      </a:r>
                      <a:r>
                        <a:rPr lang="en-US" sz="2800" b="0" kern="1200" dirty="0">
                          <a:solidFill>
                            <a:schemeClr val="tx1"/>
                          </a:solidFill>
                          <a:effectLst/>
                          <a:latin typeface="+mn-lt"/>
                          <a:ea typeface="+mn-ea"/>
                          <a:cs typeface="+mn-cs"/>
                        </a:rPr>
                        <a:t>;③</a:t>
                      </a:r>
                      <a:r>
                        <a:rPr lang="zh-CN" sz="2800" b="0" kern="1200" dirty="0">
                          <a:solidFill>
                            <a:schemeClr val="tx1"/>
                          </a:solidFill>
                          <a:effectLst/>
                          <a:latin typeface="+mn-lt"/>
                          <a:ea typeface="+mn-ea"/>
                          <a:cs typeface="+mn-cs"/>
                        </a:rPr>
                        <a:t>盐析后过滤</a:t>
                      </a:r>
                      <a:r>
                        <a:rPr lang="en-US" sz="2800" b="0" kern="1200" dirty="0">
                          <a:solidFill>
                            <a:schemeClr val="tx1"/>
                          </a:solidFill>
                          <a:effectLst/>
                          <a:latin typeface="+mn-lt"/>
                          <a:ea typeface="+mn-ea"/>
                          <a:cs typeface="+mn-cs"/>
                        </a:rPr>
                        <a:t>;④</a:t>
                      </a:r>
                      <a:r>
                        <a:rPr lang="zh-CN" sz="2800" b="0" kern="1200" dirty="0">
                          <a:solidFill>
                            <a:schemeClr val="tx1"/>
                          </a:solidFill>
                          <a:effectLst/>
                          <a:latin typeface="+mn-lt"/>
                          <a:ea typeface="+mn-ea"/>
                          <a:cs typeface="+mn-cs"/>
                        </a:rPr>
                        <a:t>盐析是物理变化</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74294139"/>
                  </a:ext>
                </a:extLst>
              </a:tr>
            </a:tbl>
          </a:graphicData>
        </a:graphic>
      </p:graphicFrame>
      <p:pic>
        <p:nvPicPr>
          <p:cNvPr id="8" name="GAOFU24-9.jpg">
            <a:extLst>
              <a:ext uri="{FF2B5EF4-FFF2-40B4-BE49-F238E27FC236}">
                <a16:creationId xmlns:a16="http://schemas.microsoft.com/office/drawing/2014/main" xmlns="" id="{677EB7E3-3472-4409-BDDA-53C39A1F5789}"/>
              </a:ext>
            </a:extLst>
          </p:cNvPr>
          <p:cNvPicPr/>
          <p:nvPr/>
        </p:nvPicPr>
        <p:blipFill>
          <a:blip r:embed="rId2"/>
          <a:stretch>
            <a:fillRect/>
          </a:stretch>
        </p:blipFill>
        <p:spPr>
          <a:xfrm>
            <a:off x="833768" y="1865914"/>
            <a:ext cx="1926933" cy="2337786"/>
          </a:xfrm>
          <a:prstGeom prst="rect">
            <a:avLst/>
          </a:prstGeom>
        </p:spPr>
      </p:pic>
    </p:spTree>
    <p:extLst>
      <p:ext uri="{BB962C8B-B14F-4D97-AF65-F5344CB8AC3E}">
        <p14:creationId xmlns:p14="http://schemas.microsoft.com/office/powerpoint/2010/main" val="2960860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nSpc>
                <a:spcPct val="150000"/>
              </a:lnSpc>
            </a:pPr>
            <a:r>
              <a:rPr lang="en-US" altLang="zh-CN" sz="2800" dirty="0"/>
              <a:t>(2) </a:t>
            </a:r>
            <a:r>
              <a:rPr lang="zh-CN" altLang="en-US" sz="2800" dirty="0"/>
              <a:t>化学方法</a:t>
            </a:r>
          </a:p>
        </p:txBody>
      </p:sp>
      <p:graphicFrame>
        <p:nvGraphicFramePr>
          <p:cNvPr id="3" name="表格 2">
            <a:extLst>
              <a:ext uri="{FF2B5EF4-FFF2-40B4-BE49-F238E27FC236}">
                <a16:creationId xmlns:a16="http://schemas.microsoft.com/office/drawing/2014/main" xmlns="" id="{EDE6E142-F138-4853-8D60-0B947A1D784B}"/>
              </a:ext>
            </a:extLst>
          </p:cNvPr>
          <p:cNvGraphicFramePr>
            <a:graphicFrameLocks noGrp="1"/>
          </p:cNvGraphicFramePr>
          <p:nvPr>
            <p:extLst>
              <p:ext uri="{D42A27DB-BD31-4B8C-83A1-F6EECF244321}">
                <p14:modId xmlns:p14="http://schemas.microsoft.com/office/powerpoint/2010/main" val="2290359399"/>
              </p:ext>
            </p:extLst>
          </p:nvPr>
        </p:nvGraphicFramePr>
        <p:xfrm>
          <a:off x="317500" y="922358"/>
          <a:ext cx="11506199" cy="5547360"/>
        </p:xfrm>
        <a:graphic>
          <a:graphicData uri="http://schemas.openxmlformats.org/drawingml/2006/table">
            <a:tbl>
              <a:tblPr firstRow="1" firstCol="1" bandRow="1">
                <a:tableStyleId>{5C22544A-7EE6-4342-B048-85BDC9FD1C3A}</a:tableStyleId>
              </a:tblPr>
              <a:tblGrid>
                <a:gridCol w="1244600">
                  <a:extLst>
                    <a:ext uri="{9D8B030D-6E8A-4147-A177-3AD203B41FA5}">
                      <a16:colId xmlns:a16="http://schemas.microsoft.com/office/drawing/2014/main" xmlns="" val="3797659883"/>
                    </a:ext>
                  </a:extLst>
                </a:gridCol>
                <a:gridCol w="5600700">
                  <a:extLst>
                    <a:ext uri="{9D8B030D-6E8A-4147-A177-3AD203B41FA5}">
                      <a16:colId xmlns:a16="http://schemas.microsoft.com/office/drawing/2014/main" xmlns="" val="890090858"/>
                    </a:ext>
                  </a:extLst>
                </a:gridCol>
                <a:gridCol w="4660899">
                  <a:extLst>
                    <a:ext uri="{9D8B030D-6E8A-4147-A177-3AD203B41FA5}">
                      <a16:colId xmlns:a16="http://schemas.microsoft.com/office/drawing/2014/main" xmlns="" val="2871193397"/>
                    </a:ext>
                  </a:extLst>
                </a:gridCol>
              </a:tblGrid>
              <a:tr h="0">
                <a:tc>
                  <a:txBody>
                    <a:bodyPr/>
                    <a:lstStyle/>
                    <a:p>
                      <a:pPr algn="ctr">
                        <a:lnSpc>
                          <a:spcPct val="130000"/>
                        </a:lnSpc>
                        <a:spcAft>
                          <a:spcPts val="0"/>
                        </a:spcAft>
                      </a:pPr>
                      <a:r>
                        <a:rPr lang="zh-CN" sz="2800" b="0" dirty="0">
                          <a:solidFill>
                            <a:schemeClr val="tx1"/>
                          </a:solidFill>
                          <a:effectLst/>
                          <a:latin typeface="+mn-lt"/>
                          <a:ea typeface="+mn-ea"/>
                        </a:rPr>
                        <a:t>方法</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适用条件</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3484492"/>
                  </a:ext>
                </a:extLst>
              </a:tr>
              <a:tr h="0">
                <a:tc>
                  <a:txBody>
                    <a:bodyPr/>
                    <a:lstStyle/>
                    <a:p>
                      <a:pPr algn="ctr">
                        <a:lnSpc>
                          <a:spcPct val="130000"/>
                        </a:lnSpc>
                        <a:spcAft>
                          <a:spcPts val="0"/>
                        </a:spcAft>
                      </a:pPr>
                      <a:r>
                        <a:rPr lang="zh-CN" sz="2800" b="0">
                          <a:solidFill>
                            <a:schemeClr val="tx1"/>
                          </a:solidFill>
                          <a:effectLst/>
                          <a:latin typeface="+mn-lt"/>
                          <a:ea typeface="+mn-ea"/>
                        </a:rPr>
                        <a:t>加热法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混合物中有热稳定性差的物质时</a:t>
                      </a:r>
                      <a:r>
                        <a:rPr lang="en-US" sz="2800" b="0">
                          <a:solidFill>
                            <a:schemeClr val="tx1"/>
                          </a:solidFill>
                          <a:effectLst/>
                          <a:latin typeface="+mn-lt"/>
                          <a:ea typeface="+mn-ea"/>
                        </a:rPr>
                        <a:t>,</a:t>
                      </a:r>
                      <a:r>
                        <a:rPr lang="zh-CN" sz="2800" b="0">
                          <a:solidFill>
                            <a:schemeClr val="tx1"/>
                          </a:solidFill>
                          <a:effectLst/>
                          <a:latin typeface="+mn-lt"/>
                          <a:ea typeface="+mn-ea"/>
                        </a:rPr>
                        <a:t>可直接加热</a:t>
                      </a:r>
                      <a:r>
                        <a:rPr lang="en-US" sz="2800" b="0">
                          <a:solidFill>
                            <a:schemeClr val="tx1"/>
                          </a:solidFill>
                          <a:effectLst/>
                          <a:latin typeface="+mn-lt"/>
                          <a:ea typeface="+mn-ea"/>
                        </a:rPr>
                        <a:t>,</a:t>
                      </a:r>
                      <a:r>
                        <a:rPr lang="zh-CN" sz="2800" b="0">
                          <a:solidFill>
                            <a:schemeClr val="tx1"/>
                          </a:solidFill>
                          <a:effectLst/>
                          <a:latin typeface="+mn-lt"/>
                          <a:ea typeface="+mn-ea"/>
                        </a:rPr>
                        <a:t>使热稳定性差的物质分解</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纯碱中混有小苏打</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93710847"/>
                  </a:ext>
                </a:extLst>
              </a:tr>
              <a:tr h="0">
                <a:tc>
                  <a:txBody>
                    <a:bodyPr/>
                    <a:lstStyle/>
                    <a:p>
                      <a:pPr algn="ctr">
                        <a:lnSpc>
                          <a:spcPct val="130000"/>
                        </a:lnSpc>
                        <a:spcAft>
                          <a:spcPts val="0"/>
                        </a:spcAft>
                      </a:pPr>
                      <a:r>
                        <a:rPr lang="zh-CN" sz="2800" b="0">
                          <a:solidFill>
                            <a:schemeClr val="tx1"/>
                          </a:solidFill>
                          <a:effectLst/>
                          <a:latin typeface="+mn-lt"/>
                          <a:ea typeface="+mn-ea"/>
                        </a:rPr>
                        <a:t>沉淀法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在混合物中加入某种试剂</a:t>
                      </a:r>
                      <a:r>
                        <a:rPr lang="en-US" sz="2800" b="0">
                          <a:solidFill>
                            <a:schemeClr val="tx1"/>
                          </a:solidFill>
                          <a:effectLst/>
                          <a:latin typeface="+mn-lt"/>
                          <a:ea typeface="+mn-ea"/>
                        </a:rPr>
                        <a:t>,</a:t>
                      </a:r>
                      <a:r>
                        <a:rPr lang="zh-CN" sz="2800" b="0">
                          <a:solidFill>
                            <a:schemeClr val="tx1"/>
                          </a:solidFill>
                          <a:effectLst/>
                          <a:latin typeface="+mn-lt"/>
                          <a:ea typeface="+mn-ea"/>
                        </a:rPr>
                        <a:t>使其中一种以沉淀的形式分离出去</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加适量</a:t>
                      </a:r>
                      <a:r>
                        <a:rPr lang="en-US" sz="2800" b="0">
                          <a:solidFill>
                            <a:schemeClr val="tx1"/>
                          </a:solidFill>
                          <a:effectLst/>
                          <a:latin typeface="+mn-lt"/>
                          <a:ea typeface="+mn-ea"/>
                        </a:rPr>
                        <a:t>AgNO</a:t>
                      </a:r>
                      <a:r>
                        <a:rPr lang="en-US" sz="2800" b="0" baseline="-25000">
                          <a:solidFill>
                            <a:schemeClr val="tx1"/>
                          </a:solidFill>
                          <a:effectLst/>
                          <a:latin typeface="+mn-lt"/>
                          <a:ea typeface="+mn-ea"/>
                        </a:rPr>
                        <a:t>3</a:t>
                      </a:r>
                      <a:r>
                        <a:rPr lang="zh-CN" sz="2800" b="0">
                          <a:solidFill>
                            <a:schemeClr val="tx1"/>
                          </a:solidFill>
                          <a:effectLst/>
                          <a:latin typeface="+mn-lt"/>
                          <a:ea typeface="+mn-ea"/>
                        </a:rPr>
                        <a:t>溶液除去</a:t>
                      </a:r>
                      <a:r>
                        <a:rPr lang="en-US" sz="2800" b="0">
                          <a:solidFill>
                            <a:schemeClr val="tx1"/>
                          </a:solidFill>
                          <a:effectLst/>
                          <a:latin typeface="+mn-lt"/>
                          <a:ea typeface="+mn-ea"/>
                        </a:rPr>
                        <a:t>KNO</a:t>
                      </a:r>
                      <a:r>
                        <a:rPr lang="en-US" sz="2800" b="0" baseline="-25000">
                          <a:solidFill>
                            <a:schemeClr val="tx1"/>
                          </a:solidFill>
                          <a:effectLst/>
                          <a:latin typeface="+mn-lt"/>
                          <a:ea typeface="+mn-ea"/>
                        </a:rPr>
                        <a:t>3</a:t>
                      </a:r>
                      <a:r>
                        <a:rPr lang="zh-CN" sz="2800" b="0">
                          <a:solidFill>
                            <a:schemeClr val="tx1"/>
                          </a:solidFill>
                          <a:effectLst/>
                          <a:latin typeface="+mn-lt"/>
                          <a:ea typeface="+mn-ea"/>
                        </a:rPr>
                        <a:t>溶液中的</a:t>
                      </a:r>
                      <a:r>
                        <a:rPr lang="en-US" sz="2800" b="0">
                          <a:solidFill>
                            <a:schemeClr val="tx1"/>
                          </a:solidFill>
                          <a:effectLst/>
                          <a:latin typeface="+mn-lt"/>
                          <a:ea typeface="+mn-ea"/>
                        </a:rPr>
                        <a:t>KCl</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67842425"/>
                  </a:ext>
                </a:extLst>
              </a:tr>
              <a:tr h="0">
                <a:tc>
                  <a:txBody>
                    <a:bodyPr/>
                    <a:lstStyle/>
                    <a:p>
                      <a:pPr algn="ctr">
                        <a:lnSpc>
                          <a:spcPct val="130000"/>
                        </a:lnSpc>
                        <a:spcAft>
                          <a:spcPts val="0"/>
                        </a:spcAft>
                      </a:pPr>
                      <a:r>
                        <a:rPr lang="zh-CN" sz="2800" b="0">
                          <a:solidFill>
                            <a:schemeClr val="tx1"/>
                          </a:solidFill>
                          <a:effectLst/>
                          <a:latin typeface="+mn-lt"/>
                          <a:ea typeface="+mn-ea"/>
                        </a:rPr>
                        <a:t>转化法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不能通过一次反应达到分离的目的时</a:t>
                      </a:r>
                      <a:r>
                        <a:rPr lang="en-US" sz="2800" b="0" dirty="0">
                          <a:solidFill>
                            <a:schemeClr val="tx1"/>
                          </a:solidFill>
                          <a:effectLst/>
                          <a:latin typeface="+mn-lt"/>
                          <a:ea typeface="+mn-ea"/>
                        </a:rPr>
                        <a:t>,</a:t>
                      </a:r>
                      <a:r>
                        <a:rPr lang="zh-CN" sz="2800" b="0" dirty="0">
                          <a:solidFill>
                            <a:schemeClr val="tx1"/>
                          </a:solidFill>
                          <a:effectLst/>
                          <a:latin typeface="+mn-lt"/>
                          <a:ea typeface="+mn-ea"/>
                        </a:rPr>
                        <a:t>要先转化为其他物质分离</a:t>
                      </a:r>
                      <a:r>
                        <a:rPr lang="en-US" sz="2800" b="0" dirty="0">
                          <a:solidFill>
                            <a:schemeClr val="tx1"/>
                          </a:solidFill>
                          <a:effectLst/>
                          <a:latin typeface="+mn-lt"/>
                          <a:ea typeface="+mn-ea"/>
                        </a:rPr>
                        <a:t>,</a:t>
                      </a:r>
                      <a:r>
                        <a:rPr lang="zh-CN" sz="2800" b="0" dirty="0">
                          <a:solidFill>
                            <a:schemeClr val="tx1"/>
                          </a:solidFill>
                          <a:effectLst/>
                          <a:latin typeface="+mn-lt"/>
                          <a:ea typeface="+mn-ea"/>
                        </a:rPr>
                        <a:t>然后将转化后的物质恢复为原物质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分离</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和</a:t>
                      </a:r>
                      <a:r>
                        <a:rPr lang="en-US" sz="2800" b="0" dirty="0">
                          <a:solidFill>
                            <a:schemeClr val="tx1"/>
                          </a:solidFill>
                          <a:effectLst/>
                          <a:latin typeface="+mn-lt"/>
                          <a:ea typeface="+mn-ea"/>
                        </a:rPr>
                        <a:t>Al</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时</a:t>
                      </a:r>
                      <a:r>
                        <a:rPr lang="en-US" sz="2800" b="0" dirty="0">
                          <a:solidFill>
                            <a:schemeClr val="tx1"/>
                          </a:solidFill>
                          <a:effectLst/>
                          <a:latin typeface="+mn-lt"/>
                          <a:ea typeface="+mn-ea"/>
                        </a:rPr>
                        <a:t>,</a:t>
                      </a:r>
                      <a:r>
                        <a:rPr lang="zh-CN" sz="2800" b="0" dirty="0">
                          <a:solidFill>
                            <a:schemeClr val="tx1"/>
                          </a:solidFill>
                          <a:effectLst/>
                          <a:latin typeface="+mn-lt"/>
                          <a:ea typeface="+mn-ea"/>
                        </a:rPr>
                        <a:t>可加入过量的</a:t>
                      </a:r>
                      <a:r>
                        <a:rPr lang="en-US" sz="2800" b="0" dirty="0" err="1">
                          <a:solidFill>
                            <a:schemeClr val="tx1"/>
                          </a:solidFill>
                          <a:effectLst/>
                          <a:latin typeface="+mn-lt"/>
                          <a:ea typeface="+mn-ea"/>
                        </a:rPr>
                        <a:t>NaOH</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使</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a:t>
                      </a:r>
                      <a:r>
                        <a:rPr lang="en-US" sz="2800" b="0" dirty="0">
                          <a:solidFill>
                            <a:schemeClr val="tx1"/>
                          </a:solidFill>
                          <a:effectLst/>
                          <a:latin typeface="+mn-lt"/>
                          <a:ea typeface="+mn-ea"/>
                        </a:rPr>
                        <a:t>Al</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分别转化成</a:t>
                      </a:r>
                      <a:r>
                        <a:rPr lang="en-US" sz="2800" b="0" dirty="0">
                          <a:solidFill>
                            <a:schemeClr val="tx1"/>
                          </a:solidFill>
                          <a:effectLst/>
                          <a:latin typeface="+mn-lt"/>
                          <a:ea typeface="+mn-ea"/>
                        </a:rPr>
                        <a:t>Fe(OH)</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沉淀和</a:t>
                      </a:r>
                      <a:r>
                        <a:rPr lang="en-US" sz="2800" b="0" dirty="0">
                          <a:solidFill>
                            <a:schemeClr val="tx1"/>
                          </a:solidFill>
                          <a:effectLst/>
                          <a:latin typeface="+mn-lt"/>
                          <a:ea typeface="+mn-ea"/>
                        </a:rPr>
                        <a:t>NaAlO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a:t>
                      </a:r>
                      <a:r>
                        <a:rPr lang="en-US" sz="2800" b="0" dirty="0">
                          <a:solidFill>
                            <a:schemeClr val="tx1"/>
                          </a:solidFill>
                          <a:effectLst/>
                          <a:latin typeface="+mn-lt"/>
                          <a:ea typeface="+mn-ea"/>
                        </a:rPr>
                        <a:t>,</a:t>
                      </a:r>
                      <a:r>
                        <a:rPr lang="zh-CN" sz="2800" b="0" dirty="0">
                          <a:solidFill>
                            <a:schemeClr val="tx1"/>
                          </a:solidFill>
                          <a:effectLst/>
                          <a:latin typeface="+mn-lt"/>
                          <a:ea typeface="+mn-ea"/>
                        </a:rPr>
                        <a:t>过滤后</a:t>
                      </a:r>
                      <a:r>
                        <a:rPr lang="en-US" sz="2800" b="0" dirty="0">
                          <a:solidFill>
                            <a:schemeClr val="tx1"/>
                          </a:solidFill>
                          <a:effectLst/>
                          <a:latin typeface="+mn-lt"/>
                          <a:ea typeface="+mn-ea"/>
                        </a:rPr>
                        <a:t>,</a:t>
                      </a:r>
                      <a:r>
                        <a:rPr lang="zh-CN" sz="2800" b="0" dirty="0">
                          <a:solidFill>
                            <a:schemeClr val="tx1"/>
                          </a:solidFill>
                          <a:effectLst/>
                          <a:latin typeface="+mn-lt"/>
                          <a:ea typeface="+mn-ea"/>
                        </a:rPr>
                        <a:t>分别加入盐酸重新生成</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和</a:t>
                      </a:r>
                      <a:r>
                        <a:rPr lang="en-US" sz="2800" b="0" dirty="0">
                          <a:solidFill>
                            <a:schemeClr val="tx1"/>
                          </a:solidFill>
                          <a:effectLst/>
                          <a:latin typeface="+mn-lt"/>
                          <a:ea typeface="+mn-ea"/>
                        </a:rPr>
                        <a:t>Al</a:t>
                      </a:r>
                      <a:r>
                        <a:rPr lang="en-US" sz="2800" b="0" baseline="30000" dirty="0">
                          <a:solidFill>
                            <a:schemeClr val="tx1"/>
                          </a:solidFill>
                          <a:effectLst/>
                          <a:latin typeface="+mn-lt"/>
                          <a:ea typeface="+mn-ea"/>
                        </a:rPr>
                        <a:t>3+</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88073178"/>
                  </a:ext>
                </a:extLst>
              </a:tr>
            </a:tbl>
          </a:graphicData>
        </a:graphic>
      </p:graphicFrame>
    </p:spTree>
    <p:extLst>
      <p:ext uri="{BB962C8B-B14F-4D97-AF65-F5344CB8AC3E}">
        <p14:creationId xmlns:p14="http://schemas.microsoft.com/office/powerpoint/2010/main" val="100606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120400"/>
            <a:ext cx="12192000" cy="2617200"/>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4000" b="1" dirty="0">
                <a:solidFill>
                  <a:schemeClr val="bg1"/>
                </a:solidFill>
              </a:rPr>
              <a:t>专题二十三   物质的检验、分离和提纯</a:t>
            </a:r>
          </a:p>
        </p:txBody>
      </p:sp>
      <p:sp>
        <p:nvSpPr>
          <p:cNvPr id="11" name="文本框 10"/>
          <p:cNvSpPr txBox="1"/>
          <p:nvPr/>
        </p:nvSpPr>
        <p:spPr>
          <a:xfrm>
            <a:off x="2259050" y="1546119"/>
            <a:ext cx="7673896" cy="461665"/>
          </a:xfrm>
          <a:prstGeom prst="rect">
            <a:avLst/>
          </a:prstGeom>
          <a:noFill/>
        </p:spPr>
        <p:txBody>
          <a:bodyPr wrap="none" rtlCol="0">
            <a:spAutoFit/>
          </a:bodyPr>
          <a:lstStyle/>
          <a:p>
            <a:pPr algn="ctr"/>
            <a:r>
              <a:rPr lang="en-US" altLang="zh-CN" sz="2400" dirty="0">
                <a:solidFill>
                  <a:srgbClr val="DA251C"/>
                </a:solidFill>
              </a:rPr>
              <a:t>【</a:t>
            </a:r>
            <a:r>
              <a:rPr lang="zh-CN" altLang="en-US" sz="2400" dirty="0">
                <a:solidFill>
                  <a:srgbClr val="DA251C"/>
                </a:solidFill>
              </a:rPr>
              <a:t>高考帮</a:t>
            </a:r>
            <a:r>
              <a:rPr lang="en-US" altLang="zh-CN" sz="2400" dirty="0">
                <a:solidFill>
                  <a:srgbClr val="DA251C"/>
                </a:solidFill>
              </a:rPr>
              <a:t>·</a:t>
            </a:r>
            <a:r>
              <a:rPr lang="zh-CN" altLang="en-US" sz="2400" dirty="0">
                <a:solidFill>
                  <a:srgbClr val="DA251C"/>
                </a:solidFill>
              </a:rPr>
              <a:t>化学</a:t>
            </a:r>
            <a:r>
              <a:rPr lang="en-US" altLang="zh-CN" sz="2400" dirty="0">
                <a:solidFill>
                  <a:srgbClr val="DA251C"/>
                </a:solidFill>
              </a:rPr>
              <a:t>】</a:t>
            </a:r>
            <a:r>
              <a:rPr lang="zh-CN" altLang="en-US" sz="2400" dirty="0">
                <a:solidFill>
                  <a:srgbClr val="DA251C"/>
                </a:solidFill>
              </a:rPr>
              <a:t>专题二十三：物质的检验、分离和提纯</a:t>
            </a:r>
          </a:p>
        </p:txBody>
      </p:sp>
    </p:spTree>
    <p:extLst>
      <p:ext uri="{BB962C8B-B14F-4D97-AF65-F5344CB8AC3E}">
        <p14:creationId xmlns:p14="http://schemas.microsoft.com/office/powerpoint/2010/main" val="361347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3" name="表格 2">
            <a:extLst>
              <a:ext uri="{FF2B5EF4-FFF2-40B4-BE49-F238E27FC236}">
                <a16:creationId xmlns:a16="http://schemas.microsoft.com/office/drawing/2014/main" xmlns="" id="{EDE6E142-F138-4853-8D60-0B947A1D784B}"/>
              </a:ext>
            </a:extLst>
          </p:cNvPr>
          <p:cNvGraphicFramePr>
            <a:graphicFrameLocks noGrp="1"/>
          </p:cNvGraphicFramePr>
          <p:nvPr>
            <p:extLst>
              <p:ext uri="{D42A27DB-BD31-4B8C-83A1-F6EECF244321}">
                <p14:modId xmlns:p14="http://schemas.microsoft.com/office/powerpoint/2010/main" val="2884536243"/>
              </p:ext>
            </p:extLst>
          </p:nvPr>
        </p:nvGraphicFramePr>
        <p:xfrm>
          <a:off x="317500" y="936872"/>
          <a:ext cx="11506199" cy="5547360"/>
        </p:xfrm>
        <a:graphic>
          <a:graphicData uri="http://schemas.openxmlformats.org/drawingml/2006/table">
            <a:tbl>
              <a:tblPr firstRow="1" firstCol="1" bandRow="1">
                <a:tableStyleId>{5C22544A-7EE6-4342-B048-85BDC9FD1C3A}</a:tableStyleId>
              </a:tblPr>
              <a:tblGrid>
                <a:gridCol w="1244600">
                  <a:extLst>
                    <a:ext uri="{9D8B030D-6E8A-4147-A177-3AD203B41FA5}">
                      <a16:colId xmlns:a16="http://schemas.microsoft.com/office/drawing/2014/main" xmlns="" val="3797659883"/>
                    </a:ext>
                  </a:extLst>
                </a:gridCol>
                <a:gridCol w="5600700">
                  <a:extLst>
                    <a:ext uri="{9D8B030D-6E8A-4147-A177-3AD203B41FA5}">
                      <a16:colId xmlns:a16="http://schemas.microsoft.com/office/drawing/2014/main" xmlns="" val="890090858"/>
                    </a:ext>
                  </a:extLst>
                </a:gridCol>
                <a:gridCol w="4660899">
                  <a:extLst>
                    <a:ext uri="{9D8B030D-6E8A-4147-A177-3AD203B41FA5}">
                      <a16:colId xmlns:a16="http://schemas.microsoft.com/office/drawing/2014/main" xmlns="" val="2871193397"/>
                    </a:ext>
                  </a:extLst>
                </a:gridCol>
              </a:tblGrid>
              <a:tr h="0">
                <a:tc>
                  <a:txBody>
                    <a:bodyPr/>
                    <a:lstStyle/>
                    <a:p>
                      <a:pPr algn="ctr">
                        <a:lnSpc>
                          <a:spcPct val="130000"/>
                        </a:lnSpc>
                        <a:spcAft>
                          <a:spcPts val="0"/>
                        </a:spcAft>
                      </a:pPr>
                      <a:r>
                        <a:rPr lang="zh-CN" sz="2800" b="0">
                          <a:solidFill>
                            <a:schemeClr val="tx1"/>
                          </a:solidFill>
                          <a:effectLst/>
                          <a:latin typeface="+mn-lt"/>
                          <a:ea typeface="+mn-ea"/>
                        </a:rPr>
                        <a:t>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适用条件</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3484492"/>
                  </a:ext>
                </a:extLst>
              </a:tr>
              <a:tr h="0">
                <a:tc>
                  <a:txBody>
                    <a:bodyPr/>
                    <a:lstStyle/>
                    <a:p>
                      <a:pPr algn="ctr">
                        <a:lnSpc>
                          <a:spcPct val="130000"/>
                        </a:lnSpc>
                        <a:spcAft>
                          <a:spcPts val="0"/>
                        </a:spcAft>
                      </a:pPr>
                      <a:r>
                        <a:rPr lang="zh-CN" sz="2800" b="0">
                          <a:solidFill>
                            <a:schemeClr val="tx1"/>
                          </a:solidFill>
                          <a:effectLst/>
                          <a:latin typeface="+mn-lt"/>
                          <a:ea typeface="+mn-ea"/>
                        </a:rPr>
                        <a:t>酸碱溶解法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被提纯物质不与酸碱反应</a:t>
                      </a:r>
                      <a:r>
                        <a:rPr lang="en-US" sz="2800" b="0">
                          <a:solidFill>
                            <a:schemeClr val="tx1"/>
                          </a:solidFill>
                          <a:effectLst/>
                          <a:latin typeface="+mn-lt"/>
                          <a:ea typeface="+mn-ea"/>
                        </a:rPr>
                        <a:t>,</a:t>
                      </a:r>
                      <a:r>
                        <a:rPr lang="zh-CN" sz="2800" b="0">
                          <a:solidFill>
                            <a:schemeClr val="tx1"/>
                          </a:solidFill>
                          <a:effectLst/>
                          <a:latin typeface="+mn-lt"/>
                          <a:ea typeface="+mn-ea"/>
                        </a:rPr>
                        <a:t>而杂质可与酸碱发生反应</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用盐酸除去</a:t>
                      </a:r>
                      <a:r>
                        <a:rPr lang="en-US" sz="2800" b="0" dirty="0">
                          <a:solidFill>
                            <a:schemeClr val="tx1"/>
                          </a:solidFill>
                          <a:effectLst/>
                          <a:latin typeface="+mn-lt"/>
                          <a:ea typeface="+mn-ea"/>
                        </a:rPr>
                        <a:t>SiO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中的石灰石</a:t>
                      </a:r>
                      <a:r>
                        <a:rPr lang="en-US" sz="2800" b="0" dirty="0">
                          <a:solidFill>
                            <a:schemeClr val="tx1"/>
                          </a:solidFill>
                          <a:effectLst/>
                          <a:latin typeface="+mn-lt"/>
                          <a:ea typeface="+mn-ea"/>
                        </a:rPr>
                        <a:t>;</a:t>
                      </a:r>
                      <a:r>
                        <a:rPr lang="zh-CN" sz="2800" b="0" dirty="0">
                          <a:solidFill>
                            <a:schemeClr val="tx1"/>
                          </a:solidFill>
                          <a:effectLst/>
                          <a:latin typeface="+mn-lt"/>
                          <a:ea typeface="+mn-ea"/>
                        </a:rPr>
                        <a:t>用</a:t>
                      </a:r>
                      <a:r>
                        <a:rPr lang="en-US" sz="2800" b="0" dirty="0" err="1">
                          <a:solidFill>
                            <a:schemeClr val="tx1"/>
                          </a:solidFill>
                          <a:effectLst/>
                          <a:latin typeface="+mn-lt"/>
                          <a:ea typeface="+mn-ea"/>
                        </a:rPr>
                        <a:t>NaOH</a:t>
                      </a:r>
                      <a:r>
                        <a:rPr lang="zh-CN" sz="2800" b="0" dirty="0">
                          <a:solidFill>
                            <a:schemeClr val="tx1"/>
                          </a:solidFill>
                          <a:effectLst/>
                          <a:latin typeface="+mn-lt"/>
                          <a:ea typeface="+mn-ea"/>
                        </a:rPr>
                        <a:t>溶液除去铁粉中的铝粉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86168310"/>
                  </a:ext>
                </a:extLst>
              </a:tr>
              <a:tr h="0">
                <a:tc>
                  <a:txBody>
                    <a:bodyPr/>
                    <a:lstStyle/>
                    <a:p>
                      <a:pPr algn="ctr">
                        <a:lnSpc>
                          <a:spcPct val="130000"/>
                        </a:lnSpc>
                        <a:spcAft>
                          <a:spcPts val="0"/>
                        </a:spcAft>
                      </a:pPr>
                      <a:r>
                        <a:rPr lang="zh-CN" sz="2800" b="0">
                          <a:solidFill>
                            <a:schemeClr val="tx1"/>
                          </a:solidFill>
                          <a:effectLst/>
                          <a:latin typeface="+mn-lt"/>
                          <a:ea typeface="+mn-ea"/>
                        </a:rPr>
                        <a:t>氧化还原法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rPr>
                        <a:t>①</a:t>
                      </a:r>
                      <a:r>
                        <a:rPr lang="zh-CN" sz="2800" b="0">
                          <a:solidFill>
                            <a:schemeClr val="tx1"/>
                          </a:solidFill>
                          <a:effectLst/>
                          <a:latin typeface="+mn-lt"/>
                          <a:ea typeface="+mn-ea"/>
                        </a:rPr>
                        <a:t>对混合物中混有的还原性杂质</a:t>
                      </a:r>
                      <a:r>
                        <a:rPr lang="en-US" sz="2800" b="0">
                          <a:solidFill>
                            <a:schemeClr val="tx1"/>
                          </a:solidFill>
                          <a:effectLst/>
                          <a:latin typeface="+mn-lt"/>
                          <a:ea typeface="+mn-ea"/>
                        </a:rPr>
                        <a:t>,</a:t>
                      </a:r>
                      <a:r>
                        <a:rPr lang="zh-CN" sz="2800" b="0">
                          <a:solidFill>
                            <a:schemeClr val="tx1"/>
                          </a:solidFill>
                          <a:effectLst/>
                          <a:latin typeface="+mn-lt"/>
                          <a:ea typeface="+mn-ea"/>
                        </a:rPr>
                        <a:t>可加入适当的氧化剂将其氧化为被提纯物质</a:t>
                      </a:r>
                    </a:p>
                    <a:p>
                      <a:pPr>
                        <a:lnSpc>
                          <a:spcPct val="130000"/>
                        </a:lnSpc>
                        <a:spcAft>
                          <a:spcPts val="0"/>
                        </a:spcAft>
                      </a:pPr>
                      <a:r>
                        <a:rPr lang="en-US" sz="2800" b="0">
                          <a:solidFill>
                            <a:schemeClr val="tx1"/>
                          </a:solidFill>
                          <a:effectLst/>
                          <a:latin typeface="+mn-lt"/>
                          <a:ea typeface="+mn-ea"/>
                        </a:rPr>
                        <a:t>②</a:t>
                      </a:r>
                      <a:r>
                        <a:rPr lang="zh-CN" sz="2800" b="0">
                          <a:solidFill>
                            <a:schemeClr val="tx1"/>
                          </a:solidFill>
                          <a:effectLst/>
                          <a:latin typeface="+mn-lt"/>
                          <a:ea typeface="+mn-ea"/>
                        </a:rPr>
                        <a:t>对混合物中混有的氧化性杂质</a:t>
                      </a:r>
                      <a:r>
                        <a:rPr lang="en-US" sz="2800" b="0">
                          <a:solidFill>
                            <a:schemeClr val="tx1"/>
                          </a:solidFill>
                          <a:effectLst/>
                          <a:latin typeface="+mn-lt"/>
                          <a:ea typeface="+mn-ea"/>
                        </a:rPr>
                        <a:t>,</a:t>
                      </a:r>
                      <a:r>
                        <a:rPr lang="zh-CN" sz="2800" b="0">
                          <a:solidFill>
                            <a:schemeClr val="tx1"/>
                          </a:solidFill>
                          <a:effectLst/>
                          <a:latin typeface="+mn-lt"/>
                          <a:ea typeface="+mn-ea"/>
                        </a:rPr>
                        <a:t>可加入适当的还原剂将其还原为被提纯物质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将过量铁粉加入混有</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的</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溶液中</a:t>
                      </a:r>
                      <a:r>
                        <a:rPr lang="en-US" sz="2800" b="0" dirty="0">
                          <a:solidFill>
                            <a:schemeClr val="tx1"/>
                          </a:solidFill>
                          <a:effectLst/>
                          <a:latin typeface="+mn-lt"/>
                          <a:ea typeface="+mn-ea"/>
                        </a:rPr>
                        <a:t>,</a:t>
                      </a:r>
                      <a:r>
                        <a:rPr lang="zh-CN" sz="2800" b="0" dirty="0">
                          <a:solidFill>
                            <a:schemeClr val="tx1"/>
                          </a:solidFill>
                          <a:effectLst/>
                          <a:latin typeface="+mn-lt"/>
                          <a:ea typeface="+mn-ea"/>
                        </a:rPr>
                        <a:t>振荡、过滤</a:t>
                      </a:r>
                      <a:r>
                        <a:rPr lang="en-US" sz="2800" b="0" dirty="0">
                          <a:solidFill>
                            <a:schemeClr val="tx1"/>
                          </a:solidFill>
                          <a:effectLst/>
                          <a:latin typeface="+mn-lt"/>
                          <a:ea typeface="+mn-ea"/>
                        </a:rPr>
                        <a:t>,</a:t>
                      </a:r>
                      <a:r>
                        <a:rPr lang="zh-CN" sz="2800" b="0" dirty="0">
                          <a:solidFill>
                            <a:schemeClr val="tx1"/>
                          </a:solidFill>
                          <a:effectLst/>
                          <a:latin typeface="+mn-lt"/>
                          <a:ea typeface="+mn-ea"/>
                        </a:rPr>
                        <a:t>可除去</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杂质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44607096"/>
                  </a:ext>
                </a:extLst>
              </a:tr>
            </a:tbl>
          </a:graphicData>
        </a:graphic>
      </p:graphicFrame>
    </p:spTree>
    <p:extLst>
      <p:ext uri="{BB962C8B-B14F-4D97-AF65-F5344CB8AC3E}">
        <p14:creationId xmlns:p14="http://schemas.microsoft.com/office/powerpoint/2010/main" val="188383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3" name="表格 2">
            <a:extLst>
              <a:ext uri="{FF2B5EF4-FFF2-40B4-BE49-F238E27FC236}">
                <a16:creationId xmlns:a16="http://schemas.microsoft.com/office/drawing/2014/main" xmlns="" id="{EDE6E142-F138-4853-8D60-0B947A1D784B}"/>
              </a:ext>
            </a:extLst>
          </p:cNvPr>
          <p:cNvGraphicFramePr>
            <a:graphicFrameLocks noGrp="1"/>
          </p:cNvGraphicFramePr>
          <p:nvPr>
            <p:extLst>
              <p:ext uri="{D42A27DB-BD31-4B8C-83A1-F6EECF244321}">
                <p14:modId xmlns:p14="http://schemas.microsoft.com/office/powerpoint/2010/main" val="2050571767"/>
              </p:ext>
            </p:extLst>
          </p:nvPr>
        </p:nvGraphicFramePr>
        <p:xfrm>
          <a:off x="317500" y="936872"/>
          <a:ext cx="11506199" cy="5478443"/>
        </p:xfrm>
        <a:graphic>
          <a:graphicData uri="http://schemas.openxmlformats.org/drawingml/2006/table">
            <a:tbl>
              <a:tblPr firstRow="1" firstCol="1" bandRow="1">
                <a:tableStyleId>{5C22544A-7EE6-4342-B048-85BDC9FD1C3A}</a:tableStyleId>
              </a:tblPr>
              <a:tblGrid>
                <a:gridCol w="1244600">
                  <a:extLst>
                    <a:ext uri="{9D8B030D-6E8A-4147-A177-3AD203B41FA5}">
                      <a16:colId xmlns:a16="http://schemas.microsoft.com/office/drawing/2014/main" xmlns="" val="3797659883"/>
                    </a:ext>
                  </a:extLst>
                </a:gridCol>
                <a:gridCol w="5943600">
                  <a:extLst>
                    <a:ext uri="{9D8B030D-6E8A-4147-A177-3AD203B41FA5}">
                      <a16:colId xmlns:a16="http://schemas.microsoft.com/office/drawing/2014/main" xmlns="" val="890090858"/>
                    </a:ext>
                  </a:extLst>
                </a:gridCol>
                <a:gridCol w="4317999">
                  <a:extLst>
                    <a:ext uri="{9D8B030D-6E8A-4147-A177-3AD203B41FA5}">
                      <a16:colId xmlns:a16="http://schemas.microsoft.com/office/drawing/2014/main" xmlns="" val="2871193397"/>
                    </a:ext>
                  </a:extLst>
                </a:gridCol>
              </a:tblGrid>
              <a:tr h="608716">
                <a:tc>
                  <a:txBody>
                    <a:bodyPr/>
                    <a:lstStyle/>
                    <a:p>
                      <a:pPr algn="ctr">
                        <a:lnSpc>
                          <a:spcPct val="130000"/>
                        </a:lnSpc>
                        <a:spcAft>
                          <a:spcPts val="0"/>
                        </a:spcAft>
                      </a:pPr>
                      <a:r>
                        <a:rPr lang="zh-CN" sz="2800" b="0">
                          <a:solidFill>
                            <a:schemeClr val="tx1"/>
                          </a:solidFill>
                          <a:effectLst/>
                          <a:latin typeface="+mn-lt"/>
                          <a:ea typeface="+mn-ea"/>
                        </a:rPr>
                        <a:t>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适用条件</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3484492"/>
                  </a:ext>
                </a:extLst>
              </a:tr>
              <a:tr h="3043579">
                <a:tc>
                  <a:txBody>
                    <a:bodyPr/>
                    <a:lstStyle/>
                    <a:p>
                      <a:pPr algn="ctr">
                        <a:lnSpc>
                          <a:spcPct val="130000"/>
                        </a:lnSpc>
                        <a:spcAft>
                          <a:spcPts val="0"/>
                        </a:spcAft>
                      </a:pPr>
                      <a:r>
                        <a:rPr lang="zh-CN" sz="2800" b="0">
                          <a:solidFill>
                            <a:schemeClr val="tx1"/>
                          </a:solidFill>
                          <a:effectLst/>
                          <a:latin typeface="+mn-lt"/>
                          <a:ea typeface="+mn-ea"/>
                        </a:rPr>
                        <a:t>调节</a:t>
                      </a:r>
                      <a:r>
                        <a:rPr lang="en-US" sz="2800" b="0">
                          <a:solidFill>
                            <a:schemeClr val="tx1"/>
                          </a:solidFill>
                          <a:effectLst/>
                          <a:latin typeface="+mn-lt"/>
                          <a:ea typeface="+mn-ea"/>
                        </a:rPr>
                        <a:t>pH</a:t>
                      </a:r>
                      <a:r>
                        <a:rPr lang="zh-CN" sz="2800" b="0">
                          <a:solidFill>
                            <a:schemeClr val="tx1"/>
                          </a:solidFill>
                          <a:effectLst/>
                          <a:latin typeface="+mn-lt"/>
                          <a:ea typeface="+mn-ea"/>
                        </a:rPr>
                        <a:t>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通过加入试剂来调节溶液的</a:t>
                      </a:r>
                      <a:r>
                        <a:rPr lang="en-US" sz="2800" b="0">
                          <a:solidFill>
                            <a:schemeClr val="tx1"/>
                          </a:solidFill>
                          <a:effectLst/>
                          <a:latin typeface="+mn-lt"/>
                          <a:ea typeface="+mn-ea"/>
                        </a:rPr>
                        <a:t>pH,</a:t>
                      </a:r>
                      <a:r>
                        <a:rPr lang="zh-CN" sz="2800" b="0">
                          <a:solidFill>
                            <a:schemeClr val="tx1"/>
                          </a:solidFill>
                          <a:effectLst/>
                          <a:latin typeface="+mn-lt"/>
                          <a:ea typeface="+mn-ea"/>
                        </a:rPr>
                        <a:t>使溶液中的杂质转化为沉淀而除去</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CaCl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溶液中含有</a:t>
                      </a:r>
                      <a:r>
                        <a:rPr lang="en-US" sz="2800" b="0" dirty="0">
                          <a:solidFill>
                            <a:schemeClr val="tx1"/>
                          </a:solidFill>
                          <a:effectLst/>
                          <a:latin typeface="+mn-lt"/>
                          <a:ea typeface="+mn-ea"/>
                        </a:rPr>
                        <a:t>FeCl</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杂质</a:t>
                      </a:r>
                      <a:r>
                        <a:rPr lang="en-US" sz="2800" b="0" dirty="0">
                          <a:solidFill>
                            <a:schemeClr val="tx1"/>
                          </a:solidFill>
                          <a:effectLst/>
                          <a:latin typeface="+mn-lt"/>
                          <a:ea typeface="+mn-ea"/>
                        </a:rPr>
                        <a:t>,</a:t>
                      </a:r>
                      <a:r>
                        <a:rPr lang="zh-CN" sz="2800" b="0" dirty="0">
                          <a:solidFill>
                            <a:schemeClr val="tx1"/>
                          </a:solidFill>
                          <a:effectLst/>
                          <a:latin typeface="+mn-lt"/>
                          <a:ea typeface="+mn-ea"/>
                        </a:rPr>
                        <a:t>由于</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水解</a:t>
                      </a:r>
                      <a:r>
                        <a:rPr lang="en-US" sz="2800" b="0" dirty="0">
                          <a:solidFill>
                            <a:schemeClr val="tx1"/>
                          </a:solidFill>
                          <a:effectLst/>
                          <a:latin typeface="+mn-lt"/>
                          <a:ea typeface="+mn-ea"/>
                        </a:rPr>
                        <a:t>,</a:t>
                      </a:r>
                      <a:r>
                        <a:rPr lang="zh-CN" sz="2800" b="0" dirty="0">
                          <a:solidFill>
                            <a:schemeClr val="tx1"/>
                          </a:solidFill>
                          <a:effectLst/>
                          <a:latin typeface="+mn-lt"/>
                          <a:ea typeface="+mn-ea"/>
                        </a:rPr>
                        <a:t>溶液呈酸性</a:t>
                      </a:r>
                      <a:r>
                        <a:rPr lang="en-US" sz="2800" b="0" dirty="0">
                          <a:solidFill>
                            <a:schemeClr val="tx1"/>
                          </a:solidFill>
                          <a:effectLst/>
                          <a:latin typeface="+mn-lt"/>
                          <a:ea typeface="+mn-ea"/>
                        </a:rPr>
                        <a:t>,</a:t>
                      </a:r>
                      <a:r>
                        <a:rPr lang="zh-CN" sz="2800" b="0" dirty="0">
                          <a:solidFill>
                            <a:schemeClr val="tx1"/>
                          </a:solidFill>
                          <a:effectLst/>
                          <a:latin typeface="+mn-lt"/>
                          <a:ea typeface="+mn-ea"/>
                        </a:rPr>
                        <a:t>可加入</a:t>
                      </a:r>
                      <a:r>
                        <a:rPr lang="en-US" sz="2800" b="0" dirty="0" err="1">
                          <a:solidFill>
                            <a:schemeClr val="tx1"/>
                          </a:solidFill>
                          <a:effectLst/>
                          <a:latin typeface="+mn-lt"/>
                          <a:ea typeface="+mn-ea"/>
                        </a:rPr>
                        <a:t>CaO</a:t>
                      </a:r>
                      <a:r>
                        <a:rPr lang="zh-CN" sz="2800" b="0" dirty="0">
                          <a:solidFill>
                            <a:schemeClr val="tx1"/>
                          </a:solidFill>
                          <a:effectLst/>
                          <a:latin typeface="+mn-lt"/>
                          <a:ea typeface="+mn-ea"/>
                        </a:rPr>
                        <a:t>、</a:t>
                      </a:r>
                      <a:r>
                        <a:rPr lang="en-US" sz="2800" b="0" dirty="0">
                          <a:solidFill>
                            <a:schemeClr val="tx1"/>
                          </a:solidFill>
                          <a:effectLst/>
                          <a:latin typeface="+mn-lt"/>
                          <a:ea typeface="+mn-ea"/>
                        </a:rPr>
                        <a:t>Ca(OH)</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或</a:t>
                      </a:r>
                      <a:r>
                        <a:rPr lang="en-US" sz="2800" b="0" dirty="0">
                          <a:solidFill>
                            <a:schemeClr val="tx1"/>
                          </a:solidFill>
                          <a:effectLst/>
                          <a:latin typeface="+mn-lt"/>
                          <a:ea typeface="+mn-ea"/>
                        </a:rPr>
                        <a:t>CaCO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等调节溶液的</a:t>
                      </a:r>
                      <a:r>
                        <a:rPr lang="en-US" sz="2800" b="0" dirty="0">
                          <a:solidFill>
                            <a:schemeClr val="tx1"/>
                          </a:solidFill>
                          <a:effectLst/>
                          <a:latin typeface="+mn-lt"/>
                          <a:ea typeface="+mn-ea"/>
                        </a:rPr>
                        <a:t>pH,</a:t>
                      </a:r>
                      <a:r>
                        <a:rPr lang="zh-CN" sz="2800" b="0" dirty="0">
                          <a:solidFill>
                            <a:schemeClr val="tx1"/>
                          </a:solidFill>
                          <a:effectLst/>
                          <a:latin typeface="+mn-lt"/>
                          <a:ea typeface="+mn-ea"/>
                        </a:rPr>
                        <a:t>将</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转化为沉淀</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82307703"/>
                  </a:ext>
                </a:extLst>
              </a:tr>
              <a:tr h="608716">
                <a:tc>
                  <a:txBody>
                    <a:bodyPr/>
                    <a:lstStyle/>
                    <a:p>
                      <a:pPr algn="ctr">
                        <a:lnSpc>
                          <a:spcPct val="130000"/>
                        </a:lnSpc>
                        <a:spcAft>
                          <a:spcPts val="0"/>
                        </a:spcAft>
                      </a:pPr>
                      <a:r>
                        <a:rPr lang="zh-CN" sz="2800" b="0">
                          <a:solidFill>
                            <a:schemeClr val="tx1"/>
                          </a:solidFill>
                          <a:effectLst/>
                          <a:latin typeface="+mn-lt"/>
                          <a:ea typeface="+mn-ea"/>
                        </a:rPr>
                        <a:t>电解法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利用电解原理来分离、提纯物质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电解精炼铜</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7178386"/>
                  </a:ext>
                </a:extLst>
              </a:tr>
              <a:tr h="1217432">
                <a:tc>
                  <a:txBody>
                    <a:bodyPr/>
                    <a:lstStyle/>
                    <a:p>
                      <a:pPr algn="ctr">
                        <a:lnSpc>
                          <a:spcPct val="130000"/>
                        </a:lnSpc>
                        <a:spcAft>
                          <a:spcPts val="0"/>
                        </a:spcAft>
                      </a:pPr>
                      <a:r>
                        <a:rPr lang="zh-CN" sz="2800" b="0">
                          <a:solidFill>
                            <a:schemeClr val="tx1"/>
                          </a:solidFill>
                          <a:effectLst/>
                          <a:latin typeface="+mn-lt"/>
                          <a:ea typeface="+mn-ea"/>
                        </a:rPr>
                        <a:t>离子交换法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利用离子交换剂来分离、提纯物质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软化硬水</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71685305"/>
                  </a:ext>
                </a:extLst>
              </a:tr>
            </a:tbl>
          </a:graphicData>
        </a:graphic>
      </p:graphicFrame>
    </p:spTree>
    <p:extLst>
      <p:ext uri="{BB962C8B-B14F-4D97-AF65-F5344CB8AC3E}">
        <p14:creationId xmlns:p14="http://schemas.microsoft.com/office/powerpoint/2010/main" val="4266693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3" name="表格 2">
            <a:extLst>
              <a:ext uri="{FF2B5EF4-FFF2-40B4-BE49-F238E27FC236}">
                <a16:creationId xmlns:a16="http://schemas.microsoft.com/office/drawing/2014/main" xmlns="" id="{EDE6E142-F138-4853-8D60-0B947A1D784B}"/>
              </a:ext>
            </a:extLst>
          </p:cNvPr>
          <p:cNvGraphicFramePr>
            <a:graphicFrameLocks noGrp="1"/>
          </p:cNvGraphicFramePr>
          <p:nvPr>
            <p:extLst>
              <p:ext uri="{D42A27DB-BD31-4B8C-83A1-F6EECF244321}">
                <p14:modId xmlns:p14="http://schemas.microsoft.com/office/powerpoint/2010/main" val="945105144"/>
              </p:ext>
            </p:extLst>
          </p:nvPr>
        </p:nvGraphicFramePr>
        <p:xfrm>
          <a:off x="317500" y="965900"/>
          <a:ext cx="11506199" cy="3382942"/>
        </p:xfrm>
        <a:graphic>
          <a:graphicData uri="http://schemas.openxmlformats.org/drawingml/2006/table">
            <a:tbl>
              <a:tblPr firstRow="1" firstCol="1" bandRow="1">
                <a:tableStyleId>{5C22544A-7EE6-4342-B048-85BDC9FD1C3A}</a:tableStyleId>
              </a:tblPr>
              <a:tblGrid>
                <a:gridCol w="1244600">
                  <a:extLst>
                    <a:ext uri="{9D8B030D-6E8A-4147-A177-3AD203B41FA5}">
                      <a16:colId xmlns:a16="http://schemas.microsoft.com/office/drawing/2014/main" xmlns="" val="3797659883"/>
                    </a:ext>
                  </a:extLst>
                </a:gridCol>
                <a:gridCol w="5943600">
                  <a:extLst>
                    <a:ext uri="{9D8B030D-6E8A-4147-A177-3AD203B41FA5}">
                      <a16:colId xmlns:a16="http://schemas.microsoft.com/office/drawing/2014/main" xmlns="" val="890090858"/>
                    </a:ext>
                  </a:extLst>
                </a:gridCol>
                <a:gridCol w="4317999">
                  <a:extLst>
                    <a:ext uri="{9D8B030D-6E8A-4147-A177-3AD203B41FA5}">
                      <a16:colId xmlns:a16="http://schemas.microsoft.com/office/drawing/2014/main" xmlns="" val="2871193397"/>
                    </a:ext>
                  </a:extLst>
                </a:gridCol>
              </a:tblGrid>
              <a:tr h="676588">
                <a:tc>
                  <a:txBody>
                    <a:bodyPr/>
                    <a:lstStyle/>
                    <a:p>
                      <a:pPr algn="ctr">
                        <a:lnSpc>
                          <a:spcPct val="130000"/>
                        </a:lnSpc>
                        <a:spcAft>
                          <a:spcPts val="0"/>
                        </a:spcAft>
                      </a:pPr>
                      <a:r>
                        <a:rPr lang="zh-CN" sz="2800" b="0">
                          <a:solidFill>
                            <a:schemeClr val="tx1"/>
                          </a:solidFill>
                          <a:effectLst/>
                          <a:latin typeface="+mn-lt"/>
                          <a:ea typeface="+mn-ea"/>
                        </a:rPr>
                        <a:t>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适用条件</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33484492"/>
                  </a:ext>
                </a:extLst>
              </a:tr>
              <a:tr h="2706354">
                <a:tc>
                  <a:txBody>
                    <a:bodyPr/>
                    <a:lstStyle/>
                    <a:p>
                      <a:pPr algn="ctr">
                        <a:lnSpc>
                          <a:spcPct val="130000"/>
                        </a:lnSpc>
                        <a:spcAft>
                          <a:spcPts val="0"/>
                        </a:spcAft>
                      </a:pPr>
                      <a:r>
                        <a:rPr lang="zh-CN" sz="2800" b="0">
                          <a:solidFill>
                            <a:schemeClr val="tx1"/>
                          </a:solidFill>
                          <a:effectLst/>
                          <a:latin typeface="+mn-lt"/>
                          <a:ea typeface="+mn-ea"/>
                        </a:rPr>
                        <a:t>吸收法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常用于气体的净化和干燥</a:t>
                      </a:r>
                      <a:r>
                        <a:rPr lang="en-US" sz="2800" b="0" dirty="0">
                          <a:solidFill>
                            <a:schemeClr val="tx1"/>
                          </a:solidFill>
                          <a:effectLst/>
                          <a:latin typeface="+mn-lt"/>
                          <a:ea typeface="+mn-ea"/>
                        </a:rPr>
                        <a:t>,</a:t>
                      </a:r>
                      <a:r>
                        <a:rPr lang="zh-CN" sz="2800" b="0" dirty="0">
                          <a:solidFill>
                            <a:schemeClr val="tx1"/>
                          </a:solidFill>
                          <a:effectLst/>
                          <a:latin typeface="+mn-lt"/>
                          <a:ea typeface="+mn-ea"/>
                        </a:rPr>
                        <a:t>可根据被提纯气体中所含杂质气体的性质</a:t>
                      </a:r>
                      <a:r>
                        <a:rPr lang="en-US" sz="2800" b="0" dirty="0">
                          <a:solidFill>
                            <a:schemeClr val="tx1"/>
                          </a:solidFill>
                          <a:effectLst/>
                          <a:latin typeface="+mn-lt"/>
                          <a:ea typeface="+mn-ea"/>
                        </a:rPr>
                        <a:t>,</a:t>
                      </a:r>
                      <a:r>
                        <a:rPr lang="zh-CN" sz="2800" b="0" dirty="0">
                          <a:solidFill>
                            <a:schemeClr val="tx1"/>
                          </a:solidFill>
                          <a:effectLst/>
                          <a:latin typeface="+mn-lt"/>
                          <a:ea typeface="+mn-ea"/>
                        </a:rPr>
                        <a:t>选择适当的固体或溶液作吸收剂。常用装置是洗气瓶或干燥管</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中混有的</a:t>
                      </a:r>
                      <a:r>
                        <a:rPr lang="en-US" sz="2800" b="0" dirty="0" err="1">
                          <a:solidFill>
                            <a:schemeClr val="tx1"/>
                          </a:solidFill>
                          <a:effectLst/>
                          <a:latin typeface="+mn-lt"/>
                          <a:ea typeface="+mn-ea"/>
                        </a:rPr>
                        <a:t>HCl</a:t>
                      </a:r>
                      <a:r>
                        <a:rPr lang="zh-CN" sz="2800" b="0" dirty="0">
                          <a:solidFill>
                            <a:schemeClr val="tx1"/>
                          </a:solidFill>
                          <a:effectLst/>
                          <a:latin typeface="+mn-lt"/>
                          <a:ea typeface="+mn-ea"/>
                        </a:rPr>
                        <a:t>气体可通过饱和</a:t>
                      </a:r>
                      <a:r>
                        <a:rPr lang="en-US" sz="2800" b="0" dirty="0">
                          <a:solidFill>
                            <a:schemeClr val="tx1"/>
                          </a:solidFill>
                          <a:effectLst/>
                          <a:latin typeface="+mn-lt"/>
                          <a:ea typeface="+mn-ea"/>
                        </a:rPr>
                        <a:t>NaHCO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溶液除去</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1461239"/>
                  </a:ext>
                </a:extLst>
              </a:tr>
            </a:tbl>
          </a:graphicData>
        </a:graphic>
      </p:graphicFrame>
    </p:spTree>
    <p:extLst>
      <p:ext uri="{BB962C8B-B14F-4D97-AF65-F5344CB8AC3E}">
        <p14:creationId xmlns:p14="http://schemas.microsoft.com/office/powerpoint/2010/main" val="2343112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4043" y="709382"/>
            <a:ext cx="11723913" cy="3323987"/>
          </a:xfrm>
          <a:prstGeom prst="rect">
            <a:avLst/>
          </a:prstGeom>
        </p:spPr>
        <p:txBody>
          <a:bodyPr wrap="square">
            <a:spAutoFit/>
          </a:bodyPr>
          <a:lstStyle/>
          <a:p>
            <a:pPr>
              <a:lnSpc>
                <a:spcPct val="150000"/>
              </a:lnSpc>
            </a:pPr>
            <a:r>
              <a:rPr lang="en-US" altLang="zh-CN" sz="2800" b="1" dirty="0"/>
              <a:t>1.</a:t>
            </a:r>
            <a:r>
              <a:rPr lang="zh-CN" altLang="en-US" sz="2800" b="1" dirty="0"/>
              <a:t>物质的检验</a:t>
            </a:r>
          </a:p>
          <a:p>
            <a:pPr>
              <a:lnSpc>
                <a:spcPct val="150000"/>
              </a:lnSpc>
            </a:pPr>
            <a:r>
              <a:rPr lang="zh-CN" altLang="en-US" sz="2800" dirty="0"/>
              <a:t>根据被检验物质的性质</a:t>
            </a:r>
            <a:r>
              <a:rPr lang="en-US" altLang="zh-CN" sz="2800" dirty="0"/>
              <a:t>(</a:t>
            </a:r>
            <a:r>
              <a:rPr lang="zh-CN" altLang="en-US" sz="2800" dirty="0"/>
              <a:t>主要是化学性质</a:t>
            </a:r>
            <a:r>
              <a:rPr lang="en-US" altLang="zh-CN" sz="2800" dirty="0"/>
              <a:t>,</a:t>
            </a:r>
            <a:r>
              <a:rPr lang="zh-CN" altLang="en-US" sz="2800" dirty="0"/>
              <a:t>也可以是特殊的物理性质</a:t>
            </a:r>
            <a:r>
              <a:rPr lang="en-US" altLang="zh-CN" sz="2800" dirty="0"/>
              <a:t>)</a:t>
            </a:r>
            <a:r>
              <a:rPr lang="zh-CN" altLang="en-US" sz="2800" dirty="0"/>
              <a:t>使被检验物质与加入的试剂产生作用</a:t>
            </a:r>
            <a:r>
              <a:rPr lang="en-US" altLang="zh-CN" sz="2800" dirty="0"/>
              <a:t>,</a:t>
            </a:r>
            <a:r>
              <a:rPr lang="zh-CN" altLang="en-US" sz="2800" dirty="0"/>
              <a:t>转变为某种已知物质</a:t>
            </a:r>
            <a:r>
              <a:rPr lang="en-US" altLang="zh-CN" sz="2800" dirty="0"/>
              <a:t>,</a:t>
            </a:r>
            <a:r>
              <a:rPr lang="zh-CN" altLang="en-US" sz="2800" dirty="0"/>
              <a:t>或产生某种特殊现象</a:t>
            </a:r>
            <a:r>
              <a:rPr lang="en-US" altLang="zh-CN" sz="2800" dirty="0"/>
              <a:t>,</a:t>
            </a:r>
            <a:r>
              <a:rPr lang="zh-CN" altLang="en-US" sz="2800" dirty="0"/>
              <a:t>从而确定被检验物质的成分。</a:t>
            </a:r>
          </a:p>
          <a:p>
            <a:pPr>
              <a:lnSpc>
                <a:spcPct val="150000"/>
              </a:lnSpc>
            </a:pPr>
            <a:r>
              <a:rPr lang="en-US" altLang="zh-CN" sz="2800" b="1" dirty="0"/>
              <a:t>2.</a:t>
            </a:r>
            <a:r>
              <a:rPr lang="zh-CN" altLang="en-US" sz="2800" b="1" dirty="0"/>
              <a:t>物质鉴别的常用方法</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8" name="矩形 7"/>
          <p:cNvSpPr/>
          <p:nvPr/>
        </p:nvSpPr>
        <p:spPr>
          <a:xfrm>
            <a:off x="1066799" y="-2"/>
            <a:ext cx="5608321"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考点</a:t>
            </a:r>
            <a:r>
              <a:rPr lang="en-US" altLang="zh-CN" sz="2800" dirty="0">
                <a:solidFill>
                  <a:srgbClr val="DA251C"/>
                </a:solidFill>
              </a:rPr>
              <a:t>2</a:t>
            </a:r>
            <a:r>
              <a:rPr lang="zh-CN" altLang="en-US" sz="2800" dirty="0">
                <a:solidFill>
                  <a:srgbClr val="DA251C"/>
                </a:solidFill>
              </a:rPr>
              <a:t>   物质的检验与</a:t>
            </a:r>
            <a:r>
              <a:rPr lang="zh-CN" altLang="en-US" sz="2800" dirty="0" smtClean="0">
                <a:solidFill>
                  <a:srgbClr val="DA251C"/>
                </a:solidFill>
              </a:rPr>
              <a:t>鉴别（重点）</a:t>
            </a:r>
            <a:endParaRPr lang="zh-CN" altLang="en-US" sz="2800" dirty="0">
              <a:solidFill>
                <a:srgbClr val="DA251C"/>
              </a:solidFill>
            </a:endParaRPr>
          </a:p>
        </p:txBody>
      </p:sp>
      <p:graphicFrame>
        <p:nvGraphicFramePr>
          <p:cNvPr id="3" name="表格 2">
            <a:extLst>
              <a:ext uri="{FF2B5EF4-FFF2-40B4-BE49-F238E27FC236}">
                <a16:creationId xmlns:a16="http://schemas.microsoft.com/office/drawing/2014/main" xmlns="" id="{BE0F147E-E024-452A-A5C1-77B7F0FDE26F}"/>
              </a:ext>
            </a:extLst>
          </p:cNvPr>
          <p:cNvGraphicFramePr>
            <a:graphicFrameLocks noGrp="1"/>
          </p:cNvGraphicFramePr>
          <p:nvPr>
            <p:extLst>
              <p:ext uri="{D42A27DB-BD31-4B8C-83A1-F6EECF244321}">
                <p14:modId xmlns:p14="http://schemas.microsoft.com/office/powerpoint/2010/main" val="754551817"/>
              </p:ext>
            </p:extLst>
          </p:nvPr>
        </p:nvGraphicFramePr>
        <p:xfrm>
          <a:off x="336549" y="3924341"/>
          <a:ext cx="11474451" cy="2773680"/>
        </p:xfrm>
        <a:graphic>
          <a:graphicData uri="http://schemas.openxmlformats.org/drawingml/2006/table">
            <a:tbl>
              <a:tblPr firstRow="1" firstCol="1" bandRow="1">
                <a:tableStyleId>{5C22544A-7EE6-4342-B048-85BDC9FD1C3A}</a:tableStyleId>
              </a:tblPr>
              <a:tblGrid>
                <a:gridCol w="674637">
                  <a:extLst>
                    <a:ext uri="{9D8B030D-6E8A-4147-A177-3AD203B41FA5}">
                      <a16:colId xmlns:a16="http://schemas.microsoft.com/office/drawing/2014/main" xmlns="" val="1472273462"/>
                    </a:ext>
                  </a:extLst>
                </a:gridCol>
                <a:gridCol w="1862643">
                  <a:extLst>
                    <a:ext uri="{9D8B030D-6E8A-4147-A177-3AD203B41FA5}">
                      <a16:colId xmlns:a16="http://schemas.microsoft.com/office/drawing/2014/main" xmlns="" val="334376252"/>
                    </a:ext>
                  </a:extLst>
                </a:gridCol>
                <a:gridCol w="4484914">
                  <a:extLst>
                    <a:ext uri="{9D8B030D-6E8A-4147-A177-3AD203B41FA5}">
                      <a16:colId xmlns:a16="http://schemas.microsoft.com/office/drawing/2014/main" xmlns="" val="2621969498"/>
                    </a:ext>
                  </a:extLst>
                </a:gridCol>
                <a:gridCol w="4452257">
                  <a:extLst>
                    <a:ext uri="{9D8B030D-6E8A-4147-A177-3AD203B41FA5}">
                      <a16:colId xmlns:a16="http://schemas.microsoft.com/office/drawing/2014/main" xmlns="" val="92914973"/>
                    </a:ext>
                  </a:extLst>
                </a:gridCol>
              </a:tblGrid>
              <a:tr h="139700">
                <a:tc>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鉴别方法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适用范围、原理</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　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4174028"/>
                  </a:ext>
                </a:extLst>
              </a:tr>
              <a:tr h="279400">
                <a:tc rowSpan="2">
                  <a:txBody>
                    <a:bodyPr/>
                    <a:lstStyle/>
                    <a:p>
                      <a:pPr algn="ctr">
                        <a:lnSpc>
                          <a:spcPct val="130000"/>
                        </a:lnSpc>
                        <a:spcAft>
                          <a:spcPts val="0"/>
                        </a:spcAft>
                      </a:pPr>
                      <a:r>
                        <a:rPr lang="zh-CN" sz="2800" b="0" dirty="0">
                          <a:solidFill>
                            <a:schemeClr val="tx1"/>
                          </a:solidFill>
                          <a:effectLst/>
                          <a:latin typeface="+mn-lt"/>
                          <a:ea typeface="+mn-ea"/>
                        </a:rPr>
                        <a:t>物</a:t>
                      </a:r>
                    </a:p>
                    <a:p>
                      <a:pPr algn="ctr">
                        <a:lnSpc>
                          <a:spcPct val="130000"/>
                        </a:lnSpc>
                        <a:spcAft>
                          <a:spcPts val="0"/>
                        </a:spcAft>
                      </a:pPr>
                      <a:r>
                        <a:rPr lang="zh-CN" sz="2800" b="0" dirty="0">
                          <a:solidFill>
                            <a:schemeClr val="tx1"/>
                          </a:solidFill>
                          <a:effectLst/>
                          <a:latin typeface="+mn-lt"/>
                          <a:ea typeface="+mn-ea"/>
                        </a:rPr>
                        <a:t>理</a:t>
                      </a:r>
                    </a:p>
                    <a:p>
                      <a:pPr algn="ctr">
                        <a:lnSpc>
                          <a:spcPct val="130000"/>
                        </a:lnSpc>
                        <a:spcAft>
                          <a:spcPts val="0"/>
                        </a:spcAft>
                      </a:pPr>
                      <a:r>
                        <a:rPr lang="zh-CN" sz="2800" b="0" dirty="0">
                          <a:solidFill>
                            <a:schemeClr val="tx1"/>
                          </a:solidFill>
                          <a:effectLst/>
                          <a:latin typeface="+mn-lt"/>
                          <a:ea typeface="+mn-ea"/>
                        </a:rPr>
                        <a:t>方</a:t>
                      </a:r>
                    </a:p>
                    <a:p>
                      <a:pPr algn="ctr">
                        <a:lnSpc>
                          <a:spcPct val="130000"/>
                        </a:lnSpc>
                        <a:spcAft>
                          <a:spcPts val="0"/>
                        </a:spcAft>
                      </a:pPr>
                      <a:r>
                        <a:rPr lang="zh-CN" sz="2800" b="0" dirty="0">
                          <a:solidFill>
                            <a:schemeClr val="tx1"/>
                          </a:solidFill>
                          <a:effectLst/>
                          <a:latin typeface="+mn-lt"/>
                          <a:ea typeface="+mn-ea"/>
                        </a:rPr>
                        <a:t>法</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观察法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观察被鉴别物质的状态、颜色等</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如</a:t>
                      </a:r>
                      <a:r>
                        <a:rPr lang="en-US" sz="2800" b="0">
                          <a:solidFill>
                            <a:schemeClr val="tx1"/>
                          </a:solidFill>
                          <a:effectLst/>
                          <a:latin typeface="+mn-lt"/>
                          <a:ea typeface="+mn-ea"/>
                        </a:rPr>
                        <a:t>CuCl</a:t>
                      </a:r>
                      <a:r>
                        <a:rPr lang="en-US" sz="2800" b="0" baseline="-25000">
                          <a:solidFill>
                            <a:schemeClr val="tx1"/>
                          </a:solidFill>
                          <a:effectLst/>
                          <a:latin typeface="+mn-lt"/>
                          <a:ea typeface="+mn-ea"/>
                        </a:rPr>
                        <a:t>2</a:t>
                      </a:r>
                      <a:r>
                        <a:rPr lang="zh-CN" sz="2800" b="0">
                          <a:solidFill>
                            <a:schemeClr val="tx1"/>
                          </a:solidFill>
                          <a:effectLst/>
                          <a:latin typeface="+mn-lt"/>
                          <a:ea typeface="+mn-ea"/>
                        </a:rPr>
                        <a:t>、</a:t>
                      </a:r>
                      <a:r>
                        <a:rPr lang="en-US" sz="2800" b="0">
                          <a:solidFill>
                            <a:schemeClr val="tx1"/>
                          </a:solidFill>
                          <a:effectLst/>
                          <a:latin typeface="+mn-lt"/>
                          <a:ea typeface="+mn-ea"/>
                        </a:rPr>
                        <a:t>FeCl</a:t>
                      </a:r>
                      <a:r>
                        <a:rPr lang="en-US" sz="2800" b="0" baseline="-25000">
                          <a:solidFill>
                            <a:schemeClr val="tx1"/>
                          </a:solidFill>
                          <a:effectLst/>
                          <a:latin typeface="+mn-lt"/>
                          <a:ea typeface="+mn-ea"/>
                        </a:rPr>
                        <a:t>3</a:t>
                      </a:r>
                      <a:r>
                        <a:rPr lang="zh-CN" sz="2800" b="0">
                          <a:solidFill>
                            <a:schemeClr val="tx1"/>
                          </a:solidFill>
                          <a:effectLst/>
                          <a:latin typeface="+mn-lt"/>
                          <a:ea typeface="+mn-ea"/>
                        </a:rPr>
                        <a:t>与</a:t>
                      </a:r>
                      <a:r>
                        <a:rPr lang="en-US" sz="2800" b="0">
                          <a:solidFill>
                            <a:schemeClr val="tx1"/>
                          </a:solidFill>
                          <a:effectLst/>
                          <a:latin typeface="+mn-lt"/>
                          <a:ea typeface="+mn-ea"/>
                        </a:rPr>
                        <a:t>NaCl</a:t>
                      </a:r>
                      <a:r>
                        <a:rPr lang="zh-CN" sz="2800" b="0">
                          <a:solidFill>
                            <a:schemeClr val="tx1"/>
                          </a:solidFill>
                          <a:effectLst/>
                          <a:latin typeface="+mn-lt"/>
                          <a:ea typeface="+mn-ea"/>
                        </a:rPr>
                        <a:t>溶液</a:t>
                      </a:r>
                      <a:r>
                        <a:rPr lang="en-US" sz="2800" b="0">
                          <a:solidFill>
                            <a:schemeClr val="tx1"/>
                          </a:solidFill>
                          <a:effectLst/>
                          <a:latin typeface="+mn-lt"/>
                          <a:ea typeface="+mn-ea"/>
                        </a:rPr>
                        <a:t>;</a:t>
                      </a:r>
                      <a:endParaRPr lang="zh-CN" sz="2800" b="0">
                        <a:solidFill>
                          <a:schemeClr val="tx1"/>
                        </a:solidFill>
                        <a:effectLst/>
                        <a:latin typeface="+mn-lt"/>
                        <a:ea typeface="+mn-ea"/>
                      </a:endParaRPr>
                    </a:p>
                    <a:p>
                      <a:pPr>
                        <a:lnSpc>
                          <a:spcPct val="130000"/>
                        </a:lnSpc>
                        <a:spcAft>
                          <a:spcPts val="0"/>
                        </a:spcAft>
                      </a:pPr>
                      <a:r>
                        <a:rPr lang="en-US" sz="2800" b="0">
                          <a:solidFill>
                            <a:schemeClr val="tx1"/>
                          </a:solidFill>
                          <a:effectLst/>
                          <a:latin typeface="+mn-lt"/>
                          <a:ea typeface="+mn-ea"/>
                        </a:rPr>
                        <a:t>O</a:t>
                      </a:r>
                      <a:r>
                        <a:rPr lang="en-US" sz="2800" b="0" baseline="-25000">
                          <a:solidFill>
                            <a:schemeClr val="tx1"/>
                          </a:solidFill>
                          <a:effectLst/>
                          <a:latin typeface="+mn-lt"/>
                          <a:ea typeface="+mn-ea"/>
                        </a:rPr>
                        <a:t>2</a:t>
                      </a:r>
                      <a:r>
                        <a:rPr lang="zh-CN" sz="2800" b="0">
                          <a:solidFill>
                            <a:schemeClr val="tx1"/>
                          </a:solidFill>
                          <a:effectLst/>
                          <a:latin typeface="+mn-lt"/>
                          <a:ea typeface="+mn-ea"/>
                        </a:rPr>
                        <a:t>与</a:t>
                      </a:r>
                      <a:r>
                        <a:rPr lang="en-US" sz="2800" b="0">
                          <a:solidFill>
                            <a:schemeClr val="tx1"/>
                          </a:solidFill>
                          <a:effectLst/>
                          <a:latin typeface="+mn-lt"/>
                          <a:ea typeface="+mn-ea"/>
                        </a:rPr>
                        <a:t>Cl</a:t>
                      </a:r>
                      <a:r>
                        <a:rPr lang="en-US" sz="2800" b="0" baseline="-25000">
                          <a:solidFill>
                            <a:schemeClr val="tx1"/>
                          </a:solidFill>
                          <a:effectLst/>
                          <a:latin typeface="+mn-lt"/>
                          <a:ea typeface="+mn-ea"/>
                        </a:rPr>
                        <a:t>2</a:t>
                      </a:r>
                      <a:r>
                        <a:rPr lang="zh-CN" sz="2800" b="0">
                          <a:solidFill>
                            <a:schemeClr val="tx1"/>
                          </a:solidFill>
                          <a:effectLst/>
                          <a:latin typeface="+mn-lt"/>
                          <a:ea typeface="+mn-ea"/>
                        </a:rPr>
                        <a:t>等</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10621443"/>
                  </a:ext>
                </a:extLst>
              </a:tr>
              <a:tr h="139700">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嗅试法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判断气体或有挥发性物质的不同气味</a:t>
                      </a:r>
                      <a:r>
                        <a:rPr lang="en-US" sz="2800" b="0" dirty="0">
                          <a:solidFill>
                            <a:schemeClr val="tx1"/>
                          </a:solidFill>
                          <a:effectLst/>
                          <a:latin typeface="+mn-lt"/>
                          <a:ea typeface="+mn-ea"/>
                        </a:rPr>
                        <a:t>(</a:t>
                      </a:r>
                      <a:r>
                        <a:rPr lang="zh-CN" sz="2800" b="0" dirty="0">
                          <a:solidFill>
                            <a:schemeClr val="tx1"/>
                          </a:solidFill>
                          <a:effectLst/>
                          <a:latin typeface="+mn-lt"/>
                          <a:ea typeface="+mn-ea"/>
                        </a:rPr>
                        <a:t>有毒气体禁用</a:t>
                      </a:r>
                      <a:r>
                        <a:rPr lang="en-US" sz="2800" b="0" dirty="0">
                          <a:solidFill>
                            <a:schemeClr val="tx1"/>
                          </a:solidFill>
                          <a:effectLst/>
                          <a:latin typeface="+mn-lt"/>
                          <a:ea typeface="+mn-ea"/>
                        </a:rPr>
                        <a:t>)</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如</a:t>
                      </a:r>
                      <a:r>
                        <a:rPr lang="en-US" sz="2800" b="0" dirty="0">
                          <a:solidFill>
                            <a:schemeClr val="tx1"/>
                          </a:solidFill>
                          <a:effectLst/>
                          <a:latin typeface="+mn-lt"/>
                          <a:ea typeface="+mn-ea"/>
                        </a:rPr>
                        <a:t>NH</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与</a:t>
                      </a:r>
                      <a:r>
                        <a:rPr lang="en-US" sz="2800" b="0" dirty="0">
                          <a:solidFill>
                            <a:schemeClr val="tx1"/>
                          </a:solidFill>
                          <a:effectLst/>
                          <a:latin typeface="+mn-lt"/>
                          <a:ea typeface="+mn-ea"/>
                        </a:rPr>
                        <a:t>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639875128"/>
                  </a:ext>
                </a:extLst>
              </a:tr>
            </a:tbl>
          </a:graphicData>
        </a:graphic>
      </p:graphicFrame>
    </p:spTree>
    <p:extLst>
      <p:ext uri="{BB962C8B-B14F-4D97-AF65-F5344CB8AC3E}">
        <p14:creationId xmlns:p14="http://schemas.microsoft.com/office/powerpoint/2010/main" val="1500454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gn="r">
              <a:lnSpc>
                <a:spcPct val="150000"/>
              </a:lnSpc>
            </a:pPr>
            <a:r>
              <a:rPr lang="zh-CN" altLang="en-US" sz="2800" dirty="0"/>
              <a:t>（续表）</a:t>
            </a:r>
          </a:p>
        </p:txBody>
      </p:sp>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xmlns="" id="{B078747E-B591-4BD3-95A7-B463B40D9F29}"/>
                  </a:ext>
                </a:extLst>
              </p:cNvPr>
              <p:cNvGraphicFramePr>
                <a:graphicFrameLocks noGrp="1"/>
              </p:cNvGraphicFramePr>
              <p:nvPr>
                <p:extLst>
                  <p:ext uri="{D42A27DB-BD31-4B8C-83A1-F6EECF244321}">
                    <p14:modId xmlns:p14="http://schemas.microsoft.com/office/powerpoint/2010/main" val="384392128"/>
                  </p:ext>
                </p:extLst>
              </p:nvPr>
            </p:nvGraphicFramePr>
            <p:xfrm>
              <a:off x="355599" y="922358"/>
              <a:ext cx="11474451" cy="5638800"/>
            </p:xfrm>
            <a:graphic>
              <a:graphicData uri="http://schemas.openxmlformats.org/drawingml/2006/table">
                <a:tbl>
                  <a:tblPr firstRow="1" firstCol="1" bandRow="1">
                    <a:tableStyleId>{5C22544A-7EE6-4342-B048-85BDC9FD1C3A}</a:tableStyleId>
                  </a:tblPr>
                  <a:tblGrid>
                    <a:gridCol w="674637">
                      <a:extLst>
                        <a:ext uri="{9D8B030D-6E8A-4147-A177-3AD203B41FA5}">
                          <a16:colId xmlns:a16="http://schemas.microsoft.com/office/drawing/2014/main" xmlns="" val="1472273462"/>
                        </a:ext>
                      </a:extLst>
                    </a:gridCol>
                    <a:gridCol w="1862643">
                      <a:extLst>
                        <a:ext uri="{9D8B030D-6E8A-4147-A177-3AD203B41FA5}">
                          <a16:colId xmlns:a16="http://schemas.microsoft.com/office/drawing/2014/main" xmlns="" val="334376252"/>
                        </a:ext>
                      </a:extLst>
                    </a:gridCol>
                    <a:gridCol w="4484914">
                      <a:extLst>
                        <a:ext uri="{9D8B030D-6E8A-4147-A177-3AD203B41FA5}">
                          <a16:colId xmlns:a16="http://schemas.microsoft.com/office/drawing/2014/main" xmlns="" val="2621969498"/>
                        </a:ext>
                      </a:extLst>
                    </a:gridCol>
                    <a:gridCol w="4452257">
                      <a:extLst>
                        <a:ext uri="{9D8B030D-6E8A-4147-A177-3AD203B41FA5}">
                          <a16:colId xmlns:a16="http://schemas.microsoft.com/office/drawing/2014/main" xmlns="" val="92914973"/>
                        </a:ext>
                      </a:extLst>
                    </a:gridCol>
                  </a:tblGrid>
                  <a:tr h="139700">
                    <a:tc>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鉴别方法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适用范围、原理</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　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4174028"/>
                      </a:ext>
                    </a:extLst>
                  </a:tr>
                  <a:tr h="139700">
                    <a:tc rowSpan="3">
                      <a:txBody>
                        <a:bodyPr/>
                        <a:lstStyle/>
                        <a:p>
                          <a:pPr algn="ctr">
                            <a:lnSpc>
                              <a:spcPct val="130000"/>
                            </a:lnSpc>
                            <a:spcAft>
                              <a:spcPts val="0"/>
                            </a:spcAft>
                          </a:pPr>
                          <a:r>
                            <a:rPr lang="zh-CN" altLang="zh-CN" sz="2800" b="0" dirty="0">
                              <a:solidFill>
                                <a:schemeClr val="tx1"/>
                              </a:solidFill>
                              <a:effectLst/>
                              <a:latin typeface="+mn-lt"/>
                              <a:ea typeface="+mn-ea"/>
                            </a:rPr>
                            <a:t>物</a:t>
                          </a:r>
                        </a:p>
                        <a:p>
                          <a:pPr algn="ctr">
                            <a:lnSpc>
                              <a:spcPct val="130000"/>
                            </a:lnSpc>
                            <a:spcAft>
                              <a:spcPts val="0"/>
                            </a:spcAft>
                          </a:pPr>
                          <a:r>
                            <a:rPr lang="zh-CN" altLang="zh-CN" sz="2800" b="0" dirty="0">
                              <a:solidFill>
                                <a:schemeClr val="tx1"/>
                              </a:solidFill>
                              <a:effectLst/>
                              <a:latin typeface="+mn-lt"/>
                              <a:ea typeface="+mn-ea"/>
                            </a:rPr>
                            <a:t>理</a:t>
                          </a:r>
                        </a:p>
                        <a:p>
                          <a:pPr algn="ctr">
                            <a:lnSpc>
                              <a:spcPct val="130000"/>
                            </a:lnSpc>
                            <a:spcAft>
                              <a:spcPts val="0"/>
                            </a:spcAft>
                          </a:pPr>
                          <a:r>
                            <a:rPr lang="zh-CN" altLang="zh-CN" sz="2800" b="0" dirty="0">
                              <a:solidFill>
                                <a:schemeClr val="tx1"/>
                              </a:solidFill>
                              <a:effectLst/>
                              <a:latin typeface="+mn-lt"/>
                              <a:ea typeface="+mn-ea"/>
                            </a:rPr>
                            <a:t>方</a:t>
                          </a:r>
                        </a:p>
                        <a:p>
                          <a:pPr algn="ctr">
                            <a:lnSpc>
                              <a:spcPct val="130000"/>
                            </a:lnSpc>
                            <a:spcAft>
                              <a:spcPts val="0"/>
                            </a:spcAft>
                          </a:pPr>
                          <a:r>
                            <a:rPr lang="zh-CN" altLang="zh-CN" sz="2800" b="0" dirty="0">
                              <a:solidFill>
                                <a:schemeClr val="tx1"/>
                              </a:solidFill>
                              <a:effectLst/>
                              <a:latin typeface="+mn-lt"/>
                              <a:ea typeface="+mn-ea"/>
                            </a:rPr>
                            <a:t>法</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水溶法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观察被鉴别物质在水中的溶解情况或是否有特殊现象</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如</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与</a:t>
                          </a:r>
                          <a:r>
                            <a:rPr lang="en-US" sz="2800" b="0" dirty="0">
                              <a:solidFill>
                                <a:schemeClr val="tx1"/>
                              </a:solidFill>
                              <a:effectLst/>
                              <a:latin typeface="+mn-lt"/>
                              <a:ea typeface="+mn-ea"/>
                            </a:rPr>
                            <a:t>CaCO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31847910"/>
                      </a:ext>
                    </a:extLst>
                  </a:tr>
                  <a:tr h="139700">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加热法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主要用于易升华的物质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如碘或萘等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58127662"/>
                      </a:ext>
                    </a:extLst>
                  </a:tr>
                  <a:tr h="139700">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焰色反应法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常用于鉴别金属或金属离子</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如钾盐与钠盐等</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80883896"/>
                      </a:ext>
                    </a:extLst>
                  </a:tr>
                  <a:tr h="139700">
                    <a:tc rowSpan="2">
                      <a:txBody>
                        <a:bodyPr/>
                        <a:lstStyle/>
                        <a:p>
                          <a:pPr algn="ctr">
                            <a:lnSpc>
                              <a:spcPct val="130000"/>
                            </a:lnSpc>
                            <a:spcAft>
                              <a:spcPts val="0"/>
                            </a:spcAft>
                          </a:pPr>
                          <a:r>
                            <a:rPr lang="zh-CN" sz="2800" b="0" dirty="0">
                              <a:solidFill>
                                <a:schemeClr val="tx1"/>
                              </a:solidFill>
                              <a:effectLst/>
                              <a:latin typeface="+mn-lt"/>
                              <a:ea typeface="+mn-ea"/>
                            </a:rPr>
                            <a:t>化</a:t>
                          </a:r>
                        </a:p>
                        <a:p>
                          <a:pPr algn="ctr">
                            <a:lnSpc>
                              <a:spcPct val="130000"/>
                            </a:lnSpc>
                            <a:spcAft>
                              <a:spcPts val="0"/>
                            </a:spcAft>
                          </a:pPr>
                          <a:r>
                            <a:rPr lang="zh-CN" sz="2800" b="0" dirty="0">
                              <a:solidFill>
                                <a:schemeClr val="tx1"/>
                              </a:solidFill>
                              <a:effectLst/>
                              <a:latin typeface="+mn-lt"/>
                              <a:ea typeface="+mn-ea"/>
                            </a:rPr>
                            <a:t>学</a:t>
                          </a:r>
                        </a:p>
                        <a:p>
                          <a:pPr algn="ctr">
                            <a:lnSpc>
                              <a:spcPct val="130000"/>
                            </a:lnSpc>
                            <a:spcAft>
                              <a:spcPts val="0"/>
                            </a:spcAft>
                          </a:pPr>
                          <a:r>
                            <a:rPr lang="zh-CN" sz="2800" b="0" dirty="0">
                              <a:solidFill>
                                <a:schemeClr val="tx1"/>
                              </a:solidFill>
                              <a:effectLst/>
                              <a:latin typeface="+mn-lt"/>
                              <a:ea typeface="+mn-ea"/>
                            </a:rPr>
                            <a:t>方</a:t>
                          </a:r>
                        </a:p>
                        <a:p>
                          <a:pPr algn="ctr">
                            <a:lnSpc>
                              <a:spcPct val="130000"/>
                            </a:lnSpc>
                            <a:spcAft>
                              <a:spcPts val="0"/>
                            </a:spcAft>
                          </a:pPr>
                          <a:r>
                            <a:rPr lang="zh-CN" sz="2800" b="0" dirty="0">
                              <a:solidFill>
                                <a:schemeClr val="tx1"/>
                              </a:solidFill>
                              <a:effectLst/>
                              <a:latin typeface="+mn-lt"/>
                              <a:ea typeface="+mn-ea"/>
                            </a:rPr>
                            <a:t>法</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加热法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常用于易分解的物质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如含</a:t>
                          </a:r>
                          <a:r>
                            <a:rPr lang="en-US" sz="2800" b="0" dirty="0">
                              <a:solidFill>
                                <a:schemeClr val="tx1"/>
                              </a:solidFill>
                              <a:effectLst/>
                              <a:latin typeface="+mn-lt"/>
                              <a:ea typeface="+mn-ea"/>
                            </a:rPr>
                            <a:t>HC</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nor/>
                                    </m:rPr>
                                    <a:rPr lang="en-US" altLang="zh-CN" sz="2800" b="0" dirty="0" smtClean="0">
                                      <a:solidFill>
                                        <a:schemeClr val="tx1"/>
                                      </a:solidFill>
                                      <a:effectLst/>
                                      <a:latin typeface="+mn-lt"/>
                                      <a:ea typeface="+mn-ea"/>
                                    </a:rPr>
                                    <m:t>O</m:t>
                                  </m:r>
                                </m:e>
                                <m:sub>
                                  <m:r>
                                    <a:rPr lang="en-US" sz="2800" b="0" i="1" smtClean="0">
                                      <a:solidFill>
                                        <a:schemeClr val="tx1"/>
                                      </a:solidFill>
                                      <a:effectLst/>
                                      <a:latin typeface="Cambria Math" panose="02040503050406030204" pitchFamily="18" charset="0"/>
                                      <a:ea typeface="+mn-ea"/>
                                    </a:rPr>
                                    <m:t>3</m:t>
                                  </m:r>
                                </m:sub>
                                <m:sup>
                                  <m:r>
                                    <m:rPr>
                                      <m:nor/>
                                    </m:rPr>
                                    <a:rPr lang="en-US" sz="2800" b="0">
                                      <a:solidFill>
                                        <a:schemeClr val="tx1"/>
                                      </a:solidFill>
                                      <a:effectLst/>
                                      <a:latin typeface="+mn-lt"/>
                                      <a:ea typeface="+mn-ea"/>
                                    </a:rPr>
                                    <m:t>−</m:t>
                                  </m:r>
                                </m:sup>
                              </m:sSubSup>
                            </m:oMath>
                          </a14:m>
                          <a:r>
                            <a:rPr lang="zh-CN" sz="2800" b="0" dirty="0">
                              <a:solidFill>
                                <a:schemeClr val="tx1"/>
                              </a:solidFill>
                              <a:effectLst/>
                              <a:latin typeface="+mn-lt"/>
                              <a:ea typeface="+mn-ea"/>
                            </a:rPr>
                            <a:t>、</a:t>
                          </a:r>
                          <a:r>
                            <a:rPr lang="en-US" sz="2800" b="0" dirty="0">
                              <a:solidFill>
                                <a:schemeClr val="tx1"/>
                              </a:solidFill>
                              <a:effectLst/>
                              <a:latin typeface="+mn-lt"/>
                              <a:ea typeface="+mn-ea"/>
                            </a:rPr>
                            <a:t>N</a:t>
                          </a:r>
                          <a14:m>
                            <m:oMath xmlns:m="http://schemas.openxmlformats.org/officeDocument/2006/math">
                              <m:sSubSup>
                                <m:sSubSupPr>
                                  <m:ctrlPr>
                                    <a:rPr lang="zh-CN" sz="2800" b="0" i="1">
                                      <a:solidFill>
                                        <a:schemeClr val="tx1"/>
                                      </a:solidFill>
                                      <a:effectLst/>
                                      <a:latin typeface="Cambria Math" panose="02040503050406030204" pitchFamily="18" charset="0"/>
                                      <a:ea typeface="+mn-ea"/>
                                    </a:rPr>
                                  </m:ctrlPr>
                                </m:sSubSupPr>
                                <m:e>
                                  <m:r>
                                    <m:rPr>
                                      <m:sty m:val="p"/>
                                    </m:rPr>
                                    <a:rPr lang="en-US" sz="2800" b="0" i="0" smtClean="0">
                                      <a:solidFill>
                                        <a:schemeClr val="tx1"/>
                                      </a:solidFill>
                                      <a:effectLst/>
                                      <a:latin typeface="Cambria Math" panose="02040503050406030204" pitchFamily="18" charset="0"/>
                                      <a:ea typeface="+mn-ea"/>
                                    </a:rPr>
                                    <m:t>H</m:t>
                                  </m:r>
                                </m:e>
                                <m:sub>
                                  <m:r>
                                    <a:rPr lang="en-US" sz="2800" b="0" i="1" smtClean="0">
                                      <a:solidFill>
                                        <a:schemeClr val="tx1"/>
                                      </a:solidFill>
                                      <a:effectLst/>
                                      <a:latin typeface="Cambria Math" panose="02040503050406030204" pitchFamily="18" charset="0"/>
                                      <a:ea typeface="+mn-ea"/>
                                    </a:rPr>
                                    <m:t>4</m:t>
                                  </m:r>
                                </m:sub>
                                <m:sup>
                                  <m:r>
                                    <a:rPr lang="en-US" sz="2800" b="0" smtClean="0">
                                      <a:solidFill>
                                        <a:schemeClr val="tx1"/>
                                      </a:solidFill>
                                      <a:effectLst/>
                                      <a:latin typeface="Cambria Math" panose="02040503050406030204" pitchFamily="18" charset="0"/>
                                      <a:ea typeface="+mn-ea"/>
                                    </a:rPr>
                                    <m:t>+</m:t>
                                  </m:r>
                                </m:sup>
                              </m:sSubSup>
                            </m:oMath>
                          </a14:m>
                          <a:r>
                            <a:rPr lang="zh-CN" sz="2800" b="0" dirty="0">
                              <a:solidFill>
                                <a:schemeClr val="tx1"/>
                              </a:solidFill>
                              <a:effectLst/>
                              <a:latin typeface="+mn-lt"/>
                              <a:ea typeface="+mn-ea"/>
                            </a:rPr>
                            <a:t>的盐类</a:t>
                          </a:r>
                          <a:r>
                            <a:rPr lang="en-US" sz="2800" b="0" dirty="0">
                              <a:solidFill>
                                <a:schemeClr val="tx1"/>
                              </a:solidFill>
                              <a:effectLst/>
                              <a:latin typeface="+mn-lt"/>
                              <a:ea typeface="+mn-ea"/>
                            </a:rPr>
                            <a:t>;</a:t>
                          </a:r>
                          <a:r>
                            <a:rPr lang="zh-CN" sz="2800" b="0" dirty="0">
                              <a:solidFill>
                                <a:schemeClr val="tx1"/>
                              </a:solidFill>
                              <a:effectLst/>
                              <a:latin typeface="+mn-lt"/>
                              <a:ea typeface="+mn-ea"/>
                            </a:rPr>
                            <a:t>难溶性碱</a:t>
                          </a:r>
                          <a:r>
                            <a:rPr lang="en-US" sz="2800" b="0" dirty="0">
                              <a:solidFill>
                                <a:schemeClr val="tx1"/>
                              </a:solidFill>
                              <a:effectLst/>
                              <a:latin typeface="+mn-lt"/>
                              <a:ea typeface="+mn-ea"/>
                            </a:rPr>
                            <a:t>;</a:t>
                          </a:r>
                          <a:r>
                            <a:rPr lang="zh-CN" sz="2800" b="0" dirty="0">
                              <a:solidFill>
                                <a:schemeClr val="tx1"/>
                              </a:solidFill>
                              <a:effectLst/>
                              <a:latin typeface="+mn-lt"/>
                              <a:ea typeface="+mn-ea"/>
                            </a:rPr>
                            <a:t>结晶水合物等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82669186"/>
                      </a:ext>
                    </a:extLst>
                  </a:tr>
                  <a:tr h="139700">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显色法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主要用于某些在特定试剂中显示特殊颜色的离子</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如用石蕊、酚酞溶液检验溶液的酸碱性</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遇</a:t>
                          </a:r>
                          <a:r>
                            <a:rPr lang="en-US" sz="2800" b="0" dirty="0">
                              <a:solidFill>
                                <a:schemeClr val="tx1"/>
                              </a:solidFill>
                              <a:effectLst/>
                              <a:latin typeface="+mn-lt"/>
                              <a:ea typeface="+mn-ea"/>
                            </a:rPr>
                            <a:t>SCN</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呈红色等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06244427"/>
                      </a:ext>
                    </a:extLst>
                  </a:tr>
                </a:tbl>
              </a:graphicData>
            </a:graphic>
          </p:graphicFrame>
        </mc:Choice>
        <mc:Fallback xmlns="">
          <p:graphicFrame>
            <p:nvGraphicFramePr>
              <p:cNvPr id="6" name="表格 5">
                <a:extLst>
                  <a:ext uri="{FF2B5EF4-FFF2-40B4-BE49-F238E27FC236}">
                    <a16:creationId xmlns:a16="http://schemas.microsoft.com/office/drawing/2014/main" xmlns:a14="http://schemas.microsoft.com/office/drawing/2010/main" xmlns="" id="{B078747E-B591-4BD3-95A7-B463B40D9F29}"/>
                  </a:ext>
                </a:extLst>
              </p:cNvPr>
              <p:cNvGraphicFramePr>
                <a:graphicFrameLocks noGrp="1"/>
              </p:cNvGraphicFramePr>
              <p:nvPr>
                <p:extLst>
                  <p:ext uri="{D42A27DB-BD31-4B8C-83A1-F6EECF244321}">
                    <p14:modId xmlns:p14="http://schemas.microsoft.com/office/powerpoint/2010/main" val="384392128"/>
                  </p:ext>
                </p:extLst>
              </p:nvPr>
            </p:nvGraphicFramePr>
            <p:xfrm>
              <a:off x="355599" y="922358"/>
              <a:ext cx="11474451" cy="5584508"/>
            </p:xfrm>
            <a:graphic>
              <a:graphicData uri="http://schemas.openxmlformats.org/drawingml/2006/table">
                <a:tbl>
                  <a:tblPr firstRow="1" firstCol="1" bandRow="1">
                    <a:tableStyleId>{5C22544A-7EE6-4342-B048-85BDC9FD1C3A}</a:tableStyleId>
                  </a:tblPr>
                  <a:tblGrid>
                    <a:gridCol w="674637">
                      <a:extLst>
                        <a:ext uri="{9D8B030D-6E8A-4147-A177-3AD203B41FA5}">
                          <a16:colId xmlns:a16="http://schemas.microsoft.com/office/drawing/2014/main" xmlns:a14="http://schemas.microsoft.com/office/drawing/2010/main" xmlns="" val="1472273462"/>
                        </a:ext>
                      </a:extLst>
                    </a:gridCol>
                    <a:gridCol w="1862643">
                      <a:extLst>
                        <a:ext uri="{9D8B030D-6E8A-4147-A177-3AD203B41FA5}">
                          <a16:colId xmlns:a16="http://schemas.microsoft.com/office/drawing/2014/main" xmlns:a14="http://schemas.microsoft.com/office/drawing/2010/main" xmlns="" val="334376252"/>
                        </a:ext>
                      </a:extLst>
                    </a:gridCol>
                    <a:gridCol w="4484914">
                      <a:extLst>
                        <a:ext uri="{9D8B030D-6E8A-4147-A177-3AD203B41FA5}">
                          <a16:colId xmlns:a16="http://schemas.microsoft.com/office/drawing/2014/main" xmlns:a14="http://schemas.microsoft.com/office/drawing/2010/main" xmlns="" val="2621969498"/>
                        </a:ext>
                      </a:extLst>
                    </a:gridCol>
                    <a:gridCol w="4452257">
                      <a:extLst>
                        <a:ext uri="{9D8B030D-6E8A-4147-A177-3AD203B41FA5}">
                          <a16:colId xmlns:a16="http://schemas.microsoft.com/office/drawing/2014/main" xmlns:a14="http://schemas.microsoft.com/office/drawing/2010/main" xmlns="" val="92914973"/>
                        </a:ext>
                      </a:extLst>
                    </a:gridCol>
                  </a:tblGrid>
                  <a:tr h="554736">
                    <a:tc>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鉴别方法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适用范围、原理</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　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4274174028"/>
                      </a:ext>
                    </a:extLst>
                  </a:tr>
                  <a:tr h="1109472">
                    <a:tc rowSpan="3">
                      <a:txBody>
                        <a:bodyPr/>
                        <a:lstStyle/>
                        <a:p>
                          <a:pPr algn="ctr">
                            <a:lnSpc>
                              <a:spcPct val="130000"/>
                            </a:lnSpc>
                            <a:spcAft>
                              <a:spcPts val="0"/>
                            </a:spcAft>
                          </a:pPr>
                          <a:r>
                            <a:rPr lang="zh-CN" altLang="zh-CN" sz="2800" b="0" dirty="0">
                              <a:solidFill>
                                <a:schemeClr val="tx1"/>
                              </a:solidFill>
                              <a:effectLst/>
                              <a:latin typeface="+mn-lt"/>
                              <a:ea typeface="+mn-ea"/>
                            </a:rPr>
                            <a:t>物</a:t>
                          </a:r>
                        </a:p>
                        <a:p>
                          <a:pPr algn="ctr">
                            <a:lnSpc>
                              <a:spcPct val="130000"/>
                            </a:lnSpc>
                            <a:spcAft>
                              <a:spcPts val="0"/>
                            </a:spcAft>
                          </a:pPr>
                          <a:r>
                            <a:rPr lang="zh-CN" altLang="zh-CN" sz="2800" b="0" dirty="0">
                              <a:solidFill>
                                <a:schemeClr val="tx1"/>
                              </a:solidFill>
                              <a:effectLst/>
                              <a:latin typeface="+mn-lt"/>
                              <a:ea typeface="+mn-ea"/>
                            </a:rPr>
                            <a:t>理</a:t>
                          </a:r>
                        </a:p>
                        <a:p>
                          <a:pPr algn="ctr">
                            <a:lnSpc>
                              <a:spcPct val="130000"/>
                            </a:lnSpc>
                            <a:spcAft>
                              <a:spcPts val="0"/>
                            </a:spcAft>
                          </a:pPr>
                          <a:r>
                            <a:rPr lang="zh-CN" altLang="zh-CN" sz="2800" b="0" dirty="0">
                              <a:solidFill>
                                <a:schemeClr val="tx1"/>
                              </a:solidFill>
                              <a:effectLst/>
                              <a:latin typeface="+mn-lt"/>
                              <a:ea typeface="+mn-ea"/>
                            </a:rPr>
                            <a:t>方</a:t>
                          </a:r>
                        </a:p>
                        <a:p>
                          <a:pPr algn="ctr">
                            <a:lnSpc>
                              <a:spcPct val="130000"/>
                            </a:lnSpc>
                            <a:spcAft>
                              <a:spcPts val="0"/>
                            </a:spcAft>
                          </a:pPr>
                          <a:r>
                            <a:rPr lang="zh-CN" altLang="zh-CN" sz="2800" b="0" dirty="0">
                              <a:solidFill>
                                <a:schemeClr val="tx1"/>
                              </a:solidFill>
                              <a:effectLst/>
                              <a:latin typeface="+mn-lt"/>
                              <a:ea typeface="+mn-ea"/>
                            </a:rPr>
                            <a:t>法</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水溶法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观察被鉴别物质在水中的溶解情况或是否有特殊现象</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如</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与</a:t>
                          </a:r>
                          <a:r>
                            <a:rPr lang="en-US" sz="2800" b="0" dirty="0">
                              <a:solidFill>
                                <a:schemeClr val="tx1"/>
                              </a:solidFill>
                              <a:effectLst/>
                              <a:latin typeface="+mn-lt"/>
                              <a:ea typeface="+mn-ea"/>
                            </a:rPr>
                            <a:t>CaCO</a:t>
                          </a:r>
                          <a:r>
                            <a:rPr lang="en-US" sz="2800" b="0" baseline="-25000" dirty="0">
                              <a:solidFill>
                                <a:schemeClr val="tx1"/>
                              </a:solidFill>
                              <a:effectLst/>
                              <a:latin typeface="+mn-lt"/>
                              <a:ea typeface="+mn-ea"/>
                            </a:rPr>
                            <a:t>3</a:t>
                          </a:r>
                          <a:r>
                            <a:rPr lang="zh-CN" sz="2800" b="0" dirty="0">
                              <a:solidFill>
                                <a:schemeClr val="tx1"/>
                              </a:solidFill>
                              <a:effectLst/>
                              <a:latin typeface="+mn-lt"/>
                              <a:ea typeface="+mn-ea"/>
                            </a:rPr>
                            <a:t>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731847910"/>
                      </a:ext>
                    </a:extLst>
                  </a:tr>
                  <a:tr h="554736">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加热法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主要用于易升华的物质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如碘或萘等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258127662"/>
                      </a:ext>
                    </a:extLst>
                  </a:tr>
                  <a:tr h="646176">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焰色反应法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常用于鉴别金属或金属离子</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如钾盐与钠盐等</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380883896"/>
                      </a:ext>
                    </a:extLst>
                  </a:tr>
                  <a:tr h="1055180">
                    <a:tc rowSpan="2">
                      <a:txBody>
                        <a:bodyPr/>
                        <a:lstStyle/>
                        <a:p>
                          <a:pPr algn="ctr">
                            <a:lnSpc>
                              <a:spcPct val="130000"/>
                            </a:lnSpc>
                            <a:spcAft>
                              <a:spcPts val="0"/>
                            </a:spcAft>
                          </a:pPr>
                          <a:r>
                            <a:rPr lang="zh-CN" sz="2800" b="0" dirty="0">
                              <a:solidFill>
                                <a:schemeClr val="tx1"/>
                              </a:solidFill>
                              <a:effectLst/>
                              <a:latin typeface="+mn-lt"/>
                              <a:ea typeface="+mn-ea"/>
                            </a:rPr>
                            <a:t>化</a:t>
                          </a:r>
                        </a:p>
                        <a:p>
                          <a:pPr algn="ctr">
                            <a:lnSpc>
                              <a:spcPct val="130000"/>
                            </a:lnSpc>
                            <a:spcAft>
                              <a:spcPts val="0"/>
                            </a:spcAft>
                          </a:pPr>
                          <a:r>
                            <a:rPr lang="zh-CN" sz="2800" b="0" dirty="0">
                              <a:solidFill>
                                <a:schemeClr val="tx1"/>
                              </a:solidFill>
                              <a:effectLst/>
                              <a:latin typeface="+mn-lt"/>
                              <a:ea typeface="+mn-ea"/>
                            </a:rPr>
                            <a:t>学</a:t>
                          </a:r>
                        </a:p>
                        <a:p>
                          <a:pPr algn="ctr">
                            <a:lnSpc>
                              <a:spcPct val="130000"/>
                            </a:lnSpc>
                            <a:spcAft>
                              <a:spcPts val="0"/>
                            </a:spcAft>
                          </a:pPr>
                          <a:r>
                            <a:rPr lang="zh-CN" sz="2800" b="0" dirty="0">
                              <a:solidFill>
                                <a:schemeClr val="tx1"/>
                              </a:solidFill>
                              <a:effectLst/>
                              <a:latin typeface="+mn-lt"/>
                              <a:ea typeface="+mn-ea"/>
                            </a:rPr>
                            <a:t>方</a:t>
                          </a:r>
                        </a:p>
                        <a:p>
                          <a:pPr algn="ctr">
                            <a:lnSpc>
                              <a:spcPct val="130000"/>
                            </a:lnSpc>
                            <a:spcAft>
                              <a:spcPts val="0"/>
                            </a:spcAft>
                          </a:pPr>
                          <a:r>
                            <a:rPr lang="zh-CN" sz="2800" b="0" dirty="0">
                              <a:solidFill>
                                <a:schemeClr val="tx1"/>
                              </a:solidFill>
                              <a:effectLst/>
                              <a:latin typeface="+mn-lt"/>
                              <a:ea typeface="+mn-ea"/>
                            </a:rPr>
                            <a:t>法</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加热法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常用于易分解的物质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157592" t="-274566" b="-173410"/>
                          </a:stretch>
                        </a:blipFill>
                      </a:tcPr>
                    </a:tc>
                    <a:extLst>
                      <a:ext uri="{0D108BD9-81ED-4DB2-BD59-A6C34878D82A}">
                        <a16:rowId xmlns:a16="http://schemas.microsoft.com/office/drawing/2014/main" xmlns:a14="http://schemas.microsoft.com/office/drawing/2010/main" xmlns="" val="2682669186"/>
                      </a:ext>
                    </a:extLst>
                  </a:tr>
                  <a:tr h="1664208">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显色法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主要用于某些在特定试剂中显示特殊颜色的离子</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如用石蕊、酚酞溶液检验溶液的酸碱性</a:t>
                          </a:r>
                          <a:r>
                            <a:rPr lang="en-US" sz="2800" b="0" dirty="0">
                              <a:solidFill>
                                <a:schemeClr val="tx1"/>
                              </a:solidFill>
                              <a:effectLst/>
                              <a:latin typeface="+mn-lt"/>
                              <a:ea typeface="+mn-ea"/>
                            </a:rPr>
                            <a:t>;Fe</a:t>
                          </a:r>
                          <a:r>
                            <a:rPr lang="en-US" sz="2800" b="0" baseline="30000" dirty="0">
                              <a:solidFill>
                                <a:schemeClr val="tx1"/>
                              </a:solidFill>
                              <a:effectLst/>
                              <a:latin typeface="+mn-lt"/>
                              <a:ea typeface="+mn-ea"/>
                            </a:rPr>
                            <a:t>3+</a:t>
                          </a:r>
                          <a:r>
                            <a:rPr lang="zh-CN" sz="2800" b="0" dirty="0">
                              <a:solidFill>
                                <a:schemeClr val="tx1"/>
                              </a:solidFill>
                              <a:effectLst/>
                              <a:latin typeface="+mn-lt"/>
                              <a:ea typeface="+mn-ea"/>
                            </a:rPr>
                            <a:t>遇</a:t>
                          </a:r>
                          <a:r>
                            <a:rPr lang="en-US" sz="2800" b="0" dirty="0">
                              <a:solidFill>
                                <a:schemeClr val="tx1"/>
                              </a:solidFill>
                              <a:effectLst/>
                              <a:latin typeface="+mn-lt"/>
                              <a:ea typeface="+mn-ea"/>
                            </a:rPr>
                            <a:t>SCN</a:t>
                          </a:r>
                          <a:r>
                            <a:rPr lang="en-US" sz="2800" b="0" baseline="30000" dirty="0">
                              <a:solidFill>
                                <a:schemeClr val="tx1"/>
                              </a:solidFill>
                              <a:effectLst/>
                              <a:latin typeface="+mn-lt"/>
                              <a:ea typeface="+mn-ea"/>
                            </a:rPr>
                            <a:t>-</a:t>
                          </a:r>
                          <a:r>
                            <a:rPr lang="zh-CN" sz="2800" b="0" dirty="0">
                              <a:solidFill>
                                <a:schemeClr val="tx1"/>
                              </a:solidFill>
                              <a:effectLst/>
                              <a:latin typeface="+mn-lt"/>
                              <a:ea typeface="+mn-ea"/>
                            </a:rPr>
                            <a:t>呈红色等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2306244427"/>
                      </a:ext>
                    </a:extLst>
                  </a:tr>
                </a:tbl>
              </a:graphicData>
            </a:graphic>
          </p:graphicFrame>
        </mc:Fallback>
      </mc:AlternateContent>
    </p:spTree>
    <p:extLst>
      <p:ext uri="{BB962C8B-B14F-4D97-AF65-F5344CB8AC3E}">
        <p14:creationId xmlns:p14="http://schemas.microsoft.com/office/powerpoint/2010/main" val="121241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52987"/>
            <a:ext cx="11723913" cy="661207"/>
          </a:xfrm>
          <a:prstGeom prst="rect">
            <a:avLst/>
          </a:prstGeom>
        </p:spPr>
        <p:txBody>
          <a:bodyPr wrap="square">
            <a:spAutoFit/>
          </a:bodyPr>
          <a:lstStyle/>
          <a:p>
            <a:pPr algn="r">
              <a:lnSpc>
                <a:spcPct val="150000"/>
              </a:lnSpc>
            </a:pPr>
            <a:r>
              <a:rPr lang="zh-CN" altLang="en-US" sz="2800" dirty="0"/>
              <a:t>（续表）</a:t>
            </a:r>
          </a:p>
        </p:txBody>
      </p:sp>
      <p:graphicFrame>
        <p:nvGraphicFramePr>
          <p:cNvPr id="6" name="表格 5">
            <a:extLst>
              <a:ext uri="{FF2B5EF4-FFF2-40B4-BE49-F238E27FC236}">
                <a16:creationId xmlns:a16="http://schemas.microsoft.com/office/drawing/2014/main" xmlns="" id="{B078747E-B591-4BD3-95A7-B463B40D9F29}"/>
              </a:ext>
            </a:extLst>
          </p:cNvPr>
          <p:cNvGraphicFramePr>
            <a:graphicFrameLocks noGrp="1"/>
          </p:cNvGraphicFramePr>
          <p:nvPr>
            <p:extLst>
              <p:ext uri="{D42A27DB-BD31-4B8C-83A1-F6EECF244321}">
                <p14:modId xmlns:p14="http://schemas.microsoft.com/office/powerpoint/2010/main" val="2149495997"/>
              </p:ext>
            </p:extLst>
          </p:nvPr>
        </p:nvGraphicFramePr>
        <p:xfrm>
          <a:off x="355599" y="922358"/>
          <a:ext cx="11474451" cy="4945042"/>
        </p:xfrm>
        <a:graphic>
          <a:graphicData uri="http://schemas.openxmlformats.org/drawingml/2006/table">
            <a:tbl>
              <a:tblPr firstRow="1" firstCol="1" bandRow="1">
                <a:tableStyleId>{5C22544A-7EE6-4342-B048-85BDC9FD1C3A}</a:tableStyleId>
              </a:tblPr>
              <a:tblGrid>
                <a:gridCol w="674637">
                  <a:extLst>
                    <a:ext uri="{9D8B030D-6E8A-4147-A177-3AD203B41FA5}">
                      <a16:colId xmlns:a16="http://schemas.microsoft.com/office/drawing/2014/main" xmlns="" val="1472273462"/>
                    </a:ext>
                  </a:extLst>
                </a:gridCol>
                <a:gridCol w="1862643">
                  <a:extLst>
                    <a:ext uri="{9D8B030D-6E8A-4147-A177-3AD203B41FA5}">
                      <a16:colId xmlns:a16="http://schemas.microsoft.com/office/drawing/2014/main" xmlns="" val="334376252"/>
                    </a:ext>
                  </a:extLst>
                </a:gridCol>
                <a:gridCol w="4484914">
                  <a:extLst>
                    <a:ext uri="{9D8B030D-6E8A-4147-A177-3AD203B41FA5}">
                      <a16:colId xmlns:a16="http://schemas.microsoft.com/office/drawing/2014/main" xmlns="" val="2621969498"/>
                    </a:ext>
                  </a:extLst>
                </a:gridCol>
                <a:gridCol w="4452257">
                  <a:extLst>
                    <a:ext uri="{9D8B030D-6E8A-4147-A177-3AD203B41FA5}">
                      <a16:colId xmlns:a16="http://schemas.microsoft.com/office/drawing/2014/main" xmlns="" val="92914973"/>
                    </a:ext>
                  </a:extLst>
                </a:gridCol>
              </a:tblGrid>
              <a:tr h="578879">
                <a:tc>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鉴别方法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适用范围、原理</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举　例</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74174028"/>
                  </a:ext>
                </a:extLst>
              </a:tr>
              <a:tr h="1862241">
                <a:tc rowSpan="2">
                  <a:txBody>
                    <a:bodyPr/>
                    <a:lstStyle/>
                    <a:p>
                      <a:pPr algn="ctr">
                        <a:lnSpc>
                          <a:spcPct val="130000"/>
                        </a:lnSpc>
                        <a:spcAft>
                          <a:spcPts val="0"/>
                        </a:spcAft>
                      </a:pPr>
                      <a:endParaRPr lang="en-US" altLang="zh-CN" sz="2800" b="0" dirty="0">
                        <a:solidFill>
                          <a:schemeClr val="tx1"/>
                        </a:solidFill>
                        <a:effectLst/>
                        <a:latin typeface="+mn-lt"/>
                        <a:ea typeface="+mn-ea"/>
                      </a:endParaRPr>
                    </a:p>
                    <a:p>
                      <a:pPr algn="ctr">
                        <a:lnSpc>
                          <a:spcPct val="130000"/>
                        </a:lnSpc>
                        <a:spcAft>
                          <a:spcPts val="0"/>
                        </a:spcAft>
                      </a:pPr>
                      <a:r>
                        <a:rPr lang="zh-CN" altLang="zh-CN" sz="2800" b="0" dirty="0">
                          <a:solidFill>
                            <a:schemeClr val="tx1"/>
                          </a:solidFill>
                          <a:effectLst/>
                          <a:latin typeface="+mn-lt"/>
                          <a:ea typeface="+mn-ea"/>
                        </a:rPr>
                        <a:t>化</a:t>
                      </a:r>
                    </a:p>
                    <a:p>
                      <a:pPr algn="ctr">
                        <a:lnSpc>
                          <a:spcPct val="130000"/>
                        </a:lnSpc>
                        <a:spcAft>
                          <a:spcPts val="0"/>
                        </a:spcAft>
                      </a:pPr>
                      <a:r>
                        <a:rPr lang="zh-CN" altLang="zh-CN" sz="2800" b="0" dirty="0">
                          <a:solidFill>
                            <a:schemeClr val="tx1"/>
                          </a:solidFill>
                          <a:effectLst/>
                          <a:latin typeface="+mn-lt"/>
                          <a:ea typeface="+mn-ea"/>
                        </a:rPr>
                        <a:t>学</a:t>
                      </a:r>
                    </a:p>
                    <a:p>
                      <a:pPr algn="ctr">
                        <a:lnSpc>
                          <a:spcPct val="130000"/>
                        </a:lnSpc>
                        <a:spcAft>
                          <a:spcPts val="0"/>
                        </a:spcAft>
                      </a:pPr>
                      <a:r>
                        <a:rPr lang="zh-CN" altLang="zh-CN" sz="2800" b="0" dirty="0">
                          <a:solidFill>
                            <a:schemeClr val="tx1"/>
                          </a:solidFill>
                          <a:effectLst/>
                          <a:latin typeface="+mn-lt"/>
                          <a:ea typeface="+mn-ea"/>
                        </a:rPr>
                        <a:t>方</a:t>
                      </a:r>
                    </a:p>
                    <a:p>
                      <a:pPr algn="ctr">
                        <a:lnSpc>
                          <a:spcPct val="130000"/>
                        </a:lnSpc>
                        <a:spcAft>
                          <a:spcPts val="0"/>
                        </a:spcAft>
                      </a:pPr>
                      <a:r>
                        <a:rPr lang="zh-CN" altLang="zh-CN" sz="2800" b="0" dirty="0">
                          <a:solidFill>
                            <a:schemeClr val="tx1"/>
                          </a:solidFill>
                          <a:effectLst/>
                          <a:latin typeface="+mn-lt"/>
                          <a:ea typeface="+mn-ea"/>
                        </a:rPr>
                        <a:t>法</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点燃法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主要用于鉴别有助燃性或可燃性的物质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a:t>
                      </a:r>
                      <a:r>
                        <a:rPr lang="zh-CN" sz="2800" b="0" dirty="0">
                          <a:solidFill>
                            <a:schemeClr val="tx1"/>
                          </a:solidFill>
                          <a:effectLst/>
                          <a:latin typeface="+mn-lt"/>
                          <a:ea typeface="+mn-ea"/>
                        </a:rPr>
                        <a:t>燃烧发出淡蓝色火焰</a:t>
                      </a:r>
                      <a:r>
                        <a:rPr lang="en-US" sz="2800" b="0" dirty="0" smtClean="0">
                          <a:solidFill>
                            <a:schemeClr val="tx1"/>
                          </a:solidFill>
                          <a:effectLst/>
                          <a:latin typeface="+mn-lt"/>
                          <a:ea typeface="+mn-ea"/>
                        </a:rPr>
                        <a:t>;</a:t>
                      </a:r>
                    </a:p>
                    <a:p>
                      <a:pPr>
                        <a:lnSpc>
                          <a:spcPct val="130000"/>
                        </a:lnSpc>
                        <a:spcAft>
                          <a:spcPts val="0"/>
                        </a:spcAft>
                      </a:pPr>
                      <a:r>
                        <a:rPr lang="en-US" sz="2800" b="0" dirty="0" smtClean="0">
                          <a:solidFill>
                            <a:schemeClr val="tx1"/>
                          </a:solidFill>
                          <a:effectLst/>
                          <a:latin typeface="+mn-lt"/>
                          <a:ea typeface="+mn-ea"/>
                        </a:rPr>
                        <a:t>H</a:t>
                      </a:r>
                      <a:r>
                        <a:rPr lang="en-US" sz="2800" b="0" baseline="-25000" dirty="0" smtClean="0">
                          <a:solidFill>
                            <a:schemeClr val="tx1"/>
                          </a:solidFill>
                          <a:effectLst/>
                          <a:latin typeface="+mn-lt"/>
                          <a:ea typeface="+mn-ea"/>
                        </a:rPr>
                        <a:t>2</a:t>
                      </a:r>
                      <a:r>
                        <a:rPr lang="zh-CN" sz="2800" b="0" dirty="0">
                          <a:solidFill>
                            <a:schemeClr val="tx1"/>
                          </a:solidFill>
                          <a:effectLst/>
                          <a:latin typeface="+mn-lt"/>
                          <a:ea typeface="+mn-ea"/>
                        </a:rPr>
                        <a:t>在</a:t>
                      </a:r>
                      <a:r>
                        <a:rPr lang="en-US" sz="2800" b="0" dirty="0">
                          <a:solidFill>
                            <a:schemeClr val="tx1"/>
                          </a:solidFill>
                          <a:effectLst/>
                          <a:latin typeface="+mn-lt"/>
                          <a:ea typeface="+mn-ea"/>
                        </a:rPr>
                        <a:t>Cl</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中燃烧发出苍白</a:t>
                      </a:r>
                      <a:r>
                        <a:rPr lang="zh-CN" sz="2800" b="0" dirty="0" smtClean="0">
                          <a:solidFill>
                            <a:schemeClr val="tx1"/>
                          </a:solidFill>
                          <a:effectLst/>
                          <a:latin typeface="+mn-lt"/>
                          <a:ea typeface="+mn-ea"/>
                        </a:rPr>
                        <a:t>色火焰</a:t>
                      </a:r>
                      <a:r>
                        <a:rPr lang="zh-CN" sz="2800" b="0" dirty="0">
                          <a:solidFill>
                            <a:schemeClr val="tx1"/>
                          </a:solidFill>
                          <a:effectLst/>
                          <a:latin typeface="+mn-lt"/>
                          <a:ea typeface="+mn-ea"/>
                        </a:rPr>
                        <a:t>等</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110838825"/>
                  </a:ext>
                </a:extLst>
              </a:tr>
              <a:tr h="2503922">
                <a:tc vMerge="1">
                  <a:txBody>
                    <a:bodyPr/>
                    <a:lstStyle/>
                    <a:p>
                      <a:endParaRPr lang="zh-CN" altLang="en-US"/>
                    </a:p>
                  </a:txBody>
                  <a:tcPr/>
                </a:tc>
                <a:tc>
                  <a:txBody>
                    <a:bodyPr/>
                    <a:lstStyle/>
                    <a:p>
                      <a:pPr algn="ctr">
                        <a:lnSpc>
                          <a:spcPct val="130000"/>
                        </a:lnSpc>
                        <a:spcAft>
                          <a:spcPts val="0"/>
                        </a:spcAft>
                      </a:pPr>
                      <a:r>
                        <a:rPr lang="zh-CN" sz="2800" b="0">
                          <a:solidFill>
                            <a:schemeClr val="tx1"/>
                          </a:solidFill>
                          <a:effectLst/>
                          <a:latin typeface="+mn-lt"/>
                          <a:ea typeface="+mn-ea"/>
                        </a:rPr>
                        <a:t>指定试剂法</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主要根据待鉴别物质性质的差异来选择合适试剂</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如</a:t>
                      </a:r>
                      <a:r>
                        <a:rPr lang="en-US" sz="2800" b="0" dirty="0">
                          <a:solidFill>
                            <a:schemeClr val="tx1"/>
                          </a:solidFill>
                          <a:effectLst/>
                          <a:latin typeface="+mn-lt"/>
                          <a:ea typeface="+mn-ea"/>
                        </a:rPr>
                        <a:t>(NH</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Na</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a:t>
                      </a:r>
                      <a:r>
                        <a:rPr lang="en-US" sz="2800" b="0" dirty="0">
                          <a:solidFill>
                            <a:schemeClr val="tx1"/>
                          </a:solidFill>
                          <a:effectLst/>
                          <a:latin typeface="+mn-lt"/>
                          <a:ea typeface="+mn-ea"/>
                        </a:rPr>
                        <a:t>NH</a:t>
                      </a:r>
                      <a:r>
                        <a:rPr lang="en-US" sz="2800" b="0" baseline="-25000" dirty="0">
                          <a:solidFill>
                            <a:schemeClr val="tx1"/>
                          </a:solidFill>
                          <a:effectLst/>
                          <a:latin typeface="+mn-lt"/>
                          <a:ea typeface="+mn-ea"/>
                        </a:rPr>
                        <a:t>4</a:t>
                      </a:r>
                      <a:r>
                        <a:rPr lang="en-US" sz="2800" b="0" dirty="0">
                          <a:solidFill>
                            <a:schemeClr val="tx1"/>
                          </a:solidFill>
                          <a:effectLst/>
                          <a:latin typeface="+mn-lt"/>
                          <a:ea typeface="+mn-ea"/>
                        </a:rPr>
                        <a:t>Cl</a:t>
                      </a:r>
                      <a:r>
                        <a:rPr lang="zh-CN" sz="2800" b="0" dirty="0">
                          <a:solidFill>
                            <a:schemeClr val="tx1"/>
                          </a:solidFill>
                          <a:effectLst/>
                          <a:latin typeface="+mn-lt"/>
                          <a:ea typeface="+mn-ea"/>
                        </a:rPr>
                        <a:t>、</a:t>
                      </a:r>
                      <a:r>
                        <a:rPr lang="en-US" sz="2800" b="0" dirty="0" err="1">
                          <a:solidFill>
                            <a:schemeClr val="tx1"/>
                          </a:solidFill>
                          <a:effectLst/>
                          <a:latin typeface="+mn-lt"/>
                          <a:ea typeface="+mn-ea"/>
                        </a:rPr>
                        <a:t>NaCl</a:t>
                      </a:r>
                      <a:r>
                        <a:rPr lang="zh-CN" sz="2800" b="0" dirty="0">
                          <a:solidFill>
                            <a:schemeClr val="tx1"/>
                          </a:solidFill>
                          <a:effectLst/>
                          <a:latin typeface="+mn-lt"/>
                          <a:ea typeface="+mn-ea"/>
                        </a:rPr>
                        <a:t>四种无色溶液</a:t>
                      </a:r>
                      <a:r>
                        <a:rPr lang="en-US" sz="2800" b="0" dirty="0">
                          <a:solidFill>
                            <a:schemeClr val="tx1"/>
                          </a:solidFill>
                          <a:effectLst/>
                          <a:latin typeface="+mn-lt"/>
                          <a:ea typeface="+mn-ea"/>
                        </a:rPr>
                        <a:t>,</a:t>
                      </a:r>
                      <a:r>
                        <a:rPr lang="zh-CN" sz="2800" b="0" dirty="0">
                          <a:solidFill>
                            <a:schemeClr val="tx1"/>
                          </a:solidFill>
                          <a:effectLst/>
                          <a:latin typeface="+mn-lt"/>
                          <a:ea typeface="+mn-ea"/>
                        </a:rPr>
                        <a:t>可选择</a:t>
                      </a:r>
                      <a:r>
                        <a:rPr lang="en-US" sz="2800" b="0" dirty="0">
                          <a:solidFill>
                            <a:schemeClr val="tx1"/>
                          </a:solidFill>
                          <a:effectLst/>
                          <a:latin typeface="+mn-lt"/>
                          <a:ea typeface="+mn-ea"/>
                        </a:rPr>
                        <a:t>Ba(OH)</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溶液在加热条件下鉴别</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91708660"/>
                  </a:ext>
                </a:extLst>
              </a:tr>
            </a:tbl>
          </a:graphicData>
        </a:graphic>
      </p:graphicFrame>
    </p:spTree>
    <p:extLst>
      <p:ext uri="{BB962C8B-B14F-4D97-AF65-F5344CB8AC3E}">
        <p14:creationId xmlns:p14="http://schemas.microsoft.com/office/powerpoint/2010/main" val="2155990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nSpc>
                <a:spcPct val="150000"/>
              </a:lnSpc>
            </a:pPr>
            <a:r>
              <a:rPr lang="en-US" altLang="zh-CN" sz="2800" b="1" dirty="0"/>
              <a:t>3.</a:t>
            </a:r>
            <a:r>
              <a:rPr lang="zh-CN" altLang="en-US" sz="2800" b="1" dirty="0"/>
              <a:t>常见气体的检验</a:t>
            </a:r>
          </a:p>
        </p:txBody>
      </p:sp>
      <p:graphicFrame>
        <p:nvGraphicFramePr>
          <p:cNvPr id="2" name="表格 1">
            <a:extLst>
              <a:ext uri="{FF2B5EF4-FFF2-40B4-BE49-F238E27FC236}">
                <a16:creationId xmlns:a16="http://schemas.microsoft.com/office/drawing/2014/main" xmlns="" id="{0C688538-A3DB-4588-B6DF-EC8D483CB931}"/>
              </a:ext>
            </a:extLst>
          </p:cNvPr>
          <p:cNvGraphicFramePr>
            <a:graphicFrameLocks noGrp="1"/>
          </p:cNvGraphicFramePr>
          <p:nvPr>
            <p:extLst>
              <p:ext uri="{D42A27DB-BD31-4B8C-83A1-F6EECF244321}">
                <p14:modId xmlns:p14="http://schemas.microsoft.com/office/powerpoint/2010/main" val="617748938"/>
              </p:ext>
            </p:extLst>
          </p:nvPr>
        </p:nvGraphicFramePr>
        <p:xfrm>
          <a:off x="368300" y="922358"/>
          <a:ext cx="11455400" cy="5547360"/>
        </p:xfrm>
        <a:graphic>
          <a:graphicData uri="http://schemas.openxmlformats.org/drawingml/2006/table">
            <a:tbl>
              <a:tblPr firstRow="1" firstCol="1" bandRow="1">
                <a:tableStyleId>{5C22544A-7EE6-4342-B048-85BDC9FD1C3A}</a:tableStyleId>
              </a:tblPr>
              <a:tblGrid>
                <a:gridCol w="923450">
                  <a:extLst>
                    <a:ext uri="{9D8B030D-6E8A-4147-A177-3AD203B41FA5}">
                      <a16:colId xmlns:a16="http://schemas.microsoft.com/office/drawing/2014/main" xmlns="" val="4234845454"/>
                    </a:ext>
                  </a:extLst>
                </a:gridCol>
                <a:gridCol w="7097507">
                  <a:extLst>
                    <a:ext uri="{9D8B030D-6E8A-4147-A177-3AD203B41FA5}">
                      <a16:colId xmlns:a16="http://schemas.microsoft.com/office/drawing/2014/main" xmlns="" val="1640464961"/>
                    </a:ext>
                  </a:extLst>
                </a:gridCol>
                <a:gridCol w="3434443">
                  <a:extLst>
                    <a:ext uri="{9D8B030D-6E8A-4147-A177-3AD203B41FA5}">
                      <a16:colId xmlns:a16="http://schemas.microsoft.com/office/drawing/2014/main" xmlns="" val="3693289355"/>
                    </a:ext>
                  </a:extLst>
                </a:gridCol>
              </a:tblGrid>
              <a:tr h="197245">
                <a:tc>
                  <a:txBody>
                    <a:bodyPr/>
                    <a:lstStyle/>
                    <a:p>
                      <a:pPr algn="ctr">
                        <a:lnSpc>
                          <a:spcPct val="130000"/>
                        </a:lnSpc>
                        <a:spcAft>
                          <a:spcPts val="0"/>
                        </a:spcAft>
                      </a:pPr>
                      <a:r>
                        <a:rPr lang="zh-CN" sz="2800" b="0" dirty="0">
                          <a:solidFill>
                            <a:schemeClr val="tx1"/>
                          </a:solidFill>
                          <a:effectLst/>
                          <a:latin typeface="+mn-lt"/>
                          <a:ea typeface="+mn-ea"/>
                        </a:rPr>
                        <a:t>气体</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检验特征性质</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注意事项</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5260863"/>
                  </a:ext>
                </a:extLst>
              </a:tr>
              <a:tr h="197245">
                <a:tc>
                  <a:txBody>
                    <a:bodyPr/>
                    <a:lstStyle/>
                    <a:p>
                      <a:pPr algn="ctr">
                        <a:lnSpc>
                          <a:spcPct val="130000"/>
                        </a:lnSpc>
                        <a:spcAft>
                          <a:spcPts val="0"/>
                        </a:spcAft>
                      </a:pPr>
                      <a:r>
                        <a:rPr lang="en-US" sz="2800" b="0">
                          <a:solidFill>
                            <a:schemeClr val="tx1"/>
                          </a:solidFill>
                          <a:effectLst/>
                          <a:latin typeface="+mn-lt"/>
                          <a:ea typeface="+mn-ea"/>
                        </a:rPr>
                        <a:t>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使带火星的木条复燃</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latin typeface="+mn-lt"/>
                          <a:ea typeface="+mn-ea"/>
                        </a:rPr>
                        <a:t> </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03995139"/>
                  </a:ext>
                </a:extLst>
              </a:tr>
              <a:tr h="394490">
                <a:tc>
                  <a:txBody>
                    <a:bodyPr/>
                    <a:lstStyle/>
                    <a:p>
                      <a:pPr algn="ctr">
                        <a:lnSpc>
                          <a:spcPct val="130000"/>
                        </a:lnSpc>
                        <a:spcAft>
                          <a:spcPts val="0"/>
                        </a:spcAft>
                      </a:pPr>
                      <a:r>
                        <a:rPr lang="en-US" sz="2800" b="0">
                          <a:solidFill>
                            <a:schemeClr val="tx1"/>
                          </a:solidFill>
                          <a:effectLst/>
                          <a:latin typeface="+mn-lt"/>
                          <a:ea typeface="+mn-ea"/>
                        </a:rPr>
                        <a:t>H</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纯净的</a:t>
                      </a:r>
                      <a:r>
                        <a:rPr lang="en-US" sz="2800" b="0" dirty="0">
                          <a:solidFill>
                            <a:schemeClr val="tx1"/>
                          </a:solidFill>
                          <a:effectLst/>
                          <a:latin typeface="+mn-lt"/>
                          <a:ea typeface="+mn-ea"/>
                        </a:rPr>
                        <a:t>H</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在空气中燃烧发出淡蓝色火焰</a:t>
                      </a:r>
                      <a:r>
                        <a:rPr lang="en-US" sz="2800" b="0" dirty="0">
                          <a:solidFill>
                            <a:schemeClr val="tx1"/>
                          </a:solidFill>
                          <a:effectLst/>
                          <a:latin typeface="+mn-lt"/>
                          <a:ea typeface="+mn-ea"/>
                        </a:rPr>
                        <a:t>,</a:t>
                      </a:r>
                      <a:r>
                        <a:rPr lang="zh-CN" sz="2800" b="0" dirty="0">
                          <a:solidFill>
                            <a:schemeClr val="tx1"/>
                          </a:solidFill>
                          <a:effectLst/>
                          <a:latin typeface="+mn-lt"/>
                          <a:ea typeface="+mn-ea"/>
                        </a:rPr>
                        <a:t>在火焰上方罩一个干而冷的烧杯</a:t>
                      </a:r>
                      <a:r>
                        <a:rPr lang="en-US" sz="2800" b="0" dirty="0">
                          <a:solidFill>
                            <a:schemeClr val="tx1"/>
                          </a:solidFill>
                          <a:effectLst/>
                          <a:latin typeface="+mn-lt"/>
                          <a:ea typeface="+mn-ea"/>
                        </a:rPr>
                        <a:t>,</a:t>
                      </a:r>
                      <a:r>
                        <a:rPr lang="zh-CN" sz="2800" b="0" dirty="0">
                          <a:solidFill>
                            <a:schemeClr val="tx1"/>
                          </a:solidFill>
                          <a:effectLst/>
                          <a:latin typeface="+mn-lt"/>
                          <a:ea typeface="+mn-ea"/>
                        </a:rPr>
                        <a:t>烧杯的内壁有水雾生成</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产物只有水</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40669406"/>
                  </a:ext>
                </a:extLst>
              </a:tr>
              <a:tr h="394490">
                <a:tc>
                  <a:txBody>
                    <a:bodyPr/>
                    <a:lstStyle/>
                    <a:p>
                      <a:pPr algn="ctr">
                        <a:lnSpc>
                          <a:spcPct val="130000"/>
                        </a:lnSpc>
                        <a:spcAft>
                          <a:spcPts val="0"/>
                        </a:spcAft>
                      </a:pPr>
                      <a:r>
                        <a:rPr lang="en-US" sz="2800" b="0">
                          <a:solidFill>
                            <a:schemeClr val="tx1"/>
                          </a:solidFill>
                          <a:effectLst/>
                          <a:latin typeface="+mn-lt"/>
                          <a:ea typeface="+mn-ea"/>
                        </a:rPr>
                        <a:t>CH</a:t>
                      </a:r>
                      <a:r>
                        <a:rPr lang="en-US" sz="2800" b="0" baseline="-25000">
                          <a:solidFill>
                            <a:schemeClr val="tx1"/>
                          </a:solidFill>
                          <a:effectLst/>
                          <a:latin typeface="+mn-lt"/>
                          <a:ea typeface="+mn-ea"/>
                        </a:rPr>
                        <a:t>4</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在空气中燃烧产生淡蓝色火焰</a:t>
                      </a:r>
                      <a:r>
                        <a:rPr lang="en-US" sz="2800" b="0" dirty="0">
                          <a:solidFill>
                            <a:schemeClr val="tx1"/>
                          </a:solidFill>
                          <a:effectLst/>
                          <a:latin typeface="+mn-lt"/>
                          <a:ea typeface="+mn-ea"/>
                        </a:rPr>
                        <a:t>,</a:t>
                      </a:r>
                      <a:r>
                        <a:rPr lang="zh-CN" sz="2800" b="0" dirty="0">
                          <a:solidFill>
                            <a:schemeClr val="tx1"/>
                          </a:solidFill>
                          <a:effectLst/>
                          <a:latin typeface="+mn-lt"/>
                          <a:ea typeface="+mn-ea"/>
                        </a:rPr>
                        <a:t>在火焰上方罩一个干而冷的烧杯</a:t>
                      </a:r>
                      <a:r>
                        <a:rPr lang="en-US" sz="2800" b="0" dirty="0">
                          <a:solidFill>
                            <a:schemeClr val="tx1"/>
                          </a:solidFill>
                          <a:effectLst/>
                          <a:latin typeface="+mn-lt"/>
                          <a:ea typeface="+mn-ea"/>
                        </a:rPr>
                        <a:t>,</a:t>
                      </a:r>
                      <a:r>
                        <a:rPr lang="zh-CN" sz="2800" b="0" dirty="0">
                          <a:solidFill>
                            <a:schemeClr val="tx1"/>
                          </a:solidFill>
                          <a:effectLst/>
                          <a:latin typeface="+mn-lt"/>
                          <a:ea typeface="+mn-ea"/>
                        </a:rPr>
                        <a:t>烧杯的内壁有水雾生成</a:t>
                      </a:r>
                      <a:r>
                        <a:rPr lang="en-US" sz="2800" b="0" dirty="0">
                          <a:solidFill>
                            <a:schemeClr val="tx1"/>
                          </a:solidFill>
                          <a:effectLst/>
                          <a:latin typeface="+mn-lt"/>
                          <a:ea typeface="+mn-ea"/>
                        </a:rPr>
                        <a:t>,</a:t>
                      </a:r>
                      <a:r>
                        <a:rPr lang="zh-CN" sz="2800" b="0" dirty="0">
                          <a:solidFill>
                            <a:schemeClr val="tx1"/>
                          </a:solidFill>
                          <a:effectLst/>
                          <a:latin typeface="+mn-lt"/>
                          <a:ea typeface="+mn-ea"/>
                        </a:rPr>
                        <a:t>同时生成能使澄清石灰水变浑浊的气体</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产物有二氧化碳和水</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54956122"/>
                  </a:ext>
                </a:extLst>
              </a:tr>
              <a:tr h="197245">
                <a:tc>
                  <a:txBody>
                    <a:bodyPr/>
                    <a:lstStyle/>
                    <a:p>
                      <a:pPr algn="ctr">
                        <a:lnSpc>
                          <a:spcPct val="130000"/>
                        </a:lnSpc>
                        <a:spcAft>
                          <a:spcPts val="0"/>
                        </a:spcAft>
                      </a:pPr>
                      <a:r>
                        <a:rPr lang="en-US" sz="2800" b="0">
                          <a:solidFill>
                            <a:schemeClr val="tx1"/>
                          </a:solidFill>
                          <a:effectLst/>
                          <a:latin typeface="+mn-lt"/>
                          <a:ea typeface="+mn-ea"/>
                        </a:rPr>
                        <a:t>CO</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在空气中燃烧产生淡蓝色火焰</a:t>
                      </a:r>
                      <a:r>
                        <a:rPr lang="en-US" sz="2800" b="0" dirty="0">
                          <a:solidFill>
                            <a:schemeClr val="tx1"/>
                          </a:solidFill>
                          <a:effectLst/>
                          <a:latin typeface="+mn-lt"/>
                          <a:ea typeface="+mn-ea"/>
                        </a:rPr>
                        <a:t>,</a:t>
                      </a:r>
                      <a:r>
                        <a:rPr lang="zh-CN" sz="2800" b="0" dirty="0">
                          <a:solidFill>
                            <a:schemeClr val="tx1"/>
                          </a:solidFill>
                          <a:effectLst/>
                          <a:latin typeface="+mn-lt"/>
                          <a:ea typeface="+mn-ea"/>
                        </a:rPr>
                        <a:t>生成能使澄清石灰水变浑浊的气体</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产物只有二氧化碳</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79922514"/>
                  </a:ext>
                </a:extLst>
              </a:tr>
            </a:tbl>
          </a:graphicData>
        </a:graphic>
      </p:graphicFrame>
    </p:spTree>
    <p:extLst>
      <p:ext uri="{BB962C8B-B14F-4D97-AF65-F5344CB8AC3E}">
        <p14:creationId xmlns:p14="http://schemas.microsoft.com/office/powerpoint/2010/main" val="1871650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en-US" sz="2800" dirty="0"/>
          </a:p>
        </p:txBody>
      </p:sp>
      <p:graphicFrame>
        <p:nvGraphicFramePr>
          <p:cNvPr id="2" name="表格 1">
            <a:extLst>
              <a:ext uri="{FF2B5EF4-FFF2-40B4-BE49-F238E27FC236}">
                <a16:creationId xmlns:a16="http://schemas.microsoft.com/office/drawing/2014/main" xmlns="" id="{0C688538-A3DB-4588-B6DF-EC8D483CB931}"/>
              </a:ext>
            </a:extLst>
          </p:cNvPr>
          <p:cNvGraphicFramePr>
            <a:graphicFrameLocks noGrp="1"/>
          </p:cNvGraphicFramePr>
          <p:nvPr>
            <p:extLst>
              <p:ext uri="{D42A27DB-BD31-4B8C-83A1-F6EECF244321}">
                <p14:modId xmlns:p14="http://schemas.microsoft.com/office/powerpoint/2010/main" val="543952087"/>
              </p:ext>
            </p:extLst>
          </p:nvPr>
        </p:nvGraphicFramePr>
        <p:xfrm>
          <a:off x="368300" y="922358"/>
          <a:ext cx="11455400" cy="5547360"/>
        </p:xfrm>
        <a:graphic>
          <a:graphicData uri="http://schemas.openxmlformats.org/drawingml/2006/table">
            <a:tbl>
              <a:tblPr firstRow="1" firstCol="1" bandRow="1">
                <a:tableStyleId>{5C22544A-7EE6-4342-B048-85BDC9FD1C3A}</a:tableStyleId>
              </a:tblPr>
              <a:tblGrid>
                <a:gridCol w="2209800">
                  <a:extLst>
                    <a:ext uri="{9D8B030D-6E8A-4147-A177-3AD203B41FA5}">
                      <a16:colId xmlns:a16="http://schemas.microsoft.com/office/drawing/2014/main" xmlns="" val="4234845454"/>
                    </a:ext>
                  </a:extLst>
                </a:gridCol>
                <a:gridCol w="5410200">
                  <a:extLst>
                    <a:ext uri="{9D8B030D-6E8A-4147-A177-3AD203B41FA5}">
                      <a16:colId xmlns:a16="http://schemas.microsoft.com/office/drawing/2014/main" xmlns="" val="1640464961"/>
                    </a:ext>
                  </a:extLst>
                </a:gridCol>
                <a:gridCol w="3835400">
                  <a:extLst>
                    <a:ext uri="{9D8B030D-6E8A-4147-A177-3AD203B41FA5}">
                      <a16:colId xmlns:a16="http://schemas.microsoft.com/office/drawing/2014/main" xmlns="" val="3693289355"/>
                    </a:ext>
                  </a:extLst>
                </a:gridCol>
              </a:tblGrid>
              <a:tr h="197245">
                <a:tc>
                  <a:txBody>
                    <a:bodyPr/>
                    <a:lstStyle/>
                    <a:p>
                      <a:pPr algn="ctr">
                        <a:lnSpc>
                          <a:spcPct val="130000"/>
                        </a:lnSpc>
                        <a:spcAft>
                          <a:spcPts val="0"/>
                        </a:spcAft>
                      </a:pPr>
                      <a:r>
                        <a:rPr lang="zh-CN" sz="2800" b="0">
                          <a:solidFill>
                            <a:schemeClr val="tx1"/>
                          </a:solidFill>
                          <a:effectLst/>
                          <a:latin typeface="+mn-lt"/>
                          <a:ea typeface="+mn-ea"/>
                        </a:rPr>
                        <a:t>气体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检验特征性质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注意事项</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5260863"/>
                  </a:ext>
                </a:extLst>
              </a:tr>
              <a:tr h="197245">
                <a:tc>
                  <a:txBody>
                    <a:bodyPr/>
                    <a:lstStyle/>
                    <a:p>
                      <a:pPr algn="ctr">
                        <a:lnSpc>
                          <a:spcPct val="130000"/>
                        </a:lnSpc>
                        <a:spcAft>
                          <a:spcPts val="0"/>
                        </a:spcAft>
                      </a:pPr>
                      <a:r>
                        <a:rPr lang="en-US" sz="2800" b="0" dirty="0">
                          <a:solidFill>
                            <a:schemeClr val="tx1"/>
                          </a:solidFill>
                          <a:effectLst/>
                          <a:latin typeface="+mn-lt"/>
                          <a:ea typeface="+mn-ea"/>
                        </a:rPr>
                        <a:t>CH</a:t>
                      </a:r>
                      <a:r>
                        <a:rPr lang="en-US" sz="2800" b="0" baseline="-25000" dirty="0">
                          <a:solidFill>
                            <a:schemeClr val="tx1"/>
                          </a:solidFill>
                          <a:effectLst/>
                          <a:latin typeface="+mn-lt"/>
                          <a:ea typeface="+mn-ea"/>
                        </a:rPr>
                        <a:t>2</a:t>
                      </a:r>
                      <a:r>
                        <a:rPr lang="en-US" sz="2800" b="0" dirty="0">
                          <a:solidFill>
                            <a:schemeClr val="tx1"/>
                          </a:solidFill>
                          <a:effectLst/>
                          <a:latin typeface="+mn-lt"/>
                          <a:ea typeface="+mn-ea"/>
                        </a:rPr>
                        <a:t>       </a:t>
                      </a:r>
                      <a:r>
                        <a:rPr lang="en-US" sz="2800" b="0" dirty="0" err="1">
                          <a:solidFill>
                            <a:schemeClr val="tx1"/>
                          </a:solidFill>
                          <a:effectLst/>
                          <a:latin typeface="+mn-lt"/>
                          <a:ea typeface="+mn-ea"/>
                        </a:rPr>
                        <a:t>CH</a:t>
                      </a:r>
                      <a:r>
                        <a:rPr lang="en-US" sz="2800" b="0" baseline="-25000" dirty="0" err="1">
                          <a:solidFill>
                            <a:schemeClr val="tx1"/>
                          </a:solidFill>
                          <a:effectLst/>
                          <a:latin typeface="+mn-lt"/>
                          <a:ea typeface="+mn-ea"/>
                        </a:rPr>
                        <a:t>2</a:t>
                      </a:r>
                      <a:endParaRPr lang="zh-CN" sz="2800" b="0" dirty="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在空气中燃烧火焰明亮</a:t>
                      </a:r>
                      <a:r>
                        <a:rPr lang="en-US" sz="2800" b="0">
                          <a:solidFill>
                            <a:schemeClr val="tx1"/>
                          </a:solidFill>
                          <a:effectLst/>
                          <a:latin typeface="+mn-lt"/>
                          <a:ea typeface="+mn-ea"/>
                        </a:rPr>
                        <a:t>,</a:t>
                      </a:r>
                      <a:r>
                        <a:rPr lang="zh-CN" sz="2800" b="0">
                          <a:solidFill>
                            <a:schemeClr val="tx1"/>
                          </a:solidFill>
                          <a:effectLst/>
                          <a:latin typeface="+mn-lt"/>
                          <a:ea typeface="+mn-ea"/>
                        </a:rPr>
                        <a:t>有黑烟</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可使溴水、酸性</a:t>
                      </a:r>
                      <a:r>
                        <a:rPr lang="en-US" sz="2800" b="0" dirty="0">
                          <a:solidFill>
                            <a:schemeClr val="tx1"/>
                          </a:solidFill>
                          <a:effectLst/>
                          <a:latin typeface="+mn-lt"/>
                          <a:ea typeface="+mn-ea"/>
                        </a:rPr>
                        <a:t>KMnO</a:t>
                      </a:r>
                      <a:r>
                        <a:rPr lang="en-US" sz="2800" b="0" baseline="-25000" dirty="0">
                          <a:solidFill>
                            <a:schemeClr val="tx1"/>
                          </a:solidFill>
                          <a:effectLst/>
                          <a:latin typeface="+mn-lt"/>
                          <a:ea typeface="+mn-ea"/>
                        </a:rPr>
                        <a:t>4</a:t>
                      </a:r>
                      <a:r>
                        <a:rPr lang="zh-CN" sz="2800" b="0" dirty="0">
                          <a:solidFill>
                            <a:schemeClr val="tx1"/>
                          </a:solidFill>
                          <a:effectLst/>
                          <a:latin typeface="+mn-lt"/>
                          <a:ea typeface="+mn-ea"/>
                        </a:rPr>
                        <a:t>溶液褪色</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46408534"/>
                  </a:ext>
                </a:extLst>
              </a:tr>
              <a:tr h="394490">
                <a:tc>
                  <a:txBody>
                    <a:bodyPr/>
                    <a:lstStyle/>
                    <a:p>
                      <a:pPr algn="ctr">
                        <a:lnSpc>
                          <a:spcPct val="130000"/>
                        </a:lnSpc>
                        <a:spcAft>
                          <a:spcPts val="0"/>
                        </a:spcAft>
                      </a:pPr>
                      <a:r>
                        <a:rPr lang="en-US" sz="2800" b="0">
                          <a:solidFill>
                            <a:schemeClr val="tx1"/>
                          </a:solidFill>
                          <a:effectLst/>
                          <a:latin typeface="+mn-lt"/>
                          <a:ea typeface="+mn-ea"/>
                        </a:rPr>
                        <a:t>SO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无色</a:t>
                      </a:r>
                      <a:r>
                        <a:rPr lang="en-US" sz="2800" b="0">
                          <a:solidFill>
                            <a:schemeClr val="tx1"/>
                          </a:solidFill>
                          <a:effectLst/>
                          <a:latin typeface="+mn-lt"/>
                          <a:ea typeface="+mn-ea"/>
                        </a:rPr>
                        <a:t>,</a:t>
                      </a:r>
                      <a:r>
                        <a:rPr lang="zh-CN" sz="2800" b="0">
                          <a:solidFill>
                            <a:schemeClr val="tx1"/>
                          </a:solidFill>
                          <a:effectLst/>
                          <a:latin typeface="+mn-lt"/>
                          <a:ea typeface="+mn-ea"/>
                        </a:rPr>
                        <a:t>有刺激性气味</a:t>
                      </a:r>
                      <a:r>
                        <a:rPr lang="en-US" sz="2800" b="0">
                          <a:solidFill>
                            <a:schemeClr val="tx1"/>
                          </a:solidFill>
                          <a:effectLst/>
                          <a:latin typeface="+mn-lt"/>
                          <a:ea typeface="+mn-ea"/>
                        </a:rPr>
                        <a:t>;</a:t>
                      </a:r>
                      <a:r>
                        <a:rPr lang="zh-CN" sz="2800" b="0">
                          <a:solidFill>
                            <a:schemeClr val="tx1"/>
                          </a:solidFill>
                          <a:effectLst/>
                          <a:latin typeface="+mn-lt"/>
                          <a:ea typeface="+mn-ea"/>
                        </a:rPr>
                        <a:t>能使品红溶液褪色</a:t>
                      </a:r>
                      <a:r>
                        <a:rPr lang="en-US" sz="2800" b="0">
                          <a:solidFill>
                            <a:schemeClr val="tx1"/>
                          </a:solidFill>
                          <a:effectLst/>
                          <a:latin typeface="+mn-lt"/>
                          <a:ea typeface="+mn-ea"/>
                        </a:rPr>
                        <a:t>,</a:t>
                      </a:r>
                      <a:r>
                        <a:rPr lang="zh-CN" sz="2800" b="0">
                          <a:solidFill>
                            <a:schemeClr val="tx1"/>
                          </a:solidFill>
                          <a:effectLst/>
                          <a:latin typeface="+mn-lt"/>
                          <a:ea typeface="+mn-ea"/>
                        </a:rPr>
                        <a:t>加热后恢复红色</a:t>
                      </a:r>
                      <a:r>
                        <a:rPr lang="en-US" sz="2800" b="0">
                          <a:solidFill>
                            <a:schemeClr val="tx1"/>
                          </a:solidFill>
                          <a:effectLst/>
                          <a:latin typeface="+mn-lt"/>
                          <a:ea typeface="+mn-ea"/>
                        </a:rPr>
                        <a:t>;</a:t>
                      </a:r>
                      <a:r>
                        <a:rPr lang="zh-CN" sz="2800" b="0">
                          <a:solidFill>
                            <a:schemeClr val="tx1"/>
                          </a:solidFill>
                          <a:effectLst/>
                          <a:latin typeface="+mn-lt"/>
                          <a:ea typeface="+mn-ea"/>
                        </a:rPr>
                        <a:t>能使酸性</a:t>
                      </a:r>
                      <a:r>
                        <a:rPr lang="en-US" sz="2800" b="0">
                          <a:solidFill>
                            <a:schemeClr val="tx1"/>
                          </a:solidFill>
                          <a:effectLst/>
                          <a:latin typeface="+mn-lt"/>
                          <a:ea typeface="+mn-ea"/>
                        </a:rPr>
                        <a:t>KMnO</a:t>
                      </a:r>
                      <a:r>
                        <a:rPr lang="en-US" sz="2800" b="0" baseline="-25000">
                          <a:solidFill>
                            <a:schemeClr val="tx1"/>
                          </a:solidFill>
                          <a:effectLst/>
                          <a:latin typeface="+mn-lt"/>
                          <a:ea typeface="+mn-ea"/>
                        </a:rPr>
                        <a:t>4</a:t>
                      </a:r>
                      <a:r>
                        <a:rPr lang="zh-CN" sz="2800" b="0">
                          <a:solidFill>
                            <a:schemeClr val="tx1"/>
                          </a:solidFill>
                          <a:effectLst/>
                          <a:latin typeface="+mn-lt"/>
                          <a:ea typeface="+mn-ea"/>
                        </a:rPr>
                        <a:t>溶液褪色</a:t>
                      </a:r>
                      <a:r>
                        <a:rPr lang="en-US" sz="2800" b="0">
                          <a:solidFill>
                            <a:schemeClr val="tx1"/>
                          </a:solidFill>
                          <a:effectLst/>
                          <a:latin typeface="+mn-lt"/>
                          <a:ea typeface="+mn-ea"/>
                        </a:rPr>
                        <a:t>;</a:t>
                      </a:r>
                      <a:r>
                        <a:rPr lang="zh-CN" sz="2800" b="0">
                          <a:solidFill>
                            <a:schemeClr val="tx1"/>
                          </a:solidFill>
                          <a:effectLst/>
                          <a:latin typeface="+mn-lt"/>
                          <a:ea typeface="+mn-ea"/>
                        </a:rPr>
                        <a:t>能使溴水褪色</a:t>
                      </a:r>
                      <a:r>
                        <a:rPr lang="en-US" sz="2800" b="0">
                          <a:solidFill>
                            <a:schemeClr val="tx1"/>
                          </a:solidFill>
                          <a:effectLst/>
                          <a:latin typeface="+mn-lt"/>
                          <a:ea typeface="+mn-ea"/>
                        </a:rPr>
                        <a:t>;</a:t>
                      </a:r>
                      <a:r>
                        <a:rPr lang="zh-CN" sz="2800" b="0">
                          <a:solidFill>
                            <a:schemeClr val="tx1"/>
                          </a:solidFill>
                          <a:effectLst/>
                          <a:latin typeface="+mn-lt"/>
                          <a:ea typeface="+mn-ea"/>
                        </a:rPr>
                        <a:t>能使澄清石灰水变浑浊</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rPr>
                        <a:t>CO</a:t>
                      </a:r>
                      <a:r>
                        <a:rPr lang="en-US" sz="2800" b="0" baseline="-25000">
                          <a:solidFill>
                            <a:schemeClr val="tx1"/>
                          </a:solidFill>
                          <a:effectLst/>
                          <a:latin typeface="+mn-lt"/>
                          <a:ea typeface="+mn-ea"/>
                        </a:rPr>
                        <a:t>2</a:t>
                      </a:r>
                      <a:r>
                        <a:rPr lang="zh-CN" sz="2800" b="0">
                          <a:solidFill>
                            <a:schemeClr val="tx1"/>
                          </a:solidFill>
                          <a:effectLst/>
                          <a:latin typeface="+mn-lt"/>
                          <a:ea typeface="+mn-ea"/>
                        </a:rPr>
                        <a:t>也能使澄清石灰水变浑浊</a:t>
                      </a:r>
                      <a:r>
                        <a:rPr lang="en-US" sz="2800" b="0">
                          <a:solidFill>
                            <a:schemeClr val="tx1"/>
                          </a:solidFill>
                          <a:effectLst/>
                          <a:latin typeface="+mn-lt"/>
                          <a:ea typeface="+mn-ea"/>
                        </a:rPr>
                        <a:t>;SO</a:t>
                      </a:r>
                      <a:r>
                        <a:rPr lang="en-US" sz="2800" b="0" baseline="-25000">
                          <a:solidFill>
                            <a:schemeClr val="tx1"/>
                          </a:solidFill>
                          <a:effectLst/>
                          <a:latin typeface="+mn-lt"/>
                          <a:ea typeface="+mn-ea"/>
                        </a:rPr>
                        <a:t>2</a:t>
                      </a:r>
                      <a:r>
                        <a:rPr lang="zh-CN" sz="2800" b="0">
                          <a:solidFill>
                            <a:schemeClr val="tx1"/>
                          </a:solidFill>
                          <a:effectLst/>
                          <a:latin typeface="+mn-lt"/>
                          <a:ea typeface="+mn-ea"/>
                        </a:rPr>
                        <a:t>的漂白原理与新制氯水的漂白原理不同</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0215657"/>
                  </a:ext>
                </a:extLst>
              </a:tr>
              <a:tr h="197245">
                <a:tc>
                  <a:txBody>
                    <a:bodyPr/>
                    <a:lstStyle/>
                    <a:p>
                      <a:pPr algn="ctr">
                        <a:lnSpc>
                          <a:spcPct val="130000"/>
                        </a:lnSpc>
                        <a:spcAft>
                          <a:spcPts val="0"/>
                        </a:spcAft>
                      </a:pPr>
                      <a:r>
                        <a:rPr lang="en-US" sz="2800" b="0">
                          <a:solidFill>
                            <a:schemeClr val="tx1"/>
                          </a:solidFill>
                          <a:effectLst/>
                          <a:latin typeface="+mn-lt"/>
                          <a:ea typeface="+mn-ea"/>
                        </a:rPr>
                        <a:t>CO</a:t>
                      </a:r>
                      <a:r>
                        <a:rPr lang="en-US" sz="2800" b="0" baseline="-25000">
                          <a:solidFill>
                            <a:schemeClr val="tx1"/>
                          </a:solidFill>
                          <a:effectLst/>
                          <a:latin typeface="+mn-lt"/>
                          <a:ea typeface="+mn-ea"/>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能使澄清石灰水变浑浊</a:t>
                      </a:r>
                      <a:r>
                        <a:rPr lang="en-US" sz="2800" b="0">
                          <a:solidFill>
                            <a:schemeClr val="tx1"/>
                          </a:solidFill>
                          <a:effectLst/>
                          <a:latin typeface="+mn-lt"/>
                          <a:ea typeface="+mn-ea"/>
                        </a:rPr>
                        <a:t>,</a:t>
                      </a:r>
                      <a:r>
                        <a:rPr lang="zh-CN" sz="2800" b="0">
                          <a:solidFill>
                            <a:schemeClr val="tx1"/>
                          </a:solidFill>
                          <a:effectLst/>
                          <a:latin typeface="+mn-lt"/>
                          <a:ea typeface="+mn-ea"/>
                        </a:rPr>
                        <a:t>能使燃着的木条熄灭</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latin typeface="+mn-lt"/>
                          <a:ea typeface="+mn-ea"/>
                        </a:rPr>
                        <a:t>应注意区别</a:t>
                      </a:r>
                      <a:r>
                        <a:rPr lang="en-US" sz="2800" b="0" dirty="0">
                          <a:solidFill>
                            <a:schemeClr val="tx1"/>
                          </a:solidFill>
                          <a:effectLst/>
                          <a:latin typeface="+mn-lt"/>
                          <a:ea typeface="+mn-ea"/>
                        </a:rPr>
                        <a:t>,SO</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也能使澄清石灰水变浑浊</a:t>
                      </a:r>
                      <a:r>
                        <a:rPr lang="en-US" sz="2800" b="0" dirty="0">
                          <a:solidFill>
                            <a:schemeClr val="tx1"/>
                          </a:solidFill>
                          <a:effectLst/>
                          <a:latin typeface="+mn-lt"/>
                          <a:ea typeface="+mn-ea"/>
                        </a:rPr>
                        <a:t>,N</a:t>
                      </a:r>
                      <a:r>
                        <a:rPr lang="en-US" sz="2800" b="0" baseline="-25000" dirty="0">
                          <a:solidFill>
                            <a:schemeClr val="tx1"/>
                          </a:solidFill>
                          <a:effectLst/>
                          <a:latin typeface="+mn-lt"/>
                          <a:ea typeface="+mn-ea"/>
                        </a:rPr>
                        <a:t>2</a:t>
                      </a:r>
                      <a:r>
                        <a:rPr lang="zh-CN" sz="2800" b="0" dirty="0">
                          <a:solidFill>
                            <a:schemeClr val="tx1"/>
                          </a:solidFill>
                          <a:effectLst/>
                          <a:latin typeface="+mn-lt"/>
                          <a:ea typeface="+mn-ea"/>
                        </a:rPr>
                        <a:t>也能使燃着的木条熄灭</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345843780"/>
                  </a:ext>
                </a:extLst>
              </a:tr>
            </a:tbl>
          </a:graphicData>
        </a:graphic>
      </p:graphicFrame>
      <p:pic>
        <p:nvPicPr>
          <p:cNvPr id="138241" name="图片 1086">
            <a:extLst>
              <a:ext uri="{FF2B5EF4-FFF2-40B4-BE49-F238E27FC236}">
                <a16:creationId xmlns:a16="http://schemas.microsoft.com/office/drawing/2014/main" xmlns="" id="{C5741A46-2751-44CA-A13F-BD3232D381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375" y="1767702"/>
            <a:ext cx="482600" cy="48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01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40287"/>
            <a:ext cx="11723913" cy="66120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en-US" sz="2800" dirty="0"/>
          </a:p>
        </p:txBody>
      </p:sp>
      <p:graphicFrame>
        <p:nvGraphicFramePr>
          <p:cNvPr id="2" name="表格 1">
            <a:extLst>
              <a:ext uri="{FF2B5EF4-FFF2-40B4-BE49-F238E27FC236}">
                <a16:creationId xmlns:a16="http://schemas.microsoft.com/office/drawing/2014/main" xmlns="" id="{0C688538-A3DB-4588-B6DF-EC8D483CB931}"/>
              </a:ext>
            </a:extLst>
          </p:cNvPr>
          <p:cNvGraphicFramePr>
            <a:graphicFrameLocks noGrp="1"/>
          </p:cNvGraphicFramePr>
          <p:nvPr>
            <p:extLst>
              <p:ext uri="{D42A27DB-BD31-4B8C-83A1-F6EECF244321}">
                <p14:modId xmlns:p14="http://schemas.microsoft.com/office/powerpoint/2010/main" val="3739180489"/>
              </p:ext>
            </p:extLst>
          </p:nvPr>
        </p:nvGraphicFramePr>
        <p:xfrm>
          <a:off x="368300" y="922358"/>
          <a:ext cx="11599923" cy="4992624"/>
        </p:xfrm>
        <a:graphic>
          <a:graphicData uri="http://schemas.openxmlformats.org/drawingml/2006/table">
            <a:tbl>
              <a:tblPr firstRow="1" firstCol="1" bandRow="1">
                <a:tableStyleId>{5C22544A-7EE6-4342-B048-85BDC9FD1C3A}</a:tableStyleId>
              </a:tblPr>
              <a:tblGrid>
                <a:gridCol w="1475014">
                  <a:extLst>
                    <a:ext uri="{9D8B030D-6E8A-4147-A177-3AD203B41FA5}">
                      <a16:colId xmlns:a16="http://schemas.microsoft.com/office/drawing/2014/main" xmlns="" val="4234845454"/>
                    </a:ext>
                  </a:extLst>
                </a:gridCol>
                <a:gridCol w="5675086">
                  <a:extLst>
                    <a:ext uri="{9D8B030D-6E8A-4147-A177-3AD203B41FA5}">
                      <a16:colId xmlns:a16="http://schemas.microsoft.com/office/drawing/2014/main" xmlns="" val="1640464961"/>
                    </a:ext>
                  </a:extLst>
                </a:gridCol>
                <a:gridCol w="4449823">
                  <a:extLst>
                    <a:ext uri="{9D8B030D-6E8A-4147-A177-3AD203B41FA5}">
                      <a16:colId xmlns:a16="http://schemas.microsoft.com/office/drawing/2014/main" xmlns="" val="3693289355"/>
                    </a:ext>
                  </a:extLst>
                </a:gridCol>
              </a:tblGrid>
              <a:tr h="197245">
                <a:tc>
                  <a:txBody>
                    <a:bodyPr/>
                    <a:lstStyle/>
                    <a:p>
                      <a:pPr algn="ctr">
                        <a:lnSpc>
                          <a:spcPct val="130000"/>
                        </a:lnSpc>
                        <a:spcAft>
                          <a:spcPts val="0"/>
                        </a:spcAft>
                      </a:pPr>
                      <a:r>
                        <a:rPr lang="zh-CN" sz="2800" b="0">
                          <a:solidFill>
                            <a:schemeClr val="tx1"/>
                          </a:solidFill>
                          <a:effectLst/>
                          <a:latin typeface="+mn-lt"/>
                          <a:ea typeface="+mn-ea"/>
                        </a:rPr>
                        <a:t>气体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检验特征性质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注意事项</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5260863"/>
                  </a:ext>
                </a:extLst>
              </a:tr>
              <a:tr h="197245">
                <a:tc>
                  <a:txBody>
                    <a:bodyPr/>
                    <a:lstStyle/>
                    <a:p>
                      <a:pPr algn="ctr">
                        <a:lnSpc>
                          <a:spcPct val="130000"/>
                        </a:lnSpc>
                        <a:spcAft>
                          <a:spcPts val="0"/>
                        </a:spcAft>
                      </a:pPr>
                      <a:r>
                        <a:rPr lang="en-US" sz="2800" b="0">
                          <a:solidFill>
                            <a:schemeClr val="tx1"/>
                          </a:solidFill>
                          <a:effectLst/>
                          <a:latin typeface="+mn-lt"/>
                          <a:ea typeface="+mn-ea"/>
                        </a:rPr>
                        <a:t>NO</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rPr>
                        <a:t>无色气体</a:t>
                      </a:r>
                      <a:r>
                        <a:rPr lang="en-US" sz="2800" b="0">
                          <a:solidFill>
                            <a:schemeClr val="tx1"/>
                          </a:solidFill>
                          <a:effectLst/>
                          <a:latin typeface="+mn-lt"/>
                          <a:ea typeface="+mn-ea"/>
                        </a:rPr>
                        <a:t>,</a:t>
                      </a:r>
                      <a:r>
                        <a:rPr lang="zh-CN" sz="2800" b="0">
                          <a:solidFill>
                            <a:schemeClr val="tx1"/>
                          </a:solidFill>
                          <a:effectLst/>
                          <a:latin typeface="+mn-lt"/>
                          <a:ea typeface="+mn-ea"/>
                        </a:rPr>
                        <a:t>接触空气时立即变为红棕色</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latin typeface="+mn-lt"/>
                          <a:ea typeface="+mn-ea"/>
                        </a:rPr>
                        <a:t> </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20300863"/>
                  </a:ext>
                </a:extLst>
              </a:tr>
              <a:tr h="197245">
                <a:tc>
                  <a:txBody>
                    <a:bodyPr/>
                    <a:lstStyle/>
                    <a:p>
                      <a:pPr algn="ctr">
                        <a:lnSpc>
                          <a:spcPct val="130000"/>
                        </a:lnSpc>
                        <a:spcAft>
                          <a:spcPts val="0"/>
                        </a:spcAft>
                      </a:pPr>
                      <a:r>
                        <a:rPr lang="en-US" sz="2800" b="0">
                          <a:solidFill>
                            <a:schemeClr val="tx1"/>
                          </a:solidFill>
                          <a:effectLst/>
                          <a:latin typeface="+mn-lt"/>
                          <a:ea typeface="+mn-ea"/>
                          <a:cs typeface="Times New Roman" panose="02020603050405020304" pitchFamily="18" charset="0"/>
                        </a:rPr>
                        <a:t>Cl</a:t>
                      </a:r>
                      <a:r>
                        <a:rPr lang="en-US" sz="2800" b="0" baseline="-25000">
                          <a:solidFill>
                            <a:schemeClr val="tx1"/>
                          </a:solidFill>
                          <a:effectLst/>
                          <a:latin typeface="+mn-lt"/>
                          <a:ea typeface="+mn-ea"/>
                          <a:cs typeface="Times New Roman" panose="02020603050405020304" pitchFamily="18" charset="0"/>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黄绿色</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有刺激性气味</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能使湿润的淀粉</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碘化钾试纸变蓝</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latin typeface="+mn-lt"/>
                          <a:ea typeface="+mn-ea"/>
                          <a:cs typeface="Times New Roman" panose="02020603050405020304" pitchFamily="18" charset="0"/>
                        </a:rPr>
                        <a:t>Cl</a:t>
                      </a:r>
                      <a:r>
                        <a:rPr lang="en-US" sz="2800" b="0" baseline="-25000">
                          <a:solidFill>
                            <a:schemeClr val="tx1"/>
                          </a:solidFill>
                          <a:effectLst/>
                          <a:latin typeface="+mn-lt"/>
                          <a:ea typeface="+mn-ea"/>
                          <a:cs typeface="Times New Roman" panose="02020603050405020304" pitchFamily="18" charset="0"/>
                        </a:rPr>
                        <a:t>2</a:t>
                      </a:r>
                      <a:r>
                        <a:rPr lang="zh-CN" sz="2800" b="0">
                          <a:solidFill>
                            <a:schemeClr val="tx1"/>
                          </a:solidFill>
                          <a:effectLst/>
                          <a:latin typeface="+mn-lt"/>
                          <a:ea typeface="+mn-ea"/>
                          <a:cs typeface="Times New Roman" panose="02020603050405020304" pitchFamily="18" charset="0"/>
                        </a:rPr>
                        <a:t>有毒</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注意闻气味的方法</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5273459"/>
                  </a:ext>
                </a:extLst>
              </a:tr>
              <a:tr h="197245">
                <a:tc>
                  <a:txBody>
                    <a:bodyPr/>
                    <a:lstStyle/>
                    <a:p>
                      <a:pPr algn="ctr">
                        <a:lnSpc>
                          <a:spcPct val="130000"/>
                        </a:lnSpc>
                        <a:spcAft>
                          <a:spcPts val="0"/>
                        </a:spcAft>
                      </a:pPr>
                      <a:r>
                        <a:rPr lang="en-US" sz="2800" b="0">
                          <a:solidFill>
                            <a:schemeClr val="tx1"/>
                          </a:solidFill>
                          <a:effectLst/>
                          <a:latin typeface="+mn-lt"/>
                          <a:ea typeface="+mn-ea"/>
                          <a:cs typeface="Times New Roman" panose="02020603050405020304" pitchFamily="18" charset="0"/>
                        </a:rPr>
                        <a:t>NO</a:t>
                      </a:r>
                      <a:r>
                        <a:rPr lang="en-US" sz="2800" b="0" baseline="-25000">
                          <a:solidFill>
                            <a:schemeClr val="tx1"/>
                          </a:solidFill>
                          <a:effectLst/>
                          <a:latin typeface="+mn-lt"/>
                          <a:ea typeface="+mn-ea"/>
                          <a:cs typeface="Times New Roman" panose="02020603050405020304" pitchFamily="18" charset="0"/>
                        </a:rPr>
                        <a:t>2</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红棕色</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有刺激性气味</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通入水中生成无色溶液并产生无色气体</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水溶液显酸性</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NO</a:t>
                      </a:r>
                      <a:r>
                        <a:rPr lang="en-US" sz="2800" b="0" baseline="-25000" dirty="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的颜色与溴蒸气相近</a:t>
                      </a:r>
                      <a:r>
                        <a:rPr lang="en-US" sz="2800" b="0" dirty="0" smtClean="0">
                          <a:solidFill>
                            <a:schemeClr val="tx1"/>
                          </a:solidFill>
                          <a:effectLst/>
                          <a:latin typeface="+mn-lt"/>
                          <a:ea typeface="+mn-ea"/>
                          <a:cs typeface="Times New Roman" panose="02020603050405020304" pitchFamily="18" charset="0"/>
                        </a:rPr>
                        <a:t>,</a:t>
                      </a:r>
                    </a:p>
                    <a:p>
                      <a:pPr>
                        <a:lnSpc>
                          <a:spcPct val="130000"/>
                        </a:lnSpc>
                        <a:spcAft>
                          <a:spcPts val="0"/>
                        </a:spcAft>
                      </a:pPr>
                      <a:r>
                        <a:rPr lang="en-US" sz="2800" b="0" dirty="0" smtClean="0">
                          <a:solidFill>
                            <a:schemeClr val="tx1"/>
                          </a:solidFill>
                          <a:effectLst/>
                          <a:latin typeface="+mn-lt"/>
                          <a:ea typeface="+mn-ea"/>
                          <a:cs typeface="Times New Roman" panose="02020603050405020304" pitchFamily="18" charset="0"/>
                        </a:rPr>
                        <a:t>NO</a:t>
                      </a:r>
                      <a:r>
                        <a:rPr lang="en-US" sz="2800" b="0" baseline="-25000" dirty="0" smtClean="0">
                          <a:solidFill>
                            <a:schemeClr val="tx1"/>
                          </a:solidFill>
                          <a:effectLst/>
                          <a:latin typeface="+mn-lt"/>
                          <a:ea typeface="+mn-ea"/>
                          <a:cs typeface="Times New Roman" panose="02020603050405020304" pitchFamily="18" charset="0"/>
                        </a:rPr>
                        <a:t>2</a:t>
                      </a:r>
                      <a:r>
                        <a:rPr lang="zh-CN" sz="2800" b="0" dirty="0">
                          <a:solidFill>
                            <a:schemeClr val="tx1"/>
                          </a:solidFill>
                          <a:effectLst/>
                          <a:latin typeface="+mn-lt"/>
                          <a:ea typeface="+mn-ea"/>
                          <a:cs typeface="Times New Roman" panose="02020603050405020304" pitchFamily="18" charset="0"/>
                        </a:rPr>
                        <a:t>溶于</a:t>
                      </a:r>
                      <a:r>
                        <a:rPr lang="en-US" sz="2800" b="0" dirty="0">
                          <a:solidFill>
                            <a:schemeClr val="tx1"/>
                          </a:solidFill>
                          <a:effectLst/>
                          <a:latin typeface="+mn-lt"/>
                          <a:ea typeface="+mn-ea"/>
                          <a:cs typeface="Times New Roman" panose="02020603050405020304" pitchFamily="18" charset="0"/>
                        </a:rPr>
                        <a:t>AgNO</a:t>
                      </a:r>
                      <a:r>
                        <a:rPr lang="en-US" sz="2800" b="0" baseline="-2500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溶液无沉淀生成</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而溴蒸气溶于</a:t>
                      </a:r>
                      <a:r>
                        <a:rPr lang="en-US" sz="2800" b="0" dirty="0">
                          <a:solidFill>
                            <a:schemeClr val="tx1"/>
                          </a:solidFill>
                          <a:effectLst/>
                          <a:latin typeface="+mn-lt"/>
                          <a:ea typeface="+mn-ea"/>
                          <a:cs typeface="Times New Roman" panose="02020603050405020304" pitchFamily="18" charset="0"/>
                        </a:rPr>
                        <a:t> AgNO</a:t>
                      </a:r>
                      <a:r>
                        <a:rPr lang="en-US" sz="2800" b="0" baseline="-25000" dirty="0">
                          <a:solidFill>
                            <a:schemeClr val="tx1"/>
                          </a:solidFill>
                          <a:effectLst/>
                          <a:latin typeface="+mn-lt"/>
                          <a:ea typeface="+mn-ea"/>
                          <a:cs typeface="Times New Roman" panose="02020603050405020304" pitchFamily="18" charset="0"/>
                        </a:rPr>
                        <a:t>3</a:t>
                      </a:r>
                      <a:r>
                        <a:rPr lang="en-US" sz="2800" b="0" dirty="0">
                          <a:solidFill>
                            <a:schemeClr val="tx1"/>
                          </a:solidFill>
                          <a:effectLst/>
                          <a:latin typeface="+mn-lt"/>
                          <a:ea typeface="+mn-ea"/>
                          <a:cs typeface="Times New Roman" panose="02020603050405020304" pitchFamily="18" charset="0"/>
                        </a:rPr>
                        <a:t> </a:t>
                      </a:r>
                      <a:r>
                        <a:rPr lang="zh-CN" sz="2800" b="0" dirty="0">
                          <a:solidFill>
                            <a:schemeClr val="tx1"/>
                          </a:solidFill>
                          <a:effectLst/>
                          <a:latin typeface="+mn-lt"/>
                          <a:ea typeface="+mn-ea"/>
                          <a:cs typeface="Times New Roman" panose="02020603050405020304" pitchFamily="18" charset="0"/>
                        </a:rPr>
                        <a:t>溶液有淡黄色沉淀生成</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1683604"/>
                  </a:ext>
                </a:extLst>
              </a:tr>
            </a:tbl>
          </a:graphicData>
        </a:graphic>
      </p:graphicFrame>
    </p:spTree>
    <p:extLst>
      <p:ext uri="{BB962C8B-B14F-4D97-AF65-F5344CB8AC3E}">
        <p14:creationId xmlns:p14="http://schemas.microsoft.com/office/powerpoint/2010/main" val="4200575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78387"/>
            <a:ext cx="11723913" cy="661207"/>
          </a:xfrm>
          <a:prstGeom prst="rect">
            <a:avLst/>
          </a:prstGeom>
        </p:spPr>
        <p:txBody>
          <a:bodyPr wrap="square">
            <a:spAutoFit/>
          </a:bodyPr>
          <a:lstStyle/>
          <a:p>
            <a:pPr algn="r">
              <a:lnSpc>
                <a:spcPct val="150000"/>
              </a:lnSpc>
            </a:pPr>
            <a:r>
              <a:rPr lang="en-US" altLang="zh-CN" sz="2800" dirty="0"/>
              <a:t>(</a:t>
            </a:r>
            <a:r>
              <a:rPr lang="zh-CN" altLang="en-US" sz="2800" dirty="0"/>
              <a:t>续表</a:t>
            </a:r>
            <a:r>
              <a:rPr lang="en-US" altLang="zh-CN" sz="2800" dirty="0"/>
              <a:t>)</a:t>
            </a:r>
            <a:endParaRPr lang="zh-CN" altLang="en-US" sz="2800" dirty="0"/>
          </a:p>
        </p:txBody>
      </p:sp>
      <p:graphicFrame>
        <p:nvGraphicFramePr>
          <p:cNvPr id="2" name="表格 1">
            <a:extLst>
              <a:ext uri="{FF2B5EF4-FFF2-40B4-BE49-F238E27FC236}">
                <a16:creationId xmlns:a16="http://schemas.microsoft.com/office/drawing/2014/main" xmlns="" id="{0C688538-A3DB-4588-B6DF-EC8D483CB931}"/>
              </a:ext>
            </a:extLst>
          </p:cNvPr>
          <p:cNvGraphicFramePr>
            <a:graphicFrameLocks noGrp="1"/>
          </p:cNvGraphicFramePr>
          <p:nvPr>
            <p:extLst>
              <p:ext uri="{D42A27DB-BD31-4B8C-83A1-F6EECF244321}">
                <p14:modId xmlns:p14="http://schemas.microsoft.com/office/powerpoint/2010/main" val="1648378680"/>
              </p:ext>
            </p:extLst>
          </p:nvPr>
        </p:nvGraphicFramePr>
        <p:xfrm>
          <a:off x="368300" y="960458"/>
          <a:ext cx="11455400" cy="4811693"/>
        </p:xfrm>
        <a:graphic>
          <a:graphicData uri="http://schemas.openxmlformats.org/drawingml/2006/table">
            <a:tbl>
              <a:tblPr firstRow="1" firstCol="1" bandRow="1">
                <a:tableStyleId>{5C22544A-7EE6-4342-B048-85BDC9FD1C3A}</a:tableStyleId>
              </a:tblPr>
              <a:tblGrid>
                <a:gridCol w="1475014">
                  <a:extLst>
                    <a:ext uri="{9D8B030D-6E8A-4147-A177-3AD203B41FA5}">
                      <a16:colId xmlns:a16="http://schemas.microsoft.com/office/drawing/2014/main" xmlns="" val="4234845454"/>
                    </a:ext>
                  </a:extLst>
                </a:gridCol>
                <a:gridCol w="5675086">
                  <a:extLst>
                    <a:ext uri="{9D8B030D-6E8A-4147-A177-3AD203B41FA5}">
                      <a16:colId xmlns:a16="http://schemas.microsoft.com/office/drawing/2014/main" xmlns="" val="1640464961"/>
                    </a:ext>
                  </a:extLst>
                </a:gridCol>
                <a:gridCol w="4305300">
                  <a:extLst>
                    <a:ext uri="{9D8B030D-6E8A-4147-A177-3AD203B41FA5}">
                      <a16:colId xmlns:a16="http://schemas.microsoft.com/office/drawing/2014/main" xmlns="" val="3693289355"/>
                    </a:ext>
                  </a:extLst>
                </a:gridCol>
              </a:tblGrid>
              <a:tr h="601462">
                <a:tc>
                  <a:txBody>
                    <a:bodyPr/>
                    <a:lstStyle/>
                    <a:p>
                      <a:pPr algn="ctr">
                        <a:lnSpc>
                          <a:spcPct val="130000"/>
                        </a:lnSpc>
                        <a:spcAft>
                          <a:spcPts val="0"/>
                        </a:spcAft>
                      </a:pPr>
                      <a:r>
                        <a:rPr lang="zh-CN" sz="2800" b="0">
                          <a:solidFill>
                            <a:schemeClr val="tx1"/>
                          </a:solidFill>
                          <a:effectLst/>
                          <a:latin typeface="+mn-lt"/>
                          <a:ea typeface="+mn-ea"/>
                        </a:rPr>
                        <a:t>气体</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latin typeface="+mn-lt"/>
                          <a:ea typeface="+mn-ea"/>
                        </a:rPr>
                        <a:t>检验特征性质</a:t>
                      </a:r>
                      <a:endParaRPr lang="zh-CN" sz="28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latin typeface="+mn-lt"/>
                          <a:ea typeface="+mn-ea"/>
                        </a:rPr>
                        <a:t>注意事项</a:t>
                      </a:r>
                      <a:endParaRPr lang="zh-CN" sz="28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55260863"/>
                  </a:ext>
                </a:extLst>
              </a:tr>
              <a:tr h="2405846">
                <a:tc>
                  <a:txBody>
                    <a:bodyPr/>
                    <a:lstStyle/>
                    <a:p>
                      <a:pPr algn="ctr">
                        <a:lnSpc>
                          <a:spcPct val="130000"/>
                        </a:lnSpc>
                        <a:spcAft>
                          <a:spcPts val="0"/>
                        </a:spcAft>
                      </a:pPr>
                      <a:r>
                        <a:rPr lang="en-US" sz="2800" b="0">
                          <a:solidFill>
                            <a:schemeClr val="tx1"/>
                          </a:solidFill>
                          <a:effectLst/>
                          <a:latin typeface="+mn-lt"/>
                          <a:ea typeface="+mn-ea"/>
                          <a:cs typeface="Times New Roman" panose="02020603050405020304" pitchFamily="18" charset="0"/>
                        </a:rPr>
                        <a:t>HCl</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无色</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有刺激性气味</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在潮湿的空气中形成白雾</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用蘸有浓氨水的玻璃棒靠近时冒白烟</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通入</a:t>
                      </a:r>
                      <a:r>
                        <a:rPr lang="en-US" sz="2800" b="0">
                          <a:solidFill>
                            <a:schemeClr val="tx1"/>
                          </a:solidFill>
                          <a:effectLst/>
                          <a:latin typeface="+mn-lt"/>
                          <a:ea typeface="+mn-ea"/>
                          <a:cs typeface="Times New Roman" panose="02020603050405020304" pitchFamily="18" charset="0"/>
                        </a:rPr>
                        <a:t>AgNO</a:t>
                      </a:r>
                      <a:r>
                        <a:rPr lang="en-US" sz="2800" b="0" baseline="-25000">
                          <a:solidFill>
                            <a:schemeClr val="tx1"/>
                          </a:solidFill>
                          <a:effectLst/>
                          <a:latin typeface="+mn-lt"/>
                          <a:ea typeface="+mn-ea"/>
                          <a:cs typeface="Times New Roman" panose="02020603050405020304" pitchFamily="18" charset="0"/>
                        </a:rPr>
                        <a:t>3</a:t>
                      </a:r>
                      <a:r>
                        <a:rPr lang="zh-CN" sz="2800" b="0">
                          <a:solidFill>
                            <a:schemeClr val="tx1"/>
                          </a:solidFill>
                          <a:effectLst/>
                          <a:latin typeface="+mn-lt"/>
                          <a:ea typeface="+mn-ea"/>
                          <a:cs typeface="Times New Roman" panose="02020603050405020304" pitchFamily="18" charset="0"/>
                        </a:rPr>
                        <a:t>溶液时有白色沉淀生成</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err="1">
                          <a:solidFill>
                            <a:schemeClr val="tx1"/>
                          </a:solidFill>
                          <a:effectLst/>
                          <a:latin typeface="+mn-lt"/>
                          <a:ea typeface="+mn-ea"/>
                          <a:cs typeface="Times New Roman" panose="02020603050405020304" pitchFamily="18" charset="0"/>
                        </a:rPr>
                        <a:t>HCl</a:t>
                      </a:r>
                      <a:r>
                        <a:rPr lang="zh-CN" sz="2800" b="0" dirty="0">
                          <a:solidFill>
                            <a:schemeClr val="tx1"/>
                          </a:solidFill>
                          <a:effectLst/>
                          <a:latin typeface="+mn-lt"/>
                          <a:ea typeface="+mn-ea"/>
                          <a:cs typeface="Times New Roman" panose="02020603050405020304" pitchFamily="18" charset="0"/>
                        </a:rPr>
                        <a:t>极易溶于水</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做相关实验时应防倒吸</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4189910"/>
                  </a:ext>
                </a:extLst>
              </a:tr>
              <a:tr h="1804385">
                <a:tc>
                  <a:txBody>
                    <a:bodyPr/>
                    <a:lstStyle/>
                    <a:p>
                      <a:pPr algn="ctr">
                        <a:lnSpc>
                          <a:spcPct val="130000"/>
                        </a:lnSpc>
                        <a:spcAft>
                          <a:spcPts val="0"/>
                        </a:spcAft>
                      </a:pPr>
                      <a:r>
                        <a:rPr lang="en-US" sz="2800" b="0">
                          <a:solidFill>
                            <a:schemeClr val="tx1"/>
                          </a:solidFill>
                          <a:effectLst/>
                          <a:latin typeface="+mn-lt"/>
                          <a:ea typeface="+mn-ea"/>
                          <a:cs typeface="Times New Roman" panose="02020603050405020304" pitchFamily="18" charset="0"/>
                        </a:rPr>
                        <a:t>NH</a:t>
                      </a:r>
                      <a:r>
                        <a:rPr lang="en-US" sz="2800" b="0" baseline="-25000">
                          <a:solidFill>
                            <a:schemeClr val="tx1"/>
                          </a:solidFill>
                          <a:effectLst/>
                          <a:latin typeface="+mn-lt"/>
                          <a:ea typeface="+mn-ea"/>
                          <a:cs typeface="Times New Roman" panose="02020603050405020304" pitchFamily="18" charset="0"/>
                        </a:rPr>
                        <a:t>3</a:t>
                      </a:r>
                      <a:endParaRPr lang="zh-CN" sz="28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a:solidFill>
                            <a:schemeClr val="tx1"/>
                          </a:solidFill>
                          <a:effectLst/>
                          <a:latin typeface="+mn-lt"/>
                          <a:ea typeface="+mn-ea"/>
                          <a:cs typeface="Times New Roman" panose="02020603050405020304" pitchFamily="18" charset="0"/>
                        </a:rPr>
                        <a:t>无色</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有刺激性气味</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能使湿润的红色石蕊试纸变蓝</a:t>
                      </a:r>
                      <a:r>
                        <a:rPr lang="en-US" sz="2800" b="0">
                          <a:solidFill>
                            <a:schemeClr val="tx1"/>
                          </a:solidFill>
                          <a:effectLst/>
                          <a:latin typeface="+mn-lt"/>
                          <a:ea typeface="+mn-ea"/>
                          <a:cs typeface="Times New Roman" panose="02020603050405020304" pitchFamily="18" charset="0"/>
                        </a:rPr>
                        <a:t>;</a:t>
                      </a:r>
                      <a:r>
                        <a:rPr lang="zh-CN" sz="2800" b="0">
                          <a:solidFill>
                            <a:schemeClr val="tx1"/>
                          </a:solidFill>
                          <a:effectLst/>
                          <a:latin typeface="+mn-lt"/>
                          <a:ea typeface="+mn-ea"/>
                          <a:cs typeface="Times New Roman" panose="02020603050405020304" pitchFamily="18" charset="0"/>
                        </a:rPr>
                        <a:t>用蘸有浓盐酸的玻璃棒靠近时冒白烟</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latin typeface="+mn-lt"/>
                          <a:ea typeface="+mn-ea"/>
                          <a:cs typeface="Times New Roman" panose="02020603050405020304" pitchFamily="18" charset="0"/>
                        </a:rPr>
                        <a:t>NH</a:t>
                      </a:r>
                      <a:r>
                        <a:rPr lang="en-US" sz="2800" b="0" baseline="-25000" dirty="0">
                          <a:solidFill>
                            <a:schemeClr val="tx1"/>
                          </a:solidFill>
                          <a:effectLst/>
                          <a:latin typeface="+mn-lt"/>
                          <a:ea typeface="+mn-ea"/>
                          <a:cs typeface="Times New Roman" panose="02020603050405020304" pitchFamily="18" charset="0"/>
                        </a:rPr>
                        <a:t>3</a:t>
                      </a:r>
                      <a:r>
                        <a:rPr lang="zh-CN" sz="2800" b="0" dirty="0">
                          <a:solidFill>
                            <a:schemeClr val="tx1"/>
                          </a:solidFill>
                          <a:effectLst/>
                          <a:latin typeface="+mn-lt"/>
                          <a:ea typeface="+mn-ea"/>
                          <a:cs typeface="Times New Roman" panose="02020603050405020304" pitchFamily="18" charset="0"/>
                        </a:rPr>
                        <a:t>极易溶于水</a:t>
                      </a:r>
                      <a:r>
                        <a:rPr lang="en-US" sz="2800" b="0" dirty="0">
                          <a:solidFill>
                            <a:schemeClr val="tx1"/>
                          </a:solidFill>
                          <a:effectLst/>
                          <a:latin typeface="+mn-lt"/>
                          <a:ea typeface="+mn-ea"/>
                          <a:cs typeface="Times New Roman" panose="02020603050405020304" pitchFamily="18" charset="0"/>
                        </a:rPr>
                        <a:t>,</a:t>
                      </a:r>
                      <a:r>
                        <a:rPr lang="zh-CN" sz="2800" b="0" dirty="0">
                          <a:solidFill>
                            <a:schemeClr val="tx1"/>
                          </a:solidFill>
                          <a:effectLst/>
                          <a:latin typeface="+mn-lt"/>
                          <a:ea typeface="+mn-ea"/>
                          <a:cs typeface="Times New Roman" panose="02020603050405020304" pitchFamily="18" charset="0"/>
                        </a:rPr>
                        <a:t>做相关实验时应防倒吸</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47758612"/>
                  </a:ext>
                </a:extLst>
              </a:tr>
            </a:tbl>
          </a:graphicData>
        </a:graphic>
      </p:graphicFrame>
    </p:spTree>
    <p:extLst>
      <p:ext uri="{BB962C8B-B14F-4D97-AF65-F5344CB8AC3E}">
        <p14:creationId xmlns:p14="http://schemas.microsoft.com/office/powerpoint/2010/main" val="3442574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hlinkClick r:id="rId2" action="ppaction://hlinksldjump"/>
          </p:cNvPr>
          <p:cNvSpPr/>
          <p:nvPr/>
        </p:nvSpPr>
        <p:spPr>
          <a:xfrm>
            <a:off x="1070450" y="1447799"/>
            <a:ext cx="10065636"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b="1" dirty="0">
                <a:solidFill>
                  <a:srgbClr val="DA251C"/>
                </a:solidFill>
                <a:latin typeface="微软雅黑" panose="020B0503020204020204" pitchFamily="34" charset="-122"/>
                <a:ea typeface="微软雅黑" panose="020B0503020204020204" pitchFamily="34" charset="-122"/>
              </a:rPr>
              <a:t>考情精解读</a:t>
            </a:r>
          </a:p>
        </p:txBody>
      </p:sp>
      <p:sp>
        <p:nvSpPr>
          <p:cNvPr id="6" name="矩形 5">
            <a:hlinkClick r:id="rId2" action="ppaction://hlinksldjump"/>
          </p:cNvPr>
          <p:cNvSpPr/>
          <p:nvPr/>
        </p:nvSpPr>
        <p:spPr>
          <a:xfrm>
            <a:off x="1063182" y="0"/>
            <a:ext cx="10065636" cy="1304263"/>
          </a:xfrm>
          <a:prstGeom prst="rect">
            <a:avLst/>
          </a:prstGeom>
          <a:solidFill>
            <a:srgbClr val="DA251C"/>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4000" b="1" dirty="0">
                <a:solidFill>
                  <a:schemeClr val="bg1"/>
                </a:solidFill>
                <a:latin typeface="微软雅黑" panose="020B0503020204020204" pitchFamily="34" charset="-122"/>
                <a:ea typeface="微软雅黑" panose="020B0503020204020204" pitchFamily="34" charset="-122"/>
              </a:rPr>
              <a:t>目录</a:t>
            </a:r>
            <a:endParaRPr lang="en-US" altLang="zh-CN" sz="4000" b="1" dirty="0">
              <a:solidFill>
                <a:schemeClr val="bg1"/>
              </a:solidFill>
              <a:latin typeface="微软雅黑" panose="020B0503020204020204" pitchFamily="34" charset="-122"/>
              <a:ea typeface="微软雅黑" panose="020B0503020204020204" pitchFamily="34" charset="-122"/>
            </a:endParaRPr>
          </a:p>
          <a:p>
            <a:pPr algn="ctr"/>
            <a:r>
              <a:rPr lang="en-US" altLang="zh-CN" sz="2000" dirty="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6" name="矩形 15">
            <a:hlinkClick r:id="rId2" action="ppaction://hlinksldjump"/>
          </p:cNvPr>
          <p:cNvSpPr/>
          <p:nvPr/>
        </p:nvSpPr>
        <p:spPr>
          <a:xfrm>
            <a:off x="1070450" y="3610880"/>
            <a:ext cx="6244750" cy="342492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1</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物质的分离与提纯</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考点</a:t>
            </a:r>
            <a:r>
              <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rPr>
              <a:t>2</a:t>
            </a: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  物质的检验与鉴别</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0" name="矩形 9">
            <a:hlinkClick r:id="rId3" action="ppaction://hlinksldjump"/>
            <a:extLst>
              <a:ext uri="{FF2B5EF4-FFF2-40B4-BE49-F238E27FC236}">
                <a16:creationId xmlns:a16="http://schemas.microsoft.com/office/drawing/2014/main" xmlns="" id="{9FF6546F-7603-46D9-A1BC-5F37D0B99239}"/>
              </a:ext>
            </a:extLst>
          </p:cNvPr>
          <p:cNvSpPr/>
          <p:nvPr/>
        </p:nvSpPr>
        <p:spPr>
          <a:xfrm>
            <a:off x="1069975" y="3708859"/>
            <a:ext cx="10066655" cy="54737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pPr fontAlgn="auto">
              <a:spcBef>
                <a:spcPts val="0"/>
              </a:spcBef>
              <a:spcAft>
                <a:spcPts val="0"/>
              </a:spcAft>
              <a:defRPr/>
            </a:pPr>
            <a:r>
              <a:rPr lang="en-US" altLang="zh-CN" sz="2800" b="1" dirty="0">
                <a:solidFill>
                  <a:srgbClr val="DA251C"/>
                </a:solidFill>
                <a:latin typeface="微软雅黑" panose="020B0503020204020204" charset="-122"/>
              </a:rPr>
              <a:t>A</a:t>
            </a:r>
            <a:r>
              <a:rPr lang="zh-CN" altLang="en-US" sz="2800" b="1" dirty="0">
                <a:solidFill>
                  <a:srgbClr val="DA251C"/>
                </a:solidFill>
                <a:latin typeface="微软雅黑" panose="020B0503020204020204" charset="-122"/>
              </a:rPr>
              <a:t>考点帮</a:t>
            </a:r>
            <a:r>
              <a:rPr lang="en-US" altLang="zh-CN" sz="2800" b="1" dirty="0">
                <a:solidFill>
                  <a:srgbClr val="DA251C"/>
                </a:solidFill>
                <a:latin typeface="微软雅黑" panose="020B0503020204020204" charset="-122"/>
              </a:rPr>
              <a:t>·</a:t>
            </a:r>
            <a:r>
              <a:rPr lang="zh-CN" altLang="en-US" sz="2800" b="1" dirty="0">
                <a:solidFill>
                  <a:srgbClr val="DA251C"/>
                </a:solidFill>
                <a:latin typeface="微软雅黑" panose="020B0503020204020204" charset="-122"/>
              </a:rPr>
              <a:t>知识全通关</a:t>
            </a:r>
          </a:p>
        </p:txBody>
      </p:sp>
      <p:sp>
        <p:nvSpPr>
          <p:cNvPr id="11" name="矩形 10">
            <a:hlinkClick r:id="rId2" action="ppaction://hlinksldjump"/>
            <a:extLst>
              <a:ext uri="{FF2B5EF4-FFF2-40B4-BE49-F238E27FC236}">
                <a16:creationId xmlns:a16="http://schemas.microsoft.com/office/drawing/2014/main" xmlns="" id="{76C65D05-E9EA-4A1F-AE92-474F9FF70D30}"/>
              </a:ext>
            </a:extLst>
          </p:cNvPr>
          <p:cNvSpPr/>
          <p:nvPr/>
        </p:nvSpPr>
        <p:spPr>
          <a:xfrm>
            <a:off x="1070450" y="1995713"/>
            <a:ext cx="2881064" cy="53828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p>
        </p:txBody>
      </p:sp>
      <p:sp>
        <p:nvSpPr>
          <p:cNvPr id="12" name="矩形 11">
            <a:hlinkClick r:id="rId2" action="ppaction://hlinksldjump"/>
            <a:extLst>
              <a:ext uri="{FF2B5EF4-FFF2-40B4-BE49-F238E27FC236}">
                <a16:creationId xmlns:a16="http://schemas.microsoft.com/office/drawing/2014/main" xmlns="" id="{8CFB6676-2775-44F3-8A52-7924120ACD46}"/>
              </a:ext>
            </a:extLst>
          </p:cNvPr>
          <p:cNvSpPr/>
          <p:nvPr/>
        </p:nvSpPr>
        <p:spPr>
          <a:xfrm>
            <a:off x="3418114"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p>
        </p:txBody>
      </p:sp>
      <p:sp>
        <p:nvSpPr>
          <p:cNvPr id="17" name="矩形 16">
            <a:hlinkClick r:id="rId2" action="ppaction://hlinksldjump"/>
            <a:extLst>
              <a:ext uri="{FF2B5EF4-FFF2-40B4-BE49-F238E27FC236}">
                <a16:creationId xmlns:a16="http://schemas.microsoft.com/office/drawing/2014/main" xmlns="" id="{BD4B9252-357E-4B3C-9F56-0DCC5F1E0143}"/>
              </a:ext>
            </a:extLst>
          </p:cNvPr>
          <p:cNvSpPr/>
          <p:nvPr/>
        </p:nvSpPr>
        <p:spPr>
          <a:xfrm>
            <a:off x="5816578"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p>
        </p:txBody>
      </p:sp>
      <p:sp>
        <p:nvSpPr>
          <p:cNvPr id="18" name="矩形 17">
            <a:hlinkClick r:id="rId2" action="ppaction://hlinksldjump"/>
            <a:extLst>
              <a:ext uri="{FF2B5EF4-FFF2-40B4-BE49-F238E27FC236}">
                <a16:creationId xmlns:a16="http://schemas.microsoft.com/office/drawing/2014/main" xmlns="" id="{DA57939E-316A-4BF2-96EC-F054B1F70F8F}"/>
              </a:ext>
            </a:extLst>
          </p:cNvPr>
          <p:cNvSpPr/>
          <p:nvPr/>
        </p:nvSpPr>
        <p:spPr>
          <a:xfrm>
            <a:off x="8969817" y="1997597"/>
            <a:ext cx="2881065" cy="534517"/>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662466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E21ABC8D-1C46-4B5A-9C88-3EA50E8EBABA}"/>
              </a:ext>
            </a:extLst>
          </p:cNvPr>
          <p:cNvSpPr/>
          <p:nvPr/>
        </p:nvSpPr>
        <p:spPr>
          <a:xfrm>
            <a:off x="9267824" y="0"/>
            <a:ext cx="1945125"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专题二十二  化学实验基础</a:t>
            </a:r>
          </a:p>
        </p:txBody>
      </p:sp>
      <p:sp>
        <p:nvSpPr>
          <p:cNvPr id="4" name="矩形 3">
            <a:extLst>
              <a:ext uri="{FF2B5EF4-FFF2-40B4-BE49-F238E27FC236}">
                <a16:creationId xmlns:a16="http://schemas.microsoft.com/office/drawing/2014/main" xmlns="" id="{ACC2E542-9882-431D-AB6D-DA2BAE8CA188}"/>
              </a:ext>
            </a:extLst>
          </p:cNvPr>
          <p:cNvSpPr/>
          <p:nvPr/>
        </p:nvSpPr>
        <p:spPr>
          <a:xfrm>
            <a:off x="234043" y="227587"/>
            <a:ext cx="11723913" cy="6555641"/>
          </a:xfrm>
          <a:prstGeom prst="rect">
            <a:avLst/>
          </a:prstGeom>
        </p:spPr>
        <p:txBody>
          <a:bodyPr wrap="square">
            <a:spAutoFit/>
          </a:bodyPr>
          <a:lstStyle/>
          <a:p>
            <a:pPr>
              <a:lnSpc>
                <a:spcPct val="150000"/>
              </a:lnSpc>
            </a:pPr>
            <a:r>
              <a:rPr lang="zh-CN" altLang="en-US" sz="2800" b="1" dirty="0">
                <a:solidFill>
                  <a:srgbClr val="DA251C"/>
                </a:solidFill>
              </a:rPr>
              <a:t>技巧点拨</a:t>
            </a:r>
            <a:endParaRPr lang="en-US" altLang="zh-CN" sz="2800" b="1" dirty="0">
              <a:solidFill>
                <a:srgbClr val="DA251C"/>
              </a:solidFill>
            </a:endParaRPr>
          </a:p>
          <a:p>
            <a:pPr algn="ctr">
              <a:lnSpc>
                <a:spcPct val="150000"/>
              </a:lnSpc>
            </a:pPr>
            <a:r>
              <a:rPr lang="zh-CN" altLang="zh-CN" sz="2800" b="1" dirty="0"/>
              <a:t>气体检验思路</a:t>
            </a:r>
          </a:p>
          <a:p>
            <a:pPr>
              <a:lnSpc>
                <a:spcPct val="150000"/>
              </a:lnSpc>
            </a:pPr>
            <a:r>
              <a:rPr lang="en-US" altLang="zh-CN" sz="2800" dirty="0"/>
              <a:t>1.</a:t>
            </a:r>
            <a:r>
              <a:rPr lang="zh-CN" altLang="zh-CN" sz="2800" dirty="0"/>
              <a:t>明确目的、选定试剂、熟悉相关现象。</a:t>
            </a:r>
          </a:p>
          <a:p>
            <a:pPr>
              <a:lnSpc>
                <a:spcPct val="150000"/>
              </a:lnSpc>
            </a:pPr>
            <a:r>
              <a:rPr lang="en-US" altLang="zh-CN" sz="2800" dirty="0"/>
              <a:t>2.</a:t>
            </a:r>
            <a:r>
              <a:rPr lang="zh-CN" altLang="zh-CN" sz="2800" dirty="0"/>
              <a:t>混合检验、考虑干扰、注意先后顺序。</a:t>
            </a:r>
          </a:p>
          <a:p>
            <a:pPr>
              <a:lnSpc>
                <a:spcPct val="150000"/>
              </a:lnSpc>
            </a:pPr>
            <a:r>
              <a:rPr lang="en-US" altLang="zh-CN" sz="2800" dirty="0"/>
              <a:t>3.</a:t>
            </a:r>
            <a:r>
              <a:rPr lang="zh-CN" altLang="zh-CN" sz="2800" dirty="0"/>
              <a:t>检验时首先检验</a:t>
            </a:r>
            <a:r>
              <a:rPr lang="en-US" altLang="zh-CN" sz="2800" dirty="0"/>
              <a:t>H</a:t>
            </a:r>
            <a:r>
              <a:rPr lang="en-US" altLang="zh-CN" sz="2800" baseline="-25000" dirty="0"/>
              <a:t>2</a:t>
            </a:r>
            <a:r>
              <a:rPr lang="en-US" altLang="zh-CN" sz="2800" dirty="0"/>
              <a:t>O,</a:t>
            </a:r>
            <a:r>
              <a:rPr lang="zh-CN" altLang="zh-CN" sz="2800" dirty="0"/>
              <a:t>吸收时最后除去</a:t>
            </a:r>
            <a:r>
              <a:rPr lang="en-US" altLang="zh-CN" sz="2800" dirty="0"/>
              <a:t>H</a:t>
            </a:r>
            <a:r>
              <a:rPr lang="en-US" altLang="zh-CN" sz="2800" baseline="-25000" dirty="0"/>
              <a:t>2</a:t>
            </a:r>
            <a:r>
              <a:rPr lang="en-US" altLang="zh-CN" sz="2800" dirty="0"/>
              <a:t>O</a:t>
            </a:r>
            <a:r>
              <a:rPr lang="zh-CN" altLang="zh-CN" sz="2800" dirty="0"/>
              <a:t>。</a:t>
            </a:r>
          </a:p>
          <a:p>
            <a:pPr>
              <a:lnSpc>
                <a:spcPct val="150000"/>
              </a:lnSpc>
            </a:pPr>
            <a:r>
              <a:rPr lang="en-US" altLang="zh-CN" sz="2800" dirty="0"/>
              <a:t>4.</a:t>
            </a:r>
            <a:r>
              <a:rPr lang="zh-CN" altLang="zh-CN" sz="2800" dirty="0"/>
              <a:t>注意有些现象是几种气体共有的</a:t>
            </a:r>
            <a:r>
              <a:rPr lang="en-US" altLang="zh-CN" sz="2800" dirty="0"/>
              <a:t>,</a:t>
            </a:r>
            <a:r>
              <a:rPr lang="zh-CN" altLang="zh-CN" sz="2800" dirty="0"/>
              <a:t>如</a:t>
            </a:r>
            <a:r>
              <a:rPr lang="en-US" altLang="zh-CN" sz="2800" dirty="0"/>
              <a:t>SO</a:t>
            </a:r>
            <a:r>
              <a:rPr lang="en-US" altLang="zh-CN" sz="2800" baseline="-25000" dirty="0"/>
              <a:t>2</a:t>
            </a:r>
            <a:r>
              <a:rPr lang="zh-CN" altLang="zh-CN" sz="2800" dirty="0"/>
              <a:t>与</a:t>
            </a:r>
            <a:r>
              <a:rPr lang="en-US" altLang="zh-CN" sz="2800" dirty="0"/>
              <a:t>CO</a:t>
            </a:r>
            <a:r>
              <a:rPr lang="en-US" altLang="zh-CN" sz="2800" baseline="-25000" dirty="0"/>
              <a:t>2</a:t>
            </a:r>
            <a:r>
              <a:rPr lang="zh-CN" altLang="zh-CN" sz="2800" dirty="0"/>
              <a:t>都能使澄清石灰水变浑浊</a:t>
            </a:r>
            <a:r>
              <a:rPr lang="en-US" altLang="zh-CN" sz="2800" dirty="0"/>
              <a:t>;</a:t>
            </a:r>
            <a:r>
              <a:rPr lang="zh-CN" altLang="zh-CN" sz="2800" dirty="0"/>
              <a:t>不少可燃性气体</a:t>
            </a:r>
            <a:r>
              <a:rPr lang="en-US" altLang="zh-CN" sz="2800" dirty="0"/>
              <a:t>(</a:t>
            </a:r>
            <a:r>
              <a:rPr lang="zh-CN" altLang="zh-CN" sz="2800" dirty="0"/>
              <a:t>如</a:t>
            </a:r>
            <a:r>
              <a:rPr lang="en-US" altLang="zh-CN" sz="2800" dirty="0"/>
              <a:t>H</a:t>
            </a:r>
            <a:r>
              <a:rPr lang="en-US" altLang="zh-CN" sz="2800" baseline="-25000" dirty="0"/>
              <a:t>2</a:t>
            </a:r>
            <a:r>
              <a:rPr lang="zh-CN" altLang="zh-CN" sz="2800" dirty="0"/>
              <a:t>、</a:t>
            </a:r>
            <a:r>
              <a:rPr lang="en-US" altLang="zh-CN" sz="2800" dirty="0"/>
              <a:t>CO</a:t>
            </a:r>
            <a:r>
              <a:rPr lang="zh-CN" altLang="zh-CN" sz="2800" dirty="0"/>
              <a:t>、</a:t>
            </a:r>
            <a:r>
              <a:rPr lang="en-US" altLang="zh-CN" sz="2800" dirty="0"/>
              <a:t>CH</a:t>
            </a:r>
            <a:r>
              <a:rPr lang="en-US" altLang="zh-CN" sz="2800" baseline="-25000" dirty="0"/>
              <a:t>4</a:t>
            </a:r>
            <a:r>
              <a:rPr lang="zh-CN" altLang="zh-CN" sz="2800" dirty="0"/>
              <a:t>等</a:t>
            </a:r>
            <a:r>
              <a:rPr lang="en-US" altLang="zh-CN" sz="2800" dirty="0"/>
              <a:t>)</a:t>
            </a:r>
            <a:r>
              <a:rPr lang="zh-CN" altLang="zh-CN" sz="2800" dirty="0"/>
              <a:t>的燃烧</a:t>
            </a:r>
            <a:r>
              <a:rPr lang="en-US" altLang="zh-CN" sz="2800" dirty="0"/>
              <a:t>,</a:t>
            </a:r>
            <a:r>
              <a:rPr lang="zh-CN" altLang="zh-CN" sz="2800" dirty="0"/>
              <a:t>其火焰都呈淡蓝色</a:t>
            </a:r>
            <a:r>
              <a:rPr lang="en-US" altLang="zh-CN" sz="2800" dirty="0"/>
              <a:t>,</a:t>
            </a:r>
            <a:r>
              <a:rPr lang="zh-CN" altLang="zh-CN" sz="2800" dirty="0"/>
              <a:t>当混有一定量空气时</a:t>
            </a:r>
            <a:r>
              <a:rPr lang="en-US" altLang="zh-CN" sz="2800" dirty="0"/>
              <a:t>,</a:t>
            </a:r>
            <a:r>
              <a:rPr lang="zh-CN" altLang="zh-CN" sz="2800" dirty="0"/>
              <a:t>点燃都会产生爆鸣声</a:t>
            </a:r>
            <a:r>
              <a:rPr lang="en-US" altLang="zh-CN" sz="2800" dirty="0"/>
              <a:t>;Br</a:t>
            </a:r>
            <a:r>
              <a:rPr lang="en-US" altLang="zh-CN" sz="2800" baseline="-25000" dirty="0"/>
              <a:t>2</a:t>
            </a:r>
            <a:r>
              <a:rPr lang="zh-CN" altLang="zh-CN" sz="2800" dirty="0"/>
              <a:t>蒸气、</a:t>
            </a:r>
            <a:r>
              <a:rPr lang="en-US" altLang="zh-CN" sz="2800" dirty="0"/>
              <a:t>Cl</a:t>
            </a:r>
            <a:r>
              <a:rPr lang="en-US" altLang="zh-CN" sz="2800" baseline="-25000" dirty="0"/>
              <a:t>2</a:t>
            </a:r>
            <a:r>
              <a:rPr lang="zh-CN" altLang="zh-CN" sz="2800" dirty="0"/>
              <a:t>、</a:t>
            </a:r>
            <a:r>
              <a:rPr lang="en-US" altLang="zh-CN" sz="2800" dirty="0"/>
              <a:t>NO</a:t>
            </a:r>
            <a:r>
              <a:rPr lang="en-US" altLang="zh-CN" sz="2800" baseline="-25000" dirty="0"/>
              <a:t>2</a:t>
            </a:r>
            <a:r>
              <a:rPr lang="zh-CN" altLang="zh-CN" sz="2800" dirty="0"/>
              <a:t>都能使湿润的淀粉</a:t>
            </a:r>
            <a:r>
              <a:rPr lang="en-US" altLang="zh-CN" sz="2800" dirty="0"/>
              <a:t>-KI</a:t>
            </a:r>
            <a:r>
              <a:rPr lang="zh-CN" altLang="zh-CN" sz="2800" dirty="0"/>
              <a:t>试纸变蓝等</a:t>
            </a:r>
            <a:r>
              <a:rPr lang="en-US" altLang="zh-CN" sz="2800" dirty="0"/>
              <a:t>,</a:t>
            </a:r>
            <a:r>
              <a:rPr lang="zh-CN" altLang="zh-CN" sz="2800" dirty="0"/>
              <a:t>因此遇到这些情况</a:t>
            </a:r>
            <a:r>
              <a:rPr lang="en-US" altLang="zh-CN" sz="2800" dirty="0"/>
              <a:t>,</a:t>
            </a:r>
            <a:r>
              <a:rPr lang="zh-CN" altLang="zh-CN" sz="2800" dirty="0"/>
              <a:t>不要过早下结论</a:t>
            </a:r>
            <a:r>
              <a:rPr lang="en-US" altLang="zh-CN" sz="2800" dirty="0"/>
              <a:t>,</a:t>
            </a:r>
            <a:r>
              <a:rPr lang="zh-CN" altLang="zh-CN" sz="2800" dirty="0"/>
              <a:t>而要综合考虑各种信息。</a:t>
            </a:r>
            <a:endParaRPr lang="en-US" altLang="zh-CN" sz="2800" dirty="0"/>
          </a:p>
          <a:p>
            <a:pPr>
              <a:lnSpc>
                <a:spcPct val="150000"/>
              </a:lnSpc>
            </a:pPr>
            <a:r>
              <a:rPr lang="en-US" altLang="zh-CN" sz="2800" b="1" dirty="0"/>
              <a:t>4.</a:t>
            </a:r>
            <a:r>
              <a:rPr lang="zh-CN" altLang="en-US" sz="2800" b="1" dirty="0"/>
              <a:t>常见离子的检验</a:t>
            </a:r>
            <a:r>
              <a:rPr lang="en-US" altLang="zh-CN" sz="2800" b="1" dirty="0"/>
              <a:t>[</a:t>
            </a:r>
            <a:r>
              <a:rPr lang="zh-CN" altLang="en-US" sz="2800" b="1" dirty="0" smtClean="0"/>
              <a:t>参见原书</a:t>
            </a:r>
            <a:r>
              <a:rPr lang="en-US" altLang="zh-CN" sz="2800" b="1" dirty="0" smtClean="0"/>
              <a:t>P027 </a:t>
            </a:r>
            <a:r>
              <a:rPr lang="zh-CN" altLang="en-US" sz="2800" b="1" dirty="0" smtClean="0"/>
              <a:t>考点</a:t>
            </a:r>
            <a:r>
              <a:rPr lang="en-US" altLang="zh-CN" sz="2800" b="1" dirty="0" smtClean="0"/>
              <a:t>2 </a:t>
            </a:r>
            <a:r>
              <a:rPr lang="zh-CN" altLang="en-US" sz="2800" b="1" dirty="0"/>
              <a:t>中</a:t>
            </a:r>
            <a:r>
              <a:rPr lang="zh-CN" altLang="en-US" sz="2800" b="1" dirty="0" smtClean="0"/>
              <a:t>离子检验</a:t>
            </a:r>
            <a:r>
              <a:rPr lang="en-US" altLang="zh-CN" sz="2800" b="1" dirty="0" smtClean="0"/>
              <a:t>]</a:t>
            </a:r>
            <a:endParaRPr lang="zh-CN" altLang="zh-CN" sz="2800" b="1" dirty="0"/>
          </a:p>
        </p:txBody>
      </p:sp>
    </p:spTree>
    <p:extLst>
      <p:ext uri="{BB962C8B-B14F-4D97-AF65-F5344CB8AC3E}">
        <p14:creationId xmlns:p14="http://schemas.microsoft.com/office/powerpoint/2010/main" val="25974409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B</a:t>
            </a:r>
            <a:r>
              <a:rPr lang="zh-CN" altLang="en-US" sz="2800" b="1" dirty="0">
                <a:solidFill>
                  <a:schemeClr val="bg1"/>
                </a:solidFill>
                <a:latin typeface="微软雅黑" panose="020B0503020204020204" pitchFamily="34" charset="-122"/>
                <a:ea typeface="微软雅黑" panose="020B0503020204020204" pitchFamily="34" charset="-122"/>
              </a:rPr>
              <a:t>方法帮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素养大提升</a:t>
            </a:r>
          </a:p>
        </p:txBody>
      </p:sp>
      <p:sp>
        <p:nvSpPr>
          <p:cNvPr id="3" name="矩形 2">
            <a:hlinkClick r:id="rId2" action="ppaction://hlinksldjump"/>
          </p:cNvPr>
          <p:cNvSpPr/>
          <p:nvPr/>
        </p:nvSpPr>
        <p:spPr>
          <a:xfrm>
            <a:off x="4630058" y="1302658"/>
            <a:ext cx="7228114"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物质的分离与提纯</a:t>
            </a: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物质的检验与鉴别</a:t>
            </a:r>
          </a:p>
        </p:txBody>
      </p:sp>
    </p:spTree>
    <p:extLst>
      <p:ext uri="{BB962C8B-B14F-4D97-AF65-F5344CB8AC3E}">
        <p14:creationId xmlns:p14="http://schemas.microsoft.com/office/powerpoint/2010/main" val="3999959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44831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物质的分离与提纯</a:t>
            </a:r>
          </a:p>
        </p:txBody>
      </p:sp>
      <p:sp>
        <p:nvSpPr>
          <p:cNvPr id="2" name="矩形 1"/>
          <p:cNvSpPr/>
          <p:nvPr/>
        </p:nvSpPr>
        <p:spPr>
          <a:xfrm>
            <a:off x="234043" y="804764"/>
            <a:ext cx="11723913" cy="5262979"/>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物质的分离与提纯的区别和联系</a:t>
            </a:r>
          </a:p>
          <a:p>
            <a:pPr>
              <a:lnSpc>
                <a:spcPct val="150000"/>
              </a:lnSpc>
            </a:pPr>
            <a:r>
              <a:rPr lang="en-US" altLang="zh-CN" sz="2800" dirty="0"/>
              <a:t>(1)</a:t>
            </a:r>
            <a:r>
              <a:rPr lang="zh-CN" altLang="zh-CN" sz="2800" dirty="0"/>
              <a:t>二者的目的不同</a:t>
            </a:r>
            <a:r>
              <a:rPr lang="en-US" altLang="zh-CN" sz="2800" dirty="0"/>
              <a:t>,</a:t>
            </a:r>
            <a:r>
              <a:rPr lang="zh-CN" altLang="zh-CN" sz="2800" dirty="0"/>
              <a:t>但所遵循的原则与实验操作却非常相似。物质的分离是将混合物中的各组分分别分离出来</a:t>
            </a:r>
            <a:r>
              <a:rPr lang="en-US" altLang="zh-CN" sz="2800" dirty="0"/>
              <a:t>,</a:t>
            </a:r>
            <a:r>
              <a:rPr lang="zh-CN" altLang="zh-CN" sz="2800" dirty="0"/>
              <a:t>要保持各组分的化学组成和物理状态</a:t>
            </a:r>
            <a:r>
              <a:rPr lang="en-US" altLang="zh-CN" sz="2800" dirty="0"/>
              <a:t>;</a:t>
            </a:r>
            <a:r>
              <a:rPr lang="zh-CN" altLang="zh-CN" sz="2800" dirty="0"/>
              <a:t>物质的提纯是净化混合物中的目标物质</a:t>
            </a:r>
            <a:r>
              <a:rPr lang="en-US" altLang="zh-CN" sz="2800" dirty="0"/>
              <a:t>,</a:t>
            </a:r>
            <a:r>
              <a:rPr lang="zh-CN" altLang="zh-CN" sz="2800" dirty="0"/>
              <a:t>不必考虑提纯后杂质的化学组成和物理状态。</a:t>
            </a:r>
          </a:p>
          <a:p>
            <a:pPr>
              <a:lnSpc>
                <a:spcPct val="150000"/>
              </a:lnSpc>
            </a:pPr>
            <a:r>
              <a:rPr lang="en-US" altLang="zh-CN" sz="2800" dirty="0"/>
              <a:t>(2)</a:t>
            </a:r>
            <a:r>
              <a:rPr lang="zh-CN" altLang="zh-CN" sz="2800" dirty="0"/>
              <a:t>二者都是依据混合物中各物质不同的物理性质和化学性质来设计方案</a:t>
            </a:r>
            <a:r>
              <a:rPr lang="en-US" altLang="zh-CN" sz="2800" dirty="0"/>
              <a:t>,</a:t>
            </a:r>
            <a:r>
              <a:rPr lang="zh-CN" altLang="zh-CN" sz="2800" dirty="0"/>
              <a:t>即原理相同。提纯过程包含分离过程</a:t>
            </a:r>
            <a:r>
              <a:rPr lang="en-US" altLang="zh-CN" sz="2800" dirty="0"/>
              <a:t>,</a:t>
            </a:r>
            <a:r>
              <a:rPr lang="zh-CN" altLang="zh-CN" sz="2800" dirty="0"/>
              <a:t>只是通常舍弃杂质。</a:t>
            </a:r>
          </a:p>
        </p:txBody>
      </p:sp>
    </p:spTree>
    <p:extLst>
      <p:ext uri="{BB962C8B-B14F-4D97-AF65-F5344CB8AC3E}">
        <p14:creationId xmlns:p14="http://schemas.microsoft.com/office/powerpoint/2010/main" val="2459543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312735"/>
            <a:ext cx="11723913" cy="4616648"/>
          </a:xfrm>
          <a:prstGeom prst="rect">
            <a:avLst/>
          </a:prstGeom>
        </p:spPr>
        <p:txBody>
          <a:bodyPr wrap="square">
            <a:spAutoFit/>
          </a:bodyPr>
          <a:lstStyle/>
          <a:p>
            <a:pPr>
              <a:lnSpc>
                <a:spcPct val="150000"/>
              </a:lnSpc>
            </a:pPr>
            <a:r>
              <a:rPr lang="en-US" altLang="zh-CN" sz="2800" b="1" dirty="0"/>
              <a:t>2.</a:t>
            </a:r>
            <a:r>
              <a:rPr lang="zh-CN" altLang="zh-CN" sz="2800" b="1" dirty="0"/>
              <a:t>分离与提纯遵循的原则</a:t>
            </a:r>
          </a:p>
          <a:p>
            <a:pPr>
              <a:lnSpc>
                <a:spcPct val="150000"/>
              </a:lnSpc>
            </a:pPr>
            <a:r>
              <a:rPr lang="en-US" altLang="zh-CN" sz="2800" dirty="0"/>
              <a:t>(1)“</a:t>
            </a:r>
            <a:r>
              <a:rPr lang="zh-CN" altLang="zh-CN" sz="2800" dirty="0"/>
              <a:t>四原则</a:t>
            </a:r>
            <a:r>
              <a:rPr lang="en-US" altLang="zh-CN" sz="2800" dirty="0"/>
              <a:t>”</a:t>
            </a:r>
            <a:endParaRPr lang="zh-CN" altLang="zh-CN" sz="2800" dirty="0"/>
          </a:p>
          <a:p>
            <a:pPr>
              <a:lnSpc>
                <a:spcPct val="150000"/>
              </a:lnSpc>
            </a:pPr>
            <a:r>
              <a:rPr lang="en-US" altLang="zh-CN" sz="2800" dirty="0"/>
              <a:t>①</a:t>
            </a:r>
            <a:r>
              <a:rPr lang="zh-CN" altLang="zh-CN" sz="2800" dirty="0"/>
              <a:t>不增加新的杂质</a:t>
            </a:r>
            <a:r>
              <a:rPr lang="en-US" altLang="zh-CN" sz="2800" dirty="0"/>
              <a:t>;②</a:t>
            </a:r>
            <a:r>
              <a:rPr lang="zh-CN" altLang="zh-CN" sz="2800" dirty="0"/>
              <a:t>不减少被提纯物质</a:t>
            </a:r>
            <a:r>
              <a:rPr lang="en-US" altLang="zh-CN" sz="2800" dirty="0"/>
              <a:t>;③</a:t>
            </a:r>
            <a:r>
              <a:rPr lang="zh-CN" altLang="zh-CN" sz="2800" dirty="0"/>
              <a:t>被提纯物质与杂质易分离</a:t>
            </a:r>
            <a:r>
              <a:rPr lang="en-US" altLang="zh-CN" sz="2800" dirty="0"/>
              <a:t>;④</a:t>
            </a:r>
            <a:r>
              <a:rPr lang="zh-CN" altLang="zh-CN" sz="2800" dirty="0"/>
              <a:t>被提纯物质易复原。</a:t>
            </a:r>
          </a:p>
          <a:p>
            <a:pPr>
              <a:lnSpc>
                <a:spcPct val="150000"/>
              </a:lnSpc>
            </a:pPr>
            <a:r>
              <a:rPr lang="en-US" altLang="zh-CN" sz="2800" dirty="0"/>
              <a:t>(2)“</a:t>
            </a:r>
            <a:r>
              <a:rPr lang="zh-CN" altLang="zh-CN" sz="2800" dirty="0"/>
              <a:t>三必须</a:t>
            </a:r>
            <a:r>
              <a:rPr lang="en-US" altLang="zh-CN" sz="2800" dirty="0"/>
              <a:t>”</a:t>
            </a:r>
            <a:endParaRPr lang="zh-CN" altLang="zh-CN" sz="2800" dirty="0"/>
          </a:p>
          <a:p>
            <a:pPr>
              <a:lnSpc>
                <a:spcPct val="150000"/>
              </a:lnSpc>
            </a:pPr>
            <a:r>
              <a:rPr lang="en-US" altLang="zh-CN" sz="2800" dirty="0"/>
              <a:t>①</a:t>
            </a:r>
            <a:r>
              <a:rPr lang="zh-CN" altLang="zh-CN" sz="2800" dirty="0"/>
              <a:t>除杂试剂必须过量</a:t>
            </a:r>
            <a:r>
              <a:rPr lang="en-US" altLang="zh-CN" sz="2800" dirty="0"/>
              <a:t>;②</a:t>
            </a:r>
            <a:r>
              <a:rPr lang="zh-CN" altLang="zh-CN" sz="2800" dirty="0"/>
              <a:t>过量试剂必须除尽</a:t>
            </a:r>
            <a:r>
              <a:rPr lang="en-US" altLang="zh-CN" sz="2800" dirty="0"/>
              <a:t>;③</a:t>
            </a:r>
            <a:r>
              <a:rPr lang="zh-CN" altLang="zh-CN" sz="2800" dirty="0"/>
              <a:t>除杂途径必须最佳。</a:t>
            </a:r>
          </a:p>
          <a:p>
            <a:pPr>
              <a:lnSpc>
                <a:spcPct val="150000"/>
              </a:lnSpc>
            </a:pPr>
            <a:endParaRPr lang="zh-CN" altLang="zh-CN" sz="2800" dirty="0"/>
          </a:p>
        </p:txBody>
      </p:sp>
    </p:spTree>
    <p:extLst>
      <p:ext uri="{BB962C8B-B14F-4D97-AF65-F5344CB8AC3E}">
        <p14:creationId xmlns:p14="http://schemas.microsoft.com/office/powerpoint/2010/main" val="1319723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5909310"/>
          </a:xfrm>
          <a:prstGeom prst="rect">
            <a:avLst/>
          </a:prstGeom>
        </p:spPr>
        <p:txBody>
          <a:bodyPr wrap="square">
            <a:spAutoFit/>
          </a:bodyPr>
          <a:lstStyle/>
          <a:p>
            <a:pPr>
              <a:lnSpc>
                <a:spcPct val="150000"/>
              </a:lnSpc>
            </a:pPr>
            <a:r>
              <a:rPr lang="en-US" altLang="zh-CN" sz="2800" b="1" dirty="0"/>
              <a:t>3.</a:t>
            </a:r>
            <a:r>
              <a:rPr lang="zh-CN" altLang="zh-CN" sz="2800" b="1" dirty="0"/>
              <a:t>依据物质的物理性质选择恰当分离</a:t>
            </a:r>
            <a:r>
              <a:rPr lang="en-US" altLang="zh-CN" sz="2800" b="1" dirty="0"/>
              <a:t>(</a:t>
            </a:r>
            <a:r>
              <a:rPr lang="zh-CN" altLang="zh-CN" sz="2800" b="1" dirty="0"/>
              <a:t>提纯</a:t>
            </a:r>
            <a:r>
              <a:rPr lang="en-US" altLang="zh-CN" sz="2800" b="1" dirty="0"/>
              <a:t>)</a:t>
            </a:r>
            <a:r>
              <a:rPr lang="zh-CN" altLang="zh-CN" sz="2800" b="1" dirty="0"/>
              <a:t>方法</a:t>
            </a:r>
          </a:p>
          <a:p>
            <a:pPr>
              <a:lnSpc>
                <a:spcPct val="150000"/>
              </a:lnSpc>
            </a:pPr>
            <a:r>
              <a:rPr lang="en-US" altLang="zh-CN" sz="2800" dirty="0"/>
              <a:t>(1)“</a:t>
            </a:r>
            <a:r>
              <a:rPr lang="zh-CN" altLang="zh-CN" sz="2800" dirty="0"/>
              <a:t>固</a:t>
            </a:r>
            <a:r>
              <a:rPr lang="en-US" altLang="zh-CN" sz="2800" dirty="0"/>
              <a:t>+</a:t>
            </a:r>
            <a:r>
              <a:rPr lang="zh-CN" altLang="zh-CN" sz="2800" dirty="0"/>
              <a:t>固</a:t>
            </a:r>
            <a:r>
              <a:rPr lang="en-US" altLang="zh-CN" sz="2800" dirty="0"/>
              <a:t>”</a:t>
            </a:r>
            <a:r>
              <a:rPr lang="zh-CN" altLang="zh-CN" sz="2800" dirty="0"/>
              <a:t>混合物的分离</a:t>
            </a:r>
            <a:r>
              <a:rPr lang="en-US" altLang="zh-CN" sz="2800" dirty="0"/>
              <a:t>(</a:t>
            </a:r>
            <a:r>
              <a:rPr lang="zh-CN" altLang="zh-CN" sz="2800" dirty="0"/>
              <a:t>提纯</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zh-CN" altLang="zh-CN" sz="2800" dirty="0"/>
          </a:p>
        </p:txBody>
      </p:sp>
      <p:pic>
        <p:nvPicPr>
          <p:cNvPr id="13" name="LKJLBTLL1.jpg" descr="id:2147513040;FounderCES">
            <a:extLst>
              <a:ext uri="{FF2B5EF4-FFF2-40B4-BE49-F238E27FC236}">
                <a16:creationId xmlns:a16="http://schemas.microsoft.com/office/drawing/2014/main" xmlns="" id="{05DF805E-14C6-49E6-B36D-B8B97F1CFDDE}"/>
              </a:ext>
            </a:extLst>
          </p:cNvPr>
          <p:cNvPicPr/>
          <p:nvPr/>
        </p:nvPicPr>
        <p:blipFill>
          <a:blip r:embed="rId2"/>
          <a:stretch>
            <a:fillRect/>
          </a:stretch>
        </p:blipFill>
        <p:spPr>
          <a:xfrm>
            <a:off x="907188" y="1920514"/>
            <a:ext cx="8198559" cy="3578586"/>
          </a:xfrm>
          <a:prstGeom prst="rect">
            <a:avLst/>
          </a:prstGeom>
        </p:spPr>
      </p:pic>
    </p:spTree>
    <p:extLst>
      <p:ext uri="{BB962C8B-B14F-4D97-AF65-F5344CB8AC3E}">
        <p14:creationId xmlns:p14="http://schemas.microsoft.com/office/powerpoint/2010/main" val="2330727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LKJLBTLL3.jpg" descr="id:2147513054;FounderCES">
            <a:extLst>
              <a:ext uri="{FF2B5EF4-FFF2-40B4-BE49-F238E27FC236}">
                <a16:creationId xmlns:a16="http://schemas.microsoft.com/office/drawing/2014/main" xmlns="" id="{8C3AEA5E-78D6-4E78-BE1F-7EBB6477AEE7}"/>
              </a:ext>
            </a:extLst>
          </p:cNvPr>
          <p:cNvPicPr/>
          <p:nvPr/>
        </p:nvPicPr>
        <p:blipFill>
          <a:blip r:embed="rId2"/>
          <a:stretch>
            <a:fillRect/>
          </a:stretch>
        </p:blipFill>
        <p:spPr>
          <a:xfrm>
            <a:off x="875882" y="4550313"/>
            <a:ext cx="8794348" cy="1913987"/>
          </a:xfrm>
          <a:prstGeom prst="rect">
            <a:avLst/>
          </a:prstGeom>
        </p:spPr>
      </p:pic>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5047536"/>
          </a:xfrm>
          <a:prstGeom prst="rect">
            <a:avLst/>
          </a:prstGeom>
        </p:spPr>
        <p:txBody>
          <a:bodyPr wrap="square">
            <a:spAutoFit/>
          </a:bodyPr>
          <a:lstStyle/>
          <a:p>
            <a:pPr>
              <a:lnSpc>
                <a:spcPct val="150000"/>
              </a:lnSpc>
            </a:pPr>
            <a:r>
              <a:rPr lang="en-US" altLang="zh-CN" sz="2800" dirty="0"/>
              <a:t>(2)“</a:t>
            </a:r>
            <a:r>
              <a:rPr lang="zh-CN" altLang="zh-CN" sz="2800" dirty="0"/>
              <a:t>固</a:t>
            </a:r>
            <a:r>
              <a:rPr lang="en-US" altLang="zh-CN" sz="2800" dirty="0"/>
              <a:t>+</a:t>
            </a:r>
            <a:r>
              <a:rPr lang="zh-CN" altLang="zh-CN" sz="2800" dirty="0"/>
              <a:t>液</a:t>
            </a:r>
            <a:r>
              <a:rPr lang="en-US" altLang="zh-CN" sz="2800" dirty="0"/>
              <a:t>”</a:t>
            </a:r>
            <a:r>
              <a:rPr lang="zh-CN" altLang="zh-CN" sz="2800" dirty="0"/>
              <a:t>混合物的分离</a:t>
            </a:r>
            <a:r>
              <a:rPr lang="en-US" altLang="zh-CN" sz="2800" dirty="0"/>
              <a:t>(</a:t>
            </a:r>
            <a:r>
              <a:rPr lang="zh-CN" altLang="zh-CN" sz="2800" dirty="0"/>
              <a:t>提纯</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endParaRPr lang="zh-CN" altLang="zh-CN" sz="2800" dirty="0"/>
          </a:p>
          <a:p>
            <a:pPr>
              <a:lnSpc>
                <a:spcPct val="150000"/>
              </a:lnSpc>
            </a:pPr>
            <a:r>
              <a:rPr lang="en-US" altLang="zh-CN" sz="2800" dirty="0"/>
              <a:t>(3)“</a:t>
            </a:r>
            <a:r>
              <a:rPr lang="zh-CN" altLang="zh-CN" sz="2800" dirty="0"/>
              <a:t>液</a:t>
            </a:r>
            <a:r>
              <a:rPr lang="en-US" altLang="zh-CN" sz="2800" dirty="0"/>
              <a:t>+</a:t>
            </a:r>
            <a:r>
              <a:rPr lang="zh-CN" altLang="zh-CN" sz="2800" dirty="0"/>
              <a:t>液</a:t>
            </a:r>
            <a:r>
              <a:rPr lang="en-US" altLang="zh-CN" sz="2800" dirty="0"/>
              <a:t>”</a:t>
            </a:r>
            <a:r>
              <a:rPr lang="zh-CN" altLang="zh-CN" sz="2800" dirty="0"/>
              <a:t>混合物的分离</a:t>
            </a:r>
            <a:r>
              <a:rPr lang="en-US" altLang="zh-CN" sz="2800" dirty="0"/>
              <a:t>(</a:t>
            </a:r>
            <a:r>
              <a:rPr lang="zh-CN" altLang="zh-CN" sz="2800" dirty="0"/>
              <a:t>提纯</a:t>
            </a:r>
            <a:r>
              <a:rPr lang="en-US" altLang="zh-CN" sz="2800" dirty="0"/>
              <a:t>)</a:t>
            </a:r>
            <a:endParaRPr lang="zh-CN" altLang="zh-CN" sz="2800" dirty="0"/>
          </a:p>
          <a:p>
            <a:pPr>
              <a:lnSpc>
                <a:spcPct val="150000"/>
              </a:lnSpc>
            </a:pPr>
            <a:endParaRPr lang="zh-CN" altLang="zh-CN" sz="2800" dirty="0"/>
          </a:p>
        </p:txBody>
      </p:sp>
      <p:pic>
        <p:nvPicPr>
          <p:cNvPr id="15" name="LKJLBTLL2.jpg" descr="id:2147513047;FounderCES">
            <a:extLst>
              <a:ext uri="{FF2B5EF4-FFF2-40B4-BE49-F238E27FC236}">
                <a16:creationId xmlns:a16="http://schemas.microsoft.com/office/drawing/2014/main" xmlns="" id="{7E1A996D-7A65-4F22-B9CB-6A7BA34736B5}"/>
              </a:ext>
            </a:extLst>
          </p:cNvPr>
          <p:cNvPicPr/>
          <p:nvPr/>
        </p:nvPicPr>
        <p:blipFill>
          <a:blip r:embed="rId3"/>
          <a:stretch>
            <a:fillRect/>
          </a:stretch>
        </p:blipFill>
        <p:spPr>
          <a:xfrm>
            <a:off x="875882" y="1048636"/>
            <a:ext cx="9116434" cy="2621664"/>
          </a:xfrm>
          <a:prstGeom prst="rect">
            <a:avLst/>
          </a:prstGeom>
        </p:spPr>
      </p:pic>
    </p:spTree>
    <p:extLst>
      <p:ext uri="{BB962C8B-B14F-4D97-AF65-F5344CB8AC3E}">
        <p14:creationId xmlns:p14="http://schemas.microsoft.com/office/powerpoint/2010/main" val="286675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471510"/>
            <a:ext cx="11723913" cy="3970318"/>
          </a:xfrm>
          <a:prstGeom prst="rect">
            <a:avLst/>
          </a:prstGeom>
        </p:spPr>
        <p:txBody>
          <a:bodyPr wrap="square">
            <a:spAutoFit/>
          </a:bodyPr>
          <a:lstStyle/>
          <a:p>
            <a:pPr>
              <a:lnSpc>
                <a:spcPct val="150000"/>
              </a:lnSpc>
            </a:pPr>
            <a:r>
              <a:rPr lang="zh-CN" altLang="en-US" sz="2800" b="1" dirty="0">
                <a:solidFill>
                  <a:srgbClr val="DA251C"/>
                </a:solidFill>
              </a:rPr>
              <a:t>注意  </a:t>
            </a:r>
            <a:r>
              <a:rPr lang="zh-CN" altLang="en-US" sz="2800" dirty="0"/>
              <a:t>  </a:t>
            </a:r>
            <a:r>
              <a:rPr lang="zh-CN" altLang="zh-CN" sz="2800" dirty="0"/>
              <a:t>回答时要注意化学用语的准确性</a:t>
            </a:r>
            <a:r>
              <a:rPr lang="en-US" altLang="zh-CN" sz="2800" dirty="0"/>
              <a:t>,</a:t>
            </a:r>
            <a:r>
              <a:rPr lang="zh-CN" altLang="zh-CN" sz="2800" dirty="0"/>
              <a:t>根据具体情况而定。如题目是</a:t>
            </a:r>
            <a:r>
              <a:rPr lang="en-US" altLang="zh-CN" sz="2800" dirty="0"/>
              <a:t>“</a:t>
            </a:r>
            <a:r>
              <a:rPr lang="zh-CN" altLang="zh-CN" sz="2800" dirty="0"/>
              <a:t>加入什么试剂可以除去</a:t>
            </a:r>
            <a:r>
              <a:rPr lang="en-US" altLang="zh-CN" sz="2800" dirty="0" err="1"/>
              <a:t>KCl</a:t>
            </a:r>
            <a:r>
              <a:rPr lang="zh-CN" altLang="zh-CN" sz="2800" dirty="0"/>
              <a:t>中的</a:t>
            </a:r>
            <a:r>
              <a:rPr lang="en-US" altLang="zh-CN" sz="2800" dirty="0"/>
              <a:t>K</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回答</a:t>
            </a:r>
            <a:r>
              <a:rPr lang="en-US" altLang="zh-CN" sz="2800" dirty="0"/>
              <a:t>“</a:t>
            </a:r>
            <a:r>
              <a:rPr lang="zh-CN" altLang="zh-CN" sz="2800" dirty="0"/>
              <a:t>加入适量的</a:t>
            </a:r>
            <a:r>
              <a:rPr lang="en-US" altLang="zh-CN" sz="2800" dirty="0"/>
              <a:t>CaCl</a:t>
            </a:r>
            <a:r>
              <a:rPr lang="en-US" altLang="zh-CN" sz="2800" baseline="-25000" dirty="0"/>
              <a:t>2</a:t>
            </a:r>
            <a:r>
              <a:rPr lang="zh-CN" altLang="zh-CN" sz="2800" dirty="0"/>
              <a:t>溶液</a:t>
            </a:r>
            <a:r>
              <a:rPr lang="en-US" altLang="zh-CN" sz="2800" dirty="0"/>
              <a:t>”</a:t>
            </a:r>
            <a:r>
              <a:rPr lang="zh-CN" altLang="zh-CN" sz="2800" dirty="0"/>
              <a:t>或</a:t>
            </a:r>
            <a:r>
              <a:rPr lang="en-US" altLang="zh-CN" sz="2800" dirty="0"/>
              <a:t>“</a:t>
            </a:r>
            <a:r>
              <a:rPr lang="zh-CN" altLang="zh-CN" sz="2800" dirty="0"/>
              <a:t>加入适量的盐酸</a:t>
            </a:r>
            <a:r>
              <a:rPr lang="en-US" altLang="zh-CN" sz="2800" dirty="0"/>
              <a:t>”</a:t>
            </a:r>
            <a:r>
              <a:rPr lang="zh-CN" altLang="zh-CN" sz="2800" dirty="0"/>
              <a:t>即可</a:t>
            </a:r>
            <a:r>
              <a:rPr lang="en-US" altLang="zh-CN" sz="2800" dirty="0"/>
              <a:t>;</a:t>
            </a:r>
            <a:r>
              <a:rPr lang="zh-CN" altLang="zh-CN" sz="2800" dirty="0"/>
              <a:t>若题目是</a:t>
            </a:r>
            <a:r>
              <a:rPr lang="en-US" altLang="zh-CN" sz="2800" dirty="0"/>
              <a:t>“</a:t>
            </a:r>
            <a:r>
              <a:rPr lang="zh-CN" altLang="zh-CN" sz="2800" dirty="0"/>
              <a:t>如何除去</a:t>
            </a:r>
            <a:r>
              <a:rPr lang="en-US" altLang="zh-CN" sz="2800" dirty="0" err="1"/>
              <a:t>KCl</a:t>
            </a:r>
            <a:r>
              <a:rPr lang="zh-CN" altLang="zh-CN" sz="2800" dirty="0"/>
              <a:t>中的</a:t>
            </a:r>
            <a:r>
              <a:rPr lang="en-US" altLang="zh-CN" sz="2800" dirty="0"/>
              <a:t>K</a:t>
            </a:r>
            <a:r>
              <a:rPr lang="en-US" altLang="zh-CN" sz="2800" baseline="-25000" dirty="0"/>
              <a:t>2</a:t>
            </a:r>
            <a:r>
              <a:rPr lang="en-US" altLang="zh-CN" sz="2800" dirty="0"/>
              <a:t>CO</a:t>
            </a:r>
            <a:r>
              <a:rPr lang="en-US" altLang="zh-CN" sz="2800" baseline="-25000" dirty="0"/>
              <a:t>3</a:t>
            </a:r>
            <a:r>
              <a:rPr lang="en-US" altLang="zh-CN" sz="2800" dirty="0"/>
              <a:t>?”,</a:t>
            </a:r>
            <a:r>
              <a:rPr lang="zh-CN" altLang="zh-CN" sz="2800" dirty="0"/>
              <a:t>回答时不仅要说明用什么试剂</a:t>
            </a:r>
            <a:r>
              <a:rPr lang="en-US" altLang="zh-CN" sz="2800" dirty="0"/>
              <a:t>,</a:t>
            </a:r>
            <a:r>
              <a:rPr lang="zh-CN" altLang="zh-CN" sz="2800" dirty="0"/>
              <a:t>还要说明操作步骤</a:t>
            </a:r>
            <a:r>
              <a:rPr lang="en-US" altLang="zh-CN" sz="2800" dirty="0"/>
              <a:t>“①</a:t>
            </a:r>
            <a:r>
              <a:rPr lang="zh-CN" altLang="zh-CN" sz="2800" dirty="0"/>
              <a:t>把</a:t>
            </a:r>
            <a:r>
              <a:rPr lang="en-US" altLang="zh-CN" sz="2800" dirty="0" err="1"/>
              <a:t>KCl</a:t>
            </a:r>
            <a:r>
              <a:rPr lang="zh-CN" altLang="zh-CN" sz="2800" dirty="0"/>
              <a:t>样品溶于水中</a:t>
            </a:r>
            <a:r>
              <a:rPr lang="en-US" altLang="zh-CN" sz="2800" dirty="0"/>
              <a:t>;②</a:t>
            </a:r>
            <a:r>
              <a:rPr lang="zh-CN" altLang="zh-CN" sz="2800" dirty="0"/>
              <a:t>滴加适量</a:t>
            </a:r>
            <a:r>
              <a:rPr lang="en-US" altLang="zh-CN" sz="2800" dirty="0"/>
              <a:t>CaCl</a:t>
            </a:r>
            <a:r>
              <a:rPr lang="en-US" altLang="zh-CN" sz="2800" baseline="-25000" dirty="0"/>
              <a:t>2</a:t>
            </a:r>
            <a:r>
              <a:rPr lang="zh-CN" altLang="zh-CN" sz="2800" dirty="0"/>
              <a:t>溶液至刚好不再有沉淀生成</a:t>
            </a:r>
            <a:r>
              <a:rPr lang="en-US" altLang="zh-CN" sz="2800" dirty="0"/>
              <a:t>;③</a:t>
            </a:r>
            <a:r>
              <a:rPr lang="zh-CN" altLang="zh-CN" sz="2800" dirty="0"/>
              <a:t>过滤</a:t>
            </a:r>
            <a:r>
              <a:rPr lang="en-US" altLang="zh-CN" sz="2800" dirty="0"/>
              <a:t>;④</a:t>
            </a:r>
            <a:r>
              <a:rPr lang="zh-CN" altLang="zh-CN" sz="2800" dirty="0"/>
              <a:t>蒸发滤液</a:t>
            </a:r>
            <a:r>
              <a:rPr lang="en-US" altLang="zh-CN" sz="2800" dirty="0"/>
              <a:t>,</a:t>
            </a:r>
            <a:r>
              <a:rPr lang="zh-CN" altLang="zh-CN" sz="2800" dirty="0"/>
              <a:t>可得</a:t>
            </a:r>
            <a:r>
              <a:rPr lang="en-US" altLang="zh-CN" sz="2800" dirty="0" err="1"/>
              <a:t>KCl</a:t>
            </a:r>
            <a:r>
              <a:rPr lang="zh-CN" altLang="zh-CN" sz="2800" dirty="0"/>
              <a:t>晶体。</a:t>
            </a:r>
            <a:r>
              <a:rPr lang="en-US" altLang="zh-CN" sz="2800" dirty="0"/>
              <a:t>”</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2464853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2031325"/>
          </a:xfrm>
          <a:prstGeom prst="rect">
            <a:avLst/>
          </a:prstGeom>
        </p:spPr>
        <p:txBody>
          <a:bodyPr wrap="square">
            <a:spAutoFit/>
          </a:bodyPr>
          <a:lstStyle/>
          <a:p>
            <a:pPr>
              <a:lnSpc>
                <a:spcPct val="150000"/>
              </a:lnSpc>
            </a:pPr>
            <a:r>
              <a:rPr lang="en-US" altLang="zh-CN" sz="2800" b="1" dirty="0"/>
              <a:t>4.</a:t>
            </a:r>
            <a:r>
              <a:rPr lang="zh-CN" altLang="zh-CN" sz="2800" b="1" dirty="0"/>
              <a:t>常见物质的除杂方法</a:t>
            </a:r>
          </a:p>
          <a:p>
            <a:pPr>
              <a:lnSpc>
                <a:spcPct val="150000"/>
              </a:lnSpc>
            </a:pPr>
            <a:r>
              <a:rPr lang="en-US" altLang="zh-CN" sz="2800" dirty="0"/>
              <a:t>(1)</a:t>
            </a:r>
            <a:r>
              <a:rPr lang="zh-CN" altLang="zh-CN" sz="2800" dirty="0"/>
              <a:t>常见固体或溶液的除杂方法</a:t>
            </a:r>
          </a:p>
          <a:p>
            <a:pPr>
              <a:lnSpc>
                <a:spcPct val="150000"/>
              </a:lnSpc>
            </a:pPr>
            <a:endParaRPr lang="zh-CN" altLang="zh-CN" sz="2800" dirty="0"/>
          </a:p>
        </p:txBody>
      </p:sp>
      <p:graphicFrame>
        <p:nvGraphicFramePr>
          <p:cNvPr id="2" name="表格 1">
            <a:extLst>
              <a:ext uri="{FF2B5EF4-FFF2-40B4-BE49-F238E27FC236}">
                <a16:creationId xmlns:a16="http://schemas.microsoft.com/office/drawing/2014/main" xmlns="" id="{98AA14D8-DBE1-4F1D-B446-2D5E6AC5CD70}"/>
              </a:ext>
            </a:extLst>
          </p:cNvPr>
          <p:cNvGraphicFramePr>
            <a:graphicFrameLocks noGrp="1"/>
          </p:cNvGraphicFramePr>
          <p:nvPr>
            <p:extLst>
              <p:ext uri="{D42A27DB-BD31-4B8C-83A1-F6EECF244321}">
                <p14:modId xmlns:p14="http://schemas.microsoft.com/office/powerpoint/2010/main" val="1908468857"/>
              </p:ext>
            </p:extLst>
          </p:nvPr>
        </p:nvGraphicFramePr>
        <p:xfrm>
          <a:off x="406015" y="1550194"/>
          <a:ext cx="11328784" cy="4937693"/>
        </p:xfrm>
        <a:graphic>
          <a:graphicData uri="http://schemas.openxmlformats.org/drawingml/2006/table">
            <a:tbl>
              <a:tblPr firstRow="1" firstCol="1" bandRow="1">
                <a:tableStyleId>{5C22544A-7EE6-4342-B048-85BDC9FD1C3A}</a:tableStyleId>
              </a:tblPr>
              <a:tblGrid>
                <a:gridCol w="2163014">
                  <a:extLst>
                    <a:ext uri="{9D8B030D-6E8A-4147-A177-3AD203B41FA5}">
                      <a16:colId xmlns:a16="http://schemas.microsoft.com/office/drawing/2014/main" xmlns="" val="2344910824"/>
                    </a:ext>
                  </a:extLst>
                </a:gridCol>
                <a:gridCol w="1843314">
                  <a:extLst>
                    <a:ext uri="{9D8B030D-6E8A-4147-A177-3AD203B41FA5}">
                      <a16:colId xmlns:a16="http://schemas.microsoft.com/office/drawing/2014/main" xmlns="" val="485772107"/>
                    </a:ext>
                  </a:extLst>
                </a:gridCol>
                <a:gridCol w="6292803">
                  <a:extLst>
                    <a:ext uri="{9D8B030D-6E8A-4147-A177-3AD203B41FA5}">
                      <a16:colId xmlns:a16="http://schemas.microsoft.com/office/drawing/2014/main" xmlns="" val="3077684577"/>
                    </a:ext>
                  </a:extLst>
                </a:gridCol>
                <a:gridCol w="1029653">
                  <a:extLst>
                    <a:ext uri="{9D8B030D-6E8A-4147-A177-3AD203B41FA5}">
                      <a16:colId xmlns:a16="http://schemas.microsoft.com/office/drawing/2014/main" xmlns="" val="2659512060"/>
                    </a:ext>
                  </a:extLst>
                </a:gridCol>
              </a:tblGrid>
              <a:tr h="1234646">
                <a:tc>
                  <a:txBody>
                    <a:bodyPr/>
                    <a:lstStyle/>
                    <a:p>
                      <a:pPr algn="ctr">
                        <a:lnSpc>
                          <a:spcPct val="130000"/>
                        </a:lnSpc>
                        <a:spcAft>
                          <a:spcPts val="0"/>
                        </a:spcAft>
                      </a:pPr>
                      <a:r>
                        <a:rPr lang="zh-CN" sz="2800" b="0">
                          <a:solidFill>
                            <a:schemeClr val="tx1"/>
                          </a:solidFill>
                          <a:effectLst/>
                        </a:rPr>
                        <a:t>物质</a:t>
                      </a:r>
                      <a:r>
                        <a:rPr lang="en-US" sz="2800" b="0">
                          <a:solidFill>
                            <a:schemeClr val="tx1"/>
                          </a:solidFill>
                          <a:effectLst/>
                        </a:rPr>
                        <a:t>(</a:t>
                      </a:r>
                      <a:r>
                        <a:rPr lang="zh-CN" sz="2800" b="0">
                          <a:solidFill>
                            <a:schemeClr val="tx1"/>
                          </a:solidFill>
                          <a:effectLst/>
                        </a:rPr>
                        <a:t>括号</a:t>
                      </a:r>
                    </a:p>
                    <a:p>
                      <a:pPr algn="ctr">
                        <a:lnSpc>
                          <a:spcPct val="130000"/>
                        </a:lnSpc>
                        <a:spcAft>
                          <a:spcPts val="0"/>
                        </a:spcAft>
                      </a:pPr>
                      <a:r>
                        <a:rPr lang="zh-CN" sz="2800" b="0">
                          <a:solidFill>
                            <a:schemeClr val="tx1"/>
                          </a:solidFill>
                          <a:effectLst/>
                        </a:rPr>
                        <a:t>内为杂质</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除杂试剂</a:t>
                      </a:r>
                    </a:p>
                    <a:p>
                      <a:pPr algn="ctr">
                        <a:lnSpc>
                          <a:spcPct val="130000"/>
                        </a:lnSpc>
                        <a:spcAft>
                          <a:spcPts val="0"/>
                        </a:spcAft>
                      </a:pPr>
                      <a:r>
                        <a:rPr lang="zh-CN" sz="2800" b="0">
                          <a:solidFill>
                            <a:schemeClr val="tx1"/>
                          </a:solidFill>
                          <a:effectLst/>
                        </a:rPr>
                        <a:t>或方法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分离</a:t>
                      </a:r>
                    </a:p>
                    <a:p>
                      <a:pPr algn="ctr">
                        <a:lnSpc>
                          <a:spcPct val="130000"/>
                        </a:lnSpc>
                        <a:spcAft>
                          <a:spcPts val="0"/>
                        </a:spcAft>
                      </a:pPr>
                      <a:r>
                        <a:rPr lang="zh-CN" sz="2800" b="0">
                          <a:solidFill>
                            <a:schemeClr val="tx1"/>
                          </a:solidFill>
                          <a:effectLst/>
                        </a:rPr>
                        <a:t>方法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5242023"/>
                  </a:ext>
                </a:extLst>
              </a:tr>
              <a:tr h="1234349">
                <a:tc>
                  <a:txBody>
                    <a:bodyPr/>
                    <a:lstStyle/>
                    <a:p>
                      <a:pPr algn="ctr">
                        <a:lnSpc>
                          <a:spcPct val="13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zh-CN" sz="2800" b="0">
                          <a:solidFill>
                            <a:schemeClr val="tx1"/>
                          </a:solidFill>
                          <a:effectLst/>
                        </a:rPr>
                        <a:t>固体</a:t>
                      </a:r>
                    </a:p>
                    <a:p>
                      <a:pPr algn="ctr">
                        <a:lnSpc>
                          <a:spcPct val="130000"/>
                        </a:lnSpc>
                        <a:spcAft>
                          <a:spcPts val="0"/>
                        </a:spcAft>
                      </a:pPr>
                      <a:r>
                        <a:rPr lang="en-US" sz="2800" b="0">
                          <a:solidFill>
                            <a:schemeClr val="tx1"/>
                          </a:solidFill>
                          <a:effectLst/>
                        </a:rPr>
                        <a:t>(NaHCO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加热</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2NaHCO</a:t>
                      </a:r>
                      <a:r>
                        <a:rPr lang="en-US" sz="2800" b="0" baseline="-25000" dirty="0">
                          <a:solidFill>
                            <a:schemeClr val="tx1"/>
                          </a:solidFill>
                          <a:effectLst/>
                        </a:rPr>
                        <a:t>3</a:t>
                      </a:r>
                      <a:r>
                        <a:rPr lang="en-US" sz="2800" b="0" dirty="0">
                          <a:solidFill>
                            <a:schemeClr val="tx1"/>
                          </a:solidFill>
                          <a:effectLst/>
                        </a:rPr>
                        <a:t>         Na</a:t>
                      </a:r>
                      <a:r>
                        <a:rPr lang="en-US" sz="2800" b="0" baseline="-25000" dirty="0">
                          <a:solidFill>
                            <a:schemeClr val="tx1"/>
                          </a:solidFill>
                          <a:effectLst/>
                        </a:rPr>
                        <a:t>2</a:t>
                      </a:r>
                      <a:r>
                        <a:rPr lang="en-US" sz="2800" b="0" dirty="0">
                          <a:solidFill>
                            <a:schemeClr val="tx1"/>
                          </a:solidFill>
                          <a:effectLst/>
                        </a:rPr>
                        <a:t>CO</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O+CO</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856341585"/>
                  </a:ext>
                </a:extLst>
              </a:tr>
              <a:tr h="1234349">
                <a:tc>
                  <a:txBody>
                    <a:bodyPr/>
                    <a:lstStyle/>
                    <a:p>
                      <a:pPr algn="ctr">
                        <a:lnSpc>
                          <a:spcPct val="130000"/>
                        </a:lnSpc>
                        <a:spcAft>
                          <a:spcPts val="0"/>
                        </a:spcAft>
                      </a:pPr>
                      <a:r>
                        <a:rPr lang="en-US" sz="2800" b="0">
                          <a:solidFill>
                            <a:schemeClr val="tx1"/>
                          </a:solidFill>
                          <a:effectLst/>
                        </a:rPr>
                        <a:t>NaCl</a:t>
                      </a:r>
                      <a:r>
                        <a:rPr lang="zh-CN" sz="2800" b="0">
                          <a:solidFill>
                            <a:schemeClr val="tx1"/>
                          </a:solidFill>
                          <a:effectLst/>
                        </a:rPr>
                        <a:t>溶液</a:t>
                      </a:r>
                    </a:p>
                    <a:p>
                      <a:pPr algn="ctr">
                        <a:lnSpc>
                          <a:spcPct val="13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4</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加适量</a:t>
                      </a:r>
                    </a:p>
                    <a:p>
                      <a:pPr algn="ctr">
                        <a:lnSpc>
                          <a:spcPct val="130000"/>
                        </a:lnSpc>
                        <a:spcAft>
                          <a:spcPts val="0"/>
                        </a:spcAft>
                      </a:pPr>
                      <a:r>
                        <a:rPr lang="en-US" sz="2800" b="0">
                          <a:solidFill>
                            <a:schemeClr val="tx1"/>
                          </a:solidFill>
                          <a:effectLst/>
                        </a:rPr>
                        <a:t>BaCl</a:t>
                      </a:r>
                      <a:r>
                        <a:rPr lang="en-US" sz="2800" b="0" baseline="-25000">
                          <a:solidFill>
                            <a:schemeClr val="tx1"/>
                          </a:solidFill>
                          <a:effectLst/>
                        </a:rPr>
                        <a:t>2</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en-US" sz="2800" b="0" dirty="0">
                          <a:solidFill>
                            <a:schemeClr val="tx1"/>
                          </a:solidFill>
                          <a:effectLst/>
                        </a:rPr>
                        <a:t>+BaCl</a:t>
                      </a:r>
                      <a:r>
                        <a:rPr lang="en-US" sz="2800" b="0" baseline="-25000" dirty="0">
                          <a:solidFill>
                            <a:schemeClr val="tx1"/>
                          </a:solidFill>
                          <a:effectLst/>
                        </a:rPr>
                        <a:t>2               </a:t>
                      </a:r>
                      <a:r>
                        <a:rPr lang="en-US" sz="2800" b="0" dirty="0">
                          <a:solidFill>
                            <a:schemeClr val="tx1"/>
                          </a:solidFill>
                          <a:effectLst/>
                        </a:rPr>
                        <a:t>BaSO</a:t>
                      </a:r>
                      <a:r>
                        <a:rPr lang="en-US" sz="2800" b="0" baseline="-25000" dirty="0">
                          <a:solidFill>
                            <a:schemeClr val="tx1"/>
                          </a:solidFill>
                          <a:effectLst/>
                        </a:rPr>
                        <a:t>4</a:t>
                      </a:r>
                      <a:r>
                        <a:rPr lang="en-US" sz="2800" b="0" dirty="0">
                          <a:solidFill>
                            <a:schemeClr val="tx1"/>
                          </a:solidFill>
                          <a:effectLst/>
                        </a:rPr>
                        <a:t>↓+2NaCl</a:t>
                      </a:r>
                      <a:endParaRPr lang="zh-CN" sz="2800" b="0" dirty="0">
                        <a:solidFill>
                          <a:schemeClr val="tx1"/>
                        </a:solidFill>
                        <a:effectLst/>
                        <a:latin typeface="NEU-BZ-S92"/>
                        <a:ea typeface="方正书宋_GBK"/>
                        <a:cs typeface="Times New Roman" panose="02020603050405020304" pitchFamily="18" charset="0"/>
                      </a:endParaRPr>
                    </a:p>
                  </a:txBody>
                  <a:tcPr marL="16736" marR="16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过滤</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7661268"/>
                  </a:ext>
                </a:extLst>
              </a:tr>
              <a:tr h="1234349">
                <a:tc>
                  <a:txBody>
                    <a:bodyPr/>
                    <a:lstStyle/>
                    <a:p>
                      <a:pPr algn="ctr">
                        <a:lnSpc>
                          <a:spcPct val="130000"/>
                        </a:lnSpc>
                        <a:spcAft>
                          <a:spcPts val="0"/>
                        </a:spcAft>
                      </a:pPr>
                      <a:r>
                        <a:rPr lang="en-US" sz="2800" b="0">
                          <a:solidFill>
                            <a:schemeClr val="tx1"/>
                          </a:solidFill>
                          <a:effectLst/>
                        </a:rPr>
                        <a:t>NaCl</a:t>
                      </a:r>
                      <a:r>
                        <a:rPr lang="zh-CN" sz="2800" b="0">
                          <a:solidFill>
                            <a:schemeClr val="tx1"/>
                          </a:solidFill>
                          <a:effectLst/>
                        </a:rPr>
                        <a:t>固体</a:t>
                      </a:r>
                    </a:p>
                    <a:p>
                      <a:pPr algn="ctr">
                        <a:lnSpc>
                          <a:spcPct val="130000"/>
                        </a:lnSpc>
                        <a:spcAft>
                          <a:spcPts val="0"/>
                        </a:spcAft>
                      </a:pP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加热</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NH</a:t>
                      </a:r>
                      <a:r>
                        <a:rPr lang="en-US" sz="2800" b="0" baseline="-25000" dirty="0">
                          <a:solidFill>
                            <a:schemeClr val="tx1"/>
                          </a:solidFill>
                          <a:effectLst/>
                        </a:rPr>
                        <a:t>4</a:t>
                      </a:r>
                      <a:r>
                        <a:rPr lang="en-US" sz="2800" b="0" dirty="0">
                          <a:solidFill>
                            <a:schemeClr val="tx1"/>
                          </a:solidFill>
                          <a:effectLst/>
                        </a:rPr>
                        <a:t>Cl          NH</a:t>
                      </a:r>
                      <a:r>
                        <a:rPr lang="en-US" sz="2800" b="0" baseline="-25000" dirty="0">
                          <a:solidFill>
                            <a:schemeClr val="tx1"/>
                          </a:solidFill>
                          <a:effectLst/>
                        </a:rPr>
                        <a:t>3</a:t>
                      </a:r>
                      <a:r>
                        <a:rPr lang="en-US" sz="2800" b="0" dirty="0">
                          <a:solidFill>
                            <a:schemeClr val="tx1"/>
                          </a:solidFill>
                          <a:effectLst/>
                        </a:rPr>
                        <a:t>↑+</a:t>
                      </a:r>
                      <a:r>
                        <a:rPr lang="en-US" sz="2800" b="0" dirty="0" err="1">
                          <a:solidFill>
                            <a:schemeClr val="tx1"/>
                          </a:solidFill>
                          <a:effectLst/>
                        </a:rPr>
                        <a:t>HCl</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47000239"/>
                  </a:ext>
                </a:extLst>
              </a:tr>
            </a:tbl>
          </a:graphicData>
        </a:graphic>
      </p:graphicFrame>
      <p:pic>
        <p:nvPicPr>
          <p:cNvPr id="141325" name="图片 1097">
            <a:extLst>
              <a:ext uri="{FF2B5EF4-FFF2-40B4-BE49-F238E27FC236}">
                <a16:creationId xmlns:a16="http://schemas.microsoft.com/office/drawing/2014/main" xmlns="" id="{FAA1A2D5-8B88-4A11-BF12-F88AB80B71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3336" y="5475939"/>
            <a:ext cx="673100" cy="639445"/>
          </a:xfrm>
          <a:prstGeom prst="rect">
            <a:avLst/>
          </a:prstGeom>
          <a:noFill/>
          <a:extLst>
            <a:ext uri="{909E8E84-426E-40DD-AFC4-6F175D3DCCD1}">
              <a14:hiddenFill xmlns:a14="http://schemas.microsoft.com/office/drawing/2010/main">
                <a:solidFill>
                  <a:srgbClr val="FFFFFF"/>
                </a:solidFill>
              </a14:hiddenFill>
            </a:ext>
          </a:extLst>
        </p:spPr>
      </p:pic>
      <p:pic>
        <p:nvPicPr>
          <p:cNvPr id="141323" name="图片 1099">
            <a:extLst>
              <a:ext uri="{FF2B5EF4-FFF2-40B4-BE49-F238E27FC236}">
                <a16:creationId xmlns:a16="http://schemas.microsoft.com/office/drawing/2014/main" xmlns="" id="{4FA76048-D590-4AD4-85C5-5E88F6A6DA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95830" y="3012667"/>
            <a:ext cx="673100" cy="639445"/>
          </a:xfrm>
          <a:prstGeom prst="rect">
            <a:avLst/>
          </a:prstGeom>
          <a:noFill/>
          <a:extLst>
            <a:ext uri="{909E8E84-426E-40DD-AFC4-6F175D3DCCD1}">
              <a14:hiddenFill xmlns:a14="http://schemas.microsoft.com/office/drawing/2010/main">
                <a:solidFill>
                  <a:srgbClr val="FFFFFF"/>
                </a:solidFill>
              </a14:hiddenFill>
            </a:ext>
          </a:extLst>
        </p:spPr>
      </p:pic>
      <p:pic>
        <p:nvPicPr>
          <p:cNvPr id="141314" name="图片 1108">
            <a:extLst>
              <a:ext uri="{FF2B5EF4-FFF2-40B4-BE49-F238E27FC236}">
                <a16:creationId xmlns:a16="http://schemas.microsoft.com/office/drawing/2014/main" xmlns="" id="{FCBC3F41-0415-46B5-A213-9D96CDC286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4416" y="4464209"/>
            <a:ext cx="673100" cy="40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88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a16="http://schemas.microsoft.com/office/drawing/2014/main" xmlns="" id="{98AA14D8-DBE1-4F1D-B446-2D5E6AC5CD70}"/>
              </a:ext>
            </a:extLst>
          </p:cNvPr>
          <p:cNvGraphicFramePr>
            <a:graphicFrameLocks noGrp="1"/>
          </p:cNvGraphicFramePr>
          <p:nvPr>
            <p:extLst>
              <p:ext uri="{D42A27DB-BD31-4B8C-83A1-F6EECF244321}">
                <p14:modId xmlns:p14="http://schemas.microsoft.com/office/powerpoint/2010/main" val="3340291275"/>
              </p:ext>
            </p:extLst>
          </p:nvPr>
        </p:nvGraphicFramePr>
        <p:xfrm>
          <a:off x="357936" y="911566"/>
          <a:ext cx="11472993" cy="5547360"/>
        </p:xfrm>
        <a:graphic>
          <a:graphicData uri="http://schemas.openxmlformats.org/drawingml/2006/table">
            <a:tbl>
              <a:tblPr firstRow="1" firstCol="1" bandRow="1">
                <a:tableStyleId>{5C22544A-7EE6-4342-B048-85BDC9FD1C3A}</a:tableStyleId>
              </a:tblPr>
              <a:tblGrid>
                <a:gridCol w="2294078">
                  <a:extLst>
                    <a:ext uri="{9D8B030D-6E8A-4147-A177-3AD203B41FA5}">
                      <a16:colId xmlns:a16="http://schemas.microsoft.com/office/drawing/2014/main" xmlns="" val="2344910824"/>
                    </a:ext>
                  </a:extLst>
                </a:gridCol>
                <a:gridCol w="2108672">
                  <a:extLst>
                    <a:ext uri="{9D8B030D-6E8A-4147-A177-3AD203B41FA5}">
                      <a16:colId xmlns:a16="http://schemas.microsoft.com/office/drawing/2014/main" xmlns="" val="485772107"/>
                    </a:ext>
                  </a:extLst>
                </a:gridCol>
                <a:gridCol w="6027483">
                  <a:extLst>
                    <a:ext uri="{9D8B030D-6E8A-4147-A177-3AD203B41FA5}">
                      <a16:colId xmlns:a16="http://schemas.microsoft.com/office/drawing/2014/main" xmlns="" val="3077684577"/>
                    </a:ext>
                  </a:extLst>
                </a:gridCol>
                <a:gridCol w="1042760">
                  <a:extLst>
                    <a:ext uri="{9D8B030D-6E8A-4147-A177-3AD203B41FA5}">
                      <a16:colId xmlns:a16="http://schemas.microsoft.com/office/drawing/2014/main" xmlns="" val="2659512060"/>
                    </a:ext>
                  </a:extLst>
                </a:gridCol>
              </a:tblGrid>
              <a:tr h="1105680">
                <a:tc>
                  <a:txBody>
                    <a:bodyPr/>
                    <a:lstStyle/>
                    <a:p>
                      <a:pPr algn="ctr">
                        <a:lnSpc>
                          <a:spcPct val="130000"/>
                        </a:lnSpc>
                        <a:spcAft>
                          <a:spcPts val="0"/>
                        </a:spcAft>
                      </a:pPr>
                      <a:r>
                        <a:rPr lang="zh-CN" sz="2800" b="0">
                          <a:solidFill>
                            <a:schemeClr val="tx1"/>
                          </a:solidFill>
                          <a:effectLst/>
                        </a:rPr>
                        <a:t>物质</a:t>
                      </a:r>
                      <a:r>
                        <a:rPr lang="en-US" sz="2800" b="0">
                          <a:solidFill>
                            <a:schemeClr val="tx1"/>
                          </a:solidFill>
                          <a:effectLst/>
                        </a:rPr>
                        <a:t>(</a:t>
                      </a:r>
                      <a:r>
                        <a:rPr lang="zh-CN" sz="2800" b="0">
                          <a:solidFill>
                            <a:schemeClr val="tx1"/>
                          </a:solidFill>
                          <a:effectLst/>
                        </a:rPr>
                        <a:t>括号</a:t>
                      </a:r>
                    </a:p>
                    <a:p>
                      <a:pPr algn="ctr">
                        <a:lnSpc>
                          <a:spcPct val="130000"/>
                        </a:lnSpc>
                        <a:spcAft>
                          <a:spcPts val="0"/>
                        </a:spcAft>
                      </a:pPr>
                      <a:r>
                        <a:rPr lang="zh-CN" sz="2800" b="0">
                          <a:solidFill>
                            <a:schemeClr val="tx1"/>
                          </a:solidFill>
                          <a:effectLst/>
                        </a:rPr>
                        <a:t>内为杂质</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除杂试剂</a:t>
                      </a:r>
                    </a:p>
                    <a:p>
                      <a:pPr algn="ctr">
                        <a:lnSpc>
                          <a:spcPct val="130000"/>
                        </a:lnSpc>
                        <a:spcAft>
                          <a:spcPts val="0"/>
                        </a:spcAft>
                      </a:pPr>
                      <a:r>
                        <a:rPr lang="zh-CN" sz="2800" b="0">
                          <a:solidFill>
                            <a:schemeClr val="tx1"/>
                          </a:solidFill>
                          <a:effectLst/>
                        </a:rPr>
                        <a:t>或方法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分离</a:t>
                      </a:r>
                    </a:p>
                    <a:p>
                      <a:pPr algn="ctr">
                        <a:lnSpc>
                          <a:spcPct val="130000"/>
                        </a:lnSpc>
                        <a:spcAft>
                          <a:spcPts val="0"/>
                        </a:spcAft>
                      </a:pPr>
                      <a:r>
                        <a:rPr lang="zh-CN" sz="2800" b="0" dirty="0">
                          <a:solidFill>
                            <a:schemeClr val="tx1"/>
                          </a:solidFill>
                          <a:effectLst/>
                        </a:rPr>
                        <a:t>方法</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5242023"/>
                  </a:ext>
                </a:extLst>
              </a:tr>
              <a:tr h="1105414">
                <a:tc>
                  <a:txBody>
                    <a:bodyPr/>
                    <a:lstStyle/>
                    <a:p>
                      <a:pPr algn="ctr">
                        <a:lnSpc>
                          <a:spcPct val="130000"/>
                        </a:lnSpc>
                        <a:spcAft>
                          <a:spcPts val="0"/>
                        </a:spcAft>
                      </a:pPr>
                      <a:r>
                        <a:rPr lang="en-US" sz="2800" b="0">
                          <a:solidFill>
                            <a:schemeClr val="tx1"/>
                          </a:solidFill>
                          <a:effectLst/>
                        </a:rPr>
                        <a:t>FeCl</a:t>
                      </a:r>
                      <a:r>
                        <a:rPr lang="en-US" sz="2800" b="0" baseline="-25000">
                          <a:solidFill>
                            <a:schemeClr val="tx1"/>
                          </a:solidFill>
                          <a:effectLst/>
                        </a:rPr>
                        <a:t>2</a:t>
                      </a:r>
                      <a:r>
                        <a:rPr lang="zh-CN" sz="2800" b="0">
                          <a:solidFill>
                            <a:schemeClr val="tx1"/>
                          </a:solidFill>
                          <a:effectLst/>
                        </a:rPr>
                        <a:t>溶液</a:t>
                      </a:r>
                    </a:p>
                    <a:p>
                      <a:pPr algn="ctr">
                        <a:lnSpc>
                          <a:spcPct val="130000"/>
                        </a:lnSpc>
                        <a:spcAft>
                          <a:spcPts val="0"/>
                        </a:spcAft>
                      </a:pPr>
                      <a:r>
                        <a:rPr lang="en-US" sz="2800" b="0">
                          <a:solidFill>
                            <a:schemeClr val="tx1"/>
                          </a:solidFill>
                          <a:effectLst/>
                        </a:rPr>
                        <a:t>(FeCl</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加过量铁粉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2FeCl</a:t>
                      </a:r>
                      <a:r>
                        <a:rPr lang="en-US" sz="2800" b="0" baseline="-25000" dirty="0">
                          <a:solidFill>
                            <a:schemeClr val="tx1"/>
                          </a:solidFill>
                          <a:effectLst/>
                        </a:rPr>
                        <a:t>3</a:t>
                      </a:r>
                      <a:r>
                        <a:rPr lang="en-US" sz="2800" b="0" dirty="0">
                          <a:solidFill>
                            <a:schemeClr val="tx1"/>
                          </a:solidFill>
                          <a:effectLst/>
                        </a:rPr>
                        <a:t>+Fe          3FeCl</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过滤</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23709154"/>
                  </a:ext>
                </a:extLst>
              </a:tr>
              <a:tr h="1105414">
                <a:tc>
                  <a:txBody>
                    <a:bodyPr/>
                    <a:lstStyle/>
                    <a:p>
                      <a:pPr algn="ctr">
                        <a:lnSpc>
                          <a:spcPct val="130000"/>
                        </a:lnSpc>
                        <a:spcAft>
                          <a:spcPts val="0"/>
                        </a:spcAft>
                      </a:pPr>
                      <a:r>
                        <a:rPr lang="en-US" sz="2800" b="0">
                          <a:solidFill>
                            <a:schemeClr val="tx1"/>
                          </a:solidFill>
                          <a:effectLst/>
                        </a:rPr>
                        <a:t>FeCl</a:t>
                      </a:r>
                      <a:r>
                        <a:rPr lang="en-US" sz="2800" b="0" baseline="-25000">
                          <a:solidFill>
                            <a:schemeClr val="tx1"/>
                          </a:solidFill>
                          <a:effectLst/>
                        </a:rPr>
                        <a:t>3</a:t>
                      </a:r>
                      <a:r>
                        <a:rPr lang="zh-CN" sz="2800" b="0">
                          <a:solidFill>
                            <a:schemeClr val="tx1"/>
                          </a:solidFill>
                          <a:effectLst/>
                        </a:rPr>
                        <a:t>溶液</a:t>
                      </a:r>
                    </a:p>
                    <a:p>
                      <a:pPr algn="ctr">
                        <a:lnSpc>
                          <a:spcPct val="130000"/>
                        </a:lnSpc>
                        <a:spcAft>
                          <a:spcPts val="0"/>
                        </a:spcAft>
                      </a:pPr>
                      <a:r>
                        <a:rPr lang="en-US" sz="2800" b="0">
                          <a:solidFill>
                            <a:schemeClr val="tx1"/>
                          </a:solidFill>
                          <a:effectLst/>
                        </a:rPr>
                        <a:t>(FeCl</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通</a:t>
                      </a:r>
                      <a:r>
                        <a:rPr lang="en-US" sz="2800" b="0">
                          <a:solidFill>
                            <a:schemeClr val="tx1"/>
                          </a:solidFill>
                          <a:effectLst/>
                        </a:rPr>
                        <a:t>Cl</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2FeCl</a:t>
                      </a:r>
                      <a:r>
                        <a:rPr lang="en-US" sz="2800" b="0" baseline="-25000" dirty="0">
                          <a:solidFill>
                            <a:schemeClr val="tx1"/>
                          </a:solidFill>
                          <a:effectLst/>
                        </a:rPr>
                        <a:t>2</a:t>
                      </a:r>
                      <a:r>
                        <a:rPr lang="en-US" sz="2800" b="0" dirty="0">
                          <a:solidFill>
                            <a:schemeClr val="tx1"/>
                          </a:solidFill>
                          <a:effectLst/>
                        </a:rPr>
                        <a:t>+Cl</a:t>
                      </a:r>
                      <a:r>
                        <a:rPr lang="en-US" sz="2800" b="0" baseline="-25000" dirty="0">
                          <a:solidFill>
                            <a:schemeClr val="tx1"/>
                          </a:solidFill>
                          <a:effectLst/>
                        </a:rPr>
                        <a:t>2</a:t>
                      </a:r>
                      <a:r>
                        <a:rPr lang="en-US" sz="2800" b="0" dirty="0">
                          <a:solidFill>
                            <a:schemeClr val="tx1"/>
                          </a:solidFill>
                          <a:effectLst/>
                        </a:rPr>
                        <a:t>          2FeCl</a:t>
                      </a:r>
                      <a:r>
                        <a:rPr lang="en-US" sz="2800" b="0" baseline="-2500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7223902"/>
                  </a:ext>
                </a:extLst>
              </a:tr>
              <a:tr h="1105414">
                <a:tc>
                  <a:txBody>
                    <a:bodyPr/>
                    <a:lstStyle/>
                    <a:p>
                      <a:pPr algn="ctr">
                        <a:lnSpc>
                          <a:spcPct val="130000"/>
                        </a:lnSpc>
                        <a:spcAft>
                          <a:spcPts val="0"/>
                        </a:spcAft>
                      </a:pPr>
                      <a:r>
                        <a:rPr lang="en-US" sz="2800" b="0">
                          <a:solidFill>
                            <a:schemeClr val="tx1"/>
                          </a:solidFill>
                          <a:effectLst/>
                        </a:rPr>
                        <a:t>NaHCO</a:t>
                      </a:r>
                      <a:r>
                        <a:rPr lang="en-US" sz="2800" b="0" baseline="-25000">
                          <a:solidFill>
                            <a:schemeClr val="tx1"/>
                          </a:solidFill>
                          <a:effectLst/>
                        </a:rPr>
                        <a:t>3</a:t>
                      </a:r>
                      <a:r>
                        <a:rPr lang="zh-CN" sz="2800" b="0">
                          <a:solidFill>
                            <a:schemeClr val="tx1"/>
                          </a:solidFill>
                          <a:effectLst/>
                        </a:rPr>
                        <a:t>溶液</a:t>
                      </a:r>
                    </a:p>
                    <a:p>
                      <a:pPr algn="ctr">
                        <a:lnSpc>
                          <a:spcPct val="13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通</a:t>
                      </a:r>
                      <a:r>
                        <a:rPr lang="en-US" sz="2800" b="0">
                          <a:solidFill>
                            <a:schemeClr val="tx1"/>
                          </a:solidFill>
                          <a:effectLst/>
                        </a:rPr>
                        <a:t>CO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Na</a:t>
                      </a:r>
                      <a:r>
                        <a:rPr lang="en-US" sz="2800" b="0" baseline="-25000" dirty="0">
                          <a:solidFill>
                            <a:schemeClr val="tx1"/>
                          </a:solidFill>
                          <a:effectLst/>
                        </a:rPr>
                        <a:t>2</a:t>
                      </a:r>
                      <a:r>
                        <a:rPr lang="en-US" sz="2800" b="0" dirty="0">
                          <a:solidFill>
                            <a:schemeClr val="tx1"/>
                          </a:solidFill>
                          <a:effectLst/>
                        </a:rPr>
                        <a:t>CO</a:t>
                      </a:r>
                      <a:r>
                        <a:rPr lang="en-US" sz="2800" b="0" baseline="-25000" dirty="0">
                          <a:solidFill>
                            <a:schemeClr val="tx1"/>
                          </a:solidFill>
                          <a:effectLst/>
                        </a:rPr>
                        <a:t>3</a:t>
                      </a: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           2NaHCO</a:t>
                      </a:r>
                      <a:r>
                        <a:rPr lang="en-US" sz="2800" b="0" baseline="-25000" dirty="0">
                          <a:solidFill>
                            <a:schemeClr val="tx1"/>
                          </a:solidFill>
                          <a:effectLst/>
                        </a:rPr>
                        <a:t>3</a:t>
                      </a:r>
                      <a:endParaRPr lang="zh-CN" sz="2800" b="0" dirty="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272543137"/>
                  </a:ext>
                </a:extLst>
              </a:tr>
              <a:tr h="1105414">
                <a:tc>
                  <a:txBody>
                    <a:bodyPr/>
                    <a:lstStyle/>
                    <a:p>
                      <a:pPr algn="ctr">
                        <a:lnSpc>
                          <a:spcPct val="130000"/>
                        </a:lnSpc>
                        <a:spcAft>
                          <a:spcPts val="0"/>
                        </a:spcAft>
                      </a:pPr>
                      <a:r>
                        <a:rPr lang="en-US" sz="2800" b="0">
                          <a:solidFill>
                            <a:schemeClr val="tx1"/>
                          </a:solidFill>
                          <a:effectLst/>
                        </a:rPr>
                        <a:t>Cu(NO</a:t>
                      </a:r>
                      <a:r>
                        <a:rPr lang="en-US" sz="2800" b="0" baseline="-25000">
                          <a:solidFill>
                            <a:schemeClr val="tx1"/>
                          </a:solidFill>
                          <a:effectLst/>
                        </a:rPr>
                        <a:t>3</a:t>
                      </a:r>
                      <a:r>
                        <a:rPr lang="en-US" sz="2800" b="0">
                          <a:solidFill>
                            <a:schemeClr val="tx1"/>
                          </a:solidFill>
                          <a:effectLst/>
                        </a:rPr>
                        <a:t>)</a:t>
                      </a:r>
                      <a:r>
                        <a:rPr lang="en-US" sz="2800" b="0" baseline="-25000">
                          <a:solidFill>
                            <a:schemeClr val="tx1"/>
                          </a:solidFill>
                          <a:effectLst/>
                        </a:rPr>
                        <a:t>2</a:t>
                      </a:r>
                      <a:r>
                        <a:rPr lang="zh-CN" sz="2800" b="0">
                          <a:solidFill>
                            <a:schemeClr val="tx1"/>
                          </a:solidFill>
                          <a:effectLst/>
                        </a:rPr>
                        <a:t>溶</a:t>
                      </a:r>
                    </a:p>
                    <a:p>
                      <a:pPr algn="ctr">
                        <a:lnSpc>
                          <a:spcPct val="130000"/>
                        </a:lnSpc>
                        <a:spcAft>
                          <a:spcPts val="0"/>
                        </a:spcAft>
                      </a:pPr>
                      <a:r>
                        <a:rPr lang="zh-CN" sz="2800" b="0">
                          <a:solidFill>
                            <a:schemeClr val="tx1"/>
                          </a:solidFill>
                          <a:effectLst/>
                        </a:rPr>
                        <a:t>液</a:t>
                      </a:r>
                      <a:r>
                        <a:rPr lang="en-US" sz="2800" b="0">
                          <a:solidFill>
                            <a:schemeClr val="tx1"/>
                          </a:solidFill>
                          <a:effectLst/>
                        </a:rPr>
                        <a:t>(AgNO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加过量铜粉</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2AgNO</a:t>
                      </a:r>
                      <a:r>
                        <a:rPr lang="en-US" sz="2800" b="0" baseline="-25000" dirty="0">
                          <a:solidFill>
                            <a:schemeClr val="tx1"/>
                          </a:solidFill>
                          <a:effectLst/>
                        </a:rPr>
                        <a:t>3</a:t>
                      </a:r>
                      <a:r>
                        <a:rPr lang="en-US" sz="2800" b="0" dirty="0">
                          <a:solidFill>
                            <a:schemeClr val="tx1"/>
                          </a:solidFill>
                          <a:effectLst/>
                        </a:rPr>
                        <a:t>+Cu         Cu(NO</a:t>
                      </a:r>
                      <a:r>
                        <a:rPr lang="en-US" sz="2800" b="0" baseline="-25000" dirty="0">
                          <a:solidFill>
                            <a:schemeClr val="tx1"/>
                          </a:solidFill>
                          <a:effectLst/>
                        </a:rPr>
                        <a:t>3</a:t>
                      </a:r>
                      <a:r>
                        <a:rPr lang="en-US" sz="2800" b="0" dirty="0">
                          <a:solidFill>
                            <a:schemeClr val="tx1"/>
                          </a:solidFill>
                          <a:effectLst/>
                        </a:rPr>
                        <a:t>)</a:t>
                      </a:r>
                      <a:r>
                        <a:rPr lang="en-US" sz="2800" b="0" baseline="-25000" dirty="0">
                          <a:solidFill>
                            <a:schemeClr val="tx1"/>
                          </a:solidFill>
                          <a:effectLst/>
                        </a:rPr>
                        <a:t>2</a:t>
                      </a:r>
                      <a:r>
                        <a:rPr lang="en-US" sz="2800" b="0" dirty="0">
                          <a:solidFill>
                            <a:schemeClr val="tx1"/>
                          </a:solidFill>
                          <a:effectLst/>
                        </a:rPr>
                        <a:t>+2Ag</a:t>
                      </a:r>
                      <a:endParaRPr lang="zh-CN" sz="2800" b="0" dirty="0">
                        <a:solidFill>
                          <a:schemeClr val="tx1"/>
                        </a:solidFill>
                        <a:effectLst/>
                        <a:latin typeface="NEU-BZ-S92"/>
                        <a:ea typeface="方正书宋_GBK"/>
                        <a:cs typeface="Times New Roman" panose="02020603050405020304" pitchFamily="18" charset="0"/>
                      </a:endParaRPr>
                    </a:p>
                  </a:txBody>
                  <a:tcPr marL="16736" marR="16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过滤</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37292932"/>
                  </a:ext>
                </a:extLst>
              </a:tr>
            </a:tbl>
          </a:graphicData>
        </a:graphic>
      </p:graphicFrame>
      <p:pic>
        <p:nvPicPr>
          <p:cNvPr id="26" name="图片 1097">
            <a:extLst>
              <a:ext uri="{FF2B5EF4-FFF2-40B4-BE49-F238E27FC236}">
                <a16:creationId xmlns:a16="http://schemas.microsoft.com/office/drawing/2014/main" xmlns="" id="{2D3F7BB7-C279-4177-9A1A-2E76C21622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006" y="4440730"/>
            <a:ext cx="673100" cy="639445"/>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1108">
            <a:extLst>
              <a:ext uri="{FF2B5EF4-FFF2-40B4-BE49-F238E27FC236}">
                <a16:creationId xmlns:a16="http://schemas.microsoft.com/office/drawing/2014/main" xmlns="" id="{8ABC5856-BF47-4C6D-B47B-AF62F6EEAEF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222" y="2369458"/>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1108">
            <a:extLst>
              <a:ext uri="{FF2B5EF4-FFF2-40B4-BE49-F238E27FC236}">
                <a16:creationId xmlns:a16="http://schemas.microsoft.com/office/drawing/2014/main" xmlns="" id="{A3D465EF-7F2D-4799-9541-71A7081233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1508" y="3465470"/>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1108">
            <a:extLst>
              <a:ext uri="{FF2B5EF4-FFF2-40B4-BE49-F238E27FC236}">
                <a16:creationId xmlns:a16="http://schemas.microsoft.com/office/drawing/2014/main" xmlns="" id="{AA49F018-CDAA-4B95-85E7-8F8DF14E0E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737" y="4629093"/>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1108">
            <a:extLst>
              <a:ext uri="{FF2B5EF4-FFF2-40B4-BE49-F238E27FC236}">
                <a16:creationId xmlns:a16="http://schemas.microsoft.com/office/drawing/2014/main" xmlns="" id="{5AD4C95D-91DC-4E52-8EE6-7FF1770CDE2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037" y="5744504"/>
            <a:ext cx="673100" cy="40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22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a16="http://schemas.microsoft.com/office/drawing/2014/main" xmlns="" id="{98AA14D8-DBE1-4F1D-B446-2D5E6AC5CD70}"/>
              </a:ext>
            </a:extLst>
          </p:cNvPr>
          <p:cNvGraphicFramePr>
            <a:graphicFrameLocks noGrp="1"/>
          </p:cNvGraphicFramePr>
          <p:nvPr>
            <p:extLst>
              <p:ext uri="{D42A27DB-BD31-4B8C-83A1-F6EECF244321}">
                <p14:modId xmlns:p14="http://schemas.microsoft.com/office/powerpoint/2010/main" val="1140527929"/>
              </p:ext>
            </p:extLst>
          </p:nvPr>
        </p:nvGraphicFramePr>
        <p:xfrm>
          <a:off x="357936" y="949666"/>
          <a:ext cx="11472993" cy="5438473"/>
        </p:xfrm>
        <a:graphic>
          <a:graphicData uri="http://schemas.openxmlformats.org/drawingml/2006/table">
            <a:tbl>
              <a:tblPr firstRow="1" firstCol="1" bandRow="1">
                <a:tableStyleId>{5C22544A-7EE6-4342-B048-85BDC9FD1C3A}</a:tableStyleId>
              </a:tblPr>
              <a:tblGrid>
                <a:gridCol w="2294078">
                  <a:extLst>
                    <a:ext uri="{9D8B030D-6E8A-4147-A177-3AD203B41FA5}">
                      <a16:colId xmlns:a16="http://schemas.microsoft.com/office/drawing/2014/main" xmlns="" val="2344910824"/>
                    </a:ext>
                  </a:extLst>
                </a:gridCol>
                <a:gridCol w="2294078">
                  <a:extLst>
                    <a:ext uri="{9D8B030D-6E8A-4147-A177-3AD203B41FA5}">
                      <a16:colId xmlns:a16="http://schemas.microsoft.com/office/drawing/2014/main" xmlns="" val="485772107"/>
                    </a:ext>
                  </a:extLst>
                </a:gridCol>
                <a:gridCol w="5842077">
                  <a:extLst>
                    <a:ext uri="{9D8B030D-6E8A-4147-A177-3AD203B41FA5}">
                      <a16:colId xmlns:a16="http://schemas.microsoft.com/office/drawing/2014/main" xmlns="" val="3077684577"/>
                    </a:ext>
                  </a:extLst>
                </a:gridCol>
                <a:gridCol w="1042760">
                  <a:extLst>
                    <a:ext uri="{9D8B030D-6E8A-4147-A177-3AD203B41FA5}">
                      <a16:colId xmlns:a16="http://schemas.microsoft.com/office/drawing/2014/main" xmlns="" val="2659512060"/>
                    </a:ext>
                  </a:extLst>
                </a:gridCol>
              </a:tblGrid>
              <a:tr h="968034">
                <a:tc>
                  <a:txBody>
                    <a:bodyPr/>
                    <a:lstStyle/>
                    <a:p>
                      <a:pPr algn="ctr">
                        <a:lnSpc>
                          <a:spcPct val="130000"/>
                        </a:lnSpc>
                        <a:spcAft>
                          <a:spcPts val="0"/>
                        </a:spcAft>
                      </a:pPr>
                      <a:r>
                        <a:rPr lang="zh-CN" sz="2800" b="0">
                          <a:solidFill>
                            <a:schemeClr val="tx1"/>
                          </a:solidFill>
                          <a:effectLst/>
                        </a:rPr>
                        <a:t>物质</a:t>
                      </a:r>
                      <a:r>
                        <a:rPr lang="en-US" sz="2800" b="0">
                          <a:solidFill>
                            <a:schemeClr val="tx1"/>
                          </a:solidFill>
                          <a:effectLst/>
                        </a:rPr>
                        <a:t>(</a:t>
                      </a:r>
                      <a:r>
                        <a:rPr lang="zh-CN" sz="2800" b="0">
                          <a:solidFill>
                            <a:schemeClr val="tx1"/>
                          </a:solidFill>
                          <a:effectLst/>
                        </a:rPr>
                        <a:t>括号</a:t>
                      </a:r>
                    </a:p>
                    <a:p>
                      <a:pPr algn="ctr">
                        <a:lnSpc>
                          <a:spcPct val="130000"/>
                        </a:lnSpc>
                        <a:spcAft>
                          <a:spcPts val="0"/>
                        </a:spcAft>
                      </a:pPr>
                      <a:r>
                        <a:rPr lang="zh-CN" sz="2800" b="0">
                          <a:solidFill>
                            <a:schemeClr val="tx1"/>
                          </a:solidFill>
                          <a:effectLst/>
                        </a:rPr>
                        <a:t>内为杂质</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除杂试剂</a:t>
                      </a:r>
                    </a:p>
                    <a:p>
                      <a:pPr algn="ctr">
                        <a:lnSpc>
                          <a:spcPct val="130000"/>
                        </a:lnSpc>
                        <a:spcAft>
                          <a:spcPts val="0"/>
                        </a:spcAft>
                      </a:pPr>
                      <a:r>
                        <a:rPr lang="zh-CN" sz="2800" b="0">
                          <a:solidFill>
                            <a:schemeClr val="tx1"/>
                          </a:solidFill>
                          <a:effectLst/>
                        </a:rPr>
                        <a:t>或方法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分离</a:t>
                      </a:r>
                    </a:p>
                    <a:p>
                      <a:pPr algn="ctr">
                        <a:lnSpc>
                          <a:spcPct val="130000"/>
                        </a:lnSpc>
                        <a:spcAft>
                          <a:spcPts val="0"/>
                        </a:spcAft>
                      </a:pPr>
                      <a:r>
                        <a:rPr lang="zh-CN" sz="2800" b="0" dirty="0">
                          <a:solidFill>
                            <a:schemeClr val="tx1"/>
                          </a:solidFill>
                          <a:effectLst/>
                        </a:rPr>
                        <a:t>方法</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5242023"/>
                  </a:ext>
                </a:extLst>
              </a:tr>
              <a:tr h="725400">
                <a:tc>
                  <a:txBody>
                    <a:bodyPr/>
                    <a:lstStyle/>
                    <a:p>
                      <a:pPr algn="ctr">
                        <a:lnSpc>
                          <a:spcPct val="130000"/>
                        </a:lnSpc>
                        <a:spcAft>
                          <a:spcPts val="0"/>
                        </a:spcAft>
                      </a:pPr>
                      <a:r>
                        <a:rPr lang="en-US" sz="2800" b="0">
                          <a:solidFill>
                            <a:schemeClr val="tx1"/>
                          </a:solidFill>
                          <a:effectLst/>
                        </a:rPr>
                        <a:t>I</a:t>
                      </a:r>
                      <a:r>
                        <a:rPr lang="en-US" sz="2800" b="0" baseline="-25000">
                          <a:solidFill>
                            <a:schemeClr val="tx1"/>
                          </a:solidFill>
                          <a:effectLst/>
                        </a:rPr>
                        <a:t>2</a:t>
                      </a:r>
                      <a:r>
                        <a:rPr lang="en-US" sz="2800" b="0">
                          <a:solidFill>
                            <a:schemeClr val="tx1"/>
                          </a:solidFill>
                          <a:effectLst/>
                        </a:rPr>
                        <a:t>(SiO</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加热</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I</a:t>
                      </a:r>
                      <a:r>
                        <a:rPr lang="en-US" sz="2800" b="0" baseline="-25000">
                          <a:solidFill>
                            <a:schemeClr val="tx1"/>
                          </a:solidFill>
                          <a:effectLst/>
                        </a:rPr>
                        <a:t>2</a:t>
                      </a:r>
                      <a:r>
                        <a:rPr lang="zh-CN" sz="2800" b="0">
                          <a:solidFill>
                            <a:schemeClr val="tx1"/>
                          </a:solidFill>
                          <a:effectLst/>
                        </a:rPr>
                        <a:t>升华、冷却、凝华</a:t>
                      </a:r>
                      <a:r>
                        <a:rPr lang="en-US" sz="2800" b="0">
                          <a:solidFill>
                            <a:schemeClr val="tx1"/>
                          </a:solidFill>
                          <a:effectLst/>
                        </a:rPr>
                        <a:t>,</a:t>
                      </a:r>
                      <a:r>
                        <a:rPr lang="zh-CN" sz="2800" b="0">
                          <a:solidFill>
                            <a:schemeClr val="tx1"/>
                          </a:solidFill>
                          <a:effectLst/>
                        </a:rPr>
                        <a:t>得</a:t>
                      </a:r>
                      <a:r>
                        <a:rPr lang="en-US" sz="2800" b="0">
                          <a:solidFill>
                            <a:schemeClr val="tx1"/>
                          </a:solidFill>
                          <a:effectLst/>
                        </a:rPr>
                        <a:t>I</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22493345"/>
                  </a:ext>
                </a:extLst>
              </a:tr>
              <a:tr h="1201104">
                <a:tc>
                  <a:txBody>
                    <a:bodyPr/>
                    <a:lstStyle/>
                    <a:p>
                      <a:pPr algn="ctr">
                        <a:lnSpc>
                          <a:spcPct val="130000"/>
                        </a:lnSpc>
                        <a:spcAft>
                          <a:spcPts val="0"/>
                        </a:spcAft>
                      </a:pPr>
                      <a:r>
                        <a:rPr lang="en-US" sz="2800" b="0">
                          <a:solidFill>
                            <a:schemeClr val="tx1"/>
                          </a:solidFill>
                          <a:effectLst/>
                        </a:rPr>
                        <a:t>Fe</a:t>
                      </a:r>
                      <a:r>
                        <a:rPr lang="en-US" sz="2800" b="0" baseline="-25000">
                          <a:solidFill>
                            <a:schemeClr val="tx1"/>
                          </a:solidFill>
                          <a:effectLst/>
                        </a:rPr>
                        <a:t>2</a:t>
                      </a:r>
                      <a:r>
                        <a:rPr lang="en-US" sz="2800" b="0">
                          <a:solidFill>
                            <a:schemeClr val="tx1"/>
                          </a:solidFill>
                          <a:effectLst/>
                        </a:rPr>
                        <a:t>O</a:t>
                      </a:r>
                      <a:r>
                        <a:rPr lang="en-US" sz="2800" b="0" baseline="-25000">
                          <a:solidFill>
                            <a:schemeClr val="tx1"/>
                          </a:solidFill>
                          <a:effectLst/>
                        </a:rPr>
                        <a:t>3</a:t>
                      </a:r>
                      <a:endParaRPr lang="zh-CN" sz="2800" b="0">
                        <a:solidFill>
                          <a:schemeClr val="tx1"/>
                        </a:solidFill>
                        <a:effectLst/>
                      </a:endParaRPr>
                    </a:p>
                    <a:p>
                      <a:pPr algn="ctr">
                        <a:lnSpc>
                          <a:spcPct val="130000"/>
                        </a:lnSpc>
                        <a:spcAft>
                          <a:spcPts val="0"/>
                        </a:spcAft>
                      </a:pPr>
                      <a:r>
                        <a:rPr lang="en-US" sz="2800" b="0">
                          <a:solidFill>
                            <a:schemeClr val="tx1"/>
                          </a:solidFill>
                          <a:effectLst/>
                        </a:rPr>
                        <a:t>(Al</a:t>
                      </a:r>
                      <a:r>
                        <a:rPr lang="en-US" sz="2800" b="0" baseline="-25000">
                          <a:solidFill>
                            <a:schemeClr val="tx1"/>
                          </a:solidFill>
                          <a:effectLst/>
                        </a:rPr>
                        <a:t>2</a:t>
                      </a:r>
                      <a:r>
                        <a:rPr lang="en-US" sz="2800" b="0">
                          <a:solidFill>
                            <a:schemeClr val="tx1"/>
                          </a:solidFill>
                          <a:effectLst/>
                        </a:rPr>
                        <a:t>O</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加过量</a:t>
                      </a:r>
                    </a:p>
                    <a:p>
                      <a:pPr algn="ctr">
                        <a:lnSpc>
                          <a:spcPct val="130000"/>
                        </a:lnSpc>
                        <a:spcAft>
                          <a:spcPts val="0"/>
                        </a:spcAft>
                      </a:pPr>
                      <a:r>
                        <a:rPr lang="en-US" sz="2800" b="0">
                          <a:solidFill>
                            <a:schemeClr val="tx1"/>
                          </a:solidFill>
                          <a:effectLst/>
                        </a:rPr>
                        <a:t>NaOH</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Al</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3</a:t>
                      </a:r>
                      <a:r>
                        <a:rPr lang="en-US" sz="2800" b="0" dirty="0">
                          <a:solidFill>
                            <a:schemeClr val="tx1"/>
                          </a:solidFill>
                          <a:effectLst/>
                        </a:rPr>
                        <a:t>+2NaOH           2NaAlO</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16736" marR="167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过滤</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7670522"/>
                  </a:ext>
                </a:extLst>
              </a:tr>
              <a:tr h="1201104">
                <a:tc>
                  <a:txBody>
                    <a:bodyPr/>
                    <a:lstStyle/>
                    <a:p>
                      <a:pPr algn="ctr">
                        <a:lnSpc>
                          <a:spcPct val="130000"/>
                        </a:lnSpc>
                        <a:spcAft>
                          <a:spcPts val="0"/>
                        </a:spcAft>
                      </a:pP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r>
                        <a:rPr lang="zh-CN" sz="2800" b="0">
                          <a:solidFill>
                            <a:schemeClr val="tx1"/>
                          </a:solidFill>
                          <a:effectLst/>
                        </a:rPr>
                        <a:t>溶液</a:t>
                      </a:r>
                    </a:p>
                    <a:p>
                      <a:pPr algn="ctr">
                        <a:lnSpc>
                          <a:spcPct val="130000"/>
                        </a:lnSpc>
                        <a:spcAft>
                          <a:spcPts val="0"/>
                        </a:spcAft>
                      </a:pPr>
                      <a:r>
                        <a:rPr lang="en-US" sz="2800" b="0">
                          <a:solidFill>
                            <a:schemeClr val="tx1"/>
                          </a:solidFill>
                          <a:effectLst/>
                        </a:rPr>
                        <a:t>(FeCl</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加适量氨水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FeCl</a:t>
                      </a:r>
                      <a:r>
                        <a:rPr lang="en-US" sz="2800" b="0" baseline="-25000">
                          <a:solidFill>
                            <a:schemeClr val="tx1"/>
                          </a:solidFill>
                          <a:effectLst/>
                        </a:rPr>
                        <a:t>3</a:t>
                      </a:r>
                      <a:r>
                        <a:rPr lang="en-US" sz="2800" b="0">
                          <a:solidFill>
                            <a:schemeClr val="tx1"/>
                          </a:solidFill>
                          <a:effectLst/>
                        </a:rPr>
                        <a:t>+3NH</a:t>
                      </a:r>
                      <a:r>
                        <a:rPr lang="en-US" sz="2800" b="0" baseline="-25000">
                          <a:solidFill>
                            <a:schemeClr val="tx1"/>
                          </a:solidFill>
                          <a:effectLst/>
                        </a:rPr>
                        <a:t>3</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 </a:t>
                      </a:r>
                      <a:endParaRPr lang="zh-CN" sz="2800" b="0">
                        <a:solidFill>
                          <a:schemeClr val="tx1"/>
                        </a:solidFill>
                        <a:effectLst/>
                      </a:endParaRPr>
                    </a:p>
                    <a:p>
                      <a:pPr algn="ctr">
                        <a:lnSpc>
                          <a:spcPct val="130000"/>
                        </a:lnSpc>
                        <a:spcAft>
                          <a:spcPts val="0"/>
                        </a:spcAft>
                      </a:pPr>
                      <a:r>
                        <a:rPr lang="en-US" sz="2800" b="0">
                          <a:solidFill>
                            <a:schemeClr val="tx1"/>
                          </a:solidFill>
                          <a:effectLst/>
                        </a:rPr>
                        <a:t>Fe(OH)</a:t>
                      </a:r>
                      <a:r>
                        <a:rPr lang="en-US" sz="2800" b="0" baseline="-25000">
                          <a:solidFill>
                            <a:schemeClr val="tx1"/>
                          </a:solidFill>
                          <a:effectLst/>
                        </a:rPr>
                        <a:t>3</a:t>
                      </a:r>
                      <a:r>
                        <a:rPr lang="en-US" sz="2800" b="0">
                          <a:solidFill>
                            <a:schemeClr val="tx1"/>
                          </a:solidFill>
                          <a:effectLst/>
                        </a:rPr>
                        <a:t>↓+3NH</a:t>
                      </a:r>
                      <a:r>
                        <a:rPr lang="en-US" sz="2800" b="0" baseline="-25000">
                          <a:solidFill>
                            <a:schemeClr val="tx1"/>
                          </a:solidFill>
                          <a:effectLst/>
                        </a:rPr>
                        <a:t>4</a:t>
                      </a:r>
                      <a:r>
                        <a:rPr lang="en-US" sz="2800" b="0">
                          <a:solidFill>
                            <a:schemeClr val="tx1"/>
                          </a:solidFill>
                          <a:effectLst/>
                        </a:rPr>
                        <a:t>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过滤</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65306435"/>
                  </a:ext>
                </a:extLst>
              </a:tr>
              <a:tr h="1201393">
                <a:tc>
                  <a:txBody>
                    <a:bodyPr/>
                    <a:lstStyle/>
                    <a:p>
                      <a:pPr algn="ctr">
                        <a:lnSpc>
                          <a:spcPct val="130000"/>
                        </a:lnSpc>
                        <a:spcAft>
                          <a:spcPts val="0"/>
                        </a:spcAft>
                      </a:pPr>
                      <a:r>
                        <a:rPr lang="en-US" sz="2800" b="0">
                          <a:solidFill>
                            <a:schemeClr val="tx1"/>
                          </a:solidFill>
                          <a:effectLst/>
                        </a:rPr>
                        <a:t>KNO</a:t>
                      </a:r>
                      <a:r>
                        <a:rPr lang="en-US" sz="2800" b="0" baseline="-25000">
                          <a:solidFill>
                            <a:schemeClr val="tx1"/>
                          </a:solidFill>
                          <a:effectLst/>
                        </a:rPr>
                        <a:t>3</a:t>
                      </a:r>
                      <a:r>
                        <a:rPr lang="zh-CN" sz="2800" b="0">
                          <a:solidFill>
                            <a:schemeClr val="tx1"/>
                          </a:solidFill>
                          <a:effectLst/>
                        </a:rPr>
                        <a:t>固体</a:t>
                      </a:r>
                    </a:p>
                    <a:p>
                      <a:pPr algn="ctr">
                        <a:lnSpc>
                          <a:spcPct val="130000"/>
                        </a:lnSpc>
                        <a:spcAft>
                          <a:spcPts val="0"/>
                        </a:spcAft>
                      </a:pPr>
                      <a:r>
                        <a:rPr lang="en-US" sz="2800" b="0">
                          <a:solidFill>
                            <a:schemeClr val="tx1"/>
                          </a:solidFill>
                          <a:effectLst/>
                        </a:rPr>
                        <a:t>(NaCl)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根据二者的溶解度随温度的变</a:t>
                      </a:r>
                    </a:p>
                    <a:p>
                      <a:pPr algn="ctr">
                        <a:lnSpc>
                          <a:spcPct val="130000"/>
                        </a:lnSpc>
                        <a:spcAft>
                          <a:spcPts val="0"/>
                        </a:spcAft>
                      </a:pPr>
                      <a:r>
                        <a:rPr lang="zh-CN" sz="2800" b="0" dirty="0">
                          <a:solidFill>
                            <a:schemeClr val="tx1"/>
                          </a:solidFill>
                          <a:effectLst/>
                        </a:rPr>
                        <a:t>化不同</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降温</a:t>
                      </a:r>
                    </a:p>
                    <a:p>
                      <a:pPr algn="ctr">
                        <a:lnSpc>
                          <a:spcPct val="130000"/>
                        </a:lnSpc>
                        <a:spcAft>
                          <a:spcPts val="0"/>
                        </a:spcAft>
                      </a:pPr>
                      <a:r>
                        <a:rPr lang="zh-CN" sz="2800" b="0" dirty="0">
                          <a:solidFill>
                            <a:schemeClr val="tx1"/>
                          </a:solidFill>
                          <a:effectLst/>
                        </a:rPr>
                        <a:t>结晶</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01146677"/>
                  </a:ext>
                </a:extLst>
              </a:tr>
            </a:tbl>
          </a:graphicData>
        </a:graphic>
      </p:graphicFrame>
      <p:pic>
        <p:nvPicPr>
          <p:cNvPr id="27" name="图片 1108">
            <a:extLst>
              <a:ext uri="{FF2B5EF4-FFF2-40B4-BE49-F238E27FC236}">
                <a16:creationId xmlns:a16="http://schemas.microsoft.com/office/drawing/2014/main" xmlns="" id="{8ABC5856-BF47-4C6D-B47B-AF62F6EEA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9374" y="3190558"/>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108">
            <a:extLst>
              <a:ext uri="{FF2B5EF4-FFF2-40B4-BE49-F238E27FC236}">
                <a16:creationId xmlns:a16="http://schemas.microsoft.com/office/drawing/2014/main" xmlns="" id="{5D4D4FDE-DA5A-4BD4-A314-650D50C8F2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1374" y="4104958"/>
            <a:ext cx="673100" cy="40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75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hlinkClick r:id="rId2" action="ppaction://hlinksldjump"/>
          </p:cNvPr>
          <p:cNvSpPr/>
          <p:nvPr/>
        </p:nvSpPr>
        <p:spPr>
          <a:xfrm>
            <a:off x="1052445" y="889000"/>
            <a:ext cx="10996362" cy="240665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方法</a:t>
            </a:r>
            <a:r>
              <a:rPr lang="en-US" altLang="zh-CN" sz="2800" dirty="0">
                <a:solidFill>
                  <a:schemeClr val="tx1"/>
                </a:solidFill>
              </a:rPr>
              <a:t>1  </a:t>
            </a:r>
            <a:r>
              <a:rPr lang="zh-CN" altLang="en-US" sz="2800" dirty="0">
                <a:solidFill>
                  <a:schemeClr val="tx1"/>
                </a:solidFill>
              </a:rPr>
              <a:t>物质的分离与提纯</a:t>
            </a:r>
            <a:endParaRPr lang="en-US" altLang="zh-CN" sz="2800" dirty="0">
              <a:solidFill>
                <a:schemeClr val="tx1"/>
              </a:solidFill>
            </a:endParaRPr>
          </a:p>
          <a:p>
            <a:pPr>
              <a:lnSpc>
                <a:spcPct val="150000"/>
              </a:lnSpc>
            </a:pPr>
            <a:r>
              <a:rPr lang="zh-CN" altLang="en-US" sz="2800" dirty="0">
                <a:solidFill>
                  <a:schemeClr val="tx1"/>
                </a:solidFill>
              </a:rPr>
              <a:t>方法</a:t>
            </a:r>
            <a:r>
              <a:rPr lang="en-US" altLang="zh-CN" sz="2800" dirty="0">
                <a:solidFill>
                  <a:schemeClr val="tx1"/>
                </a:solidFill>
              </a:rPr>
              <a:t>2  </a:t>
            </a:r>
            <a:r>
              <a:rPr lang="zh-CN" altLang="en-US" sz="2800" dirty="0">
                <a:solidFill>
                  <a:schemeClr val="tx1"/>
                </a:solidFill>
              </a:rPr>
              <a:t>物质的检验与鉴别</a:t>
            </a:r>
            <a:endParaRPr lang="en-US" altLang="zh-CN" sz="2800" dirty="0">
              <a:solidFill>
                <a:schemeClr val="tx1"/>
              </a:solidFill>
            </a:endParaRPr>
          </a:p>
          <a:p>
            <a:pPr>
              <a:lnSpc>
                <a:spcPct val="150000"/>
              </a:lnSpc>
            </a:pPr>
            <a:endParaRPr lang="zh-CN" altLang="en-US" sz="2800" dirty="0">
              <a:solidFill>
                <a:schemeClr val="tx1"/>
              </a:solidFill>
            </a:endParaRPr>
          </a:p>
        </p:txBody>
      </p:sp>
      <p:sp>
        <p:nvSpPr>
          <p:cNvPr id="7" name="矩形 6">
            <a:extLst>
              <a:ext uri="{FF2B5EF4-FFF2-40B4-BE49-F238E27FC236}">
                <a16:creationId xmlns:a16="http://schemas.microsoft.com/office/drawing/2014/main" xmlns="" id="{68C1755D-3F0B-4C86-9674-F7CBDF82AAF6}"/>
              </a:ext>
            </a:extLst>
          </p:cNvPr>
          <p:cNvSpPr/>
          <p:nvPr/>
        </p:nvSpPr>
        <p:spPr>
          <a:xfrm>
            <a:off x="1052512" y="533127"/>
            <a:ext cx="10086975" cy="53784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B</a:t>
            </a:r>
            <a:r>
              <a:rPr lang="zh-CN" altLang="en-US" sz="2800" b="1" dirty="0">
                <a:solidFill>
                  <a:srgbClr val="DA251C"/>
                </a:solidFill>
                <a:latin typeface="Calibri" panose="020F0502020204030204" pitchFamily="34" charset="0"/>
                <a:cs typeface="微软雅黑" panose="020B0503020204020204" charset="-122"/>
              </a:rPr>
              <a:t>方法帮</a:t>
            </a:r>
            <a:r>
              <a:rPr lang="en-US" altLang="zh-CN" sz="2800" b="1" dirty="0">
                <a:solidFill>
                  <a:srgbClr val="DA251C"/>
                </a:solidFill>
                <a:latin typeface="Calibri" panose="020F0502020204030204" pitchFamily="34" charset="0"/>
                <a:cs typeface="微软雅黑" panose="020B0503020204020204" charset="-122"/>
              </a:rPr>
              <a:t>·</a:t>
            </a:r>
            <a:r>
              <a:rPr lang="zh-CN" altLang="en-US" sz="2800" b="1" dirty="0">
                <a:solidFill>
                  <a:srgbClr val="DA251C"/>
                </a:solidFill>
                <a:latin typeface="Calibri" panose="020F0502020204030204" pitchFamily="34" charset="0"/>
                <a:cs typeface="微软雅黑" panose="020B0503020204020204" charset="-122"/>
              </a:rPr>
              <a:t>素养大提升</a:t>
            </a:r>
          </a:p>
        </p:txBody>
      </p:sp>
      <p:sp>
        <p:nvSpPr>
          <p:cNvPr id="4" name="矩形 3">
            <a:hlinkClick r:id="rId2" action="ppaction://hlinksldjump"/>
            <a:extLst>
              <a:ext uri="{FF2B5EF4-FFF2-40B4-BE49-F238E27FC236}">
                <a16:creationId xmlns:a16="http://schemas.microsoft.com/office/drawing/2014/main" xmlns="" id="{61560872-F1EC-40BC-AF98-E9D9F381619A}"/>
              </a:ext>
            </a:extLst>
          </p:cNvPr>
          <p:cNvSpPr/>
          <p:nvPr/>
        </p:nvSpPr>
        <p:spPr>
          <a:xfrm>
            <a:off x="1070792" y="4465955"/>
            <a:ext cx="10751887" cy="186091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混合物的分离和提纯</a:t>
            </a:r>
            <a:endParaRPr lang="en-US" altLang="zh-CN" sz="2800" dirty="0">
              <a:solidFill>
                <a:schemeClr val="tx1"/>
              </a:solidFill>
            </a:endParaRP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物质制备中的分离和提纯操作</a:t>
            </a:r>
            <a:endParaRPr lang="en-US" altLang="zh-CN" sz="2800" dirty="0">
              <a:solidFill>
                <a:schemeClr val="tx1"/>
              </a:solidFill>
            </a:endParaRPr>
          </a:p>
          <a:p>
            <a:pPr>
              <a:lnSpc>
                <a:spcPct val="150000"/>
              </a:lnSpc>
            </a:pPr>
            <a:endParaRPr lang="zh-CN" altLang="zh-CN" sz="2800" dirty="0">
              <a:solidFill>
                <a:schemeClr val="tx1"/>
              </a:solidFill>
            </a:endParaRPr>
          </a:p>
        </p:txBody>
      </p:sp>
      <p:sp>
        <p:nvSpPr>
          <p:cNvPr id="5" name="矩形 4">
            <a:hlinkClick r:id="rId2" action="ppaction://hlinksldjump"/>
            <a:extLst>
              <a:ext uri="{FF2B5EF4-FFF2-40B4-BE49-F238E27FC236}">
                <a16:creationId xmlns:a16="http://schemas.microsoft.com/office/drawing/2014/main" xmlns="" id="{5AE461B9-F06B-4661-8ECA-CEC0C5974C98}"/>
              </a:ext>
            </a:extLst>
          </p:cNvPr>
          <p:cNvSpPr/>
          <p:nvPr/>
        </p:nvSpPr>
        <p:spPr>
          <a:xfrm>
            <a:off x="1052445" y="3898900"/>
            <a:ext cx="10066020" cy="538480"/>
          </a:xfrm>
          <a:prstGeom prst="rect">
            <a:avLst/>
          </a:prstGeom>
          <a:noFill/>
          <a:ln>
            <a:noFill/>
          </a:ln>
        </p:spPr>
        <p:style>
          <a:lnRef idx="3">
            <a:schemeClr val="lt1"/>
          </a:lnRef>
          <a:fillRef idx="1">
            <a:schemeClr val="accent6"/>
          </a:fillRef>
          <a:effectRef idx="1">
            <a:schemeClr val="accent6"/>
          </a:effectRef>
          <a:fontRef idx="minor">
            <a:schemeClr val="lt1"/>
          </a:fontRef>
        </p:style>
        <p:txBody>
          <a:bodyPr anchor="ctr"/>
          <a:lstStyle/>
          <a:p>
            <a:r>
              <a:rPr lang="en-US" altLang="zh-CN" sz="2800" b="1" dirty="0">
                <a:solidFill>
                  <a:srgbClr val="DA251C"/>
                </a:solidFill>
                <a:cs typeface="微软雅黑" panose="020B0503020204020204" charset="-122"/>
              </a:rPr>
              <a:t>C</a:t>
            </a:r>
            <a:r>
              <a:rPr lang="zh-CN" altLang="en-US" sz="2800" b="1" dirty="0">
                <a:solidFill>
                  <a:srgbClr val="DA251C"/>
                </a:solidFill>
                <a:cs typeface="微软雅黑" panose="020B0503020204020204" charset="-122"/>
              </a:rPr>
              <a:t>考法帮</a:t>
            </a:r>
            <a:r>
              <a:rPr lang="en-US" altLang="zh-CN" sz="2800" b="1" dirty="0">
                <a:solidFill>
                  <a:srgbClr val="DA251C"/>
                </a:solidFill>
                <a:cs typeface="微软雅黑" panose="020B0503020204020204" charset="-122"/>
              </a:rPr>
              <a:t>·</a:t>
            </a:r>
            <a:r>
              <a:rPr lang="zh-CN" altLang="en-US" sz="2800" b="1" dirty="0">
                <a:solidFill>
                  <a:srgbClr val="DA251C"/>
                </a:solidFill>
                <a:cs typeface="微软雅黑" panose="020B0503020204020204" charset="-122"/>
              </a:rPr>
              <a:t>考向全扫描</a:t>
            </a:r>
          </a:p>
        </p:txBody>
      </p:sp>
    </p:spTree>
    <p:extLst>
      <p:ext uri="{BB962C8B-B14F-4D97-AF65-F5344CB8AC3E}">
        <p14:creationId xmlns:p14="http://schemas.microsoft.com/office/powerpoint/2010/main" val="1660239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a16="http://schemas.microsoft.com/office/drawing/2014/main" xmlns="" id="{98AA14D8-DBE1-4F1D-B446-2D5E6AC5CD70}"/>
              </a:ext>
            </a:extLst>
          </p:cNvPr>
          <p:cNvGraphicFramePr>
            <a:graphicFrameLocks noGrp="1"/>
          </p:cNvGraphicFramePr>
          <p:nvPr>
            <p:extLst>
              <p:ext uri="{D42A27DB-BD31-4B8C-83A1-F6EECF244321}">
                <p14:modId xmlns:p14="http://schemas.microsoft.com/office/powerpoint/2010/main" val="1139456792"/>
              </p:ext>
            </p:extLst>
          </p:nvPr>
        </p:nvGraphicFramePr>
        <p:xfrm>
          <a:off x="357936" y="911566"/>
          <a:ext cx="11472993" cy="5632704"/>
        </p:xfrm>
        <a:graphic>
          <a:graphicData uri="http://schemas.openxmlformats.org/drawingml/2006/table">
            <a:tbl>
              <a:tblPr firstRow="1" firstCol="1" bandRow="1">
                <a:tableStyleId>{5C22544A-7EE6-4342-B048-85BDC9FD1C3A}</a:tableStyleId>
              </a:tblPr>
              <a:tblGrid>
                <a:gridCol w="2294078">
                  <a:extLst>
                    <a:ext uri="{9D8B030D-6E8A-4147-A177-3AD203B41FA5}">
                      <a16:colId xmlns:a16="http://schemas.microsoft.com/office/drawing/2014/main" xmlns="" val="2344910824"/>
                    </a:ext>
                  </a:extLst>
                </a:gridCol>
                <a:gridCol w="2294078">
                  <a:extLst>
                    <a:ext uri="{9D8B030D-6E8A-4147-A177-3AD203B41FA5}">
                      <a16:colId xmlns:a16="http://schemas.microsoft.com/office/drawing/2014/main" xmlns="" val="485772107"/>
                    </a:ext>
                  </a:extLst>
                </a:gridCol>
                <a:gridCol w="5842077">
                  <a:extLst>
                    <a:ext uri="{9D8B030D-6E8A-4147-A177-3AD203B41FA5}">
                      <a16:colId xmlns:a16="http://schemas.microsoft.com/office/drawing/2014/main" xmlns="" val="3077684577"/>
                    </a:ext>
                  </a:extLst>
                </a:gridCol>
                <a:gridCol w="1042760">
                  <a:extLst>
                    <a:ext uri="{9D8B030D-6E8A-4147-A177-3AD203B41FA5}">
                      <a16:colId xmlns:a16="http://schemas.microsoft.com/office/drawing/2014/main" xmlns="" val="2659512060"/>
                    </a:ext>
                  </a:extLst>
                </a:gridCol>
              </a:tblGrid>
              <a:tr h="1014206">
                <a:tc>
                  <a:txBody>
                    <a:bodyPr/>
                    <a:lstStyle/>
                    <a:p>
                      <a:pPr algn="ctr">
                        <a:lnSpc>
                          <a:spcPct val="120000"/>
                        </a:lnSpc>
                        <a:spcAft>
                          <a:spcPts val="0"/>
                        </a:spcAft>
                      </a:pPr>
                      <a:r>
                        <a:rPr lang="zh-CN" sz="2800" b="0">
                          <a:solidFill>
                            <a:schemeClr val="tx1"/>
                          </a:solidFill>
                          <a:effectLst/>
                        </a:rPr>
                        <a:t>物质</a:t>
                      </a:r>
                      <a:r>
                        <a:rPr lang="en-US" sz="2800" b="0">
                          <a:solidFill>
                            <a:schemeClr val="tx1"/>
                          </a:solidFill>
                          <a:effectLst/>
                        </a:rPr>
                        <a:t>(</a:t>
                      </a:r>
                      <a:r>
                        <a:rPr lang="zh-CN" sz="2800" b="0">
                          <a:solidFill>
                            <a:schemeClr val="tx1"/>
                          </a:solidFill>
                          <a:effectLst/>
                        </a:rPr>
                        <a:t>括号</a:t>
                      </a:r>
                    </a:p>
                    <a:p>
                      <a:pPr algn="ctr">
                        <a:lnSpc>
                          <a:spcPct val="120000"/>
                        </a:lnSpc>
                        <a:spcAft>
                          <a:spcPts val="0"/>
                        </a:spcAft>
                      </a:pPr>
                      <a:r>
                        <a:rPr lang="zh-CN" sz="2800" b="0">
                          <a:solidFill>
                            <a:schemeClr val="tx1"/>
                          </a:solidFill>
                          <a:effectLst/>
                        </a:rPr>
                        <a:t>内为杂质</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除杂试剂</a:t>
                      </a:r>
                    </a:p>
                    <a:p>
                      <a:pPr algn="ctr">
                        <a:lnSpc>
                          <a:spcPct val="120000"/>
                        </a:lnSpc>
                        <a:spcAft>
                          <a:spcPts val="0"/>
                        </a:spcAft>
                      </a:pPr>
                      <a:r>
                        <a:rPr lang="zh-CN" sz="2800" b="0" dirty="0">
                          <a:solidFill>
                            <a:schemeClr val="tx1"/>
                          </a:solidFill>
                          <a:effectLst/>
                        </a:rPr>
                        <a:t>或方法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54915" marR="549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分离</a:t>
                      </a:r>
                    </a:p>
                    <a:p>
                      <a:pPr algn="ctr">
                        <a:lnSpc>
                          <a:spcPct val="120000"/>
                        </a:lnSpc>
                        <a:spcAft>
                          <a:spcPts val="0"/>
                        </a:spcAft>
                      </a:pPr>
                      <a:r>
                        <a:rPr lang="zh-CN" sz="2800" b="0" dirty="0">
                          <a:solidFill>
                            <a:schemeClr val="tx1"/>
                          </a:solidFill>
                          <a:effectLst/>
                        </a:rPr>
                        <a:t>方法</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95242023"/>
                  </a:ext>
                </a:extLst>
              </a:tr>
              <a:tr h="1014206">
                <a:tc>
                  <a:txBody>
                    <a:bodyPr/>
                    <a:lstStyle/>
                    <a:p>
                      <a:pPr algn="ctr">
                        <a:lnSpc>
                          <a:spcPct val="120000"/>
                        </a:lnSpc>
                        <a:spcAft>
                          <a:spcPts val="0"/>
                        </a:spcAft>
                      </a:pPr>
                      <a:r>
                        <a:rPr lang="en-US" sz="2800" b="0">
                          <a:solidFill>
                            <a:schemeClr val="tx1"/>
                          </a:solidFill>
                          <a:effectLst/>
                        </a:rPr>
                        <a:t>NaCl</a:t>
                      </a:r>
                      <a:r>
                        <a:rPr lang="zh-CN" sz="2800" b="0">
                          <a:solidFill>
                            <a:schemeClr val="tx1"/>
                          </a:solidFill>
                          <a:effectLst/>
                        </a:rPr>
                        <a:t>溶液</a:t>
                      </a:r>
                    </a:p>
                    <a:p>
                      <a:pPr algn="ctr">
                        <a:lnSpc>
                          <a:spcPct val="120000"/>
                        </a:lnSpc>
                        <a:spcAft>
                          <a:spcPts val="0"/>
                        </a:spcAft>
                      </a:pPr>
                      <a:r>
                        <a:rPr lang="en-US" sz="2800" b="0">
                          <a:solidFill>
                            <a:schemeClr val="tx1"/>
                          </a:solidFill>
                          <a:effectLst/>
                        </a:rPr>
                        <a:t>(MgCl</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加适量</a:t>
                      </a:r>
                    </a:p>
                    <a:p>
                      <a:pPr algn="ctr">
                        <a:lnSpc>
                          <a:spcPct val="120000"/>
                        </a:lnSpc>
                        <a:spcAft>
                          <a:spcPts val="0"/>
                        </a:spcAft>
                      </a:pPr>
                      <a:r>
                        <a:rPr lang="en-US" sz="2800" b="0">
                          <a:solidFill>
                            <a:schemeClr val="tx1"/>
                          </a:solidFill>
                          <a:effectLst/>
                        </a:rPr>
                        <a:t>NaOH</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MgCl</a:t>
                      </a:r>
                      <a:r>
                        <a:rPr lang="en-US" sz="2800" b="0" baseline="-25000" dirty="0">
                          <a:solidFill>
                            <a:schemeClr val="tx1"/>
                          </a:solidFill>
                          <a:effectLst/>
                        </a:rPr>
                        <a:t>2</a:t>
                      </a:r>
                      <a:r>
                        <a:rPr lang="en-US" sz="2800" b="0" dirty="0">
                          <a:solidFill>
                            <a:schemeClr val="tx1"/>
                          </a:solidFill>
                          <a:effectLst/>
                        </a:rPr>
                        <a:t>+2NaOH </a:t>
                      </a:r>
                      <a:endParaRPr lang="zh-CN" sz="2800" b="0" dirty="0">
                        <a:solidFill>
                          <a:schemeClr val="tx1"/>
                        </a:solidFill>
                        <a:effectLst/>
                      </a:endParaRPr>
                    </a:p>
                    <a:p>
                      <a:pPr algn="ctr">
                        <a:lnSpc>
                          <a:spcPct val="120000"/>
                        </a:lnSpc>
                        <a:spcAft>
                          <a:spcPts val="0"/>
                        </a:spcAft>
                      </a:pPr>
                      <a:r>
                        <a:rPr lang="en-US" sz="2800" b="0" dirty="0">
                          <a:solidFill>
                            <a:schemeClr val="tx1"/>
                          </a:solidFill>
                          <a:effectLst/>
                        </a:rPr>
                        <a:t>Mg(OH)</a:t>
                      </a:r>
                      <a:r>
                        <a:rPr lang="en-US" sz="2800" b="0" baseline="-25000" dirty="0">
                          <a:solidFill>
                            <a:schemeClr val="tx1"/>
                          </a:solidFill>
                          <a:effectLst/>
                        </a:rPr>
                        <a:t>2</a:t>
                      </a:r>
                      <a:r>
                        <a:rPr lang="en-US" sz="2800" b="0" dirty="0">
                          <a:solidFill>
                            <a:schemeClr val="tx1"/>
                          </a:solidFill>
                          <a:effectLst/>
                        </a:rPr>
                        <a:t>↓+2NaCl</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过滤</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82412738"/>
                  </a:ext>
                </a:extLst>
              </a:tr>
              <a:tr h="1014206">
                <a:tc>
                  <a:txBody>
                    <a:bodyPr/>
                    <a:lstStyle/>
                    <a:p>
                      <a:pPr algn="ctr">
                        <a:lnSpc>
                          <a:spcPct val="120000"/>
                        </a:lnSpc>
                        <a:spcAft>
                          <a:spcPts val="0"/>
                        </a:spcAft>
                      </a:pPr>
                      <a:r>
                        <a:rPr lang="en-US" sz="2800" b="0">
                          <a:solidFill>
                            <a:schemeClr val="tx1"/>
                          </a:solidFill>
                          <a:effectLst/>
                        </a:rPr>
                        <a:t>C(CuO)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加过量稀</a:t>
                      </a:r>
                    </a:p>
                    <a:p>
                      <a:pPr algn="ctr">
                        <a:lnSpc>
                          <a:spcPct val="120000"/>
                        </a:lnSpc>
                        <a:spcAft>
                          <a:spcPts val="0"/>
                        </a:spcAft>
                      </a:pPr>
                      <a:r>
                        <a:rPr lang="zh-CN" sz="2800" b="0">
                          <a:solidFill>
                            <a:schemeClr val="tx1"/>
                          </a:solidFill>
                          <a:effectLst/>
                        </a:rPr>
                        <a:t>盐酸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CuO+2HCl           CuCl</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过滤</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81907978"/>
                  </a:ext>
                </a:extLst>
              </a:tr>
              <a:tr h="507104">
                <a:tc>
                  <a:txBody>
                    <a:bodyPr/>
                    <a:lstStyle/>
                    <a:p>
                      <a:pPr algn="ctr">
                        <a:lnSpc>
                          <a:spcPct val="120000"/>
                        </a:lnSpc>
                        <a:spcAft>
                          <a:spcPts val="0"/>
                        </a:spcAft>
                      </a:pPr>
                      <a:r>
                        <a:rPr lang="en-US" sz="2800" b="0">
                          <a:solidFill>
                            <a:schemeClr val="tx1"/>
                          </a:solidFill>
                          <a:effectLst/>
                        </a:rPr>
                        <a:t>CuO(Fe)</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磁铁</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Fe</a:t>
                      </a:r>
                      <a:r>
                        <a:rPr lang="zh-CN" sz="2800" b="0">
                          <a:solidFill>
                            <a:schemeClr val="tx1"/>
                          </a:solidFill>
                          <a:effectLst/>
                        </a:rPr>
                        <a:t>能被磁铁吸引</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a:solidFill>
                            <a:schemeClr val="tx1"/>
                          </a:solidFill>
                          <a:effectLst/>
                        </a:rPr>
                        <a:t> </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20392244"/>
                  </a:ext>
                </a:extLst>
              </a:tr>
              <a:tr h="1014206">
                <a:tc>
                  <a:txBody>
                    <a:bodyPr/>
                    <a:lstStyle/>
                    <a:p>
                      <a:pPr algn="ctr">
                        <a:lnSpc>
                          <a:spcPct val="120000"/>
                        </a:lnSpc>
                        <a:spcAft>
                          <a:spcPts val="0"/>
                        </a:spcAft>
                      </a:pPr>
                      <a:r>
                        <a:rPr lang="en-US" sz="2800" b="0">
                          <a:solidFill>
                            <a:schemeClr val="tx1"/>
                          </a:solidFill>
                          <a:effectLst/>
                        </a:rPr>
                        <a:t>CuS(FeS)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加过量稀</a:t>
                      </a:r>
                    </a:p>
                    <a:p>
                      <a:pPr algn="ctr">
                        <a:lnSpc>
                          <a:spcPct val="120000"/>
                        </a:lnSpc>
                        <a:spcAft>
                          <a:spcPts val="0"/>
                        </a:spcAft>
                      </a:pPr>
                      <a:r>
                        <a:rPr lang="zh-CN" sz="2800" b="0">
                          <a:solidFill>
                            <a:schemeClr val="tx1"/>
                          </a:solidFill>
                          <a:effectLst/>
                        </a:rPr>
                        <a:t>盐酸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FeS+2HCl           FeCl</a:t>
                      </a:r>
                      <a:r>
                        <a:rPr lang="en-US" sz="2800" b="0" baseline="-25000" dirty="0">
                          <a:solidFill>
                            <a:schemeClr val="tx1"/>
                          </a:solidFill>
                          <a:effectLst/>
                        </a:rPr>
                        <a:t>2</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过滤</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564290573"/>
                  </a:ext>
                </a:extLst>
              </a:tr>
              <a:tr h="1014206">
                <a:tc>
                  <a:txBody>
                    <a:bodyPr/>
                    <a:lstStyle/>
                    <a:p>
                      <a:pPr algn="ctr">
                        <a:lnSpc>
                          <a:spcPct val="120000"/>
                        </a:lnSpc>
                        <a:spcAft>
                          <a:spcPts val="0"/>
                        </a:spcAft>
                      </a:pPr>
                      <a:r>
                        <a:rPr lang="zh-CN" sz="2800" b="0">
                          <a:solidFill>
                            <a:schemeClr val="tx1"/>
                          </a:solidFill>
                          <a:effectLst/>
                        </a:rPr>
                        <a:t>镁粉</a:t>
                      </a:r>
                    </a:p>
                    <a:p>
                      <a:pPr algn="ctr">
                        <a:lnSpc>
                          <a:spcPct val="120000"/>
                        </a:lnSpc>
                        <a:spcAft>
                          <a:spcPts val="0"/>
                        </a:spcAft>
                      </a:pPr>
                      <a:r>
                        <a:rPr lang="en-US" sz="2800" b="0">
                          <a:solidFill>
                            <a:schemeClr val="tx1"/>
                          </a:solidFill>
                          <a:effectLst/>
                        </a:rPr>
                        <a:t>(</a:t>
                      </a:r>
                      <a:r>
                        <a:rPr lang="zh-CN" sz="2800" b="0">
                          <a:solidFill>
                            <a:schemeClr val="tx1"/>
                          </a:solidFill>
                          <a:effectLst/>
                        </a:rPr>
                        <a:t>铝粉</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加过量</a:t>
                      </a:r>
                    </a:p>
                    <a:p>
                      <a:pPr algn="ctr">
                        <a:lnSpc>
                          <a:spcPct val="120000"/>
                        </a:lnSpc>
                        <a:spcAft>
                          <a:spcPts val="0"/>
                        </a:spcAft>
                      </a:pPr>
                      <a:r>
                        <a:rPr lang="en-US" sz="2800" b="0">
                          <a:solidFill>
                            <a:schemeClr val="tx1"/>
                          </a:solidFill>
                          <a:effectLst/>
                        </a:rPr>
                        <a:t>NaOH</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en-US" sz="2800" b="0" dirty="0">
                          <a:solidFill>
                            <a:schemeClr val="tx1"/>
                          </a:solidFill>
                          <a:effectLst/>
                        </a:rPr>
                        <a:t>2Al+2NaOH+2H</a:t>
                      </a:r>
                      <a:r>
                        <a:rPr lang="en-US" sz="2800" b="0" baseline="-25000" dirty="0">
                          <a:solidFill>
                            <a:schemeClr val="tx1"/>
                          </a:solidFill>
                          <a:effectLst/>
                        </a:rPr>
                        <a:t>2</a:t>
                      </a:r>
                      <a:r>
                        <a:rPr lang="en-US" sz="2800" b="0" dirty="0">
                          <a:solidFill>
                            <a:schemeClr val="tx1"/>
                          </a:solidFill>
                          <a:effectLst/>
                        </a:rPr>
                        <a:t>O </a:t>
                      </a:r>
                      <a:endParaRPr lang="zh-CN" sz="2800" b="0" dirty="0">
                        <a:solidFill>
                          <a:schemeClr val="tx1"/>
                        </a:solidFill>
                        <a:effectLst/>
                      </a:endParaRPr>
                    </a:p>
                    <a:p>
                      <a:pPr algn="ctr">
                        <a:lnSpc>
                          <a:spcPct val="120000"/>
                        </a:lnSpc>
                        <a:spcAft>
                          <a:spcPts val="0"/>
                        </a:spcAft>
                      </a:pPr>
                      <a:r>
                        <a:rPr lang="en-US" sz="2800" b="0" dirty="0">
                          <a:solidFill>
                            <a:schemeClr val="tx1"/>
                          </a:solidFill>
                          <a:effectLst/>
                        </a:rPr>
                        <a:t>2NaAlO</a:t>
                      </a:r>
                      <a:r>
                        <a:rPr lang="en-US" sz="2800" b="0" baseline="-25000" dirty="0">
                          <a:solidFill>
                            <a:schemeClr val="tx1"/>
                          </a:solidFill>
                          <a:effectLst/>
                        </a:rPr>
                        <a:t>2</a:t>
                      </a:r>
                      <a:r>
                        <a:rPr lang="en-US" sz="2800" b="0" dirty="0">
                          <a:solidFill>
                            <a:schemeClr val="tx1"/>
                          </a:solidFill>
                          <a:effectLst/>
                        </a:rPr>
                        <a:t>+3H</a:t>
                      </a:r>
                      <a:r>
                        <a:rPr lang="en-US" sz="2800" b="0" baseline="-25000" dirty="0">
                          <a:solidFill>
                            <a:schemeClr val="tx1"/>
                          </a:solidFill>
                          <a:effectLst/>
                        </a:rPr>
                        <a:t>2</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过滤</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3537263"/>
                  </a:ext>
                </a:extLst>
              </a:tr>
            </a:tbl>
          </a:graphicData>
        </a:graphic>
      </p:graphicFrame>
      <p:pic>
        <p:nvPicPr>
          <p:cNvPr id="27" name="图片 1108">
            <a:extLst>
              <a:ext uri="{FF2B5EF4-FFF2-40B4-BE49-F238E27FC236}">
                <a16:creationId xmlns:a16="http://schemas.microsoft.com/office/drawing/2014/main" xmlns="" id="{8ABC5856-BF47-4C6D-B47B-AF62F6EEAE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9292" y="1981200"/>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108">
            <a:extLst>
              <a:ext uri="{FF2B5EF4-FFF2-40B4-BE49-F238E27FC236}">
                <a16:creationId xmlns:a16="http://schemas.microsoft.com/office/drawing/2014/main" xmlns="" id="{9E7C949A-C4EC-4C99-A6A8-92C289778EC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592" y="3257403"/>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108">
            <a:extLst>
              <a:ext uri="{FF2B5EF4-FFF2-40B4-BE49-F238E27FC236}">
                <a16:creationId xmlns:a16="http://schemas.microsoft.com/office/drawing/2014/main" xmlns="" id="{4B052E3F-D4C6-487E-9A7C-F2DA3C44F9D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292" y="4760452"/>
            <a:ext cx="673100" cy="403860"/>
          </a:xfrm>
          <a:prstGeom prst="rect">
            <a:avLst/>
          </a:prstGeom>
          <a:noFill/>
          <a:extLst>
            <a:ext uri="{909E8E84-426E-40DD-AFC4-6F175D3DCCD1}">
              <a14:hiddenFill xmlns:a14="http://schemas.microsoft.com/office/drawing/2010/main">
                <a:solidFill>
                  <a:srgbClr val="FFFFFF"/>
                </a:solidFill>
              </a14:hiddenFill>
            </a:ext>
          </a:extLst>
        </p:spPr>
      </p:pic>
      <p:pic>
        <p:nvPicPr>
          <p:cNvPr id="18" name="图片 1108">
            <a:extLst>
              <a:ext uri="{FF2B5EF4-FFF2-40B4-BE49-F238E27FC236}">
                <a16:creationId xmlns:a16="http://schemas.microsoft.com/office/drawing/2014/main" xmlns="" id="{CA870B0D-F1A8-41E7-A620-7EA5EF1144A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1284" y="5542574"/>
            <a:ext cx="673100" cy="40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131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nSpc>
                <a:spcPct val="150000"/>
              </a:lnSpc>
            </a:pPr>
            <a:r>
              <a:rPr lang="en-US" altLang="zh-CN" sz="2800" dirty="0"/>
              <a:t>(2)</a:t>
            </a:r>
            <a:r>
              <a:rPr lang="zh-CN" altLang="en-US" sz="2800" dirty="0"/>
              <a:t>常见气体的除杂方法 </a:t>
            </a:r>
            <a:endParaRPr lang="zh-CN" altLang="zh-CN" sz="2800" dirty="0"/>
          </a:p>
        </p:txBody>
      </p:sp>
      <p:graphicFrame>
        <p:nvGraphicFramePr>
          <p:cNvPr id="3" name="表格 2">
            <a:extLst>
              <a:ext uri="{FF2B5EF4-FFF2-40B4-BE49-F238E27FC236}">
                <a16:creationId xmlns:a16="http://schemas.microsoft.com/office/drawing/2014/main" xmlns="" id="{04CF3822-A6D1-443F-B34C-4980FF546766}"/>
              </a:ext>
            </a:extLst>
          </p:cNvPr>
          <p:cNvGraphicFramePr>
            <a:graphicFrameLocks noGrp="1"/>
          </p:cNvGraphicFramePr>
          <p:nvPr>
            <p:extLst>
              <p:ext uri="{D42A27DB-BD31-4B8C-83A1-F6EECF244321}">
                <p14:modId xmlns:p14="http://schemas.microsoft.com/office/powerpoint/2010/main" val="916095309"/>
              </p:ext>
            </p:extLst>
          </p:nvPr>
        </p:nvGraphicFramePr>
        <p:xfrm>
          <a:off x="330199" y="904116"/>
          <a:ext cx="11488294" cy="5570742"/>
        </p:xfrm>
        <a:graphic>
          <a:graphicData uri="http://schemas.openxmlformats.org/drawingml/2006/table">
            <a:tbl>
              <a:tblPr firstRow="1" firstCol="1" bandRow="1">
                <a:tableStyleId>{5C22544A-7EE6-4342-B048-85BDC9FD1C3A}</a:tableStyleId>
              </a:tblPr>
              <a:tblGrid>
                <a:gridCol w="1943101">
                  <a:extLst>
                    <a:ext uri="{9D8B030D-6E8A-4147-A177-3AD203B41FA5}">
                      <a16:colId xmlns:a16="http://schemas.microsoft.com/office/drawing/2014/main" xmlns="" val="876660903"/>
                    </a:ext>
                  </a:extLst>
                </a:gridCol>
                <a:gridCol w="2870200">
                  <a:extLst>
                    <a:ext uri="{9D8B030D-6E8A-4147-A177-3AD203B41FA5}">
                      <a16:colId xmlns:a16="http://schemas.microsoft.com/office/drawing/2014/main" xmlns="" val="1604399147"/>
                    </a:ext>
                  </a:extLst>
                </a:gridCol>
                <a:gridCol w="6674993">
                  <a:extLst>
                    <a:ext uri="{9D8B030D-6E8A-4147-A177-3AD203B41FA5}">
                      <a16:colId xmlns:a16="http://schemas.microsoft.com/office/drawing/2014/main" xmlns="" val="369110745"/>
                    </a:ext>
                  </a:extLst>
                </a:gridCol>
              </a:tblGrid>
              <a:tr h="835784">
                <a:tc>
                  <a:txBody>
                    <a:bodyPr/>
                    <a:lstStyle/>
                    <a:p>
                      <a:pPr algn="ctr">
                        <a:lnSpc>
                          <a:spcPct val="100000"/>
                        </a:lnSpc>
                        <a:spcAft>
                          <a:spcPts val="0"/>
                        </a:spcAft>
                      </a:pPr>
                      <a:r>
                        <a:rPr lang="zh-CN" sz="2800" b="0" dirty="0">
                          <a:solidFill>
                            <a:schemeClr val="tx1"/>
                          </a:solidFill>
                          <a:effectLst/>
                        </a:rPr>
                        <a:t>气体</a:t>
                      </a:r>
                      <a:r>
                        <a:rPr lang="en-US" sz="2800" b="0" dirty="0">
                          <a:solidFill>
                            <a:schemeClr val="tx1"/>
                          </a:solidFill>
                          <a:effectLst/>
                        </a:rPr>
                        <a:t>(</a:t>
                      </a:r>
                      <a:r>
                        <a:rPr lang="zh-CN" sz="2800" b="0" dirty="0">
                          <a:solidFill>
                            <a:schemeClr val="tx1"/>
                          </a:solidFill>
                          <a:effectLst/>
                        </a:rPr>
                        <a:t>括号内</a:t>
                      </a:r>
                    </a:p>
                    <a:p>
                      <a:pPr algn="ctr">
                        <a:lnSpc>
                          <a:spcPct val="100000"/>
                        </a:lnSpc>
                        <a:spcAft>
                          <a:spcPts val="0"/>
                        </a:spcAft>
                      </a:pPr>
                      <a:r>
                        <a:rPr lang="zh-CN" sz="2800" b="0" dirty="0">
                          <a:solidFill>
                            <a:schemeClr val="tx1"/>
                          </a:solidFill>
                          <a:effectLst/>
                        </a:rPr>
                        <a:t>为杂质</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除杂试剂</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zh-CN" sz="2800" b="0" dirty="0">
                          <a:solidFill>
                            <a:schemeClr val="tx1"/>
                          </a:solidFill>
                          <a:effectLst/>
                        </a:rPr>
                        <a:t>化学方程式或原理</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9590548"/>
                  </a:ext>
                </a:extLst>
              </a:tr>
              <a:tr h="642744">
                <a:tc>
                  <a:txBody>
                    <a:bodyPr/>
                    <a:lstStyle/>
                    <a:p>
                      <a:pPr algn="ctr">
                        <a:lnSpc>
                          <a:spcPct val="130000"/>
                        </a:lnSpc>
                        <a:spcAft>
                          <a:spcPts val="0"/>
                        </a:spcAft>
                      </a:pPr>
                      <a:r>
                        <a:rPr lang="en-US" sz="2800" b="0">
                          <a:solidFill>
                            <a:schemeClr val="tx1"/>
                          </a:solidFill>
                          <a:effectLst/>
                        </a:rPr>
                        <a:t>C</a:t>
                      </a:r>
                      <a:r>
                        <a:rPr lang="en-US" sz="2800" b="0" baseline="-25000">
                          <a:solidFill>
                            <a:schemeClr val="tx1"/>
                          </a:solidFill>
                          <a:effectLst/>
                        </a:rPr>
                        <a:t>2</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CuSO</a:t>
                      </a:r>
                      <a:r>
                        <a:rPr lang="en-US" sz="2800" b="0" baseline="-25000">
                          <a:solidFill>
                            <a:schemeClr val="tx1"/>
                          </a:solidFill>
                          <a:effectLst/>
                        </a:rPr>
                        <a:t>4</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S+CuSO</a:t>
                      </a:r>
                      <a:r>
                        <a:rPr lang="en-US" sz="2800" b="0" baseline="-25000" dirty="0">
                          <a:solidFill>
                            <a:schemeClr val="tx1"/>
                          </a:solidFill>
                          <a:effectLst/>
                        </a:rPr>
                        <a:t>4             </a:t>
                      </a:r>
                      <a:r>
                        <a:rPr lang="en-US" sz="2800" b="0" dirty="0" err="1">
                          <a:solidFill>
                            <a:schemeClr val="tx1"/>
                          </a:solidFill>
                          <a:effectLst/>
                        </a:rPr>
                        <a:t>CuS</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03757601"/>
                  </a:ext>
                </a:extLst>
              </a:tr>
              <a:tr h="556347">
                <a:tc>
                  <a:txBody>
                    <a:bodyPr/>
                    <a:lstStyle/>
                    <a:p>
                      <a:pPr algn="ctr">
                        <a:lnSpc>
                          <a:spcPct val="130000"/>
                        </a:lnSpc>
                        <a:spcAft>
                          <a:spcPts val="0"/>
                        </a:spcAft>
                      </a:pP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(NH</a:t>
                      </a:r>
                      <a:r>
                        <a:rPr lang="en-US" sz="2800" b="0" baseline="-25000">
                          <a:solidFill>
                            <a:schemeClr val="tx1"/>
                          </a:solidFill>
                          <a:effectLst/>
                        </a:rPr>
                        <a:t>3</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浓硫酸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NH</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          </a:t>
                      </a:r>
                      <a:r>
                        <a:rPr lang="en-US" sz="2800" b="0" dirty="0">
                          <a:solidFill>
                            <a:schemeClr val="tx1"/>
                          </a:solidFill>
                          <a:effectLst/>
                        </a:rPr>
                        <a:t>   NH</a:t>
                      </a:r>
                      <a:r>
                        <a:rPr lang="en-US" sz="2800" b="0" baseline="-25000" dirty="0">
                          <a:solidFill>
                            <a:schemeClr val="tx1"/>
                          </a:solidFill>
                          <a:effectLst/>
                        </a:rPr>
                        <a:t>4</a:t>
                      </a:r>
                      <a:r>
                        <a:rPr lang="en-US" sz="2800" b="0" dirty="0">
                          <a:solidFill>
                            <a:schemeClr val="tx1"/>
                          </a:solidFill>
                          <a:effectLst/>
                        </a:rPr>
                        <a:t>HSO</a:t>
                      </a:r>
                      <a:r>
                        <a:rPr lang="en-US" sz="2800" b="0" baseline="-25000" dirty="0">
                          <a:solidFill>
                            <a:schemeClr val="tx1"/>
                          </a:solidFill>
                          <a:effectLst/>
                        </a:rPr>
                        <a:t>4</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1901247"/>
                  </a:ext>
                </a:extLst>
              </a:tr>
              <a:tr h="1172737">
                <a:tc>
                  <a:txBody>
                    <a:bodyPr/>
                    <a:lstStyle/>
                    <a:p>
                      <a:pPr algn="ctr">
                        <a:lnSpc>
                          <a:spcPct val="130000"/>
                        </a:lnSpc>
                        <a:spcAft>
                          <a:spcPts val="0"/>
                        </a:spcAft>
                      </a:pPr>
                      <a:r>
                        <a:rPr lang="en-US" sz="2800" b="0">
                          <a:solidFill>
                            <a:schemeClr val="tx1"/>
                          </a:solidFill>
                          <a:effectLst/>
                        </a:rPr>
                        <a:t>Cl</a:t>
                      </a:r>
                      <a:r>
                        <a:rPr lang="en-US" sz="2800" b="0" baseline="-25000">
                          <a:solidFill>
                            <a:schemeClr val="tx1"/>
                          </a:solidFill>
                          <a:effectLst/>
                        </a:rPr>
                        <a:t>2</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饱和</a:t>
                      </a:r>
                      <a:r>
                        <a:rPr lang="en-US" sz="2800" b="0" dirty="0" err="1">
                          <a:solidFill>
                            <a:schemeClr val="tx1"/>
                          </a:solidFill>
                          <a:effectLst/>
                        </a:rPr>
                        <a:t>NaCl</a:t>
                      </a: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a:solidFill>
                            <a:schemeClr val="tx1"/>
                          </a:solidFill>
                          <a:effectLst/>
                        </a:rPr>
                        <a:t>HCl</a:t>
                      </a:r>
                      <a:r>
                        <a:rPr lang="zh-CN" sz="2800" b="0">
                          <a:solidFill>
                            <a:schemeClr val="tx1"/>
                          </a:solidFill>
                          <a:effectLst/>
                        </a:rPr>
                        <a:t>极易溶于水</a:t>
                      </a:r>
                      <a:r>
                        <a:rPr lang="en-US" sz="2800" b="0">
                          <a:solidFill>
                            <a:schemeClr val="tx1"/>
                          </a:solidFill>
                          <a:effectLst/>
                        </a:rPr>
                        <a:t>,Cl</a:t>
                      </a:r>
                      <a:r>
                        <a:rPr lang="en-US" sz="2800" b="0" baseline="-25000">
                          <a:solidFill>
                            <a:schemeClr val="tx1"/>
                          </a:solidFill>
                          <a:effectLst/>
                        </a:rPr>
                        <a:t>2</a:t>
                      </a:r>
                      <a:r>
                        <a:rPr lang="zh-CN" sz="2800" b="0">
                          <a:solidFill>
                            <a:schemeClr val="tx1"/>
                          </a:solidFill>
                          <a:effectLst/>
                        </a:rPr>
                        <a:t>在饱和</a:t>
                      </a:r>
                      <a:r>
                        <a:rPr lang="en-US" sz="2800" b="0">
                          <a:solidFill>
                            <a:schemeClr val="tx1"/>
                          </a:solidFill>
                          <a:effectLst/>
                        </a:rPr>
                        <a:t>NaCl</a:t>
                      </a:r>
                      <a:r>
                        <a:rPr lang="zh-CN" sz="2800" b="0">
                          <a:solidFill>
                            <a:schemeClr val="tx1"/>
                          </a:solidFill>
                          <a:effectLst/>
                        </a:rPr>
                        <a:t>溶液中的溶解度小</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132527011"/>
                  </a:ext>
                </a:extLst>
              </a:tr>
              <a:tr h="1172737">
                <a:tc>
                  <a:txBody>
                    <a:bodyPr/>
                    <a:lstStyle/>
                    <a:p>
                      <a:pPr algn="ctr">
                        <a:lnSpc>
                          <a:spcPct val="130000"/>
                        </a:lnSpc>
                        <a:spcAft>
                          <a:spcPts val="0"/>
                        </a:spcAft>
                      </a:pPr>
                      <a:r>
                        <a:rPr lang="en-US" sz="2800" b="0">
                          <a:solidFill>
                            <a:schemeClr val="tx1"/>
                          </a:solidFill>
                          <a:effectLst/>
                        </a:rPr>
                        <a:t>CO</a:t>
                      </a:r>
                      <a:r>
                        <a:rPr lang="en-US" sz="2800" b="0" baseline="-25000">
                          <a:solidFill>
                            <a:schemeClr val="tx1"/>
                          </a:solidFill>
                          <a:effectLst/>
                        </a:rPr>
                        <a:t>2</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饱和</a:t>
                      </a:r>
                      <a:r>
                        <a:rPr lang="en-US" sz="2800" b="0" dirty="0">
                          <a:solidFill>
                            <a:schemeClr val="tx1"/>
                          </a:solidFill>
                          <a:effectLst/>
                        </a:rPr>
                        <a:t>NaHCO</a:t>
                      </a:r>
                      <a:r>
                        <a:rPr lang="en-US" sz="2800" b="0" baseline="-25000" dirty="0">
                          <a:solidFill>
                            <a:schemeClr val="tx1"/>
                          </a:solidFill>
                          <a:effectLst/>
                        </a:rPr>
                        <a:t>3</a:t>
                      </a: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HCl+NaHCO</a:t>
                      </a:r>
                      <a:r>
                        <a:rPr lang="en-US" sz="2800" b="0" baseline="-25000" dirty="0">
                          <a:solidFill>
                            <a:schemeClr val="tx1"/>
                          </a:solidFill>
                          <a:effectLst/>
                        </a:rPr>
                        <a:t>3</a:t>
                      </a:r>
                      <a:r>
                        <a:rPr lang="en-US" sz="2800" b="0" dirty="0">
                          <a:solidFill>
                            <a:schemeClr val="tx1"/>
                          </a:solidFill>
                          <a:effectLst/>
                        </a:rPr>
                        <a:t>         NaCl+H</a:t>
                      </a:r>
                      <a:r>
                        <a:rPr lang="en-US" sz="2800" b="0" baseline="-25000" dirty="0">
                          <a:solidFill>
                            <a:schemeClr val="tx1"/>
                          </a:solidFill>
                          <a:effectLst/>
                        </a:rPr>
                        <a:t>2</a:t>
                      </a:r>
                      <a:r>
                        <a:rPr lang="en-US" sz="2800" b="0" dirty="0">
                          <a:solidFill>
                            <a:schemeClr val="tx1"/>
                          </a:solidFill>
                          <a:effectLst/>
                        </a:rPr>
                        <a:t>O+CO</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3581690"/>
                  </a:ext>
                </a:extLst>
              </a:tr>
              <a:tr h="1172737">
                <a:tc>
                  <a:txBody>
                    <a:bodyPr/>
                    <a:lstStyle/>
                    <a:p>
                      <a:pPr algn="ctr">
                        <a:lnSpc>
                          <a:spcPct val="130000"/>
                        </a:lnSpc>
                        <a:spcAft>
                          <a:spcPts val="0"/>
                        </a:spcAft>
                      </a:pPr>
                      <a:r>
                        <a:rPr lang="en-US" sz="2800" b="0">
                          <a:solidFill>
                            <a:schemeClr val="tx1"/>
                          </a:solidFill>
                          <a:effectLst/>
                        </a:rPr>
                        <a:t>SO</a:t>
                      </a:r>
                      <a:r>
                        <a:rPr lang="en-US" sz="2800" b="0" baseline="-25000">
                          <a:solidFill>
                            <a:schemeClr val="tx1"/>
                          </a:solidFill>
                          <a:effectLst/>
                        </a:rPr>
                        <a:t>2</a:t>
                      </a:r>
                      <a:r>
                        <a:rPr lang="en-US" sz="2800" b="0">
                          <a:solidFill>
                            <a:schemeClr val="tx1"/>
                          </a:solidFill>
                          <a:effectLst/>
                        </a:rPr>
                        <a:t>(HCl)</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饱和</a:t>
                      </a:r>
                      <a:r>
                        <a:rPr lang="en-US" sz="2800" b="0" dirty="0">
                          <a:solidFill>
                            <a:schemeClr val="tx1"/>
                          </a:solidFill>
                          <a:effectLst/>
                        </a:rPr>
                        <a:t>NaHSO</a:t>
                      </a:r>
                      <a:r>
                        <a:rPr lang="en-US" sz="2800" b="0" baseline="-25000" dirty="0">
                          <a:solidFill>
                            <a:schemeClr val="tx1"/>
                          </a:solidFill>
                          <a:effectLst/>
                        </a:rPr>
                        <a:t>3</a:t>
                      </a:r>
                      <a:endParaRPr lang="zh-CN" sz="2800" b="0" dirty="0">
                        <a:solidFill>
                          <a:schemeClr val="tx1"/>
                        </a:solidFill>
                        <a:effectLst/>
                      </a:endParaRPr>
                    </a:p>
                    <a:p>
                      <a:pPr algn="ctr">
                        <a:lnSpc>
                          <a:spcPct val="130000"/>
                        </a:lnSpc>
                        <a:spcAft>
                          <a:spcPts val="0"/>
                        </a:spcAft>
                      </a:pP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HCl+NaHSO</a:t>
                      </a:r>
                      <a:r>
                        <a:rPr lang="en-US" sz="2800" b="0" baseline="-25000" dirty="0">
                          <a:solidFill>
                            <a:schemeClr val="tx1"/>
                          </a:solidFill>
                          <a:effectLst/>
                        </a:rPr>
                        <a:t>3</a:t>
                      </a:r>
                      <a:r>
                        <a:rPr lang="en-US" sz="2800" b="0" dirty="0">
                          <a:solidFill>
                            <a:schemeClr val="tx1"/>
                          </a:solidFill>
                          <a:effectLst/>
                        </a:rPr>
                        <a:t>          NaCl+H</a:t>
                      </a:r>
                      <a:r>
                        <a:rPr lang="en-US" sz="2800" b="0" baseline="-25000" dirty="0">
                          <a:solidFill>
                            <a:schemeClr val="tx1"/>
                          </a:solidFill>
                          <a:effectLst/>
                        </a:rPr>
                        <a:t>2</a:t>
                      </a:r>
                      <a:r>
                        <a:rPr lang="en-US" sz="2800" b="0" dirty="0">
                          <a:solidFill>
                            <a:schemeClr val="tx1"/>
                          </a:solidFill>
                          <a:effectLst/>
                        </a:rPr>
                        <a:t>O+SO</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13091775"/>
                  </a:ext>
                </a:extLst>
              </a:tr>
            </a:tbl>
          </a:graphicData>
        </a:graphic>
      </p:graphicFrame>
      <p:pic>
        <p:nvPicPr>
          <p:cNvPr id="150538" name="图片 1113">
            <a:extLst>
              <a:ext uri="{FF2B5EF4-FFF2-40B4-BE49-F238E27FC236}">
                <a16:creationId xmlns:a16="http://schemas.microsoft.com/office/drawing/2014/main" xmlns="" id="{E53049D5-1B97-45CA-B2EA-92AD20499C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7091" y="1942537"/>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26" name="图片 1113">
            <a:extLst>
              <a:ext uri="{FF2B5EF4-FFF2-40B4-BE49-F238E27FC236}">
                <a16:creationId xmlns:a16="http://schemas.microsoft.com/office/drawing/2014/main" xmlns="" id="{CAB326CF-EE55-4971-82A3-C40294390E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4835" y="2506675"/>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1113">
            <a:extLst>
              <a:ext uri="{FF2B5EF4-FFF2-40B4-BE49-F238E27FC236}">
                <a16:creationId xmlns:a16="http://schemas.microsoft.com/office/drawing/2014/main" xmlns="" id="{F6F98B12-1BC7-4AC8-A6B7-518DA1E7B4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102" y="4568331"/>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28" name="图片 1113">
            <a:extLst>
              <a:ext uri="{FF2B5EF4-FFF2-40B4-BE49-F238E27FC236}">
                <a16:creationId xmlns:a16="http://schemas.microsoft.com/office/drawing/2014/main" xmlns="" id="{F490054A-96E3-41CB-830A-80DAC6AAED9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8101" y="5767617"/>
            <a:ext cx="620889" cy="37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700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3" name="表格 2">
            <a:extLst>
              <a:ext uri="{FF2B5EF4-FFF2-40B4-BE49-F238E27FC236}">
                <a16:creationId xmlns:a16="http://schemas.microsoft.com/office/drawing/2014/main" xmlns="" id="{04CF3822-A6D1-443F-B34C-4980FF546766}"/>
              </a:ext>
            </a:extLst>
          </p:cNvPr>
          <p:cNvGraphicFramePr>
            <a:graphicFrameLocks noGrp="1"/>
          </p:cNvGraphicFramePr>
          <p:nvPr>
            <p:extLst>
              <p:ext uri="{D42A27DB-BD31-4B8C-83A1-F6EECF244321}">
                <p14:modId xmlns:p14="http://schemas.microsoft.com/office/powerpoint/2010/main" val="198134198"/>
              </p:ext>
            </p:extLst>
          </p:nvPr>
        </p:nvGraphicFramePr>
        <p:xfrm>
          <a:off x="330199" y="904116"/>
          <a:ext cx="11488294" cy="5216205"/>
        </p:xfrm>
        <a:graphic>
          <a:graphicData uri="http://schemas.openxmlformats.org/drawingml/2006/table">
            <a:tbl>
              <a:tblPr firstRow="1" firstCol="1" bandRow="1">
                <a:tableStyleId>{5C22544A-7EE6-4342-B048-85BDC9FD1C3A}</a:tableStyleId>
              </a:tblPr>
              <a:tblGrid>
                <a:gridCol w="2146301">
                  <a:extLst>
                    <a:ext uri="{9D8B030D-6E8A-4147-A177-3AD203B41FA5}">
                      <a16:colId xmlns:a16="http://schemas.microsoft.com/office/drawing/2014/main" xmlns="" val="876660903"/>
                    </a:ext>
                  </a:extLst>
                </a:gridCol>
                <a:gridCol w="2730500">
                  <a:extLst>
                    <a:ext uri="{9D8B030D-6E8A-4147-A177-3AD203B41FA5}">
                      <a16:colId xmlns:a16="http://schemas.microsoft.com/office/drawing/2014/main" xmlns="" val="1604399147"/>
                    </a:ext>
                  </a:extLst>
                </a:gridCol>
                <a:gridCol w="6611493">
                  <a:extLst>
                    <a:ext uri="{9D8B030D-6E8A-4147-A177-3AD203B41FA5}">
                      <a16:colId xmlns:a16="http://schemas.microsoft.com/office/drawing/2014/main" xmlns="" val="369110745"/>
                    </a:ext>
                  </a:extLst>
                </a:gridCol>
              </a:tblGrid>
              <a:tr h="1285271">
                <a:tc>
                  <a:txBody>
                    <a:bodyPr/>
                    <a:lstStyle/>
                    <a:p>
                      <a:pPr algn="ctr">
                        <a:lnSpc>
                          <a:spcPct val="130000"/>
                        </a:lnSpc>
                        <a:spcAft>
                          <a:spcPts val="0"/>
                        </a:spcAft>
                      </a:pPr>
                      <a:r>
                        <a:rPr lang="zh-CN" sz="2800" b="0" dirty="0">
                          <a:solidFill>
                            <a:schemeClr val="tx1"/>
                          </a:solidFill>
                          <a:effectLst/>
                        </a:rPr>
                        <a:t>气体</a:t>
                      </a:r>
                      <a:r>
                        <a:rPr lang="en-US" sz="2800" b="0" dirty="0">
                          <a:solidFill>
                            <a:schemeClr val="tx1"/>
                          </a:solidFill>
                          <a:effectLst/>
                        </a:rPr>
                        <a:t>(</a:t>
                      </a:r>
                      <a:r>
                        <a:rPr lang="zh-CN" sz="2800" b="0" dirty="0">
                          <a:solidFill>
                            <a:schemeClr val="tx1"/>
                          </a:solidFill>
                          <a:effectLst/>
                        </a:rPr>
                        <a:t>括号内</a:t>
                      </a:r>
                    </a:p>
                    <a:p>
                      <a:pPr algn="ctr">
                        <a:lnSpc>
                          <a:spcPct val="130000"/>
                        </a:lnSpc>
                        <a:spcAft>
                          <a:spcPts val="0"/>
                        </a:spcAft>
                      </a:pPr>
                      <a:r>
                        <a:rPr lang="zh-CN" sz="2800" b="0" dirty="0">
                          <a:solidFill>
                            <a:schemeClr val="tx1"/>
                          </a:solidFill>
                          <a:effectLst/>
                        </a:rPr>
                        <a:t>为杂质</a:t>
                      </a: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除杂试剂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9590548"/>
                  </a:ext>
                </a:extLst>
              </a:tr>
              <a:tr h="642635">
                <a:tc>
                  <a:txBody>
                    <a:bodyPr/>
                    <a:lstStyle/>
                    <a:p>
                      <a:pPr algn="ctr">
                        <a:lnSpc>
                          <a:spcPct val="130000"/>
                        </a:lnSpc>
                        <a:spcAft>
                          <a:spcPts val="0"/>
                        </a:spcAft>
                      </a:pPr>
                      <a:r>
                        <a:rPr lang="en-US" sz="2800" b="0">
                          <a:solidFill>
                            <a:schemeClr val="tx1"/>
                          </a:solidFill>
                          <a:effectLst/>
                        </a:rPr>
                        <a:t>CO</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饱和</a:t>
                      </a:r>
                      <a:r>
                        <a:rPr lang="en-US" sz="2800" b="0" dirty="0">
                          <a:solidFill>
                            <a:schemeClr val="tx1"/>
                          </a:solidFill>
                          <a:effectLst/>
                        </a:rPr>
                        <a:t>NaHCO</a:t>
                      </a:r>
                      <a:r>
                        <a:rPr lang="en-US" sz="2800" b="0" baseline="-25000" dirty="0">
                          <a:solidFill>
                            <a:schemeClr val="tx1"/>
                          </a:solidFill>
                          <a:effectLst/>
                        </a:rPr>
                        <a:t>3</a:t>
                      </a: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SO</a:t>
                      </a:r>
                      <a:r>
                        <a:rPr lang="en-US" sz="2800" b="0" baseline="-25000" dirty="0">
                          <a:solidFill>
                            <a:schemeClr val="tx1"/>
                          </a:solidFill>
                          <a:effectLst/>
                        </a:rPr>
                        <a:t>2</a:t>
                      </a:r>
                      <a:r>
                        <a:rPr lang="en-US" sz="2800" b="0" dirty="0">
                          <a:solidFill>
                            <a:schemeClr val="tx1"/>
                          </a:solidFill>
                          <a:effectLst/>
                        </a:rPr>
                        <a:t>+2NaHCO</a:t>
                      </a:r>
                      <a:r>
                        <a:rPr lang="en-US" sz="2800" b="0" baseline="-25000" dirty="0">
                          <a:solidFill>
                            <a:schemeClr val="tx1"/>
                          </a:solidFill>
                          <a:effectLst/>
                        </a:rPr>
                        <a:t>3</a:t>
                      </a:r>
                      <a:r>
                        <a:rPr lang="en-US" sz="2800" b="0" dirty="0">
                          <a:solidFill>
                            <a:schemeClr val="tx1"/>
                          </a:solidFill>
                          <a:effectLst/>
                        </a:rPr>
                        <a:t>          Na</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O+2CO</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5279965"/>
                  </a:ext>
                </a:extLst>
              </a:tr>
              <a:tr h="642635">
                <a:tc>
                  <a:txBody>
                    <a:bodyPr/>
                    <a:lstStyle/>
                    <a:p>
                      <a:pPr algn="ctr">
                        <a:lnSpc>
                          <a:spcPct val="130000"/>
                        </a:lnSpc>
                        <a:spcAft>
                          <a:spcPts val="0"/>
                        </a:spcAft>
                      </a:pPr>
                      <a:r>
                        <a:rPr lang="en-US" sz="2800" b="0">
                          <a:solidFill>
                            <a:schemeClr val="tx1"/>
                          </a:solidFill>
                          <a:effectLst/>
                        </a:rPr>
                        <a:t>CO</a:t>
                      </a:r>
                      <a:r>
                        <a:rPr lang="en-US" sz="2800" b="0" baseline="-25000">
                          <a:solidFill>
                            <a:schemeClr val="tx1"/>
                          </a:solidFill>
                          <a:effectLst/>
                        </a:rPr>
                        <a:t>2</a:t>
                      </a:r>
                      <a:r>
                        <a:rPr lang="en-US" sz="2800" b="0">
                          <a:solidFill>
                            <a:schemeClr val="tx1"/>
                          </a:solidFill>
                          <a:effectLst/>
                        </a:rPr>
                        <a:t>(CO)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灼热</a:t>
                      </a:r>
                      <a:r>
                        <a:rPr lang="en-US" sz="2800" b="0">
                          <a:solidFill>
                            <a:schemeClr val="tx1"/>
                          </a:solidFill>
                          <a:effectLst/>
                        </a:rPr>
                        <a:t>CuO</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50000"/>
                        </a:lnSpc>
                        <a:spcAft>
                          <a:spcPts val="0"/>
                        </a:spcAft>
                      </a:pPr>
                      <a:endParaRPr lang="en-US" sz="2800" b="0" dirty="0">
                        <a:solidFill>
                          <a:schemeClr val="tx1"/>
                        </a:solidFill>
                        <a:effectLst/>
                      </a:endParaRPr>
                    </a:p>
                    <a:p>
                      <a:pPr algn="ctr">
                        <a:lnSpc>
                          <a:spcPct val="130000"/>
                        </a:lnSpc>
                        <a:spcAft>
                          <a:spcPts val="0"/>
                        </a:spcAft>
                      </a:pPr>
                      <a:r>
                        <a:rPr lang="en-US" sz="2800" b="0" dirty="0" err="1">
                          <a:solidFill>
                            <a:schemeClr val="tx1"/>
                          </a:solidFill>
                          <a:effectLst/>
                        </a:rPr>
                        <a:t>CO+CuO</a:t>
                      </a:r>
                      <a:r>
                        <a:rPr lang="en-US" sz="2800" b="0" dirty="0">
                          <a:solidFill>
                            <a:schemeClr val="tx1"/>
                          </a:solidFill>
                          <a:effectLst/>
                        </a:rPr>
                        <a:t>          Cu+CO</a:t>
                      </a:r>
                      <a:r>
                        <a:rPr lang="en-US" sz="2800" b="0" baseline="-25000" dirty="0">
                          <a:solidFill>
                            <a:schemeClr val="tx1"/>
                          </a:solidFill>
                          <a:effectLst/>
                        </a:rPr>
                        <a:t>2</a:t>
                      </a:r>
                    </a:p>
                    <a:p>
                      <a:pPr algn="ctr">
                        <a:lnSpc>
                          <a:spcPct val="5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84847106"/>
                  </a:ext>
                </a:extLst>
              </a:tr>
              <a:tr h="642635">
                <a:tc>
                  <a:txBody>
                    <a:bodyPr/>
                    <a:lstStyle/>
                    <a:p>
                      <a:pPr algn="ctr">
                        <a:lnSpc>
                          <a:spcPct val="130000"/>
                        </a:lnSpc>
                        <a:spcAft>
                          <a:spcPts val="0"/>
                        </a:spcAft>
                      </a:pPr>
                      <a:r>
                        <a:rPr lang="en-US" sz="2800" b="0">
                          <a:solidFill>
                            <a:schemeClr val="tx1"/>
                          </a:solidFill>
                          <a:effectLst/>
                        </a:rPr>
                        <a:t>CO(CO</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NaOH</a:t>
                      </a:r>
                      <a:r>
                        <a:rPr lang="zh-CN" sz="2800" b="0">
                          <a:solidFill>
                            <a:schemeClr val="tx1"/>
                          </a:solidFill>
                          <a:effectLst/>
                        </a:rPr>
                        <a:t>浓溶液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dirty="0">
                          <a:solidFill>
                            <a:schemeClr val="tx1"/>
                          </a:solidFill>
                          <a:effectLst/>
                        </a:rPr>
                        <a:t>CO</a:t>
                      </a:r>
                      <a:r>
                        <a:rPr lang="en-US" sz="2800" b="0" baseline="-25000" dirty="0">
                          <a:solidFill>
                            <a:schemeClr val="tx1"/>
                          </a:solidFill>
                          <a:effectLst/>
                        </a:rPr>
                        <a:t>2</a:t>
                      </a:r>
                      <a:r>
                        <a:rPr lang="en-US" sz="2800" b="0" dirty="0">
                          <a:solidFill>
                            <a:schemeClr val="tx1"/>
                          </a:solidFill>
                          <a:effectLst/>
                        </a:rPr>
                        <a:t>+2NaOH         Na</a:t>
                      </a:r>
                      <a:r>
                        <a:rPr lang="en-US" sz="2800" b="0" baseline="-25000" dirty="0">
                          <a:solidFill>
                            <a:schemeClr val="tx1"/>
                          </a:solidFill>
                          <a:effectLst/>
                        </a:rPr>
                        <a:t>2</a:t>
                      </a:r>
                      <a:r>
                        <a:rPr lang="en-US" sz="2800" b="0" dirty="0">
                          <a:solidFill>
                            <a:schemeClr val="tx1"/>
                          </a:solidFill>
                          <a:effectLst/>
                        </a:rPr>
                        <a:t>CO</a:t>
                      </a:r>
                      <a:r>
                        <a:rPr lang="en-US" sz="2800" b="0" baseline="-25000" dirty="0">
                          <a:solidFill>
                            <a:schemeClr val="tx1"/>
                          </a:solidFill>
                          <a:effectLst/>
                        </a:rPr>
                        <a:t>3</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O</a:t>
                      </a:r>
                      <a:endParaRPr lang="zh-CN" sz="2800" b="0" dirty="0">
                        <a:solidFill>
                          <a:schemeClr val="tx1"/>
                        </a:solidFill>
                        <a:effectLst/>
                        <a:latin typeface="NEU-BZ-S92"/>
                        <a:ea typeface="方正书宋_GBK"/>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718407541"/>
                  </a:ext>
                </a:extLst>
              </a:tr>
              <a:tr h="642635">
                <a:tc>
                  <a:txBody>
                    <a:bodyPr/>
                    <a:lstStyle/>
                    <a:p>
                      <a:pPr algn="ctr">
                        <a:lnSpc>
                          <a:spcPct val="130000"/>
                        </a:lnSpc>
                        <a:spcAft>
                          <a:spcPts val="0"/>
                        </a:spcAft>
                      </a:pPr>
                      <a:r>
                        <a:rPr lang="en-US" sz="2800" b="0">
                          <a:solidFill>
                            <a:schemeClr val="tx1"/>
                          </a:solidFill>
                          <a:effectLst/>
                        </a:rPr>
                        <a:t>N</a:t>
                      </a:r>
                      <a:r>
                        <a:rPr lang="en-US" sz="2800" b="0" baseline="-25000">
                          <a:solidFill>
                            <a:schemeClr val="tx1"/>
                          </a:solidFill>
                          <a:effectLst/>
                        </a:rPr>
                        <a:t>2</a:t>
                      </a:r>
                      <a:r>
                        <a:rPr lang="en-US" sz="2800" b="0">
                          <a:solidFill>
                            <a:schemeClr val="tx1"/>
                          </a:solidFill>
                          <a:effectLst/>
                        </a:rPr>
                        <a:t>(O</a:t>
                      </a:r>
                      <a:r>
                        <a:rPr lang="en-US" sz="2800" b="0" baseline="-25000">
                          <a:solidFill>
                            <a:schemeClr val="tx1"/>
                          </a:solidFill>
                          <a:effectLst/>
                        </a:rPr>
                        <a:t>2</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灼热铜网</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dirty="0">
                        <a:solidFill>
                          <a:schemeClr val="tx1"/>
                        </a:solidFill>
                        <a:effectLst/>
                      </a:endParaRPr>
                    </a:p>
                    <a:p>
                      <a:pPr algn="ctr">
                        <a:lnSpc>
                          <a:spcPct val="130000"/>
                        </a:lnSpc>
                        <a:spcAft>
                          <a:spcPts val="0"/>
                        </a:spcAft>
                      </a:pPr>
                      <a:r>
                        <a:rPr lang="en-US" sz="2800" b="0" dirty="0">
                          <a:solidFill>
                            <a:schemeClr val="tx1"/>
                          </a:solidFill>
                          <a:effectLst/>
                        </a:rPr>
                        <a:t>2Cu+O</a:t>
                      </a:r>
                      <a:r>
                        <a:rPr lang="en-US" sz="2800" b="0" baseline="-25000" dirty="0">
                          <a:solidFill>
                            <a:schemeClr val="tx1"/>
                          </a:solidFill>
                          <a:effectLst/>
                        </a:rPr>
                        <a:t>2</a:t>
                      </a:r>
                      <a:r>
                        <a:rPr lang="en-US" sz="2800" b="0" dirty="0">
                          <a:solidFill>
                            <a:schemeClr val="tx1"/>
                          </a:solidFill>
                          <a:effectLst/>
                        </a:rPr>
                        <a:t>         2CuO</a:t>
                      </a:r>
                    </a:p>
                    <a:p>
                      <a:pPr algn="ctr">
                        <a:lnSpc>
                          <a:spcPct val="13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67429559"/>
                  </a:ext>
                </a:extLst>
              </a:tr>
            </a:tbl>
          </a:graphicData>
        </a:graphic>
      </p:graphicFrame>
      <p:pic>
        <p:nvPicPr>
          <p:cNvPr id="26" name="图片 1115">
            <a:extLst>
              <a:ext uri="{FF2B5EF4-FFF2-40B4-BE49-F238E27FC236}">
                <a16:creationId xmlns:a16="http://schemas.microsoft.com/office/drawing/2014/main" xmlns="" id="{A39A131D-97CB-485D-ACC3-098F593F09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1580" y="2951717"/>
            <a:ext cx="620889" cy="589844"/>
          </a:xfrm>
          <a:prstGeom prst="rect">
            <a:avLst/>
          </a:prstGeom>
          <a:noFill/>
          <a:extLst>
            <a:ext uri="{909E8E84-426E-40DD-AFC4-6F175D3DCCD1}">
              <a14:hiddenFill xmlns:a14="http://schemas.microsoft.com/office/drawing/2010/main">
                <a:solidFill>
                  <a:srgbClr val="FFFFFF"/>
                </a:solidFill>
              </a14:hiddenFill>
            </a:ext>
          </a:extLst>
        </p:spPr>
      </p:pic>
      <p:pic>
        <p:nvPicPr>
          <p:cNvPr id="32" name="图片 1113">
            <a:extLst>
              <a:ext uri="{FF2B5EF4-FFF2-40B4-BE49-F238E27FC236}">
                <a16:creationId xmlns:a16="http://schemas.microsoft.com/office/drawing/2014/main" xmlns="" id="{B2E713F7-D211-46CB-BE6A-74F528C28C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7991" y="2360676"/>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1113">
            <a:extLst>
              <a:ext uri="{FF2B5EF4-FFF2-40B4-BE49-F238E27FC236}">
                <a16:creationId xmlns:a16="http://schemas.microsoft.com/office/drawing/2014/main" xmlns="" id="{1F15BF5B-1200-4CC1-B860-3E7BCDDA2B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746" y="4003501"/>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1115">
            <a:extLst>
              <a:ext uri="{FF2B5EF4-FFF2-40B4-BE49-F238E27FC236}">
                <a16:creationId xmlns:a16="http://schemas.microsoft.com/office/drawing/2014/main" xmlns="" id="{BAD7A231-32F2-4046-9C74-7017193C48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8936" y="4961759"/>
            <a:ext cx="620889" cy="589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0588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42910"/>
            <a:ext cx="11723913" cy="66120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3" name="表格 2">
            <a:extLst>
              <a:ext uri="{FF2B5EF4-FFF2-40B4-BE49-F238E27FC236}">
                <a16:creationId xmlns:a16="http://schemas.microsoft.com/office/drawing/2014/main" xmlns="" id="{04CF3822-A6D1-443F-B34C-4980FF546766}"/>
              </a:ext>
            </a:extLst>
          </p:cNvPr>
          <p:cNvGraphicFramePr>
            <a:graphicFrameLocks noGrp="1"/>
          </p:cNvGraphicFramePr>
          <p:nvPr>
            <p:extLst>
              <p:ext uri="{D42A27DB-BD31-4B8C-83A1-F6EECF244321}">
                <p14:modId xmlns:p14="http://schemas.microsoft.com/office/powerpoint/2010/main" val="1720581108"/>
              </p:ext>
            </p:extLst>
          </p:nvPr>
        </p:nvGraphicFramePr>
        <p:xfrm>
          <a:off x="330199" y="904116"/>
          <a:ext cx="11488294" cy="3243072"/>
        </p:xfrm>
        <a:graphic>
          <a:graphicData uri="http://schemas.openxmlformats.org/drawingml/2006/table">
            <a:tbl>
              <a:tblPr firstRow="1" firstCol="1" bandRow="1">
                <a:tableStyleId>{5C22544A-7EE6-4342-B048-85BDC9FD1C3A}</a:tableStyleId>
              </a:tblPr>
              <a:tblGrid>
                <a:gridCol w="3213101">
                  <a:extLst>
                    <a:ext uri="{9D8B030D-6E8A-4147-A177-3AD203B41FA5}">
                      <a16:colId xmlns:a16="http://schemas.microsoft.com/office/drawing/2014/main" xmlns="" val="876660903"/>
                    </a:ext>
                  </a:extLst>
                </a:gridCol>
                <a:gridCol w="1663700">
                  <a:extLst>
                    <a:ext uri="{9D8B030D-6E8A-4147-A177-3AD203B41FA5}">
                      <a16:colId xmlns:a16="http://schemas.microsoft.com/office/drawing/2014/main" xmlns="" val="1604399147"/>
                    </a:ext>
                  </a:extLst>
                </a:gridCol>
                <a:gridCol w="6611493">
                  <a:extLst>
                    <a:ext uri="{9D8B030D-6E8A-4147-A177-3AD203B41FA5}">
                      <a16:colId xmlns:a16="http://schemas.microsoft.com/office/drawing/2014/main" xmlns="" val="369110745"/>
                    </a:ext>
                  </a:extLst>
                </a:gridCol>
              </a:tblGrid>
              <a:tr h="1102484">
                <a:tc>
                  <a:txBody>
                    <a:bodyPr/>
                    <a:lstStyle/>
                    <a:p>
                      <a:pPr algn="ctr">
                        <a:lnSpc>
                          <a:spcPct val="130000"/>
                        </a:lnSpc>
                        <a:spcAft>
                          <a:spcPts val="0"/>
                        </a:spcAft>
                      </a:pPr>
                      <a:r>
                        <a:rPr lang="zh-CN" sz="2800" b="0" dirty="0">
                          <a:solidFill>
                            <a:schemeClr val="tx1"/>
                          </a:solidFill>
                          <a:effectLst/>
                        </a:rPr>
                        <a:t>气体</a:t>
                      </a:r>
                      <a:r>
                        <a:rPr lang="en-US" sz="2800" b="0" dirty="0">
                          <a:solidFill>
                            <a:schemeClr val="tx1"/>
                          </a:solidFill>
                          <a:effectLst/>
                        </a:rPr>
                        <a:t>(</a:t>
                      </a:r>
                      <a:r>
                        <a:rPr lang="zh-CN" sz="2800" b="0" dirty="0">
                          <a:solidFill>
                            <a:schemeClr val="tx1"/>
                          </a:solidFill>
                          <a:effectLst/>
                        </a:rPr>
                        <a:t>括号内</a:t>
                      </a:r>
                    </a:p>
                    <a:p>
                      <a:pPr algn="ctr">
                        <a:lnSpc>
                          <a:spcPct val="130000"/>
                        </a:lnSpc>
                        <a:spcAft>
                          <a:spcPts val="0"/>
                        </a:spcAft>
                      </a:pPr>
                      <a:r>
                        <a:rPr lang="zh-CN" sz="2800" b="0" dirty="0">
                          <a:solidFill>
                            <a:schemeClr val="tx1"/>
                          </a:solidFill>
                          <a:effectLst/>
                        </a:rPr>
                        <a:t>为杂质</a:t>
                      </a: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除杂试剂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化学方程式或原理</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849590548"/>
                  </a:ext>
                </a:extLst>
              </a:tr>
              <a:tr h="1285271">
                <a:tc>
                  <a:txBody>
                    <a:bodyPr/>
                    <a:lstStyle/>
                    <a:p>
                      <a:pPr algn="ctr">
                        <a:lnSpc>
                          <a:spcPct val="150000"/>
                        </a:lnSpc>
                        <a:spcAft>
                          <a:spcPts val="0"/>
                        </a:spcAft>
                      </a:pPr>
                      <a:r>
                        <a:rPr lang="en-US" sz="2800" b="0" dirty="0">
                          <a:solidFill>
                            <a:schemeClr val="tx1"/>
                          </a:solidFill>
                          <a:effectLst/>
                        </a:rPr>
                        <a:t>CH</a:t>
                      </a:r>
                      <a:r>
                        <a:rPr lang="en-US" sz="2800" b="0" baseline="-25000" dirty="0">
                          <a:solidFill>
                            <a:schemeClr val="tx1"/>
                          </a:solidFill>
                          <a:effectLst/>
                        </a:rPr>
                        <a:t>4</a:t>
                      </a:r>
                      <a:r>
                        <a:rPr lang="en-US" sz="2800" b="0" dirty="0">
                          <a:solidFill>
                            <a:schemeClr val="tx1"/>
                          </a:solidFill>
                          <a:effectLst/>
                        </a:rPr>
                        <a:t>(CH</a:t>
                      </a:r>
                      <a:r>
                        <a:rPr lang="en-US" sz="2800" b="0" baseline="-25000" dirty="0">
                          <a:solidFill>
                            <a:schemeClr val="tx1"/>
                          </a:solidFill>
                          <a:effectLst/>
                        </a:rPr>
                        <a:t>2</a:t>
                      </a:r>
                      <a:r>
                        <a:rPr lang="en-US" sz="2800" b="0" dirty="0">
                          <a:solidFill>
                            <a:schemeClr val="tx1"/>
                          </a:solidFill>
                          <a:effectLst/>
                        </a:rPr>
                        <a:t>      </a:t>
                      </a:r>
                      <a:r>
                        <a:rPr lang="en-US" sz="2800" b="0" dirty="0" err="1">
                          <a:solidFill>
                            <a:schemeClr val="tx1"/>
                          </a:solidFill>
                          <a:effectLst/>
                        </a:rPr>
                        <a:t>CH</a:t>
                      </a:r>
                      <a:r>
                        <a:rPr lang="en-US" sz="2800" b="0" baseline="-25000" dirty="0" err="1">
                          <a:solidFill>
                            <a:schemeClr val="tx1"/>
                          </a:solidFill>
                          <a:effectLst/>
                        </a:rPr>
                        <a:t>2</a:t>
                      </a:r>
                      <a:r>
                        <a:rPr lang="zh-CN" sz="2800" b="0" dirty="0">
                          <a:solidFill>
                            <a:schemeClr val="tx1"/>
                          </a:solidFill>
                          <a:effectLst/>
                        </a:rPr>
                        <a:t>、</a:t>
                      </a:r>
                    </a:p>
                    <a:p>
                      <a:pPr algn="ctr">
                        <a:lnSpc>
                          <a:spcPct val="150000"/>
                        </a:lnSpc>
                        <a:spcAft>
                          <a:spcPts val="0"/>
                        </a:spcAft>
                      </a:pPr>
                      <a:r>
                        <a:rPr lang="en-US" sz="2800" b="0" dirty="0">
                          <a:solidFill>
                            <a:schemeClr val="tx1"/>
                          </a:solidFill>
                          <a:effectLst/>
                        </a:rPr>
                        <a:t>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溴水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endParaRPr lang="en-US" sz="2800" b="0" dirty="0">
                        <a:solidFill>
                          <a:schemeClr val="tx1"/>
                        </a:solidFill>
                        <a:effectLst/>
                      </a:endParaRPr>
                    </a:p>
                    <a:p>
                      <a:pPr>
                        <a:lnSpc>
                          <a:spcPct val="100000"/>
                        </a:lnSpc>
                        <a:spcAft>
                          <a:spcPts val="0"/>
                        </a:spcAft>
                      </a:pPr>
                      <a:r>
                        <a:rPr lang="en-US" sz="2800" b="0" dirty="0">
                          <a:solidFill>
                            <a:schemeClr val="tx1"/>
                          </a:solidFill>
                          <a:effectLst/>
                        </a:rPr>
                        <a:t>CH</a:t>
                      </a:r>
                      <a:r>
                        <a:rPr lang="en-US" sz="2800" b="0" baseline="-25000" dirty="0">
                          <a:solidFill>
                            <a:schemeClr val="tx1"/>
                          </a:solidFill>
                          <a:effectLst/>
                        </a:rPr>
                        <a:t>2</a:t>
                      </a:r>
                      <a:r>
                        <a:rPr lang="en-US" sz="2800" b="0" dirty="0">
                          <a:solidFill>
                            <a:schemeClr val="tx1"/>
                          </a:solidFill>
                          <a:effectLst/>
                        </a:rPr>
                        <a:t>      CH</a:t>
                      </a:r>
                      <a:r>
                        <a:rPr lang="en-US" sz="2800" b="0" baseline="-25000" dirty="0">
                          <a:solidFill>
                            <a:schemeClr val="tx1"/>
                          </a:solidFill>
                          <a:effectLst/>
                        </a:rPr>
                        <a:t>2</a:t>
                      </a:r>
                      <a:r>
                        <a:rPr lang="en-US" sz="2800" b="0" dirty="0">
                          <a:solidFill>
                            <a:schemeClr val="tx1"/>
                          </a:solidFill>
                          <a:effectLst/>
                        </a:rPr>
                        <a:t>+Br</a:t>
                      </a:r>
                      <a:r>
                        <a:rPr lang="en-US" sz="2800" b="0" baseline="-25000" dirty="0">
                          <a:solidFill>
                            <a:schemeClr val="tx1"/>
                          </a:solidFill>
                          <a:effectLst/>
                        </a:rPr>
                        <a:t>2</a:t>
                      </a:r>
                      <a:r>
                        <a:rPr lang="en-US" sz="2800" b="0" dirty="0">
                          <a:solidFill>
                            <a:schemeClr val="tx1"/>
                          </a:solidFill>
                          <a:effectLst/>
                        </a:rPr>
                        <a:t>          CH</a:t>
                      </a:r>
                      <a:r>
                        <a:rPr lang="en-US" sz="2800" b="0" baseline="-25000" dirty="0">
                          <a:solidFill>
                            <a:schemeClr val="tx1"/>
                          </a:solidFill>
                          <a:effectLst/>
                        </a:rPr>
                        <a:t>2</a:t>
                      </a:r>
                      <a:r>
                        <a:rPr lang="en-US" sz="2800" b="0" dirty="0">
                          <a:solidFill>
                            <a:schemeClr val="tx1"/>
                          </a:solidFill>
                          <a:effectLst/>
                        </a:rPr>
                        <a:t>BrCH</a:t>
                      </a:r>
                      <a:r>
                        <a:rPr lang="en-US" sz="2800" b="0" baseline="-25000" dirty="0">
                          <a:solidFill>
                            <a:schemeClr val="tx1"/>
                          </a:solidFill>
                          <a:effectLst/>
                        </a:rPr>
                        <a:t>2</a:t>
                      </a:r>
                      <a:r>
                        <a:rPr lang="en-US" sz="2800" b="0" dirty="0">
                          <a:solidFill>
                            <a:schemeClr val="tx1"/>
                          </a:solidFill>
                          <a:effectLst/>
                        </a:rPr>
                        <a:t>Br</a:t>
                      </a:r>
                      <a:endParaRPr lang="zh-CN" sz="2800" b="0" dirty="0">
                        <a:solidFill>
                          <a:schemeClr val="tx1"/>
                        </a:solidFill>
                        <a:effectLst/>
                      </a:endParaRPr>
                    </a:p>
                    <a:p>
                      <a:pPr>
                        <a:lnSpc>
                          <a:spcPct val="150000"/>
                        </a:lnSpc>
                        <a:spcAft>
                          <a:spcPts val="0"/>
                        </a:spcAft>
                      </a:pPr>
                      <a:r>
                        <a:rPr lang="en-US" sz="2800" b="0" dirty="0">
                          <a:solidFill>
                            <a:schemeClr val="tx1"/>
                          </a:solidFill>
                          <a:effectLst/>
                        </a:rPr>
                        <a:t>HC≡CH+2Br</a:t>
                      </a:r>
                      <a:r>
                        <a:rPr lang="en-US" sz="2800" b="0" baseline="-25000" dirty="0">
                          <a:solidFill>
                            <a:schemeClr val="tx1"/>
                          </a:solidFill>
                          <a:effectLst/>
                        </a:rPr>
                        <a:t>2</a:t>
                      </a:r>
                      <a:r>
                        <a:rPr lang="en-US" sz="2800" b="0" dirty="0">
                          <a:solidFill>
                            <a:schemeClr val="tx1"/>
                          </a:solidFill>
                          <a:effectLst/>
                        </a:rPr>
                        <a:t>          CHBr</a:t>
                      </a:r>
                      <a:r>
                        <a:rPr lang="en-US" sz="2800" b="0" baseline="-25000" dirty="0">
                          <a:solidFill>
                            <a:schemeClr val="tx1"/>
                          </a:solidFill>
                          <a:effectLst/>
                        </a:rPr>
                        <a:t>2</a:t>
                      </a:r>
                      <a:r>
                        <a:rPr lang="en-US" sz="2800" b="0" dirty="0">
                          <a:solidFill>
                            <a:schemeClr val="tx1"/>
                          </a:solidFill>
                          <a:effectLst/>
                        </a:rPr>
                        <a:t>—CHBr</a:t>
                      </a:r>
                      <a:r>
                        <a:rPr lang="en-US" sz="2800" b="0" baseline="-25000" dirty="0">
                          <a:solidFill>
                            <a:schemeClr val="tx1"/>
                          </a:solidFill>
                          <a:effectLst/>
                        </a:rPr>
                        <a:t>2</a:t>
                      </a:r>
                    </a:p>
                    <a:p>
                      <a:pPr>
                        <a:lnSpc>
                          <a:spcPct val="100000"/>
                        </a:lnSpc>
                        <a:spcAft>
                          <a:spcPts val="0"/>
                        </a:spcAft>
                      </a:pP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951516871"/>
                  </a:ext>
                </a:extLst>
              </a:tr>
            </a:tbl>
          </a:graphicData>
        </a:graphic>
      </p:graphicFrame>
      <p:pic>
        <p:nvPicPr>
          <p:cNvPr id="28" name="图片 1118">
            <a:extLst>
              <a:ext uri="{FF2B5EF4-FFF2-40B4-BE49-F238E27FC236}">
                <a16:creationId xmlns:a16="http://schemas.microsoft.com/office/drawing/2014/main" xmlns="" id="{628FC16D-3315-4A13-92E1-09487CE6DD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3343" y="2628747"/>
            <a:ext cx="372534" cy="372534"/>
          </a:xfrm>
          <a:prstGeom prst="rect">
            <a:avLst/>
          </a:prstGeom>
          <a:noFill/>
          <a:extLst>
            <a:ext uri="{909E8E84-426E-40DD-AFC4-6F175D3DCCD1}">
              <a14:hiddenFill xmlns:a14="http://schemas.microsoft.com/office/drawing/2010/main">
                <a:solidFill>
                  <a:srgbClr val="FFFFFF"/>
                </a:solidFill>
              </a14:hiddenFill>
            </a:ext>
          </a:extLst>
        </p:spPr>
      </p:pic>
      <p:pic>
        <p:nvPicPr>
          <p:cNvPr id="29" name="图片 1119">
            <a:extLst>
              <a:ext uri="{FF2B5EF4-FFF2-40B4-BE49-F238E27FC236}">
                <a16:creationId xmlns:a16="http://schemas.microsoft.com/office/drawing/2014/main" xmlns="" id="{20B83976-8BAE-4FC1-88B3-591DDC283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676" y="3247508"/>
            <a:ext cx="1676401" cy="372534"/>
          </a:xfrm>
          <a:prstGeom prst="rect">
            <a:avLst/>
          </a:prstGeom>
          <a:noFill/>
          <a:extLst>
            <a:ext uri="{909E8E84-426E-40DD-AFC4-6F175D3DCCD1}">
              <a14:hiddenFill xmlns:a14="http://schemas.microsoft.com/office/drawing/2010/main">
                <a:solidFill>
                  <a:srgbClr val="FFFFFF"/>
                </a:solidFill>
              </a14:hiddenFill>
            </a:ext>
          </a:extLst>
        </p:spPr>
      </p:pic>
      <p:pic>
        <p:nvPicPr>
          <p:cNvPr id="30" name="图片 1120">
            <a:extLst>
              <a:ext uri="{FF2B5EF4-FFF2-40B4-BE49-F238E27FC236}">
                <a16:creationId xmlns:a16="http://schemas.microsoft.com/office/drawing/2014/main" xmlns="" id="{D40AE9B6-B9AD-4311-877A-678570BC4F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0751" y="2679547"/>
            <a:ext cx="372534" cy="372534"/>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1121">
            <a:extLst>
              <a:ext uri="{FF2B5EF4-FFF2-40B4-BE49-F238E27FC236}">
                <a16:creationId xmlns:a16="http://schemas.microsoft.com/office/drawing/2014/main" xmlns="" id="{E9811211-724F-47D9-AD0F-A77F55B3428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0947" y="2679547"/>
            <a:ext cx="620889" cy="372533"/>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121">
            <a:extLst>
              <a:ext uri="{FF2B5EF4-FFF2-40B4-BE49-F238E27FC236}">
                <a16:creationId xmlns:a16="http://schemas.microsoft.com/office/drawing/2014/main" xmlns="" id="{1674FA6A-A2CF-4C7E-B3D0-3AFEAB14D7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9147" y="3247509"/>
            <a:ext cx="620889" cy="372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510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93710"/>
            <a:ext cx="11723913" cy="738664"/>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1</a:t>
            </a:r>
            <a:r>
              <a:rPr lang="zh-CN" altLang="zh-CN" sz="2800" dirty="0"/>
              <a:t>　</a:t>
            </a:r>
            <a:r>
              <a:rPr lang="en-US" altLang="zh-CN" sz="2800" dirty="0"/>
              <a:t>[</a:t>
            </a:r>
            <a:r>
              <a:rPr lang="zh-CN" altLang="zh-CN" sz="2800" dirty="0"/>
              <a:t>物质的分离与提纯</a:t>
            </a:r>
            <a:r>
              <a:rPr lang="en-US" altLang="zh-CN" sz="2800" dirty="0"/>
              <a:t>]</a:t>
            </a:r>
            <a:r>
              <a:rPr lang="zh-CN" altLang="zh-CN" sz="2800" dirty="0"/>
              <a:t>用下列装置进行相应实验</a:t>
            </a:r>
            <a:r>
              <a:rPr lang="en-US" altLang="zh-CN" sz="2800" dirty="0"/>
              <a:t>,</a:t>
            </a:r>
            <a:r>
              <a:rPr lang="zh-CN" altLang="zh-CN" sz="2800" dirty="0"/>
              <a:t>能达到实验目的的是</a:t>
            </a:r>
          </a:p>
        </p:txBody>
      </p:sp>
      <p:graphicFrame>
        <p:nvGraphicFramePr>
          <p:cNvPr id="2" name="表格 1">
            <a:extLst>
              <a:ext uri="{FF2B5EF4-FFF2-40B4-BE49-F238E27FC236}">
                <a16:creationId xmlns:a16="http://schemas.microsoft.com/office/drawing/2014/main" xmlns="" id="{733F8268-41CF-4B37-B001-7D6BC90A9E15}"/>
              </a:ext>
            </a:extLst>
          </p:cNvPr>
          <p:cNvGraphicFramePr>
            <a:graphicFrameLocks noGrp="1"/>
          </p:cNvGraphicFramePr>
          <p:nvPr>
            <p:extLst>
              <p:ext uri="{D42A27DB-BD31-4B8C-83A1-F6EECF244321}">
                <p14:modId xmlns:p14="http://schemas.microsoft.com/office/powerpoint/2010/main" val="2486753388"/>
              </p:ext>
            </p:extLst>
          </p:nvPr>
        </p:nvGraphicFramePr>
        <p:xfrm>
          <a:off x="482601" y="1224483"/>
          <a:ext cx="11213732" cy="5120640"/>
        </p:xfrm>
        <a:graphic>
          <a:graphicData uri="http://schemas.openxmlformats.org/drawingml/2006/table">
            <a:tbl>
              <a:tblPr firstRow="1" firstCol="1" bandRow="1">
                <a:tableStyleId>{5C22544A-7EE6-4342-B048-85BDC9FD1C3A}</a:tableStyleId>
              </a:tblPr>
              <a:tblGrid>
                <a:gridCol w="1121374">
                  <a:extLst>
                    <a:ext uri="{9D8B030D-6E8A-4147-A177-3AD203B41FA5}">
                      <a16:colId xmlns:a16="http://schemas.microsoft.com/office/drawing/2014/main" xmlns="" val="124921367"/>
                    </a:ext>
                  </a:extLst>
                </a:gridCol>
                <a:gridCol w="2616537">
                  <a:extLst>
                    <a:ext uri="{9D8B030D-6E8A-4147-A177-3AD203B41FA5}">
                      <a16:colId xmlns:a16="http://schemas.microsoft.com/office/drawing/2014/main" xmlns="" val="3582909360"/>
                    </a:ext>
                  </a:extLst>
                </a:gridCol>
                <a:gridCol w="2616537">
                  <a:extLst>
                    <a:ext uri="{9D8B030D-6E8A-4147-A177-3AD203B41FA5}">
                      <a16:colId xmlns:a16="http://schemas.microsoft.com/office/drawing/2014/main" xmlns="" val="1409214958"/>
                    </a:ext>
                  </a:extLst>
                </a:gridCol>
                <a:gridCol w="2616537">
                  <a:extLst>
                    <a:ext uri="{9D8B030D-6E8A-4147-A177-3AD203B41FA5}">
                      <a16:colId xmlns:a16="http://schemas.microsoft.com/office/drawing/2014/main" xmlns="" val="1247948407"/>
                    </a:ext>
                  </a:extLst>
                </a:gridCol>
                <a:gridCol w="2242747">
                  <a:extLst>
                    <a:ext uri="{9D8B030D-6E8A-4147-A177-3AD203B41FA5}">
                      <a16:colId xmlns:a16="http://schemas.microsoft.com/office/drawing/2014/main" xmlns="" val="846923898"/>
                    </a:ext>
                  </a:extLst>
                </a:gridCol>
              </a:tblGrid>
              <a:tr h="0">
                <a:tc>
                  <a:txBody>
                    <a:bodyPr/>
                    <a:lstStyle/>
                    <a:p>
                      <a:pPr algn="ctr">
                        <a:lnSpc>
                          <a:spcPct val="150000"/>
                        </a:lnSpc>
                        <a:spcAft>
                          <a:spcPts val="0"/>
                        </a:spcAft>
                      </a:pPr>
                      <a:r>
                        <a:rPr lang="zh-CN" sz="2800" b="0">
                          <a:solidFill>
                            <a:schemeClr val="tx1"/>
                          </a:solidFill>
                          <a:effectLst/>
                        </a:rPr>
                        <a:t>选项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A</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B</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dirty="0">
                          <a:solidFill>
                            <a:schemeClr val="tx1"/>
                          </a:solidFill>
                          <a:effectLst/>
                        </a:rPr>
                        <a:t>C</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en-US" sz="2800" b="0">
                          <a:solidFill>
                            <a:schemeClr val="tx1"/>
                          </a:solidFill>
                          <a:effectLst/>
                        </a:rPr>
                        <a:t>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870386657"/>
                  </a:ext>
                </a:extLst>
              </a:tr>
              <a:tr h="0">
                <a:tc>
                  <a:txBody>
                    <a:bodyPr/>
                    <a:lstStyle/>
                    <a:p>
                      <a:pPr algn="ctr">
                        <a:lnSpc>
                          <a:spcPct val="150000"/>
                        </a:lnSpc>
                        <a:spcAft>
                          <a:spcPts val="0"/>
                        </a:spcAft>
                      </a:pP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705007"/>
                  </a:ext>
                </a:extLst>
              </a:tr>
              <a:tr h="0">
                <a:tc>
                  <a:txBody>
                    <a:bodyPr/>
                    <a:lstStyle/>
                    <a:p>
                      <a:pPr algn="ctr">
                        <a:lnSpc>
                          <a:spcPct val="150000"/>
                        </a:lnSpc>
                        <a:spcAft>
                          <a:spcPts val="0"/>
                        </a:spcAft>
                      </a:pPr>
                      <a:r>
                        <a:rPr lang="zh-CN" sz="2800" b="0">
                          <a:solidFill>
                            <a:schemeClr val="tx1"/>
                          </a:solidFill>
                          <a:effectLst/>
                        </a:rPr>
                        <a:t>目的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蒸干</a:t>
                      </a: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r>
                        <a:rPr lang="zh-CN" sz="2800" b="0">
                          <a:solidFill>
                            <a:schemeClr val="tx1"/>
                          </a:solidFill>
                          <a:effectLst/>
                        </a:rPr>
                        <a:t>饱和溶液制备</a:t>
                      </a:r>
                      <a:r>
                        <a:rPr lang="en-US" sz="2800" b="0">
                          <a:solidFill>
                            <a:schemeClr val="tx1"/>
                          </a:solidFill>
                          <a:effectLst/>
                        </a:rPr>
                        <a:t>NH</a:t>
                      </a:r>
                      <a:r>
                        <a:rPr lang="en-US" sz="2800" b="0" baseline="-25000">
                          <a:solidFill>
                            <a:schemeClr val="tx1"/>
                          </a:solidFill>
                          <a:effectLst/>
                        </a:rPr>
                        <a:t>4</a:t>
                      </a:r>
                      <a:r>
                        <a:rPr lang="en-US" sz="2800" b="0">
                          <a:solidFill>
                            <a:schemeClr val="tx1"/>
                          </a:solidFill>
                          <a:effectLst/>
                        </a:rPr>
                        <a:t>Cl</a:t>
                      </a:r>
                      <a:r>
                        <a:rPr lang="zh-CN" sz="2800" b="0">
                          <a:solidFill>
                            <a:schemeClr val="tx1"/>
                          </a:solidFill>
                          <a:effectLst/>
                        </a:rPr>
                        <a:t>晶体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分离</a:t>
                      </a:r>
                      <a:r>
                        <a:rPr lang="en-US" sz="2800" b="0">
                          <a:solidFill>
                            <a:schemeClr val="tx1"/>
                          </a:solidFill>
                          <a:effectLst/>
                        </a:rPr>
                        <a:t>CCl</a:t>
                      </a:r>
                      <a:r>
                        <a:rPr lang="en-US" sz="2800" b="0" baseline="-25000">
                          <a:solidFill>
                            <a:schemeClr val="tx1"/>
                          </a:solidFill>
                          <a:effectLst/>
                        </a:rPr>
                        <a:t>4</a:t>
                      </a:r>
                      <a:r>
                        <a:rPr lang="zh-CN" sz="2800" b="0">
                          <a:solidFill>
                            <a:schemeClr val="tx1"/>
                          </a:solidFill>
                          <a:effectLst/>
                        </a:rPr>
                        <a:t>萃取碘水后已分层的有机层和水层</a:t>
                      </a:r>
                      <a:endParaRPr lang="zh-CN" sz="2800" b="0">
                        <a:solidFill>
                          <a:schemeClr val="tx1"/>
                        </a:solidFill>
                        <a:effectLst/>
                        <a:latin typeface="NEU-BZ-S92"/>
                        <a:ea typeface="方正书宋_GBK"/>
                        <a:cs typeface="Times New Roman" panose="02020603050405020304" pitchFamily="18" charset="0"/>
                      </a:endParaRPr>
                    </a:p>
                  </a:txBody>
                  <a:tcPr marL="50800" marR="508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a:solidFill>
                            <a:schemeClr val="tx1"/>
                          </a:solidFill>
                          <a:effectLst/>
                        </a:rPr>
                        <a:t>制取少量纯净的</a:t>
                      </a:r>
                      <a:r>
                        <a:rPr lang="en-US" sz="2800" b="0">
                          <a:solidFill>
                            <a:schemeClr val="tx1"/>
                          </a:solidFill>
                          <a:effectLst/>
                        </a:rPr>
                        <a:t>CO</a:t>
                      </a:r>
                      <a:r>
                        <a:rPr lang="en-US" sz="2800" b="0" baseline="-25000">
                          <a:solidFill>
                            <a:schemeClr val="tx1"/>
                          </a:solidFill>
                          <a:effectLst/>
                        </a:rPr>
                        <a:t>2</a:t>
                      </a:r>
                      <a:r>
                        <a:rPr lang="zh-CN" sz="2800" b="0">
                          <a:solidFill>
                            <a:schemeClr val="tx1"/>
                          </a:solidFill>
                          <a:effectLst/>
                        </a:rPr>
                        <a:t>气体</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除去</a:t>
                      </a:r>
                      <a:r>
                        <a:rPr lang="en-US" sz="2800" b="0" dirty="0">
                          <a:solidFill>
                            <a:schemeClr val="tx1"/>
                          </a:solidFill>
                          <a:effectLst/>
                        </a:rPr>
                        <a:t>Cl</a:t>
                      </a:r>
                      <a:r>
                        <a:rPr lang="en-US" sz="2800" b="0" baseline="-25000" dirty="0">
                          <a:solidFill>
                            <a:schemeClr val="tx1"/>
                          </a:solidFill>
                          <a:effectLst/>
                        </a:rPr>
                        <a:t>2</a:t>
                      </a:r>
                      <a:r>
                        <a:rPr lang="zh-CN" sz="2800" b="0" dirty="0">
                          <a:solidFill>
                            <a:schemeClr val="tx1"/>
                          </a:solidFill>
                          <a:effectLst/>
                        </a:rPr>
                        <a:t>中含有的少量</a:t>
                      </a:r>
                      <a:r>
                        <a:rPr lang="en-US" sz="2800" b="0" dirty="0" err="1">
                          <a:solidFill>
                            <a:schemeClr val="tx1"/>
                          </a:solidFill>
                          <a:effectLst/>
                        </a:rPr>
                        <a:t>HCl</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70409920"/>
                  </a:ext>
                </a:extLst>
              </a:tr>
            </a:tbl>
          </a:graphicData>
        </a:graphic>
      </p:graphicFrame>
      <p:pic>
        <p:nvPicPr>
          <p:cNvPr id="154628" name="SJDKLSLC-1.jpg">
            <a:extLst>
              <a:ext uri="{FF2B5EF4-FFF2-40B4-BE49-F238E27FC236}">
                <a16:creationId xmlns:a16="http://schemas.microsoft.com/office/drawing/2014/main" xmlns="" id="{5C50B70A-FDDE-45F6-BAAD-06F257C2314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3830" y="2012674"/>
            <a:ext cx="1490367" cy="2165689"/>
          </a:xfrm>
          <a:prstGeom prst="rect">
            <a:avLst/>
          </a:prstGeom>
          <a:noFill/>
          <a:extLst>
            <a:ext uri="{909E8E84-426E-40DD-AFC4-6F175D3DCCD1}">
              <a14:hiddenFill xmlns:a14="http://schemas.microsoft.com/office/drawing/2010/main">
                <a:solidFill>
                  <a:srgbClr val="FFFFFF"/>
                </a:solidFill>
              </a14:hiddenFill>
            </a:ext>
          </a:extLst>
        </p:spPr>
      </p:pic>
      <p:pic>
        <p:nvPicPr>
          <p:cNvPr id="154627" name="SJDKLSLC-2.jpg">
            <a:extLst>
              <a:ext uri="{FF2B5EF4-FFF2-40B4-BE49-F238E27FC236}">
                <a16:creationId xmlns:a16="http://schemas.microsoft.com/office/drawing/2014/main" xmlns="" id="{434CA047-E1C1-4DAD-9AE6-BCB540BBBED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2570" y="2222258"/>
            <a:ext cx="1490366" cy="1746523"/>
          </a:xfrm>
          <a:prstGeom prst="rect">
            <a:avLst/>
          </a:prstGeom>
          <a:noFill/>
          <a:extLst>
            <a:ext uri="{909E8E84-426E-40DD-AFC4-6F175D3DCCD1}">
              <a14:hiddenFill xmlns:a14="http://schemas.microsoft.com/office/drawing/2010/main">
                <a:solidFill>
                  <a:srgbClr val="FFFFFF"/>
                </a:solidFill>
              </a14:hiddenFill>
            </a:ext>
          </a:extLst>
        </p:spPr>
      </p:pic>
      <p:pic>
        <p:nvPicPr>
          <p:cNvPr id="154626" name="SJDKLSLC-3.jpg">
            <a:extLst>
              <a:ext uri="{FF2B5EF4-FFF2-40B4-BE49-F238E27FC236}">
                <a16:creationId xmlns:a16="http://schemas.microsoft.com/office/drawing/2014/main" xmlns="" id="{8167BE71-2059-487C-A995-1854754A1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031" y="2222259"/>
            <a:ext cx="1746523" cy="1746523"/>
          </a:xfrm>
          <a:prstGeom prst="rect">
            <a:avLst/>
          </a:prstGeom>
          <a:noFill/>
          <a:extLst>
            <a:ext uri="{909E8E84-426E-40DD-AFC4-6F175D3DCCD1}">
              <a14:hiddenFill xmlns:a14="http://schemas.microsoft.com/office/drawing/2010/main">
                <a:solidFill>
                  <a:srgbClr val="FFFFFF"/>
                </a:solidFill>
              </a14:hiddenFill>
            </a:ext>
          </a:extLst>
        </p:spPr>
      </p:pic>
      <p:pic>
        <p:nvPicPr>
          <p:cNvPr id="154625" name="SJDKLSLC-4.jpg">
            <a:extLst>
              <a:ext uri="{FF2B5EF4-FFF2-40B4-BE49-F238E27FC236}">
                <a16:creationId xmlns:a16="http://schemas.microsoft.com/office/drawing/2014/main" xmlns="" id="{E0831FB0-5F0B-4870-B0E7-5D242A831DE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2583" y="2308121"/>
            <a:ext cx="1490366" cy="142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3230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93710"/>
            <a:ext cx="11723913" cy="461664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NH</a:t>
            </a:r>
            <a:r>
              <a:rPr lang="en-US" altLang="zh-CN" sz="2800" baseline="-25000" dirty="0"/>
              <a:t>4</a:t>
            </a:r>
            <a:r>
              <a:rPr lang="en-US" altLang="zh-CN" sz="2800" dirty="0"/>
              <a:t>Cl</a:t>
            </a:r>
            <a:r>
              <a:rPr lang="zh-CN" altLang="zh-CN" sz="2800" dirty="0"/>
              <a:t>在加热条件下易分解</a:t>
            </a:r>
            <a:r>
              <a:rPr lang="en-US" altLang="zh-CN" sz="2800" dirty="0"/>
              <a:t>,</a:t>
            </a:r>
            <a:r>
              <a:rPr lang="zh-CN" altLang="zh-CN" sz="2800" dirty="0"/>
              <a:t>因此不能通过加热蒸干</a:t>
            </a:r>
            <a:r>
              <a:rPr lang="en-US" altLang="zh-CN" sz="2800" dirty="0"/>
              <a:t>NH</a:t>
            </a:r>
            <a:r>
              <a:rPr lang="en-US" altLang="zh-CN" sz="2800" baseline="-25000" dirty="0"/>
              <a:t>4</a:t>
            </a:r>
            <a:r>
              <a:rPr lang="en-US" altLang="zh-CN" sz="2800" dirty="0"/>
              <a:t>Cl</a:t>
            </a:r>
            <a:r>
              <a:rPr lang="zh-CN" altLang="zh-CN" sz="2800" dirty="0"/>
              <a:t>饱和溶液的方法制备</a:t>
            </a:r>
            <a:r>
              <a:rPr lang="en-US" altLang="zh-CN" sz="2800" dirty="0"/>
              <a:t>NH</a:t>
            </a:r>
            <a:r>
              <a:rPr lang="en-US" altLang="zh-CN" sz="2800" baseline="-25000" dirty="0"/>
              <a:t>4</a:t>
            </a:r>
            <a:r>
              <a:rPr lang="en-US" altLang="zh-CN" sz="2800" dirty="0"/>
              <a:t>Cl</a:t>
            </a:r>
            <a:r>
              <a:rPr lang="zh-CN" altLang="zh-CN" sz="2800" dirty="0"/>
              <a:t>晶体</a:t>
            </a:r>
            <a:r>
              <a:rPr lang="en-US" altLang="zh-CN" sz="2800" dirty="0"/>
              <a:t>,A</a:t>
            </a:r>
            <a:r>
              <a:rPr lang="zh-CN" altLang="zh-CN" sz="2800" dirty="0"/>
              <a:t>项错误</a:t>
            </a:r>
            <a:r>
              <a:rPr lang="en-US" altLang="zh-CN" sz="2800" dirty="0"/>
              <a:t>;CCl</a:t>
            </a:r>
            <a:r>
              <a:rPr lang="en-US" altLang="zh-CN" sz="2800" baseline="-25000" dirty="0"/>
              <a:t>4</a:t>
            </a:r>
            <a:r>
              <a:rPr lang="zh-CN" altLang="zh-CN" sz="2800" dirty="0"/>
              <a:t>的密度比水的大</a:t>
            </a:r>
            <a:r>
              <a:rPr lang="en-US" altLang="zh-CN" sz="2800" dirty="0"/>
              <a:t>,</a:t>
            </a:r>
            <a:r>
              <a:rPr lang="zh-CN" altLang="zh-CN" sz="2800" dirty="0"/>
              <a:t>有机层在下层</a:t>
            </a:r>
            <a:r>
              <a:rPr lang="en-US" altLang="zh-CN" sz="2800" dirty="0"/>
              <a:t>,B</a:t>
            </a:r>
            <a:r>
              <a:rPr lang="zh-CN" altLang="zh-CN" sz="2800" dirty="0"/>
              <a:t>项正确</a:t>
            </a:r>
            <a:r>
              <a:rPr lang="en-US" altLang="zh-CN" sz="2800" dirty="0"/>
              <a:t>;</a:t>
            </a:r>
            <a:r>
              <a:rPr lang="zh-CN" altLang="zh-CN" sz="2800" dirty="0"/>
              <a:t>盐酸易挥发</a:t>
            </a:r>
            <a:r>
              <a:rPr lang="en-US" altLang="zh-CN" sz="2800" dirty="0"/>
              <a:t>,</a:t>
            </a:r>
            <a:r>
              <a:rPr lang="zh-CN" altLang="zh-CN" sz="2800" dirty="0"/>
              <a:t>生成的</a:t>
            </a:r>
            <a:r>
              <a:rPr lang="en-US" altLang="zh-CN" sz="2800" dirty="0"/>
              <a:t>CO</a:t>
            </a:r>
            <a:r>
              <a:rPr lang="en-US" altLang="zh-CN" sz="2800" baseline="-25000" dirty="0"/>
              <a:t>2</a:t>
            </a:r>
            <a:r>
              <a:rPr lang="zh-CN" altLang="zh-CN" sz="2800" dirty="0"/>
              <a:t>中含有</a:t>
            </a:r>
            <a:r>
              <a:rPr lang="en-US" altLang="zh-CN" sz="2800" dirty="0" err="1"/>
              <a:t>HCl</a:t>
            </a:r>
            <a:r>
              <a:rPr lang="zh-CN" altLang="zh-CN" sz="2800" dirty="0"/>
              <a:t>和水蒸气</a:t>
            </a:r>
            <a:r>
              <a:rPr lang="en-US" altLang="zh-CN" sz="2800" dirty="0"/>
              <a:t>,C</a:t>
            </a:r>
            <a:r>
              <a:rPr lang="zh-CN" altLang="zh-CN" sz="2800" dirty="0"/>
              <a:t>项错误</a:t>
            </a:r>
            <a:r>
              <a:rPr lang="en-US" altLang="zh-CN" sz="2800" dirty="0"/>
              <a:t>;Cl</a:t>
            </a:r>
            <a:r>
              <a:rPr lang="en-US" altLang="zh-CN" sz="2800" baseline="-25000" dirty="0"/>
              <a:t>2</a:t>
            </a:r>
            <a:r>
              <a:rPr lang="zh-CN" altLang="zh-CN" sz="2800" dirty="0"/>
              <a:t>和水反应产生的</a:t>
            </a:r>
            <a:r>
              <a:rPr lang="en-US" altLang="zh-CN" sz="2800" dirty="0" err="1"/>
              <a:t>HCl</a:t>
            </a:r>
            <a:r>
              <a:rPr lang="zh-CN" altLang="zh-CN" sz="2800" dirty="0"/>
              <a:t>会与</a:t>
            </a:r>
            <a:r>
              <a:rPr lang="en-US" altLang="zh-CN" sz="2800" dirty="0"/>
              <a:t>NaHCO</a:t>
            </a:r>
            <a:r>
              <a:rPr lang="en-US" altLang="zh-CN" sz="2800" baseline="-25000" dirty="0"/>
              <a:t>3</a:t>
            </a:r>
            <a:r>
              <a:rPr lang="zh-CN" altLang="zh-CN" sz="2800" dirty="0"/>
              <a:t>溶液反应</a:t>
            </a:r>
            <a:r>
              <a:rPr lang="en-US" altLang="zh-CN" sz="2800" dirty="0"/>
              <a:t>,</a:t>
            </a:r>
            <a:r>
              <a:rPr lang="zh-CN" altLang="zh-CN" sz="2800" dirty="0"/>
              <a:t>从而使</a:t>
            </a:r>
            <a:r>
              <a:rPr lang="en-US" altLang="zh-CN" sz="2800" dirty="0"/>
              <a:t>Cl</a:t>
            </a:r>
            <a:r>
              <a:rPr lang="en-US" altLang="zh-CN" sz="2800" baseline="-25000" dirty="0"/>
              <a:t>2</a:t>
            </a:r>
            <a:r>
              <a:rPr lang="zh-CN" altLang="zh-CN" sz="2800" dirty="0"/>
              <a:t>被大量消耗</a:t>
            </a:r>
            <a:r>
              <a:rPr lang="en-US" altLang="zh-CN" sz="2800" dirty="0"/>
              <a:t>,</a:t>
            </a:r>
            <a:r>
              <a:rPr lang="zh-CN" altLang="zh-CN" sz="2800" dirty="0"/>
              <a:t>应通过饱和食盐水除去</a:t>
            </a:r>
            <a:r>
              <a:rPr lang="en-US" altLang="zh-CN" sz="2800" dirty="0"/>
              <a:t>Cl</a:t>
            </a:r>
            <a:r>
              <a:rPr lang="en-US" altLang="zh-CN" sz="2800" baseline="-25000" dirty="0"/>
              <a:t>2</a:t>
            </a:r>
            <a:r>
              <a:rPr lang="zh-CN" altLang="zh-CN" sz="2800" dirty="0"/>
              <a:t>中的</a:t>
            </a:r>
            <a:r>
              <a:rPr lang="en-US" altLang="zh-CN" sz="2800" dirty="0" err="1"/>
              <a:t>HCl,D</a:t>
            </a:r>
            <a:r>
              <a:rPr lang="zh-CN" altLang="zh-CN" sz="2800" dirty="0"/>
              <a:t>项错误。</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p>
        </p:txBody>
      </p:sp>
    </p:spTree>
    <p:extLst>
      <p:ext uri="{BB962C8B-B14F-4D97-AF65-F5344CB8AC3E}">
        <p14:creationId xmlns:p14="http://schemas.microsoft.com/office/powerpoint/2010/main" val="988781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93710"/>
            <a:ext cx="11723913" cy="3970318"/>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选择物质的分离与提纯方法时</a:t>
            </a:r>
            <a:r>
              <a:rPr lang="en-US" altLang="zh-CN" sz="2800" dirty="0"/>
              <a:t>,</a:t>
            </a:r>
            <a:r>
              <a:rPr lang="zh-CN" altLang="zh-CN" sz="2800" dirty="0"/>
              <a:t>既要考虑其物理性质</a:t>
            </a:r>
            <a:r>
              <a:rPr lang="en-US" altLang="zh-CN" sz="2800" dirty="0"/>
              <a:t>,</a:t>
            </a:r>
            <a:r>
              <a:rPr lang="zh-CN" altLang="zh-CN" sz="2800" dirty="0"/>
              <a:t>如目标物质和杂质的溶解性、熔沸点等</a:t>
            </a:r>
            <a:r>
              <a:rPr lang="en-US" altLang="zh-CN" sz="2800" dirty="0"/>
              <a:t>,</a:t>
            </a:r>
            <a:r>
              <a:rPr lang="zh-CN" altLang="zh-CN" sz="2800" dirty="0"/>
              <a:t>又要考虑其化学性质</a:t>
            </a:r>
            <a:r>
              <a:rPr lang="en-US" altLang="zh-CN" sz="2800" dirty="0"/>
              <a:t>,</a:t>
            </a:r>
            <a:r>
              <a:rPr lang="zh-CN" altLang="zh-CN" sz="2800" dirty="0"/>
              <a:t>如物质的热稳定性、与除杂试剂是否发生反应等。如该题选项</a:t>
            </a:r>
            <a:r>
              <a:rPr lang="en-US" altLang="zh-CN" sz="2800" dirty="0"/>
              <a:t>A</a:t>
            </a:r>
            <a:r>
              <a:rPr lang="zh-CN" altLang="zh-CN" sz="2800" dirty="0"/>
              <a:t>用</a:t>
            </a:r>
            <a:r>
              <a:rPr lang="en-US" altLang="zh-CN" sz="2800" dirty="0"/>
              <a:t>NH</a:t>
            </a:r>
            <a:r>
              <a:rPr lang="en-US" altLang="zh-CN" sz="2800" baseline="-25000" dirty="0"/>
              <a:t>4</a:t>
            </a:r>
            <a:r>
              <a:rPr lang="en-US" altLang="zh-CN" sz="2800" dirty="0"/>
              <a:t>Cl</a:t>
            </a:r>
            <a:r>
              <a:rPr lang="zh-CN" altLang="zh-CN" sz="2800" dirty="0"/>
              <a:t>饱和溶液制备</a:t>
            </a:r>
            <a:r>
              <a:rPr lang="en-US" altLang="zh-CN" sz="2800" dirty="0"/>
              <a:t>NH</a:t>
            </a:r>
            <a:r>
              <a:rPr lang="en-US" altLang="zh-CN" sz="2800" baseline="-25000" dirty="0"/>
              <a:t>4</a:t>
            </a:r>
            <a:r>
              <a:rPr lang="en-US" altLang="zh-CN" sz="2800" dirty="0"/>
              <a:t>Cl</a:t>
            </a:r>
            <a:r>
              <a:rPr lang="zh-CN" altLang="zh-CN" sz="2800" dirty="0"/>
              <a:t>晶体需要考虑</a:t>
            </a:r>
            <a:r>
              <a:rPr lang="en-US" altLang="zh-CN" sz="2800" dirty="0"/>
              <a:t>NH</a:t>
            </a:r>
            <a:r>
              <a:rPr lang="en-US" altLang="zh-CN" sz="2800" baseline="-25000" dirty="0"/>
              <a:t>4</a:t>
            </a:r>
            <a:r>
              <a:rPr lang="en-US" altLang="zh-CN" sz="2800" dirty="0"/>
              <a:t>Cl</a:t>
            </a:r>
            <a:r>
              <a:rPr lang="zh-CN" altLang="zh-CN" sz="2800" dirty="0"/>
              <a:t>的热稳定性</a:t>
            </a:r>
            <a:r>
              <a:rPr lang="en-US" altLang="zh-CN" sz="2800" dirty="0"/>
              <a:t>;</a:t>
            </a:r>
            <a:r>
              <a:rPr lang="zh-CN" altLang="zh-CN" sz="2800" dirty="0"/>
              <a:t>选项</a:t>
            </a:r>
            <a:r>
              <a:rPr lang="en-US" altLang="zh-CN" sz="2800" dirty="0"/>
              <a:t>D</a:t>
            </a:r>
            <a:r>
              <a:rPr lang="zh-CN" altLang="zh-CN" sz="2800" dirty="0"/>
              <a:t>需要考虑</a:t>
            </a:r>
            <a:r>
              <a:rPr lang="en-US" altLang="zh-CN" sz="2800" dirty="0"/>
              <a:t>Cl</a:t>
            </a:r>
            <a:r>
              <a:rPr lang="en-US" altLang="zh-CN" sz="2800" baseline="-25000" dirty="0"/>
              <a:t>2</a:t>
            </a:r>
            <a:r>
              <a:rPr lang="zh-CN" altLang="zh-CN" sz="2800" dirty="0"/>
              <a:t>与水反应产生的</a:t>
            </a:r>
            <a:r>
              <a:rPr lang="en-US" altLang="zh-CN" sz="2800" dirty="0" err="1"/>
              <a:t>HCl</a:t>
            </a:r>
            <a:r>
              <a:rPr lang="zh-CN" altLang="zh-CN" sz="2800" dirty="0"/>
              <a:t>与</a:t>
            </a:r>
            <a:r>
              <a:rPr lang="en-US" altLang="zh-CN" sz="2800" dirty="0"/>
              <a:t>NaHCO</a:t>
            </a:r>
            <a:r>
              <a:rPr lang="en-US" altLang="zh-CN" sz="2800" baseline="-25000" dirty="0"/>
              <a:t>3</a:t>
            </a:r>
            <a:r>
              <a:rPr lang="zh-CN" altLang="zh-CN" sz="2800" dirty="0"/>
              <a:t>溶液反应。</a:t>
            </a:r>
          </a:p>
        </p:txBody>
      </p:sp>
    </p:spTree>
    <p:extLst>
      <p:ext uri="{BB962C8B-B14F-4D97-AF65-F5344CB8AC3E}">
        <p14:creationId xmlns:p14="http://schemas.microsoft.com/office/powerpoint/2010/main" val="14173029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55610"/>
            <a:ext cx="11723913" cy="5909310"/>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2</a:t>
            </a:r>
            <a:r>
              <a:rPr lang="zh-CN" altLang="zh-CN" sz="2800" dirty="0"/>
              <a:t>　</a:t>
            </a:r>
            <a:r>
              <a:rPr lang="en-US" altLang="zh-CN" sz="2800" dirty="0"/>
              <a:t>[</a:t>
            </a:r>
            <a:r>
              <a:rPr lang="zh-CN" altLang="zh-CN" sz="2800" dirty="0"/>
              <a:t>物质的分离提纯中仪器的选择</a:t>
            </a:r>
            <a:r>
              <a:rPr lang="en-US" altLang="zh-CN" sz="2800" dirty="0"/>
              <a:t>]</a:t>
            </a:r>
            <a:r>
              <a:rPr lang="zh-CN" altLang="zh-CN" sz="2800" dirty="0"/>
              <a:t>按以下实验方案可以从海洋动物柄海鞘中提取具有抗肿瘤活性的天然产物。</a:t>
            </a: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a:p>
            <a:pPr>
              <a:lnSpc>
                <a:spcPct val="150000"/>
              </a:lnSpc>
            </a:pPr>
            <a:r>
              <a:rPr lang="zh-CN" altLang="zh-CN" sz="2800" dirty="0"/>
              <a:t>下列说法错误的是</a:t>
            </a:r>
          </a:p>
          <a:p>
            <a:pPr>
              <a:lnSpc>
                <a:spcPct val="150000"/>
              </a:lnSpc>
            </a:pPr>
            <a:r>
              <a:rPr lang="en-US" altLang="zh-CN" sz="2800" dirty="0"/>
              <a:t>A.</a:t>
            </a:r>
            <a:r>
              <a:rPr lang="zh-CN" altLang="zh-CN" sz="2800" dirty="0"/>
              <a:t>步骤</a:t>
            </a:r>
            <a:r>
              <a:rPr lang="en-US" altLang="zh-CN" sz="2800" dirty="0"/>
              <a:t>①</a:t>
            </a:r>
            <a:r>
              <a:rPr lang="zh-CN" altLang="zh-CN" sz="2800" dirty="0"/>
              <a:t>需要过滤装置　　　</a:t>
            </a:r>
            <a:r>
              <a:rPr lang="en-US" altLang="zh-CN" sz="2800" dirty="0"/>
              <a:t>B.</a:t>
            </a:r>
            <a:r>
              <a:rPr lang="zh-CN" altLang="zh-CN" sz="2800" dirty="0"/>
              <a:t>步骤</a:t>
            </a:r>
            <a:r>
              <a:rPr lang="en-US" altLang="zh-CN" sz="2800" dirty="0"/>
              <a:t>②</a:t>
            </a:r>
            <a:r>
              <a:rPr lang="zh-CN" altLang="zh-CN" sz="2800" dirty="0"/>
              <a:t>需要用到分液漏斗</a:t>
            </a:r>
          </a:p>
          <a:p>
            <a:pPr>
              <a:lnSpc>
                <a:spcPct val="150000"/>
              </a:lnSpc>
            </a:pPr>
            <a:r>
              <a:rPr lang="en-US" altLang="zh-CN" sz="2800" dirty="0"/>
              <a:t>C.</a:t>
            </a:r>
            <a:r>
              <a:rPr lang="zh-CN" altLang="zh-CN" sz="2800" dirty="0"/>
              <a:t>步骤</a:t>
            </a:r>
            <a:r>
              <a:rPr lang="en-US" altLang="zh-CN" sz="2800" dirty="0"/>
              <a:t>③</a:t>
            </a:r>
            <a:r>
              <a:rPr lang="zh-CN" altLang="zh-CN" sz="2800" dirty="0"/>
              <a:t>需要用到坩埚</a:t>
            </a:r>
            <a:r>
              <a:rPr lang="en-US" altLang="zh-CN" sz="2800" dirty="0"/>
              <a:t>	</a:t>
            </a:r>
            <a:r>
              <a:rPr lang="zh-CN" altLang="en-US" sz="2800" dirty="0"/>
              <a:t>　　  </a:t>
            </a:r>
            <a:r>
              <a:rPr lang="en-US" altLang="zh-CN" sz="2800" dirty="0"/>
              <a:t>D.</a:t>
            </a:r>
            <a:r>
              <a:rPr lang="zh-CN" altLang="zh-CN" sz="2800" dirty="0"/>
              <a:t>步骤</a:t>
            </a:r>
            <a:r>
              <a:rPr lang="en-US" altLang="zh-CN" sz="2800" dirty="0"/>
              <a:t>④</a:t>
            </a:r>
            <a:r>
              <a:rPr lang="zh-CN" altLang="zh-CN" sz="2800" dirty="0"/>
              <a:t>需要蒸馏装置</a:t>
            </a:r>
          </a:p>
        </p:txBody>
      </p:sp>
      <p:pic>
        <p:nvPicPr>
          <p:cNvPr id="13" name="DYSJSRLC-6.jpg" descr="id:2147513148;FounderCES">
            <a:extLst>
              <a:ext uri="{FF2B5EF4-FFF2-40B4-BE49-F238E27FC236}">
                <a16:creationId xmlns:a16="http://schemas.microsoft.com/office/drawing/2014/main" xmlns="" id="{820BE066-691B-40B0-9C35-3C69825FF615}"/>
              </a:ext>
            </a:extLst>
          </p:cNvPr>
          <p:cNvPicPr/>
          <p:nvPr/>
        </p:nvPicPr>
        <p:blipFill>
          <a:blip r:embed="rId2"/>
          <a:stretch>
            <a:fillRect/>
          </a:stretch>
        </p:blipFill>
        <p:spPr>
          <a:xfrm>
            <a:off x="661352" y="1788160"/>
            <a:ext cx="10337857" cy="2123440"/>
          </a:xfrm>
          <a:prstGeom prst="rect">
            <a:avLst/>
          </a:prstGeom>
        </p:spPr>
      </p:pic>
    </p:spTree>
    <p:extLst>
      <p:ext uri="{BB962C8B-B14F-4D97-AF65-F5344CB8AC3E}">
        <p14:creationId xmlns:p14="http://schemas.microsoft.com/office/powerpoint/2010/main" val="20918198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04810"/>
            <a:ext cx="11723913" cy="6555641"/>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步骤</a:t>
            </a:r>
            <a:r>
              <a:rPr lang="en-US" altLang="zh-CN" sz="2800" dirty="0"/>
              <a:t>①</a:t>
            </a:r>
            <a:r>
              <a:rPr lang="zh-CN" altLang="zh-CN" sz="2800" dirty="0"/>
              <a:t>需要分离液体和不溶性物质</a:t>
            </a:r>
            <a:r>
              <a:rPr lang="en-US" altLang="zh-CN" sz="2800" dirty="0"/>
              <a:t>,</a:t>
            </a:r>
            <a:r>
              <a:rPr lang="zh-CN" altLang="zh-CN" sz="2800" dirty="0"/>
              <a:t>需要过滤装置</a:t>
            </a:r>
            <a:r>
              <a:rPr lang="en-US" altLang="zh-CN" sz="2800" dirty="0"/>
              <a:t>,</a:t>
            </a:r>
            <a:r>
              <a:rPr lang="zh-CN" altLang="zh-CN" sz="2800" dirty="0"/>
              <a:t>故</a:t>
            </a:r>
            <a:r>
              <a:rPr lang="en-US" altLang="zh-CN" sz="2800" dirty="0"/>
              <a:t>A</a:t>
            </a:r>
            <a:r>
              <a:rPr lang="zh-CN" altLang="zh-CN" sz="2800" dirty="0"/>
              <a:t>项正确</a:t>
            </a:r>
            <a:r>
              <a:rPr lang="en-US" altLang="zh-CN" sz="2800" dirty="0"/>
              <a:t>;</a:t>
            </a:r>
            <a:r>
              <a:rPr lang="zh-CN" altLang="zh-CN" sz="2800" dirty="0"/>
              <a:t>步骤</a:t>
            </a:r>
            <a:r>
              <a:rPr lang="en-US" altLang="zh-CN" sz="2800" dirty="0"/>
              <a:t>②</a:t>
            </a:r>
            <a:r>
              <a:rPr lang="zh-CN" altLang="zh-CN" sz="2800" dirty="0"/>
              <a:t>需要分离水层和有机层</a:t>
            </a:r>
            <a:r>
              <a:rPr lang="en-US" altLang="zh-CN" sz="2800" dirty="0"/>
              <a:t>,</a:t>
            </a:r>
            <a:r>
              <a:rPr lang="zh-CN" altLang="zh-CN" sz="2800" dirty="0"/>
              <a:t>需要用到分液漏斗</a:t>
            </a:r>
            <a:r>
              <a:rPr lang="en-US" altLang="zh-CN" sz="2800" dirty="0"/>
              <a:t>,</a:t>
            </a:r>
            <a:r>
              <a:rPr lang="zh-CN" altLang="zh-CN" sz="2800" dirty="0"/>
              <a:t>故</a:t>
            </a:r>
            <a:r>
              <a:rPr lang="en-US" altLang="zh-CN" sz="2800" dirty="0"/>
              <a:t>B</a:t>
            </a:r>
            <a:r>
              <a:rPr lang="zh-CN" altLang="zh-CN" sz="2800" dirty="0"/>
              <a:t>项正确</a:t>
            </a:r>
            <a:r>
              <a:rPr lang="en-US" altLang="zh-CN" sz="2800" dirty="0"/>
              <a:t>;</a:t>
            </a:r>
            <a:r>
              <a:rPr lang="zh-CN" altLang="zh-CN" sz="2800" dirty="0"/>
              <a:t>步骤</a:t>
            </a:r>
            <a:r>
              <a:rPr lang="en-US" altLang="zh-CN" sz="2800" dirty="0"/>
              <a:t>③</a:t>
            </a:r>
            <a:r>
              <a:rPr lang="zh-CN" altLang="zh-CN" sz="2800" dirty="0"/>
              <a:t>需要蒸发溶液获得固体溶质</a:t>
            </a:r>
            <a:r>
              <a:rPr lang="en-US" altLang="zh-CN" sz="2800" dirty="0"/>
              <a:t>,</a:t>
            </a:r>
            <a:r>
              <a:rPr lang="zh-CN" altLang="zh-CN" sz="2800" dirty="0"/>
              <a:t>进行蒸发操作</a:t>
            </a:r>
            <a:r>
              <a:rPr lang="en-US" altLang="zh-CN" sz="2800" dirty="0"/>
              <a:t>,</a:t>
            </a:r>
            <a:r>
              <a:rPr lang="zh-CN" altLang="zh-CN" sz="2800" dirty="0"/>
              <a:t>不需要坩埚</a:t>
            </a:r>
            <a:r>
              <a:rPr lang="en-US" altLang="zh-CN" sz="2800" dirty="0"/>
              <a:t>,</a:t>
            </a:r>
            <a:r>
              <a:rPr lang="zh-CN" altLang="zh-CN" sz="2800" dirty="0"/>
              <a:t>故</a:t>
            </a:r>
            <a:r>
              <a:rPr lang="en-US" altLang="zh-CN" sz="2800" dirty="0"/>
              <a:t>C</a:t>
            </a:r>
            <a:r>
              <a:rPr lang="zh-CN" altLang="zh-CN" sz="2800" dirty="0"/>
              <a:t>项错误</a:t>
            </a:r>
            <a:r>
              <a:rPr lang="en-US" altLang="zh-CN" sz="2800" dirty="0"/>
              <a:t>;</a:t>
            </a:r>
            <a:r>
              <a:rPr lang="zh-CN" altLang="zh-CN" sz="2800" dirty="0"/>
              <a:t>步骤</a:t>
            </a:r>
            <a:r>
              <a:rPr lang="en-US" altLang="zh-CN" sz="2800" dirty="0"/>
              <a:t>④</a:t>
            </a:r>
            <a:r>
              <a:rPr lang="zh-CN" altLang="zh-CN" sz="2800" dirty="0"/>
              <a:t>需要蒸馏分离甲苯和甲醇</a:t>
            </a:r>
            <a:r>
              <a:rPr lang="en-US" altLang="zh-CN" sz="2800" dirty="0"/>
              <a:t>,</a:t>
            </a:r>
            <a:r>
              <a:rPr lang="zh-CN" altLang="zh-CN" sz="2800" dirty="0"/>
              <a:t>故</a:t>
            </a:r>
            <a:r>
              <a:rPr lang="en-US" altLang="zh-CN" sz="2800" dirty="0"/>
              <a:t>D</a:t>
            </a:r>
            <a:r>
              <a:rPr lang="zh-CN" altLang="zh-CN" sz="2800" dirty="0"/>
              <a:t>项正确。</a:t>
            </a:r>
          </a:p>
          <a:p>
            <a:pPr>
              <a:lnSpc>
                <a:spcPct val="150000"/>
              </a:lnSpc>
            </a:pPr>
            <a:r>
              <a:rPr lang="zh-CN" altLang="zh-CN" sz="2800" b="1" dirty="0">
                <a:solidFill>
                  <a:srgbClr val="DA251C"/>
                </a:solidFill>
              </a:rPr>
              <a:t>答案</a:t>
            </a:r>
            <a:r>
              <a:rPr lang="zh-CN" altLang="zh-CN" sz="2800" dirty="0"/>
              <a:t>　</a:t>
            </a:r>
            <a:r>
              <a:rPr lang="en-US" altLang="zh-CN" sz="2800" dirty="0"/>
              <a:t>C</a:t>
            </a:r>
          </a:p>
          <a:p>
            <a:pPr>
              <a:lnSpc>
                <a:spcPct val="150000"/>
              </a:lnSpc>
            </a:pPr>
            <a:r>
              <a:rPr lang="zh-CN" altLang="en-US" sz="2800" b="1" dirty="0">
                <a:solidFill>
                  <a:srgbClr val="DA251C"/>
                </a:solidFill>
              </a:rPr>
              <a:t>突破攻略</a:t>
            </a:r>
            <a:endParaRPr lang="en-US" altLang="zh-CN" sz="2800" b="1" dirty="0">
              <a:solidFill>
                <a:srgbClr val="DA251C"/>
              </a:solidFill>
            </a:endParaRPr>
          </a:p>
          <a:p>
            <a:pPr>
              <a:lnSpc>
                <a:spcPct val="150000"/>
              </a:lnSpc>
            </a:pPr>
            <a:r>
              <a:rPr lang="zh-CN" altLang="en-US" sz="2800" dirty="0"/>
              <a:t>　　</a:t>
            </a:r>
            <a:r>
              <a:rPr lang="zh-CN" altLang="zh-CN" sz="2800" dirty="0"/>
              <a:t>该题四个选项均考查实验仪器或装置的选择</a:t>
            </a:r>
            <a:r>
              <a:rPr lang="en-US" altLang="zh-CN" sz="2800" dirty="0"/>
              <a:t>,</a:t>
            </a:r>
            <a:r>
              <a:rPr lang="zh-CN" altLang="zh-CN" sz="2800" dirty="0"/>
              <a:t>解答时必须结合实验方案</a:t>
            </a:r>
            <a:r>
              <a:rPr lang="en-US" altLang="zh-CN" sz="2800" dirty="0"/>
              <a:t>,</a:t>
            </a:r>
            <a:r>
              <a:rPr lang="zh-CN" altLang="zh-CN" sz="2800" dirty="0"/>
              <a:t>通过实验方案前后框图中的物质确定要进行的操作</a:t>
            </a:r>
            <a:r>
              <a:rPr lang="en-US" altLang="zh-CN" sz="2800" dirty="0"/>
              <a:t>,</a:t>
            </a:r>
            <a:r>
              <a:rPr lang="zh-CN" altLang="zh-CN" sz="2800" dirty="0"/>
              <a:t>再根据操作选择实验仪器或装置。如步骤</a:t>
            </a:r>
            <a:r>
              <a:rPr lang="en-US" altLang="zh-CN" sz="2800" dirty="0"/>
              <a:t>①</a:t>
            </a:r>
            <a:r>
              <a:rPr lang="zh-CN" altLang="zh-CN" sz="2800" dirty="0"/>
              <a:t>前面的框图中的物质为</a:t>
            </a:r>
            <a:r>
              <a:rPr lang="en-US" altLang="zh-CN" sz="2800" dirty="0"/>
              <a:t>“</a:t>
            </a:r>
            <a:r>
              <a:rPr lang="zh-CN" altLang="zh-CN" sz="2800" dirty="0"/>
              <a:t>样品粉末</a:t>
            </a:r>
            <a:r>
              <a:rPr lang="en-US" altLang="zh-CN" sz="2800" dirty="0"/>
              <a:t>”,</a:t>
            </a:r>
            <a:r>
              <a:rPr lang="zh-CN" altLang="zh-CN" sz="2800" dirty="0"/>
              <a:t>后面的物质为</a:t>
            </a:r>
            <a:r>
              <a:rPr lang="en-US" altLang="zh-CN" sz="2800" dirty="0"/>
              <a:t>“</a:t>
            </a:r>
            <a:r>
              <a:rPr lang="zh-CN" altLang="zh-CN" sz="2800" dirty="0"/>
              <a:t>滤液</a:t>
            </a:r>
            <a:r>
              <a:rPr lang="en-US" altLang="zh-CN" sz="2800" dirty="0"/>
              <a:t>”</a:t>
            </a:r>
            <a:r>
              <a:rPr lang="zh-CN" altLang="zh-CN" sz="2800" dirty="0"/>
              <a:t>和</a:t>
            </a:r>
            <a:r>
              <a:rPr lang="en-US" altLang="zh-CN" sz="2800" dirty="0"/>
              <a:t>“</a:t>
            </a:r>
            <a:r>
              <a:rPr lang="zh-CN" altLang="zh-CN" sz="2800" dirty="0"/>
              <a:t>不溶性物质</a:t>
            </a:r>
            <a:r>
              <a:rPr lang="en-US" altLang="zh-CN" sz="2800" dirty="0"/>
              <a:t>”,</a:t>
            </a:r>
            <a:r>
              <a:rPr lang="zh-CN" altLang="zh-CN" sz="2800" dirty="0"/>
              <a:t>故可判断步骤</a:t>
            </a:r>
            <a:r>
              <a:rPr lang="en-US" altLang="zh-CN" sz="2800" dirty="0"/>
              <a:t>①</a:t>
            </a:r>
            <a:r>
              <a:rPr lang="zh-CN" altLang="zh-CN" sz="2800" dirty="0"/>
              <a:t>为过滤操作。</a:t>
            </a:r>
          </a:p>
        </p:txBody>
      </p:sp>
    </p:spTree>
    <p:extLst>
      <p:ext uri="{BB962C8B-B14F-4D97-AF65-F5344CB8AC3E}">
        <p14:creationId xmlns:p14="http://schemas.microsoft.com/office/powerpoint/2010/main" val="18240963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6" name="矩形 15">
            <a:extLst>
              <a:ext uri="{FF2B5EF4-FFF2-40B4-BE49-F238E27FC236}">
                <a16:creationId xmlns:a16="http://schemas.microsoft.com/office/drawing/2014/main" xmlns="" id="{D9422FDB-9AEB-4922-910A-2098DDFCDC3A}"/>
              </a:ext>
            </a:extLst>
          </p:cNvPr>
          <p:cNvSpPr/>
          <p:nvPr/>
        </p:nvSpPr>
        <p:spPr>
          <a:xfrm>
            <a:off x="234043" y="293710"/>
            <a:ext cx="11723913" cy="662297"/>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3</a:t>
            </a:r>
            <a:r>
              <a:rPr lang="zh-CN" altLang="zh-CN" sz="2800" dirty="0"/>
              <a:t>　</a:t>
            </a:r>
            <a:r>
              <a:rPr lang="en-US" altLang="zh-CN" sz="2800" dirty="0"/>
              <a:t>[</a:t>
            </a:r>
            <a:r>
              <a:rPr lang="zh-CN" altLang="zh-CN" sz="2800" dirty="0"/>
              <a:t>物质的除杂</a:t>
            </a:r>
            <a:r>
              <a:rPr lang="en-US" altLang="zh-CN" sz="2800" dirty="0"/>
              <a:t>]</a:t>
            </a:r>
            <a:r>
              <a:rPr lang="zh-CN" altLang="zh-CN" sz="2800" dirty="0"/>
              <a:t>下列实验操作能达到实验目的的是</a:t>
            </a:r>
            <a:endParaRPr lang="en-US" altLang="zh-CN" sz="2800" dirty="0"/>
          </a:p>
        </p:txBody>
      </p:sp>
      <p:graphicFrame>
        <p:nvGraphicFramePr>
          <p:cNvPr id="2" name="表格 1">
            <a:extLst>
              <a:ext uri="{FF2B5EF4-FFF2-40B4-BE49-F238E27FC236}">
                <a16:creationId xmlns:a16="http://schemas.microsoft.com/office/drawing/2014/main" xmlns="" id="{726A21A2-0B9E-4127-BFE5-DFE228490C25}"/>
              </a:ext>
            </a:extLst>
          </p:cNvPr>
          <p:cNvGraphicFramePr>
            <a:graphicFrameLocks noGrp="1"/>
          </p:cNvGraphicFramePr>
          <p:nvPr>
            <p:extLst>
              <p:ext uri="{D42A27DB-BD31-4B8C-83A1-F6EECF244321}">
                <p14:modId xmlns:p14="http://schemas.microsoft.com/office/powerpoint/2010/main" val="1057350459"/>
              </p:ext>
            </p:extLst>
          </p:nvPr>
        </p:nvGraphicFramePr>
        <p:xfrm>
          <a:off x="431799" y="1118394"/>
          <a:ext cx="11264533" cy="4749005"/>
        </p:xfrm>
        <a:graphic>
          <a:graphicData uri="http://schemas.openxmlformats.org/drawingml/2006/table">
            <a:tbl>
              <a:tblPr firstRow="1" firstCol="1" bandRow="1">
                <a:tableStyleId>{5C22544A-7EE6-4342-B048-85BDC9FD1C3A}</a:tableStyleId>
              </a:tblPr>
              <a:tblGrid>
                <a:gridCol w="1130301">
                  <a:extLst>
                    <a:ext uri="{9D8B030D-6E8A-4147-A177-3AD203B41FA5}">
                      <a16:colId xmlns:a16="http://schemas.microsoft.com/office/drawing/2014/main" xmlns="" val="563908282"/>
                    </a:ext>
                  </a:extLst>
                </a:gridCol>
                <a:gridCol w="4102100">
                  <a:extLst>
                    <a:ext uri="{9D8B030D-6E8A-4147-A177-3AD203B41FA5}">
                      <a16:colId xmlns:a16="http://schemas.microsoft.com/office/drawing/2014/main" xmlns="" val="2606212764"/>
                    </a:ext>
                  </a:extLst>
                </a:gridCol>
                <a:gridCol w="6032132">
                  <a:extLst>
                    <a:ext uri="{9D8B030D-6E8A-4147-A177-3AD203B41FA5}">
                      <a16:colId xmlns:a16="http://schemas.microsoft.com/office/drawing/2014/main" xmlns="" val="42935755"/>
                    </a:ext>
                  </a:extLst>
                </a:gridCol>
              </a:tblGrid>
              <a:tr h="678429">
                <a:tc>
                  <a:txBody>
                    <a:bodyPr/>
                    <a:lstStyle/>
                    <a:p>
                      <a:pPr algn="ctr">
                        <a:lnSpc>
                          <a:spcPct val="150000"/>
                        </a:lnSpc>
                        <a:spcAft>
                          <a:spcPts val="0"/>
                        </a:spcAft>
                      </a:pPr>
                      <a:r>
                        <a:rPr lang="zh-CN" sz="2800" b="0">
                          <a:solidFill>
                            <a:schemeClr val="tx1"/>
                          </a:solidFill>
                          <a:effectLst/>
                        </a:rPr>
                        <a:t>选项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实验目的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实验操作</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88166946"/>
                  </a:ext>
                </a:extLst>
              </a:tr>
              <a:tr h="1356859">
                <a:tc>
                  <a:txBody>
                    <a:bodyPr/>
                    <a:lstStyle/>
                    <a:p>
                      <a:pPr algn="ctr">
                        <a:lnSpc>
                          <a:spcPct val="150000"/>
                        </a:lnSpc>
                        <a:spcAft>
                          <a:spcPts val="0"/>
                        </a:spcAft>
                      </a:pPr>
                      <a:r>
                        <a:rPr lang="en-US" sz="2800" b="0">
                          <a:solidFill>
                            <a:schemeClr val="tx1"/>
                          </a:solidFill>
                          <a:effectLst/>
                        </a:rPr>
                        <a:t>A</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除去</a:t>
                      </a: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r>
                        <a:rPr lang="zh-CN" sz="2800" b="0">
                          <a:solidFill>
                            <a:schemeClr val="tx1"/>
                          </a:solidFill>
                          <a:effectLst/>
                        </a:rPr>
                        <a:t>溶液中的</a:t>
                      </a:r>
                      <a:r>
                        <a:rPr lang="en-US" sz="2800" b="0">
                          <a:solidFill>
                            <a:schemeClr val="tx1"/>
                          </a:solidFill>
                          <a:effectLst/>
                        </a:rPr>
                        <a:t>NaOH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向溶液中通入过量的</a:t>
                      </a:r>
                      <a:r>
                        <a:rPr lang="en-US" sz="2800" b="0">
                          <a:solidFill>
                            <a:schemeClr val="tx1"/>
                          </a:solidFill>
                          <a:effectLst/>
                        </a:rPr>
                        <a:t>CO</a:t>
                      </a:r>
                      <a:r>
                        <a:rPr lang="en-US" sz="2800" b="0" baseline="-25000">
                          <a:solidFill>
                            <a:schemeClr val="tx1"/>
                          </a:solidFill>
                          <a:effectLst/>
                        </a:rPr>
                        <a:t>2</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826427755"/>
                  </a:ext>
                </a:extLst>
              </a:tr>
              <a:tr h="678429">
                <a:tc>
                  <a:txBody>
                    <a:bodyPr/>
                    <a:lstStyle/>
                    <a:p>
                      <a:pPr algn="ctr">
                        <a:lnSpc>
                          <a:spcPct val="150000"/>
                        </a:lnSpc>
                        <a:spcAft>
                          <a:spcPts val="0"/>
                        </a:spcAft>
                      </a:pPr>
                      <a:r>
                        <a:rPr lang="en-US" sz="2800" b="0">
                          <a:solidFill>
                            <a:schemeClr val="tx1"/>
                          </a:solidFill>
                          <a:effectLst/>
                        </a:rPr>
                        <a:t>B</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验证</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的氧化性</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将</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滴入</a:t>
                      </a:r>
                      <a:r>
                        <a:rPr lang="en-US" sz="2800" b="0">
                          <a:solidFill>
                            <a:schemeClr val="tx1"/>
                          </a:solidFill>
                          <a:effectLst/>
                        </a:rPr>
                        <a:t>KMnO</a:t>
                      </a:r>
                      <a:r>
                        <a:rPr lang="en-US" sz="2800" b="0" baseline="-25000">
                          <a:solidFill>
                            <a:schemeClr val="tx1"/>
                          </a:solidFill>
                          <a:effectLst/>
                        </a:rPr>
                        <a:t>4</a:t>
                      </a:r>
                      <a:r>
                        <a:rPr lang="zh-CN" sz="2800" b="0">
                          <a:solidFill>
                            <a:schemeClr val="tx1"/>
                          </a:solidFill>
                          <a:effectLst/>
                        </a:rPr>
                        <a:t>溶液中</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986059087"/>
                  </a:ext>
                </a:extLst>
              </a:tr>
              <a:tr h="1356859">
                <a:tc>
                  <a:txBody>
                    <a:bodyPr/>
                    <a:lstStyle/>
                    <a:p>
                      <a:pPr algn="ctr">
                        <a:lnSpc>
                          <a:spcPct val="150000"/>
                        </a:lnSpc>
                        <a:spcAft>
                          <a:spcPts val="0"/>
                        </a:spcAft>
                      </a:pPr>
                      <a:r>
                        <a:rPr lang="en-US" sz="2800" b="0">
                          <a:solidFill>
                            <a:schemeClr val="tx1"/>
                          </a:solidFill>
                          <a:effectLst/>
                        </a:rPr>
                        <a:t>C</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除去</a:t>
                      </a:r>
                      <a:r>
                        <a:rPr lang="en-US" sz="2800" b="0">
                          <a:solidFill>
                            <a:schemeClr val="tx1"/>
                          </a:solidFill>
                          <a:effectLst/>
                        </a:rPr>
                        <a:t>KNO</a:t>
                      </a:r>
                      <a:r>
                        <a:rPr lang="en-US" sz="2800" b="0" baseline="-25000">
                          <a:solidFill>
                            <a:schemeClr val="tx1"/>
                          </a:solidFill>
                          <a:effectLst/>
                        </a:rPr>
                        <a:t>3</a:t>
                      </a:r>
                      <a:r>
                        <a:rPr lang="zh-CN" sz="2800" b="0">
                          <a:solidFill>
                            <a:schemeClr val="tx1"/>
                          </a:solidFill>
                          <a:effectLst/>
                        </a:rPr>
                        <a:t>溶液中的</a:t>
                      </a:r>
                      <a:r>
                        <a:rPr lang="en-US" sz="2800" b="0">
                          <a:solidFill>
                            <a:schemeClr val="tx1"/>
                          </a:solidFill>
                          <a:effectLst/>
                        </a:rPr>
                        <a:t>KOH</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加入适量</a:t>
                      </a:r>
                      <a:r>
                        <a:rPr lang="en-US" sz="2800" b="0">
                          <a:solidFill>
                            <a:schemeClr val="tx1"/>
                          </a:solidFill>
                          <a:effectLst/>
                        </a:rPr>
                        <a:t>FeCl</a:t>
                      </a:r>
                      <a:r>
                        <a:rPr lang="en-US" sz="2800" b="0" baseline="-25000">
                          <a:solidFill>
                            <a:schemeClr val="tx1"/>
                          </a:solidFill>
                          <a:effectLst/>
                        </a:rPr>
                        <a:t>3</a:t>
                      </a:r>
                      <a:r>
                        <a:rPr lang="zh-CN" sz="2800" b="0">
                          <a:solidFill>
                            <a:schemeClr val="tx1"/>
                          </a:solidFill>
                          <a:effectLst/>
                        </a:rPr>
                        <a:t>溶液后过滤</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06730379"/>
                  </a:ext>
                </a:extLst>
              </a:tr>
              <a:tr h="678429">
                <a:tc>
                  <a:txBody>
                    <a:bodyPr/>
                    <a:lstStyle/>
                    <a:p>
                      <a:pPr algn="ctr">
                        <a:lnSpc>
                          <a:spcPct val="150000"/>
                        </a:lnSpc>
                        <a:spcAft>
                          <a:spcPts val="0"/>
                        </a:spcAft>
                      </a:pPr>
                      <a:r>
                        <a:rPr lang="en-US" sz="2800" b="0">
                          <a:solidFill>
                            <a:schemeClr val="tx1"/>
                          </a:solidFill>
                          <a:effectLst/>
                        </a:rPr>
                        <a:t>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a:solidFill>
                            <a:schemeClr val="tx1"/>
                          </a:solidFill>
                          <a:effectLst/>
                        </a:rPr>
                        <a:t>除去乙醇中混有的乙酸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r>
                        <a:rPr lang="zh-CN" sz="2800" b="0" dirty="0">
                          <a:solidFill>
                            <a:schemeClr val="tx1"/>
                          </a:solidFill>
                          <a:effectLst/>
                        </a:rPr>
                        <a:t>加入过量的</a:t>
                      </a:r>
                      <a:r>
                        <a:rPr lang="en-US" sz="2800" b="0" dirty="0" err="1">
                          <a:solidFill>
                            <a:schemeClr val="tx1"/>
                          </a:solidFill>
                          <a:effectLst/>
                        </a:rPr>
                        <a:t>CaO</a:t>
                      </a:r>
                      <a:r>
                        <a:rPr lang="zh-CN" sz="2800" b="0" dirty="0">
                          <a:solidFill>
                            <a:schemeClr val="tx1"/>
                          </a:solidFill>
                          <a:effectLst/>
                        </a:rPr>
                        <a:t>固体后蒸馏</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362267084"/>
                  </a:ext>
                </a:extLst>
              </a:tr>
            </a:tbl>
          </a:graphicData>
        </a:graphic>
      </p:graphicFrame>
    </p:spTree>
    <p:extLst>
      <p:ext uri="{BB962C8B-B14F-4D97-AF65-F5344CB8AC3E}">
        <p14:creationId xmlns:p14="http://schemas.microsoft.com/office/powerpoint/2010/main" val="385163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chemeClr val="bg1"/>
                </a:solidFill>
                <a:latin typeface="微软雅黑" panose="020B0503020204020204" pitchFamily="34" charset="-122"/>
                <a:ea typeface="微软雅黑" panose="020B0503020204020204" pitchFamily="34" charset="-122"/>
              </a:rPr>
              <a:t>考情精解读</a:t>
            </a:r>
          </a:p>
        </p:txBody>
      </p:sp>
      <p:sp>
        <p:nvSpPr>
          <p:cNvPr id="3" name="矩形 2">
            <a:hlinkClick r:id="rId2" action="ppaction://hlinksldjump"/>
          </p:cNvPr>
          <p:cNvSpPr/>
          <p:nvPr/>
        </p:nvSpPr>
        <p:spPr>
          <a:xfrm>
            <a:off x="4659086" y="1273628"/>
            <a:ext cx="6487885"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考纲要求</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命题规律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命题分析预测</a:t>
            </a:r>
            <a:endParaRPr lang="en-US" altLang="zh-CN" sz="28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chemeClr val="tx1">
                    <a:lumMod val="95000"/>
                    <a:lumOff val="5000"/>
                  </a:schemeClr>
                </a:solidFill>
                <a:latin typeface="微软雅黑" panose="020B0503020204020204" pitchFamily="34" charset="-122"/>
                <a:ea typeface="微软雅黑" panose="020B0503020204020204" pitchFamily="34" charset="-122"/>
              </a:rPr>
              <a:t>知识体系构建</a:t>
            </a:r>
          </a:p>
        </p:txBody>
      </p:sp>
    </p:spTree>
    <p:extLst>
      <p:ext uri="{BB962C8B-B14F-4D97-AF65-F5344CB8AC3E}">
        <p14:creationId xmlns:p14="http://schemas.microsoft.com/office/powerpoint/2010/main" val="462961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mc:AlternateContent xmlns:mc="http://schemas.openxmlformats.org/markup-compatibility/2006" xmlns:a14="http://schemas.microsoft.com/office/drawing/2010/main">
        <mc:Choice Requires="a14">
          <p:sp>
            <p:nvSpPr>
              <p:cNvPr id="16" name="矩形 15">
                <a:extLst>
                  <a:ext uri="{FF2B5EF4-FFF2-40B4-BE49-F238E27FC236}">
                    <a16:creationId xmlns:a16="http://schemas.microsoft.com/office/drawing/2014/main" xmlns="" id="{D9422FDB-9AEB-4922-910A-2098DDFCDC3A}"/>
                  </a:ext>
                </a:extLst>
              </p:cNvPr>
              <p:cNvSpPr/>
              <p:nvPr/>
            </p:nvSpPr>
            <p:spPr>
              <a:xfrm>
                <a:off x="234043" y="382610"/>
                <a:ext cx="11873076" cy="4681474"/>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A</a:t>
                </a:r>
                <a:r>
                  <a:rPr lang="zh-CN" altLang="zh-CN" sz="2800" dirty="0"/>
                  <a:t>项</a:t>
                </a:r>
                <a:r>
                  <a:rPr lang="en-US" altLang="zh-CN" sz="2800" dirty="0"/>
                  <a:t>,</a:t>
                </a:r>
                <a:r>
                  <a:rPr lang="zh-CN" altLang="zh-CN" sz="2800" dirty="0"/>
                  <a:t>过量的</a:t>
                </a:r>
                <a:r>
                  <a:rPr lang="en-US" altLang="zh-CN" sz="2800" dirty="0"/>
                  <a:t>CO</a:t>
                </a:r>
                <a:r>
                  <a:rPr lang="en-US" altLang="zh-CN" sz="2800" baseline="-25000" dirty="0"/>
                  <a:t>2</a:t>
                </a:r>
                <a:r>
                  <a:rPr lang="zh-CN" altLang="zh-CN" sz="2800" dirty="0"/>
                  <a:t>不仅可与</a:t>
                </a:r>
                <a:r>
                  <a:rPr lang="en-US" altLang="zh-CN" sz="2800" dirty="0" err="1"/>
                  <a:t>NaOH</a:t>
                </a:r>
                <a:r>
                  <a:rPr lang="zh-CN" altLang="zh-CN" sz="2800" dirty="0"/>
                  <a:t>反应</a:t>
                </a:r>
                <a:r>
                  <a:rPr lang="en-US" altLang="zh-CN" sz="2800" dirty="0"/>
                  <a:t>,</a:t>
                </a:r>
                <a:r>
                  <a:rPr lang="zh-CN" altLang="zh-CN" sz="2800" dirty="0"/>
                  <a:t>也可与</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反应生成</a:t>
                </a:r>
                <a:r>
                  <a:rPr lang="en-US" altLang="zh-CN" sz="2800" dirty="0"/>
                  <a:t>NaHCO</a:t>
                </a:r>
                <a:r>
                  <a:rPr lang="en-US" altLang="zh-CN" sz="2800" baseline="-25000" dirty="0"/>
                  <a:t>3</a:t>
                </a:r>
                <a:r>
                  <a:rPr lang="en-US" altLang="zh-CN" sz="2800" dirty="0"/>
                  <a:t>,</a:t>
                </a:r>
                <a:r>
                  <a:rPr lang="zh-CN" altLang="zh-CN" sz="2800" dirty="0"/>
                  <a:t>错误</a:t>
                </a:r>
                <a:r>
                  <a:rPr lang="en-US" altLang="zh-CN" sz="2800" dirty="0"/>
                  <a:t>;B</a:t>
                </a:r>
                <a:r>
                  <a:rPr lang="zh-CN" altLang="zh-CN" sz="2800" dirty="0"/>
                  <a:t>项</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与</a:t>
                </a:r>
                <a:r>
                  <a:rPr lang="en-US" altLang="zh-CN" sz="2800" dirty="0"/>
                  <a:t>KMnO</a:t>
                </a:r>
                <a:r>
                  <a:rPr lang="en-US" altLang="zh-CN" sz="2800" baseline="-25000" dirty="0"/>
                  <a:t>4</a:t>
                </a:r>
                <a:r>
                  <a:rPr lang="zh-CN" altLang="zh-CN" sz="2800" dirty="0"/>
                  <a:t>溶液反应</a:t>
                </a:r>
                <a:r>
                  <a:rPr lang="en-US" altLang="zh-CN" sz="2800" dirty="0"/>
                  <a:t>,H</a:t>
                </a:r>
                <a:r>
                  <a:rPr lang="en-US" altLang="zh-CN" sz="2800" baseline="-25000" dirty="0"/>
                  <a:t>2</a:t>
                </a:r>
                <a:r>
                  <a:rPr lang="en-US" altLang="zh-CN" sz="2800" dirty="0"/>
                  <a:t>O</a:t>
                </a:r>
                <a:r>
                  <a:rPr lang="en-US" altLang="zh-CN" sz="2800" baseline="-25000" dirty="0"/>
                  <a:t>2</a:t>
                </a:r>
                <a:r>
                  <a:rPr lang="zh-CN" altLang="zh-CN" sz="2800" dirty="0"/>
                  <a:t>表现还原性</a:t>
                </a:r>
                <a:r>
                  <a:rPr lang="en-US" altLang="zh-CN" sz="2800" dirty="0"/>
                  <a:t>,</a:t>
                </a:r>
                <a:r>
                  <a:rPr lang="zh-CN" altLang="zh-CN" sz="2800" dirty="0"/>
                  <a:t>错误</a:t>
                </a:r>
                <a:r>
                  <a:rPr lang="en-US" altLang="zh-CN" sz="2800" dirty="0"/>
                  <a:t>;C</a:t>
                </a:r>
                <a:r>
                  <a:rPr lang="zh-CN" altLang="zh-CN" sz="2800" dirty="0"/>
                  <a:t>项</a:t>
                </a:r>
                <a:r>
                  <a:rPr lang="en-US" altLang="zh-CN" sz="2800" dirty="0"/>
                  <a:t>,</a:t>
                </a:r>
                <a:r>
                  <a:rPr lang="zh-CN" altLang="zh-CN" sz="2800" dirty="0"/>
                  <a:t>加入适量</a:t>
                </a:r>
                <a:r>
                  <a:rPr lang="en-US" altLang="zh-CN" sz="2800" dirty="0" smtClean="0"/>
                  <a:t>FeCl</a:t>
                </a:r>
                <a:r>
                  <a:rPr lang="en-US" altLang="zh-CN" sz="2800" baseline="-25000" dirty="0" smtClean="0"/>
                  <a:t>3</a:t>
                </a:r>
                <a:r>
                  <a:rPr lang="zh-CN" altLang="zh-CN" sz="2800" dirty="0" smtClean="0"/>
                  <a:t>溶液</a:t>
                </a:r>
                <a:r>
                  <a:rPr lang="zh-CN" altLang="zh-CN" sz="2800" dirty="0"/>
                  <a:t>会引入杂质</a:t>
                </a:r>
                <a:r>
                  <a:rPr lang="en-US" altLang="zh-CN" sz="2800" dirty="0"/>
                  <a:t>Cl</a:t>
                </a:r>
                <a:r>
                  <a:rPr lang="en-US" altLang="zh-CN" sz="2800" baseline="30000" dirty="0"/>
                  <a:t>-</a:t>
                </a:r>
                <a:r>
                  <a:rPr lang="en-US" altLang="zh-CN" sz="2800" dirty="0"/>
                  <a:t>,</a:t>
                </a:r>
                <a:r>
                  <a:rPr lang="zh-CN" altLang="zh-CN" sz="2800" dirty="0"/>
                  <a:t>错误</a:t>
                </a:r>
                <a:r>
                  <a:rPr lang="en-US" altLang="zh-CN" sz="2800" dirty="0"/>
                  <a:t>;D</a:t>
                </a:r>
                <a:r>
                  <a:rPr lang="zh-CN" altLang="zh-CN" sz="2800" dirty="0"/>
                  <a:t>项</a:t>
                </a:r>
                <a:r>
                  <a:rPr lang="en-US" altLang="zh-CN" sz="2800" dirty="0"/>
                  <a:t>,</a:t>
                </a:r>
                <a:r>
                  <a:rPr lang="zh-CN" altLang="zh-CN" sz="2800" dirty="0"/>
                  <a:t>过量的</a:t>
                </a:r>
                <a:r>
                  <a:rPr lang="en-US" altLang="zh-CN" sz="2800" dirty="0" err="1"/>
                  <a:t>CaO</a:t>
                </a:r>
                <a:r>
                  <a:rPr lang="zh-CN" altLang="zh-CN" sz="2800" dirty="0"/>
                  <a:t>固体与乙酸反应生成</a:t>
                </a:r>
                <a14:m>
                  <m:oMath xmlns:m="http://schemas.openxmlformats.org/officeDocument/2006/math">
                    <m:sSub>
                      <m:sSubPr>
                        <m:ctrlPr>
                          <a:rPr lang="zh-CN" altLang="zh-CN" sz="2800" i="1">
                            <a:latin typeface="Cambria Math" panose="02040503050406030204" pitchFamily="18" charset="0"/>
                          </a:rPr>
                        </m:ctrlPr>
                      </m:sSubPr>
                      <m:e>
                        <m:r>
                          <m:rPr>
                            <m:nor/>
                          </m:rPr>
                          <a:rPr lang="en-US" altLang="zh-CN" sz="2800"/>
                          <m:t>(</m:t>
                        </m:r>
                        <m:r>
                          <m:rPr>
                            <m:sty m:val="p"/>
                          </m:rPr>
                          <a:rPr lang="en-US" altLang="zh-CN" sz="2800">
                            <a:latin typeface="Cambria Math" panose="02040503050406030204" pitchFamily="18" charset="0"/>
                          </a:rPr>
                          <m:t>C</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3</m:t>
                            </m:r>
                          </m:sub>
                        </m:sSub>
                        <m:r>
                          <m:rPr>
                            <m:sty m:val="p"/>
                          </m:rPr>
                          <a:rPr lang="en-US" altLang="zh-CN" sz="2800">
                            <a:latin typeface="Cambria Math" panose="02040503050406030204" pitchFamily="18" charset="0"/>
                          </a:rPr>
                          <m:t>C</m:t>
                        </m:r>
                        <m:r>
                          <m:rPr>
                            <m:nor/>
                          </m:rPr>
                          <a:rPr lang="en-US" altLang="zh-CN" sz="2800" dirty="0"/>
                          <m:t>OO</m:t>
                        </m:r>
                        <m:r>
                          <m:rPr>
                            <m:nor/>
                          </m:rPr>
                          <a:rPr lang="en-US" altLang="zh-CN" sz="2800"/>
                          <m:t>)</m:t>
                        </m:r>
                      </m:e>
                      <m:sub>
                        <m:r>
                          <a:rPr lang="en-US" altLang="zh-CN" sz="2800">
                            <a:latin typeface="Cambria Math" panose="02040503050406030204" pitchFamily="18" charset="0"/>
                          </a:rPr>
                          <m:t>2</m:t>
                        </m:r>
                      </m:sub>
                    </m:sSub>
                  </m:oMath>
                </a14:m>
                <a:r>
                  <a:rPr lang="en-US" altLang="zh-CN" sz="2800" dirty="0"/>
                  <a:t>Ca</a:t>
                </a:r>
                <a:r>
                  <a:rPr lang="zh-CN" altLang="zh-CN" sz="2800" dirty="0"/>
                  <a:t>和</a:t>
                </a:r>
                <a:r>
                  <a:rPr lang="en-US" altLang="zh-CN" sz="2800" dirty="0"/>
                  <a:t>H</a:t>
                </a:r>
                <a:r>
                  <a:rPr lang="en-US" altLang="zh-CN" sz="2800" baseline="-25000" dirty="0"/>
                  <a:t>2</a:t>
                </a:r>
                <a:r>
                  <a:rPr lang="en-US" altLang="zh-CN" sz="2800" dirty="0"/>
                  <a:t>O, H</a:t>
                </a:r>
                <a:r>
                  <a:rPr lang="en-US" altLang="zh-CN" sz="2800" baseline="-25000" dirty="0"/>
                  <a:t>2</a:t>
                </a:r>
                <a:r>
                  <a:rPr lang="en-US" altLang="zh-CN" sz="2800" dirty="0"/>
                  <a:t>O</a:t>
                </a:r>
                <a:r>
                  <a:rPr lang="zh-CN" altLang="zh-CN" sz="2800" dirty="0"/>
                  <a:t>与过量的</a:t>
                </a:r>
                <a:r>
                  <a:rPr lang="en-US" altLang="zh-CN" sz="2800" dirty="0" err="1"/>
                  <a:t>CaO</a:t>
                </a:r>
                <a:r>
                  <a:rPr lang="zh-CN" altLang="zh-CN" sz="2800" dirty="0"/>
                  <a:t>反应生成</a:t>
                </a:r>
                <a:r>
                  <a:rPr lang="en-US" altLang="zh-CN" sz="2800" dirty="0"/>
                  <a:t>Ca(OH)</a:t>
                </a:r>
                <a:r>
                  <a:rPr lang="en-US" altLang="zh-CN" sz="2800" baseline="-25000" dirty="0"/>
                  <a:t>2</a:t>
                </a:r>
                <a:r>
                  <a:rPr lang="en-US" altLang="zh-CN" sz="2800" dirty="0"/>
                  <a:t>,Ca(OH)</a:t>
                </a:r>
                <a:r>
                  <a:rPr lang="en-US" altLang="zh-CN" sz="2800" baseline="-25000" dirty="0"/>
                  <a:t>2</a:t>
                </a:r>
                <a:r>
                  <a:rPr lang="zh-CN" altLang="zh-CN" sz="2800" dirty="0"/>
                  <a:t>、</a:t>
                </a:r>
                <a:r>
                  <a:rPr lang="en-US" altLang="zh-CN" sz="2800" dirty="0"/>
                  <a:t>(CH</a:t>
                </a:r>
                <a:r>
                  <a:rPr lang="en-US" altLang="zh-CN" sz="2800" baseline="-25000" dirty="0"/>
                  <a:t>3</a:t>
                </a:r>
                <a:r>
                  <a:rPr lang="en-US" altLang="zh-CN" sz="2800" dirty="0"/>
                  <a:t>COO)</a:t>
                </a:r>
                <a:r>
                  <a:rPr lang="en-US" altLang="zh-CN" sz="2800" baseline="-25000" dirty="0"/>
                  <a:t>2</a:t>
                </a:r>
                <a:r>
                  <a:rPr lang="en-US" altLang="zh-CN" sz="2800" dirty="0"/>
                  <a:t>Ca</a:t>
                </a:r>
                <a:r>
                  <a:rPr lang="zh-CN" altLang="zh-CN" sz="2800" dirty="0"/>
                  <a:t>的沸点远高于乙醇的沸点</a:t>
                </a:r>
                <a:r>
                  <a:rPr lang="en-US" altLang="zh-CN" sz="2800" dirty="0"/>
                  <a:t>,</a:t>
                </a:r>
                <a:r>
                  <a:rPr lang="zh-CN" altLang="zh-CN" sz="2800" dirty="0"/>
                  <a:t>故可用蒸馏法得到乙醇</a:t>
                </a:r>
                <a:r>
                  <a:rPr lang="en-US" altLang="zh-CN" sz="2800" dirty="0"/>
                  <a:t>,</a:t>
                </a:r>
                <a:r>
                  <a:rPr lang="zh-CN" altLang="zh-CN" sz="2800" dirty="0"/>
                  <a:t>正确。</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a:t>
                </a:r>
                <a:r>
                  <a:rPr lang="zh-CN" altLang="zh-CN" sz="2800" dirty="0"/>
                  <a:t>　</a:t>
                </a:r>
                <a:r>
                  <a:rPr lang="en-US" altLang="zh-CN" sz="2800" dirty="0"/>
                  <a:t>D</a:t>
                </a:r>
                <a:endParaRPr lang="zh-CN" altLang="zh-CN" sz="2800" dirty="0"/>
              </a:p>
            </p:txBody>
          </p:sp>
        </mc:Choice>
        <mc:Fallback xmlns="">
          <p:sp>
            <p:nvSpPr>
              <p:cNvPr id="16" name="矩形 15">
                <a:extLst>
                  <a:ext uri="{FF2B5EF4-FFF2-40B4-BE49-F238E27FC236}">
                    <a16:creationId xmlns:a16="http://schemas.microsoft.com/office/drawing/2014/main" xmlns:a14="http://schemas.microsoft.com/office/drawing/2010/main" xmlns="" id="{D9422FDB-9AEB-4922-910A-2098DDFCDC3A}"/>
                  </a:ext>
                </a:extLst>
              </p:cNvPr>
              <p:cNvSpPr>
                <a:spLocks noRot="1" noChangeAspect="1" noMove="1" noResize="1" noEditPoints="1" noAdjustHandles="1" noChangeArrowheads="1" noChangeShapeType="1" noTextEdit="1"/>
              </p:cNvSpPr>
              <p:nvPr/>
            </p:nvSpPr>
            <p:spPr>
              <a:xfrm>
                <a:off x="234043" y="382610"/>
                <a:ext cx="11873076" cy="4681474"/>
              </a:xfrm>
              <a:prstGeom prst="rect">
                <a:avLst/>
              </a:prstGeom>
              <a:blipFill rotWithShape="1">
                <a:blip r:embed="rId2"/>
                <a:stretch>
                  <a:fillRect l="-1027" r="-154" b="-10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84834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7" name="矩形 6"/>
          <p:cNvSpPr/>
          <p:nvPr/>
        </p:nvSpPr>
        <p:spPr>
          <a:xfrm>
            <a:off x="990600" y="-2"/>
            <a:ext cx="45720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方法</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物质的检验与鉴别</a:t>
            </a:r>
          </a:p>
        </p:txBody>
      </p:sp>
      <p:sp>
        <p:nvSpPr>
          <p:cNvPr id="2" name="矩形 1"/>
          <p:cNvSpPr/>
          <p:nvPr/>
        </p:nvSpPr>
        <p:spPr>
          <a:xfrm>
            <a:off x="234043" y="761222"/>
            <a:ext cx="11723913" cy="5909310"/>
          </a:xfrm>
          <a:prstGeom prst="rect">
            <a:avLst/>
          </a:prstGeom>
        </p:spPr>
        <p:txBody>
          <a:bodyPr wrap="square">
            <a:spAutoFit/>
          </a:bodyPr>
          <a:lstStyle/>
          <a:p>
            <a:pPr>
              <a:lnSpc>
                <a:spcPct val="150000"/>
              </a:lnSpc>
              <a:spcAft>
                <a:spcPts val="0"/>
              </a:spcAft>
            </a:pPr>
            <a:r>
              <a:rPr lang="zh-CN" altLang="en-US" sz="2800" b="1" dirty="0">
                <a:solidFill>
                  <a:srgbClr val="DA251C"/>
                </a:solidFill>
                <a:cs typeface="Times New Roman" panose="02020603050405020304" pitchFamily="18" charset="0"/>
              </a:rPr>
              <a:t>方法解读：</a:t>
            </a:r>
            <a:endParaRPr lang="en-US" altLang="zh-CN" sz="2800" b="1" dirty="0">
              <a:solidFill>
                <a:srgbClr val="DA251C"/>
              </a:solidFill>
              <a:cs typeface="Times New Roman" panose="02020603050405020304" pitchFamily="18" charset="0"/>
            </a:endParaRPr>
          </a:p>
          <a:p>
            <a:pPr>
              <a:lnSpc>
                <a:spcPct val="150000"/>
              </a:lnSpc>
            </a:pPr>
            <a:r>
              <a:rPr lang="en-US" altLang="zh-CN" sz="2800" b="1" dirty="0"/>
              <a:t>1.</a:t>
            </a:r>
            <a:r>
              <a:rPr lang="zh-CN" altLang="zh-CN" sz="2800" b="1" dirty="0"/>
              <a:t>物质的检验</a:t>
            </a:r>
          </a:p>
          <a:p>
            <a:pPr>
              <a:lnSpc>
                <a:spcPct val="150000"/>
              </a:lnSpc>
            </a:pPr>
            <a:r>
              <a:rPr lang="en-US" altLang="zh-CN" sz="2800" dirty="0"/>
              <a:t>(1)</a:t>
            </a:r>
            <a:r>
              <a:rPr lang="zh-CN" altLang="zh-CN" sz="2800" dirty="0"/>
              <a:t>物质检验的原则</a:t>
            </a:r>
          </a:p>
          <a:p>
            <a:pPr>
              <a:lnSpc>
                <a:spcPct val="150000"/>
              </a:lnSpc>
            </a:pPr>
            <a:r>
              <a:rPr lang="en-US" altLang="zh-CN" sz="2800" dirty="0"/>
              <a:t>①</a:t>
            </a:r>
            <a:r>
              <a:rPr lang="zh-CN" altLang="zh-CN" sz="2800" dirty="0"/>
              <a:t>若有</a:t>
            </a:r>
            <a:r>
              <a:rPr lang="en-US" altLang="zh-CN" sz="2800" i="1" dirty="0"/>
              <a:t>n</a:t>
            </a:r>
            <a:r>
              <a:rPr lang="zh-CN" altLang="zh-CN" sz="2800" dirty="0"/>
              <a:t>种物质需要鉴别</a:t>
            </a:r>
            <a:r>
              <a:rPr lang="en-US" altLang="zh-CN" sz="2800" dirty="0"/>
              <a:t>,</a:t>
            </a:r>
            <a:r>
              <a:rPr lang="zh-CN" altLang="zh-CN" sz="2800" dirty="0"/>
              <a:t>一般检验出</a:t>
            </a:r>
            <a:r>
              <a:rPr lang="en-US" altLang="zh-CN" sz="2800" dirty="0"/>
              <a:t>(</a:t>
            </a:r>
            <a:r>
              <a:rPr lang="en-US" altLang="zh-CN" sz="2800" i="1" dirty="0"/>
              <a:t>n</a:t>
            </a:r>
            <a:r>
              <a:rPr lang="en-US" altLang="zh-CN" sz="2800" dirty="0"/>
              <a:t>-1)</a:t>
            </a:r>
            <a:r>
              <a:rPr lang="zh-CN" altLang="zh-CN" sz="2800" dirty="0"/>
              <a:t>种物质即可。</a:t>
            </a:r>
          </a:p>
          <a:p>
            <a:pPr>
              <a:lnSpc>
                <a:spcPct val="150000"/>
              </a:lnSpc>
            </a:pPr>
            <a:r>
              <a:rPr lang="en-US" altLang="zh-CN" sz="2800" dirty="0"/>
              <a:t>②</a:t>
            </a:r>
            <a:r>
              <a:rPr lang="zh-CN" altLang="zh-CN" sz="2800" dirty="0"/>
              <a:t>方法、条件或试剂选择越简单越好</a:t>
            </a:r>
            <a:r>
              <a:rPr lang="en-US" altLang="zh-CN" sz="2800" dirty="0"/>
              <a:t>,</a:t>
            </a:r>
            <a:r>
              <a:rPr lang="zh-CN" altLang="zh-CN" sz="2800" dirty="0"/>
              <a:t>实验现象越明显、越典型越好。</a:t>
            </a:r>
          </a:p>
          <a:p>
            <a:pPr>
              <a:lnSpc>
                <a:spcPct val="150000"/>
              </a:lnSpc>
            </a:pPr>
            <a:r>
              <a:rPr lang="en-US" altLang="zh-CN" sz="2800" dirty="0"/>
              <a:t>③</a:t>
            </a:r>
            <a:r>
              <a:rPr lang="zh-CN" altLang="zh-CN" sz="2800" dirty="0"/>
              <a:t>若无限定要求</a:t>
            </a:r>
            <a:r>
              <a:rPr lang="en-US" altLang="zh-CN" sz="2800" dirty="0"/>
              <a:t>,</a:t>
            </a:r>
            <a:r>
              <a:rPr lang="zh-CN" altLang="zh-CN" sz="2800" dirty="0"/>
              <a:t>一般先考虑用物理方法</a:t>
            </a:r>
            <a:r>
              <a:rPr lang="en-US" altLang="zh-CN" sz="2800" dirty="0"/>
              <a:t>,</a:t>
            </a:r>
            <a:r>
              <a:rPr lang="zh-CN" altLang="zh-CN" sz="2800" dirty="0"/>
              <a:t>然后再考虑用化学方法。</a:t>
            </a:r>
          </a:p>
          <a:p>
            <a:pPr>
              <a:lnSpc>
                <a:spcPct val="150000"/>
              </a:lnSpc>
            </a:pPr>
            <a:r>
              <a:rPr lang="en-US" altLang="zh-CN" sz="2800" dirty="0"/>
              <a:t>④</a:t>
            </a:r>
            <a:r>
              <a:rPr lang="zh-CN" altLang="zh-CN" sz="2800" dirty="0"/>
              <a:t>用物理方法时</a:t>
            </a:r>
            <a:r>
              <a:rPr lang="en-US" altLang="zh-CN" sz="2800" dirty="0"/>
              <a:t>,</a:t>
            </a:r>
            <a:r>
              <a:rPr lang="zh-CN" altLang="zh-CN" sz="2800" dirty="0"/>
              <a:t>一般可按观察法</a:t>
            </a:r>
            <a:r>
              <a:rPr lang="en-US" altLang="zh-CN" sz="2800" dirty="0"/>
              <a:t>→</a:t>
            </a:r>
            <a:r>
              <a:rPr lang="zh-CN" altLang="zh-CN" sz="2800" dirty="0"/>
              <a:t>嗅试法</a:t>
            </a:r>
            <a:r>
              <a:rPr lang="en-US" altLang="zh-CN" sz="2800" dirty="0"/>
              <a:t>→</a:t>
            </a:r>
            <a:r>
              <a:rPr lang="zh-CN" altLang="zh-CN" sz="2800" dirty="0"/>
              <a:t>水溶法的顺序进行。</a:t>
            </a:r>
          </a:p>
          <a:p>
            <a:pPr>
              <a:lnSpc>
                <a:spcPct val="150000"/>
              </a:lnSpc>
            </a:pPr>
            <a:r>
              <a:rPr lang="en-US" altLang="zh-CN" sz="2800" dirty="0"/>
              <a:t>⑤</a:t>
            </a:r>
            <a:r>
              <a:rPr lang="zh-CN" altLang="zh-CN" sz="2800" dirty="0"/>
              <a:t>用化学方法时</a:t>
            </a:r>
            <a:r>
              <a:rPr lang="en-US" altLang="zh-CN" sz="2800" dirty="0"/>
              <a:t>,</a:t>
            </a:r>
            <a:r>
              <a:rPr lang="zh-CN" altLang="zh-CN" sz="2800" dirty="0"/>
              <a:t>对固体可按加热法</a:t>
            </a:r>
            <a:r>
              <a:rPr lang="en-US" altLang="zh-CN" sz="2800" dirty="0"/>
              <a:t>→</a:t>
            </a:r>
            <a:r>
              <a:rPr lang="zh-CN" altLang="zh-CN" sz="2800" dirty="0"/>
              <a:t>水溶法</a:t>
            </a:r>
            <a:r>
              <a:rPr lang="en-US" altLang="zh-CN" sz="2800" dirty="0"/>
              <a:t>→</a:t>
            </a:r>
            <a:r>
              <a:rPr lang="zh-CN" altLang="zh-CN" sz="2800" dirty="0"/>
              <a:t>指示剂测试法</a:t>
            </a:r>
            <a:r>
              <a:rPr lang="en-US" altLang="zh-CN" sz="2800" dirty="0"/>
              <a:t>→</a:t>
            </a:r>
            <a:r>
              <a:rPr lang="zh-CN" altLang="zh-CN" sz="2800" dirty="0"/>
              <a:t>指定试剂法的顺序进行检验</a:t>
            </a:r>
            <a:r>
              <a:rPr lang="en-US" altLang="zh-CN" sz="2800" dirty="0"/>
              <a:t>;</a:t>
            </a:r>
            <a:r>
              <a:rPr lang="zh-CN" altLang="zh-CN" sz="2800" dirty="0"/>
              <a:t>对液体可按指示剂测试法</a:t>
            </a:r>
            <a:r>
              <a:rPr lang="en-US" altLang="zh-CN" sz="2800" dirty="0"/>
              <a:t>→</a:t>
            </a:r>
            <a:r>
              <a:rPr lang="zh-CN" altLang="zh-CN" sz="2800" dirty="0"/>
              <a:t>指定试剂法的顺序进行检验</a:t>
            </a:r>
            <a:r>
              <a:rPr lang="en-US" altLang="zh-CN" sz="2800" dirty="0"/>
              <a:t>;</a:t>
            </a:r>
            <a:endParaRPr lang="zh-CN" altLang="zh-CN" sz="2800" dirty="0"/>
          </a:p>
        </p:txBody>
      </p:sp>
    </p:spTree>
    <p:extLst>
      <p:ext uri="{BB962C8B-B14F-4D97-AF65-F5344CB8AC3E}">
        <p14:creationId xmlns:p14="http://schemas.microsoft.com/office/powerpoint/2010/main" val="4093104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225651"/>
            <a:ext cx="11723913" cy="3323987"/>
          </a:xfrm>
          <a:prstGeom prst="rect">
            <a:avLst/>
          </a:prstGeom>
        </p:spPr>
        <p:txBody>
          <a:bodyPr wrap="square">
            <a:spAutoFit/>
          </a:bodyPr>
          <a:lstStyle/>
          <a:p>
            <a:pPr>
              <a:lnSpc>
                <a:spcPct val="150000"/>
              </a:lnSpc>
              <a:spcAft>
                <a:spcPts val="0"/>
              </a:spcAft>
            </a:pPr>
            <a:r>
              <a:rPr lang="zh-CN" altLang="zh-CN" sz="2800" dirty="0"/>
              <a:t>对气体可按点燃法</a:t>
            </a:r>
            <a:r>
              <a:rPr lang="en-US" altLang="zh-CN" sz="2800" dirty="0"/>
              <a:t>→</a:t>
            </a:r>
            <a:r>
              <a:rPr lang="zh-CN" altLang="zh-CN" sz="2800" dirty="0"/>
              <a:t>通入指定试剂法等的顺序进行检验。</a:t>
            </a:r>
          </a:p>
          <a:p>
            <a:pPr>
              <a:lnSpc>
                <a:spcPct val="150000"/>
              </a:lnSpc>
            </a:pPr>
            <a:r>
              <a:rPr lang="en-US" altLang="zh-CN" sz="2800" dirty="0"/>
              <a:t>(2)</a:t>
            </a:r>
            <a:r>
              <a:rPr lang="zh-CN" altLang="zh-CN" sz="2800" dirty="0"/>
              <a:t>物质检验的步骤</a:t>
            </a:r>
            <a:r>
              <a:rPr lang="en-US" altLang="zh-CN" sz="2800" dirty="0"/>
              <a:t>(</a:t>
            </a:r>
            <a:r>
              <a:rPr lang="zh-CN" altLang="zh-CN" sz="2800" dirty="0"/>
              <a:t>以固体物质为例</a:t>
            </a:r>
            <a:r>
              <a:rPr lang="en-US" altLang="zh-CN" sz="2800" dirty="0"/>
              <a:t>)</a:t>
            </a:r>
            <a:endParaRPr lang="zh-CN" altLang="zh-CN" sz="2800" dirty="0"/>
          </a:p>
          <a:p>
            <a:pPr>
              <a:lnSpc>
                <a:spcPct val="150000"/>
              </a:lnSpc>
            </a:pPr>
            <a:r>
              <a:rPr lang="zh-CN" altLang="zh-CN" sz="2800" dirty="0"/>
              <a:t>取少许试样</a:t>
            </a:r>
            <a:r>
              <a:rPr lang="en-US" altLang="zh-CN" sz="2800" dirty="0"/>
              <a:t>→</a:t>
            </a:r>
            <a:r>
              <a:rPr lang="zh-CN" altLang="zh-CN" sz="2800" dirty="0"/>
              <a:t>溶解</a:t>
            </a:r>
            <a:r>
              <a:rPr lang="en-US" altLang="zh-CN" sz="2800" dirty="0"/>
              <a:t>→</a:t>
            </a:r>
            <a:r>
              <a:rPr lang="zh-CN" altLang="zh-CN" sz="2800" dirty="0"/>
              <a:t>加入试剂</a:t>
            </a:r>
            <a:r>
              <a:rPr lang="en-US" altLang="zh-CN" sz="2800" dirty="0"/>
              <a:t>→</a:t>
            </a:r>
            <a:r>
              <a:rPr lang="zh-CN" altLang="zh-CN" sz="2800" dirty="0"/>
              <a:t>观察现象</a:t>
            </a:r>
            <a:r>
              <a:rPr lang="en-US" altLang="zh-CN" sz="2800" dirty="0"/>
              <a:t>→</a:t>
            </a:r>
            <a:r>
              <a:rPr lang="zh-CN" altLang="zh-CN" sz="2800" dirty="0"/>
              <a:t>得出结论。</a:t>
            </a:r>
          </a:p>
          <a:p>
            <a:pPr>
              <a:lnSpc>
                <a:spcPct val="150000"/>
              </a:lnSpc>
            </a:pPr>
            <a:r>
              <a:rPr lang="en-US" altLang="zh-CN" sz="2800" dirty="0"/>
              <a:t>(3)</a:t>
            </a:r>
            <a:r>
              <a:rPr lang="zh-CN" altLang="zh-CN" sz="2800" dirty="0"/>
              <a:t>物质检验的分类</a:t>
            </a:r>
          </a:p>
          <a:p>
            <a:pPr>
              <a:lnSpc>
                <a:spcPct val="150000"/>
              </a:lnSpc>
            </a:pPr>
            <a:endParaRPr lang="zh-CN" altLang="zh-CN" sz="2800" dirty="0"/>
          </a:p>
        </p:txBody>
      </p:sp>
      <p:graphicFrame>
        <p:nvGraphicFramePr>
          <p:cNvPr id="2" name="表格 1">
            <a:extLst>
              <a:ext uri="{FF2B5EF4-FFF2-40B4-BE49-F238E27FC236}">
                <a16:creationId xmlns:a16="http://schemas.microsoft.com/office/drawing/2014/main" xmlns="" id="{E260A7F8-8B2A-4C1A-A748-FD8AA5068D59}"/>
              </a:ext>
            </a:extLst>
          </p:cNvPr>
          <p:cNvGraphicFramePr>
            <a:graphicFrameLocks noGrp="1"/>
          </p:cNvGraphicFramePr>
          <p:nvPr>
            <p:extLst>
              <p:ext uri="{D42A27DB-BD31-4B8C-83A1-F6EECF244321}">
                <p14:modId xmlns:p14="http://schemas.microsoft.com/office/powerpoint/2010/main" val="614972176"/>
              </p:ext>
            </p:extLst>
          </p:nvPr>
        </p:nvGraphicFramePr>
        <p:xfrm>
          <a:off x="359228" y="2885702"/>
          <a:ext cx="11490752" cy="3744468"/>
        </p:xfrm>
        <a:graphic>
          <a:graphicData uri="http://schemas.openxmlformats.org/drawingml/2006/table">
            <a:tbl>
              <a:tblPr firstRow="1" firstCol="1" bandRow="1">
                <a:tableStyleId>{5C22544A-7EE6-4342-B048-85BDC9FD1C3A}</a:tableStyleId>
              </a:tblPr>
              <a:tblGrid>
                <a:gridCol w="903515">
                  <a:extLst>
                    <a:ext uri="{9D8B030D-6E8A-4147-A177-3AD203B41FA5}">
                      <a16:colId xmlns:a16="http://schemas.microsoft.com/office/drawing/2014/main" xmlns="" val="1891351926"/>
                    </a:ext>
                  </a:extLst>
                </a:gridCol>
                <a:gridCol w="6255657">
                  <a:extLst>
                    <a:ext uri="{9D8B030D-6E8A-4147-A177-3AD203B41FA5}">
                      <a16:colId xmlns:a16="http://schemas.microsoft.com/office/drawing/2014/main" xmlns="" val="2875398868"/>
                    </a:ext>
                  </a:extLst>
                </a:gridCol>
                <a:gridCol w="4331580">
                  <a:extLst>
                    <a:ext uri="{9D8B030D-6E8A-4147-A177-3AD203B41FA5}">
                      <a16:colId xmlns:a16="http://schemas.microsoft.com/office/drawing/2014/main" xmlns="" val="4224550026"/>
                    </a:ext>
                  </a:extLst>
                </a:gridCol>
              </a:tblGrid>
              <a:tr h="0">
                <a:tc>
                  <a:txBody>
                    <a:bodyPr/>
                    <a:lstStyle/>
                    <a:p>
                      <a:pPr algn="ctr">
                        <a:lnSpc>
                          <a:spcPct val="130000"/>
                        </a:lnSpc>
                        <a:spcAft>
                          <a:spcPts val="0"/>
                        </a:spcAft>
                      </a:pPr>
                      <a:r>
                        <a:rPr lang="zh-CN" sz="2700" b="0">
                          <a:solidFill>
                            <a:schemeClr val="tx1"/>
                          </a:solidFill>
                          <a:effectLst/>
                          <a:latin typeface="+mn-lt"/>
                          <a:ea typeface="+mn-ea"/>
                        </a:rPr>
                        <a:t>分类</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latin typeface="+mn-lt"/>
                          <a:ea typeface="+mn-ea"/>
                        </a:rPr>
                        <a:t>不同点</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latin typeface="+mn-lt"/>
                          <a:ea typeface="+mn-ea"/>
                        </a:rPr>
                        <a:t>相同点</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913786104"/>
                  </a:ext>
                </a:extLst>
              </a:tr>
              <a:tr h="0">
                <a:tc>
                  <a:txBody>
                    <a:bodyPr/>
                    <a:lstStyle/>
                    <a:p>
                      <a:pPr algn="ctr">
                        <a:lnSpc>
                          <a:spcPct val="130000"/>
                        </a:lnSpc>
                        <a:spcAft>
                          <a:spcPts val="0"/>
                        </a:spcAft>
                      </a:pPr>
                      <a:r>
                        <a:rPr lang="zh-CN" sz="2700" b="0">
                          <a:solidFill>
                            <a:schemeClr val="tx1"/>
                          </a:solidFill>
                          <a:effectLst/>
                          <a:latin typeface="+mn-lt"/>
                          <a:ea typeface="+mn-ea"/>
                        </a:rPr>
                        <a:t>鉴定</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700" b="0">
                          <a:solidFill>
                            <a:schemeClr val="tx1"/>
                          </a:solidFill>
                          <a:effectLst/>
                          <a:latin typeface="+mn-lt"/>
                          <a:ea typeface="+mn-ea"/>
                        </a:rPr>
                        <a:t>对一种物质</a:t>
                      </a:r>
                      <a:r>
                        <a:rPr lang="en-US" sz="2700" b="0">
                          <a:solidFill>
                            <a:schemeClr val="tx1"/>
                          </a:solidFill>
                          <a:effectLst/>
                          <a:latin typeface="+mn-lt"/>
                          <a:ea typeface="+mn-ea"/>
                        </a:rPr>
                        <a:t>,</a:t>
                      </a:r>
                      <a:r>
                        <a:rPr lang="zh-CN" sz="2700" b="0">
                          <a:solidFill>
                            <a:schemeClr val="tx1"/>
                          </a:solidFill>
                          <a:effectLst/>
                          <a:latin typeface="+mn-lt"/>
                          <a:ea typeface="+mn-ea"/>
                        </a:rPr>
                        <a:t>分别检验出阴、阳离子或组成元素</a:t>
                      </a:r>
                      <a:endParaRPr lang="zh-CN" sz="27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nSpc>
                          <a:spcPct val="130000"/>
                        </a:lnSpc>
                        <a:spcAft>
                          <a:spcPts val="0"/>
                        </a:spcAft>
                      </a:pPr>
                      <a:r>
                        <a:rPr lang="zh-CN" sz="2700" b="0">
                          <a:solidFill>
                            <a:schemeClr val="tx1"/>
                          </a:solidFill>
                          <a:effectLst/>
                          <a:latin typeface="+mn-lt"/>
                          <a:ea typeface="+mn-ea"/>
                        </a:rPr>
                        <a:t>均需根据物质的特征反应</a:t>
                      </a:r>
                      <a:r>
                        <a:rPr lang="en-US" sz="2700" b="0">
                          <a:solidFill>
                            <a:schemeClr val="tx1"/>
                          </a:solidFill>
                          <a:effectLst/>
                          <a:latin typeface="+mn-lt"/>
                          <a:ea typeface="+mn-ea"/>
                        </a:rPr>
                        <a:t>,</a:t>
                      </a:r>
                      <a:r>
                        <a:rPr lang="zh-CN" sz="2700" b="0">
                          <a:solidFill>
                            <a:schemeClr val="tx1"/>
                          </a:solidFill>
                          <a:effectLst/>
                          <a:latin typeface="+mn-lt"/>
                          <a:ea typeface="+mn-ea"/>
                        </a:rPr>
                        <a:t>选择恰当的试剂和方法</a:t>
                      </a:r>
                      <a:r>
                        <a:rPr lang="en-US" sz="2700" b="0">
                          <a:solidFill>
                            <a:schemeClr val="tx1"/>
                          </a:solidFill>
                          <a:effectLst/>
                          <a:latin typeface="+mn-lt"/>
                          <a:ea typeface="+mn-ea"/>
                        </a:rPr>
                        <a:t>,</a:t>
                      </a:r>
                      <a:r>
                        <a:rPr lang="zh-CN" sz="2700" b="0">
                          <a:solidFill>
                            <a:schemeClr val="tx1"/>
                          </a:solidFill>
                          <a:effectLst/>
                          <a:latin typeface="+mn-lt"/>
                          <a:ea typeface="+mn-ea"/>
                        </a:rPr>
                        <a:t>准确观察反应中物质的颜色变化、沉淀的生成或溶解、气体的生成、焰色反应等现象进行判定</a:t>
                      </a:r>
                      <a:endParaRPr lang="zh-CN" sz="27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27713644"/>
                  </a:ext>
                </a:extLst>
              </a:tr>
              <a:tr h="0">
                <a:tc>
                  <a:txBody>
                    <a:bodyPr/>
                    <a:lstStyle/>
                    <a:p>
                      <a:pPr algn="ctr">
                        <a:lnSpc>
                          <a:spcPct val="130000"/>
                        </a:lnSpc>
                        <a:spcAft>
                          <a:spcPts val="0"/>
                        </a:spcAft>
                      </a:pPr>
                      <a:r>
                        <a:rPr lang="zh-CN" sz="2700" b="0">
                          <a:solidFill>
                            <a:schemeClr val="tx1"/>
                          </a:solidFill>
                          <a:effectLst/>
                          <a:latin typeface="+mn-lt"/>
                          <a:ea typeface="+mn-ea"/>
                        </a:rPr>
                        <a:t>鉴别</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700" b="0">
                          <a:solidFill>
                            <a:schemeClr val="tx1"/>
                          </a:solidFill>
                          <a:effectLst/>
                          <a:latin typeface="+mn-lt"/>
                          <a:ea typeface="+mn-ea"/>
                        </a:rPr>
                        <a:t>对两种或两种以上的物质进行辨别、区分</a:t>
                      </a:r>
                      <a:endParaRPr lang="zh-CN" sz="2700" b="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948603276"/>
                  </a:ext>
                </a:extLst>
              </a:tr>
              <a:tr h="0">
                <a:tc>
                  <a:txBody>
                    <a:bodyPr/>
                    <a:lstStyle/>
                    <a:p>
                      <a:pPr algn="ctr">
                        <a:lnSpc>
                          <a:spcPct val="130000"/>
                        </a:lnSpc>
                        <a:spcAft>
                          <a:spcPts val="0"/>
                        </a:spcAft>
                      </a:pPr>
                      <a:r>
                        <a:rPr lang="zh-CN" sz="2700" b="0">
                          <a:solidFill>
                            <a:schemeClr val="tx1"/>
                          </a:solidFill>
                          <a:effectLst/>
                          <a:latin typeface="+mn-lt"/>
                          <a:ea typeface="+mn-ea"/>
                        </a:rPr>
                        <a:t>推断</a:t>
                      </a:r>
                      <a:endParaRPr lang="zh-CN" sz="2700" b="0">
                        <a:solidFill>
                          <a:schemeClr val="tx1"/>
                        </a:solidFill>
                        <a:effectLst/>
                        <a:latin typeface="+mn-lt"/>
                        <a:ea typeface="+mn-ea"/>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700" b="0" dirty="0">
                          <a:solidFill>
                            <a:schemeClr val="tx1"/>
                          </a:solidFill>
                          <a:effectLst/>
                          <a:latin typeface="+mn-lt"/>
                          <a:ea typeface="+mn-ea"/>
                        </a:rPr>
                        <a:t>根据已知实验事实</a:t>
                      </a:r>
                      <a:r>
                        <a:rPr lang="en-US" sz="2700" b="0" dirty="0">
                          <a:solidFill>
                            <a:schemeClr val="tx1"/>
                          </a:solidFill>
                          <a:effectLst/>
                          <a:latin typeface="+mn-lt"/>
                          <a:ea typeface="+mn-ea"/>
                        </a:rPr>
                        <a:t>,</a:t>
                      </a:r>
                      <a:r>
                        <a:rPr lang="zh-CN" sz="2700" b="0" dirty="0">
                          <a:solidFill>
                            <a:schemeClr val="tx1"/>
                          </a:solidFill>
                          <a:effectLst/>
                          <a:latin typeface="+mn-lt"/>
                          <a:ea typeface="+mn-ea"/>
                        </a:rPr>
                        <a:t>通过性质分析</a:t>
                      </a:r>
                      <a:r>
                        <a:rPr lang="en-US" sz="2700" b="0" dirty="0">
                          <a:solidFill>
                            <a:schemeClr val="tx1"/>
                          </a:solidFill>
                          <a:effectLst/>
                          <a:latin typeface="+mn-lt"/>
                          <a:ea typeface="+mn-ea"/>
                        </a:rPr>
                        <a:t>,</a:t>
                      </a:r>
                      <a:r>
                        <a:rPr lang="zh-CN" sz="2700" b="0" dirty="0">
                          <a:solidFill>
                            <a:schemeClr val="tx1"/>
                          </a:solidFill>
                          <a:effectLst/>
                          <a:latin typeface="+mn-lt"/>
                          <a:ea typeface="+mn-ea"/>
                        </a:rPr>
                        <a:t>推断出被检物质的组成</a:t>
                      </a:r>
                      <a:r>
                        <a:rPr lang="en-US" sz="2700" b="0" dirty="0">
                          <a:solidFill>
                            <a:schemeClr val="tx1"/>
                          </a:solidFill>
                          <a:effectLst/>
                          <a:latin typeface="+mn-lt"/>
                          <a:ea typeface="+mn-ea"/>
                        </a:rPr>
                        <a:t>,</a:t>
                      </a:r>
                      <a:r>
                        <a:rPr lang="zh-CN" sz="2700" b="0" dirty="0">
                          <a:solidFill>
                            <a:schemeClr val="tx1"/>
                          </a:solidFill>
                          <a:effectLst/>
                          <a:latin typeface="+mn-lt"/>
                          <a:ea typeface="+mn-ea"/>
                        </a:rPr>
                        <a:t>写出化学式或名称</a:t>
                      </a:r>
                      <a:endParaRPr lang="zh-CN" sz="2700" b="0" dirty="0">
                        <a:solidFill>
                          <a:schemeClr val="tx1"/>
                        </a:solidFill>
                        <a:effectLst/>
                        <a:latin typeface="+mn-lt"/>
                        <a:ea typeface="+mn-ea"/>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866709787"/>
                  </a:ext>
                </a:extLst>
              </a:tr>
            </a:tbl>
          </a:graphicData>
        </a:graphic>
      </p:graphicFrame>
    </p:spTree>
    <p:extLst>
      <p:ext uri="{BB962C8B-B14F-4D97-AF65-F5344CB8AC3E}">
        <p14:creationId xmlns:p14="http://schemas.microsoft.com/office/powerpoint/2010/main" val="8399293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240165"/>
            <a:ext cx="11723913" cy="1308628"/>
          </a:xfrm>
          <a:prstGeom prst="rect">
            <a:avLst/>
          </a:prstGeom>
        </p:spPr>
        <p:txBody>
          <a:bodyPr wrap="square">
            <a:spAutoFit/>
          </a:bodyPr>
          <a:lstStyle/>
          <a:p>
            <a:pPr>
              <a:lnSpc>
                <a:spcPct val="150000"/>
              </a:lnSpc>
              <a:spcAft>
                <a:spcPts val="0"/>
              </a:spcAft>
            </a:pPr>
            <a:r>
              <a:rPr lang="en-US" altLang="zh-CN" sz="2800" dirty="0"/>
              <a:t>(4)</a:t>
            </a:r>
            <a:r>
              <a:rPr lang="zh-CN" altLang="en-US" sz="2800" dirty="0"/>
              <a:t>物质检验的一般程序与思路</a:t>
            </a:r>
          </a:p>
          <a:p>
            <a:pPr>
              <a:lnSpc>
                <a:spcPct val="150000"/>
              </a:lnSpc>
              <a:spcAft>
                <a:spcPts val="0"/>
              </a:spcAft>
            </a:pPr>
            <a:r>
              <a:rPr lang="zh-CN" altLang="en-US" sz="2800" dirty="0"/>
              <a:t>①固态物质的检验</a:t>
            </a:r>
          </a:p>
        </p:txBody>
      </p:sp>
      <p:pic>
        <p:nvPicPr>
          <p:cNvPr id="15" name="GAOFU24-11.jpg" descr="id:2147513241;FounderCES">
            <a:extLst>
              <a:ext uri="{FF2B5EF4-FFF2-40B4-BE49-F238E27FC236}">
                <a16:creationId xmlns:a16="http://schemas.microsoft.com/office/drawing/2014/main" xmlns="" id="{A5B3046F-AECC-4A18-B4E1-B9348E00B8C0}"/>
              </a:ext>
            </a:extLst>
          </p:cNvPr>
          <p:cNvPicPr/>
          <p:nvPr/>
        </p:nvPicPr>
        <p:blipFill>
          <a:blip r:embed="rId2"/>
          <a:stretch>
            <a:fillRect/>
          </a:stretch>
        </p:blipFill>
        <p:spPr>
          <a:xfrm>
            <a:off x="1313452" y="1573163"/>
            <a:ext cx="6256886" cy="5030158"/>
          </a:xfrm>
          <a:prstGeom prst="rect">
            <a:avLst/>
          </a:prstGeom>
        </p:spPr>
      </p:pic>
    </p:spTree>
    <p:extLst>
      <p:ext uri="{BB962C8B-B14F-4D97-AF65-F5344CB8AC3E}">
        <p14:creationId xmlns:p14="http://schemas.microsoft.com/office/powerpoint/2010/main" val="1069953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290965"/>
            <a:ext cx="11723913" cy="3323987"/>
          </a:xfrm>
          <a:prstGeom prst="rect">
            <a:avLst/>
          </a:prstGeom>
        </p:spPr>
        <p:txBody>
          <a:bodyPr wrap="square">
            <a:spAutoFit/>
          </a:bodyPr>
          <a:lstStyle/>
          <a:p>
            <a:pPr>
              <a:lnSpc>
                <a:spcPct val="150000"/>
              </a:lnSpc>
            </a:pPr>
            <a:r>
              <a:rPr lang="en-US" altLang="zh-CN" sz="2800" dirty="0"/>
              <a:t>②</a:t>
            </a:r>
            <a:r>
              <a:rPr lang="zh-CN" altLang="zh-CN" sz="2800" dirty="0"/>
              <a:t>无色溶液的检验</a:t>
            </a:r>
            <a:r>
              <a:rPr lang="en-US" altLang="zh-CN" sz="2800" dirty="0"/>
              <a:t>[</a:t>
            </a:r>
            <a:r>
              <a:rPr lang="zh-CN" altLang="zh-CN" sz="2800" dirty="0" smtClean="0"/>
              <a:t>参见</a:t>
            </a:r>
            <a:r>
              <a:rPr lang="zh-CN" altLang="en-US" sz="2800" dirty="0" smtClean="0"/>
              <a:t>原书</a:t>
            </a:r>
            <a:r>
              <a:rPr lang="en-US" altLang="zh-CN" sz="2800" dirty="0" smtClean="0"/>
              <a:t>P032</a:t>
            </a:r>
            <a:r>
              <a:rPr lang="zh-CN" altLang="en-US" sz="2800" dirty="0" smtClean="0"/>
              <a:t> 方法</a:t>
            </a:r>
            <a:r>
              <a:rPr lang="en-US" altLang="zh-CN" sz="2800" dirty="0" smtClean="0"/>
              <a:t>4 </a:t>
            </a:r>
            <a:r>
              <a:rPr lang="zh-CN" altLang="en-US" sz="2800" dirty="0" smtClean="0"/>
              <a:t>中</a:t>
            </a:r>
            <a:r>
              <a:rPr lang="en-US" altLang="zh-CN" sz="2800" dirty="0" smtClean="0"/>
              <a:t> </a:t>
            </a:r>
            <a:r>
              <a:rPr lang="zh-CN" altLang="en-US" sz="2800" dirty="0" smtClean="0"/>
              <a:t>无色溶液中离子检验的一般思路</a:t>
            </a:r>
            <a:r>
              <a:rPr lang="en-US" altLang="zh-CN" sz="2800" dirty="0" smtClean="0"/>
              <a:t>]</a:t>
            </a:r>
            <a:endParaRPr lang="zh-CN" altLang="zh-CN" sz="2800" dirty="0"/>
          </a:p>
          <a:p>
            <a:pPr>
              <a:lnSpc>
                <a:spcPct val="150000"/>
              </a:lnSpc>
            </a:pPr>
            <a:r>
              <a:rPr lang="en-US" altLang="zh-CN" sz="2800" dirty="0"/>
              <a:t>③</a:t>
            </a:r>
            <a:r>
              <a:rPr lang="zh-CN" altLang="zh-CN" sz="2800" dirty="0"/>
              <a:t>气态物质的检验</a:t>
            </a:r>
          </a:p>
          <a:p>
            <a:pPr>
              <a:lnSpc>
                <a:spcPct val="150000"/>
              </a:lnSpc>
            </a:pPr>
            <a:r>
              <a:rPr lang="en-US" altLang="zh-CN" sz="2800" dirty="0"/>
              <a:t> </a:t>
            </a:r>
            <a:r>
              <a:rPr lang="zh-CN" altLang="zh-CN" sz="2800" dirty="0"/>
              <a:t>由于气态物质贮存困难</a:t>
            </a:r>
            <a:r>
              <a:rPr lang="en-US" altLang="zh-CN" sz="2800" dirty="0"/>
              <a:t>,</a:t>
            </a:r>
            <a:r>
              <a:rPr lang="zh-CN" altLang="zh-CN" sz="2800" dirty="0"/>
              <a:t>使用时易扩散</a:t>
            </a:r>
            <a:r>
              <a:rPr lang="en-US" altLang="zh-CN" sz="2800" dirty="0"/>
              <a:t>,</a:t>
            </a:r>
            <a:r>
              <a:rPr lang="zh-CN" altLang="zh-CN" sz="2800" dirty="0"/>
              <a:t>故检验时要尽可能利用其物理性质</a:t>
            </a:r>
            <a:r>
              <a:rPr lang="en-US" altLang="zh-CN" sz="2800" dirty="0"/>
              <a:t>;</a:t>
            </a:r>
            <a:r>
              <a:rPr lang="zh-CN" altLang="zh-CN" sz="2800" dirty="0"/>
              <a:t>若利用化学性质</a:t>
            </a:r>
            <a:r>
              <a:rPr lang="en-US" altLang="zh-CN" sz="2800" dirty="0"/>
              <a:t>,</a:t>
            </a:r>
            <a:r>
              <a:rPr lang="zh-CN" altLang="zh-CN" sz="2800" dirty="0"/>
              <a:t>则先考虑使用试纸。一般按下列顺序进行检验</a:t>
            </a:r>
            <a:r>
              <a:rPr lang="en-US" altLang="zh-CN" sz="2800" dirty="0"/>
              <a:t>:</a:t>
            </a:r>
            <a:endParaRPr lang="zh-CN" altLang="zh-CN" sz="2800" dirty="0"/>
          </a:p>
        </p:txBody>
      </p:sp>
    </p:spTree>
    <p:extLst>
      <p:ext uri="{BB962C8B-B14F-4D97-AF65-F5344CB8AC3E}">
        <p14:creationId xmlns:p14="http://schemas.microsoft.com/office/powerpoint/2010/main" val="28269510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2" name="矩形 1">
            <a:extLst>
              <a:ext uri="{FF2B5EF4-FFF2-40B4-BE49-F238E27FC236}">
                <a16:creationId xmlns:a16="http://schemas.microsoft.com/office/drawing/2014/main" xmlns="" id="{A0550FE7-EE61-4F98-9CF2-DF08E4240E97}"/>
              </a:ext>
            </a:extLst>
          </p:cNvPr>
          <p:cNvSpPr/>
          <p:nvPr/>
        </p:nvSpPr>
        <p:spPr>
          <a:xfrm>
            <a:off x="2266043" y="2406285"/>
            <a:ext cx="653143" cy="2092881"/>
          </a:xfrm>
          <a:prstGeom prst="rect">
            <a:avLst/>
          </a:prstGeom>
          <a:ln>
            <a:solidFill>
              <a:schemeClr val="tx1"/>
            </a:solidFill>
          </a:ln>
        </p:spPr>
        <p:txBody>
          <a:bodyPr wrap="square">
            <a:spAutoFit/>
          </a:bodyPr>
          <a:lstStyle/>
          <a:p>
            <a:pPr algn="ctr"/>
            <a:r>
              <a:rPr lang="zh-CN" altLang="zh-CN" sz="2600" dirty="0">
                <a:solidFill>
                  <a:srgbClr val="000000"/>
                </a:solidFill>
                <a:latin typeface="+mn-ea"/>
                <a:cs typeface="Times New Roman" panose="02020603050405020304" pitchFamily="18" charset="0"/>
              </a:rPr>
              <a:t>待</a:t>
            </a:r>
            <a:r>
              <a:rPr lang="en-US" altLang="zh-CN" sz="2600" dirty="0">
                <a:solidFill>
                  <a:srgbClr val="000000"/>
                </a:solidFill>
                <a:latin typeface="+mn-ea"/>
                <a:cs typeface="Times New Roman" panose="02020603050405020304" pitchFamily="18" charset="0"/>
              </a:rPr>
              <a:t/>
            </a:r>
            <a:br>
              <a:rPr lang="en-US" altLang="zh-CN" sz="2600" dirty="0">
                <a:solidFill>
                  <a:srgbClr val="000000"/>
                </a:solidFill>
                <a:latin typeface="+mn-ea"/>
                <a:cs typeface="Times New Roman" panose="02020603050405020304" pitchFamily="18" charset="0"/>
              </a:rPr>
            </a:br>
            <a:r>
              <a:rPr lang="zh-CN" altLang="zh-CN" sz="2600" dirty="0">
                <a:solidFill>
                  <a:srgbClr val="000000"/>
                </a:solidFill>
                <a:latin typeface="+mn-ea"/>
                <a:cs typeface="Times New Roman" panose="02020603050405020304" pitchFamily="18" charset="0"/>
              </a:rPr>
              <a:t>检</a:t>
            </a:r>
            <a:r>
              <a:rPr lang="en-US" altLang="zh-CN" sz="2600" dirty="0">
                <a:solidFill>
                  <a:srgbClr val="000000"/>
                </a:solidFill>
                <a:latin typeface="+mn-ea"/>
                <a:cs typeface="Times New Roman" panose="02020603050405020304" pitchFamily="18" charset="0"/>
              </a:rPr>
              <a:t/>
            </a:r>
            <a:br>
              <a:rPr lang="en-US" altLang="zh-CN" sz="2600" dirty="0">
                <a:solidFill>
                  <a:srgbClr val="000000"/>
                </a:solidFill>
                <a:latin typeface="+mn-ea"/>
                <a:cs typeface="Times New Roman" panose="02020603050405020304" pitchFamily="18" charset="0"/>
              </a:rPr>
            </a:br>
            <a:r>
              <a:rPr lang="zh-CN" altLang="zh-CN" sz="2600" dirty="0">
                <a:solidFill>
                  <a:srgbClr val="000000"/>
                </a:solidFill>
                <a:latin typeface="+mn-ea"/>
                <a:cs typeface="Times New Roman" panose="02020603050405020304" pitchFamily="18" charset="0"/>
              </a:rPr>
              <a:t>验</a:t>
            </a:r>
            <a:r>
              <a:rPr lang="en-US" altLang="zh-CN" sz="2600" dirty="0">
                <a:solidFill>
                  <a:srgbClr val="000000"/>
                </a:solidFill>
                <a:latin typeface="+mn-ea"/>
                <a:cs typeface="Times New Roman" panose="02020603050405020304" pitchFamily="18" charset="0"/>
              </a:rPr>
              <a:t/>
            </a:r>
            <a:br>
              <a:rPr lang="en-US" altLang="zh-CN" sz="2600" dirty="0">
                <a:solidFill>
                  <a:srgbClr val="000000"/>
                </a:solidFill>
                <a:latin typeface="+mn-ea"/>
                <a:cs typeface="Times New Roman" panose="02020603050405020304" pitchFamily="18" charset="0"/>
              </a:rPr>
            </a:br>
            <a:r>
              <a:rPr lang="zh-CN" altLang="zh-CN" sz="2600" dirty="0">
                <a:solidFill>
                  <a:srgbClr val="000000"/>
                </a:solidFill>
                <a:latin typeface="+mn-ea"/>
                <a:cs typeface="Times New Roman" panose="02020603050405020304" pitchFamily="18" charset="0"/>
              </a:rPr>
              <a:t>气</a:t>
            </a:r>
            <a:r>
              <a:rPr lang="zh-CN" altLang="en-US" sz="2600" dirty="0">
                <a:solidFill>
                  <a:srgbClr val="000000"/>
                </a:solidFill>
                <a:latin typeface="+mn-ea"/>
                <a:cs typeface="Times New Roman" panose="02020603050405020304" pitchFamily="18" charset="0"/>
              </a:rPr>
              <a:t>体</a:t>
            </a:r>
            <a:endParaRPr lang="zh-CN" altLang="en-US" sz="2600" dirty="0">
              <a:latin typeface="+mn-ea"/>
            </a:endParaRPr>
          </a:p>
        </p:txBody>
      </p:sp>
      <p:pic>
        <p:nvPicPr>
          <p:cNvPr id="16" name="图片 15">
            <a:extLst>
              <a:ext uri="{FF2B5EF4-FFF2-40B4-BE49-F238E27FC236}">
                <a16:creationId xmlns:a16="http://schemas.microsoft.com/office/drawing/2014/main" xmlns="" id="{A9FD5FB0-576C-4823-BF96-99D981550518}"/>
              </a:ext>
            </a:extLst>
          </p:cNvPr>
          <p:cNvPicPr/>
          <p:nvPr/>
        </p:nvPicPr>
        <p:blipFill>
          <a:blip r:embed="rId2"/>
          <a:stretch>
            <a:fillRect/>
          </a:stretch>
        </p:blipFill>
        <p:spPr>
          <a:xfrm>
            <a:off x="3058839" y="364954"/>
            <a:ext cx="5083845" cy="6175545"/>
          </a:xfrm>
          <a:prstGeom prst="rect">
            <a:avLst/>
          </a:prstGeom>
        </p:spPr>
      </p:pic>
    </p:spTree>
    <p:extLst>
      <p:ext uri="{BB962C8B-B14F-4D97-AF65-F5344CB8AC3E}">
        <p14:creationId xmlns:p14="http://schemas.microsoft.com/office/powerpoint/2010/main" val="16738757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506865"/>
            <a:ext cx="11723913" cy="2677656"/>
          </a:xfrm>
          <a:prstGeom prst="rect">
            <a:avLst/>
          </a:prstGeom>
        </p:spPr>
        <p:txBody>
          <a:bodyPr wrap="square">
            <a:spAutoFit/>
          </a:bodyPr>
          <a:lstStyle/>
          <a:p>
            <a:pPr>
              <a:lnSpc>
                <a:spcPct val="150000"/>
              </a:lnSpc>
            </a:pPr>
            <a:r>
              <a:rPr lang="zh-CN" altLang="en-US" sz="2800" b="1" dirty="0">
                <a:solidFill>
                  <a:srgbClr val="DA251C"/>
                </a:solidFill>
              </a:rPr>
              <a:t>注意</a:t>
            </a:r>
            <a:r>
              <a:rPr lang="zh-CN" altLang="en-US" sz="2800" dirty="0"/>
              <a:t>　</a:t>
            </a:r>
            <a:r>
              <a:rPr lang="zh-CN" altLang="zh-CN" sz="2800" dirty="0"/>
              <a:t>有多种气体需要检验时</a:t>
            </a:r>
            <a:r>
              <a:rPr lang="en-US" altLang="zh-CN" sz="2800" dirty="0"/>
              <a:t>,</a:t>
            </a:r>
            <a:r>
              <a:rPr lang="zh-CN" altLang="zh-CN" sz="2800" dirty="0"/>
              <a:t>应尽量避免前步检验对后步检验的干扰。如被检验的气体中含有</a:t>
            </a:r>
            <a:r>
              <a:rPr lang="en-US" altLang="zh-CN" sz="2800" dirty="0"/>
              <a:t>CO</a:t>
            </a:r>
            <a:r>
              <a:rPr lang="en-US" altLang="zh-CN" sz="2800" baseline="-25000" dirty="0"/>
              <a:t>2</a:t>
            </a:r>
            <a:r>
              <a:rPr lang="zh-CN" altLang="zh-CN" sz="2800" dirty="0"/>
              <a:t>和水蒸气时</a:t>
            </a:r>
            <a:r>
              <a:rPr lang="en-US" altLang="zh-CN" sz="2800" dirty="0"/>
              <a:t>,</a:t>
            </a:r>
            <a:r>
              <a:rPr lang="zh-CN" altLang="zh-CN" sz="2800" dirty="0"/>
              <a:t>应先通过无水</a:t>
            </a:r>
            <a:r>
              <a:rPr lang="en-US" altLang="zh-CN" sz="2800" dirty="0"/>
              <a:t>CuSO</a:t>
            </a:r>
            <a:r>
              <a:rPr lang="en-US" altLang="zh-CN" sz="2800" baseline="-25000" dirty="0"/>
              <a:t>4</a:t>
            </a:r>
            <a:r>
              <a:rPr lang="zh-CN" altLang="zh-CN" sz="2800" dirty="0"/>
              <a:t>检验水蒸气</a:t>
            </a:r>
            <a:r>
              <a:rPr lang="en-US" altLang="zh-CN" sz="2800" dirty="0"/>
              <a:t>,</a:t>
            </a:r>
            <a:r>
              <a:rPr lang="zh-CN" altLang="zh-CN" sz="2800" dirty="0"/>
              <a:t>再通入澄清石灰水检验</a:t>
            </a:r>
            <a:r>
              <a:rPr lang="en-US" altLang="zh-CN" sz="2800" dirty="0"/>
              <a:t>CO</a:t>
            </a:r>
            <a:r>
              <a:rPr lang="en-US" altLang="zh-CN" sz="2800" baseline="-25000" dirty="0"/>
              <a:t>2</a:t>
            </a:r>
            <a:r>
              <a:rPr lang="zh-CN" altLang="zh-CN" sz="2800" dirty="0"/>
              <a:t>。</a:t>
            </a:r>
          </a:p>
          <a:p>
            <a:pPr>
              <a:lnSpc>
                <a:spcPct val="150000"/>
              </a:lnSpc>
            </a:pPr>
            <a:endParaRPr lang="zh-CN" altLang="zh-CN" sz="2800" dirty="0"/>
          </a:p>
        </p:txBody>
      </p:sp>
    </p:spTree>
    <p:extLst>
      <p:ext uri="{BB962C8B-B14F-4D97-AF65-F5344CB8AC3E}">
        <p14:creationId xmlns:p14="http://schemas.microsoft.com/office/powerpoint/2010/main" val="25275853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40208"/>
            <a:ext cx="11723913" cy="523220"/>
          </a:xfrm>
          <a:prstGeom prst="rect">
            <a:avLst/>
          </a:prstGeom>
        </p:spPr>
        <p:txBody>
          <a:bodyPr wrap="square">
            <a:spAutoFit/>
          </a:bodyPr>
          <a:lstStyle/>
          <a:p>
            <a:r>
              <a:rPr lang="zh-CN" altLang="zh-CN" sz="2800" b="1" dirty="0">
                <a:solidFill>
                  <a:srgbClr val="DA251C"/>
                </a:solidFill>
              </a:rPr>
              <a:t>示例</a:t>
            </a:r>
            <a:r>
              <a:rPr lang="en-US" altLang="zh-CN" sz="2800" b="1" dirty="0">
                <a:solidFill>
                  <a:srgbClr val="DA251C"/>
                </a:solidFill>
              </a:rPr>
              <a:t>4</a:t>
            </a:r>
            <a:r>
              <a:rPr lang="zh-CN" altLang="zh-CN" sz="2800" dirty="0"/>
              <a:t>　</a:t>
            </a:r>
            <a:r>
              <a:rPr lang="en-US" altLang="zh-CN" sz="2800" dirty="0"/>
              <a:t>[</a:t>
            </a:r>
            <a:r>
              <a:rPr lang="zh-CN" altLang="zh-CN" sz="2800" dirty="0"/>
              <a:t>物质的检验</a:t>
            </a:r>
            <a:r>
              <a:rPr lang="en-US" altLang="zh-CN" sz="2800" dirty="0"/>
              <a:t>]</a:t>
            </a:r>
            <a:r>
              <a:rPr lang="zh-CN" altLang="zh-CN" sz="2800" dirty="0"/>
              <a:t>用如图所示装置进行相关实验</a:t>
            </a:r>
            <a:r>
              <a:rPr lang="en-US" altLang="zh-CN" sz="2800" dirty="0"/>
              <a:t>,</a:t>
            </a:r>
            <a:r>
              <a:rPr lang="zh-CN" altLang="zh-CN" sz="2800" dirty="0"/>
              <a:t>能实现目的的是</a:t>
            </a:r>
          </a:p>
        </p:txBody>
      </p:sp>
      <p:graphicFrame>
        <p:nvGraphicFramePr>
          <p:cNvPr id="2" name="表格 1">
            <a:extLst>
              <a:ext uri="{FF2B5EF4-FFF2-40B4-BE49-F238E27FC236}">
                <a16:creationId xmlns:a16="http://schemas.microsoft.com/office/drawing/2014/main" xmlns="" id="{8BFB71A3-D371-444C-993E-66807B6E454B}"/>
              </a:ext>
            </a:extLst>
          </p:cNvPr>
          <p:cNvGraphicFramePr>
            <a:graphicFrameLocks noGrp="1"/>
          </p:cNvGraphicFramePr>
          <p:nvPr>
            <p:extLst>
              <p:ext uri="{D42A27DB-BD31-4B8C-83A1-F6EECF244321}">
                <p14:modId xmlns:p14="http://schemas.microsoft.com/office/powerpoint/2010/main" val="2334323585"/>
              </p:ext>
            </p:extLst>
          </p:nvPr>
        </p:nvGraphicFramePr>
        <p:xfrm>
          <a:off x="393700" y="978694"/>
          <a:ext cx="11456280" cy="5549250"/>
        </p:xfrm>
        <a:graphic>
          <a:graphicData uri="http://schemas.openxmlformats.org/drawingml/2006/table">
            <a:tbl>
              <a:tblPr firstRow="1" firstCol="1" bandRow="1">
                <a:tableStyleId>{5C22544A-7EE6-4342-B048-85BDC9FD1C3A}</a:tableStyleId>
              </a:tblPr>
              <a:tblGrid>
                <a:gridCol w="763752">
                  <a:extLst>
                    <a:ext uri="{9D8B030D-6E8A-4147-A177-3AD203B41FA5}">
                      <a16:colId xmlns:a16="http://schemas.microsoft.com/office/drawing/2014/main" xmlns="" val="3184777906"/>
                    </a:ext>
                  </a:extLst>
                </a:gridCol>
                <a:gridCol w="1527503">
                  <a:extLst>
                    <a:ext uri="{9D8B030D-6E8A-4147-A177-3AD203B41FA5}">
                      <a16:colId xmlns:a16="http://schemas.microsoft.com/office/drawing/2014/main" xmlns="" val="1154459709"/>
                    </a:ext>
                  </a:extLst>
                </a:gridCol>
                <a:gridCol w="2725245">
                  <a:extLst>
                    <a:ext uri="{9D8B030D-6E8A-4147-A177-3AD203B41FA5}">
                      <a16:colId xmlns:a16="http://schemas.microsoft.com/office/drawing/2014/main" xmlns="" val="1915334542"/>
                    </a:ext>
                  </a:extLst>
                </a:gridCol>
                <a:gridCol w="3162300">
                  <a:extLst>
                    <a:ext uri="{9D8B030D-6E8A-4147-A177-3AD203B41FA5}">
                      <a16:colId xmlns:a16="http://schemas.microsoft.com/office/drawing/2014/main" xmlns="" val="1680109176"/>
                    </a:ext>
                  </a:extLst>
                </a:gridCol>
                <a:gridCol w="3277480">
                  <a:extLst>
                    <a:ext uri="{9D8B030D-6E8A-4147-A177-3AD203B41FA5}">
                      <a16:colId xmlns:a16="http://schemas.microsoft.com/office/drawing/2014/main" xmlns="" val="4195559744"/>
                    </a:ext>
                  </a:extLst>
                </a:gridCol>
              </a:tblGrid>
              <a:tr h="518089">
                <a:tc>
                  <a:txBody>
                    <a:bodyPr/>
                    <a:lstStyle/>
                    <a:p>
                      <a:pPr algn="ctr">
                        <a:lnSpc>
                          <a:spcPct val="130000"/>
                        </a:lnSpc>
                        <a:spcAft>
                          <a:spcPts val="0"/>
                        </a:spcAft>
                      </a:pPr>
                      <a:r>
                        <a:rPr lang="zh-CN" sz="2800" b="0" dirty="0">
                          <a:solidFill>
                            <a:schemeClr val="tx1"/>
                          </a:solidFill>
                          <a:effectLst/>
                        </a:rPr>
                        <a:t>选项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Ⅰ</a:t>
                      </a:r>
                      <a:r>
                        <a:rPr lang="zh-CN" sz="2800" b="0">
                          <a:solidFill>
                            <a:schemeClr val="tx1"/>
                          </a:solidFill>
                          <a:effectLst/>
                        </a:rPr>
                        <a:t>中试剂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Ⅱ</a:t>
                      </a:r>
                      <a:r>
                        <a:rPr lang="zh-CN" sz="2800" b="0">
                          <a:solidFill>
                            <a:schemeClr val="tx1"/>
                          </a:solidFill>
                          <a:effectLst/>
                        </a:rPr>
                        <a:t>中试剂</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目的</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40985092"/>
                  </a:ext>
                </a:extLst>
              </a:tr>
              <a:tr h="1092094">
                <a:tc>
                  <a:txBody>
                    <a:bodyPr/>
                    <a:lstStyle/>
                    <a:p>
                      <a:pPr algn="ctr">
                        <a:lnSpc>
                          <a:spcPct val="130000"/>
                        </a:lnSpc>
                        <a:spcAft>
                          <a:spcPts val="0"/>
                        </a:spcAft>
                      </a:pPr>
                      <a:r>
                        <a:rPr lang="en-US" sz="2800" b="0">
                          <a:solidFill>
                            <a:schemeClr val="tx1"/>
                          </a:solidFill>
                          <a:effectLst/>
                        </a:rPr>
                        <a:t>A</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澄清石</a:t>
                      </a:r>
                    </a:p>
                    <a:p>
                      <a:pPr algn="ctr">
                        <a:lnSpc>
                          <a:spcPct val="130000"/>
                        </a:lnSpc>
                        <a:spcAft>
                          <a:spcPts val="0"/>
                        </a:spcAft>
                      </a:pPr>
                      <a:r>
                        <a:rPr lang="zh-CN" sz="2800" b="0">
                          <a:solidFill>
                            <a:schemeClr val="tx1"/>
                          </a:solidFill>
                          <a:effectLst/>
                        </a:rPr>
                        <a:t>灰水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足量酸性</a:t>
                      </a:r>
                      <a:r>
                        <a:rPr lang="en-US" sz="2800" b="0" dirty="0">
                          <a:solidFill>
                            <a:schemeClr val="tx1"/>
                          </a:solidFill>
                          <a:effectLst/>
                        </a:rPr>
                        <a:t>KMnO</a:t>
                      </a:r>
                      <a:r>
                        <a:rPr lang="en-US" sz="2800" b="0" baseline="-25000" dirty="0">
                          <a:solidFill>
                            <a:schemeClr val="tx1"/>
                          </a:solidFill>
                          <a:effectLst/>
                        </a:rPr>
                        <a:t>4</a:t>
                      </a:r>
                      <a:endParaRPr lang="zh-CN" sz="2800" b="0" dirty="0">
                        <a:solidFill>
                          <a:schemeClr val="tx1"/>
                        </a:solidFill>
                        <a:effectLst/>
                      </a:endParaRPr>
                    </a:p>
                    <a:p>
                      <a:pPr>
                        <a:lnSpc>
                          <a:spcPct val="130000"/>
                        </a:lnSpc>
                        <a:spcAft>
                          <a:spcPts val="0"/>
                        </a:spcAft>
                      </a:pP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检验</a:t>
                      </a:r>
                      <a:r>
                        <a:rPr lang="en-US" sz="2800" b="0" dirty="0">
                          <a:solidFill>
                            <a:schemeClr val="tx1"/>
                          </a:solidFill>
                          <a:effectLst/>
                        </a:rPr>
                        <a:t>SO</a:t>
                      </a:r>
                      <a:r>
                        <a:rPr lang="en-US" sz="2800" b="0" baseline="-25000" dirty="0">
                          <a:solidFill>
                            <a:schemeClr val="tx1"/>
                          </a:solidFill>
                          <a:effectLst/>
                        </a:rPr>
                        <a:t>2</a:t>
                      </a:r>
                      <a:r>
                        <a:rPr lang="zh-CN" sz="2800" b="0" dirty="0">
                          <a:solidFill>
                            <a:schemeClr val="tx1"/>
                          </a:solidFill>
                          <a:effectLst/>
                        </a:rPr>
                        <a:t>中是否混有</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气体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algn="ctr">
                        <a:lnSpc>
                          <a:spcPct val="130000"/>
                        </a:lnSpc>
                        <a:spcAft>
                          <a:spcPts val="0"/>
                        </a:spcAft>
                      </a:pPr>
                      <a:endParaRPr lang="en-US"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46739834"/>
                  </a:ext>
                </a:extLst>
              </a:tr>
              <a:tr h="1091831">
                <a:tc>
                  <a:txBody>
                    <a:bodyPr/>
                    <a:lstStyle/>
                    <a:p>
                      <a:pPr algn="ctr">
                        <a:lnSpc>
                          <a:spcPct val="130000"/>
                        </a:lnSpc>
                        <a:spcAft>
                          <a:spcPts val="0"/>
                        </a:spcAft>
                      </a:pPr>
                      <a:r>
                        <a:rPr lang="en-US" sz="2800" b="0">
                          <a:solidFill>
                            <a:schemeClr val="tx1"/>
                          </a:solidFill>
                          <a:effectLst/>
                        </a:rPr>
                        <a:t>B</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溴水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a:solidFill>
                            <a:schemeClr val="tx1"/>
                          </a:solidFill>
                          <a:effectLst/>
                        </a:rPr>
                        <a:t>NaOH</a:t>
                      </a: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检验</a:t>
                      </a:r>
                      <a:r>
                        <a:rPr lang="en-US" sz="2800" b="0" dirty="0">
                          <a:solidFill>
                            <a:schemeClr val="tx1"/>
                          </a:solidFill>
                          <a:effectLst/>
                        </a:rPr>
                        <a:t>CH</a:t>
                      </a:r>
                      <a:r>
                        <a:rPr lang="en-US" sz="2800" b="0" baseline="-25000" dirty="0">
                          <a:solidFill>
                            <a:schemeClr val="tx1"/>
                          </a:solidFill>
                          <a:effectLst/>
                        </a:rPr>
                        <a:t>4</a:t>
                      </a:r>
                      <a:r>
                        <a:rPr lang="zh-CN" sz="2800" b="0" dirty="0">
                          <a:solidFill>
                            <a:schemeClr val="tx1"/>
                          </a:solidFill>
                          <a:effectLst/>
                        </a:rPr>
                        <a:t>中是否混有</a:t>
                      </a:r>
                      <a:r>
                        <a:rPr lang="en-US" sz="2800" b="0" dirty="0">
                          <a:solidFill>
                            <a:schemeClr val="tx1"/>
                          </a:solidFill>
                          <a:effectLst/>
                        </a:rPr>
                        <a:t>CH</a:t>
                      </a:r>
                      <a:r>
                        <a:rPr lang="en-US" sz="2800" b="0" baseline="-25000" dirty="0">
                          <a:solidFill>
                            <a:schemeClr val="tx1"/>
                          </a:solidFill>
                          <a:effectLst/>
                        </a:rPr>
                        <a:t>2</a:t>
                      </a:r>
                      <a:r>
                        <a:rPr lang="zh-CN" altLang="en-US" sz="2800" b="0" baseline="-25000" dirty="0">
                          <a:solidFill>
                            <a:schemeClr val="tx1"/>
                          </a:solidFill>
                          <a:effectLst/>
                        </a:rPr>
                        <a:t>　　</a:t>
                      </a:r>
                      <a:r>
                        <a:rPr lang="en-US" sz="2800" b="0" dirty="0">
                          <a:solidFill>
                            <a:schemeClr val="tx1"/>
                          </a:solidFill>
                          <a:effectLst/>
                        </a:rPr>
                        <a:t> CH</a:t>
                      </a:r>
                      <a:r>
                        <a:rPr lang="en-US" sz="2800" b="0" baseline="-25000" dirty="0">
                          <a:solidFill>
                            <a:schemeClr val="tx1"/>
                          </a:solidFill>
                          <a:effectLst/>
                        </a:rPr>
                        <a:t>2</a:t>
                      </a:r>
                      <a:r>
                        <a:rPr lang="zh-CN" sz="2800" b="0" dirty="0">
                          <a:solidFill>
                            <a:schemeClr val="tx1"/>
                          </a:solidFill>
                          <a:effectLst/>
                        </a:rPr>
                        <a:t>气体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0939394"/>
                  </a:ext>
                </a:extLst>
              </a:tr>
              <a:tr h="1666098">
                <a:tc>
                  <a:txBody>
                    <a:bodyPr/>
                    <a:lstStyle/>
                    <a:p>
                      <a:pPr algn="ctr">
                        <a:lnSpc>
                          <a:spcPct val="130000"/>
                        </a:lnSpc>
                        <a:spcAft>
                          <a:spcPts val="0"/>
                        </a:spcAft>
                      </a:pPr>
                      <a:r>
                        <a:rPr lang="en-US" sz="2800" b="0">
                          <a:solidFill>
                            <a:schemeClr val="tx1"/>
                          </a:solidFill>
                          <a:effectLst/>
                        </a:rPr>
                        <a:t>C</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饱和</a:t>
                      </a:r>
                    </a:p>
                    <a:p>
                      <a:pPr algn="ctr">
                        <a:lnSpc>
                          <a:spcPct val="130000"/>
                        </a:lnSpc>
                        <a:spcAft>
                          <a:spcPts val="0"/>
                        </a:spcAft>
                      </a:pPr>
                      <a:r>
                        <a:rPr lang="en-US" sz="2800" b="0">
                          <a:solidFill>
                            <a:schemeClr val="tx1"/>
                          </a:solidFill>
                          <a:effectLst/>
                        </a:rPr>
                        <a:t>Na</a:t>
                      </a:r>
                      <a:r>
                        <a:rPr lang="en-US" sz="2800" b="0" baseline="-25000">
                          <a:solidFill>
                            <a:schemeClr val="tx1"/>
                          </a:solidFill>
                          <a:effectLst/>
                        </a:rPr>
                        <a:t>2</a:t>
                      </a:r>
                      <a:r>
                        <a:rPr lang="en-US" sz="2800" b="0">
                          <a:solidFill>
                            <a:schemeClr val="tx1"/>
                          </a:solidFill>
                          <a:effectLst/>
                        </a:rPr>
                        <a:t>CO</a:t>
                      </a:r>
                      <a:r>
                        <a:rPr lang="en-US" sz="2800" b="0" baseline="-25000">
                          <a:solidFill>
                            <a:schemeClr val="tx1"/>
                          </a:solidFill>
                          <a:effectLst/>
                        </a:rPr>
                        <a:t>3</a:t>
                      </a:r>
                      <a:endParaRPr lang="zh-CN" sz="2800" b="0">
                        <a:solidFill>
                          <a:schemeClr val="tx1"/>
                        </a:solidFill>
                        <a:effectLst/>
                      </a:endParaRPr>
                    </a:p>
                    <a:p>
                      <a:pPr algn="ctr">
                        <a:lnSpc>
                          <a:spcPct val="130000"/>
                        </a:lnSpc>
                        <a:spcAft>
                          <a:spcPts val="0"/>
                        </a:spcAft>
                      </a:pPr>
                      <a:r>
                        <a:rPr lang="zh-CN" sz="2800" b="0">
                          <a:solidFill>
                            <a:schemeClr val="tx1"/>
                          </a:solidFill>
                          <a:effectLst/>
                        </a:rPr>
                        <a:t>溶液</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浓硫酸</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除去</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中混有的</a:t>
                      </a:r>
                      <a:r>
                        <a:rPr lang="en-US" sz="2800" b="0" dirty="0" err="1">
                          <a:solidFill>
                            <a:schemeClr val="tx1"/>
                          </a:solidFill>
                          <a:effectLst/>
                        </a:rPr>
                        <a:t>HCl</a:t>
                      </a:r>
                      <a:r>
                        <a:rPr lang="zh-CN" sz="2800" b="0" dirty="0">
                          <a:solidFill>
                            <a:schemeClr val="tx1"/>
                          </a:solidFill>
                          <a:effectLst/>
                        </a:rPr>
                        <a:t>气体</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4123416498"/>
                  </a:ext>
                </a:extLst>
              </a:tr>
              <a:tr h="1092094">
                <a:tc>
                  <a:txBody>
                    <a:bodyPr/>
                    <a:lstStyle/>
                    <a:p>
                      <a:pPr algn="ctr">
                        <a:lnSpc>
                          <a:spcPct val="130000"/>
                        </a:lnSpc>
                        <a:spcAft>
                          <a:spcPts val="0"/>
                        </a:spcAft>
                      </a:pPr>
                      <a:r>
                        <a:rPr lang="en-US" sz="2800" b="0">
                          <a:solidFill>
                            <a:schemeClr val="tx1"/>
                          </a:solidFill>
                          <a:effectLst/>
                        </a:rPr>
                        <a:t>D</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澄清石</a:t>
                      </a:r>
                    </a:p>
                    <a:p>
                      <a:pPr algn="ctr">
                        <a:lnSpc>
                          <a:spcPct val="130000"/>
                        </a:lnSpc>
                        <a:spcAft>
                          <a:spcPts val="0"/>
                        </a:spcAft>
                      </a:pPr>
                      <a:r>
                        <a:rPr lang="zh-CN" sz="2800" b="0">
                          <a:solidFill>
                            <a:schemeClr val="tx1"/>
                          </a:solidFill>
                          <a:effectLst/>
                        </a:rPr>
                        <a:t>灰水</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en-US" sz="2800" b="0" dirty="0">
                          <a:solidFill>
                            <a:schemeClr val="tx1"/>
                          </a:solidFill>
                          <a:effectLst/>
                        </a:rPr>
                        <a:t>CuSO</a:t>
                      </a:r>
                      <a:r>
                        <a:rPr lang="en-US" sz="2800" b="0" baseline="-25000" dirty="0">
                          <a:solidFill>
                            <a:schemeClr val="tx1"/>
                          </a:solidFill>
                          <a:effectLst/>
                        </a:rPr>
                        <a:t>4</a:t>
                      </a:r>
                      <a:r>
                        <a:rPr lang="zh-CN" sz="2800" b="0" dirty="0">
                          <a:solidFill>
                            <a:schemeClr val="tx1"/>
                          </a:solidFill>
                          <a:effectLst/>
                        </a:rPr>
                        <a:t>溶液</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dirty="0">
                          <a:solidFill>
                            <a:schemeClr val="tx1"/>
                          </a:solidFill>
                          <a:effectLst/>
                        </a:rPr>
                        <a:t>证明混合气体中含有</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和水蒸气</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864914169"/>
                  </a:ext>
                </a:extLst>
              </a:tr>
            </a:tbl>
          </a:graphicData>
        </a:graphic>
      </p:graphicFrame>
      <p:pic>
        <p:nvPicPr>
          <p:cNvPr id="166914" name="DYSJSRLC-5.jpg">
            <a:extLst>
              <a:ext uri="{FF2B5EF4-FFF2-40B4-BE49-F238E27FC236}">
                <a16:creationId xmlns:a16="http://schemas.microsoft.com/office/drawing/2014/main" xmlns="" id="{FE634F8E-3139-4E88-946A-EFAD34760BC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54454" y="2569170"/>
            <a:ext cx="2918210" cy="1719659"/>
          </a:xfrm>
          <a:prstGeom prst="rect">
            <a:avLst/>
          </a:prstGeom>
          <a:noFill/>
          <a:extLst>
            <a:ext uri="{909E8E84-426E-40DD-AFC4-6F175D3DCCD1}">
              <a14:hiddenFill xmlns:a14="http://schemas.microsoft.com/office/drawing/2010/main">
                <a:solidFill>
                  <a:srgbClr val="FFFFFF"/>
                </a:solidFill>
              </a14:hiddenFill>
            </a:ext>
          </a:extLst>
        </p:spPr>
      </p:pic>
      <p:pic>
        <p:nvPicPr>
          <p:cNvPr id="166913" name="图片 1151">
            <a:extLst>
              <a:ext uri="{FF2B5EF4-FFF2-40B4-BE49-F238E27FC236}">
                <a16:creationId xmlns:a16="http://schemas.microsoft.com/office/drawing/2014/main" xmlns="" id="{5CA8FB24-8638-4DA4-8728-8BDE7E8DE6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0974" y="3316287"/>
            <a:ext cx="377826" cy="37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84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40208"/>
            <a:ext cx="11723913" cy="5262979"/>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a:t>
            </a:r>
            <a:r>
              <a:rPr lang="en-US" altLang="zh-CN" sz="2800" dirty="0"/>
              <a:t>SO</a:t>
            </a:r>
            <a:r>
              <a:rPr lang="en-US" altLang="zh-CN" sz="2800" baseline="-25000" dirty="0"/>
              <a:t>2</a:t>
            </a:r>
            <a:r>
              <a:rPr lang="zh-CN" altLang="zh-CN" sz="2800" dirty="0"/>
              <a:t>、</a:t>
            </a:r>
            <a:r>
              <a:rPr lang="en-US" altLang="zh-CN" sz="2800" dirty="0"/>
              <a:t>CO</a:t>
            </a:r>
            <a:r>
              <a:rPr lang="en-US" altLang="zh-CN" sz="2800" baseline="-25000" dirty="0"/>
              <a:t>2</a:t>
            </a:r>
            <a:r>
              <a:rPr lang="zh-CN" altLang="zh-CN" sz="2800" dirty="0"/>
              <a:t>都能与澄清石灰水反应</a:t>
            </a:r>
            <a:r>
              <a:rPr lang="en-US" altLang="zh-CN" sz="2800" dirty="0"/>
              <a:t>,</a:t>
            </a:r>
            <a:r>
              <a:rPr lang="zh-CN" altLang="zh-CN" sz="2800" dirty="0"/>
              <a:t>应先通过酸性</a:t>
            </a:r>
            <a:r>
              <a:rPr lang="en-US" altLang="zh-CN" sz="2800" dirty="0"/>
              <a:t>KMnO</a:t>
            </a:r>
            <a:r>
              <a:rPr lang="en-US" altLang="zh-CN" sz="2800" baseline="-25000" dirty="0"/>
              <a:t>4</a:t>
            </a:r>
            <a:r>
              <a:rPr lang="zh-CN" altLang="zh-CN" sz="2800" dirty="0"/>
              <a:t>溶液除去</a:t>
            </a:r>
            <a:r>
              <a:rPr lang="en-US" altLang="zh-CN" sz="2800" dirty="0"/>
              <a:t>SO</a:t>
            </a:r>
            <a:r>
              <a:rPr lang="en-US" altLang="zh-CN" sz="2800" baseline="-25000" dirty="0"/>
              <a:t>2</a:t>
            </a:r>
            <a:r>
              <a:rPr lang="zh-CN" altLang="zh-CN" sz="2800" dirty="0"/>
              <a:t>再检验</a:t>
            </a:r>
            <a:r>
              <a:rPr lang="en-US" altLang="zh-CN" sz="2800" dirty="0"/>
              <a:t>CO</a:t>
            </a:r>
            <a:r>
              <a:rPr lang="en-US" altLang="zh-CN" sz="2800" baseline="-25000" dirty="0"/>
              <a:t>2</a:t>
            </a:r>
            <a:r>
              <a:rPr lang="en-US" altLang="zh-CN" sz="2800" dirty="0"/>
              <a:t>,A</a:t>
            </a:r>
            <a:r>
              <a:rPr lang="zh-CN" altLang="zh-CN" sz="2800" dirty="0"/>
              <a:t>项错误</a:t>
            </a:r>
            <a:r>
              <a:rPr lang="en-US" altLang="zh-CN" sz="2800" dirty="0"/>
              <a:t>;</a:t>
            </a:r>
            <a:r>
              <a:rPr lang="zh-CN" altLang="zh-CN" sz="2800" dirty="0"/>
              <a:t>乙烯与溴水发生加成反应</a:t>
            </a:r>
            <a:r>
              <a:rPr lang="en-US" altLang="zh-CN" sz="2800" dirty="0"/>
              <a:t>,</a:t>
            </a:r>
            <a:r>
              <a:rPr lang="zh-CN" altLang="zh-CN" sz="2800" dirty="0"/>
              <a:t>溴水褪色</a:t>
            </a:r>
            <a:r>
              <a:rPr lang="en-US" altLang="zh-CN" sz="2800" dirty="0"/>
              <a:t>,</a:t>
            </a:r>
            <a:r>
              <a:rPr lang="zh-CN" altLang="zh-CN" sz="2800" dirty="0"/>
              <a:t>可用溴水检验乙烯</a:t>
            </a:r>
            <a:r>
              <a:rPr lang="en-US" altLang="zh-CN" sz="2800" dirty="0"/>
              <a:t>,B</a:t>
            </a:r>
            <a:r>
              <a:rPr lang="zh-CN" altLang="zh-CN" sz="2800" dirty="0"/>
              <a:t>项正确</a:t>
            </a:r>
            <a:r>
              <a:rPr lang="en-US" altLang="zh-CN" sz="2800" dirty="0"/>
              <a:t>;CO</a:t>
            </a:r>
            <a:r>
              <a:rPr lang="en-US" altLang="zh-CN" sz="2800" baseline="-25000" dirty="0"/>
              <a:t>2</a:t>
            </a:r>
            <a:r>
              <a:rPr lang="zh-CN" altLang="zh-CN" sz="2800" dirty="0"/>
              <a:t>和</a:t>
            </a:r>
            <a:r>
              <a:rPr lang="en-US" altLang="zh-CN" sz="2800" dirty="0" err="1"/>
              <a:t>HCl</a:t>
            </a:r>
            <a:r>
              <a:rPr lang="zh-CN" altLang="zh-CN" sz="2800" dirty="0"/>
              <a:t>都与饱和</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溶液反应</a:t>
            </a:r>
            <a:r>
              <a:rPr lang="en-US" altLang="zh-CN" sz="2800" dirty="0"/>
              <a:t>,</a:t>
            </a:r>
            <a:r>
              <a:rPr lang="zh-CN" altLang="zh-CN" sz="2800" dirty="0"/>
              <a:t>应用饱和</a:t>
            </a:r>
            <a:r>
              <a:rPr lang="en-US" altLang="zh-CN" sz="2800" dirty="0"/>
              <a:t>NaHCO</a:t>
            </a:r>
            <a:r>
              <a:rPr lang="en-US" altLang="zh-CN" sz="2800" baseline="-25000" dirty="0"/>
              <a:t>3</a:t>
            </a:r>
            <a:r>
              <a:rPr lang="zh-CN" altLang="zh-CN" sz="2800" dirty="0"/>
              <a:t>溶液除杂</a:t>
            </a:r>
            <a:r>
              <a:rPr lang="en-US" altLang="zh-CN" sz="2800" dirty="0"/>
              <a:t>,C</a:t>
            </a:r>
            <a:r>
              <a:rPr lang="zh-CN" altLang="zh-CN" sz="2800" dirty="0"/>
              <a:t>项错误</a:t>
            </a:r>
            <a:r>
              <a:rPr lang="en-US" altLang="zh-CN" sz="2800" dirty="0"/>
              <a:t>;</a:t>
            </a:r>
            <a:r>
              <a:rPr lang="zh-CN" altLang="zh-CN" sz="2800" dirty="0"/>
              <a:t>不能用</a:t>
            </a:r>
            <a:r>
              <a:rPr lang="en-US" altLang="zh-CN" sz="2800" dirty="0"/>
              <a:t>CuSO</a:t>
            </a:r>
            <a:r>
              <a:rPr lang="en-US" altLang="zh-CN" sz="2800" baseline="-25000" dirty="0"/>
              <a:t>4</a:t>
            </a:r>
            <a:r>
              <a:rPr lang="zh-CN" altLang="zh-CN" sz="2800" dirty="0"/>
              <a:t>溶液检验混合气体中是否含有水蒸气</a:t>
            </a:r>
            <a:r>
              <a:rPr lang="en-US" altLang="zh-CN" sz="2800" dirty="0"/>
              <a:t>,</a:t>
            </a:r>
            <a:r>
              <a:rPr lang="zh-CN" altLang="zh-CN" sz="2800" dirty="0"/>
              <a:t>正确的检验方法是先将混合气体通过盛有无水硫酸铜的干燥管</a:t>
            </a:r>
            <a:r>
              <a:rPr lang="en-US" altLang="zh-CN" sz="2800" dirty="0"/>
              <a:t>,</a:t>
            </a:r>
            <a:r>
              <a:rPr lang="zh-CN" altLang="zh-CN" sz="2800" dirty="0"/>
              <a:t>然后将气体通入澄清石灰水中</a:t>
            </a:r>
            <a:r>
              <a:rPr lang="en-US" altLang="zh-CN" sz="2800" dirty="0"/>
              <a:t>,D</a:t>
            </a:r>
            <a:r>
              <a:rPr lang="zh-CN" altLang="zh-CN" sz="2800" dirty="0"/>
              <a:t>项错误。</a:t>
            </a:r>
            <a:endParaRPr lang="en-US" altLang="zh-CN" sz="2800" dirty="0"/>
          </a:p>
          <a:p>
            <a:pP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endParaRPr lang="zh-CN" altLang="zh-CN" sz="2800" dirty="0"/>
          </a:p>
        </p:txBody>
      </p:sp>
    </p:spTree>
    <p:extLst>
      <p:ext uri="{BB962C8B-B14F-4D97-AF65-F5344CB8AC3E}">
        <p14:creationId xmlns:p14="http://schemas.microsoft.com/office/powerpoint/2010/main" val="1196320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02108"/>
            <a:ext cx="11723913" cy="5909310"/>
          </a:xfrm>
          <a:prstGeom prst="rect">
            <a:avLst/>
          </a:prstGeom>
        </p:spPr>
        <p:txBody>
          <a:bodyPr wrap="square">
            <a:spAutoFit/>
          </a:bodyPr>
          <a:lstStyle/>
          <a:p>
            <a:pPr>
              <a:lnSpc>
                <a:spcPct val="150000"/>
              </a:lnSpc>
            </a:pPr>
            <a:r>
              <a:rPr lang="en-US" altLang="zh-CN" sz="2800" b="1" dirty="0"/>
              <a:t>2.</a:t>
            </a:r>
            <a:r>
              <a:rPr lang="zh-CN" altLang="zh-CN" sz="2800" b="1" dirty="0"/>
              <a:t>物质的鉴别</a:t>
            </a:r>
          </a:p>
          <a:p>
            <a:pPr>
              <a:lnSpc>
                <a:spcPct val="150000"/>
              </a:lnSpc>
            </a:pPr>
            <a:r>
              <a:rPr lang="en-US" altLang="zh-CN" sz="2800" dirty="0"/>
              <a:t>(1)</a:t>
            </a:r>
            <a:r>
              <a:rPr lang="zh-CN" altLang="zh-CN" sz="2800" dirty="0"/>
              <a:t>物质鉴别的类型及方法</a:t>
            </a:r>
          </a:p>
          <a:p>
            <a:pPr>
              <a:lnSpc>
                <a:spcPct val="150000"/>
              </a:lnSpc>
            </a:pPr>
            <a:r>
              <a:rPr lang="en-US" altLang="zh-CN" sz="2800" dirty="0"/>
              <a:t>①</a:t>
            </a:r>
            <a:r>
              <a:rPr lang="zh-CN" altLang="zh-CN" sz="2800" dirty="0"/>
              <a:t>不用任何试剂鉴别多种物质</a:t>
            </a:r>
          </a:p>
          <a:p>
            <a:pPr>
              <a:lnSpc>
                <a:spcPct val="150000"/>
              </a:lnSpc>
            </a:pPr>
            <a:r>
              <a:rPr lang="en-US" altLang="zh-CN" sz="2800" dirty="0"/>
              <a:t>a.</a:t>
            </a:r>
            <a:r>
              <a:rPr lang="zh-CN" altLang="zh-CN" sz="2800" dirty="0"/>
              <a:t>先依据外观特征</a:t>
            </a:r>
            <a:r>
              <a:rPr lang="en-US" altLang="zh-CN" sz="2800" dirty="0"/>
              <a:t>,</a:t>
            </a:r>
            <a:r>
              <a:rPr lang="zh-CN" altLang="zh-CN" sz="2800" dirty="0"/>
              <a:t>鉴别出其中的一种或几种物质</a:t>
            </a:r>
            <a:r>
              <a:rPr lang="en-US" altLang="zh-CN" sz="2800" dirty="0"/>
              <a:t>,</a:t>
            </a:r>
            <a:r>
              <a:rPr lang="zh-CN" altLang="zh-CN" sz="2800" dirty="0"/>
              <a:t>然后利用其鉴别剩余物质。</a:t>
            </a:r>
          </a:p>
          <a:p>
            <a:pPr>
              <a:lnSpc>
                <a:spcPct val="150000"/>
              </a:lnSpc>
            </a:pPr>
            <a:r>
              <a:rPr lang="en-US" altLang="zh-CN" sz="2800" dirty="0"/>
              <a:t>b.</a:t>
            </a:r>
            <a:r>
              <a:rPr lang="zh-CN" altLang="zh-CN" sz="2800" dirty="0"/>
              <a:t>若均无明显的外观特征</a:t>
            </a:r>
            <a:r>
              <a:rPr lang="en-US" altLang="zh-CN" sz="2800" dirty="0"/>
              <a:t>,</a:t>
            </a:r>
            <a:r>
              <a:rPr lang="zh-CN" altLang="zh-CN" sz="2800" dirty="0"/>
              <a:t>可考虑将其加热或利用焰色反应进行鉴别。</a:t>
            </a:r>
          </a:p>
          <a:p>
            <a:pPr>
              <a:lnSpc>
                <a:spcPct val="150000"/>
              </a:lnSpc>
            </a:pPr>
            <a:r>
              <a:rPr lang="en-US" altLang="zh-CN" sz="2800" dirty="0"/>
              <a:t>c.</a:t>
            </a:r>
            <a:r>
              <a:rPr lang="zh-CN" altLang="zh-CN" sz="2800" dirty="0"/>
              <a:t>若以上两种方法都不能鉴别</a:t>
            </a:r>
            <a:r>
              <a:rPr lang="en-US" altLang="zh-CN" sz="2800" dirty="0"/>
              <a:t>,</a:t>
            </a:r>
            <a:r>
              <a:rPr lang="zh-CN" altLang="zh-CN" sz="2800" dirty="0"/>
              <a:t>可考虑两两混合法</a:t>
            </a:r>
            <a:r>
              <a:rPr lang="en-US" altLang="zh-CN" sz="2800" dirty="0"/>
              <a:t>,</a:t>
            </a:r>
            <a:r>
              <a:rPr lang="zh-CN" altLang="zh-CN" sz="2800" dirty="0"/>
              <a:t>根据混合后的反应现象进行鉴别。</a:t>
            </a:r>
          </a:p>
          <a:p>
            <a:pPr>
              <a:lnSpc>
                <a:spcPct val="150000"/>
              </a:lnSpc>
            </a:pPr>
            <a:r>
              <a:rPr lang="en-US" altLang="zh-CN" sz="2800" dirty="0"/>
              <a:t>d.</a:t>
            </a:r>
            <a:r>
              <a:rPr lang="zh-CN" altLang="zh-CN" sz="2800" dirty="0"/>
              <a:t>若被鉴别的物质为两种</a:t>
            </a:r>
            <a:r>
              <a:rPr lang="en-US" altLang="zh-CN" sz="2800" dirty="0"/>
              <a:t>,</a:t>
            </a:r>
            <a:r>
              <a:rPr lang="zh-CN" altLang="zh-CN" sz="2800" dirty="0"/>
              <a:t>可考虑因试剂加入的顺序不同而现象不同的方法进行鉴别。</a:t>
            </a:r>
            <a:endParaRPr lang="zh-CN" altLang="en-US" sz="2800" dirty="0"/>
          </a:p>
        </p:txBody>
      </p:sp>
    </p:spTree>
    <p:extLst>
      <p:ext uri="{BB962C8B-B14F-4D97-AF65-F5344CB8AC3E}">
        <p14:creationId xmlns:p14="http://schemas.microsoft.com/office/powerpoint/2010/main" val="15874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4043" y="1121354"/>
            <a:ext cx="11723913" cy="662297"/>
          </a:xfrm>
          <a:prstGeom prst="rect">
            <a:avLst/>
          </a:prstGeom>
        </p:spPr>
        <p:txBody>
          <a:bodyPr wrap="square">
            <a:spAutoFit/>
          </a:bodyPr>
          <a:lstStyle/>
          <a:p>
            <a:pPr>
              <a:lnSpc>
                <a:spcPct val="150000"/>
              </a:lnSpc>
            </a:pPr>
            <a:r>
              <a:rPr lang="zh-CN" altLang="en-US" sz="2800" dirty="0"/>
              <a:t>掌握常见物质</a:t>
            </a:r>
            <a:r>
              <a:rPr lang="zh-CN" altLang="en-US" sz="2800" dirty="0" smtClean="0"/>
              <a:t>检验、分离</a:t>
            </a:r>
            <a:r>
              <a:rPr lang="zh-CN" altLang="en-US" sz="2800" dirty="0"/>
              <a:t>和提纯的方法。掌握溶液的配制方法</a:t>
            </a:r>
            <a:endParaRPr lang="en-US" altLang="zh-CN" sz="2800" dirty="0"/>
          </a:p>
        </p:txBody>
      </p:sp>
      <p:sp>
        <p:nvSpPr>
          <p:cNvPr id="4" name="矩形 3"/>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6" name="矩形 5"/>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考纲要求</a:t>
            </a:r>
          </a:p>
        </p:txBody>
      </p:sp>
    </p:spTree>
    <p:extLst>
      <p:ext uri="{BB962C8B-B14F-4D97-AF65-F5344CB8AC3E}">
        <p14:creationId xmlns:p14="http://schemas.microsoft.com/office/powerpoint/2010/main" val="16430797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206858"/>
            <a:ext cx="11723913" cy="6555641"/>
          </a:xfrm>
          <a:prstGeom prst="rect">
            <a:avLst/>
          </a:prstGeom>
        </p:spPr>
        <p:txBody>
          <a:bodyPr wrap="square">
            <a:spAutoFit/>
          </a:bodyPr>
          <a:lstStyle/>
          <a:p>
            <a:pPr>
              <a:lnSpc>
                <a:spcPct val="150000"/>
              </a:lnSpc>
            </a:pPr>
            <a:r>
              <a:rPr lang="en-US" altLang="zh-CN" sz="2800" dirty="0"/>
              <a:t>②</a:t>
            </a:r>
            <a:r>
              <a:rPr lang="zh-CN" altLang="zh-CN" sz="2800" dirty="0"/>
              <a:t>只用一种试剂鉴别多种物质</a:t>
            </a:r>
          </a:p>
          <a:p>
            <a:pPr>
              <a:lnSpc>
                <a:spcPct val="150000"/>
              </a:lnSpc>
            </a:pPr>
            <a:r>
              <a:rPr lang="en-US" altLang="zh-CN" sz="2800" dirty="0"/>
              <a:t>a.</a:t>
            </a:r>
            <a:r>
              <a:rPr lang="zh-CN" altLang="zh-CN" sz="2800" dirty="0"/>
              <a:t>先分析被鉴别物质的水溶性、密度、溶液的酸碱性</a:t>
            </a:r>
            <a:r>
              <a:rPr lang="en-US" altLang="zh-CN" sz="2800" dirty="0"/>
              <a:t>,</a:t>
            </a:r>
            <a:r>
              <a:rPr lang="zh-CN" altLang="zh-CN" sz="2800" dirty="0"/>
              <a:t>确定能否选用水或指示剂进行鉴别。</a:t>
            </a:r>
          </a:p>
          <a:p>
            <a:pPr>
              <a:lnSpc>
                <a:spcPct val="150000"/>
              </a:lnSpc>
            </a:pPr>
            <a:r>
              <a:rPr lang="en-US" altLang="zh-CN" sz="2800" dirty="0"/>
              <a:t>b.</a:t>
            </a:r>
            <a:r>
              <a:rPr lang="zh-CN" altLang="zh-CN" sz="2800" dirty="0"/>
              <a:t>在鉴别多种酸、碱、盐的溶液时</a:t>
            </a:r>
            <a:r>
              <a:rPr lang="en-US" altLang="zh-CN" sz="2800" dirty="0"/>
              <a:t>,</a:t>
            </a:r>
            <a:r>
              <a:rPr lang="zh-CN" altLang="zh-CN" sz="2800" dirty="0"/>
              <a:t>可依据</a:t>
            </a:r>
            <a:r>
              <a:rPr lang="en-US" altLang="zh-CN" sz="2800" dirty="0"/>
              <a:t>“</a:t>
            </a:r>
            <a:r>
              <a:rPr lang="zh-CN" altLang="zh-CN" sz="2800" dirty="0"/>
              <a:t>相反原理</a:t>
            </a:r>
            <a:r>
              <a:rPr lang="en-US" altLang="zh-CN" sz="2800" dirty="0"/>
              <a:t>”</a:t>
            </a:r>
            <a:r>
              <a:rPr lang="zh-CN" altLang="zh-CN" sz="2800" dirty="0"/>
              <a:t>确定试剂进行鉴别</a:t>
            </a:r>
            <a:r>
              <a:rPr lang="en-US" altLang="zh-CN" sz="2800" dirty="0"/>
              <a:t>,</a:t>
            </a:r>
            <a:r>
              <a:rPr lang="zh-CN" altLang="zh-CN" sz="2800" dirty="0"/>
              <a:t>即被鉴别的溶液大多呈酸性时</a:t>
            </a:r>
            <a:r>
              <a:rPr lang="en-US" altLang="zh-CN" sz="2800" dirty="0"/>
              <a:t>,</a:t>
            </a:r>
            <a:r>
              <a:rPr lang="zh-CN" altLang="zh-CN" sz="2800" dirty="0"/>
              <a:t>可选用碱或水解呈碱性的盐溶液作试剂</a:t>
            </a:r>
            <a:r>
              <a:rPr lang="en-US" altLang="zh-CN" sz="2800" dirty="0"/>
              <a:t>;</a:t>
            </a:r>
            <a:r>
              <a:rPr lang="zh-CN" altLang="zh-CN" sz="2800" dirty="0"/>
              <a:t>若被鉴别的溶液大多呈碱性时</a:t>
            </a:r>
            <a:r>
              <a:rPr lang="en-US" altLang="zh-CN" sz="2800" dirty="0"/>
              <a:t>,</a:t>
            </a:r>
            <a:r>
              <a:rPr lang="zh-CN" altLang="zh-CN" sz="2800" dirty="0"/>
              <a:t>可选用酸或水解呈酸性的盐溶液作试剂。</a:t>
            </a:r>
          </a:p>
          <a:p>
            <a:pPr>
              <a:lnSpc>
                <a:spcPct val="150000"/>
              </a:lnSpc>
            </a:pPr>
            <a:r>
              <a:rPr lang="en-US" altLang="zh-CN" sz="2800" dirty="0"/>
              <a:t>c.</a:t>
            </a:r>
            <a:r>
              <a:rPr lang="zh-CN" altLang="zh-CN" sz="2800" dirty="0"/>
              <a:t>常用溴水、新制氢氧化铜悬浊液、氯化铁溶液等作试剂鉴别多种有机物。</a:t>
            </a:r>
          </a:p>
          <a:p>
            <a:pPr>
              <a:lnSpc>
                <a:spcPct val="150000"/>
              </a:lnSpc>
            </a:pPr>
            <a:r>
              <a:rPr lang="en-US" altLang="zh-CN" sz="2800" dirty="0"/>
              <a:t>③</a:t>
            </a:r>
            <a:r>
              <a:rPr lang="zh-CN" altLang="zh-CN" sz="2800" dirty="0"/>
              <a:t>任选试剂鉴别多种物质</a:t>
            </a:r>
          </a:p>
          <a:p>
            <a:pPr>
              <a:lnSpc>
                <a:spcPct val="150000"/>
              </a:lnSpc>
            </a:pPr>
            <a:r>
              <a:rPr lang="zh-CN" altLang="zh-CN" sz="2800" dirty="0"/>
              <a:t>此类题目考查的形式往往是从众多的鉴别方案中选择最佳方案</a:t>
            </a:r>
            <a:r>
              <a:rPr lang="en-US" altLang="zh-CN" sz="2800" dirty="0"/>
              <a:t>,</a:t>
            </a:r>
            <a:r>
              <a:rPr lang="zh-CN" altLang="zh-CN" sz="2800" dirty="0"/>
              <a:t>其要求是操作步骤简单、试剂选用最少、现象最明显。</a:t>
            </a:r>
            <a:endParaRPr lang="en-US" altLang="zh-CN" sz="2800" dirty="0"/>
          </a:p>
        </p:txBody>
      </p:sp>
    </p:spTree>
    <p:extLst>
      <p:ext uri="{BB962C8B-B14F-4D97-AF65-F5344CB8AC3E}">
        <p14:creationId xmlns:p14="http://schemas.microsoft.com/office/powerpoint/2010/main" val="748278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264008"/>
            <a:ext cx="11838352" cy="5909310"/>
          </a:xfrm>
          <a:prstGeom prst="rect">
            <a:avLst/>
          </a:prstGeom>
        </p:spPr>
        <p:txBody>
          <a:bodyPr wrap="square">
            <a:spAutoFit/>
          </a:bodyPr>
          <a:lstStyle/>
          <a:p>
            <a:pPr>
              <a:lnSpc>
                <a:spcPct val="150000"/>
              </a:lnSpc>
            </a:pPr>
            <a:r>
              <a:rPr lang="en-US" altLang="zh-CN" sz="2800" dirty="0"/>
              <a:t>(2)</a:t>
            </a:r>
            <a:r>
              <a:rPr lang="zh-CN" altLang="zh-CN" sz="2800" dirty="0"/>
              <a:t>物质鉴别的技巧</a:t>
            </a:r>
            <a:r>
              <a:rPr lang="en-US" altLang="zh-CN" sz="2800" dirty="0"/>
              <a:t/>
            </a:r>
            <a:br>
              <a:rPr lang="en-US" altLang="zh-CN" sz="2800" dirty="0"/>
            </a:br>
            <a:r>
              <a:rPr lang="en-US" altLang="zh-CN" sz="2800" dirty="0"/>
              <a:t>①</a:t>
            </a:r>
            <a:r>
              <a:rPr lang="zh-CN" altLang="zh-CN" sz="2800" dirty="0"/>
              <a:t>若被鉴别的溶液酸碱性不同</a:t>
            </a:r>
            <a:r>
              <a:rPr lang="en-US" altLang="zh-CN" sz="2800" dirty="0"/>
              <a:t>,</a:t>
            </a:r>
            <a:r>
              <a:rPr lang="zh-CN" altLang="zh-CN" sz="2800" dirty="0"/>
              <a:t>可选用适当的指示剂或</a:t>
            </a:r>
            <a:r>
              <a:rPr lang="en-US" altLang="zh-CN" sz="2800" dirty="0"/>
              <a:t>pH</a:t>
            </a:r>
            <a:r>
              <a:rPr lang="zh-CN" altLang="zh-CN" sz="2800" dirty="0"/>
              <a:t>试纸</a:t>
            </a:r>
            <a:r>
              <a:rPr lang="en-US" altLang="zh-CN" sz="2800" dirty="0"/>
              <a:t>,</a:t>
            </a:r>
            <a:r>
              <a:rPr lang="zh-CN" altLang="zh-CN" sz="2800" dirty="0"/>
              <a:t>如鉴别</a:t>
            </a:r>
            <a:r>
              <a:rPr lang="en-US" altLang="zh-CN" sz="2800" dirty="0"/>
              <a:t>(NH</a:t>
            </a:r>
            <a:r>
              <a:rPr lang="en-US" altLang="zh-CN" sz="2800" baseline="-25000" dirty="0"/>
              <a:t>4</a:t>
            </a:r>
            <a:r>
              <a:rPr lang="en-US" altLang="zh-CN" sz="2800" dirty="0"/>
              <a:t>)</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a:t>K</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Na</a:t>
            </a:r>
            <a:r>
              <a:rPr lang="en-US" altLang="zh-CN" sz="2800" baseline="-25000" dirty="0"/>
              <a:t>2</a:t>
            </a:r>
            <a:r>
              <a:rPr lang="en-US" altLang="zh-CN" sz="2800" dirty="0"/>
              <a:t>SO</a:t>
            </a:r>
            <a:r>
              <a:rPr lang="en-US" altLang="zh-CN" sz="2800" baseline="-25000" dirty="0"/>
              <a:t>4</a:t>
            </a:r>
            <a:r>
              <a:rPr lang="zh-CN" altLang="zh-CN" sz="2800" dirty="0"/>
              <a:t>三种溶液。</a:t>
            </a:r>
            <a:r>
              <a:rPr lang="en-US" altLang="zh-CN" sz="2800" dirty="0"/>
              <a:t/>
            </a:r>
            <a:br>
              <a:rPr lang="en-US" altLang="zh-CN" sz="2800" dirty="0"/>
            </a:br>
            <a:r>
              <a:rPr lang="en-US" altLang="zh-CN" sz="2800" dirty="0"/>
              <a:t>②</a:t>
            </a:r>
            <a:r>
              <a:rPr lang="zh-CN" altLang="zh-CN" sz="2800" dirty="0"/>
              <a:t>若几种溶液中含有不同的阳离子</a:t>
            </a:r>
            <a:r>
              <a:rPr lang="en-US" altLang="zh-CN" sz="2800" dirty="0"/>
              <a:t>,</a:t>
            </a:r>
            <a:r>
              <a:rPr lang="zh-CN" altLang="zh-CN" sz="2800" dirty="0"/>
              <a:t>可选用强碱</a:t>
            </a:r>
            <a:r>
              <a:rPr lang="en-US" altLang="zh-CN" sz="2800" dirty="0"/>
              <a:t>(</a:t>
            </a:r>
            <a:r>
              <a:rPr lang="en-US" altLang="zh-CN" sz="2800" dirty="0" err="1"/>
              <a:t>NaOH</a:t>
            </a:r>
            <a:r>
              <a:rPr lang="zh-CN" altLang="zh-CN" sz="2800" dirty="0"/>
              <a:t>、</a:t>
            </a:r>
            <a:r>
              <a:rPr lang="en-US" altLang="zh-CN" sz="2800" dirty="0"/>
              <a:t>KOH</a:t>
            </a:r>
            <a:r>
              <a:rPr lang="zh-CN" altLang="zh-CN" sz="2800" dirty="0"/>
              <a:t>等</a:t>
            </a:r>
            <a:r>
              <a:rPr lang="en-US" altLang="zh-CN" sz="2800" dirty="0"/>
              <a:t>)</a:t>
            </a:r>
            <a:r>
              <a:rPr lang="zh-CN" altLang="zh-CN" sz="2800" dirty="0"/>
              <a:t>与之反应</a:t>
            </a:r>
            <a:r>
              <a:rPr lang="en-US" altLang="zh-CN" sz="2800" dirty="0"/>
              <a:t>,</a:t>
            </a:r>
            <a:r>
              <a:rPr lang="zh-CN" altLang="zh-CN" sz="2800" dirty="0"/>
              <a:t>如鉴别</a:t>
            </a:r>
            <a:r>
              <a:rPr lang="en-US" altLang="zh-CN" sz="2800" dirty="0"/>
              <a:t>K</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a:t>(NH</a:t>
            </a:r>
            <a:r>
              <a:rPr lang="en-US" altLang="zh-CN" sz="2800" baseline="-25000" dirty="0"/>
              <a:t>4</a:t>
            </a:r>
            <a:r>
              <a:rPr lang="en-US" altLang="zh-CN" sz="2800" dirty="0"/>
              <a:t>)</a:t>
            </a:r>
            <a:r>
              <a:rPr lang="en-US" altLang="zh-CN" sz="2800" baseline="-25000" dirty="0"/>
              <a:t>2</a:t>
            </a:r>
            <a:r>
              <a:rPr lang="en-US" altLang="zh-CN" sz="2800" dirty="0"/>
              <a:t>SO</a:t>
            </a:r>
            <a:r>
              <a:rPr lang="en-US" altLang="zh-CN" sz="2800" baseline="-25000" dirty="0"/>
              <a:t>4</a:t>
            </a:r>
            <a:r>
              <a:rPr lang="zh-CN" altLang="zh-CN" sz="2800" dirty="0"/>
              <a:t>、</a:t>
            </a:r>
            <a:r>
              <a:rPr lang="en-US" altLang="zh-CN" sz="2800" dirty="0"/>
              <a:t>Fe</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a:t>
            </a:r>
            <a:r>
              <a:rPr lang="en-US" altLang="zh-CN" sz="2800" dirty="0"/>
              <a:t>MgSO</a:t>
            </a:r>
            <a:r>
              <a:rPr lang="en-US" altLang="zh-CN" sz="2800" baseline="-25000" dirty="0"/>
              <a:t>4</a:t>
            </a:r>
            <a:r>
              <a:rPr lang="zh-CN" altLang="zh-CN" sz="2800" dirty="0"/>
              <a:t>、</a:t>
            </a:r>
            <a:r>
              <a:rPr lang="en-US" altLang="zh-CN" sz="2800" dirty="0"/>
              <a:t>CuSO</a:t>
            </a:r>
            <a:r>
              <a:rPr lang="en-US" altLang="zh-CN" sz="2800" baseline="-25000" dirty="0"/>
              <a:t>4</a:t>
            </a:r>
            <a:r>
              <a:rPr lang="zh-CN" altLang="zh-CN" sz="2800" dirty="0"/>
              <a:t>溶液等。</a:t>
            </a:r>
            <a:r>
              <a:rPr lang="en-US" altLang="zh-CN" sz="2800" dirty="0"/>
              <a:t/>
            </a:r>
            <a:br>
              <a:rPr lang="en-US" altLang="zh-CN" sz="2800" dirty="0"/>
            </a:br>
            <a:r>
              <a:rPr lang="en-US" altLang="zh-CN" sz="2800" dirty="0"/>
              <a:t>③</a:t>
            </a:r>
            <a:r>
              <a:rPr lang="zh-CN" altLang="zh-CN" sz="2800" dirty="0"/>
              <a:t>若几种溶液中含有不同的阴离子</a:t>
            </a:r>
            <a:r>
              <a:rPr lang="en-US" altLang="zh-CN" sz="2800" dirty="0"/>
              <a:t>,</a:t>
            </a:r>
            <a:r>
              <a:rPr lang="zh-CN" altLang="zh-CN" sz="2800" dirty="0"/>
              <a:t>可选用强酸</a:t>
            </a:r>
            <a:r>
              <a:rPr lang="en-US" altLang="zh-CN" sz="2800" dirty="0"/>
              <a:t>(</a:t>
            </a:r>
            <a:r>
              <a:rPr lang="zh-CN" altLang="zh-CN" sz="2800" dirty="0"/>
              <a:t>盐酸、硫酸等</a:t>
            </a:r>
            <a:r>
              <a:rPr lang="en-US" altLang="zh-CN" sz="2800" dirty="0"/>
              <a:t>)</a:t>
            </a:r>
            <a:r>
              <a:rPr lang="zh-CN" altLang="zh-CN" sz="2800" dirty="0"/>
              <a:t>与之反应</a:t>
            </a:r>
            <a:r>
              <a:rPr lang="en-US" altLang="zh-CN" sz="2800" dirty="0"/>
              <a:t>,</a:t>
            </a:r>
            <a:r>
              <a:rPr lang="zh-CN" altLang="zh-CN" sz="2800" dirty="0"/>
              <a:t>如鉴别</a:t>
            </a:r>
            <a:r>
              <a:rPr lang="en-US" altLang="zh-CN" sz="2800" dirty="0" err="1"/>
              <a:t>NaCl</a:t>
            </a:r>
            <a:r>
              <a:rPr lang="zh-CN" altLang="zh-CN" sz="2800" dirty="0"/>
              <a:t>、</a:t>
            </a:r>
            <a:r>
              <a:rPr lang="en-US" altLang="zh-CN" sz="2800" dirty="0"/>
              <a:t>Na</a:t>
            </a:r>
            <a:r>
              <a:rPr lang="en-US" altLang="zh-CN" sz="2800" baseline="-25000" dirty="0"/>
              <a:t>2</a:t>
            </a:r>
            <a:r>
              <a:rPr lang="en-US" altLang="zh-CN" sz="2800" dirty="0"/>
              <a:t>S</a:t>
            </a:r>
            <a:r>
              <a:rPr lang="zh-CN" altLang="zh-CN" sz="2800" dirty="0"/>
              <a:t>、</a:t>
            </a:r>
            <a:r>
              <a:rPr lang="en-US" altLang="zh-CN" sz="2800" dirty="0"/>
              <a:t>Na</a:t>
            </a:r>
            <a:r>
              <a:rPr lang="en-US" altLang="zh-CN" sz="2800" baseline="-25000" dirty="0"/>
              <a:t>2</a:t>
            </a:r>
            <a:r>
              <a:rPr lang="en-US" altLang="zh-CN" sz="2800" dirty="0"/>
              <a:t>SO</a:t>
            </a:r>
            <a:r>
              <a:rPr lang="en-US" altLang="zh-CN" sz="2800" baseline="-25000" dirty="0"/>
              <a:t>3</a:t>
            </a:r>
            <a:r>
              <a:rPr lang="zh-CN" altLang="zh-CN" sz="2800" dirty="0"/>
              <a:t>、</a:t>
            </a:r>
            <a:r>
              <a:rPr lang="en-US" altLang="zh-CN" sz="2800" dirty="0"/>
              <a:t>Na</a:t>
            </a:r>
            <a:r>
              <a:rPr lang="en-US" altLang="zh-CN" sz="2800" baseline="-25000" dirty="0"/>
              <a:t>2</a:t>
            </a:r>
            <a:r>
              <a:rPr lang="en-US" altLang="zh-CN" sz="2800" dirty="0"/>
              <a:t>CO</a:t>
            </a:r>
            <a:r>
              <a:rPr lang="en-US" altLang="zh-CN" sz="2800" baseline="-25000" dirty="0"/>
              <a:t>3</a:t>
            </a:r>
            <a:r>
              <a:rPr lang="zh-CN" altLang="zh-CN" sz="2800" dirty="0"/>
              <a:t>、</a:t>
            </a:r>
            <a:r>
              <a:rPr lang="en-US" altLang="zh-CN" sz="2800" dirty="0"/>
              <a:t>Na</a:t>
            </a:r>
            <a:r>
              <a:rPr lang="en-US" altLang="zh-CN" sz="2800" baseline="-25000" dirty="0"/>
              <a:t>2</a:t>
            </a:r>
            <a:r>
              <a:rPr lang="en-US" altLang="zh-CN" sz="2800" dirty="0"/>
              <a:t>SiO</a:t>
            </a:r>
            <a:r>
              <a:rPr lang="en-US" altLang="zh-CN" sz="2800" baseline="-25000" dirty="0"/>
              <a:t>3</a:t>
            </a:r>
            <a:r>
              <a:rPr lang="zh-CN" altLang="zh-CN" sz="2800" dirty="0"/>
              <a:t>、</a:t>
            </a:r>
            <a:r>
              <a:rPr lang="en-US" altLang="zh-CN" sz="2800" dirty="0"/>
              <a:t>Na</a:t>
            </a:r>
            <a:r>
              <a:rPr lang="en-US" altLang="zh-CN" sz="2800" baseline="-25000" dirty="0"/>
              <a:t>2</a:t>
            </a:r>
            <a:r>
              <a:rPr lang="en-US" altLang="zh-CN" sz="2800" dirty="0"/>
              <a:t>S</a:t>
            </a:r>
            <a:r>
              <a:rPr lang="en-US" altLang="zh-CN" sz="2800" baseline="-25000" dirty="0"/>
              <a:t>2</a:t>
            </a:r>
            <a:r>
              <a:rPr lang="en-US" altLang="zh-CN" sz="2800" dirty="0"/>
              <a:t>O</a:t>
            </a:r>
            <a:r>
              <a:rPr lang="en-US" altLang="zh-CN" sz="2800" baseline="-25000" dirty="0"/>
              <a:t>3</a:t>
            </a:r>
            <a:r>
              <a:rPr lang="zh-CN" altLang="zh-CN" sz="2800" dirty="0"/>
              <a:t>溶液等。</a:t>
            </a:r>
            <a:r>
              <a:rPr lang="en-US" altLang="zh-CN" sz="2800" dirty="0"/>
              <a:t/>
            </a:r>
            <a:br>
              <a:rPr lang="en-US" altLang="zh-CN" sz="2800" dirty="0"/>
            </a:br>
            <a:r>
              <a:rPr lang="en-US" altLang="zh-CN" sz="2800" dirty="0"/>
              <a:t>④</a:t>
            </a:r>
            <a:r>
              <a:rPr lang="zh-CN" altLang="zh-CN" sz="2800" dirty="0"/>
              <a:t>若有金属及不同的金属氧化物时</a:t>
            </a:r>
            <a:r>
              <a:rPr lang="en-US" altLang="zh-CN" sz="2800" dirty="0"/>
              <a:t>,</a:t>
            </a:r>
            <a:r>
              <a:rPr lang="zh-CN" altLang="zh-CN" sz="2800" dirty="0"/>
              <a:t>可考虑用强酸</a:t>
            </a:r>
            <a:r>
              <a:rPr lang="en-US" altLang="zh-CN" sz="2800" dirty="0"/>
              <a:t>,</a:t>
            </a:r>
            <a:r>
              <a:rPr lang="zh-CN" altLang="zh-CN" sz="2800" dirty="0"/>
              <a:t>如鉴别</a:t>
            </a:r>
            <a:r>
              <a:rPr lang="en-US" altLang="zh-CN" sz="2800" dirty="0"/>
              <a:t>MnO</a:t>
            </a:r>
            <a:r>
              <a:rPr lang="en-US" altLang="zh-CN" sz="2800" baseline="-25000" dirty="0"/>
              <a:t>2</a:t>
            </a:r>
            <a:r>
              <a:rPr lang="zh-CN" altLang="zh-CN" sz="2800" dirty="0"/>
              <a:t>、</a:t>
            </a:r>
            <a:r>
              <a:rPr lang="en-US" altLang="zh-CN" sz="2800" dirty="0" err="1"/>
              <a:t>FeO</a:t>
            </a:r>
            <a:r>
              <a:rPr lang="zh-CN" altLang="zh-CN" sz="2800" dirty="0"/>
              <a:t>、</a:t>
            </a:r>
            <a:r>
              <a:rPr lang="en-US" altLang="zh-CN" sz="2800" dirty="0" err="1" smtClean="0"/>
              <a:t>CuO</a:t>
            </a:r>
            <a:r>
              <a:rPr lang="zh-CN" altLang="zh-CN" sz="2800" dirty="0" smtClean="0"/>
              <a:t>等</a:t>
            </a:r>
            <a:r>
              <a:rPr lang="zh-CN" altLang="zh-CN" sz="2800" dirty="0"/>
              <a:t>黑色粉末</a:t>
            </a:r>
            <a:r>
              <a:rPr lang="en-US" altLang="zh-CN" sz="2800" dirty="0"/>
              <a:t>,</a:t>
            </a:r>
            <a:r>
              <a:rPr lang="zh-CN" altLang="zh-CN" sz="2800" dirty="0"/>
              <a:t>可选用浓盐酸。</a:t>
            </a:r>
          </a:p>
        </p:txBody>
      </p:sp>
    </p:spTree>
    <p:extLst>
      <p:ext uri="{BB962C8B-B14F-4D97-AF65-F5344CB8AC3E}">
        <p14:creationId xmlns:p14="http://schemas.microsoft.com/office/powerpoint/2010/main" val="15139343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3323987"/>
          </a:xfrm>
          <a:prstGeom prst="rect">
            <a:avLst/>
          </a:prstGeom>
        </p:spPr>
        <p:txBody>
          <a:bodyPr wrap="square">
            <a:spAutoFit/>
          </a:bodyPr>
          <a:lstStyle/>
          <a:p>
            <a:pPr>
              <a:lnSpc>
                <a:spcPct val="150000"/>
              </a:lnSpc>
            </a:pPr>
            <a:r>
              <a:rPr lang="zh-CN" altLang="en-US" sz="2800" b="1" dirty="0">
                <a:solidFill>
                  <a:srgbClr val="DA251C"/>
                </a:solidFill>
              </a:rPr>
              <a:t>注意　</a:t>
            </a:r>
            <a:r>
              <a:rPr lang="en-US" altLang="zh-CN" sz="2800" dirty="0"/>
              <a:t>1.</a:t>
            </a:r>
            <a:r>
              <a:rPr lang="zh-CN" altLang="zh-CN" sz="2800" dirty="0"/>
              <a:t>选取试剂要最佳</a:t>
            </a:r>
            <a:r>
              <a:rPr lang="en-US" altLang="zh-CN" sz="2800" dirty="0"/>
              <a:t>:</a:t>
            </a:r>
            <a:r>
              <a:rPr lang="zh-CN" altLang="zh-CN" sz="2800" dirty="0"/>
              <a:t>选择的试剂与试剂组中各　物质的反应现象要唯一</a:t>
            </a:r>
            <a:r>
              <a:rPr lang="en-US" altLang="zh-CN" sz="2800" dirty="0"/>
              <a:t>,</a:t>
            </a:r>
            <a:r>
              <a:rPr lang="zh-CN" altLang="zh-CN" sz="2800" dirty="0"/>
              <a:t>使之一目了然。</a:t>
            </a:r>
            <a:r>
              <a:rPr lang="en-US" altLang="zh-CN" sz="2800" dirty="0"/>
              <a:t/>
            </a:r>
            <a:br>
              <a:rPr lang="en-US" altLang="zh-CN" sz="2800" dirty="0"/>
            </a:br>
            <a:r>
              <a:rPr lang="en-US" altLang="zh-CN" sz="2800" dirty="0"/>
              <a:t>2.</a:t>
            </a:r>
            <a:r>
              <a:rPr lang="zh-CN" altLang="zh-CN" sz="2800" dirty="0"/>
              <a:t>不许原瓶操作</a:t>
            </a:r>
            <a:r>
              <a:rPr lang="en-US" altLang="zh-CN" sz="2800" dirty="0"/>
              <a:t>:</a:t>
            </a:r>
            <a:r>
              <a:rPr lang="zh-CN" altLang="zh-CN" sz="2800" dirty="0"/>
              <a:t>鉴别是为了以后的使用</a:t>
            </a:r>
            <a:r>
              <a:rPr lang="en-US" altLang="zh-CN" sz="2800" dirty="0"/>
              <a:t>,</a:t>
            </a:r>
            <a:r>
              <a:rPr lang="zh-CN" altLang="zh-CN" sz="2800" dirty="0"/>
              <a:t>若原瓶操作</a:t>
            </a:r>
            <a:r>
              <a:rPr lang="en-US" altLang="zh-CN" sz="2800" dirty="0"/>
              <a:t>,</a:t>
            </a:r>
            <a:r>
              <a:rPr lang="zh-CN" altLang="zh-CN" sz="2800" dirty="0"/>
              <a:t>试剂会被污染。</a:t>
            </a:r>
            <a:r>
              <a:rPr lang="en-US" altLang="zh-CN" sz="2800" dirty="0"/>
              <a:t/>
            </a:r>
            <a:br>
              <a:rPr lang="en-US" altLang="zh-CN" sz="2800" dirty="0"/>
            </a:br>
            <a:r>
              <a:rPr lang="en-US" altLang="zh-CN" sz="2800" dirty="0"/>
              <a:t>3.</a:t>
            </a:r>
            <a:r>
              <a:rPr lang="zh-CN" altLang="zh-CN" sz="2800" dirty="0"/>
              <a:t>不许</a:t>
            </a:r>
            <a:r>
              <a:rPr lang="en-US" altLang="zh-CN" sz="2800" dirty="0"/>
              <a:t>“</a:t>
            </a:r>
            <a:r>
              <a:rPr lang="zh-CN" altLang="zh-CN" sz="2800" dirty="0"/>
              <a:t>指名道姓</a:t>
            </a:r>
            <a:r>
              <a:rPr lang="en-US" altLang="zh-CN" sz="2800" dirty="0"/>
              <a:t>”:</a:t>
            </a:r>
            <a:r>
              <a:rPr lang="zh-CN" altLang="zh-CN" sz="2800" dirty="0"/>
              <a:t>结论的得出来自实验现象</a:t>
            </a:r>
            <a:r>
              <a:rPr lang="en-US" altLang="zh-CN" sz="2800" dirty="0"/>
              <a:t>,</a:t>
            </a:r>
            <a:r>
              <a:rPr lang="zh-CN" altLang="zh-CN" sz="2800" dirty="0"/>
              <a:t>在加入试剂之前</a:t>
            </a:r>
            <a:r>
              <a:rPr lang="en-US" altLang="zh-CN" sz="2800" dirty="0"/>
              <a:t>,</a:t>
            </a:r>
            <a:r>
              <a:rPr lang="zh-CN" altLang="zh-CN" sz="2800" dirty="0"/>
              <a:t>该物质是未知的</a:t>
            </a:r>
            <a:r>
              <a:rPr lang="en-US" altLang="zh-CN" sz="2800" dirty="0"/>
              <a:t>,</a:t>
            </a:r>
            <a:r>
              <a:rPr lang="zh-CN" altLang="zh-CN" sz="2800" dirty="0"/>
              <a:t>叙述时不可出现</a:t>
            </a:r>
            <a:r>
              <a:rPr lang="en-US" altLang="zh-CN" sz="2800" dirty="0"/>
              <a:t>“</a:t>
            </a:r>
            <a:r>
              <a:rPr lang="zh-CN" altLang="zh-CN" sz="2800" dirty="0"/>
              <a:t>取某某物质加入某某试剂</a:t>
            </a:r>
            <a:r>
              <a:rPr lang="en-US" altLang="zh-CN" sz="2800" dirty="0"/>
              <a:t>……”</a:t>
            </a:r>
            <a:r>
              <a:rPr lang="zh-CN" altLang="zh-CN" sz="2800" dirty="0"/>
              <a:t>的字样。</a:t>
            </a:r>
          </a:p>
        </p:txBody>
      </p:sp>
    </p:spTree>
    <p:extLst>
      <p:ext uri="{BB962C8B-B14F-4D97-AF65-F5344CB8AC3E}">
        <p14:creationId xmlns:p14="http://schemas.microsoft.com/office/powerpoint/2010/main" val="19847896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3991862"/>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5</a:t>
                </a:r>
                <a:r>
                  <a:rPr lang="zh-CN" altLang="zh-CN" sz="2800" dirty="0"/>
                  <a:t>　</a:t>
                </a:r>
                <a:r>
                  <a:rPr lang="en-US" altLang="zh-CN" sz="2800" dirty="0"/>
                  <a:t>[</a:t>
                </a:r>
                <a:r>
                  <a:rPr lang="zh-CN" altLang="zh-CN" sz="2800" dirty="0"/>
                  <a:t>用一种试剂鉴别多种物质</a:t>
                </a:r>
                <a:r>
                  <a:rPr lang="en-US" altLang="zh-CN" sz="2800" dirty="0"/>
                  <a:t>]</a:t>
                </a:r>
                <a:r>
                  <a:rPr lang="zh-CN" altLang="zh-CN" sz="2800" dirty="0"/>
                  <a:t>能将分别含有</a:t>
                </a:r>
                <a:r>
                  <a:rPr lang="en-US" altLang="zh-CN" sz="2800" dirty="0"/>
                  <a:t>Cu</a:t>
                </a:r>
                <a:r>
                  <a:rPr lang="en-US" altLang="zh-CN" sz="2800" baseline="30000" dirty="0"/>
                  <a:t>2+</a:t>
                </a:r>
                <a:r>
                  <a:rPr lang="zh-CN" altLang="zh-CN" sz="2800" dirty="0"/>
                  <a:t>、</a:t>
                </a:r>
                <a:r>
                  <a:rPr lang="en-US" altLang="zh-CN" sz="2800" dirty="0"/>
                  <a:t>Fe</a:t>
                </a:r>
                <a:r>
                  <a:rPr lang="en-US" altLang="zh-CN" sz="2800" baseline="30000" dirty="0"/>
                  <a:t>3+</a:t>
                </a:r>
                <a:r>
                  <a:rPr lang="zh-CN" altLang="zh-CN" sz="2800" dirty="0"/>
                  <a:t>、</a:t>
                </a:r>
                <a:r>
                  <a:rPr lang="en-US" altLang="zh-CN" sz="2800" dirty="0"/>
                  <a:t>Al</a:t>
                </a:r>
                <a:r>
                  <a:rPr lang="en-US" altLang="zh-CN" sz="2800" baseline="30000" dirty="0"/>
                  <a:t>3+</a:t>
                </a:r>
                <a:r>
                  <a:rPr lang="zh-CN" altLang="zh-CN" sz="2800" dirty="0"/>
                  <a:t>、</a:t>
                </a:r>
                <a:r>
                  <a:rPr lang="en-US" altLang="zh-CN" sz="2800" dirty="0"/>
                  <a:t>Fe</a:t>
                </a:r>
                <a:r>
                  <a:rPr lang="en-US" altLang="zh-CN" sz="2800" baseline="30000" dirty="0"/>
                  <a:t>2+</a:t>
                </a:r>
                <a:r>
                  <a:rPr lang="zh-CN" altLang="zh-CN" sz="2800" dirty="0"/>
                  <a:t>、</a:t>
                </a:r>
                <a:r>
                  <a:rPr lang="en-US" altLang="zh-CN" sz="2800" dirty="0"/>
                  <a:t>Mg</a:t>
                </a:r>
                <a:r>
                  <a:rPr lang="en-US" altLang="zh-CN" sz="2800" baseline="30000" dirty="0"/>
                  <a:t>2+</a:t>
                </a:r>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a:t>
                </a:r>
                <a:r>
                  <a:rPr lang="en-US" altLang="zh-CN" sz="2800" dirty="0"/>
                  <a:t>Na</a:t>
                </a:r>
                <a:r>
                  <a:rPr lang="en-US" altLang="zh-CN" sz="2800" baseline="30000" dirty="0"/>
                  <a:t>+</a:t>
                </a:r>
                <a:r>
                  <a:rPr lang="zh-CN" altLang="zh-CN" sz="2800" dirty="0"/>
                  <a:t>的七种溶液一次性鉴别出来的试剂是</a:t>
                </a:r>
              </a:p>
              <a:p>
                <a:pPr>
                  <a:lnSpc>
                    <a:spcPct val="150000"/>
                  </a:lnSpc>
                </a:pPr>
                <a:r>
                  <a:rPr lang="en-US" altLang="zh-CN" sz="2800" dirty="0"/>
                  <a:t>A.NaHCO</a:t>
                </a:r>
                <a:r>
                  <a:rPr lang="en-US" altLang="zh-CN" sz="2800" baseline="-25000" dirty="0"/>
                  <a:t>3 </a:t>
                </a:r>
                <a:r>
                  <a:rPr lang="zh-CN" altLang="zh-CN" sz="2800" dirty="0"/>
                  <a:t>溶液　　　　　　　　</a:t>
                </a:r>
                <a:endParaRPr lang="en-US" altLang="zh-CN" sz="2800" dirty="0"/>
              </a:p>
              <a:p>
                <a:pPr>
                  <a:lnSpc>
                    <a:spcPct val="150000"/>
                  </a:lnSpc>
                </a:pPr>
                <a:r>
                  <a:rPr lang="en-US" altLang="zh-CN" sz="2800" dirty="0" err="1"/>
                  <a:t>B.NaOH</a:t>
                </a:r>
                <a:r>
                  <a:rPr lang="zh-CN" altLang="zh-CN" sz="2800" dirty="0"/>
                  <a:t>溶液</a:t>
                </a:r>
              </a:p>
              <a:p>
                <a:pPr>
                  <a:lnSpc>
                    <a:spcPct val="150000"/>
                  </a:lnSpc>
                </a:pPr>
                <a:r>
                  <a:rPr lang="en-US" altLang="zh-CN" sz="2800" dirty="0"/>
                  <a:t>C.KSCN</a:t>
                </a:r>
                <a:r>
                  <a:rPr lang="zh-CN" altLang="zh-CN" sz="2800" dirty="0"/>
                  <a:t>溶液</a:t>
                </a:r>
                <a:r>
                  <a:rPr lang="en-US" altLang="zh-CN" sz="2800" dirty="0"/>
                  <a:t>	</a:t>
                </a:r>
              </a:p>
              <a:p>
                <a:pPr>
                  <a:lnSpc>
                    <a:spcPct val="150000"/>
                  </a:lnSpc>
                </a:pPr>
                <a:r>
                  <a:rPr lang="en-US" altLang="zh-CN" sz="2800" dirty="0"/>
                  <a:t>D.</a:t>
                </a:r>
                <a:r>
                  <a:rPr lang="zh-CN" altLang="zh-CN" sz="2800" dirty="0"/>
                  <a:t>氨水</a:t>
                </a:r>
                <a:endParaRPr lang="en-US" altLang="zh-CN" sz="2800" dirty="0"/>
              </a:p>
            </p:txBody>
          </p:sp>
        </mc:Choice>
        <mc:Fallback xmlns="">
          <p:sp>
            <p:nvSpPr>
              <p:cNvPr id="13" name="矩形 12">
                <a:extLst>
                  <a:ext uri="{FF2B5EF4-FFF2-40B4-BE49-F238E27FC236}">
                    <a16:creationId xmlns:a16="http://schemas.microsoft.com/office/drawing/2014/main" id="{69038202-6EB0-4FD4-BF79-5A8A83D93F1A}"/>
                  </a:ext>
                </a:extLst>
              </p:cNvPr>
              <p:cNvSpPr>
                <a:spLocks noRot="1" noChangeAspect="1" noMove="1" noResize="1" noEditPoints="1" noAdjustHandles="1" noChangeArrowheads="1" noChangeShapeType="1" noTextEdit="1"/>
              </p:cNvSpPr>
              <p:nvPr/>
            </p:nvSpPr>
            <p:spPr>
              <a:xfrm>
                <a:off x="234043" y="397358"/>
                <a:ext cx="11723913" cy="3991862"/>
              </a:xfrm>
              <a:prstGeom prst="rect">
                <a:avLst/>
              </a:prstGeom>
              <a:blipFill>
                <a:blip r:embed="rId2"/>
                <a:stretch>
                  <a:fillRect l="-1040" b="-13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458367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69038202-6EB0-4FD4-BF79-5A8A83D93F1A}"/>
                  </a:ext>
                </a:extLst>
              </p:cNvPr>
              <p:cNvSpPr/>
              <p:nvPr/>
            </p:nvSpPr>
            <p:spPr>
              <a:xfrm>
                <a:off x="234043" y="397359"/>
                <a:ext cx="11723913" cy="5909310"/>
              </a:xfrm>
              <a:prstGeom prst="rect">
                <a:avLst/>
              </a:prstGeom>
            </p:spPr>
            <p:txBody>
              <a:bodyPr wrap="square">
                <a:spAutoFit/>
              </a:bodyPr>
              <a:lstStyle/>
              <a:p>
                <a:pPr>
                  <a:lnSpc>
                    <a:spcPct val="150000"/>
                  </a:lnSpc>
                </a:pPr>
                <a:r>
                  <a:rPr lang="zh-CN" altLang="zh-CN" sz="2800" b="1" dirty="0">
                    <a:solidFill>
                      <a:srgbClr val="DA251C"/>
                    </a:solidFill>
                  </a:rPr>
                  <a:t>解析　</a:t>
                </a:r>
                <a:r>
                  <a:rPr lang="en-US" altLang="zh-CN" sz="2800" dirty="0"/>
                  <a:t>NaHCO</a:t>
                </a:r>
                <a:r>
                  <a:rPr lang="en-US" altLang="zh-CN" sz="2800" baseline="-25000" dirty="0"/>
                  <a:t>3</a:t>
                </a:r>
                <a:r>
                  <a:rPr lang="zh-CN" altLang="zh-CN" sz="2800" dirty="0"/>
                  <a:t>溶液不能将</a:t>
                </a:r>
                <a:r>
                  <a:rPr lang="en-US" altLang="zh-CN" sz="2800" dirty="0"/>
                  <a:t>Al</a:t>
                </a:r>
                <a:r>
                  <a:rPr lang="en-US" altLang="zh-CN" sz="2800" baseline="30000" dirty="0"/>
                  <a:t>3+</a:t>
                </a:r>
                <a:r>
                  <a:rPr lang="zh-CN" altLang="zh-CN" sz="2800" dirty="0"/>
                  <a:t>、</a:t>
                </a:r>
                <a:r>
                  <a:rPr lang="en-US" altLang="zh-CN" sz="2800" dirty="0"/>
                  <a:t>Mg</a:t>
                </a:r>
                <a:r>
                  <a:rPr lang="en-US" altLang="zh-CN" sz="2800" baseline="30000" dirty="0"/>
                  <a:t>2+</a:t>
                </a:r>
                <a:r>
                  <a:rPr lang="zh-CN" altLang="zh-CN" sz="2800" dirty="0"/>
                  <a:t>鉴别出来</a:t>
                </a:r>
                <a:r>
                  <a:rPr lang="en-US" altLang="zh-CN" sz="2800" dirty="0"/>
                  <a:t>,</a:t>
                </a:r>
                <a:r>
                  <a:rPr lang="zh-CN" altLang="zh-CN" sz="2800" dirty="0"/>
                  <a:t>也不能将</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a:t>
                </a:r>
                <a:r>
                  <a:rPr lang="en-US" altLang="zh-CN" sz="2800" dirty="0"/>
                  <a:t>Na</a:t>
                </a:r>
                <a:r>
                  <a:rPr lang="en-US" altLang="zh-CN" sz="2800" baseline="30000" dirty="0"/>
                  <a:t>+</a:t>
                </a:r>
                <a:r>
                  <a:rPr lang="zh-CN" altLang="zh-CN" sz="2800" dirty="0"/>
                  <a:t>鉴别出来</a:t>
                </a:r>
                <a:r>
                  <a:rPr lang="en-US" altLang="zh-CN" sz="2800" dirty="0"/>
                  <a:t>,A</a:t>
                </a:r>
                <a:r>
                  <a:rPr lang="zh-CN" altLang="zh-CN" sz="2800" dirty="0"/>
                  <a:t>项错误</a:t>
                </a:r>
                <a:r>
                  <a:rPr lang="en-US" altLang="zh-CN" sz="2800" dirty="0"/>
                  <a:t>;Cu</a:t>
                </a:r>
                <a:r>
                  <a:rPr lang="en-US" altLang="zh-CN" sz="2800" baseline="30000" dirty="0"/>
                  <a:t>2+</a:t>
                </a:r>
                <a:r>
                  <a:rPr lang="zh-CN" altLang="zh-CN" sz="2800" dirty="0"/>
                  <a:t>、</a:t>
                </a:r>
                <a:r>
                  <a:rPr lang="en-US" altLang="zh-CN" sz="2800" dirty="0"/>
                  <a:t>Fe</a:t>
                </a:r>
                <a:r>
                  <a:rPr lang="en-US" altLang="zh-CN" sz="2800" baseline="30000" dirty="0"/>
                  <a:t>3+</a:t>
                </a:r>
                <a:r>
                  <a:rPr lang="zh-CN" altLang="zh-CN" sz="2800" dirty="0"/>
                  <a:t>、</a:t>
                </a:r>
                <a:r>
                  <a:rPr lang="en-US" altLang="zh-CN" sz="2800" dirty="0"/>
                  <a:t>Al</a:t>
                </a:r>
                <a:r>
                  <a:rPr lang="en-US" altLang="zh-CN" sz="2800" baseline="30000" dirty="0"/>
                  <a:t>3+</a:t>
                </a:r>
                <a:r>
                  <a:rPr lang="zh-CN" altLang="zh-CN" sz="2800" dirty="0"/>
                  <a:t>、</a:t>
                </a:r>
                <a:r>
                  <a:rPr lang="en-US" altLang="zh-CN" sz="2800" dirty="0"/>
                  <a:t>Fe</a:t>
                </a:r>
                <a:r>
                  <a:rPr lang="en-US" altLang="zh-CN" sz="2800" baseline="30000" dirty="0"/>
                  <a:t>2+</a:t>
                </a:r>
                <a:r>
                  <a:rPr lang="zh-CN" altLang="zh-CN" sz="2800" dirty="0"/>
                  <a:t>、</a:t>
                </a:r>
                <a:r>
                  <a:rPr lang="en-US" altLang="zh-CN" sz="2800" dirty="0"/>
                  <a:t>Mg</a:t>
                </a:r>
                <a:r>
                  <a:rPr lang="en-US" altLang="zh-CN" sz="2800" baseline="30000" dirty="0"/>
                  <a:t>2+</a:t>
                </a:r>
                <a:r>
                  <a:rPr lang="zh-CN" altLang="zh-CN" sz="2800" dirty="0"/>
                  <a:t>、</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a:t>
                </a:r>
                <a:r>
                  <a:rPr lang="en-US" altLang="zh-CN" sz="2800" dirty="0"/>
                  <a:t>Na</a:t>
                </a:r>
                <a:r>
                  <a:rPr lang="en-US" altLang="zh-CN" sz="2800" baseline="30000" dirty="0"/>
                  <a:t>+</a:t>
                </a:r>
                <a:r>
                  <a:rPr lang="zh-CN" altLang="zh-CN" sz="2800" dirty="0"/>
                  <a:t>与</a:t>
                </a:r>
                <a:r>
                  <a:rPr lang="en-US" altLang="zh-CN" sz="2800" dirty="0" err="1"/>
                  <a:t>NaOH</a:t>
                </a:r>
                <a:r>
                  <a:rPr lang="zh-CN" altLang="zh-CN" sz="2800" dirty="0"/>
                  <a:t>溶液反应</a:t>
                </a:r>
                <a:r>
                  <a:rPr lang="zh-CN" altLang="zh-CN" sz="2800" dirty="0" smtClean="0"/>
                  <a:t>的现象</a:t>
                </a:r>
                <a:r>
                  <a:rPr lang="zh-CN" altLang="zh-CN" sz="2800" dirty="0"/>
                  <a:t>分别为生成蓝色沉淀、生成红褐色沉淀、先生成白色沉淀后沉淀消失、先生成白色沉淀后沉淀迅速变为灰绿色最后变为红褐色、生成白色沉淀、</a:t>
                </a:r>
                <a:r>
                  <a:rPr lang="zh-CN" altLang="zh-CN" sz="2800" dirty="0" smtClean="0"/>
                  <a:t>生成</a:t>
                </a:r>
                <a:r>
                  <a:rPr lang="zh-CN" altLang="zh-CN" sz="2800" dirty="0"/>
                  <a:t>有刺激性气味的气体</a:t>
                </a:r>
                <a:r>
                  <a:rPr lang="en-US" altLang="zh-CN" sz="2800" dirty="0"/>
                  <a:t>(</a:t>
                </a:r>
                <a:r>
                  <a:rPr lang="zh-CN" altLang="zh-CN" sz="2800" dirty="0"/>
                  <a:t>加热条件下</a:t>
                </a:r>
                <a:r>
                  <a:rPr lang="en-US" altLang="zh-CN" sz="2800" dirty="0"/>
                  <a:t>)</a:t>
                </a:r>
                <a:r>
                  <a:rPr lang="zh-CN" altLang="zh-CN" sz="2800" dirty="0"/>
                  <a:t>、无明显现象</a:t>
                </a:r>
                <a:r>
                  <a:rPr lang="en-US" altLang="zh-CN" sz="2800" dirty="0"/>
                  <a:t>,</a:t>
                </a:r>
                <a:r>
                  <a:rPr lang="zh-CN" altLang="zh-CN" sz="2800" dirty="0"/>
                  <a:t>每种离子与</a:t>
                </a:r>
                <a:r>
                  <a:rPr lang="en-US" altLang="zh-CN" sz="2800" dirty="0" err="1"/>
                  <a:t>NaOH</a:t>
                </a:r>
                <a:r>
                  <a:rPr lang="zh-CN" altLang="zh-CN" sz="2800" dirty="0"/>
                  <a:t>溶液反应的现象都不同</a:t>
                </a:r>
                <a:r>
                  <a:rPr lang="en-US" altLang="zh-CN" sz="2800" dirty="0"/>
                  <a:t>,B</a:t>
                </a:r>
                <a:r>
                  <a:rPr lang="zh-CN" altLang="zh-CN" sz="2800" dirty="0"/>
                  <a:t>项正确</a:t>
                </a:r>
                <a:r>
                  <a:rPr lang="en-US" altLang="zh-CN" sz="2800" dirty="0"/>
                  <a:t>;KSCN</a:t>
                </a:r>
                <a:r>
                  <a:rPr lang="zh-CN" altLang="zh-CN" sz="2800" dirty="0"/>
                  <a:t>溶液只能将</a:t>
                </a:r>
                <a:r>
                  <a:rPr lang="en-US" altLang="zh-CN" sz="2800" dirty="0"/>
                  <a:t>Fe</a:t>
                </a:r>
                <a:r>
                  <a:rPr lang="en-US" altLang="zh-CN" sz="2800" baseline="30000" dirty="0"/>
                  <a:t>3+</a:t>
                </a:r>
                <a:r>
                  <a:rPr lang="zh-CN" altLang="zh-CN" sz="2800" dirty="0"/>
                  <a:t>鉴别出来</a:t>
                </a:r>
                <a:r>
                  <a:rPr lang="en-US" altLang="zh-CN" sz="2800" dirty="0"/>
                  <a:t>,C</a:t>
                </a:r>
                <a:r>
                  <a:rPr lang="zh-CN" altLang="zh-CN" sz="2800" dirty="0"/>
                  <a:t>项错误</a:t>
                </a:r>
                <a:r>
                  <a:rPr lang="en-US" altLang="zh-CN" sz="2800" dirty="0" smtClean="0"/>
                  <a:t>;NH</a:t>
                </a:r>
                <a:r>
                  <a:rPr lang="en-US" altLang="zh-CN" sz="2800" baseline="-25000" dirty="0" smtClean="0"/>
                  <a:t>3</a:t>
                </a:r>
                <a:r>
                  <a:rPr lang="en-US" altLang="zh-CN" sz="2800" dirty="0" smtClean="0"/>
                  <a:t>·H</a:t>
                </a:r>
                <a:r>
                  <a:rPr lang="en-US" altLang="zh-CN" sz="2800" baseline="-25000" dirty="0" smtClean="0"/>
                  <a:t>2</a:t>
                </a:r>
                <a:r>
                  <a:rPr lang="en-US" altLang="zh-CN" sz="2800" dirty="0" smtClean="0"/>
                  <a:t>O</a:t>
                </a:r>
                <a:r>
                  <a:rPr lang="zh-CN" altLang="zh-CN" sz="2800" dirty="0" smtClean="0"/>
                  <a:t>分别</a:t>
                </a:r>
                <a:r>
                  <a:rPr lang="zh-CN" altLang="zh-CN" sz="2800" dirty="0"/>
                  <a:t>与</a:t>
                </a:r>
                <a:r>
                  <a:rPr lang="en-US" altLang="zh-CN" sz="2800" dirty="0"/>
                  <a:t>Mg</a:t>
                </a:r>
                <a:r>
                  <a:rPr lang="en-US" altLang="zh-CN" sz="2800" baseline="30000" dirty="0"/>
                  <a:t>2+</a:t>
                </a:r>
                <a:r>
                  <a:rPr lang="zh-CN" altLang="zh-CN" sz="2800" dirty="0"/>
                  <a:t>、</a:t>
                </a:r>
                <a:r>
                  <a:rPr lang="en-US" altLang="zh-CN" sz="2800" dirty="0"/>
                  <a:t>Al</a:t>
                </a:r>
                <a:r>
                  <a:rPr lang="en-US" altLang="zh-CN" sz="2800" baseline="30000" dirty="0"/>
                  <a:t>3+</a:t>
                </a:r>
                <a:r>
                  <a:rPr lang="zh-CN" altLang="zh-CN" sz="2800" dirty="0"/>
                  <a:t>反应均生成白色沉淀</a:t>
                </a:r>
                <a:r>
                  <a:rPr lang="en-US" altLang="zh-CN" sz="2800" dirty="0"/>
                  <a:t>,NH</a:t>
                </a:r>
                <a:r>
                  <a:rPr lang="en-US" altLang="zh-CN" sz="2800" baseline="-25000" dirty="0"/>
                  <a:t>3</a:t>
                </a:r>
                <a:r>
                  <a:rPr lang="en-US" altLang="zh-CN" sz="2800" dirty="0"/>
                  <a:t>·H</a:t>
                </a:r>
                <a:r>
                  <a:rPr lang="en-US" altLang="zh-CN" sz="2800" baseline="-25000" dirty="0"/>
                  <a:t>2</a:t>
                </a:r>
                <a:r>
                  <a:rPr lang="en-US" altLang="zh-CN" sz="2800" dirty="0"/>
                  <a:t>O</a:t>
                </a:r>
                <a:r>
                  <a:rPr lang="zh-CN" altLang="zh-CN" sz="2800" dirty="0"/>
                  <a:t>与</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a:t>
                </a:r>
                <a:r>
                  <a:rPr lang="en-US" altLang="zh-CN" sz="2800" dirty="0"/>
                  <a:t>Na</a:t>
                </a:r>
                <a:r>
                  <a:rPr lang="en-US" altLang="zh-CN" sz="2800" baseline="30000" dirty="0" smtClean="0"/>
                  <a:t>+</a:t>
                </a:r>
                <a:r>
                  <a:rPr lang="zh-CN" altLang="zh-CN" sz="2800" dirty="0" smtClean="0"/>
                  <a:t>混合</a:t>
                </a:r>
                <a:r>
                  <a:rPr lang="zh-CN" altLang="zh-CN" sz="2800" dirty="0"/>
                  <a:t>无现象</a:t>
                </a:r>
                <a:r>
                  <a:rPr lang="en-US" altLang="zh-CN" sz="2800" dirty="0"/>
                  <a:t>,</a:t>
                </a:r>
                <a:r>
                  <a:rPr lang="zh-CN" altLang="zh-CN" sz="2800" dirty="0"/>
                  <a:t>不能鉴别</a:t>
                </a:r>
                <a:r>
                  <a:rPr lang="en-US" altLang="zh-CN" sz="2800" dirty="0"/>
                  <a:t>,D</a:t>
                </a:r>
                <a:r>
                  <a:rPr lang="zh-CN" altLang="zh-CN" sz="2800" dirty="0"/>
                  <a:t>项错误。</a:t>
                </a: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B</a:t>
                </a:r>
                <a:endParaRPr lang="zh-CN" altLang="zh-CN" sz="2800" dirty="0"/>
              </a:p>
            </p:txBody>
          </p:sp>
        </mc:Choice>
        <mc:Fallback xmlns="">
          <p:sp>
            <p:nvSpPr>
              <p:cNvPr id="13" name="矩形 12">
                <a:extLst>
                  <a:ext uri="{FF2B5EF4-FFF2-40B4-BE49-F238E27FC236}">
                    <a16:creationId xmlns:a16="http://schemas.microsoft.com/office/drawing/2014/main" xmlns:a14="http://schemas.microsoft.com/office/drawing/2010/main" xmlns="" id="{69038202-6EB0-4FD4-BF79-5A8A83D93F1A}"/>
                  </a:ext>
                </a:extLst>
              </p:cNvPr>
              <p:cNvSpPr>
                <a:spLocks noRot="1" noChangeAspect="1" noMove="1" noResize="1" noEditPoints="1" noAdjustHandles="1" noChangeArrowheads="1" noChangeShapeType="1" noTextEdit="1"/>
              </p:cNvSpPr>
              <p:nvPr/>
            </p:nvSpPr>
            <p:spPr>
              <a:xfrm>
                <a:off x="234043" y="397359"/>
                <a:ext cx="11723913" cy="5909310"/>
              </a:xfrm>
              <a:prstGeom prst="rect">
                <a:avLst/>
              </a:prstGeom>
              <a:blipFill rotWithShape="1">
                <a:blip r:embed="rId2"/>
                <a:stretch>
                  <a:fillRect l="-1040" r="-52" b="-6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0322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5930854"/>
              </a:xfrm>
              <a:prstGeom prst="rect">
                <a:avLst/>
              </a:prstGeom>
            </p:spPr>
            <p:txBody>
              <a:bodyPr wrap="square">
                <a:spAutoFit/>
              </a:bodyPr>
              <a:lstStyle/>
              <a:p>
                <a:pPr>
                  <a:lnSpc>
                    <a:spcPct val="150000"/>
                  </a:lnSpc>
                </a:pPr>
                <a:r>
                  <a:rPr lang="zh-CN" altLang="en-US" sz="2800" b="1" dirty="0">
                    <a:solidFill>
                      <a:srgbClr val="DA251C"/>
                    </a:solidFill>
                  </a:rPr>
                  <a:t>突破攻略</a:t>
                </a:r>
                <a:endParaRPr lang="en-US" altLang="zh-CN" sz="2800" b="1" dirty="0">
                  <a:solidFill>
                    <a:srgbClr val="DA251C"/>
                  </a:solidFill>
                </a:endParaRPr>
              </a:p>
              <a:p>
                <a:pPr algn="dist">
                  <a:lnSpc>
                    <a:spcPct val="150000"/>
                  </a:lnSpc>
                </a:pPr>
                <a:r>
                  <a:rPr lang="zh-CN" altLang="zh-CN" sz="2800" dirty="0"/>
                  <a:t>仅用一种试剂对物质进行鉴别</a:t>
                </a:r>
                <a:r>
                  <a:rPr lang="en-US" altLang="zh-CN" sz="2800" dirty="0"/>
                  <a:t>,</a:t>
                </a:r>
                <a:r>
                  <a:rPr lang="zh-CN" altLang="zh-CN" sz="2800" dirty="0"/>
                  <a:t>主要利用了相关物质的物理及化学性质差异。如利用物质的密度、水溶性、溶液的酸碱性等性质差异进行鉴别时</a:t>
                </a:r>
                <a:r>
                  <a:rPr lang="en-US" altLang="zh-CN" sz="2800" dirty="0"/>
                  <a:t>,</a:t>
                </a:r>
                <a:r>
                  <a:rPr lang="zh-CN" altLang="zh-CN" sz="2800" dirty="0"/>
                  <a:t>一般可选用水、酸碱指示剂等</a:t>
                </a:r>
                <a:r>
                  <a:rPr lang="en-US" altLang="zh-CN" sz="2800" dirty="0"/>
                  <a:t>,</a:t>
                </a:r>
                <a:r>
                  <a:rPr lang="zh-CN" altLang="zh-CN" sz="2800" dirty="0"/>
                  <a:t>如用水可鉴别苯、乙酸、四氯化碳</a:t>
                </a:r>
                <a:r>
                  <a:rPr lang="en-US" altLang="zh-CN" sz="2800" dirty="0"/>
                  <a:t>;</a:t>
                </a:r>
                <a:r>
                  <a:rPr lang="zh-CN" altLang="zh-CN" sz="2800" dirty="0"/>
                  <a:t>利用物质的化学性质差异进行鉴别时</a:t>
                </a:r>
                <a:r>
                  <a:rPr lang="en-US" altLang="zh-CN" sz="2800" dirty="0"/>
                  <a:t>,</a:t>
                </a:r>
                <a:r>
                  <a:rPr lang="zh-CN" altLang="zh-CN" sz="2800" dirty="0"/>
                  <a:t>一般需要将物质转化为沉淀或气体</a:t>
                </a:r>
                <a:r>
                  <a:rPr lang="en-US" altLang="zh-CN" sz="2800" dirty="0"/>
                  <a:t>,</a:t>
                </a:r>
                <a:r>
                  <a:rPr lang="zh-CN" altLang="zh-CN" sz="2800" dirty="0"/>
                  <a:t>如利用</a:t>
                </a:r>
                <a:r>
                  <a:rPr lang="en-US" altLang="zh-CN" sz="2800" dirty="0" err="1"/>
                  <a:t>NaOH</a:t>
                </a:r>
                <a:r>
                  <a:rPr lang="zh-CN" altLang="zh-CN" sz="2800" dirty="0"/>
                  <a:t>溶液将</a:t>
                </a:r>
                <a:r>
                  <a:rPr lang="en-US" altLang="zh-CN" sz="2800" dirty="0"/>
                  <a:t>N</a:t>
                </a:r>
                <a14:m>
                  <m:oMath xmlns:m="http://schemas.openxmlformats.org/officeDocument/2006/math">
                    <m:sSubSup>
                      <m:sSubSupPr>
                        <m:ctrlPr>
                          <a:rPr lang="zh-CN" altLang="zh-CN" sz="2800" i="1">
                            <a:latin typeface="Cambria Math" panose="02040503050406030204" pitchFamily="18" charset="0"/>
                          </a:rPr>
                        </m:ctrlPr>
                      </m:sSubSupPr>
                      <m:e>
                        <m:r>
                          <m:rPr>
                            <m:sty m:val="p"/>
                          </m:rPr>
                          <a:rPr lang="en-US" altLang="zh-CN" sz="2800">
                            <a:latin typeface="Cambria Math" panose="02040503050406030204" pitchFamily="18" charset="0"/>
                          </a:rPr>
                          <m:t>H</m:t>
                        </m:r>
                      </m:e>
                      <m:sub>
                        <m:r>
                          <a:rPr lang="en-US" altLang="zh-CN" sz="2800">
                            <a:latin typeface="Cambria Math" panose="02040503050406030204" pitchFamily="18" charset="0"/>
                          </a:rPr>
                          <m:t>4</m:t>
                        </m:r>
                      </m:sub>
                      <m:sup>
                        <m:r>
                          <a:rPr lang="en-US" altLang="zh-CN" sz="2800">
                            <a:latin typeface="Cambria Math" panose="02040503050406030204" pitchFamily="18" charset="0"/>
                          </a:rPr>
                          <m:t>+</m:t>
                        </m:r>
                      </m:sup>
                    </m:sSubSup>
                  </m:oMath>
                </a14:m>
                <a:r>
                  <a:rPr lang="zh-CN" altLang="zh-CN" sz="2800" dirty="0"/>
                  <a:t>转化为</a:t>
                </a:r>
                <a:r>
                  <a:rPr lang="en-US" altLang="zh-CN" sz="2800" dirty="0"/>
                  <a:t>NH</a:t>
                </a:r>
                <a:r>
                  <a:rPr lang="en-US" altLang="zh-CN" sz="2800" baseline="-25000" dirty="0"/>
                  <a:t>3</a:t>
                </a:r>
                <a:r>
                  <a:rPr lang="zh-CN" altLang="zh-CN" sz="2800" dirty="0"/>
                  <a:t>。当被鉴别的物质有特殊性质时</a:t>
                </a:r>
                <a:r>
                  <a:rPr lang="en-US" altLang="zh-CN" sz="2800" dirty="0"/>
                  <a:t>,</a:t>
                </a:r>
                <a:r>
                  <a:rPr lang="zh-CN" altLang="zh-CN" sz="2800" dirty="0"/>
                  <a:t>可先考虑特殊性质。如鉴别苯酚时</a:t>
                </a:r>
                <a:r>
                  <a:rPr lang="en-US" altLang="zh-CN" sz="2800" dirty="0"/>
                  <a:t>,</a:t>
                </a:r>
                <a:r>
                  <a:rPr lang="zh-CN" altLang="zh-CN" sz="2800" dirty="0"/>
                  <a:t>可以选择浓溴水</a:t>
                </a:r>
                <a:r>
                  <a:rPr lang="en-US" altLang="zh-CN" sz="2800" dirty="0"/>
                  <a:t>,</a:t>
                </a:r>
                <a:r>
                  <a:rPr lang="zh-CN" altLang="zh-CN" sz="2800" dirty="0"/>
                  <a:t>利用苯酚与浓溴水反应生成白色沉淀的性质</a:t>
                </a:r>
                <a:r>
                  <a:rPr lang="en-US" altLang="zh-CN" sz="2800" dirty="0"/>
                  <a:t>;</a:t>
                </a:r>
                <a:r>
                  <a:rPr lang="zh-CN" altLang="zh-CN" sz="2800" dirty="0"/>
                  <a:t>或选择</a:t>
                </a:r>
                <a:r>
                  <a:rPr lang="en-US" altLang="zh-CN" sz="2800" dirty="0"/>
                  <a:t>FeCl</a:t>
                </a:r>
                <a:r>
                  <a:rPr lang="en-US" altLang="zh-CN" sz="2800" baseline="-25000" dirty="0"/>
                  <a:t>3</a:t>
                </a:r>
                <a:r>
                  <a:rPr lang="zh-CN" altLang="zh-CN" sz="2800" dirty="0"/>
                  <a:t>溶液</a:t>
                </a:r>
                <a:r>
                  <a:rPr lang="en-US" altLang="zh-CN" sz="2800" dirty="0"/>
                  <a:t>,</a:t>
                </a:r>
                <a:r>
                  <a:rPr lang="zh-CN" altLang="zh-CN" sz="2800" dirty="0"/>
                  <a:t>利用苯酚遇</a:t>
                </a:r>
                <a:r>
                  <a:rPr lang="en-US" altLang="zh-CN" sz="2800" dirty="0"/>
                  <a:t>FeCl</a:t>
                </a:r>
                <a:r>
                  <a:rPr lang="en-US" altLang="zh-CN" sz="2800" baseline="-25000" dirty="0"/>
                  <a:t>3</a:t>
                </a:r>
                <a:r>
                  <a:rPr lang="zh-CN" altLang="zh-CN" sz="2800" dirty="0"/>
                  <a:t>溶液时显紫色的性质。</a:t>
                </a:r>
              </a:p>
              <a:p>
                <a:pPr>
                  <a:lnSpc>
                    <a:spcPct val="150000"/>
                  </a:lnSpc>
                </a:pPr>
                <a:endParaRPr lang="zh-CN" altLang="zh-CN" sz="2800" dirty="0"/>
              </a:p>
            </p:txBody>
          </p:sp>
        </mc:Choice>
        <mc:Fallback xmlns="">
          <p:sp>
            <p:nvSpPr>
              <p:cNvPr id="13" name="矩形 12">
                <a:extLst>
                  <a:ext uri="{FF2B5EF4-FFF2-40B4-BE49-F238E27FC236}">
                    <a16:creationId xmlns:a16="http://schemas.microsoft.com/office/drawing/2014/main" xmlns:a14="http://schemas.microsoft.com/office/drawing/2010/main" xmlns="" id="{69038202-6EB0-4FD4-BF79-5A8A83D93F1A}"/>
                  </a:ext>
                </a:extLst>
              </p:cNvPr>
              <p:cNvSpPr>
                <a:spLocks noRot="1" noChangeAspect="1" noMove="1" noResize="1" noEditPoints="1" noAdjustHandles="1" noChangeArrowheads="1" noChangeShapeType="1" noTextEdit="1"/>
              </p:cNvSpPr>
              <p:nvPr/>
            </p:nvSpPr>
            <p:spPr>
              <a:xfrm>
                <a:off x="234043" y="397358"/>
                <a:ext cx="11723913" cy="5930854"/>
              </a:xfrm>
              <a:prstGeom prst="rect">
                <a:avLst/>
              </a:prstGeom>
              <a:blipFill rotWithShape="1">
                <a:blip r:embed="rId2"/>
                <a:stretch>
                  <a:fillRect l="-1040" r="-41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1384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5262979"/>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6</a:t>
            </a:r>
            <a:r>
              <a:rPr lang="zh-CN" altLang="zh-CN" sz="2800" b="1" dirty="0">
                <a:solidFill>
                  <a:srgbClr val="DA251C"/>
                </a:solidFill>
              </a:rPr>
              <a:t>　</a:t>
            </a:r>
            <a:r>
              <a:rPr lang="en-US" altLang="zh-CN" sz="2800" dirty="0"/>
              <a:t>[</a:t>
            </a:r>
            <a:r>
              <a:rPr lang="zh-CN" altLang="zh-CN" sz="2800" dirty="0"/>
              <a:t>不用任何试剂鉴别多种物质</a:t>
            </a:r>
            <a:r>
              <a:rPr lang="en-US" altLang="zh-CN" sz="2800" dirty="0"/>
              <a:t>]</a:t>
            </a:r>
            <a:r>
              <a:rPr lang="zh-CN" altLang="zh-CN" sz="2800" dirty="0"/>
              <a:t>现有</a:t>
            </a:r>
            <a:r>
              <a:rPr lang="en-US" altLang="zh-CN" sz="2800" dirty="0"/>
              <a:t>①</a:t>
            </a:r>
            <a:r>
              <a:rPr lang="en-US" altLang="zh-CN" sz="2800" dirty="0" smtClean="0"/>
              <a:t>K</a:t>
            </a:r>
            <a:r>
              <a:rPr lang="en-US" altLang="zh-CN" sz="2800" baseline="-25000" dirty="0" smtClean="0"/>
              <a:t>2</a:t>
            </a:r>
            <a:r>
              <a:rPr lang="en-US" altLang="zh-CN" sz="2800" dirty="0" smtClean="0"/>
              <a:t>SO</a:t>
            </a:r>
            <a:r>
              <a:rPr lang="en-US" altLang="zh-CN" sz="2800" baseline="-25000" dirty="0" smtClean="0"/>
              <a:t>4</a:t>
            </a:r>
            <a:r>
              <a:rPr lang="en-US" altLang="zh-CN" sz="2800" dirty="0"/>
              <a:t> </a:t>
            </a:r>
            <a:r>
              <a:rPr lang="en-US" altLang="zh-CN" sz="2800" dirty="0" smtClean="0"/>
              <a:t>②Ba(NO</a:t>
            </a:r>
            <a:r>
              <a:rPr lang="en-US" altLang="zh-CN" sz="2800" baseline="-25000" dirty="0" smtClean="0"/>
              <a:t>3</a:t>
            </a:r>
            <a:r>
              <a:rPr lang="en-US" altLang="zh-CN" sz="2800" dirty="0" smtClean="0"/>
              <a:t>)</a:t>
            </a:r>
            <a:r>
              <a:rPr lang="en-US" altLang="zh-CN" sz="2800" baseline="-25000" dirty="0" smtClean="0"/>
              <a:t>2</a:t>
            </a:r>
            <a:r>
              <a:rPr lang="en-US" altLang="zh-CN" sz="2800" dirty="0"/>
              <a:t> </a:t>
            </a:r>
            <a:r>
              <a:rPr lang="en-US" altLang="zh-CN" sz="2800" dirty="0" smtClean="0"/>
              <a:t>③Al</a:t>
            </a:r>
            <a:r>
              <a:rPr lang="en-US" altLang="zh-CN" sz="2800" baseline="-25000" dirty="0" smtClean="0"/>
              <a:t>2</a:t>
            </a:r>
            <a:r>
              <a:rPr lang="en-US" altLang="zh-CN" sz="2800" dirty="0" smtClean="0"/>
              <a:t>(SO</a:t>
            </a:r>
            <a:r>
              <a:rPr lang="en-US" altLang="zh-CN" sz="2800" baseline="-25000" dirty="0" smtClean="0"/>
              <a:t>4</a:t>
            </a:r>
            <a:r>
              <a:rPr lang="en-US" altLang="zh-CN" sz="2800" dirty="0" smtClean="0"/>
              <a:t>)</a:t>
            </a:r>
            <a:r>
              <a:rPr lang="en-US" altLang="zh-CN" sz="2800" baseline="-25000" dirty="0" smtClean="0"/>
              <a:t>3</a:t>
            </a:r>
            <a:r>
              <a:rPr lang="zh-CN" altLang="zh-CN" sz="2800" dirty="0"/>
              <a:t>　</a:t>
            </a:r>
            <a:r>
              <a:rPr lang="en-US" altLang="zh-CN" sz="2800" dirty="0"/>
              <a:t>④</a:t>
            </a:r>
            <a:r>
              <a:rPr lang="en-US" altLang="zh-CN" sz="2800" dirty="0" smtClean="0"/>
              <a:t>KOH</a:t>
            </a:r>
            <a:r>
              <a:rPr lang="en-US" altLang="zh-CN" sz="2800" dirty="0"/>
              <a:t> </a:t>
            </a:r>
            <a:r>
              <a:rPr lang="en-US" altLang="zh-CN" sz="2800" dirty="0" smtClean="0"/>
              <a:t>⑤</a:t>
            </a:r>
            <a:r>
              <a:rPr lang="en-US" altLang="zh-CN" sz="2800" dirty="0"/>
              <a:t>CuCl</a:t>
            </a:r>
            <a:r>
              <a:rPr lang="en-US" altLang="zh-CN" sz="2800" baseline="-25000" dirty="0"/>
              <a:t>2</a:t>
            </a:r>
            <a:r>
              <a:rPr lang="zh-CN" altLang="zh-CN" sz="2800" dirty="0"/>
              <a:t>五种物质的溶液。不用其他任何试剂就能把它们一一鉴别出来</a:t>
            </a:r>
            <a:r>
              <a:rPr lang="en-US" altLang="zh-CN" sz="2800" dirty="0"/>
              <a:t>,</a:t>
            </a:r>
            <a:r>
              <a:rPr lang="zh-CN" altLang="zh-CN" sz="2800" dirty="0"/>
              <a:t>其鉴别出来的顺序是　　　　　　　　　　　　　　　　　　</a:t>
            </a:r>
          </a:p>
          <a:p>
            <a:pPr>
              <a:lnSpc>
                <a:spcPct val="150000"/>
              </a:lnSpc>
            </a:pPr>
            <a:r>
              <a:rPr lang="en-US" altLang="zh-CN" sz="2800" dirty="0"/>
              <a:t>A.⑤④③②①	B.②③④①⑤ </a:t>
            </a:r>
            <a:endParaRPr lang="zh-CN" altLang="zh-CN" sz="2800" dirty="0"/>
          </a:p>
          <a:p>
            <a:pPr>
              <a:lnSpc>
                <a:spcPct val="150000"/>
              </a:lnSpc>
            </a:pPr>
            <a:r>
              <a:rPr lang="en-US" altLang="zh-CN" sz="2800" dirty="0"/>
              <a:t>C.⑤④①②③ 	D.①②③④⑤</a:t>
            </a:r>
          </a:p>
          <a:p>
            <a:pPr>
              <a:lnSpc>
                <a:spcPct val="150000"/>
              </a:lnSpc>
            </a:pPr>
            <a:endParaRPr lang="en-US" altLang="zh-CN" sz="2800" dirty="0"/>
          </a:p>
          <a:p>
            <a:pPr>
              <a:lnSpc>
                <a:spcPct val="150000"/>
              </a:lnSpc>
            </a:pPr>
            <a:r>
              <a:rPr lang="zh-CN" altLang="zh-CN" sz="2800" b="1" dirty="0">
                <a:solidFill>
                  <a:srgbClr val="DA251C"/>
                </a:solidFill>
              </a:rPr>
              <a:t>思维导引</a:t>
            </a:r>
            <a:r>
              <a:rPr lang="zh-CN" altLang="zh-CN" sz="2800" dirty="0"/>
              <a:t>　解答本题的关键是明确五种物质性质的差别</a:t>
            </a:r>
            <a:r>
              <a:rPr lang="en-US" altLang="zh-CN" sz="2800" dirty="0"/>
              <a:t>,</a:t>
            </a:r>
            <a:r>
              <a:rPr lang="zh-CN" altLang="zh-CN" sz="2800" dirty="0"/>
              <a:t>其中</a:t>
            </a:r>
            <a:r>
              <a:rPr lang="en-US" altLang="zh-CN" sz="2800" dirty="0"/>
              <a:t>CuCl</a:t>
            </a:r>
            <a:r>
              <a:rPr lang="en-US" altLang="zh-CN" sz="2800" baseline="-25000" dirty="0"/>
              <a:t>2</a:t>
            </a:r>
            <a:r>
              <a:rPr lang="zh-CN" altLang="zh-CN" sz="2800" dirty="0"/>
              <a:t>溶液呈蓝色。 </a:t>
            </a:r>
            <a:endParaRPr lang="en-US" altLang="zh-CN" sz="2800" dirty="0"/>
          </a:p>
        </p:txBody>
      </p:sp>
    </p:spTree>
    <p:extLst>
      <p:ext uri="{BB962C8B-B14F-4D97-AF65-F5344CB8AC3E}">
        <p14:creationId xmlns:p14="http://schemas.microsoft.com/office/powerpoint/2010/main" val="1898470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3970318"/>
          </a:xfrm>
          <a:prstGeom prst="rect">
            <a:avLst/>
          </a:prstGeom>
        </p:spPr>
        <p:txBody>
          <a:bodyPr wrap="square">
            <a:spAutoFit/>
          </a:bodyPr>
          <a:lstStyle/>
          <a:p>
            <a:pPr>
              <a:lnSpc>
                <a:spcPct val="150000"/>
              </a:lnSpc>
            </a:pPr>
            <a:r>
              <a:rPr lang="zh-CN" altLang="zh-CN" sz="2800" b="1" dirty="0">
                <a:solidFill>
                  <a:srgbClr val="DA251C"/>
                </a:solidFill>
              </a:rPr>
              <a:t>解析</a:t>
            </a:r>
            <a:r>
              <a:rPr lang="zh-CN" altLang="zh-CN" sz="2800" dirty="0"/>
              <a:t>　首先根据</a:t>
            </a:r>
            <a:r>
              <a:rPr lang="en-US" altLang="zh-CN" sz="2800" dirty="0"/>
              <a:t>CuCl</a:t>
            </a:r>
            <a:r>
              <a:rPr lang="en-US" altLang="zh-CN" sz="2800" baseline="-25000" dirty="0"/>
              <a:t>2</a:t>
            </a:r>
            <a:r>
              <a:rPr lang="zh-CN" altLang="zh-CN" sz="2800" dirty="0"/>
              <a:t>溶液呈蓝色</a:t>
            </a:r>
            <a:r>
              <a:rPr lang="en-US" altLang="zh-CN" sz="2800" dirty="0"/>
              <a:t>,</a:t>
            </a:r>
            <a:r>
              <a:rPr lang="zh-CN" altLang="zh-CN" sz="2800" dirty="0"/>
              <a:t>鉴别出</a:t>
            </a:r>
            <a:r>
              <a:rPr lang="en-US" altLang="zh-CN" sz="2800" dirty="0"/>
              <a:t>CuCl</a:t>
            </a:r>
            <a:r>
              <a:rPr lang="en-US" altLang="zh-CN" sz="2800" baseline="-25000" dirty="0"/>
              <a:t>2</a:t>
            </a:r>
            <a:r>
              <a:rPr lang="zh-CN" altLang="zh-CN" sz="2800" dirty="0"/>
              <a:t>溶液</a:t>
            </a:r>
            <a:r>
              <a:rPr lang="en-US" altLang="zh-CN" sz="2800" dirty="0"/>
              <a:t>;</a:t>
            </a:r>
            <a:r>
              <a:rPr lang="zh-CN" altLang="zh-CN" sz="2800" dirty="0"/>
              <a:t>再用</a:t>
            </a:r>
            <a:r>
              <a:rPr lang="en-US" altLang="zh-CN" sz="2800" dirty="0"/>
              <a:t>CuCl</a:t>
            </a:r>
            <a:r>
              <a:rPr lang="en-US" altLang="zh-CN" sz="2800" baseline="-25000" dirty="0"/>
              <a:t>2</a:t>
            </a:r>
            <a:r>
              <a:rPr lang="zh-CN" altLang="zh-CN" sz="2800" dirty="0"/>
              <a:t>溶液鉴别出</a:t>
            </a:r>
            <a:r>
              <a:rPr lang="en-US" altLang="zh-CN" sz="2800" dirty="0"/>
              <a:t>KOH</a:t>
            </a:r>
            <a:r>
              <a:rPr lang="zh-CN" altLang="zh-CN" sz="2800" dirty="0"/>
              <a:t>溶液</a:t>
            </a:r>
            <a:r>
              <a:rPr lang="en-US" altLang="zh-CN" sz="2800" dirty="0"/>
              <a:t>;</a:t>
            </a:r>
            <a:r>
              <a:rPr lang="zh-CN" altLang="zh-CN" sz="2800" dirty="0"/>
              <a:t>用</a:t>
            </a:r>
            <a:r>
              <a:rPr lang="en-US" altLang="zh-CN" sz="2800" dirty="0"/>
              <a:t>KOH</a:t>
            </a:r>
            <a:r>
              <a:rPr lang="zh-CN" altLang="zh-CN" sz="2800" dirty="0"/>
              <a:t>溶液鉴别出 </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溶液</a:t>
            </a:r>
            <a:r>
              <a:rPr lang="en-US" altLang="zh-CN" sz="2800" dirty="0"/>
              <a:t>;</a:t>
            </a:r>
            <a:r>
              <a:rPr lang="zh-CN" altLang="zh-CN" sz="2800" dirty="0"/>
              <a:t>再用</a:t>
            </a:r>
            <a:r>
              <a:rPr lang="en-US" altLang="zh-CN" sz="2800" dirty="0"/>
              <a:t>Al</a:t>
            </a:r>
            <a:r>
              <a:rPr lang="en-US" altLang="zh-CN" sz="2800" baseline="-25000" dirty="0"/>
              <a:t>2</a:t>
            </a:r>
            <a:r>
              <a:rPr lang="en-US" altLang="zh-CN" sz="2800" dirty="0"/>
              <a:t>(SO</a:t>
            </a:r>
            <a:r>
              <a:rPr lang="en-US" altLang="zh-CN" sz="2800" baseline="-25000" dirty="0"/>
              <a:t>4</a:t>
            </a:r>
            <a:r>
              <a:rPr lang="en-US" altLang="zh-CN" sz="2800" dirty="0"/>
              <a:t>)</a:t>
            </a:r>
            <a:r>
              <a:rPr lang="en-US" altLang="zh-CN" sz="2800" baseline="-25000" dirty="0"/>
              <a:t>3</a:t>
            </a:r>
            <a:r>
              <a:rPr lang="zh-CN" altLang="zh-CN" sz="2800" dirty="0"/>
              <a:t>溶液鉴别出</a:t>
            </a:r>
            <a:r>
              <a:rPr lang="en-US" altLang="zh-CN" sz="2800" dirty="0"/>
              <a:t>Ba(NO</a:t>
            </a:r>
            <a:r>
              <a:rPr lang="en-US" altLang="zh-CN" sz="2800" baseline="-25000" dirty="0"/>
              <a:t>3</a:t>
            </a:r>
            <a:r>
              <a:rPr lang="en-US" altLang="zh-CN" sz="2800" dirty="0"/>
              <a:t>)</a:t>
            </a:r>
            <a:r>
              <a:rPr lang="en-US" altLang="zh-CN" sz="2800" baseline="-25000" dirty="0"/>
              <a:t>2</a:t>
            </a:r>
            <a:r>
              <a:rPr lang="zh-CN" altLang="zh-CN" sz="2800" dirty="0"/>
              <a:t>溶液</a:t>
            </a:r>
            <a:r>
              <a:rPr lang="en-US" altLang="zh-CN" sz="2800" dirty="0"/>
              <a:t>;</a:t>
            </a:r>
            <a:r>
              <a:rPr lang="zh-CN" altLang="zh-CN" sz="2800" dirty="0"/>
              <a:t>最后鉴别出</a:t>
            </a:r>
            <a:r>
              <a:rPr lang="en-US" altLang="zh-CN" sz="2800" dirty="0"/>
              <a:t>K</a:t>
            </a:r>
            <a:r>
              <a:rPr lang="en-US" altLang="zh-CN" sz="2800" baseline="-25000" dirty="0"/>
              <a:t>2</a:t>
            </a:r>
            <a:r>
              <a:rPr lang="en-US" altLang="zh-CN" sz="2800" dirty="0"/>
              <a:t>SO</a:t>
            </a:r>
            <a:r>
              <a:rPr lang="en-US" altLang="zh-CN" sz="2800" baseline="-25000" dirty="0"/>
              <a:t>4</a:t>
            </a:r>
            <a:r>
              <a:rPr lang="zh-CN" altLang="zh-CN" sz="2800" dirty="0"/>
              <a:t>溶液。</a:t>
            </a:r>
            <a:endParaRPr lang="en-US" altLang="zh-CN" sz="2800" dirty="0"/>
          </a:p>
          <a:p>
            <a:pPr>
              <a:lnSpc>
                <a:spcPct val="150000"/>
              </a:lnSpc>
            </a:pPr>
            <a:endParaRPr lang="zh-CN" altLang="zh-CN" sz="2800" dirty="0"/>
          </a:p>
          <a:p>
            <a:pPr>
              <a:lnSpc>
                <a:spcPct val="150000"/>
              </a:lnSpc>
            </a:pPr>
            <a:r>
              <a:rPr lang="zh-CN" altLang="zh-CN" sz="2800" b="1" dirty="0">
                <a:solidFill>
                  <a:srgbClr val="DA251C"/>
                </a:solidFill>
              </a:rPr>
              <a:t>答案　</a:t>
            </a:r>
            <a:r>
              <a:rPr lang="en-US" altLang="zh-CN" sz="2800" dirty="0"/>
              <a:t>A</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2963771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5909310"/>
          </a:xfrm>
          <a:prstGeom prst="rect">
            <a:avLst/>
          </a:prstGeom>
        </p:spPr>
        <p:txBody>
          <a:bodyPr wrap="square">
            <a:spAutoFit/>
          </a:bodyPr>
          <a:lstStyle/>
          <a:p>
            <a:pPr>
              <a:lnSpc>
                <a:spcPct val="150000"/>
              </a:lnSpc>
            </a:pPr>
            <a:r>
              <a:rPr lang="zh-CN" altLang="en-US" sz="2800" b="1" dirty="0">
                <a:solidFill>
                  <a:srgbClr val="DA251C"/>
                </a:solidFill>
              </a:rPr>
              <a:t>拓展变式  </a:t>
            </a:r>
            <a:r>
              <a:rPr lang="en-US" altLang="zh-CN" sz="2800" dirty="0"/>
              <a:t>[</a:t>
            </a:r>
            <a:r>
              <a:rPr lang="zh-CN" altLang="zh-CN" sz="2800" dirty="0"/>
              <a:t>物质的检验和鉴别</a:t>
            </a:r>
            <a:r>
              <a:rPr lang="en-US" altLang="zh-CN" sz="2800" dirty="0"/>
              <a:t>]</a:t>
            </a:r>
            <a:r>
              <a:rPr lang="zh-CN" altLang="zh-CN" sz="2800" dirty="0"/>
              <a:t>下列依据相关实验得出的结论正确的是</a:t>
            </a:r>
            <a:r>
              <a:rPr lang="zh-CN" altLang="en-US" sz="2800" dirty="0" smtClean="0"/>
              <a:t>（    ）</a:t>
            </a:r>
            <a:endParaRPr lang="en-US" altLang="zh-CN" sz="2800" dirty="0"/>
          </a:p>
          <a:p>
            <a:pPr>
              <a:lnSpc>
                <a:spcPct val="150000"/>
              </a:lnSpc>
            </a:pPr>
            <a:r>
              <a:rPr lang="en-US" altLang="zh-CN" sz="2800" dirty="0"/>
              <a:t>A.</a:t>
            </a:r>
            <a:r>
              <a:rPr lang="zh-CN" altLang="zh-CN" sz="2800" dirty="0"/>
              <a:t>向某溶液中加入稀盐酸</a:t>
            </a:r>
            <a:r>
              <a:rPr lang="en-US" altLang="zh-CN" sz="2800" dirty="0"/>
              <a:t>,</a:t>
            </a:r>
            <a:r>
              <a:rPr lang="zh-CN" altLang="zh-CN" sz="2800" dirty="0"/>
              <a:t>然后将产生的气体通入澄清石灰水中</a:t>
            </a:r>
            <a:r>
              <a:rPr lang="en-US" altLang="zh-CN" sz="2800" dirty="0"/>
              <a:t>,</a:t>
            </a:r>
            <a:r>
              <a:rPr lang="zh-CN" altLang="zh-CN" sz="2800" dirty="0"/>
              <a:t>石灰水变浑浊</a:t>
            </a:r>
            <a:r>
              <a:rPr lang="en-US" altLang="zh-CN" sz="2800" dirty="0"/>
              <a:t>,</a:t>
            </a:r>
            <a:r>
              <a:rPr lang="zh-CN" altLang="zh-CN" sz="2800" dirty="0"/>
              <a:t>该溶液一定是碳酸盐溶液</a:t>
            </a:r>
          </a:p>
          <a:p>
            <a:pPr>
              <a:lnSpc>
                <a:spcPct val="150000"/>
              </a:lnSpc>
            </a:pPr>
            <a:r>
              <a:rPr lang="en-US" altLang="zh-CN" sz="2800" dirty="0"/>
              <a:t>B.</a:t>
            </a:r>
            <a:r>
              <a:rPr lang="zh-CN" altLang="zh-CN" sz="2800" dirty="0"/>
              <a:t>用铂丝蘸取少量某盐溶液进行焰色反应</a:t>
            </a:r>
            <a:r>
              <a:rPr lang="en-US" altLang="zh-CN" sz="2800" dirty="0"/>
              <a:t>,</a:t>
            </a:r>
            <a:r>
              <a:rPr lang="zh-CN" altLang="zh-CN" sz="2800" dirty="0"/>
              <a:t>火焰呈黄色</a:t>
            </a:r>
            <a:r>
              <a:rPr lang="en-US" altLang="zh-CN" sz="2800" dirty="0"/>
              <a:t>,</a:t>
            </a:r>
            <a:r>
              <a:rPr lang="zh-CN" altLang="zh-CN" sz="2800" dirty="0"/>
              <a:t>该溶液中的金属元素一定只有</a:t>
            </a:r>
            <a:r>
              <a:rPr lang="en-US" altLang="zh-CN" sz="2800" dirty="0"/>
              <a:t>Na</a:t>
            </a:r>
            <a:endParaRPr lang="zh-CN" altLang="zh-CN" sz="2800" dirty="0"/>
          </a:p>
          <a:p>
            <a:pPr>
              <a:lnSpc>
                <a:spcPct val="150000"/>
              </a:lnSpc>
            </a:pPr>
            <a:r>
              <a:rPr lang="en-US" altLang="zh-CN" sz="2800" dirty="0"/>
              <a:t>C.</a:t>
            </a:r>
            <a:r>
              <a:rPr lang="zh-CN" altLang="zh-CN" sz="2800" dirty="0"/>
              <a:t>将某气体通入溴水中</a:t>
            </a:r>
            <a:r>
              <a:rPr lang="en-US" altLang="zh-CN" sz="2800" dirty="0"/>
              <a:t>,</a:t>
            </a:r>
            <a:r>
              <a:rPr lang="zh-CN" altLang="zh-CN" sz="2800" dirty="0"/>
              <a:t>溴水颜色褪去</a:t>
            </a:r>
            <a:r>
              <a:rPr lang="en-US" altLang="zh-CN" sz="2800" dirty="0"/>
              <a:t>,</a:t>
            </a:r>
            <a:r>
              <a:rPr lang="zh-CN" altLang="zh-CN" sz="2800" dirty="0"/>
              <a:t>该气体一定是乙烯</a:t>
            </a:r>
          </a:p>
          <a:p>
            <a:pPr>
              <a:lnSpc>
                <a:spcPct val="150000"/>
              </a:lnSpc>
            </a:pPr>
            <a:r>
              <a:rPr lang="en-US" altLang="zh-CN" sz="2800" dirty="0"/>
              <a:t>D.</a:t>
            </a:r>
            <a:r>
              <a:rPr lang="zh-CN" altLang="zh-CN" sz="2800" dirty="0"/>
              <a:t>向某溶液中滴加</a:t>
            </a:r>
            <a:r>
              <a:rPr lang="en-US" altLang="zh-CN" sz="2800" dirty="0"/>
              <a:t>KSCN </a:t>
            </a:r>
            <a:r>
              <a:rPr lang="zh-CN" altLang="zh-CN" sz="2800" dirty="0"/>
              <a:t>溶液</a:t>
            </a:r>
            <a:r>
              <a:rPr lang="en-US" altLang="zh-CN" sz="2800" dirty="0"/>
              <a:t>,</a:t>
            </a:r>
            <a:r>
              <a:rPr lang="zh-CN" altLang="zh-CN" sz="2800" dirty="0"/>
              <a:t>溶液不变色</a:t>
            </a:r>
            <a:r>
              <a:rPr lang="en-US" altLang="zh-CN" sz="2800" dirty="0"/>
              <a:t>,</a:t>
            </a:r>
            <a:r>
              <a:rPr lang="zh-CN" altLang="zh-CN" sz="2800" dirty="0"/>
              <a:t>滴加氯水后溶液显红色</a:t>
            </a:r>
            <a:r>
              <a:rPr lang="en-US" altLang="zh-CN" sz="2800" dirty="0"/>
              <a:t>,</a:t>
            </a:r>
            <a:r>
              <a:rPr lang="zh-CN" altLang="zh-CN" sz="2800" dirty="0"/>
              <a:t>该溶液中一定含</a:t>
            </a:r>
            <a:r>
              <a:rPr lang="en-US" altLang="zh-CN" sz="2800" dirty="0"/>
              <a:t>Fe</a:t>
            </a:r>
            <a:r>
              <a:rPr lang="en-US" altLang="zh-CN" sz="2800" baseline="30000" dirty="0"/>
              <a:t>2+</a:t>
            </a:r>
            <a:endParaRPr lang="zh-CN" altLang="zh-CN" sz="2800" dirty="0"/>
          </a:p>
          <a:p>
            <a:pPr>
              <a:lnSpc>
                <a:spcPct val="150000"/>
              </a:lnSpc>
            </a:pPr>
            <a:endParaRPr lang="zh-CN" altLang="zh-CN" sz="2800" dirty="0"/>
          </a:p>
        </p:txBody>
      </p:sp>
    </p:spTree>
    <p:extLst>
      <p:ext uri="{BB962C8B-B14F-4D97-AF65-F5344CB8AC3E}">
        <p14:creationId xmlns:p14="http://schemas.microsoft.com/office/powerpoint/2010/main" val="8567500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192000" cy="244822"/>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grpSp>
        <p:nvGrpSpPr>
          <p:cNvPr id="6" name="组合 5"/>
          <p:cNvGrpSpPr/>
          <p:nvPr/>
        </p:nvGrpSpPr>
        <p:grpSpPr>
          <a:xfrm>
            <a:off x="11409225" y="1524"/>
            <a:ext cx="85864" cy="187056"/>
            <a:chOff x="5320236" y="0"/>
            <a:chExt cx="1566554" cy="3412757"/>
          </a:xfrm>
        </p:grpSpPr>
        <p:sp>
          <p:nvSpPr>
            <p:cNvPr id="7" name="任意多边形 6"/>
            <p:cNvSpPr/>
            <p:nvPr/>
          </p:nvSpPr>
          <p:spPr>
            <a:xfrm flipH="1">
              <a:off x="5320236" y="1239028"/>
              <a:ext cx="1566554" cy="2173729"/>
            </a:xfrm>
            <a:custGeom>
              <a:avLst/>
              <a:gdLst>
                <a:gd name="connsiteX0" fmla="*/ 1540683 w 2201932"/>
                <a:gd name="connsiteY0" fmla="*/ 0 h 3055372"/>
                <a:gd name="connsiteX1" fmla="*/ 1462917 w 2201932"/>
                <a:gd name="connsiteY1" fmla="*/ 0 h 3055372"/>
                <a:gd name="connsiteX2" fmla="*/ 739017 w 2201932"/>
                <a:gd name="connsiteY2" fmla="*/ 0 h 3055372"/>
                <a:gd name="connsiteX3" fmla="*/ 661251 w 2201932"/>
                <a:gd name="connsiteY3" fmla="*/ 0 h 3055372"/>
                <a:gd name="connsiteX4" fmla="*/ 673672 w 2201932"/>
                <a:gd name="connsiteY4" fmla="*/ 18403 h 3055372"/>
                <a:gd name="connsiteX5" fmla="*/ 608505 w 2201932"/>
                <a:gd name="connsiteY5" fmla="*/ 735857 h 3055372"/>
                <a:gd name="connsiteX6" fmla="*/ 394099 w 2201932"/>
                <a:gd name="connsiteY6" fmla="*/ 1099057 h 3055372"/>
                <a:gd name="connsiteX7" fmla="*/ 323727 w 2201932"/>
                <a:gd name="connsiteY7" fmla="*/ 1173138 h 3055372"/>
                <a:gd name="connsiteX8" fmla="*/ 323727 w 2201932"/>
                <a:gd name="connsiteY8" fmla="*/ 1174865 h 3055372"/>
                <a:gd name="connsiteX9" fmla="*/ 322465 w 2201932"/>
                <a:gd name="connsiteY9" fmla="*/ 1175906 h 3055372"/>
                <a:gd name="connsiteX10" fmla="*/ 0 w 2201932"/>
                <a:gd name="connsiteY10" fmla="*/ 1954406 h 3055372"/>
                <a:gd name="connsiteX11" fmla="*/ 1100966 w 2201932"/>
                <a:gd name="connsiteY11" fmla="*/ 3055372 h 3055372"/>
                <a:gd name="connsiteX12" fmla="*/ 2201932 w 2201932"/>
                <a:gd name="connsiteY12" fmla="*/ 1954406 h 3055372"/>
                <a:gd name="connsiteX13" fmla="*/ 1879467 w 2201932"/>
                <a:gd name="connsiteY13" fmla="*/ 1175906 h 3055372"/>
                <a:gd name="connsiteX14" fmla="*/ 1878207 w 2201932"/>
                <a:gd name="connsiteY14" fmla="*/ 1174866 h 3055372"/>
                <a:gd name="connsiteX15" fmla="*/ 1878207 w 2201932"/>
                <a:gd name="connsiteY15" fmla="*/ 1173138 h 3055372"/>
                <a:gd name="connsiteX16" fmla="*/ 1807835 w 2201932"/>
                <a:gd name="connsiteY16" fmla="*/ 1099057 h 3055372"/>
                <a:gd name="connsiteX17" fmla="*/ 1593429 w 2201932"/>
                <a:gd name="connsiteY17" fmla="*/ 735857 h 3055372"/>
                <a:gd name="connsiteX18" fmla="*/ 1528262 w 2201932"/>
                <a:gd name="connsiteY18" fmla="*/ 18403 h 30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01932" h="3055372">
                  <a:moveTo>
                    <a:pt x="1540683" y="0"/>
                  </a:moveTo>
                  <a:lnTo>
                    <a:pt x="1462917" y="0"/>
                  </a:lnTo>
                  <a:lnTo>
                    <a:pt x="739017" y="0"/>
                  </a:lnTo>
                  <a:lnTo>
                    <a:pt x="661251" y="0"/>
                  </a:lnTo>
                  <a:lnTo>
                    <a:pt x="673672" y="18403"/>
                  </a:lnTo>
                  <a:cubicBezTo>
                    <a:pt x="746360" y="171028"/>
                    <a:pt x="726480" y="449921"/>
                    <a:pt x="608505" y="735857"/>
                  </a:cubicBezTo>
                  <a:cubicBezTo>
                    <a:pt x="549517" y="878825"/>
                    <a:pt x="474382" y="1003252"/>
                    <a:pt x="394099" y="1099057"/>
                  </a:cubicBezTo>
                  <a:lnTo>
                    <a:pt x="323727" y="1173138"/>
                  </a:lnTo>
                  <a:lnTo>
                    <a:pt x="323727" y="1174865"/>
                  </a:lnTo>
                  <a:lnTo>
                    <a:pt x="322465" y="1175906"/>
                  </a:lnTo>
                  <a:cubicBezTo>
                    <a:pt x="123230" y="1375141"/>
                    <a:pt x="0" y="1650383"/>
                    <a:pt x="0" y="1954406"/>
                  </a:cubicBezTo>
                  <a:cubicBezTo>
                    <a:pt x="0" y="2562453"/>
                    <a:pt x="492919" y="3055372"/>
                    <a:pt x="1100966" y="3055372"/>
                  </a:cubicBezTo>
                  <a:cubicBezTo>
                    <a:pt x="1709013" y="3055372"/>
                    <a:pt x="2201932" y="2562453"/>
                    <a:pt x="2201932" y="1954406"/>
                  </a:cubicBezTo>
                  <a:cubicBezTo>
                    <a:pt x="2201932" y="1650383"/>
                    <a:pt x="2078702" y="1375141"/>
                    <a:pt x="1879467" y="1175906"/>
                  </a:cubicBezTo>
                  <a:lnTo>
                    <a:pt x="1878207" y="1174866"/>
                  </a:lnTo>
                  <a:lnTo>
                    <a:pt x="1878207" y="1173138"/>
                  </a:lnTo>
                  <a:lnTo>
                    <a:pt x="1807835" y="1099057"/>
                  </a:lnTo>
                  <a:cubicBezTo>
                    <a:pt x="1727552" y="1003252"/>
                    <a:pt x="1652417" y="878825"/>
                    <a:pt x="1593429" y="735857"/>
                  </a:cubicBezTo>
                  <a:cubicBezTo>
                    <a:pt x="1475454" y="449921"/>
                    <a:pt x="1455574" y="171028"/>
                    <a:pt x="1528262" y="18403"/>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 name="任意多边形 7"/>
            <p:cNvSpPr/>
            <p:nvPr/>
          </p:nvSpPr>
          <p:spPr>
            <a:xfrm>
              <a:off x="5717475" y="0"/>
              <a:ext cx="770124" cy="1836118"/>
            </a:xfrm>
            <a:custGeom>
              <a:avLst/>
              <a:gdLst>
                <a:gd name="connsiteX0" fmla="*/ 352571 w 883454"/>
                <a:gd name="connsiteY0" fmla="*/ 0 h 2106319"/>
                <a:gd name="connsiteX1" fmla="*/ 530882 w 883454"/>
                <a:gd name="connsiteY1" fmla="*/ 0 h 2106319"/>
                <a:gd name="connsiteX2" fmla="*/ 530882 w 883454"/>
                <a:gd name="connsiteY2" fmla="*/ 685907 h 2106319"/>
                <a:gd name="connsiteX3" fmla="*/ 605180 w 883454"/>
                <a:gd name="connsiteY3" fmla="*/ 685907 h 2106319"/>
                <a:gd name="connsiteX4" fmla="*/ 764580 w 883454"/>
                <a:gd name="connsiteY4" fmla="*/ 845307 h 2106319"/>
                <a:gd name="connsiteX5" fmla="*/ 764580 w 883454"/>
                <a:gd name="connsiteY5" fmla="*/ 861100 h 2106319"/>
                <a:gd name="connsiteX6" fmla="*/ 771250 w 883454"/>
                <a:gd name="connsiteY6" fmla="*/ 862448 h 2106319"/>
                <a:gd name="connsiteX7" fmla="*/ 883454 w 883454"/>
                <a:gd name="connsiteY7" fmla="*/ 1031724 h 2106319"/>
                <a:gd name="connsiteX8" fmla="*/ 883454 w 883454"/>
                <a:gd name="connsiteY8" fmla="*/ 1040503 h 2106319"/>
                <a:gd name="connsiteX9" fmla="*/ 883454 w 883454"/>
                <a:gd name="connsiteY9" fmla="*/ 1134392 h 2106319"/>
                <a:gd name="connsiteX10" fmla="*/ 883454 w 883454"/>
                <a:gd name="connsiteY10" fmla="*/ 2106319 h 2106319"/>
                <a:gd name="connsiteX11" fmla="*/ 0 w 883454"/>
                <a:gd name="connsiteY11" fmla="*/ 2106319 h 2106319"/>
                <a:gd name="connsiteX12" fmla="*/ 0 w 883454"/>
                <a:gd name="connsiteY12" fmla="*/ 1134392 h 2106319"/>
                <a:gd name="connsiteX13" fmla="*/ 0 w 883454"/>
                <a:gd name="connsiteY13" fmla="*/ 1040503 h 2106319"/>
                <a:gd name="connsiteX14" fmla="*/ 0 w 883454"/>
                <a:gd name="connsiteY14" fmla="*/ 1031724 h 2106319"/>
                <a:gd name="connsiteX15" fmla="*/ 112204 w 883454"/>
                <a:gd name="connsiteY15" fmla="*/ 862448 h 2106319"/>
                <a:gd name="connsiteX16" fmla="*/ 118875 w 883454"/>
                <a:gd name="connsiteY16" fmla="*/ 861100 h 2106319"/>
                <a:gd name="connsiteX17" fmla="*/ 118875 w 883454"/>
                <a:gd name="connsiteY17" fmla="*/ 845307 h 2106319"/>
                <a:gd name="connsiteX18" fmla="*/ 278275 w 883454"/>
                <a:gd name="connsiteY18" fmla="*/ 685907 h 2106319"/>
                <a:gd name="connsiteX19" fmla="*/ 352571 w 883454"/>
                <a:gd name="connsiteY19" fmla="*/ 685907 h 210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83454" h="2106319">
                  <a:moveTo>
                    <a:pt x="352571" y="0"/>
                  </a:moveTo>
                  <a:lnTo>
                    <a:pt x="530882" y="0"/>
                  </a:lnTo>
                  <a:lnTo>
                    <a:pt x="530882" y="685907"/>
                  </a:lnTo>
                  <a:lnTo>
                    <a:pt x="605180" y="685907"/>
                  </a:lnTo>
                  <a:cubicBezTo>
                    <a:pt x="693214" y="685907"/>
                    <a:pt x="764580" y="757272"/>
                    <a:pt x="764580" y="845307"/>
                  </a:cubicBezTo>
                  <a:lnTo>
                    <a:pt x="764580" y="861100"/>
                  </a:lnTo>
                  <a:lnTo>
                    <a:pt x="771250" y="862448"/>
                  </a:lnTo>
                  <a:cubicBezTo>
                    <a:pt x="837189" y="890337"/>
                    <a:pt x="883454" y="955628"/>
                    <a:pt x="883454" y="1031724"/>
                  </a:cubicBezTo>
                  <a:lnTo>
                    <a:pt x="883454" y="1040503"/>
                  </a:lnTo>
                  <a:lnTo>
                    <a:pt x="883454" y="1134392"/>
                  </a:lnTo>
                  <a:lnTo>
                    <a:pt x="883454" y="2106319"/>
                  </a:lnTo>
                  <a:lnTo>
                    <a:pt x="0" y="2106319"/>
                  </a:lnTo>
                  <a:lnTo>
                    <a:pt x="0" y="1134392"/>
                  </a:lnTo>
                  <a:lnTo>
                    <a:pt x="0" y="1040503"/>
                  </a:lnTo>
                  <a:lnTo>
                    <a:pt x="0" y="1031724"/>
                  </a:lnTo>
                  <a:cubicBezTo>
                    <a:pt x="0" y="955628"/>
                    <a:pt x="46266" y="890337"/>
                    <a:pt x="112204" y="862448"/>
                  </a:cubicBezTo>
                  <a:lnTo>
                    <a:pt x="118875" y="861100"/>
                  </a:lnTo>
                  <a:lnTo>
                    <a:pt x="118875" y="845307"/>
                  </a:lnTo>
                  <a:cubicBezTo>
                    <a:pt x="118875" y="757272"/>
                    <a:pt x="190240" y="685907"/>
                    <a:pt x="278275" y="685907"/>
                  </a:cubicBezTo>
                  <a:lnTo>
                    <a:pt x="352571" y="685907"/>
                  </a:lnTo>
                  <a:close/>
                </a:path>
              </a:pathLst>
            </a:custGeom>
            <a:solidFill>
              <a:schemeClr val="tx1">
                <a:lumMod val="95000"/>
                <a:lumOff val="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grpSp>
        <p:nvGrpSpPr>
          <p:cNvPr id="9" name="组合 8"/>
          <p:cNvGrpSpPr/>
          <p:nvPr/>
        </p:nvGrpSpPr>
        <p:grpSpPr>
          <a:xfrm>
            <a:off x="11578590" y="60500"/>
            <a:ext cx="379366" cy="115796"/>
            <a:chOff x="2452571" y="1771159"/>
            <a:chExt cx="7813430" cy="2384926"/>
          </a:xfrm>
          <a:solidFill>
            <a:schemeClr val="bg1"/>
          </a:solidFill>
        </p:grpSpPr>
        <p:sp>
          <p:nvSpPr>
            <p:cNvPr id="10" name="任意多边形 9"/>
            <p:cNvSpPr/>
            <p:nvPr/>
          </p:nvSpPr>
          <p:spPr>
            <a:xfrm>
              <a:off x="2452571" y="1771159"/>
              <a:ext cx="2425034" cy="2384926"/>
            </a:xfrm>
            <a:custGeom>
              <a:avLst/>
              <a:gdLst>
                <a:gd name="connsiteX0" fmla="*/ 1061316 w 2425034"/>
                <a:gd name="connsiteY0" fmla="*/ 1820801 h 2384926"/>
                <a:gd name="connsiteX1" fmla="*/ 1061316 w 2425034"/>
                <a:gd name="connsiteY1" fmla="*/ 1934497 h 2384926"/>
                <a:gd name="connsiteX2" fmla="*/ 1412696 w 2425034"/>
                <a:gd name="connsiteY2" fmla="*/ 1934497 h 2384926"/>
                <a:gd name="connsiteX3" fmla="*/ 1412696 w 2425034"/>
                <a:gd name="connsiteY3" fmla="*/ 1820801 h 2384926"/>
                <a:gd name="connsiteX4" fmla="*/ 120868 w 2425034"/>
                <a:gd name="connsiteY4" fmla="*/ 1206315 h 2384926"/>
                <a:gd name="connsiteX5" fmla="*/ 2325416 w 2425034"/>
                <a:gd name="connsiteY5" fmla="*/ 1206315 h 2384926"/>
                <a:gd name="connsiteX6" fmla="*/ 2325416 w 2425034"/>
                <a:gd name="connsiteY6" fmla="*/ 1212974 h 2384926"/>
                <a:gd name="connsiteX7" fmla="*/ 2327059 w 2425034"/>
                <a:gd name="connsiteY7" fmla="*/ 1212974 h 2384926"/>
                <a:gd name="connsiteX8" fmla="*/ 2327059 w 2425034"/>
                <a:gd name="connsiteY8" fmla="*/ 2009089 h 2384926"/>
                <a:gd name="connsiteX9" fmla="*/ 2326257 w 2425034"/>
                <a:gd name="connsiteY9" fmla="*/ 2009089 h 2384926"/>
                <a:gd name="connsiteX10" fmla="*/ 2321117 w 2425034"/>
                <a:gd name="connsiteY10" fmla="*/ 2099646 h 2384926"/>
                <a:gd name="connsiteX11" fmla="*/ 2053758 w 2425034"/>
                <a:gd name="connsiteY11" fmla="*/ 2379579 h 2384926"/>
                <a:gd name="connsiteX12" fmla="*/ 1577842 w 2425034"/>
                <a:gd name="connsiteY12" fmla="*/ 2384926 h 2384926"/>
                <a:gd name="connsiteX13" fmla="*/ 1524872 w 2425034"/>
                <a:gd name="connsiteY13" fmla="*/ 2164897 h 2384926"/>
                <a:gd name="connsiteX14" fmla="*/ 647316 w 2425034"/>
                <a:gd name="connsiteY14" fmla="*/ 2164897 h 2384926"/>
                <a:gd name="connsiteX15" fmla="*/ 647316 w 2425034"/>
                <a:gd name="connsiteY15" fmla="*/ 2111952 h 2384926"/>
                <a:gd name="connsiteX16" fmla="*/ 647316 w 2425034"/>
                <a:gd name="connsiteY16" fmla="*/ 1934497 h 2384926"/>
                <a:gd name="connsiteX17" fmla="*/ 647316 w 2425034"/>
                <a:gd name="connsiteY17" fmla="*/ 1820801 h 2384926"/>
                <a:gd name="connsiteX18" fmla="*/ 647316 w 2425034"/>
                <a:gd name="connsiteY18" fmla="*/ 1669136 h 2384926"/>
                <a:gd name="connsiteX19" fmla="*/ 647316 w 2425034"/>
                <a:gd name="connsiteY19" fmla="*/ 1590401 h 2384926"/>
                <a:gd name="connsiteX20" fmla="*/ 1777716 w 2425034"/>
                <a:gd name="connsiteY20" fmla="*/ 1590401 h 2384926"/>
                <a:gd name="connsiteX21" fmla="*/ 1777716 w 2425034"/>
                <a:gd name="connsiteY21" fmla="*/ 1663372 h 2384926"/>
                <a:gd name="connsiteX22" fmla="*/ 1777716 w 2425034"/>
                <a:gd name="connsiteY22" fmla="*/ 1820801 h 2384926"/>
                <a:gd name="connsiteX23" fmla="*/ 1777716 w 2425034"/>
                <a:gd name="connsiteY23" fmla="*/ 1934497 h 2384926"/>
                <a:gd name="connsiteX24" fmla="*/ 1777716 w 2425034"/>
                <a:gd name="connsiteY24" fmla="*/ 2084915 h 2384926"/>
                <a:gd name="connsiteX25" fmla="*/ 1781042 w 2425034"/>
                <a:gd name="connsiteY25" fmla="*/ 2084805 h 2384926"/>
                <a:gd name="connsiteX26" fmla="*/ 1922413 w 2425034"/>
                <a:gd name="connsiteY26" fmla="*/ 2040094 h 2384926"/>
                <a:gd name="connsiteX27" fmla="*/ 1939371 w 2425034"/>
                <a:gd name="connsiteY27" fmla="*/ 2009089 h 2384926"/>
                <a:gd name="connsiteX28" fmla="*/ 1938259 w 2425034"/>
                <a:gd name="connsiteY28" fmla="*/ 2009089 h 2384926"/>
                <a:gd name="connsiteX29" fmla="*/ 1938259 w 2425034"/>
                <a:gd name="connsiteY29" fmla="*/ 1505115 h 2384926"/>
                <a:gd name="connsiteX30" fmla="*/ 508382 w 2425034"/>
                <a:gd name="connsiteY30" fmla="*/ 1505115 h 2384926"/>
                <a:gd name="connsiteX31" fmla="*/ 508382 w 2425034"/>
                <a:gd name="connsiteY31" fmla="*/ 2375891 h 2384926"/>
                <a:gd name="connsiteX32" fmla="*/ 94382 w 2425034"/>
                <a:gd name="connsiteY32" fmla="*/ 2375891 h 2384926"/>
                <a:gd name="connsiteX33" fmla="*/ 94382 w 2425034"/>
                <a:gd name="connsiteY33" fmla="*/ 1209289 h 2384926"/>
                <a:gd name="connsiteX34" fmla="*/ 120868 w 2425034"/>
                <a:gd name="connsiteY34" fmla="*/ 1209289 h 2384926"/>
                <a:gd name="connsiteX35" fmla="*/ 737010 w 2425034"/>
                <a:gd name="connsiteY35" fmla="*/ 804711 h 2384926"/>
                <a:gd name="connsiteX36" fmla="*/ 737010 w 2425034"/>
                <a:gd name="connsiteY36" fmla="*/ 889879 h 2384926"/>
                <a:gd name="connsiteX37" fmla="*/ 1688043 w 2425034"/>
                <a:gd name="connsiteY37" fmla="*/ 889879 h 2384926"/>
                <a:gd name="connsiteX38" fmla="*/ 1688043 w 2425034"/>
                <a:gd name="connsiteY38" fmla="*/ 804711 h 2384926"/>
                <a:gd name="connsiteX39" fmla="*/ 323010 w 2425034"/>
                <a:gd name="connsiteY39" fmla="*/ 564323 h 2384926"/>
                <a:gd name="connsiteX40" fmla="*/ 737010 w 2425034"/>
                <a:gd name="connsiteY40" fmla="*/ 564323 h 2384926"/>
                <a:gd name="connsiteX41" fmla="*/ 737010 w 2425034"/>
                <a:gd name="connsiteY41" fmla="*/ 574311 h 2384926"/>
                <a:gd name="connsiteX42" fmla="*/ 1688043 w 2425034"/>
                <a:gd name="connsiteY42" fmla="*/ 574311 h 2384926"/>
                <a:gd name="connsiteX43" fmla="*/ 1688043 w 2425034"/>
                <a:gd name="connsiteY43" fmla="*/ 570034 h 2384926"/>
                <a:gd name="connsiteX44" fmla="*/ 2102043 w 2425034"/>
                <a:gd name="connsiteY44" fmla="*/ 570034 h 2384926"/>
                <a:gd name="connsiteX45" fmla="*/ 2102043 w 2425034"/>
                <a:gd name="connsiteY45" fmla="*/ 1120278 h 2384926"/>
                <a:gd name="connsiteX46" fmla="*/ 2087010 w 2425034"/>
                <a:gd name="connsiteY46" fmla="*/ 1120278 h 2384926"/>
                <a:gd name="connsiteX47" fmla="*/ 2087010 w 2425034"/>
                <a:gd name="connsiteY47" fmla="*/ 1120279 h 2384926"/>
                <a:gd name="connsiteX48" fmla="*/ 323010 w 2425034"/>
                <a:gd name="connsiteY48" fmla="*/ 1120279 h 2384926"/>
                <a:gd name="connsiteX49" fmla="*/ 323010 w 2425034"/>
                <a:gd name="connsiteY49" fmla="*/ 1120278 h 2384926"/>
                <a:gd name="connsiteX50" fmla="*/ 323010 w 2425034"/>
                <a:gd name="connsiteY50" fmla="*/ 889879 h 2384926"/>
                <a:gd name="connsiteX51" fmla="*/ 323010 w 2425034"/>
                <a:gd name="connsiteY51" fmla="*/ 804711 h 2384926"/>
                <a:gd name="connsiteX52" fmla="*/ 323010 w 2425034"/>
                <a:gd name="connsiteY52" fmla="*/ 574311 h 2384926"/>
                <a:gd name="connsiteX53" fmla="*/ 1406726 w 2425034"/>
                <a:gd name="connsiteY53" fmla="*/ 0 h 2384926"/>
                <a:gd name="connsiteX54" fmla="*/ 1465455 w 2425034"/>
                <a:gd name="connsiteY54" fmla="*/ 189739 h 2384926"/>
                <a:gd name="connsiteX55" fmla="*/ 2425034 w 2425034"/>
                <a:gd name="connsiteY55" fmla="*/ 189739 h 2384926"/>
                <a:gd name="connsiteX56" fmla="*/ 2425034 w 2425034"/>
                <a:gd name="connsiteY56" fmla="*/ 488539 h 2384926"/>
                <a:gd name="connsiteX57" fmla="*/ 0 w 2425034"/>
                <a:gd name="connsiteY57" fmla="*/ 488539 h 2384926"/>
                <a:gd name="connsiteX58" fmla="*/ 0 w 2425034"/>
                <a:gd name="connsiteY58" fmla="*/ 189739 h 2384926"/>
                <a:gd name="connsiteX59" fmla="*/ 993504 w 2425034"/>
                <a:gd name="connsiteY59" fmla="*/ 189739 h 2384926"/>
                <a:gd name="connsiteX60" fmla="*/ 930811 w 2425034"/>
                <a:gd name="connsiteY60" fmla="*/ 5347 h 238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425034" h="2384926">
                  <a:moveTo>
                    <a:pt x="1061316" y="1820801"/>
                  </a:moveTo>
                  <a:lnTo>
                    <a:pt x="1061316" y="1934497"/>
                  </a:lnTo>
                  <a:lnTo>
                    <a:pt x="1412696" y="1934497"/>
                  </a:lnTo>
                  <a:lnTo>
                    <a:pt x="1412696" y="1820801"/>
                  </a:lnTo>
                  <a:close/>
                  <a:moveTo>
                    <a:pt x="120868" y="1206315"/>
                  </a:moveTo>
                  <a:lnTo>
                    <a:pt x="2325416" y="1206315"/>
                  </a:lnTo>
                  <a:lnTo>
                    <a:pt x="2325416" y="1212974"/>
                  </a:lnTo>
                  <a:lnTo>
                    <a:pt x="2327059" y="1212974"/>
                  </a:lnTo>
                  <a:lnTo>
                    <a:pt x="2327059" y="2009089"/>
                  </a:lnTo>
                  <a:lnTo>
                    <a:pt x="2326257" y="2009089"/>
                  </a:lnTo>
                  <a:lnTo>
                    <a:pt x="2321117" y="2099646"/>
                  </a:lnTo>
                  <a:cubicBezTo>
                    <a:pt x="2304667" y="2292239"/>
                    <a:pt x="2254952" y="2303156"/>
                    <a:pt x="2053758" y="2379579"/>
                  </a:cubicBezTo>
                  <a:lnTo>
                    <a:pt x="1577842" y="2384926"/>
                  </a:lnTo>
                  <a:lnTo>
                    <a:pt x="1524872" y="2164897"/>
                  </a:lnTo>
                  <a:lnTo>
                    <a:pt x="647316" y="2164897"/>
                  </a:lnTo>
                  <a:lnTo>
                    <a:pt x="647316" y="2111952"/>
                  </a:lnTo>
                  <a:lnTo>
                    <a:pt x="647316" y="1934497"/>
                  </a:lnTo>
                  <a:lnTo>
                    <a:pt x="647316" y="1820801"/>
                  </a:lnTo>
                  <a:lnTo>
                    <a:pt x="647316" y="1669136"/>
                  </a:lnTo>
                  <a:lnTo>
                    <a:pt x="647316" y="1590401"/>
                  </a:lnTo>
                  <a:lnTo>
                    <a:pt x="1777716" y="1590401"/>
                  </a:lnTo>
                  <a:lnTo>
                    <a:pt x="1777716" y="1663372"/>
                  </a:lnTo>
                  <a:lnTo>
                    <a:pt x="1777716" y="1820801"/>
                  </a:lnTo>
                  <a:lnTo>
                    <a:pt x="1777716" y="1934497"/>
                  </a:lnTo>
                  <a:lnTo>
                    <a:pt x="1777716" y="2084915"/>
                  </a:lnTo>
                  <a:lnTo>
                    <a:pt x="1781042" y="2084805"/>
                  </a:lnTo>
                  <a:cubicBezTo>
                    <a:pt x="1843205" y="2079959"/>
                    <a:pt x="1894840" y="2068722"/>
                    <a:pt x="1922413" y="2040094"/>
                  </a:cubicBezTo>
                  <a:lnTo>
                    <a:pt x="1939371" y="2009089"/>
                  </a:lnTo>
                  <a:lnTo>
                    <a:pt x="1938259" y="2009089"/>
                  </a:lnTo>
                  <a:lnTo>
                    <a:pt x="1938259" y="1505115"/>
                  </a:lnTo>
                  <a:lnTo>
                    <a:pt x="508382" y="1505115"/>
                  </a:lnTo>
                  <a:lnTo>
                    <a:pt x="508382" y="2375891"/>
                  </a:lnTo>
                  <a:lnTo>
                    <a:pt x="94382" y="2375891"/>
                  </a:lnTo>
                  <a:lnTo>
                    <a:pt x="94382" y="1209289"/>
                  </a:lnTo>
                  <a:lnTo>
                    <a:pt x="120868" y="1209289"/>
                  </a:lnTo>
                  <a:close/>
                  <a:moveTo>
                    <a:pt x="737010" y="804711"/>
                  </a:moveTo>
                  <a:lnTo>
                    <a:pt x="737010" y="889879"/>
                  </a:lnTo>
                  <a:lnTo>
                    <a:pt x="1688043" y="889879"/>
                  </a:lnTo>
                  <a:lnTo>
                    <a:pt x="1688043" y="804711"/>
                  </a:lnTo>
                  <a:close/>
                  <a:moveTo>
                    <a:pt x="323010" y="564323"/>
                  </a:moveTo>
                  <a:lnTo>
                    <a:pt x="737010" y="564323"/>
                  </a:lnTo>
                  <a:lnTo>
                    <a:pt x="737010" y="574311"/>
                  </a:lnTo>
                  <a:lnTo>
                    <a:pt x="1688043" y="574311"/>
                  </a:lnTo>
                  <a:lnTo>
                    <a:pt x="1688043" y="570034"/>
                  </a:lnTo>
                  <a:lnTo>
                    <a:pt x="2102043" y="570034"/>
                  </a:lnTo>
                  <a:lnTo>
                    <a:pt x="2102043" y="1120278"/>
                  </a:lnTo>
                  <a:lnTo>
                    <a:pt x="2087010" y="1120278"/>
                  </a:lnTo>
                  <a:lnTo>
                    <a:pt x="2087010" y="1120279"/>
                  </a:lnTo>
                  <a:lnTo>
                    <a:pt x="323010" y="1120279"/>
                  </a:lnTo>
                  <a:lnTo>
                    <a:pt x="323010" y="1120278"/>
                  </a:lnTo>
                  <a:lnTo>
                    <a:pt x="323010" y="889879"/>
                  </a:lnTo>
                  <a:lnTo>
                    <a:pt x="323010" y="804711"/>
                  </a:lnTo>
                  <a:lnTo>
                    <a:pt x="323010" y="574311"/>
                  </a:lnTo>
                  <a:close/>
                  <a:moveTo>
                    <a:pt x="1406726" y="0"/>
                  </a:moveTo>
                  <a:lnTo>
                    <a:pt x="1465455" y="189739"/>
                  </a:lnTo>
                  <a:lnTo>
                    <a:pt x="2425034" y="189739"/>
                  </a:lnTo>
                  <a:lnTo>
                    <a:pt x="2425034" y="488539"/>
                  </a:lnTo>
                  <a:lnTo>
                    <a:pt x="0" y="488539"/>
                  </a:lnTo>
                  <a:lnTo>
                    <a:pt x="0" y="189739"/>
                  </a:lnTo>
                  <a:lnTo>
                    <a:pt x="993504" y="189739"/>
                  </a:lnTo>
                  <a:lnTo>
                    <a:pt x="930811" y="53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1" name="任意多边形 10"/>
            <p:cNvSpPr/>
            <p:nvPr/>
          </p:nvSpPr>
          <p:spPr>
            <a:xfrm>
              <a:off x="5244267" y="1776506"/>
              <a:ext cx="2410925" cy="2352841"/>
            </a:xfrm>
            <a:custGeom>
              <a:avLst/>
              <a:gdLst>
                <a:gd name="connsiteX0" fmla="*/ 1204126 w 2410925"/>
                <a:gd name="connsiteY0" fmla="*/ 506623 h 2352841"/>
                <a:gd name="connsiteX1" fmla="*/ 1204126 w 2410925"/>
                <a:gd name="connsiteY1" fmla="*/ 663935 h 2352841"/>
                <a:gd name="connsiteX2" fmla="*/ 1371279 w 2410925"/>
                <a:gd name="connsiteY2" fmla="*/ 663935 h 2352841"/>
                <a:gd name="connsiteX3" fmla="*/ 1395381 w 2410925"/>
                <a:gd name="connsiteY3" fmla="*/ 648473 h 2352841"/>
                <a:gd name="connsiteX4" fmla="*/ 1590750 w 2410925"/>
                <a:gd name="connsiteY4" fmla="*/ 506623 h 2352841"/>
                <a:gd name="connsiteX5" fmla="*/ 815326 w 2410925"/>
                <a:gd name="connsiteY5" fmla="*/ 0 h 2352841"/>
                <a:gd name="connsiteX6" fmla="*/ 1204126 w 2410925"/>
                <a:gd name="connsiteY6" fmla="*/ 0 h 2352841"/>
                <a:gd name="connsiteX7" fmla="*/ 1204126 w 2410925"/>
                <a:gd name="connsiteY7" fmla="*/ 193423 h 2352841"/>
                <a:gd name="connsiteX8" fmla="*/ 1746067 w 2410925"/>
                <a:gd name="connsiteY8" fmla="*/ 193423 h 2352841"/>
                <a:gd name="connsiteX9" fmla="*/ 1746067 w 2410925"/>
                <a:gd name="connsiteY9" fmla="*/ 382790 h 2352841"/>
                <a:gd name="connsiteX10" fmla="*/ 1867558 w 2410925"/>
                <a:gd name="connsiteY10" fmla="*/ 281719 h 2352841"/>
                <a:gd name="connsiteX11" fmla="*/ 2069431 w 2410925"/>
                <a:gd name="connsiteY11" fmla="*/ 85558 h 2352841"/>
                <a:gd name="connsiteX12" fmla="*/ 2390273 w 2410925"/>
                <a:gd name="connsiteY12" fmla="*/ 315495 h 2352841"/>
                <a:gd name="connsiteX13" fmla="*/ 2108387 w 2410925"/>
                <a:gd name="connsiteY13" fmla="*/ 551406 h 2352841"/>
                <a:gd name="connsiteX14" fmla="*/ 1960645 w 2410925"/>
                <a:gd name="connsiteY14" fmla="*/ 663935 h 2352841"/>
                <a:gd name="connsiteX15" fmla="*/ 2410925 w 2410925"/>
                <a:gd name="connsiteY15" fmla="*/ 663935 h 2352841"/>
                <a:gd name="connsiteX16" fmla="*/ 2410925 w 2410925"/>
                <a:gd name="connsiteY16" fmla="*/ 977135 h 2352841"/>
                <a:gd name="connsiteX17" fmla="*/ 1520001 w 2410925"/>
                <a:gd name="connsiteY17" fmla="*/ 977135 h 2352841"/>
                <a:gd name="connsiteX18" fmla="*/ 1342759 w 2410925"/>
                <a:gd name="connsiteY18" fmla="*/ 1089236 h 2352841"/>
                <a:gd name="connsiteX19" fmla="*/ 2273209 w 2410925"/>
                <a:gd name="connsiteY19" fmla="*/ 1089236 h 2352841"/>
                <a:gd name="connsiteX20" fmla="*/ 2273209 w 2410925"/>
                <a:gd name="connsiteY20" fmla="*/ 1402436 h 2352841"/>
                <a:gd name="connsiteX21" fmla="*/ 897462 w 2410925"/>
                <a:gd name="connsiteY21" fmla="*/ 1402436 h 2352841"/>
                <a:gd name="connsiteX22" fmla="*/ 871670 w 2410925"/>
                <a:gd name="connsiteY22" fmla="*/ 1524612 h 2352841"/>
                <a:gd name="connsiteX23" fmla="*/ 2108899 w 2410925"/>
                <a:gd name="connsiteY23" fmla="*/ 1522298 h 2352841"/>
                <a:gd name="connsiteX24" fmla="*/ 2104554 w 2410925"/>
                <a:gd name="connsiteY24" fmla="*/ 1555327 h 2352841"/>
                <a:gd name="connsiteX25" fmla="*/ 2064084 w 2410925"/>
                <a:gd name="connsiteY25" fmla="*/ 2010610 h 2352841"/>
                <a:gd name="connsiteX26" fmla="*/ 1748589 w 2410925"/>
                <a:gd name="connsiteY26" fmla="*/ 2352841 h 2352841"/>
                <a:gd name="connsiteX27" fmla="*/ 925095 w 2410925"/>
                <a:gd name="connsiteY27" fmla="*/ 2342147 h 2352841"/>
                <a:gd name="connsiteX28" fmla="*/ 844884 w 2410925"/>
                <a:gd name="connsiteY28" fmla="*/ 2015957 h 2352841"/>
                <a:gd name="connsiteX29" fmla="*/ 1545389 w 2410925"/>
                <a:gd name="connsiteY29" fmla="*/ 2026652 h 2352841"/>
                <a:gd name="connsiteX30" fmla="*/ 1668379 w 2410925"/>
                <a:gd name="connsiteY30" fmla="*/ 1887620 h 2352841"/>
                <a:gd name="connsiteX31" fmla="*/ 1671698 w 2410925"/>
                <a:gd name="connsiteY31" fmla="*/ 1831201 h 2352841"/>
                <a:gd name="connsiteX32" fmla="*/ 556955 w 2410925"/>
                <a:gd name="connsiteY32" fmla="*/ 1831201 h 2352841"/>
                <a:gd name="connsiteX33" fmla="*/ 556955 w 2410925"/>
                <a:gd name="connsiteY33" fmla="*/ 1828800 h 2352841"/>
                <a:gd name="connsiteX34" fmla="*/ 433137 w 2410925"/>
                <a:gd name="connsiteY34" fmla="*/ 1828800 h 2352841"/>
                <a:gd name="connsiteX35" fmla="*/ 471764 w 2410925"/>
                <a:gd name="connsiteY35" fmla="*/ 1566130 h 2352841"/>
                <a:gd name="connsiteX36" fmla="*/ 406546 w 2410925"/>
                <a:gd name="connsiteY36" fmla="*/ 1598404 h 2352841"/>
                <a:gd name="connsiteX37" fmla="*/ 117642 w 2410925"/>
                <a:gd name="connsiteY37" fmla="*/ 1732548 h 2352841"/>
                <a:gd name="connsiteX38" fmla="*/ 0 w 2410925"/>
                <a:gd name="connsiteY38" fmla="*/ 1363579 h 2352841"/>
                <a:gd name="connsiteX39" fmla="*/ 575259 w 2410925"/>
                <a:gd name="connsiteY39" fmla="*/ 1117767 h 2352841"/>
                <a:gd name="connsiteX40" fmla="*/ 851379 w 2410925"/>
                <a:gd name="connsiteY40" fmla="*/ 977135 h 2352841"/>
                <a:gd name="connsiteX41" fmla="*/ 31445 w 2410925"/>
                <a:gd name="connsiteY41" fmla="*/ 977135 h 2352841"/>
                <a:gd name="connsiteX42" fmla="*/ 31445 w 2410925"/>
                <a:gd name="connsiteY42" fmla="*/ 663935 h 2352841"/>
                <a:gd name="connsiteX43" fmla="*/ 815326 w 2410925"/>
                <a:gd name="connsiteY43" fmla="*/ 663935 h 2352841"/>
                <a:gd name="connsiteX44" fmla="*/ 815326 w 2410925"/>
                <a:gd name="connsiteY44" fmla="*/ 506623 h 2352841"/>
                <a:gd name="connsiteX45" fmla="*/ 216067 w 2410925"/>
                <a:gd name="connsiteY45" fmla="*/ 506623 h 2352841"/>
                <a:gd name="connsiteX46" fmla="*/ 216067 w 2410925"/>
                <a:gd name="connsiteY46" fmla="*/ 193423 h 2352841"/>
                <a:gd name="connsiteX47" fmla="*/ 815326 w 2410925"/>
                <a:gd name="connsiteY47" fmla="*/ 193423 h 2352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0925" h="2352841">
                  <a:moveTo>
                    <a:pt x="1204126" y="506623"/>
                  </a:moveTo>
                  <a:lnTo>
                    <a:pt x="1204126" y="663935"/>
                  </a:lnTo>
                  <a:lnTo>
                    <a:pt x="1371279" y="663935"/>
                  </a:lnTo>
                  <a:lnTo>
                    <a:pt x="1395381" y="648473"/>
                  </a:lnTo>
                  <a:lnTo>
                    <a:pt x="1590750" y="506623"/>
                  </a:lnTo>
                  <a:close/>
                  <a:moveTo>
                    <a:pt x="815326" y="0"/>
                  </a:moveTo>
                  <a:lnTo>
                    <a:pt x="1204126" y="0"/>
                  </a:lnTo>
                  <a:lnTo>
                    <a:pt x="1204126" y="193423"/>
                  </a:lnTo>
                  <a:lnTo>
                    <a:pt x="1746067" y="193423"/>
                  </a:lnTo>
                  <a:lnTo>
                    <a:pt x="1746067" y="382790"/>
                  </a:lnTo>
                  <a:lnTo>
                    <a:pt x="1867558" y="281719"/>
                  </a:lnTo>
                  <a:cubicBezTo>
                    <a:pt x="1939089" y="217627"/>
                    <a:pt x="2006600" y="152177"/>
                    <a:pt x="2069431" y="85558"/>
                  </a:cubicBezTo>
                  <a:lnTo>
                    <a:pt x="2390273" y="315495"/>
                  </a:lnTo>
                  <a:cubicBezTo>
                    <a:pt x="2296249" y="397934"/>
                    <a:pt x="2202308" y="476445"/>
                    <a:pt x="2108387" y="551406"/>
                  </a:cubicBezTo>
                  <a:lnTo>
                    <a:pt x="1960645" y="663935"/>
                  </a:lnTo>
                  <a:lnTo>
                    <a:pt x="2410925" y="663935"/>
                  </a:lnTo>
                  <a:lnTo>
                    <a:pt x="2410925" y="977135"/>
                  </a:lnTo>
                  <a:lnTo>
                    <a:pt x="1520001" y="977135"/>
                  </a:lnTo>
                  <a:lnTo>
                    <a:pt x="1342759" y="1089236"/>
                  </a:lnTo>
                  <a:lnTo>
                    <a:pt x="2273209" y="1089236"/>
                  </a:lnTo>
                  <a:lnTo>
                    <a:pt x="2273209" y="1402436"/>
                  </a:lnTo>
                  <a:lnTo>
                    <a:pt x="897462" y="1402436"/>
                  </a:lnTo>
                  <a:lnTo>
                    <a:pt x="871670" y="1524612"/>
                  </a:lnTo>
                  <a:lnTo>
                    <a:pt x="2108899" y="1522298"/>
                  </a:lnTo>
                  <a:lnTo>
                    <a:pt x="2104554" y="1555327"/>
                  </a:lnTo>
                  <a:lnTo>
                    <a:pt x="2064084" y="2010610"/>
                  </a:lnTo>
                  <a:cubicBezTo>
                    <a:pt x="2039129" y="2236982"/>
                    <a:pt x="1912575" y="2302932"/>
                    <a:pt x="1748589" y="2352841"/>
                  </a:cubicBezTo>
                  <a:lnTo>
                    <a:pt x="925095" y="2342147"/>
                  </a:lnTo>
                  <a:lnTo>
                    <a:pt x="844884" y="2015957"/>
                  </a:lnTo>
                  <a:lnTo>
                    <a:pt x="1545389" y="2026652"/>
                  </a:lnTo>
                  <a:cubicBezTo>
                    <a:pt x="1602428" y="2023087"/>
                    <a:pt x="1670161" y="2003479"/>
                    <a:pt x="1668379" y="1887620"/>
                  </a:cubicBezTo>
                  <a:lnTo>
                    <a:pt x="1671698" y="1831201"/>
                  </a:lnTo>
                  <a:lnTo>
                    <a:pt x="556955" y="1831201"/>
                  </a:lnTo>
                  <a:lnTo>
                    <a:pt x="556955" y="1828800"/>
                  </a:lnTo>
                  <a:lnTo>
                    <a:pt x="433137" y="1828800"/>
                  </a:lnTo>
                  <a:lnTo>
                    <a:pt x="471764" y="1566130"/>
                  </a:lnTo>
                  <a:lnTo>
                    <a:pt x="406546" y="1598404"/>
                  </a:lnTo>
                  <a:cubicBezTo>
                    <a:pt x="310621" y="1644289"/>
                    <a:pt x="214340" y="1688878"/>
                    <a:pt x="117642" y="1732548"/>
                  </a:cubicBezTo>
                  <a:lnTo>
                    <a:pt x="0" y="1363579"/>
                  </a:lnTo>
                  <a:cubicBezTo>
                    <a:pt x="191168" y="1291835"/>
                    <a:pt x="384676" y="1209397"/>
                    <a:pt x="575259" y="1117767"/>
                  </a:cubicBezTo>
                  <a:lnTo>
                    <a:pt x="851379" y="977135"/>
                  </a:lnTo>
                  <a:lnTo>
                    <a:pt x="31445" y="977135"/>
                  </a:lnTo>
                  <a:lnTo>
                    <a:pt x="31445" y="663935"/>
                  </a:lnTo>
                  <a:lnTo>
                    <a:pt x="815326" y="663935"/>
                  </a:lnTo>
                  <a:lnTo>
                    <a:pt x="815326" y="506623"/>
                  </a:lnTo>
                  <a:lnTo>
                    <a:pt x="216067" y="506623"/>
                  </a:lnTo>
                  <a:lnTo>
                    <a:pt x="216067" y="193423"/>
                  </a:lnTo>
                  <a:lnTo>
                    <a:pt x="815326" y="193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8042116" y="1805998"/>
              <a:ext cx="2223885" cy="2350086"/>
            </a:xfrm>
            <a:custGeom>
              <a:avLst/>
              <a:gdLst>
                <a:gd name="connsiteX0" fmla="*/ 458468 w 2223885"/>
                <a:gd name="connsiteY0" fmla="*/ 0 h 2350086"/>
                <a:gd name="connsiteX1" fmla="*/ 816972 w 2223885"/>
                <a:gd name="connsiteY1" fmla="*/ 0 h 2350086"/>
                <a:gd name="connsiteX2" fmla="*/ 816972 w 2223885"/>
                <a:gd name="connsiteY2" fmla="*/ 170221 h 2350086"/>
                <a:gd name="connsiteX3" fmla="*/ 1207330 w 2223885"/>
                <a:gd name="connsiteY3" fmla="*/ 170221 h 2350086"/>
                <a:gd name="connsiteX4" fmla="*/ 1207330 w 2223885"/>
                <a:gd name="connsiteY4" fmla="*/ 440221 h 2350086"/>
                <a:gd name="connsiteX5" fmla="*/ 816972 w 2223885"/>
                <a:gd name="connsiteY5" fmla="*/ 440221 h 2350086"/>
                <a:gd name="connsiteX6" fmla="*/ 816972 w 2223885"/>
                <a:gd name="connsiteY6" fmla="*/ 530637 h 2350086"/>
                <a:gd name="connsiteX7" fmla="*/ 1159204 w 2223885"/>
                <a:gd name="connsiteY7" fmla="*/ 530637 h 2350086"/>
                <a:gd name="connsiteX8" fmla="*/ 1159204 w 2223885"/>
                <a:gd name="connsiteY8" fmla="*/ 793437 h 2350086"/>
                <a:gd name="connsiteX9" fmla="*/ 816972 w 2223885"/>
                <a:gd name="connsiteY9" fmla="*/ 793437 h 2350086"/>
                <a:gd name="connsiteX10" fmla="*/ 816972 w 2223885"/>
                <a:gd name="connsiteY10" fmla="*/ 799364 h 2350086"/>
                <a:gd name="connsiteX11" fmla="*/ 815019 w 2223885"/>
                <a:gd name="connsiteY11" fmla="*/ 799364 h 2350086"/>
                <a:gd name="connsiteX12" fmla="*/ 808447 w 2223885"/>
                <a:gd name="connsiteY12" fmla="*/ 889397 h 2350086"/>
                <a:gd name="connsiteX13" fmla="*/ 1213200 w 2223885"/>
                <a:gd name="connsiteY13" fmla="*/ 889397 h 2350086"/>
                <a:gd name="connsiteX14" fmla="*/ 1213200 w 2223885"/>
                <a:gd name="connsiteY14" fmla="*/ 1159397 h 2350086"/>
                <a:gd name="connsiteX15" fmla="*/ 737905 w 2223885"/>
                <a:gd name="connsiteY15" fmla="*/ 1159397 h 2350086"/>
                <a:gd name="connsiteX16" fmla="*/ 688922 w 2223885"/>
                <a:gd name="connsiteY16" fmla="*/ 1257579 h 2350086"/>
                <a:gd name="connsiteX17" fmla="*/ 614424 w 2223885"/>
                <a:gd name="connsiteY17" fmla="*/ 1361170 h 2350086"/>
                <a:gd name="connsiteX18" fmla="*/ 557624 w 2223885"/>
                <a:gd name="connsiteY18" fmla="*/ 1417174 h 2350086"/>
                <a:gd name="connsiteX19" fmla="*/ 587614 w 2223885"/>
                <a:gd name="connsiteY19" fmla="*/ 1417174 h 2350086"/>
                <a:gd name="connsiteX20" fmla="*/ 587614 w 2223885"/>
                <a:gd name="connsiteY20" fmla="*/ 1421653 h 2350086"/>
                <a:gd name="connsiteX21" fmla="*/ 935896 w 2223885"/>
                <a:gd name="connsiteY21" fmla="*/ 1421653 h 2350086"/>
                <a:gd name="connsiteX22" fmla="*/ 935896 w 2223885"/>
                <a:gd name="connsiteY22" fmla="*/ 1282165 h 2350086"/>
                <a:gd name="connsiteX23" fmla="*/ 1286198 w 2223885"/>
                <a:gd name="connsiteY23" fmla="*/ 1282165 h 2350086"/>
                <a:gd name="connsiteX24" fmla="*/ 1286198 w 2223885"/>
                <a:gd name="connsiteY24" fmla="*/ 86126 h 2350086"/>
                <a:gd name="connsiteX25" fmla="*/ 1644615 w 2223885"/>
                <a:gd name="connsiteY25" fmla="*/ 86126 h 2350086"/>
                <a:gd name="connsiteX26" fmla="*/ 1644615 w 2223885"/>
                <a:gd name="connsiteY26" fmla="*/ 89699 h 2350086"/>
                <a:gd name="connsiteX27" fmla="*/ 2223885 w 2223885"/>
                <a:gd name="connsiteY27" fmla="*/ 89699 h 2350086"/>
                <a:gd name="connsiteX28" fmla="*/ 2223885 w 2223885"/>
                <a:gd name="connsiteY28" fmla="*/ 377699 h 2350086"/>
                <a:gd name="connsiteX29" fmla="*/ 2217389 w 2223885"/>
                <a:gd name="connsiteY29" fmla="*/ 377699 h 2350086"/>
                <a:gd name="connsiteX30" fmla="*/ 2217389 w 2223885"/>
                <a:gd name="connsiteY30" fmla="*/ 564511 h 2350086"/>
                <a:gd name="connsiteX31" fmla="*/ 2111035 w 2223885"/>
                <a:gd name="connsiteY31" fmla="*/ 644276 h 2350086"/>
                <a:gd name="connsiteX32" fmla="*/ 2217389 w 2223885"/>
                <a:gd name="connsiteY32" fmla="*/ 740961 h 2350086"/>
                <a:gd name="connsiteX33" fmla="*/ 2217389 w 2223885"/>
                <a:gd name="connsiteY33" fmla="*/ 1062894 h 2350086"/>
                <a:gd name="connsiteX34" fmla="*/ 2210711 w 2223885"/>
                <a:gd name="connsiteY34" fmla="*/ 1062894 h 2350086"/>
                <a:gd name="connsiteX35" fmla="*/ 2196010 w 2223885"/>
                <a:gd name="connsiteY35" fmla="*/ 1122910 h 2350086"/>
                <a:gd name="connsiteX36" fmla="*/ 2004089 w 2223885"/>
                <a:gd name="connsiteY36" fmla="*/ 1264571 h 2350086"/>
                <a:gd name="connsiteX37" fmla="*/ 1726025 w 2223885"/>
                <a:gd name="connsiteY37" fmla="*/ 1269919 h 2350086"/>
                <a:gd name="connsiteX38" fmla="*/ 1651162 w 2223885"/>
                <a:gd name="connsiteY38" fmla="*/ 975813 h 2350086"/>
                <a:gd name="connsiteX39" fmla="*/ 1790194 w 2223885"/>
                <a:gd name="connsiteY39" fmla="*/ 981161 h 2350086"/>
                <a:gd name="connsiteX40" fmla="*/ 1884468 w 2223885"/>
                <a:gd name="connsiteY40" fmla="*/ 921385 h 2350086"/>
                <a:gd name="connsiteX41" fmla="*/ 1893389 w 2223885"/>
                <a:gd name="connsiteY41" fmla="*/ 884415 h 2350086"/>
                <a:gd name="connsiteX42" fmla="*/ 1893389 w 2223885"/>
                <a:gd name="connsiteY42" fmla="*/ 377699 h 2350086"/>
                <a:gd name="connsiteX43" fmla="*/ 1644615 w 2223885"/>
                <a:gd name="connsiteY43" fmla="*/ 377699 h 2350086"/>
                <a:gd name="connsiteX44" fmla="*/ 1644615 w 2223885"/>
                <a:gd name="connsiteY44" fmla="*/ 1331726 h 2350086"/>
                <a:gd name="connsiteX45" fmla="*/ 1336951 w 2223885"/>
                <a:gd name="connsiteY45" fmla="*/ 1331726 h 2350086"/>
                <a:gd name="connsiteX46" fmla="*/ 1336951 w 2223885"/>
                <a:gd name="connsiteY46" fmla="*/ 1421653 h 2350086"/>
                <a:gd name="connsiteX47" fmla="*/ 2111035 w 2223885"/>
                <a:gd name="connsiteY47" fmla="*/ 1421653 h 2350086"/>
                <a:gd name="connsiteX48" fmla="*/ 2111035 w 2223885"/>
                <a:gd name="connsiteY48" fmla="*/ 1438558 h 2350086"/>
                <a:gd name="connsiteX49" fmla="*/ 2111035 w 2223885"/>
                <a:gd name="connsiteY49" fmla="*/ 1742713 h 2350086"/>
                <a:gd name="connsiteX50" fmla="*/ 2111035 w 2223885"/>
                <a:gd name="connsiteY50" fmla="*/ 1949034 h 2350086"/>
                <a:gd name="connsiteX51" fmla="*/ 2111036 w 2223885"/>
                <a:gd name="connsiteY51" fmla="*/ 1949034 h 2350086"/>
                <a:gd name="connsiteX52" fmla="*/ 2111035 w 2223885"/>
                <a:gd name="connsiteY52" fmla="*/ 1949043 h 2350086"/>
                <a:gd name="connsiteX53" fmla="*/ 2111035 w 2223885"/>
                <a:gd name="connsiteY53" fmla="*/ 1961679 h 2350086"/>
                <a:gd name="connsiteX54" fmla="*/ 2109667 w 2223885"/>
                <a:gd name="connsiteY54" fmla="*/ 1961679 h 2350086"/>
                <a:gd name="connsiteX55" fmla="*/ 2102460 w 2223885"/>
                <a:gd name="connsiteY55" fmla="*/ 2028258 h 2350086"/>
                <a:gd name="connsiteX56" fmla="*/ 1843668 w 2223885"/>
                <a:gd name="connsiteY56" fmla="*/ 2232445 h 2350086"/>
                <a:gd name="connsiteX57" fmla="*/ 1464004 w 2223885"/>
                <a:gd name="connsiteY57" fmla="*/ 2227098 h 2350086"/>
                <a:gd name="connsiteX58" fmla="*/ 1373099 w 2223885"/>
                <a:gd name="connsiteY58" fmla="*/ 1927645 h 2350086"/>
                <a:gd name="connsiteX59" fmla="*/ 1608383 w 2223885"/>
                <a:gd name="connsiteY59" fmla="*/ 1943687 h 2350086"/>
                <a:gd name="connsiteX60" fmla="*/ 1713693 w 2223885"/>
                <a:gd name="connsiteY60" fmla="*/ 1903956 h 2350086"/>
                <a:gd name="connsiteX61" fmla="*/ 1721895 w 2223885"/>
                <a:gd name="connsiteY61" fmla="*/ 1877033 h 2350086"/>
                <a:gd name="connsiteX62" fmla="*/ 1721895 w 2223885"/>
                <a:gd name="connsiteY62" fmla="*/ 1742713 h 2350086"/>
                <a:gd name="connsiteX63" fmla="*/ 1336951 w 2223885"/>
                <a:gd name="connsiteY63" fmla="*/ 1742713 h 2350086"/>
                <a:gd name="connsiteX64" fmla="*/ 1336951 w 2223885"/>
                <a:gd name="connsiteY64" fmla="*/ 2350086 h 2350086"/>
                <a:gd name="connsiteX65" fmla="*/ 935896 w 2223885"/>
                <a:gd name="connsiteY65" fmla="*/ 2350086 h 2350086"/>
                <a:gd name="connsiteX66" fmla="*/ 935896 w 2223885"/>
                <a:gd name="connsiteY66" fmla="*/ 1742713 h 2350086"/>
                <a:gd name="connsiteX67" fmla="*/ 587614 w 2223885"/>
                <a:gd name="connsiteY67" fmla="*/ 1742713 h 2350086"/>
                <a:gd name="connsiteX68" fmla="*/ 587614 w 2223885"/>
                <a:gd name="connsiteY68" fmla="*/ 2216538 h 2350086"/>
                <a:gd name="connsiteX69" fmla="*/ 186559 w 2223885"/>
                <a:gd name="connsiteY69" fmla="*/ 2216538 h 2350086"/>
                <a:gd name="connsiteX70" fmla="*/ 186559 w 2223885"/>
                <a:gd name="connsiteY70" fmla="*/ 1521822 h 2350086"/>
                <a:gd name="connsiteX71" fmla="*/ 41603 w 2223885"/>
                <a:gd name="connsiteY71" fmla="*/ 1376866 h 2350086"/>
                <a:gd name="connsiteX72" fmla="*/ 313556 w 2223885"/>
                <a:gd name="connsiteY72" fmla="*/ 1161269 h 2350086"/>
                <a:gd name="connsiteX73" fmla="*/ 314825 w 2223885"/>
                <a:gd name="connsiteY73" fmla="*/ 1159397 h 2350086"/>
                <a:gd name="connsiteX74" fmla="*/ 0 w 2223885"/>
                <a:gd name="connsiteY74" fmla="*/ 1159397 h 2350086"/>
                <a:gd name="connsiteX75" fmla="*/ 0 w 2223885"/>
                <a:gd name="connsiteY75" fmla="*/ 889397 h 2350086"/>
                <a:gd name="connsiteX76" fmla="*/ 437594 w 2223885"/>
                <a:gd name="connsiteY76" fmla="*/ 889397 h 2350086"/>
                <a:gd name="connsiteX77" fmla="*/ 446207 w 2223885"/>
                <a:gd name="connsiteY77" fmla="*/ 863519 h 2350086"/>
                <a:gd name="connsiteX78" fmla="*/ 447384 w 2223885"/>
                <a:gd name="connsiteY78" fmla="*/ 793437 h 2350086"/>
                <a:gd name="connsiteX79" fmla="*/ 100288 w 2223885"/>
                <a:gd name="connsiteY79" fmla="*/ 793437 h 2350086"/>
                <a:gd name="connsiteX80" fmla="*/ 100288 w 2223885"/>
                <a:gd name="connsiteY80" fmla="*/ 530637 h 2350086"/>
                <a:gd name="connsiteX81" fmla="*/ 458468 w 2223885"/>
                <a:gd name="connsiteY81" fmla="*/ 530637 h 2350086"/>
                <a:gd name="connsiteX82" fmla="*/ 458468 w 2223885"/>
                <a:gd name="connsiteY82" fmla="*/ 440221 h 2350086"/>
                <a:gd name="connsiteX83" fmla="*/ 53495 w 2223885"/>
                <a:gd name="connsiteY83" fmla="*/ 440221 h 2350086"/>
                <a:gd name="connsiteX84" fmla="*/ 53495 w 2223885"/>
                <a:gd name="connsiteY84" fmla="*/ 170221 h 2350086"/>
                <a:gd name="connsiteX85" fmla="*/ 458468 w 2223885"/>
                <a:gd name="connsiteY85" fmla="*/ 170221 h 235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223885" h="2350086">
                  <a:moveTo>
                    <a:pt x="458468" y="0"/>
                  </a:moveTo>
                  <a:lnTo>
                    <a:pt x="816972" y="0"/>
                  </a:lnTo>
                  <a:lnTo>
                    <a:pt x="816972" y="170221"/>
                  </a:lnTo>
                  <a:lnTo>
                    <a:pt x="1207330" y="170221"/>
                  </a:lnTo>
                  <a:lnTo>
                    <a:pt x="1207330" y="440221"/>
                  </a:lnTo>
                  <a:lnTo>
                    <a:pt x="816972" y="440221"/>
                  </a:lnTo>
                  <a:lnTo>
                    <a:pt x="816972" y="530637"/>
                  </a:lnTo>
                  <a:lnTo>
                    <a:pt x="1159204" y="530637"/>
                  </a:lnTo>
                  <a:lnTo>
                    <a:pt x="1159204" y="793437"/>
                  </a:lnTo>
                  <a:lnTo>
                    <a:pt x="816972" y="793437"/>
                  </a:lnTo>
                  <a:lnTo>
                    <a:pt x="816972" y="799364"/>
                  </a:lnTo>
                  <a:lnTo>
                    <a:pt x="815019" y="799364"/>
                  </a:lnTo>
                  <a:lnTo>
                    <a:pt x="808447" y="889397"/>
                  </a:lnTo>
                  <a:lnTo>
                    <a:pt x="1213200" y="889397"/>
                  </a:lnTo>
                  <a:lnTo>
                    <a:pt x="1213200" y="1159397"/>
                  </a:lnTo>
                  <a:lnTo>
                    <a:pt x="737905" y="1159397"/>
                  </a:lnTo>
                  <a:lnTo>
                    <a:pt x="688922" y="1257579"/>
                  </a:lnTo>
                  <a:cubicBezTo>
                    <a:pt x="667238" y="1293677"/>
                    <a:pt x="642485" y="1328305"/>
                    <a:pt x="614424" y="1361170"/>
                  </a:cubicBezTo>
                  <a:lnTo>
                    <a:pt x="557624" y="1417174"/>
                  </a:lnTo>
                  <a:lnTo>
                    <a:pt x="587614" y="1417174"/>
                  </a:lnTo>
                  <a:lnTo>
                    <a:pt x="587614" y="1421653"/>
                  </a:lnTo>
                  <a:lnTo>
                    <a:pt x="935896" y="1421653"/>
                  </a:lnTo>
                  <a:lnTo>
                    <a:pt x="935896" y="1282165"/>
                  </a:lnTo>
                  <a:lnTo>
                    <a:pt x="1286198" y="1282165"/>
                  </a:lnTo>
                  <a:lnTo>
                    <a:pt x="1286198" y="86126"/>
                  </a:lnTo>
                  <a:lnTo>
                    <a:pt x="1644615" y="86126"/>
                  </a:lnTo>
                  <a:lnTo>
                    <a:pt x="1644615" y="89699"/>
                  </a:lnTo>
                  <a:lnTo>
                    <a:pt x="2223885" y="89699"/>
                  </a:lnTo>
                  <a:lnTo>
                    <a:pt x="2223885" y="377699"/>
                  </a:lnTo>
                  <a:lnTo>
                    <a:pt x="2217389" y="377699"/>
                  </a:lnTo>
                  <a:lnTo>
                    <a:pt x="2217389" y="564511"/>
                  </a:lnTo>
                  <a:lnTo>
                    <a:pt x="2111035" y="644276"/>
                  </a:lnTo>
                  <a:lnTo>
                    <a:pt x="2217389" y="740961"/>
                  </a:lnTo>
                  <a:lnTo>
                    <a:pt x="2217389" y="1062894"/>
                  </a:lnTo>
                  <a:lnTo>
                    <a:pt x="2210711" y="1062894"/>
                  </a:lnTo>
                  <a:lnTo>
                    <a:pt x="2196010" y="1122910"/>
                  </a:lnTo>
                  <a:cubicBezTo>
                    <a:pt x="2170881" y="1186204"/>
                    <a:pt x="2119632" y="1224048"/>
                    <a:pt x="2004089" y="1264571"/>
                  </a:cubicBezTo>
                  <a:lnTo>
                    <a:pt x="1726025" y="1269919"/>
                  </a:lnTo>
                  <a:lnTo>
                    <a:pt x="1651162" y="975813"/>
                  </a:lnTo>
                  <a:lnTo>
                    <a:pt x="1790194" y="981161"/>
                  </a:lnTo>
                  <a:cubicBezTo>
                    <a:pt x="1822288" y="976304"/>
                    <a:pt x="1863759" y="963411"/>
                    <a:pt x="1884468" y="921385"/>
                  </a:cubicBezTo>
                  <a:lnTo>
                    <a:pt x="1893389" y="884415"/>
                  </a:lnTo>
                  <a:lnTo>
                    <a:pt x="1893389" y="377699"/>
                  </a:lnTo>
                  <a:lnTo>
                    <a:pt x="1644615" y="377699"/>
                  </a:lnTo>
                  <a:lnTo>
                    <a:pt x="1644615" y="1331726"/>
                  </a:lnTo>
                  <a:lnTo>
                    <a:pt x="1336951" y="1331726"/>
                  </a:lnTo>
                  <a:lnTo>
                    <a:pt x="1336951" y="1421653"/>
                  </a:lnTo>
                  <a:lnTo>
                    <a:pt x="2111035" y="1421653"/>
                  </a:lnTo>
                  <a:lnTo>
                    <a:pt x="2111035" y="1438558"/>
                  </a:lnTo>
                  <a:lnTo>
                    <a:pt x="2111035" y="1742713"/>
                  </a:lnTo>
                  <a:lnTo>
                    <a:pt x="2111035" y="1949034"/>
                  </a:lnTo>
                  <a:lnTo>
                    <a:pt x="2111036" y="1949034"/>
                  </a:lnTo>
                  <a:lnTo>
                    <a:pt x="2111035" y="1949043"/>
                  </a:lnTo>
                  <a:lnTo>
                    <a:pt x="2111035" y="1961679"/>
                  </a:lnTo>
                  <a:lnTo>
                    <a:pt x="2109667" y="1961679"/>
                  </a:lnTo>
                  <a:lnTo>
                    <a:pt x="2102460" y="2028258"/>
                  </a:lnTo>
                  <a:cubicBezTo>
                    <a:pt x="2081829" y="2106367"/>
                    <a:pt x="2017667" y="2179453"/>
                    <a:pt x="1843668" y="2232445"/>
                  </a:cubicBezTo>
                  <a:lnTo>
                    <a:pt x="1464004" y="2227098"/>
                  </a:lnTo>
                  <a:lnTo>
                    <a:pt x="1373099" y="1927645"/>
                  </a:lnTo>
                  <a:lnTo>
                    <a:pt x="1608383" y="1943687"/>
                  </a:lnTo>
                  <a:cubicBezTo>
                    <a:pt x="1664583" y="1941494"/>
                    <a:pt x="1696672" y="1935283"/>
                    <a:pt x="1713693" y="1903956"/>
                  </a:cubicBezTo>
                  <a:lnTo>
                    <a:pt x="1721895" y="1877033"/>
                  </a:lnTo>
                  <a:lnTo>
                    <a:pt x="1721895" y="1742713"/>
                  </a:lnTo>
                  <a:lnTo>
                    <a:pt x="1336951" y="1742713"/>
                  </a:lnTo>
                  <a:lnTo>
                    <a:pt x="1336951" y="2350086"/>
                  </a:lnTo>
                  <a:lnTo>
                    <a:pt x="935896" y="2350086"/>
                  </a:lnTo>
                  <a:lnTo>
                    <a:pt x="935896" y="1742713"/>
                  </a:lnTo>
                  <a:lnTo>
                    <a:pt x="587614" y="1742713"/>
                  </a:lnTo>
                  <a:lnTo>
                    <a:pt x="587614" y="2216538"/>
                  </a:lnTo>
                  <a:lnTo>
                    <a:pt x="186559" y="2216538"/>
                  </a:lnTo>
                  <a:lnTo>
                    <a:pt x="186559" y="1521822"/>
                  </a:lnTo>
                  <a:lnTo>
                    <a:pt x="41603" y="1376866"/>
                  </a:lnTo>
                  <a:cubicBezTo>
                    <a:pt x="181665" y="1284165"/>
                    <a:pt x="259219" y="1229563"/>
                    <a:pt x="313556" y="1161269"/>
                  </a:cubicBezTo>
                  <a:lnTo>
                    <a:pt x="314825" y="1159397"/>
                  </a:lnTo>
                  <a:lnTo>
                    <a:pt x="0" y="1159397"/>
                  </a:lnTo>
                  <a:lnTo>
                    <a:pt x="0" y="889397"/>
                  </a:lnTo>
                  <a:lnTo>
                    <a:pt x="437594" y="889397"/>
                  </a:lnTo>
                  <a:lnTo>
                    <a:pt x="446207" y="863519"/>
                  </a:lnTo>
                  <a:lnTo>
                    <a:pt x="447384" y="793437"/>
                  </a:lnTo>
                  <a:lnTo>
                    <a:pt x="100288" y="793437"/>
                  </a:lnTo>
                  <a:lnTo>
                    <a:pt x="100288" y="530637"/>
                  </a:lnTo>
                  <a:lnTo>
                    <a:pt x="458468" y="530637"/>
                  </a:lnTo>
                  <a:lnTo>
                    <a:pt x="458468" y="440221"/>
                  </a:lnTo>
                  <a:lnTo>
                    <a:pt x="53495" y="440221"/>
                  </a:lnTo>
                  <a:lnTo>
                    <a:pt x="53495" y="170221"/>
                  </a:lnTo>
                  <a:lnTo>
                    <a:pt x="458468" y="1702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a:extLst>
              <a:ext uri="{FF2B5EF4-FFF2-40B4-BE49-F238E27FC236}">
                <a16:creationId xmlns:a16="http://schemas.microsoft.com/office/drawing/2014/main" xmlns="" id="{4C428A8C-D3DE-4E7B-AD67-44C27127D522}"/>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13" name="矩形 12">
            <a:extLst>
              <a:ext uri="{FF2B5EF4-FFF2-40B4-BE49-F238E27FC236}">
                <a16:creationId xmlns:a16="http://schemas.microsoft.com/office/drawing/2014/main" xmlns="" id="{69038202-6EB0-4FD4-BF79-5A8A83D93F1A}"/>
              </a:ext>
            </a:extLst>
          </p:cNvPr>
          <p:cNvSpPr/>
          <p:nvPr/>
        </p:nvSpPr>
        <p:spPr>
          <a:xfrm>
            <a:off x="234043" y="397358"/>
            <a:ext cx="11723913" cy="4616648"/>
          </a:xfrm>
          <a:prstGeom prst="rect">
            <a:avLst/>
          </a:prstGeom>
        </p:spPr>
        <p:txBody>
          <a:bodyPr wrap="square">
            <a:spAutoFit/>
          </a:bodyPr>
          <a:lstStyle/>
          <a:p>
            <a:pPr>
              <a:lnSpc>
                <a:spcPct val="150000"/>
              </a:lnSpc>
            </a:pPr>
            <a:r>
              <a:rPr lang="zh-CN" altLang="en-US" sz="2800" b="1" dirty="0">
                <a:solidFill>
                  <a:srgbClr val="DA251C"/>
                </a:solidFill>
              </a:rPr>
              <a:t>解析 </a:t>
            </a:r>
            <a:r>
              <a:rPr lang="zh-CN" altLang="en-US" sz="2800" dirty="0"/>
              <a:t>  </a:t>
            </a:r>
            <a:r>
              <a:rPr lang="zh-CN" altLang="zh-CN" sz="2800" dirty="0"/>
              <a:t>题述实验现象说明该溶液与稀盐酸反应产生了</a:t>
            </a:r>
            <a:r>
              <a:rPr lang="en-US" altLang="zh-CN" sz="2800" dirty="0"/>
              <a:t>CO</a:t>
            </a:r>
            <a:r>
              <a:rPr lang="en-US" altLang="zh-CN" sz="2800" baseline="-25000" dirty="0"/>
              <a:t>2</a:t>
            </a:r>
            <a:r>
              <a:rPr lang="zh-CN" altLang="zh-CN" sz="2800" dirty="0"/>
              <a:t>或</a:t>
            </a:r>
            <a:r>
              <a:rPr lang="en-US" altLang="zh-CN" sz="2800" dirty="0"/>
              <a:t>SO</a:t>
            </a:r>
            <a:r>
              <a:rPr lang="en-US" altLang="zh-CN" sz="2800" baseline="-25000" dirty="0"/>
              <a:t>2</a:t>
            </a:r>
            <a:r>
              <a:rPr lang="zh-CN" altLang="zh-CN" sz="2800" dirty="0"/>
              <a:t>等</a:t>
            </a:r>
            <a:r>
              <a:rPr lang="en-US" altLang="zh-CN" sz="2800" dirty="0"/>
              <a:t>,</a:t>
            </a:r>
            <a:r>
              <a:rPr lang="zh-CN" altLang="zh-CN" sz="2800" dirty="0"/>
              <a:t>该溶液可能是碳酸盐溶液、碳酸氢盐溶液或亚硫酸盐溶液等</a:t>
            </a:r>
            <a:r>
              <a:rPr lang="en-US" altLang="zh-CN" sz="2800" dirty="0"/>
              <a:t>,A</a:t>
            </a:r>
            <a:r>
              <a:rPr lang="zh-CN" altLang="zh-CN" sz="2800" dirty="0"/>
              <a:t>项错误</a:t>
            </a:r>
            <a:r>
              <a:rPr lang="en-US" altLang="zh-CN" sz="2800" dirty="0"/>
              <a:t>;</a:t>
            </a:r>
            <a:r>
              <a:rPr lang="zh-CN" altLang="zh-CN" sz="2800" dirty="0"/>
              <a:t>该溶液中还可能含有钾元素</a:t>
            </a:r>
            <a:r>
              <a:rPr lang="en-US" altLang="zh-CN" sz="2800" dirty="0"/>
              <a:t>,</a:t>
            </a:r>
            <a:r>
              <a:rPr lang="zh-CN" altLang="zh-CN" sz="2800" dirty="0"/>
              <a:t>需要透过蓝色钴玻璃进一步观察确定</a:t>
            </a:r>
            <a:r>
              <a:rPr lang="en-US" altLang="zh-CN" sz="2800" dirty="0"/>
              <a:t>,B</a:t>
            </a:r>
            <a:r>
              <a:rPr lang="zh-CN" altLang="zh-CN" sz="2800" dirty="0"/>
              <a:t>项错误</a:t>
            </a:r>
            <a:r>
              <a:rPr lang="en-US" altLang="zh-CN" sz="2800" dirty="0"/>
              <a:t>;</a:t>
            </a:r>
            <a:r>
              <a:rPr lang="zh-CN" altLang="zh-CN" sz="2800" dirty="0"/>
              <a:t>还原性气体或能发生加成反应的有机气体都可以使溴水褪色</a:t>
            </a:r>
            <a:r>
              <a:rPr lang="en-US" altLang="zh-CN" sz="2800" dirty="0"/>
              <a:t>,</a:t>
            </a:r>
            <a:r>
              <a:rPr lang="zh-CN" altLang="zh-CN" sz="2800" dirty="0"/>
              <a:t>如</a:t>
            </a:r>
            <a:r>
              <a:rPr lang="en-US" altLang="zh-CN" sz="2800" dirty="0"/>
              <a:t>SO</a:t>
            </a:r>
            <a:r>
              <a:rPr lang="en-US" altLang="zh-CN" sz="2800" baseline="-25000" dirty="0"/>
              <a:t>2</a:t>
            </a:r>
            <a:r>
              <a:rPr lang="zh-CN" altLang="zh-CN" sz="2800" dirty="0"/>
              <a:t>、</a:t>
            </a:r>
            <a:r>
              <a:rPr lang="en-US" altLang="zh-CN" sz="2800" dirty="0"/>
              <a:t>H</a:t>
            </a:r>
            <a:r>
              <a:rPr lang="en-US" altLang="zh-CN" sz="2800" baseline="-25000" dirty="0"/>
              <a:t>2</a:t>
            </a:r>
            <a:r>
              <a:rPr lang="en-US" altLang="zh-CN" sz="2800" dirty="0"/>
              <a:t>S</a:t>
            </a:r>
            <a:r>
              <a:rPr lang="zh-CN" altLang="zh-CN" sz="2800" dirty="0"/>
              <a:t>、</a:t>
            </a:r>
            <a:r>
              <a:rPr lang="en-US" altLang="zh-CN" sz="2800" dirty="0"/>
              <a:t>HC≡≡CH</a:t>
            </a:r>
            <a:r>
              <a:rPr lang="zh-CN" altLang="zh-CN" sz="2800" dirty="0"/>
              <a:t>等</a:t>
            </a:r>
            <a:r>
              <a:rPr lang="en-US" altLang="zh-CN" sz="2800" dirty="0"/>
              <a:t>,C</a:t>
            </a:r>
            <a:r>
              <a:rPr lang="zh-CN" altLang="zh-CN" sz="2800" dirty="0"/>
              <a:t>项错误</a:t>
            </a:r>
            <a:r>
              <a:rPr lang="en-US" altLang="zh-CN" sz="2800" dirty="0"/>
              <a:t>;</a:t>
            </a:r>
            <a:r>
              <a:rPr lang="zh-CN" altLang="zh-CN" sz="2800" dirty="0"/>
              <a:t>向某溶液中滴加</a:t>
            </a:r>
            <a:r>
              <a:rPr lang="en-US" altLang="zh-CN" sz="2800" dirty="0"/>
              <a:t>KSCN</a:t>
            </a:r>
            <a:r>
              <a:rPr lang="zh-CN" altLang="zh-CN" sz="2800" dirty="0"/>
              <a:t>溶液</a:t>
            </a:r>
            <a:r>
              <a:rPr lang="en-US" altLang="zh-CN" sz="2800" dirty="0"/>
              <a:t>,</a:t>
            </a:r>
            <a:r>
              <a:rPr lang="zh-CN" altLang="zh-CN" sz="2800" dirty="0"/>
              <a:t>溶液不变色</a:t>
            </a:r>
            <a:r>
              <a:rPr lang="en-US" altLang="zh-CN" sz="2800" dirty="0"/>
              <a:t>,</a:t>
            </a:r>
            <a:r>
              <a:rPr lang="zh-CN" altLang="zh-CN" sz="2800" dirty="0"/>
              <a:t>说明不含</a:t>
            </a:r>
            <a:r>
              <a:rPr lang="en-US" altLang="zh-CN" sz="2800" dirty="0"/>
              <a:t>Fe</a:t>
            </a:r>
            <a:r>
              <a:rPr lang="en-US" altLang="zh-CN" sz="2800" baseline="30000" dirty="0"/>
              <a:t>3+</a:t>
            </a:r>
            <a:r>
              <a:rPr lang="en-US" altLang="zh-CN" sz="2800" dirty="0"/>
              <a:t>,</a:t>
            </a:r>
            <a:r>
              <a:rPr lang="zh-CN" altLang="zh-CN" sz="2800" dirty="0"/>
              <a:t>滴加氯水后溶液显红色</a:t>
            </a:r>
            <a:r>
              <a:rPr lang="en-US" altLang="zh-CN" sz="2800" dirty="0"/>
              <a:t>,</a:t>
            </a:r>
            <a:r>
              <a:rPr lang="zh-CN" altLang="zh-CN" sz="2800" dirty="0"/>
              <a:t>氯气可将</a:t>
            </a:r>
            <a:r>
              <a:rPr lang="en-US" altLang="zh-CN" sz="2800" dirty="0"/>
              <a:t>Fe</a:t>
            </a:r>
            <a:r>
              <a:rPr lang="en-US" altLang="zh-CN" sz="2800" baseline="30000" dirty="0"/>
              <a:t>2+</a:t>
            </a:r>
            <a:r>
              <a:rPr lang="zh-CN" altLang="zh-CN" sz="2800" dirty="0"/>
              <a:t>氧化为</a:t>
            </a:r>
            <a:r>
              <a:rPr lang="en-US" altLang="zh-CN" sz="2800" dirty="0"/>
              <a:t>Fe</a:t>
            </a:r>
            <a:r>
              <a:rPr lang="en-US" altLang="zh-CN" sz="2800" baseline="30000" dirty="0"/>
              <a:t>3+</a:t>
            </a:r>
            <a:r>
              <a:rPr lang="en-US" altLang="zh-CN" sz="2800" dirty="0"/>
              <a:t>,</a:t>
            </a:r>
            <a:r>
              <a:rPr lang="zh-CN" altLang="zh-CN" sz="2800" dirty="0"/>
              <a:t>证明该溶液中一定含</a:t>
            </a:r>
            <a:r>
              <a:rPr lang="en-US" altLang="zh-CN" sz="2800" dirty="0"/>
              <a:t>Fe</a:t>
            </a:r>
            <a:r>
              <a:rPr lang="en-US" altLang="zh-CN" sz="2800" baseline="30000" dirty="0"/>
              <a:t>2+</a:t>
            </a:r>
            <a:r>
              <a:rPr lang="en-US" altLang="zh-CN" sz="2800" dirty="0"/>
              <a:t>,D</a:t>
            </a:r>
            <a:r>
              <a:rPr lang="zh-CN" altLang="zh-CN" sz="2800" dirty="0"/>
              <a:t>项正确。</a:t>
            </a:r>
            <a:endParaRPr lang="en-US" altLang="zh-CN" sz="2800" dirty="0"/>
          </a:p>
          <a:p>
            <a:pPr>
              <a:lnSpc>
                <a:spcPct val="150000"/>
              </a:lnSpc>
            </a:pPr>
            <a:r>
              <a:rPr lang="zh-CN" altLang="en-US" sz="2800" b="1" dirty="0">
                <a:solidFill>
                  <a:srgbClr val="DA251C"/>
                </a:solidFill>
              </a:rPr>
              <a:t>答案</a:t>
            </a:r>
            <a:r>
              <a:rPr lang="zh-CN" altLang="en-US" sz="2800" dirty="0"/>
              <a:t>   </a:t>
            </a:r>
            <a:r>
              <a:rPr lang="en-US" altLang="zh-CN" sz="2800" dirty="0"/>
              <a:t>D</a:t>
            </a:r>
            <a:r>
              <a:rPr lang="zh-CN" altLang="zh-CN" sz="2800" dirty="0"/>
              <a:t>　</a:t>
            </a:r>
          </a:p>
        </p:txBody>
      </p:sp>
    </p:spTree>
    <p:extLst>
      <p:ext uri="{BB962C8B-B14F-4D97-AF65-F5344CB8AC3E}">
        <p14:creationId xmlns:p14="http://schemas.microsoft.com/office/powerpoint/2010/main" val="29011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命题规律</a:t>
            </a:r>
          </a:p>
        </p:txBody>
      </p:sp>
      <p:graphicFrame>
        <p:nvGraphicFramePr>
          <p:cNvPr id="8" name="表格 7">
            <a:extLst>
              <a:ext uri="{FF2B5EF4-FFF2-40B4-BE49-F238E27FC236}">
                <a16:creationId xmlns:a16="http://schemas.microsoft.com/office/drawing/2014/main" xmlns="" id="{E121C589-5773-48FD-A6FB-F154B2FC5338}"/>
              </a:ext>
            </a:extLst>
          </p:cNvPr>
          <p:cNvGraphicFramePr>
            <a:graphicFrameLocks noGrp="1"/>
          </p:cNvGraphicFramePr>
          <p:nvPr>
            <p:extLst>
              <p:ext uri="{D42A27DB-BD31-4B8C-83A1-F6EECF244321}">
                <p14:modId xmlns:p14="http://schemas.microsoft.com/office/powerpoint/2010/main" val="1412851860"/>
              </p:ext>
            </p:extLst>
          </p:nvPr>
        </p:nvGraphicFramePr>
        <p:xfrm>
          <a:off x="493486" y="950680"/>
          <a:ext cx="11248571" cy="5696192"/>
        </p:xfrm>
        <a:graphic>
          <a:graphicData uri="http://schemas.openxmlformats.org/drawingml/2006/table">
            <a:tbl>
              <a:tblPr firstRow="1" firstCol="1" bandRow="1"/>
              <a:tblGrid>
                <a:gridCol w="1828800">
                  <a:extLst>
                    <a:ext uri="{9D8B030D-6E8A-4147-A177-3AD203B41FA5}">
                      <a16:colId xmlns:a16="http://schemas.microsoft.com/office/drawing/2014/main" xmlns="" val="1452197166"/>
                    </a:ext>
                  </a:extLst>
                </a:gridCol>
                <a:gridCol w="3381828">
                  <a:extLst>
                    <a:ext uri="{9D8B030D-6E8A-4147-A177-3AD203B41FA5}">
                      <a16:colId xmlns:a16="http://schemas.microsoft.com/office/drawing/2014/main" xmlns="" val="1142463843"/>
                    </a:ext>
                  </a:extLst>
                </a:gridCol>
                <a:gridCol w="6037943">
                  <a:extLst>
                    <a:ext uri="{9D8B030D-6E8A-4147-A177-3AD203B41FA5}">
                      <a16:colId xmlns:a16="http://schemas.microsoft.com/office/drawing/2014/main" xmlns="" val="507570111"/>
                    </a:ext>
                  </a:extLst>
                </a:gridCol>
              </a:tblGrid>
              <a:tr h="534956">
                <a:tc>
                  <a:txBody>
                    <a:bodyPr/>
                    <a:lstStyle/>
                    <a:p>
                      <a:pPr algn="ctr">
                        <a:lnSpc>
                          <a:spcPct val="100000"/>
                        </a:lnSpc>
                      </a:pPr>
                      <a:r>
                        <a:rPr lang="zh-CN" altLang="en-US" sz="2800" b="1" dirty="0">
                          <a:solidFill>
                            <a:srgbClr val="DA251C"/>
                          </a:solidFill>
                          <a:latin typeface="+mn-lt"/>
                          <a:ea typeface="+mn-ea"/>
                        </a:rPr>
                        <a:t>核心考点</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n-lt"/>
                          <a:ea typeface="+mn-ea"/>
                          <a:cs typeface="+mn-cs"/>
                        </a:rPr>
                        <a:t>考题取样</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a:txBody>
                    <a:bodyPr/>
                    <a:lstStyle/>
                    <a:p>
                      <a:pPr marL="0" algn="ctr" defTabSz="863600" rtl="0" eaLnBrk="1" latinLnBrk="0" hangingPunct="1">
                        <a:lnSpc>
                          <a:spcPct val="100000"/>
                        </a:lnSpc>
                      </a:pPr>
                      <a:r>
                        <a:rPr lang="zh-CN" altLang="en-US" sz="2800" b="1" kern="1200" dirty="0">
                          <a:solidFill>
                            <a:srgbClr val="DA251C"/>
                          </a:solidFill>
                          <a:latin typeface="+mn-lt"/>
                          <a:ea typeface="+mn-ea"/>
                          <a:cs typeface="+mn-cs"/>
                        </a:rPr>
                        <a:t>考向必究</a:t>
                      </a:r>
                    </a:p>
                  </a:txBody>
                  <a:tcPr marL="148833" marR="148833" marT="74416" marB="74416"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2489257953"/>
                  </a:ext>
                </a:extLst>
              </a:tr>
              <a:tr h="1168687">
                <a:tc rowSpan="3">
                  <a:txBody>
                    <a:bodyPr/>
                    <a:lstStyle/>
                    <a:p>
                      <a:pPr>
                        <a:lnSpc>
                          <a:spcPct val="150000"/>
                        </a:lnSpc>
                        <a:spcAft>
                          <a:spcPts val="0"/>
                        </a:spcAft>
                      </a:pPr>
                      <a:r>
                        <a:rPr lang="zh-CN" sz="2800" kern="1200" dirty="0">
                          <a:solidFill>
                            <a:schemeClr val="tx1"/>
                          </a:solidFill>
                          <a:latin typeface="+mn-lt"/>
                          <a:ea typeface="+mn-ea"/>
                          <a:cs typeface="+mn-cs"/>
                        </a:rPr>
                        <a:t>物质的分离与提纯</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kern="1200" dirty="0">
                          <a:solidFill>
                            <a:schemeClr val="tx1"/>
                          </a:solidFill>
                          <a:latin typeface="+mn-lt"/>
                          <a:ea typeface="+mn-ea"/>
                          <a:cs typeface="+mn-cs"/>
                        </a:rPr>
                        <a:t>2017</a:t>
                      </a:r>
                      <a:r>
                        <a:rPr lang="zh-CN"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Ⅰ,T8</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kern="1200" dirty="0">
                          <a:solidFill>
                            <a:schemeClr val="tx1"/>
                          </a:solidFill>
                          <a:latin typeface="+mn-lt"/>
                          <a:ea typeface="+mn-ea"/>
                          <a:cs typeface="+mn-cs"/>
                        </a:rPr>
                        <a:t>结合</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科技文献</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考查混合物的分离与提纯</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考向</a:t>
                      </a:r>
                      <a:r>
                        <a:rPr lang="en-US" sz="2800" kern="1200" dirty="0">
                          <a:solidFill>
                            <a:schemeClr val="tx1"/>
                          </a:solidFill>
                          <a:latin typeface="+mn-lt"/>
                          <a:ea typeface="+mn-ea"/>
                          <a:cs typeface="+mn-cs"/>
                        </a:rPr>
                        <a:t>1)</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2435547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kern="1200" dirty="0">
                          <a:solidFill>
                            <a:schemeClr val="tx1"/>
                          </a:solidFill>
                          <a:latin typeface="+mn-lt"/>
                          <a:ea typeface="+mn-ea"/>
                          <a:cs typeface="+mn-cs"/>
                        </a:rPr>
                        <a:t>2016</a:t>
                      </a:r>
                      <a:r>
                        <a:rPr lang="zh-CN" sz="2800" kern="1200" dirty="0">
                          <a:solidFill>
                            <a:schemeClr val="tx1"/>
                          </a:solidFill>
                          <a:latin typeface="+mn-lt"/>
                          <a:ea typeface="+mn-ea"/>
                          <a:cs typeface="+mn-cs"/>
                        </a:rPr>
                        <a:t>全国卷</a:t>
                      </a:r>
                      <a:r>
                        <a:rPr lang="en-US" sz="2800" kern="1200" dirty="0">
                          <a:solidFill>
                            <a:schemeClr val="tx1"/>
                          </a:solidFill>
                          <a:latin typeface="+mn-lt"/>
                          <a:ea typeface="+mn-ea"/>
                          <a:cs typeface="+mn-cs"/>
                        </a:rPr>
                        <a:t>Ⅰ,T10</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kern="1200" dirty="0">
                          <a:solidFill>
                            <a:schemeClr val="tx1"/>
                          </a:solidFill>
                          <a:latin typeface="+mn-lt"/>
                          <a:ea typeface="+mn-ea"/>
                          <a:cs typeface="+mn-cs"/>
                        </a:rPr>
                        <a:t>有机混合物、气体混合物的分离</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考向</a:t>
                      </a:r>
                      <a:r>
                        <a:rPr lang="en-US" sz="2800" kern="1200" dirty="0">
                          <a:solidFill>
                            <a:schemeClr val="tx1"/>
                          </a:solidFill>
                          <a:latin typeface="+mn-lt"/>
                          <a:ea typeface="+mn-ea"/>
                          <a:cs typeface="+mn-cs"/>
                        </a:rPr>
                        <a:t>1)</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250556556"/>
                  </a:ext>
                </a:extLst>
              </a:tr>
              <a:tr h="1150660">
                <a:tc vMerge="1">
                  <a:txBody>
                    <a:bodyPr/>
                    <a:lstStyle/>
                    <a:p>
                      <a:endParaRPr lang="zh-CN" altLang="en-US"/>
                    </a:p>
                  </a:txBody>
                  <a:tcP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kern="1200" dirty="0">
                          <a:solidFill>
                            <a:schemeClr val="tx1"/>
                          </a:solidFill>
                          <a:latin typeface="+mn-lt"/>
                          <a:ea typeface="+mn-ea"/>
                          <a:cs typeface="+mn-cs"/>
                        </a:rPr>
                        <a:t>2014</a:t>
                      </a:r>
                      <a:r>
                        <a:rPr lang="zh-CN" sz="2800" kern="1200" dirty="0">
                          <a:solidFill>
                            <a:schemeClr val="tx1"/>
                          </a:solidFill>
                          <a:latin typeface="+mn-lt"/>
                          <a:ea typeface="+mn-ea"/>
                          <a:cs typeface="+mn-cs"/>
                        </a:rPr>
                        <a:t>新课标全国卷</a:t>
                      </a:r>
                      <a:r>
                        <a:rPr lang="en-US" sz="2800" kern="1200" dirty="0">
                          <a:solidFill>
                            <a:schemeClr val="tx1"/>
                          </a:solidFill>
                          <a:latin typeface="+mn-lt"/>
                          <a:ea typeface="+mn-ea"/>
                          <a:cs typeface="+mn-cs"/>
                        </a:rPr>
                        <a:t>Ⅰ,T26</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kern="1200" dirty="0">
                          <a:solidFill>
                            <a:schemeClr val="tx1"/>
                          </a:solidFill>
                          <a:latin typeface="+mn-lt"/>
                          <a:ea typeface="+mn-ea"/>
                          <a:cs typeface="+mn-cs"/>
                        </a:rPr>
                        <a:t>有机物制备中有关分离和提纯、除杂操作</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考向</a:t>
                      </a:r>
                      <a:r>
                        <a:rPr lang="en-US" sz="2800" kern="1200" dirty="0">
                          <a:solidFill>
                            <a:schemeClr val="tx1"/>
                          </a:solidFill>
                          <a:latin typeface="+mn-lt"/>
                          <a:ea typeface="+mn-ea"/>
                          <a:cs typeface="+mn-cs"/>
                        </a:rPr>
                        <a:t>2)</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3195649883"/>
                  </a:ext>
                </a:extLst>
              </a:tr>
              <a:tr h="1150660">
                <a:tc>
                  <a:txBody>
                    <a:bodyPr/>
                    <a:lstStyle/>
                    <a:p>
                      <a:pPr>
                        <a:lnSpc>
                          <a:spcPct val="150000"/>
                        </a:lnSpc>
                        <a:spcAft>
                          <a:spcPts val="0"/>
                        </a:spcAft>
                      </a:pPr>
                      <a:r>
                        <a:rPr lang="zh-CN" sz="2800" kern="1200" dirty="0">
                          <a:solidFill>
                            <a:schemeClr val="tx1"/>
                          </a:solidFill>
                          <a:latin typeface="+mn-lt"/>
                          <a:ea typeface="+mn-ea"/>
                          <a:cs typeface="+mn-cs"/>
                        </a:rPr>
                        <a:t>物质的检验与鉴别</a:t>
                      </a: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en-US" sz="2800" kern="1200">
                          <a:solidFill>
                            <a:schemeClr val="tx1"/>
                          </a:solidFill>
                          <a:latin typeface="+mn-lt"/>
                          <a:ea typeface="+mn-ea"/>
                          <a:cs typeface="+mn-cs"/>
                        </a:rPr>
                        <a:t>2014</a:t>
                      </a:r>
                      <a:r>
                        <a:rPr lang="zh-CN" sz="2800" kern="1200">
                          <a:solidFill>
                            <a:schemeClr val="tx1"/>
                          </a:solidFill>
                          <a:latin typeface="+mn-lt"/>
                          <a:ea typeface="+mn-ea"/>
                          <a:cs typeface="+mn-cs"/>
                        </a:rPr>
                        <a:t>广东理综</a:t>
                      </a:r>
                      <a:r>
                        <a:rPr lang="en-US" sz="2800" kern="1200">
                          <a:solidFill>
                            <a:schemeClr val="tx1"/>
                          </a:solidFill>
                          <a:latin typeface="+mn-lt"/>
                          <a:ea typeface="+mn-ea"/>
                          <a:cs typeface="+mn-cs"/>
                        </a:rPr>
                        <a:t>,T9</a:t>
                      </a:r>
                      <a:endParaRPr lang="zh-CN" sz="2800" kern="120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nSpc>
                          <a:spcPct val="150000"/>
                        </a:lnSpc>
                        <a:spcAft>
                          <a:spcPts val="0"/>
                        </a:spcAft>
                      </a:pPr>
                      <a:r>
                        <a:rPr lang="zh-CN" sz="2800" kern="1200" dirty="0">
                          <a:solidFill>
                            <a:schemeClr val="tx1"/>
                          </a:solidFill>
                          <a:latin typeface="+mn-lt"/>
                          <a:ea typeface="+mn-ea"/>
                          <a:cs typeface="+mn-cs"/>
                        </a:rPr>
                        <a:t>物质检验中的性质和操作方法因果判断</a:t>
                      </a:r>
                      <a:r>
                        <a:rPr lang="en-US" sz="2800" kern="1200" dirty="0">
                          <a:solidFill>
                            <a:schemeClr val="tx1"/>
                          </a:solidFill>
                          <a:latin typeface="+mn-lt"/>
                          <a:ea typeface="+mn-ea"/>
                          <a:cs typeface="+mn-cs"/>
                        </a:rPr>
                        <a:t>(</a:t>
                      </a:r>
                      <a:r>
                        <a:rPr lang="zh-CN" sz="2800" kern="1200" dirty="0">
                          <a:solidFill>
                            <a:schemeClr val="tx1"/>
                          </a:solidFill>
                          <a:latin typeface="+mn-lt"/>
                          <a:ea typeface="+mn-ea"/>
                          <a:cs typeface="+mn-cs"/>
                        </a:rPr>
                        <a:t>方法</a:t>
                      </a:r>
                      <a:r>
                        <a:rPr lang="en-US" sz="2800" kern="1200" dirty="0">
                          <a:solidFill>
                            <a:schemeClr val="tx1"/>
                          </a:solidFill>
                          <a:latin typeface="+mn-lt"/>
                          <a:ea typeface="+mn-ea"/>
                          <a:cs typeface="+mn-cs"/>
                        </a:rPr>
                        <a:t>2) </a:t>
                      </a:r>
                      <a:endParaRPr lang="zh-CN" sz="2800" kern="1200" dirty="0">
                        <a:solidFill>
                          <a:schemeClr val="tx1"/>
                        </a:solidFill>
                        <a:latin typeface="+mn-lt"/>
                        <a:ea typeface="+mn-ea"/>
                        <a:cs typeface="+mn-cs"/>
                      </a:endParaRPr>
                    </a:p>
                  </a:txBody>
                  <a:tcPr marL="66675" marR="66675"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xmlns="" val="1627653994"/>
                  </a:ext>
                </a:extLst>
              </a:tr>
            </a:tbl>
          </a:graphicData>
        </a:graphic>
      </p:graphicFrame>
    </p:spTree>
    <p:extLst>
      <p:ext uri="{BB962C8B-B14F-4D97-AF65-F5344CB8AC3E}">
        <p14:creationId xmlns:p14="http://schemas.microsoft.com/office/powerpoint/2010/main" val="37912352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1273629"/>
            <a:ext cx="3951514" cy="4354285"/>
          </a:xfrm>
          <a:prstGeom prst="rect">
            <a:avLst/>
          </a:prstGeom>
          <a:solidFill>
            <a:srgbClr val="DA251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latin typeface="微软雅黑" panose="020B0503020204020204" pitchFamily="34" charset="-122"/>
                <a:ea typeface="微软雅黑" panose="020B0503020204020204" pitchFamily="34" charset="-122"/>
              </a:rPr>
              <a:t>C</a:t>
            </a:r>
            <a:r>
              <a:rPr lang="zh-CN" altLang="en-US" sz="2800" b="1" dirty="0">
                <a:solidFill>
                  <a:schemeClr val="bg1"/>
                </a:solidFill>
                <a:latin typeface="微软雅黑" panose="020B0503020204020204" pitchFamily="34" charset="-122"/>
                <a:ea typeface="微软雅黑" panose="020B0503020204020204" pitchFamily="34" charset="-122"/>
              </a:rPr>
              <a:t>考法帮</a:t>
            </a:r>
            <a:r>
              <a:rPr lang="en-US" altLang="zh-CN" sz="2800" b="1" dirty="0">
                <a:solidFill>
                  <a:schemeClr val="bg1"/>
                </a:solidFill>
                <a:latin typeface="微软雅黑" panose="020B0503020204020204" pitchFamily="34" charset="-122"/>
                <a:ea typeface="微软雅黑" panose="020B0503020204020204" pitchFamily="34" charset="-122"/>
              </a:rPr>
              <a:t>·</a:t>
            </a:r>
            <a:r>
              <a:rPr lang="zh-CN" altLang="en-US" sz="2800" b="1" dirty="0">
                <a:solidFill>
                  <a:schemeClr val="bg1"/>
                </a:solidFill>
                <a:latin typeface="微软雅黑" panose="020B0503020204020204" pitchFamily="34" charset="-122"/>
                <a:ea typeface="微软雅黑" panose="020B0503020204020204" pitchFamily="34" charset="-122"/>
              </a:rPr>
              <a:t>考向全扫描</a:t>
            </a:r>
          </a:p>
        </p:txBody>
      </p:sp>
      <p:sp>
        <p:nvSpPr>
          <p:cNvPr id="3" name="矩形 2">
            <a:hlinkClick r:id="rId3" action="ppaction://hlinksldjump"/>
          </p:cNvPr>
          <p:cNvSpPr/>
          <p:nvPr/>
        </p:nvSpPr>
        <p:spPr>
          <a:xfrm>
            <a:off x="4659086" y="1273628"/>
            <a:ext cx="7053943" cy="4354285"/>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nSpc>
                <a:spcPct val="150000"/>
              </a:lnSpc>
            </a:pPr>
            <a:r>
              <a:rPr lang="zh-CN" altLang="en-US" sz="2800" dirty="0">
                <a:solidFill>
                  <a:schemeClr val="tx1"/>
                </a:solidFill>
              </a:rPr>
              <a:t>考向</a:t>
            </a:r>
            <a:r>
              <a:rPr lang="en-US" altLang="zh-CN" sz="2800" dirty="0">
                <a:solidFill>
                  <a:schemeClr val="tx1"/>
                </a:solidFill>
              </a:rPr>
              <a:t>1  </a:t>
            </a:r>
            <a:r>
              <a:rPr lang="zh-CN" altLang="en-US" sz="2800" dirty="0">
                <a:solidFill>
                  <a:schemeClr val="tx1"/>
                </a:solidFill>
              </a:rPr>
              <a:t>混合物的分离和提纯</a:t>
            </a:r>
          </a:p>
          <a:p>
            <a:pPr>
              <a:lnSpc>
                <a:spcPct val="150000"/>
              </a:lnSpc>
            </a:pPr>
            <a:r>
              <a:rPr lang="zh-CN" altLang="en-US" sz="2800" dirty="0">
                <a:solidFill>
                  <a:schemeClr val="tx1"/>
                </a:solidFill>
              </a:rPr>
              <a:t>考向</a:t>
            </a:r>
            <a:r>
              <a:rPr lang="en-US" altLang="zh-CN" sz="2800" dirty="0">
                <a:solidFill>
                  <a:schemeClr val="tx1"/>
                </a:solidFill>
              </a:rPr>
              <a:t>2  </a:t>
            </a:r>
            <a:r>
              <a:rPr lang="zh-CN" altLang="en-US" sz="2800" dirty="0">
                <a:solidFill>
                  <a:schemeClr val="tx1"/>
                </a:solidFill>
              </a:rPr>
              <a:t>物质制备中的分离和提纯操作</a:t>
            </a:r>
          </a:p>
        </p:txBody>
      </p:sp>
    </p:spTree>
    <p:extLst>
      <p:ext uri="{BB962C8B-B14F-4D97-AF65-F5344CB8AC3E}">
        <p14:creationId xmlns:p14="http://schemas.microsoft.com/office/powerpoint/2010/main" val="7104351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xmlns="" id="{8EA5E433-12A3-47D9-96FC-E1C5A5825E7B}"/>
              </a:ext>
            </a:extLst>
          </p:cNvPr>
          <p:cNvSpPr/>
          <p:nvPr/>
        </p:nvSpPr>
        <p:spPr>
          <a:xfrm>
            <a:off x="268515" y="1128398"/>
            <a:ext cx="11691256" cy="3247620"/>
          </a:xfrm>
          <a:prstGeom prst="rect">
            <a:avLst/>
          </a:prstGeom>
        </p:spPr>
        <p:txBody>
          <a:bodyPr wrap="square">
            <a:spAutoFit/>
          </a:bodyPr>
          <a:lstStyle/>
          <a:p>
            <a:pPr>
              <a:lnSpc>
                <a:spcPct val="150000"/>
              </a:lnSpc>
            </a:pPr>
            <a:r>
              <a:rPr lang="zh-CN" altLang="en-US" sz="2800" dirty="0"/>
              <a:t>　　物质的分离、提纯是历年高考的命题热点。无论是在选择题、综合实验题</a:t>
            </a:r>
            <a:r>
              <a:rPr lang="en-US" altLang="zh-CN" sz="2800" dirty="0"/>
              <a:t>,</a:t>
            </a:r>
            <a:r>
              <a:rPr lang="zh-CN" altLang="en-US" sz="2800" dirty="0"/>
              <a:t>还是在工艺流程题中</a:t>
            </a:r>
            <a:r>
              <a:rPr lang="en-US" altLang="zh-CN" sz="2800" dirty="0"/>
              <a:t>,</a:t>
            </a:r>
            <a:r>
              <a:rPr lang="zh-CN" altLang="en-US" sz="2800" dirty="0"/>
              <a:t>考查的频率均较高。以无机反应为素材的试题对分离和提纯的考查</a:t>
            </a:r>
            <a:r>
              <a:rPr lang="en-US" altLang="zh-CN" sz="2800" dirty="0"/>
              <a:t>,</a:t>
            </a:r>
            <a:r>
              <a:rPr lang="zh-CN" altLang="en-US" sz="2800" dirty="0"/>
              <a:t>主要集中在洗气装置及试剂的选择、过滤装置及操作、蒸发结晶与蒸发浓缩、冷却结晶等方面。以有机反应为素材的试题对分离和提纯的考查</a:t>
            </a:r>
            <a:r>
              <a:rPr lang="en-US" altLang="zh-CN" sz="2800" dirty="0"/>
              <a:t>,</a:t>
            </a:r>
            <a:r>
              <a:rPr lang="zh-CN" altLang="en-US" sz="2800" dirty="0"/>
              <a:t>主要集中在萃取及分液操作、蒸馏与冷凝装置及操作等方面。</a:t>
            </a:r>
          </a:p>
        </p:txBody>
      </p:sp>
      <p:sp>
        <p:nvSpPr>
          <p:cNvPr id="10" name="矩形 9">
            <a:extLst>
              <a:ext uri="{FF2B5EF4-FFF2-40B4-BE49-F238E27FC236}">
                <a16:creationId xmlns:a16="http://schemas.microsoft.com/office/drawing/2014/main" xmlns="" id="{264577E5-9808-4E2A-B165-2198F82FAFFD}"/>
              </a:ext>
            </a:extLst>
          </p:cNvPr>
          <p:cNvSpPr/>
          <p:nvPr/>
        </p:nvSpPr>
        <p:spPr>
          <a:xfrm>
            <a:off x="234043" y="317393"/>
            <a:ext cx="11723912" cy="662297"/>
          </a:xfrm>
          <a:prstGeom prst="rect">
            <a:avLst/>
          </a:prstGeom>
        </p:spPr>
        <p:txBody>
          <a:bodyPr wrap="square">
            <a:spAutoFit/>
          </a:bodyPr>
          <a:lstStyle/>
          <a:p>
            <a:pPr>
              <a:lnSpc>
                <a:spcPct val="150000"/>
              </a:lnSpc>
              <a:spcAft>
                <a:spcPts val="0"/>
              </a:spcAft>
            </a:pP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7" name="矩形 6"/>
          <p:cNvSpPr/>
          <p:nvPr/>
        </p:nvSpPr>
        <p:spPr>
          <a:xfrm>
            <a:off x="1066800" y="-2"/>
            <a:ext cx="1828800"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rPr>
              <a:t>考情揭秘</a:t>
            </a:r>
          </a:p>
        </p:txBody>
      </p:sp>
      <p:sp>
        <p:nvSpPr>
          <p:cNvPr id="9" name="矩形 8"/>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Tree>
    <p:extLst>
      <p:ext uri="{BB962C8B-B14F-4D97-AF65-F5344CB8AC3E}">
        <p14:creationId xmlns:p14="http://schemas.microsoft.com/office/powerpoint/2010/main" val="583294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947052"/>
            <a:ext cx="11723912" cy="397031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7</a:t>
            </a:r>
            <a:r>
              <a:rPr lang="zh-CN" altLang="zh-CN" sz="2800" b="1" dirty="0">
                <a:solidFill>
                  <a:srgbClr val="DA251C"/>
                </a:solidFill>
              </a:rPr>
              <a:t>　</a:t>
            </a:r>
            <a:r>
              <a:rPr lang="en-US" altLang="zh-CN" sz="2800" dirty="0"/>
              <a:t>[2016</a:t>
            </a:r>
            <a:r>
              <a:rPr lang="zh-CN" altLang="zh-CN" sz="2800" dirty="0"/>
              <a:t>全国卷</a:t>
            </a:r>
            <a:r>
              <a:rPr lang="en-US" altLang="zh-CN" sz="2800" dirty="0"/>
              <a:t>Ⅰ,10,6</a:t>
            </a:r>
            <a:r>
              <a:rPr lang="zh-CN" altLang="zh-CN" sz="2800" dirty="0"/>
              <a:t>分</a:t>
            </a:r>
            <a:r>
              <a:rPr lang="en-US" altLang="zh-CN" sz="2800" dirty="0"/>
              <a:t>]</a:t>
            </a:r>
            <a:r>
              <a:rPr lang="zh-CN" altLang="zh-CN" sz="2800" dirty="0"/>
              <a:t>下列实验操作能达到实验目的的是</a:t>
            </a:r>
          </a:p>
          <a:p>
            <a:pPr>
              <a:lnSpc>
                <a:spcPct val="150000"/>
              </a:lnSpc>
            </a:pPr>
            <a:r>
              <a:rPr lang="en-US" altLang="zh-CN" sz="2800" dirty="0"/>
              <a:t>A.</a:t>
            </a:r>
            <a:r>
              <a:rPr lang="zh-CN" altLang="zh-CN" sz="2800" dirty="0"/>
              <a:t>用长颈漏斗分离出乙酸与乙醇反应的产物　</a:t>
            </a:r>
          </a:p>
          <a:p>
            <a:pPr>
              <a:lnSpc>
                <a:spcPct val="150000"/>
              </a:lnSpc>
            </a:pPr>
            <a:r>
              <a:rPr lang="en-US" altLang="zh-CN" sz="2800" dirty="0"/>
              <a:t>B.</a:t>
            </a:r>
            <a:r>
              <a:rPr lang="zh-CN" altLang="zh-CN" sz="2800" dirty="0"/>
              <a:t>用向上排空气法收集铜粉与稀硝酸反应产生的</a:t>
            </a:r>
            <a:r>
              <a:rPr lang="en-US" altLang="zh-CN" sz="2800" dirty="0"/>
              <a:t>NO</a:t>
            </a:r>
            <a:endParaRPr lang="zh-CN" altLang="zh-CN" sz="2800" dirty="0"/>
          </a:p>
          <a:p>
            <a:pPr>
              <a:lnSpc>
                <a:spcPct val="150000"/>
              </a:lnSpc>
            </a:pPr>
            <a:r>
              <a:rPr lang="en-US" altLang="zh-CN" sz="2800" dirty="0"/>
              <a:t>C.</a:t>
            </a:r>
            <a:r>
              <a:rPr lang="zh-CN" altLang="zh-CN" sz="2800" dirty="0"/>
              <a:t>配制氯化铁溶液时</a:t>
            </a:r>
            <a:r>
              <a:rPr lang="en-US" altLang="zh-CN" sz="2800" dirty="0"/>
              <a:t>,</a:t>
            </a:r>
            <a:r>
              <a:rPr lang="zh-CN" altLang="zh-CN" sz="2800" dirty="0"/>
              <a:t>将氯化铁溶解在较浓的盐酸中再加水稀释</a:t>
            </a:r>
          </a:p>
          <a:p>
            <a:pPr>
              <a:lnSpc>
                <a:spcPct val="150000"/>
              </a:lnSpc>
            </a:pPr>
            <a:r>
              <a:rPr lang="en-US" altLang="zh-CN" sz="2800" dirty="0"/>
              <a:t>D.</a:t>
            </a:r>
            <a:r>
              <a:rPr lang="zh-CN" altLang="zh-CN" sz="2800" dirty="0"/>
              <a:t>将</a:t>
            </a:r>
            <a:r>
              <a:rPr lang="en-US" altLang="zh-CN" sz="2800" dirty="0"/>
              <a:t>Cl</a:t>
            </a:r>
            <a:r>
              <a:rPr lang="en-US" altLang="zh-CN" sz="2800" baseline="-25000" dirty="0"/>
              <a:t>2</a:t>
            </a:r>
            <a:r>
              <a:rPr lang="zh-CN" altLang="zh-CN" sz="2800" dirty="0"/>
              <a:t>与</a:t>
            </a:r>
            <a:r>
              <a:rPr lang="en-US" altLang="zh-CN" sz="2800" dirty="0" err="1"/>
              <a:t>HCl</a:t>
            </a:r>
            <a:r>
              <a:rPr lang="zh-CN" altLang="zh-CN" sz="2800" dirty="0"/>
              <a:t>混合气体通过饱和食盐水可得到纯净的</a:t>
            </a:r>
            <a:r>
              <a:rPr lang="en-US" altLang="zh-CN" sz="2800" dirty="0"/>
              <a:t>Cl</a:t>
            </a:r>
            <a:r>
              <a:rPr lang="en-US" altLang="zh-CN" sz="2800" baseline="-25000" dirty="0"/>
              <a:t>2</a:t>
            </a:r>
          </a:p>
          <a:p>
            <a:pPr>
              <a:lnSpc>
                <a:spcPct val="150000"/>
              </a:lnSpc>
            </a:pPr>
            <a:r>
              <a:rPr lang="zh-CN" altLang="zh-CN" sz="2800" b="1" dirty="0">
                <a:solidFill>
                  <a:srgbClr val="DA251C"/>
                </a:solidFill>
              </a:rPr>
              <a:t>　</a:t>
            </a:r>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9" y="-2"/>
            <a:ext cx="492760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1   </a:t>
            </a:r>
            <a:r>
              <a:rPr lang="zh-CN" altLang="en-US" sz="2800" dirty="0">
                <a:solidFill>
                  <a:srgbClr val="DA251C"/>
                </a:solidFill>
                <a:ea typeface="微软雅黑" panose="020B0503020204020204" pitchFamily="34" charset="-122"/>
              </a:rPr>
              <a:t>混合物的分离和提纯</a:t>
            </a:r>
          </a:p>
        </p:txBody>
      </p:sp>
    </p:spTree>
    <p:extLst>
      <p:ext uri="{BB962C8B-B14F-4D97-AF65-F5344CB8AC3E}">
        <p14:creationId xmlns:p14="http://schemas.microsoft.com/office/powerpoint/2010/main" val="19992963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317393"/>
            <a:ext cx="11723912" cy="662233"/>
          </a:xfrm>
          <a:prstGeom prst="rect">
            <a:avLst/>
          </a:prstGeom>
        </p:spPr>
        <p:txBody>
          <a:bodyPr wrap="square">
            <a:spAutoFit/>
          </a:bodyPr>
          <a:lstStyle/>
          <a:p>
            <a:pPr>
              <a:lnSpc>
                <a:spcPct val="150000"/>
              </a:lnSpc>
              <a:spcAft>
                <a:spcPts val="0"/>
              </a:spcAft>
            </a:pPr>
            <a:r>
              <a:rPr lang="zh-CN" altLang="zh-CN" sz="2800" b="1" dirty="0">
                <a:solidFill>
                  <a:srgbClr val="DA251C"/>
                </a:solidFill>
              </a:rPr>
              <a:t>思维导引</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15F497AC-C11E-42B2-B184-487F83C1AAF3}"/>
              </a:ext>
            </a:extLst>
          </p:cNvPr>
          <p:cNvGraphicFramePr>
            <a:graphicFrameLocks noGrp="1"/>
          </p:cNvGraphicFramePr>
          <p:nvPr>
            <p:extLst>
              <p:ext uri="{D42A27DB-BD31-4B8C-83A1-F6EECF244321}">
                <p14:modId xmlns:p14="http://schemas.microsoft.com/office/powerpoint/2010/main" val="3966527495"/>
              </p:ext>
            </p:extLst>
          </p:nvPr>
        </p:nvGraphicFramePr>
        <p:xfrm>
          <a:off x="381000" y="1166496"/>
          <a:ext cx="11417300" cy="3088004"/>
        </p:xfrm>
        <a:graphic>
          <a:graphicData uri="http://schemas.openxmlformats.org/drawingml/2006/table">
            <a:tbl>
              <a:tblPr firstRow="1" firstCol="1" bandRow="1">
                <a:tableStyleId>{5C22544A-7EE6-4342-B048-85BDC9FD1C3A}</a:tableStyleId>
              </a:tblPr>
              <a:tblGrid>
                <a:gridCol w="1168400">
                  <a:extLst>
                    <a:ext uri="{9D8B030D-6E8A-4147-A177-3AD203B41FA5}">
                      <a16:colId xmlns:a16="http://schemas.microsoft.com/office/drawing/2014/main" xmlns="" val="4047001725"/>
                    </a:ext>
                  </a:extLst>
                </a:gridCol>
                <a:gridCol w="10248900">
                  <a:extLst>
                    <a:ext uri="{9D8B030D-6E8A-4147-A177-3AD203B41FA5}">
                      <a16:colId xmlns:a16="http://schemas.microsoft.com/office/drawing/2014/main" xmlns="" val="1677351037"/>
                    </a:ext>
                  </a:extLst>
                </a:gridCol>
              </a:tblGrid>
              <a:tr h="606308">
                <a:tc>
                  <a:txBody>
                    <a:bodyPr/>
                    <a:lstStyle/>
                    <a:p>
                      <a:pPr algn="ctr">
                        <a:lnSpc>
                          <a:spcPct val="120000"/>
                        </a:lnSpc>
                        <a:spcAft>
                          <a:spcPts val="0"/>
                        </a:spcAft>
                      </a:pPr>
                      <a:r>
                        <a:rPr lang="en-US" sz="2800" b="0">
                          <a:solidFill>
                            <a:schemeClr val="tx1"/>
                          </a:solidFill>
                          <a:effectLst/>
                        </a:rPr>
                        <a:t>A</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有机混合物的分离和提纯</a:t>
                      </a:r>
                      <a:r>
                        <a:rPr lang="en-US" sz="2800" b="0" dirty="0">
                          <a:solidFill>
                            <a:schemeClr val="tx1"/>
                          </a:solidFill>
                          <a:effectLst/>
                        </a:rPr>
                        <a:t>(</a:t>
                      </a:r>
                      <a:r>
                        <a:rPr lang="zh-CN" sz="2800" b="0" dirty="0">
                          <a:solidFill>
                            <a:schemeClr val="tx1"/>
                          </a:solidFill>
                          <a:effectLst/>
                        </a:rPr>
                        <a:t>分液法</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77206155"/>
                  </a:ext>
                </a:extLst>
              </a:tr>
              <a:tr h="606308">
                <a:tc>
                  <a:txBody>
                    <a:bodyPr/>
                    <a:lstStyle/>
                    <a:p>
                      <a:pPr algn="ctr">
                        <a:lnSpc>
                          <a:spcPct val="120000"/>
                        </a:lnSpc>
                        <a:spcAft>
                          <a:spcPts val="0"/>
                        </a:spcAft>
                      </a:pPr>
                      <a:r>
                        <a:rPr lang="en-US" sz="2800" b="0">
                          <a:solidFill>
                            <a:schemeClr val="tx1"/>
                          </a:solidFill>
                          <a:effectLst/>
                        </a:rPr>
                        <a:t>B</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dirty="0">
                          <a:solidFill>
                            <a:schemeClr val="tx1"/>
                          </a:solidFill>
                          <a:effectLst/>
                        </a:rPr>
                        <a:t>气体的收集方法</a:t>
                      </a:r>
                      <a:r>
                        <a:rPr lang="en-US" sz="2800" b="0" dirty="0">
                          <a:solidFill>
                            <a:schemeClr val="tx1"/>
                          </a:solidFill>
                          <a:effectLst/>
                        </a:rPr>
                        <a:t>(</a:t>
                      </a:r>
                      <a:r>
                        <a:rPr lang="zh-CN" sz="2800" b="0" dirty="0">
                          <a:solidFill>
                            <a:schemeClr val="tx1"/>
                          </a:solidFill>
                          <a:effectLst/>
                        </a:rPr>
                        <a:t>考虑气体的性质</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78474612"/>
                  </a:ext>
                </a:extLst>
              </a:tr>
              <a:tr h="606308">
                <a:tc>
                  <a:txBody>
                    <a:bodyPr/>
                    <a:lstStyle/>
                    <a:p>
                      <a:pPr algn="ctr">
                        <a:lnSpc>
                          <a:spcPct val="120000"/>
                        </a:lnSpc>
                        <a:spcAft>
                          <a:spcPts val="0"/>
                        </a:spcAft>
                      </a:pPr>
                      <a:r>
                        <a:rPr lang="en-US" sz="2800" b="0">
                          <a:solidFill>
                            <a:schemeClr val="tx1"/>
                          </a:solidFill>
                          <a:effectLst/>
                        </a:rPr>
                        <a:t>C</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溶液的配制</a:t>
                      </a:r>
                      <a:r>
                        <a:rPr lang="en-US" sz="2800" b="0">
                          <a:solidFill>
                            <a:schemeClr val="tx1"/>
                          </a:solidFill>
                          <a:effectLst/>
                        </a:rPr>
                        <a:t>(</a:t>
                      </a:r>
                      <a:r>
                        <a:rPr lang="zh-CN" sz="2800" b="0">
                          <a:solidFill>
                            <a:schemeClr val="tx1"/>
                          </a:solidFill>
                          <a:effectLst/>
                        </a:rPr>
                        <a:t>考虑</a:t>
                      </a:r>
                      <a:r>
                        <a:rPr lang="en-US" sz="2800" b="0">
                          <a:solidFill>
                            <a:schemeClr val="tx1"/>
                          </a:solidFill>
                          <a:effectLst/>
                        </a:rPr>
                        <a:t>Fe</a:t>
                      </a:r>
                      <a:r>
                        <a:rPr lang="en-US" sz="2800" b="0" baseline="30000">
                          <a:solidFill>
                            <a:schemeClr val="tx1"/>
                          </a:solidFill>
                          <a:effectLst/>
                        </a:rPr>
                        <a:t>3+</a:t>
                      </a:r>
                      <a:r>
                        <a:rPr lang="zh-CN" sz="2800" b="0">
                          <a:solidFill>
                            <a:schemeClr val="tx1"/>
                          </a:solidFill>
                          <a:effectLst/>
                        </a:rPr>
                        <a:t>的水解</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60260052"/>
                  </a:ext>
                </a:extLst>
              </a:tr>
              <a:tr h="1269080">
                <a:tc>
                  <a:txBody>
                    <a:bodyPr/>
                    <a:lstStyle/>
                    <a:p>
                      <a:pPr algn="ctr">
                        <a:lnSpc>
                          <a:spcPct val="120000"/>
                        </a:lnSpc>
                        <a:spcAft>
                          <a:spcPts val="0"/>
                        </a:spcAft>
                      </a:pPr>
                      <a:r>
                        <a:rPr lang="en-US" sz="2800" b="0">
                          <a:solidFill>
                            <a:schemeClr val="tx1"/>
                          </a:solidFill>
                          <a:effectLst/>
                        </a:rPr>
                        <a:t>D</a:t>
                      </a:r>
                      <a:r>
                        <a:rPr lang="zh-CN" sz="2800" b="0">
                          <a:solidFill>
                            <a:schemeClr val="tx1"/>
                          </a:solidFill>
                          <a:effectLst/>
                        </a:rPr>
                        <a:t>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zh-CN" sz="2800" b="0" dirty="0">
                          <a:solidFill>
                            <a:schemeClr val="tx1"/>
                          </a:solidFill>
                          <a:effectLst/>
                        </a:rPr>
                        <a:t>气体混合物的分离和提纯</a:t>
                      </a:r>
                      <a:r>
                        <a:rPr lang="en-US" sz="2800" b="0" dirty="0">
                          <a:solidFill>
                            <a:schemeClr val="tx1"/>
                          </a:solidFill>
                          <a:effectLst/>
                        </a:rPr>
                        <a:t>(</a:t>
                      </a:r>
                      <a:r>
                        <a:rPr lang="zh-CN" sz="2800" b="0" dirty="0">
                          <a:solidFill>
                            <a:schemeClr val="tx1"/>
                          </a:solidFill>
                          <a:effectLst/>
                        </a:rPr>
                        <a:t>考虑混合气体各组分的性质差异</a:t>
                      </a:r>
                      <a:r>
                        <a:rPr lang="en-US" sz="2800" b="0" dirty="0">
                          <a:solidFill>
                            <a:schemeClr val="tx1"/>
                          </a:solidFill>
                          <a:effectLst/>
                        </a:rPr>
                        <a:t>,</a:t>
                      </a:r>
                      <a:r>
                        <a:rPr lang="zh-CN" sz="2800" b="0" dirty="0">
                          <a:solidFill>
                            <a:schemeClr val="tx1"/>
                          </a:solidFill>
                          <a:effectLst/>
                        </a:rPr>
                        <a:t>除杂试剂和装置的选择</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025885415"/>
                  </a:ext>
                </a:extLst>
              </a:tr>
            </a:tbl>
          </a:graphicData>
        </a:graphic>
      </p:graphicFrame>
    </p:spTree>
    <p:extLst>
      <p:ext uri="{BB962C8B-B14F-4D97-AF65-F5344CB8AC3E}">
        <p14:creationId xmlns:p14="http://schemas.microsoft.com/office/powerpoint/2010/main" val="834282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342793"/>
            <a:ext cx="11723912" cy="3970318"/>
          </a:xfrm>
          <a:prstGeom prst="rect">
            <a:avLst/>
          </a:prstGeom>
        </p:spPr>
        <p:txBody>
          <a:bodyPr wrap="square">
            <a:spAutoFit/>
          </a:bodyPr>
          <a:lstStyle/>
          <a:p>
            <a:pPr>
              <a:lnSpc>
                <a:spcPct val="150000"/>
              </a:lnSpc>
              <a:spcAft>
                <a:spcPts val="0"/>
              </a:spcAft>
            </a:pPr>
            <a:r>
              <a:rPr lang="zh-CN" altLang="zh-CN" sz="2800" b="1" dirty="0">
                <a:solidFill>
                  <a:srgbClr val="DA251C"/>
                </a:solidFill>
              </a:rPr>
              <a:t>解析</a:t>
            </a:r>
            <a:r>
              <a:rPr lang="zh-CN" altLang="zh-CN" sz="2800" dirty="0"/>
              <a:t>　长颈漏斗不能用来分液</a:t>
            </a:r>
            <a:r>
              <a:rPr lang="en-US" altLang="zh-CN" sz="2800" dirty="0"/>
              <a:t>,</a:t>
            </a:r>
            <a:r>
              <a:rPr lang="zh-CN" altLang="zh-CN" sz="2800" dirty="0"/>
              <a:t>应用分液漏斗</a:t>
            </a:r>
            <a:r>
              <a:rPr lang="en-US" altLang="zh-CN" sz="2800" dirty="0"/>
              <a:t>,A</a:t>
            </a:r>
            <a:r>
              <a:rPr lang="zh-CN" altLang="zh-CN" sz="2800" dirty="0"/>
              <a:t>项错误</a:t>
            </a:r>
            <a:r>
              <a:rPr lang="en-US" altLang="zh-CN" sz="2800" dirty="0"/>
              <a:t>;NO</a:t>
            </a:r>
            <a:r>
              <a:rPr lang="zh-CN" altLang="zh-CN" sz="2800" dirty="0"/>
              <a:t>能与</a:t>
            </a:r>
            <a:r>
              <a:rPr lang="en-US" altLang="zh-CN" sz="2800" dirty="0"/>
              <a:t>O</a:t>
            </a:r>
            <a:r>
              <a:rPr lang="en-US" altLang="zh-CN" sz="2800" baseline="-25000" dirty="0"/>
              <a:t>2</a:t>
            </a:r>
            <a:r>
              <a:rPr lang="zh-CN" altLang="zh-CN" sz="2800" dirty="0"/>
              <a:t>反应</a:t>
            </a:r>
            <a:r>
              <a:rPr lang="en-US" altLang="zh-CN" sz="2800" dirty="0"/>
              <a:t>,</a:t>
            </a:r>
            <a:r>
              <a:rPr lang="zh-CN" altLang="zh-CN" sz="2800" dirty="0"/>
              <a:t>不能用排空气法收集</a:t>
            </a:r>
            <a:r>
              <a:rPr lang="en-US" altLang="zh-CN" sz="2800" dirty="0"/>
              <a:t>NO,B</a:t>
            </a:r>
            <a:r>
              <a:rPr lang="zh-CN" altLang="zh-CN" sz="2800" dirty="0"/>
              <a:t>项错误</a:t>
            </a:r>
            <a:r>
              <a:rPr lang="en-US" altLang="zh-CN" sz="2800" dirty="0"/>
              <a:t>;</a:t>
            </a:r>
            <a:r>
              <a:rPr lang="zh-CN" altLang="zh-CN" sz="2800" dirty="0"/>
              <a:t>配制</a:t>
            </a:r>
            <a:r>
              <a:rPr lang="en-US" altLang="zh-CN" sz="2800" dirty="0"/>
              <a:t>FeCl</a:t>
            </a:r>
            <a:r>
              <a:rPr lang="en-US" altLang="zh-CN" sz="2800" baseline="-25000" dirty="0"/>
              <a:t>3</a:t>
            </a:r>
            <a:r>
              <a:rPr lang="zh-CN" altLang="zh-CN" sz="2800" dirty="0"/>
              <a:t>溶液时</a:t>
            </a:r>
            <a:r>
              <a:rPr lang="en-US" altLang="zh-CN" sz="2800" dirty="0"/>
              <a:t>,</a:t>
            </a:r>
            <a:r>
              <a:rPr lang="zh-CN" altLang="zh-CN" sz="2800" dirty="0"/>
              <a:t>为防止</a:t>
            </a:r>
            <a:r>
              <a:rPr lang="en-US" altLang="zh-CN" sz="2800" dirty="0"/>
              <a:t>Fe</a:t>
            </a:r>
            <a:r>
              <a:rPr lang="en-US" altLang="zh-CN" sz="2800" baseline="30000" dirty="0"/>
              <a:t>3+</a:t>
            </a:r>
            <a:r>
              <a:rPr lang="zh-CN" altLang="zh-CN" sz="2800" dirty="0"/>
              <a:t>的水解</a:t>
            </a:r>
            <a:r>
              <a:rPr lang="en-US" altLang="zh-CN" sz="2800" dirty="0"/>
              <a:t>,</a:t>
            </a:r>
            <a:r>
              <a:rPr lang="zh-CN" altLang="zh-CN" sz="2800" dirty="0"/>
              <a:t>应将</a:t>
            </a:r>
            <a:r>
              <a:rPr lang="en-US" altLang="zh-CN" sz="2800" dirty="0"/>
              <a:t>FeCl</a:t>
            </a:r>
            <a:r>
              <a:rPr lang="en-US" altLang="zh-CN" sz="2800" baseline="-25000" dirty="0"/>
              <a:t>3</a:t>
            </a:r>
            <a:r>
              <a:rPr lang="zh-CN" altLang="zh-CN" sz="2800" dirty="0"/>
              <a:t>溶解在较浓的盐酸中</a:t>
            </a:r>
            <a:r>
              <a:rPr lang="en-US" altLang="zh-CN" sz="2800" dirty="0"/>
              <a:t>,</a:t>
            </a:r>
            <a:r>
              <a:rPr lang="zh-CN" altLang="zh-CN" sz="2800" dirty="0"/>
              <a:t>再加水稀释</a:t>
            </a:r>
            <a:r>
              <a:rPr lang="en-US" altLang="zh-CN" sz="2800" dirty="0"/>
              <a:t>,C</a:t>
            </a:r>
            <a:r>
              <a:rPr lang="zh-CN" altLang="zh-CN" sz="2800" dirty="0"/>
              <a:t>项正确</a:t>
            </a:r>
            <a:r>
              <a:rPr lang="en-US" altLang="zh-CN" sz="2800" dirty="0"/>
              <a:t>;</a:t>
            </a:r>
            <a:r>
              <a:rPr lang="zh-CN" altLang="zh-CN" sz="2800" dirty="0"/>
              <a:t>将</a:t>
            </a:r>
            <a:r>
              <a:rPr lang="en-US" altLang="zh-CN" sz="2800" dirty="0"/>
              <a:t>Cl</a:t>
            </a:r>
            <a:r>
              <a:rPr lang="en-US" altLang="zh-CN" sz="2800" baseline="-25000" dirty="0"/>
              <a:t>2</a:t>
            </a:r>
            <a:r>
              <a:rPr lang="zh-CN" altLang="zh-CN" sz="2800" dirty="0"/>
              <a:t>和</a:t>
            </a:r>
            <a:r>
              <a:rPr lang="en-US" altLang="zh-CN" sz="2800" dirty="0" err="1"/>
              <a:t>HCl</a:t>
            </a:r>
            <a:r>
              <a:rPr lang="zh-CN" altLang="zh-CN" sz="2800" dirty="0"/>
              <a:t>的混合气体通过饱和食盐水可除去其中的</a:t>
            </a:r>
            <a:r>
              <a:rPr lang="en-US" altLang="zh-CN" sz="2800" dirty="0" err="1"/>
              <a:t>HCl</a:t>
            </a:r>
            <a:r>
              <a:rPr lang="en-US" altLang="zh-CN" sz="2800" dirty="0"/>
              <a:t>,</a:t>
            </a:r>
            <a:r>
              <a:rPr lang="zh-CN" altLang="zh-CN" sz="2800" dirty="0"/>
              <a:t>但引入了水蒸气</a:t>
            </a:r>
            <a:r>
              <a:rPr lang="en-US" altLang="zh-CN" sz="2800" dirty="0"/>
              <a:t>,</a:t>
            </a:r>
            <a:r>
              <a:rPr lang="zh-CN" altLang="zh-CN" sz="2800" dirty="0"/>
              <a:t>不能得到纯净的</a:t>
            </a:r>
            <a:r>
              <a:rPr lang="en-US" altLang="zh-CN" sz="2800" dirty="0"/>
              <a:t>Cl</a:t>
            </a:r>
            <a:r>
              <a:rPr lang="en-US" altLang="zh-CN" sz="2800" baseline="-25000" dirty="0"/>
              <a:t>2</a:t>
            </a:r>
            <a:r>
              <a:rPr lang="en-US" altLang="zh-CN" sz="2800" dirty="0"/>
              <a:t>,D</a:t>
            </a:r>
            <a:r>
              <a:rPr lang="zh-CN" altLang="zh-CN" sz="2800" dirty="0"/>
              <a:t>项错误。</a:t>
            </a:r>
            <a:endParaRPr lang="en-US" altLang="zh-CN" sz="2800" dirty="0"/>
          </a:p>
          <a:p>
            <a:pPr>
              <a:lnSpc>
                <a:spcPct val="150000"/>
              </a:lnSpc>
              <a:spcAft>
                <a:spcPts val="0"/>
              </a:spcAft>
            </a:pPr>
            <a:endParaRPr lang="en-US" altLang="zh-CN" sz="2800" dirty="0"/>
          </a:p>
          <a:p>
            <a:pPr>
              <a:lnSpc>
                <a:spcPct val="150000"/>
              </a:lnSpc>
              <a:spcAft>
                <a:spcPts val="0"/>
              </a:spcAft>
            </a:pPr>
            <a:r>
              <a:rPr lang="zh-CN" altLang="zh-CN" sz="2800" b="1" dirty="0">
                <a:solidFill>
                  <a:srgbClr val="DA251C"/>
                </a:solidFill>
              </a:rPr>
              <a:t>答案</a:t>
            </a:r>
            <a:r>
              <a:rPr lang="zh-CN" altLang="zh-CN" sz="2800" dirty="0"/>
              <a:t>　</a:t>
            </a:r>
            <a:r>
              <a:rPr lang="en-US" altLang="zh-CN" sz="2800" dirty="0"/>
              <a:t>C</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Tree>
    <p:extLst>
      <p:ext uri="{BB962C8B-B14F-4D97-AF65-F5344CB8AC3E}">
        <p14:creationId xmlns:p14="http://schemas.microsoft.com/office/powerpoint/2010/main" val="4067960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203093"/>
            <a:ext cx="11723912" cy="662297"/>
          </a:xfrm>
          <a:prstGeom prst="rect">
            <a:avLst/>
          </a:prstGeom>
        </p:spPr>
        <p:txBody>
          <a:bodyPr wrap="square">
            <a:spAutoFit/>
          </a:bodyPr>
          <a:lstStyle/>
          <a:p>
            <a:pPr>
              <a:lnSpc>
                <a:spcPct val="150000"/>
              </a:lnSpc>
              <a:spcAft>
                <a:spcPts val="0"/>
              </a:spcAft>
            </a:pPr>
            <a:r>
              <a:rPr lang="zh-CN" altLang="en-US" sz="2800" b="1" dirty="0">
                <a:solidFill>
                  <a:srgbClr val="DA251C"/>
                </a:solidFill>
              </a:rPr>
              <a:t>考点扫描</a:t>
            </a:r>
            <a:endParaRPr lang="zh-CN" altLang="zh-CN" sz="280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01F6AAB6-17CB-4385-AC1A-0249EDB25587}"/>
              </a:ext>
            </a:extLst>
          </p:cNvPr>
          <p:cNvGraphicFramePr>
            <a:graphicFrameLocks noGrp="1"/>
          </p:cNvGraphicFramePr>
          <p:nvPr>
            <p:extLst>
              <p:ext uri="{D42A27DB-BD31-4B8C-83A1-F6EECF244321}">
                <p14:modId xmlns:p14="http://schemas.microsoft.com/office/powerpoint/2010/main" val="1375643429"/>
              </p:ext>
            </p:extLst>
          </p:nvPr>
        </p:nvGraphicFramePr>
        <p:xfrm>
          <a:off x="355600" y="855274"/>
          <a:ext cx="11480801" cy="5654939"/>
        </p:xfrm>
        <a:graphic>
          <a:graphicData uri="http://schemas.openxmlformats.org/drawingml/2006/table">
            <a:tbl>
              <a:tblPr firstRow="1" firstCol="1" bandRow="1">
                <a:tableStyleId>{5C22544A-7EE6-4342-B048-85BDC9FD1C3A}</a:tableStyleId>
              </a:tblPr>
              <a:tblGrid>
                <a:gridCol w="1131511">
                  <a:extLst>
                    <a:ext uri="{9D8B030D-6E8A-4147-A177-3AD203B41FA5}">
                      <a16:colId xmlns:a16="http://schemas.microsoft.com/office/drawing/2014/main" xmlns="" val="2365815356"/>
                    </a:ext>
                  </a:extLst>
                </a:gridCol>
                <a:gridCol w="2101379">
                  <a:extLst>
                    <a:ext uri="{9D8B030D-6E8A-4147-A177-3AD203B41FA5}">
                      <a16:colId xmlns:a16="http://schemas.microsoft.com/office/drawing/2014/main" xmlns="" val="2048749668"/>
                    </a:ext>
                  </a:extLst>
                </a:gridCol>
                <a:gridCol w="5909471">
                  <a:extLst>
                    <a:ext uri="{9D8B030D-6E8A-4147-A177-3AD203B41FA5}">
                      <a16:colId xmlns:a16="http://schemas.microsoft.com/office/drawing/2014/main" xmlns="" val="274617946"/>
                    </a:ext>
                  </a:extLst>
                </a:gridCol>
                <a:gridCol w="2338440">
                  <a:extLst>
                    <a:ext uri="{9D8B030D-6E8A-4147-A177-3AD203B41FA5}">
                      <a16:colId xmlns:a16="http://schemas.microsoft.com/office/drawing/2014/main" xmlns="" val="1782237895"/>
                    </a:ext>
                  </a:extLst>
                </a:gridCol>
              </a:tblGrid>
              <a:tr h="478886">
                <a:tc>
                  <a:txBody>
                    <a:bodyPr/>
                    <a:lstStyle/>
                    <a:p>
                      <a:pPr algn="ctr">
                        <a:lnSpc>
                          <a:spcPct val="120000"/>
                        </a:lnSpc>
                        <a:spcAft>
                          <a:spcPts val="0"/>
                        </a:spcAft>
                      </a:pPr>
                      <a:r>
                        <a:rPr lang="zh-CN" sz="2800" b="0" dirty="0">
                          <a:solidFill>
                            <a:schemeClr val="tx1"/>
                          </a:solidFill>
                          <a:effectLst/>
                        </a:rPr>
                        <a:t>考点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考点扫描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r>
                        <a:rPr lang="zh-CN" sz="2800" b="0">
                          <a:solidFill>
                            <a:schemeClr val="tx1"/>
                          </a:solidFill>
                          <a:effectLst/>
                        </a:rPr>
                        <a:t>考查内容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6039009"/>
                  </a:ext>
                </a:extLst>
              </a:tr>
              <a:tr h="3094619">
                <a:tc rowSpan="2">
                  <a:txBody>
                    <a:bodyPr/>
                    <a:lstStyle/>
                    <a:p>
                      <a:pPr algn="ctr">
                        <a:lnSpc>
                          <a:spcPct val="120000"/>
                        </a:lnSpc>
                        <a:spcAft>
                          <a:spcPts val="0"/>
                        </a:spcAft>
                      </a:pPr>
                      <a:r>
                        <a:rPr lang="zh-CN" sz="2800" b="0" dirty="0">
                          <a:solidFill>
                            <a:schemeClr val="tx1"/>
                          </a:solidFill>
                          <a:effectLst/>
                        </a:rPr>
                        <a:t>气体混</a:t>
                      </a:r>
                    </a:p>
                    <a:p>
                      <a:pPr algn="ctr">
                        <a:lnSpc>
                          <a:spcPct val="120000"/>
                        </a:lnSpc>
                        <a:spcAft>
                          <a:spcPts val="0"/>
                        </a:spcAft>
                      </a:pPr>
                      <a:r>
                        <a:rPr lang="zh-CN" sz="2800" b="0" dirty="0">
                          <a:solidFill>
                            <a:schemeClr val="tx1"/>
                          </a:solidFill>
                          <a:effectLst/>
                        </a:rPr>
                        <a:t>合物的</a:t>
                      </a:r>
                    </a:p>
                    <a:p>
                      <a:pPr algn="ctr">
                        <a:lnSpc>
                          <a:spcPct val="120000"/>
                        </a:lnSpc>
                        <a:spcAft>
                          <a:spcPts val="0"/>
                        </a:spcAft>
                      </a:pPr>
                      <a:r>
                        <a:rPr lang="zh-CN" sz="2800" b="0" dirty="0">
                          <a:solidFill>
                            <a:schemeClr val="tx1"/>
                          </a:solidFill>
                          <a:effectLst/>
                        </a:rPr>
                        <a:t>分离和</a:t>
                      </a:r>
                    </a:p>
                    <a:p>
                      <a:pPr algn="ctr">
                        <a:lnSpc>
                          <a:spcPct val="120000"/>
                        </a:lnSpc>
                        <a:spcAft>
                          <a:spcPts val="0"/>
                        </a:spcAft>
                      </a:pPr>
                      <a:r>
                        <a:rPr lang="zh-CN" sz="2800" b="0" dirty="0">
                          <a:solidFill>
                            <a:schemeClr val="tx1"/>
                          </a:solidFill>
                          <a:effectLst/>
                        </a:rPr>
                        <a:t>提纯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0"/>
                        </a:spcAft>
                      </a:pPr>
                      <a:endParaRPr lang="en-US" sz="2800" b="0" dirty="0">
                        <a:solidFill>
                          <a:schemeClr val="tx1"/>
                        </a:solidFill>
                        <a:effectLst/>
                      </a:endParaRPr>
                    </a:p>
                    <a:p>
                      <a:pPr algn="ctr">
                        <a:lnSpc>
                          <a:spcPct val="120000"/>
                        </a:lnSpc>
                        <a:spcAft>
                          <a:spcPts val="0"/>
                        </a:spcAft>
                      </a:pPr>
                      <a:endParaRPr lang="en-US" sz="2800" b="0" dirty="0">
                        <a:solidFill>
                          <a:schemeClr val="tx1"/>
                        </a:solidFill>
                        <a:effectLst/>
                      </a:endParaRPr>
                    </a:p>
                    <a:p>
                      <a:pPr algn="ctr">
                        <a:lnSpc>
                          <a:spcPct val="120000"/>
                        </a:lnSpc>
                        <a:spcAft>
                          <a:spcPts val="0"/>
                        </a:spcAft>
                      </a:pPr>
                      <a:r>
                        <a:rPr lang="zh-CN" sz="2800" b="0" dirty="0">
                          <a:solidFill>
                            <a:schemeClr val="tx1"/>
                          </a:solidFill>
                          <a:effectLst/>
                        </a:rPr>
                        <a:t>洗气瓶</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a:solidFill>
                            <a:schemeClr val="tx1"/>
                          </a:solidFill>
                          <a:effectLst/>
                        </a:rPr>
                        <a:t>[2017</a:t>
                      </a:r>
                      <a:r>
                        <a:rPr lang="zh-CN" sz="2800" b="0">
                          <a:solidFill>
                            <a:schemeClr val="tx1"/>
                          </a:solidFill>
                          <a:effectLst/>
                        </a:rPr>
                        <a:t>全国卷</a:t>
                      </a:r>
                      <a:r>
                        <a:rPr lang="en-US" sz="2800" b="0">
                          <a:solidFill>
                            <a:schemeClr val="tx1"/>
                          </a:solidFill>
                          <a:effectLst/>
                        </a:rPr>
                        <a:t>Ⅰ,10A]</a:t>
                      </a:r>
                      <a:r>
                        <a:rPr lang="zh-CN" sz="2800" b="0">
                          <a:solidFill>
                            <a:schemeClr val="tx1"/>
                          </a:solidFill>
                          <a:effectLst/>
                        </a:rPr>
                        <a:t>除去</a:t>
                      </a:r>
                      <a:r>
                        <a:rPr lang="en-US" sz="2800" b="0">
                          <a:solidFill>
                            <a:schemeClr val="tx1"/>
                          </a:solidFill>
                          <a:effectLst/>
                        </a:rPr>
                        <a:t>H</a:t>
                      </a:r>
                      <a:r>
                        <a:rPr lang="en-US" sz="2800" b="0" baseline="-25000">
                          <a:solidFill>
                            <a:schemeClr val="tx1"/>
                          </a:solidFill>
                          <a:effectLst/>
                        </a:rPr>
                        <a:t>2</a:t>
                      </a:r>
                      <a:r>
                        <a:rPr lang="zh-CN" sz="2800" b="0">
                          <a:solidFill>
                            <a:schemeClr val="tx1"/>
                          </a:solidFill>
                          <a:effectLst/>
                        </a:rPr>
                        <a:t>中的</a:t>
                      </a:r>
                      <a:r>
                        <a:rPr lang="en-US" sz="2800" b="0">
                          <a:solidFill>
                            <a:schemeClr val="tx1"/>
                          </a:solidFill>
                          <a:effectLst/>
                        </a:rPr>
                        <a:t>HCl</a:t>
                      </a:r>
                      <a:r>
                        <a:rPr lang="zh-CN" sz="2800" b="0">
                          <a:solidFill>
                            <a:schemeClr val="tx1"/>
                          </a:solidFill>
                          <a:effectLst/>
                        </a:rPr>
                        <a:t>、</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a:t>
                      </a:r>
                      <a:r>
                        <a:rPr lang="zh-CN" sz="2800" b="0">
                          <a:solidFill>
                            <a:schemeClr val="tx1"/>
                          </a:solidFill>
                          <a:effectLst/>
                        </a:rPr>
                        <a:t>、</a:t>
                      </a:r>
                      <a:r>
                        <a:rPr lang="en-US" sz="2800" b="0">
                          <a:solidFill>
                            <a:schemeClr val="tx1"/>
                          </a:solidFill>
                          <a:effectLst/>
                        </a:rPr>
                        <a:t>O</a:t>
                      </a:r>
                      <a:r>
                        <a:rPr lang="en-US" sz="2800" b="0" baseline="-25000">
                          <a:solidFill>
                            <a:schemeClr val="tx1"/>
                          </a:solidFill>
                          <a:effectLst/>
                        </a:rPr>
                        <a:t>2</a:t>
                      </a:r>
                      <a:r>
                        <a:rPr lang="zh-CN" sz="2800" b="0">
                          <a:solidFill>
                            <a:schemeClr val="tx1"/>
                          </a:solidFill>
                          <a:effectLst/>
                        </a:rPr>
                        <a:t>、</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O(g)</a:t>
                      </a:r>
                      <a:r>
                        <a:rPr lang="zh-CN" sz="2800" b="0">
                          <a:solidFill>
                            <a:schemeClr val="tx1"/>
                          </a:solidFill>
                          <a:effectLst/>
                        </a:rPr>
                        <a:t>杂质应将气体依次通过</a:t>
                      </a:r>
                      <a:r>
                        <a:rPr lang="en-US" sz="2800" b="0">
                          <a:solidFill>
                            <a:schemeClr val="tx1"/>
                          </a:solidFill>
                          <a:effectLst/>
                        </a:rPr>
                        <a:t>KMnO</a:t>
                      </a:r>
                      <a:r>
                        <a:rPr lang="en-US" sz="2800" b="0" baseline="-25000">
                          <a:solidFill>
                            <a:schemeClr val="tx1"/>
                          </a:solidFill>
                          <a:effectLst/>
                        </a:rPr>
                        <a:t>4</a:t>
                      </a:r>
                      <a:r>
                        <a:rPr lang="zh-CN" sz="2800" b="0">
                          <a:solidFill>
                            <a:schemeClr val="tx1"/>
                          </a:solidFill>
                          <a:effectLst/>
                        </a:rPr>
                        <a:t>溶液、浓</a:t>
                      </a:r>
                      <a:r>
                        <a:rPr lang="en-US" sz="2800" b="0">
                          <a:solidFill>
                            <a:schemeClr val="tx1"/>
                          </a:solidFill>
                          <a:effectLst/>
                        </a:rPr>
                        <a:t>H</a:t>
                      </a:r>
                      <a:r>
                        <a:rPr lang="en-US" sz="2800" b="0" baseline="-25000">
                          <a:solidFill>
                            <a:schemeClr val="tx1"/>
                          </a:solidFill>
                          <a:effectLst/>
                        </a:rPr>
                        <a:t>2</a:t>
                      </a:r>
                      <a:r>
                        <a:rPr lang="en-US" sz="2800" b="0">
                          <a:solidFill>
                            <a:schemeClr val="tx1"/>
                          </a:solidFill>
                          <a:effectLst/>
                        </a:rPr>
                        <a:t>SO</a:t>
                      </a:r>
                      <a:r>
                        <a:rPr lang="en-US" sz="2800" b="0" baseline="-25000">
                          <a:solidFill>
                            <a:schemeClr val="tx1"/>
                          </a:solidFill>
                          <a:effectLst/>
                        </a:rPr>
                        <a:t>4</a:t>
                      </a:r>
                      <a:r>
                        <a:rPr lang="zh-CN" sz="2800" b="0">
                          <a:solidFill>
                            <a:schemeClr val="tx1"/>
                          </a:solidFill>
                          <a:effectLst/>
                        </a:rPr>
                        <a:t>、焦性没食子酸溶液</a:t>
                      </a:r>
                      <a:r>
                        <a:rPr lang="en-US" sz="2800" b="0">
                          <a:solidFill>
                            <a:schemeClr val="tx1"/>
                          </a:solidFill>
                          <a:effectLst/>
                        </a:rPr>
                        <a:t>(×)</a:t>
                      </a:r>
                      <a:endParaRPr lang="zh-CN" sz="2800" b="0">
                        <a:solidFill>
                          <a:schemeClr val="tx1"/>
                        </a:solidFill>
                        <a:effectLst/>
                      </a:endParaRPr>
                    </a:p>
                    <a:p>
                      <a:pPr>
                        <a:lnSpc>
                          <a:spcPct val="120000"/>
                        </a:lnSpc>
                        <a:spcAft>
                          <a:spcPts val="0"/>
                        </a:spcAft>
                      </a:pPr>
                      <a:r>
                        <a:rPr lang="en-US" sz="2800" b="0">
                          <a:solidFill>
                            <a:schemeClr val="tx1"/>
                          </a:solidFill>
                          <a:effectLst/>
                        </a:rPr>
                        <a:t>[2016</a:t>
                      </a:r>
                      <a:r>
                        <a:rPr lang="zh-CN" sz="2800" b="0">
                          <a:solidFill>
                            <a:schemeClr val="tx1"/>
                          </a:solidFill>
                          <a:effectLst/>
                        </a:rPr>
                        <a:t>天津理综</a:t>
                      </a:r>
                      <a:r>
                        <a:rPr lang="en-US" sz="2800" b="0">
                          <a:solidFill>
                            <a:schemeClr val="tx1"/>
                          </a:solidFill>
                          <a:effectLst/>
                        </a:rPr>
                        <a:t>,5C]</a:t>
                      </a:r>
                      <a:r>
                        <a:rPr lang="zh-CN" sz="2800" b="0">
                          <a:solidFill>
                            <a:schemeClr val="tx1"/>
                          </a:solidFill>
                          <a:effectLst/>
                        </a:rPr>
                        <a:t>用饱和</a:t>
                      </a:r>
                      <a:r>
                        <a:rPr lang="en-US" sz="2800" b="0">
                          <a:solidFill>
                            <a:schemeClr val="tx1"/>
                          </a:solidFill>
                          <a:effectLst/>
                        </a:rPr>
                        <a:t>NaHSO</a:t>
                      </a:r>
                      <a:r>
                        <a:rPr lang="en-US" sz="2800" b="0" baseline="-25000">
                          <a:solidFill>
                            <a:schemeClr val="tx1"/>
                          </a:solidFill>
                          <a:effectLst/>
                        </a:rPr>
                        <a:t>3</a:t>
                      </a:r>
                      <a:r>
                        <a:rPr lang="zh-CN" sz="2800" b="0">
                          <a:solidFill>
                            <a:schemeClr val="tx1"/>
                          </a:solidFill>
                          <a:effectLst/>
                        </a:rPr>
                        <a:t>溶液除去</a:t>
                      </a:r>
                      <a:r>
                        <a:rPr lang="en-US" sz="2800" b="0">
                          <a:solidFill>
                            <a:schemeClr val="tx1"/>
                          </a:solidFill>
                          <a:effectLst/>
                        </a:rPr>
                        <a:t>SO</a:t>
                      </a:r>
                      <a:r>
                        <a:rPr lang="en-US" sz="2800" b="0" baseline="-25000">
                          <a:solidFill>
                            <a:schemeClr val="tx1"/>
                          </a:solidFill>
                          <a:effectLst/>
                        </a:rPr>
                        <a:t>2</a:t>
                      </a:r>
                      <a:r>
                        <a:rPr lang="zh-CN" sz="2800" b="0">
                          <a:solidFill>
                            <a:schemeClr val="tx1"/>
                          </a:solidFill>
                          <a:effectLst/>
                        </a:rPr>
                        <a:t>中的</a:t>
                      </a:r>
                      <a:r>
                        <a:rPr lang="en-US" sz="2800" b="0">
                          <a:solidFill>
                            <a:schemeClr val="tx1"/>
                          </a:solidFill>
                          <a:effectLst/>
                        </a:rPr>
                        <a:t>HCl</a:t>
                      </a:r>
                      <a:r>
                        <a:rPr lang="zh-CN" sz="2800" b="0">
                          <a:solidFill>
                            <a:schemeClr val="tx1"/>
                          </a:solidFill>
                          <a:effectLst/>
                        </a:rPr>
                        <a:t>杂质</a:t>
                      </a:r>
                      <a:r>
                        <a:rPr lang="en-US" sz="2800" b="0">
                          <a:solidFill>
                            <a:schemeClr val="tx1"/>
                          </a:solidFill>
                          <a:effectLst/>
                        </a:rPr>
                        <a:t>(√)</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20000"/>
                        </a:lnSpc>
                        <a:spcAft>
                          <a:spcPts val="0"/>
                        </a:spcAft>
                      </a:pPr>
                      <a:r>
                        <a:rPr lang="zh-CN" sz="2800" b="0" dirty="0">
                          <a:solidFill>
                            <a:schemeClr val="tx1"/>
                          </a:solidFill>
                          <a:effectLst/>
                        </a:rPr>
                        <a:t>根据混合气体各组分性质的差异</a:t>
                      </a:r>
                      <a:r>
                        <a:rPr lang="en-US" sz="2800" b="0" dirty="0">
                          <a:solidFill>
                            <a:schemeClr val="tx1"/>
                          </a:solidFill>
                          <a:effectLst/>
                        </a:rPr>
                        <a:t>,</a:t>
                      </a:r>
                      <a:r>
                        <a:rPr lang="zh-CN" sz="2800" b="0" dirty="0">
                          <a:solidFill>
                            <a:schemeClr val="tx1"/>
                          </a:solidFill>
                          <a:effectLst/>
                        </a:rPr>
                        <a:t>通过吸收、转化、状态变化等使杂质气体分离</a:t>
                      </a:r>
                      <a:r>
                        <a:rPr lang="en-US" sz="2800" b="0" dirty="0">
                          <a:solidFill>
                            <a:schemeClr val="tx1"/>
                          </a:solidFill>
                          <a:effectLst/>
                        </a:rPr>
                        <a:t>,</a:t>
                      </a:r>
                      <a:r>
                        <a:rPr lang="zh-CN" sz="2800" b="0" dirty="0">
                          <a:solidFill>
                            <a:schemeClr val="tx1"/>
                          </a:solidFill>
                          <a:effectLst/>
                        </a:rPr>
                        <a:t>一般考查除杂试剂及装置的选择</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025514383"/>
                  </a:ext>
                </a:extLst>
              </a:tr>
              <a:tr h="2048222">
                <a:tc vMerge="1">
                  <a:txBody>
                    <a:bodyPr/>
                    <a:lstStyle/>
                    <a:p>
                      <a:endParaRPr lang="zh-CN" altLang="en-US"/>
                    </a:p>
                  </a:txBody>
                  <a:tcPr/>
                </a:tc>
                <a:tc>
                  <a:txBody>
                    <a:bodyPr/>
                    <a:lstStyle/>
                    <a:p>
                      <a:pPr algn="ctr">
                        <a:lnSpc>
                          <a:spcPct val="120000"/>
                        </a:lnSpc>
                        <a:spcAft>
                          <a:spcPts val="0"/>
                        </a:spcAft>
                      </a:pPr>
                      <a:endParaRPr lang="en-US" sz="2800" b="0">
                        <a:solidFill>
                          <a:schemeClr val="tx1"/>
                        </a:solidFill>
                        <a:effectLst/>
                      </a:endParaRPr>
                    </a:p>
                    <a:p>
                      <a:pPr>
                        <a:lnSpc>
                          <a:spcPct val="120000"/>
                        </a:lnSpc>
                        <a:spcAft>
                          <a:spcPts val="0"/>
                        </a:spcAft>
                      </a:pPr>
                      <a:r>
                        <a:rPr lang="zh-CN" sz="2800" b="0">
                          <a:solidFill>
                            <a:schemeClr val="tx1"/>
                          </a:solidFill>
                          <a:effectLst/>
                        </a:rPr>
                        <a:t>球形干燥管</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0"/>
                        </a:spcAft>
                      </a:pPr>
                      <a:r>
                        <a:rPr lang="en-US" sz="2800" b="0" dirty="0">
                          <a:solidFill>
                            <a:schemeClr val="tx1"/>
                          </a:solidFill>
                          <a:effectLst/>
                        </a:rPr>
                        <a:t>[2016</a:t>
                      </a:r>
                      <a:r>
                        <a:rPr lang="zh-CN" sz="2800" b="0" dirty="0">
                          <a:solidFill>
                            <a:schemeClr val="tx1"/>
                          </a:solidFill>
                          <a:effectLst/>
                        </a:rPr>
                        <a:t>全国卷</a:t>
                      </a:r>
                      <a:r>
                        <a:rPr lang="en-US" sz="2800" b="0" dirty="0">
                          <a:solidFill>
                            <a:schemeClr val="tx1"/>
                          </a:solidFill>
                          <a:effectLst/>
                        </a:rPr>
                        <a:t>Ⅰ,26(1)]</a:t>
                      </a:r>
                      <a:r>
                        <a:rPr lang="zh-CN" sz="2800" b="0" dirty="0">
                          <a:solidFill>
                            <a:schemeClr val="tx1"/>
                          </a:solidFill>
                          <a:effectLst/>
                        </a:rPr>
                        <a:t>用碱石灰除去氨气中的水蒸气</a:t>
                      </a:r>
                    </a:p>
                    <a:p>
                      <a:pPr>
                        <a:lnSpc>
                          <a:spcPct val="120000"/>
                        </a:lnSpc>
                        <a:spcAft>
                          <a:spcPts val="0"/>
                        </a:spcAft>
                      </a:pPr>
                      <a:r>
                        <a:rPr lang="en-US" sz="2800" b="0" dirty="0">
                          <a:solidFill>
                            <a:schemeClr val="tx1"/>
                          </a:solidFill>
                          <a:effectLst/>
                        </a:rPr>
                        <a:t>[2015</a:t>
                      </a:r>
                      <a:r>
                        <a:rPr lang="zh-CN" sz="2800" b="0" dirty="0">
                          <a:solidFill>
                            <a:schemeClr val="tx1"/>
                          </a:solidFill>
                          <a:effectLst/>
                        </a:rPr>
                        <a:t>重庆理综</a:t>
                      </a:r>
                      <a:r>
                        <a:rPr lang="en-US" sz="2800" b="0" dirty="0">
                          <a:solidFill>
                            <a:schemeClr val="tx1"/>
                          </a:solidFill>
                          <a:effectLst/>
                        </a:rPr>
                        <a:t>,9(3)]</a:t>
                      </a:r>
                      <a:r>
                        <a:rPr lang="zh-CN" sz="2800" b="0" dirty="0">
                          <a:solidFill>
                            <a:schemeClr val="tx1"/>
                          </a:solidFill>
                          <a:effectLst/>
                        </a:rPr>
                        <a:t>该装置可用于除去</a:t>
                      </a:r>
                      <a:r>
                        <a:rPr lang="en-US" sz="2800" b="0" dirty="0">
                          <a:solidFill>
                            <a:schemeClr val="tx1"/>
                          </a:solidFill>
                          <a:effectLst/>
                        </a:rPr>
                        <a:t>ClO</a:t>
                      </a:r>
                      <a:r>
                        <a:rPr lang="en-US" sz="2800" b="0" baseline="-25000" dirty="0">
                          <a:solidFill>
                            <a:schemeClr val="tx1"/>
                          </a:solidFill>
                          <a:effectLst/>
                        </a:rPr>
                        <a:t>2</a:t>
                      </a:r>
                      <a:r>
                        <a:rPr lang="zh-CN" sz="2800" b="0" dirty="0">
                          <a:solidFill>
                            <a:schemeClr val="tx1"/>
                          </a:solidFill>
                          <a:effectLst/>
                        </a:rPr>
                        <a:t>中的</a:t>
                      </a:r>
                      <a:r>
                        <a:rPr lang="en-US" sz="2800" b="0" dirty="0">
                          <a:solidFill>
                            <a:schemeClr val="tx1"/>
                          </a:solidFill>
                          <a:effectLst/>
                        </a:rPr>
                        <a:t>Cl</a:t>
                      </a:r>
                      <a:r>
                        <a:rPr lang="en-US" sz="2800" b="0" baseline="-25000" dirty="0">
                          <a:solidFill>
                            <a:schemeClr val="tx1"/>
                          </a:solidFill>
                          <a:effectLst/>
                        </a:rPr>
                        <a:t>2</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3513213180"/>
                  </a:ext>
                </a:extLst>
              </a:tr>
            </a:tbl>
          </a:graphicData>
        </a:graphic>
      </p:graphicFrame>
      <p:pic>
        <p:nvPicPr>
          <p:cNvPr id="184326" name="16-专题三-HX-LQ-89.jpg">
            <a:extLst>
              <a:ext uri="{FF2B5EF4-FFF2-40B4-BE49-F238E27FC236}">
                <a16:creationId xmlns:a16="http://schemas.microsoft.com/office/drawing/2014/main" xmlns="" id="{A6B65F8B-2C18-43FC-A295-3FE9664773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689409"/>
            <a:ext cx="1206305" cy="1321191"/>
          </a:xfrm>
          <a:prstGeom prst="rect">
            <a:avLst/>
          </a:prstGeom>
          <a:noFill/>
          <a:extLst>
            <a:ext uri="{909E8E84-426E-40DD-AFC4-6F175D3DCCD1}">
              <a14:hiddenFill xmlns:a14="http://schemas.microsoft.com/office/drawing/2010/main">
                <a:solidFill>
                  <a:srgbClr val="FFFFFF"/>
                </a:solidFill>
              </a14:hiddenFill>
            </a:ext>
          </a:extLst>
        </p:spPr>
      </p:pic>
      <p:pic>
        <p:nvPicPr>
          <p:cNvPr id="184325" name="16-专题三-HX-LQ-90.jpg">
            <a:extLst>
              <a:ext uri="{FF2B5EF4-FFF2-40B4-BE49-F238E27FC236}">
                <a16:creationId xmlns:a16="http://schemas.microsoft.com/office/drawing/2014/main" xmlns="" id="{C579A6FB-BA2A-42E1-87CF-7F63BF135C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278" y="4702518"/>
            <a:ext cx="1187157" cy="325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06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266593"/>
            <a:ext cx="11723912" cy="662297"/>
          </a:xfrm>
          <a:prstGeom prst="rect">
            <a:avLst/>
          </a:prstGeom>
        </p:spPr>
        <p:txBody>
          <a:bodyPr wrap="square">
            <a:spAutoFit/>
          </a:bodyPr>
          <a:lstStyle/>
          <a:p>
            <a:pPr algn="r">
              <a:lnSpc>
                <a:spcPct val="150000"/>
              </a:lnSpc>
              <a:spcAft>
                <a:spcPts val="0"/>
              </a:spcAft>
            </a:pPr>
            <a:r>
              <a:rPr lang="zh-CN" altLang="en-US" sz="2800" dirty="0"/>
              <a:t>（续表）</a:t>
            </a:r>
            <a:endPar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01F6AAB6-17CB-4385-AC1A-0249EDB25587}"/>
              </a:ext>
            </a:extLst>
          </p:cNvPr>
          <p:cNvGraphicFramePr>
            <a:graphicFrameLocks noGrp="1"/>
          </p:cNvGraphicFramePr>
          <p:nvPr>
            <p:extLst>
              <p:ext uri="{D42A27DB-BD31-4B8C-83A1-F6EECF244321}">
                <p14:modId xmlns:p14="http://schemas.microsoft.com/office/powerpoint/2010/main" val="3455306457"/>
              </p:ext>
            </p:extLst>
          </p:nvPr>
        </p:nvGraphicFramePr>
        <p:xfrm>
          <a:off x="355600" y="918774"/>
          <a:ext cx="11480801" cy="4901455"/>
        </p:xfrm>
        <a:graphic>
          <a:graphicData uri="http://schemas.openxmlformats.org/drawingml/2006/table">
            <a:tbl>
              <a:tblPr firstRow="1" firstCol="1" bandRow="1">
                <a:tableStyleId>{5C22544A-7EE6-4342-B048-85BDC9FD1C3A}</a:tableStyleId>
              </a:tblPr>
              <a:tblGrid>
                <a:gridCol w="1384300">
                  <a:extLst>
                    <a:ext uri="{9D8B030D-6E8A-4147-A177-3AD203B41FA5}">
                      <a16:colId xmlns:a16="http://schemas.microsoft.com/office/drawing/2014/main" xmlns="" val="2365815356"/>
                    </a:ext>
                  </a:extLst>
                </a:gridCol>
                <a:gridCol w="2832100">
                  <a:extLst>
                    <a:ext uri="{9D8B030D-6E8A-4147-A177-3AD203B41FA5}">
                      <a16:colId xmlns:a16="http://schemas.microsoft.com/office/drawing/2014/main" xmlns="" val="2048749668"/>
                    </a:ext>
                  </a:extLst>
                </a:gridCol>
                <a:gridCol w="5399314">
                  <a:extLst>
                    <a:ext uri="{9D8B030D-6E8A-4147-A177-3AD203B41FA5}">
                      <a16:colId xmlns:a16="http://schemas.microsoft.com/office/drawing/2014/main" xmlns="" val="274617946"/>
                    </a:ext>
                  </a:extLst>
                </a:gridCol>
                <a:gridCol w="1865087">
                  <a:extLst>
                    <a:ext uri="{9D8B030D-6E8A-4147-A177-3AD203B41FA5}">
                      <a16:colId xmlns:a16="http://schemas.microsoft.com/office/drawing/2014/main" xmlns="" val="1782237895"/>
                    </a:ext>
                  </a:extLst>
                </a:gridCol>
              </a:tblGrid>
              <a:tr h="649053">
                <a:tc>
                  <a:txBody>
                    <a:bodyPr/>
                    <a:lstStyle/>
                    <a:p>
                      <a:pPr algn="ctr">
                        <a:lnSpc>
                          <a:spcPct val="130000"/>
                        </a:lnSpc>
                        <a:spcAft>
                          <a:spcPts val="0"/>
                        </a:spcAft>
                      </a:pPr>
                      <a:r>
                        <a:rPr lang="zh-CN" sz="2800" b="0" dirty="0">
                          <a:solidFill>
                            <a:schemeClr val="tx1"/>
                          </a:solidFill>
                          <a:effectLst/>
                        </a:rPr>
                        <a:t>考点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考点扫描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考查内容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6039009"/>
                  </a:ext>
                </a:extLst>
              </a:tr>
              <a:tr h="4252402">
                <a:tc>
                  <a:txBody>
                    <a:bodyPr/>
                    <a:lstStyle/>
                    <a:p>
                      <a:pPr algn="ctr">
                        <a:lnSpc>
                          <a:spcPct val="150000"/>
                        </a:lnSpc>
                        <a:spcAft>
                          <a:spcPts val="0"/>
                        </a:spcAft>
                      </a:pPr>
                      <a:r>
                        <a:rPr lang="zh-CN" altLang="zh-CN" sz="2800" b="0" dirty="0">
                          <a:solidFill>
                            <a:schemeClr val="tx1"/>
                          </a:solidFill>
                          <a:effectLst/>
                        </a:rPr>
                        <a:t>气体混</a:t>
                      </a:r>
                    </a:p>
                    <a:p>
                      <a:pPr algn="ctr">
                        <a:lnSpc>
                          <a:spcPct val="150000"/>
                        </a:lnSpc>
                        <a:spcAft>
                          <a:spcPts val="0"/>
                        </a:spcAft>
                      </a:pPr>
                      <a:r>
                        <a:rPr lang="zh-CN" altLang="zh-CN" sz="2800" b="0" dirty="0">
                          <a:solidFill>
                            <a:schemeClr val="tx1"/>
                          </a:solidFill>
                          <a:effectLst/>
                        </a:rPr>
                        <a:t>合物的</a:t>
                      </a:r>
                    </a:p>
                    <a:p>
                      <a:pPr algn="ctr">
                        <a:lnSpc>
                          <a:spcPct val="150000"/>
                        </a:lnSpc>
                        <a:spcAft>
                          <a:spcPts val="0"/>
                        </a:spcAft>
                      </a:pPr>
                      <a:r>
                        <a:rPr lang="zh-CN" altLang="zh-CN" sz="2800" b="0" dirty="0">
                          <a:solidFill>
                            <a:schemeClr val="tx1"/>
                          </a:solidFill>
                          <a:effectLst/>
                        </a:rPr>
                        <a:t>分离和</a:t>
                      </a:r>
                    </a:p>
                    <a:p>
                      <a:pPr algn="ctr">
                        <a:lnSpc>
                          <a:spcPct val="150000"/>
                        </a:lnSpc>
                        <a:spcAft>
                          <a:spcPts val="0"/>
                        </a:spcAft>
                      </a:pPr>
                      <a:r>
                        <a:rPr lang="zh-CN" altLang="zh-CN" sz="2800" b="0" dirty="0">
                          <a:solidFill>
                            <a:schemeClr val="tx1"/>
                          </a:solidFill>
                          <a:effectLst/>
                        </a:rPr>
                        <a:t>提纯</a:t>
                      </a: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r>
                        <a:rPr lang="zh-CN" sz="2800" b="0" dirty="0">
                          <a:solidFill>
                            <a:schemeClr val="tx1"/>
                          </a:solidFill>
                          <a:effectLst/>
                        </a:rPr>
                        <a:t>冰水浴</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[2015</a:t>
                      </a:r>
                      <a:r>
                        <a:rPr lang="zh-CN" sz="2800" b="0" dirty="0">
                          <a:solidFill>
                            <a:schemeClr val="tx1"/>
                          </a:solidFill>
                          <a:effectLst/>
                        </a:rPr>
                        <a:t>新课标全国卷</a:t>
                      </a:r>
                      <a:r>
                        <a:rPr lang="en-US" sz="2800" b="0" dirty="0">
                          <a:solidFill>
                            <a:schemeClr val="tx1"/>
                          </a:solidFill>
                          <a:effectLst/>
                        </a:rPr>
                        <a:t>Ⅰ,26(1)]</a:t>
                      </a:r>
                      <a:r>
                        <a:rPr lang="zh-CN" sz="2800" b="0" dirty="0">
                          <a:solidFill>
                            <a:schemeClr val="tx1"/>
                          </a:solidFill>
                          <a:effectLst/>
                        </a:rPr>
                        <a:t>该装置可用于冷凝</a:t>
                      </a:r>
                      <a:r>
                        <a:rPr lang="en-US" sz="2800" b="0" dirty="0">
                          <a:solidFill>
                            <a:schemeClr val="tx1"/>
                          </a:solidFill>
                          <a:effectLst/>
                        </a:rPr>
                        <a:t>,</a:t>
                      </a:r>
                      <a:r>
                        <a:rPr lang="zh-CN" sz="2800" b="0" dirty="0">
                          <a:solidFill>
                            <a:schemeClr val="tx1"/>
                          </a:solidFill>
                          <a:effectLst/>
                        </a:rPr>
                        <a:t>除去草酸晶体</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4</a:t>
                      </a:r>
                      <a:r>
                        <a:rPr lang="en-US" sz="2800" b="0" dirty="0">
                          <a:solidFill>
                            <a:schemeClr val="tx1"/>
                          </a:solidFill>
                          <a:effectLst/>
                        </a:rPr>
                        <a:t>·2H</a:t>
                      </a:r>
                      <a:r>
                        <a:rPr lang="en-US" sz="2800" b="0" baseline="-25000" dirty="0">
                          <a:solidFill>
                            <a:schemeClr val="tx1"/>
                          </a:solidFill>
                          <a:effectLst/>
                        </a:rPr>
                        <a:t>2</a:t>
                      </a:r>
                      <a:r>
                        <a:rPr lang="en-US" sz="2800" b="0" dirty="0">
                          <a:solidFill>
                            <a:schemeClr val="tx1"/>
                          </a:solidFill>
                          <a:effectLst/>
                        </a:rPr>
                        <a:t>O,</a:t>
                      </a:r>
                      <a:r>
                        <a:rPr lang="zh-CN" sz="2800" b="0" dirty="0">
                          <a:solidFill>
                            <a:schemeClr val="tx1"/>
                          </a:solidFill>
                          <a:effectLst/>
                        </a:rPr>
                        <a:t>熔点为</a:t>
                      </a:r>
                      <a:r>
                        <a:rPr lang="en-US" sz="2800" b="0" dirty="0">
                          <a:solidFill>
                            <a:schemeClr val="tx1"/>
                          </a:solidFill>
                          <a:effectLst/>
                        </a:rPr>
                        <a:t>101 ℃,</a:t>
                      </a:r>
                      <a:r>
                        <a:rPr lang="zh-CN" sz="2800" b="0" dirty="0">
                          <a:solidFill>
                            <a:schemeClr val="tx1"/>
                          </a:solidFill>
                          <a:effectLst/>
                        </a:rPr>
                        <a:t>受热脱水、升华</a:t>
                      </a:r>
                      <a:r>
                        <a:rPr lang="en-US" sz="2800" b="0" dirty="0">
                          <a:solidFill>
                            <a:schemeClr val="tx1"/>
                          </a:solidFill>
                          <a:effectLst/>
                        </a:rPr>
                        <a:t>,170 ℃</a:t>
                      </a:r>
                      <a:r>
                        <a:rPr lang="zh-CN" sz="2800" b="0" dirty="0">
                          <a:solidFill>
                            <a:schemeClr val="tx1"/>
                          </a:solidFill>
                          <a:effectLst/>
                        </a:rPr>
                        <a:t>以上分解</a:t>
                      </a:r>
                      <a:r>
                        <a:rPr lang="en-US" sz="2800" b="0" dirty="0">
                          <a:solidFill>
                            <a:schemeClr val="tx1"/>
                          </a:solidFill>
                          <a:effectLst/>
                        </a:rPr>
                        <a:t>)</a:t>
                      </a:r>
                      <a:r>
                        <a:rPr lang="zh-CN" sz="2800" b="0" dirty="0">
                          <a:solidFill>
                            <a:schemeClr val="tx1"/>
                          </a:solidFill>
                          <a:effectLst/>
                        </a:rPr>
                        <a:t>受热分解产物</a:t>
                      </a:r>
                      <a:r>
                        <a:rPr lang="en-US" sz="2800" b="0" dirty="0">
                          <a:solidFill>
                            <a:schemeClr val="tx1"/>
                          </a:solidFill>
                          <a:effectLst/>
                        </a:rPr>
                        <a:t>CO</a:t>
                      </a:r>
                      <a:r>
                        <a:rPr lang="en-US" sz="2800" b="0" baseline="-25000" dirty="0">
                          <a:solidFill>
                            <a:schemeClr val="tx1"/>
                          </a:solidFill>
                          <a:effectLst/>
                        </a:rPr>
                        <a:t>2</a:t>
                      </a:r>
                      <a:r>
                        <a:rPr lang="zh-CN" sz="2800" b="0" dirty="0">
                          <a:solidFill>
                            <a:schemeClr val="tx1"/>
                          </a:solidFill>
                          <a:effectLst/>
                        </a:rPr>
                        <a:t>中的</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C</a:t>
                      </a:r>
                      <a:r>
                        <a:rPr lang="en-US" sz="2800" b="0" baseline="-25000" dirty="0">
                          <a:solidFill>
                            <a:schemeClr val="tx1"/>
                          </a:solidFill>
                          <a:effectLst/>
                        </a:rPr>
                        <a:t>2</a:t>
                      </a:r>
                      <a:r>
                        <a:rPr lang="en-US" sz="2800" b="0" dirty="0">
                          <a:solidFill>
                            <a:schemeClr val="tx1"/>
                          </a:solidFill>
                          <a:effectLst/>
                        </a:rPr>
                        <a:t>O</a:t>
                      </a:r>
                      <a:r>
                        <a:rPr lang="en-US" sz="2800" b="0" baseline="-25000" dirty="0">
                          <a:solidFill>
                            <a:schemeClr val="tx1"/>
                          </a:solidFill>
                          <a:effectLst/>
                        </a:rPr>
                        <a:t>4</a:t>
                      </a:r>
                      <a:r>
                        <a:rPr lang="zh-CN" sz="2800" b="0" dirty="0">
                          <a:solidFill>
                            <a:schemeClr val="tx1"/>
                          </a:solidFill>
                          <a:effectLst/>
                        </a:rPr>
                        <a:t>和水蒸气等</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pPr>
                      <a:endParaRPr lang="zh-CN" alt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8310236"/>
                  </a:ext>
                </a:extLst>
              </a:tr>
            </a:tbl>
          </a:graphicData>
        </a:graphic>
      </p:graphicFrame>
      <p:pic>
        <p:nvPicPr>
          <p:cNvPr id="13" name="16-专题三-HX-LQ-91.jpg">
            <a:extLst>
              <a:ext uri="{FF2B5EF4-FFF2-40B4-BE49-F238E27FC236}">
                <a16:creationId xmlns:a16="http://schemas.microsoft.com/office/drawing/2014/main" xmlns="" id="{7E68029C-F4C5-4591-BD9C-A521350855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4866" y="2090058"/>
            <a:ext cx="1120624" cy="1977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95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203093"/>
            <a:ext cx="11723912" cy="662297"/>
          </a:xfrm>
          <a:prstGeom prst="rect">
            <a:avLst/>
          </a:prstGeom>
        </p:spPr>
        <p:txBody>
          <a:bodyPr wrap="square">
            <a:spAutoFit/>
          </a:bodyPr>
          <a:lstStyle/>
          <a:p>
            <a:pPr algn="r">
              <a:lnSpc>
                <a:spcPct val="150000"/>
              </a:lnSpc>
              <a:spcAft>
                <a:spcPts val="0"/>
              </a:spcAft>
            </a:pPr>
            <a:r>
              <a:rPr lang="zh-CN" altLang="en-US" sz="2800" dirty="0"/>
              <a:t>（续表）</a:t>
            </a:r>
            <a:endPar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01F6AAB6-17CB-4385-AC1A-0249EDB25587}"/>
              </a:ext>
            </a:extLst>
          </p:cNvPr>
          <p:cNvGraphicFramePr>
            <a:graphicFrameLocks noGrp="1"/>
          </p:cNvGraphicFramePr>
          <p:nvPr>
            <p:extLst>
              <p:ext uri="{D42A27DB-BD31-4B8C-83A1-F6EECF244321}">
                <p14:modId xmlns:p14="http://schemas.microsoft.com/office/powerpoint/2010/main" val="2493682282"/>
              </p:ext>
            </p:extLst>
          </p:nvPr>
        </p:nvGraphicFramePr>
        <p:xfrm>
          <a:off x="355600" y="855274"/>
          <a:ext cx="11480801" cy="5884164"/>
        </p:xfrm>
        <a:graphic>
          <a:graphicData uri="http://schemas.openxmlformats.org/drawingml/2006/table">
            <a:tbl>
              <a:tblPr firstRow="1" firstCol="1" bandRow="1">
                <a:tableStyleId>{5C22544A-7EE6-4342-B048-85BDC9FD1C3A}</a:tableStyleId>
              </a:tblPr>
              <a:tblGrid>
                <a:gridCol w="1131511">
                  <a:extLst>
                    <a:ext uri="{9D8B030D-6E8A-4147-A177-3AD203B41FA5}">
                      <a16:colId xmlns:a16="http://schemas.microsoft.com/office/drawing/2014/main" xmlns="" val="2365815356"/>
                    </a:ext>
                  </a:extLst>
                </a:gridCol>
                <a:gridCol w="2101379">
                  <a:extLst>
                    <a:ext uri="{9D8B030D-6E8A-4147-A177-3AD203B41FA5}">
                      <a16:colId xmlns:a16="http://schemas.microsoft.com/office/drawing/2014/main" xmlns="" val="2048749668"/>
                    </a:ext>
                  </a:extLst>
                </a:gridCol>
                <a:gridCol w="6025410">
                  <a:extLst>
                    <a:ext uri="{9D8B030D-6E8A-4147-A177-3AD203B41FA5}">
                      <a16:colId xmlns:a16="http://schemas.microsoft.com/office/drawing/2014/main" xmlns="" val="274617946"/>
                    </a:ext>
                  </a:extLst>
                </a:gridCol>
                <a:gridCol w="2222501">
                  <a:extLst>
                    <a:ext uri="{9D8B030D-6E8A-4147-A177-3AD203B41FA5}">
                      <a16:colId xmlns:a16="http://schemas.microsoft.com/office/drawing/2014/main" xmlns="" val="1782237895"/>
                    </a:ext>
                  </a:extLst>
                </a:gridCol>
              </a:tblGrid>
              <a:tr h="163457">
                <a:tc>
                  <a:txBody>
                    <a:bodyPr/>
                    <a:lstStyle/>
                    <a:p>
                      <a:pPr algn="ctr">
                        <a:lnSpc>
                          <a:spcPct val="130000"/>
                        </a:lnSpc>
                        <a:spcAft>
                          <a:spcPts val="0"/>
                        </a:spcAft>
                      </a:pPr>
                      <a:r>
                        <a:rPr lang="zh-CN" sz="2700" b="0">
                          <a:solidFill>
                            <a:schemeClr val="tx1"/>
                          </a:solidFill>
                          <a:effectLst/>
                        </a:rPr>
                        <a:t>考点</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rPr>
                        <a:t>装置</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rPr>
                        <a:t>考点扫描</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700" b="0">
                          <a:solidFill>
                            <a:schemeClr val="tx1"/>
                          </a:solidFill>
                          <a:effectLst/>
                        </a:rPr>
                        <a:t>考查内容</a:t>
                      </a:r>
                      <a:endParaRPr lang="zh-CN" sz="27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6039009"/>
                  </a:ext>
                </a:extLst>
              </a:tr>
              <a:tr h="817283">
                <a:tc rowSpan="2">
                  <a:txBody>
                    <a:bodyPr/>
                    <a:lstStyle/>
                    <a:p>
                      <a:pPr algn="ctr">
                        <a:lnSpc>
                          <a:spcPct val="130000"/>
                        </a:lnSpc>
                        <a:spcAft>
                          <a:spcPts val="0"/>
                        </a:spcAft>
                      </a:pPr>
                      <a:r>
                        <a:rPr lang="zh-CN" sz="2700" b="0" dirty="0">
                          <a:solidFill>
                            <a:schemeClr val="tx1"/>
                          </a:solidFill>
                          <a:effectLst/>
                        </a:rPr>
                        <a:t>液体混</a:t>
                      </a:r>
                    </a:p>
                    <a:p>
                      <a:pPr algn="ctr">
                        <a:lnSpc>
                          <a:spcPct val="130000"/>
                        </a:lnSpc>
                        <a:spcAft>
                          <a:spcPts val="0"/>
                        </a:spcAft>
                      </a:pPr>
                      <a:r>
                        <a:rPr lang="zh-CN" sz="2700" b="0" dirty="0">
                          <a:solidFill>
                            <a:schemeClr val="tx1"/>
                          </a:solidFill>
                          <a:effectLst/>
                        </a:rPr>
                        <a:t>合物的</a:t>
                      </a:r>
                    </a:p>
                    <a:p>
                      <a:pPr algn="ctr">
                        <a:lnSpc>
                          <a:spcPct val="130000"/>
                        </a:lnSpc>
                        <a:spcAft>
                          <a:spcPts val="0"/>
                        </a:spcAft>
                      </a:pPr>
                      <a:r>
                        <a:rPr lang="zh-CN" sz="2700" b="0" dirty="0">
                          <a:solidFill>
                            <a:schemeClr val="tx1"/>
                          </a:solidFill>
                          <a:effectLst/>
                        </a:rPr>
                        <a:t>分离和</a:t>
                      </a:r>
                    </a:p>
                    <a:p>
                      <a:pPr algn="ctr">
                        <a:lnSpc>
                          <a:spcPct val="130000"/>
                        </a:lnSpc>
                        <a:spcAft>
                          <a:spcPts val="0"/>
                        </a:spcAft>
                      </a:pPr>
                      <a:r>
                        <a:rPr lang="zh-CN" sz="2700" b="0" dirty="0">
                          <a:solidFill>
                            <a:schemeClr val="tx1"/>
                          </a:solidFill>
                          <a:effectLst/>
                        </a:rPr>
                        <a:t>提纯　</a:t>
                      </a:r>
                      <a:endParaRPr lang="zh-CN" sz="27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r>
                        <a:rPr lang="zh-CN" sz="2700" b="0" dirty="0">
                          <a:solidFill>
                            <a:schemeClr val="tx1"/>
                          </a:solidFill>
                          <a:effectLst/>
                        </a:rPr>
                        <a:t>分液漏斗</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700" b="0" dirty="0">
                          <a:solidFill>
                            <a:schemeClr val="tx1"/>
                          </a:solidFill>
                          <a:effectLst/>
                        </a:rPr>
                        <a:t>[2016</a:t>
                      </a:r>
                      <a:r>
                        <a:rPr lang="zh-CN" sz="2700" b="0" dirty="0">
                          <a:solidFill>
                            <a:schemeClr val="tx1"/>
                          </a:solidFill>
                          <a:effectLst/>
                        </a:rPr>
                        <a:t>全国卷</a:t>
                      </a:r>
                      <a:r>
                        <a:rPr lang="en-US" sz="2700" b="0" dirty="0">
                          <a:solidFill>
                            <a:schemeClr val="tx1"/>
                          </a:solidFill>
                          <a:effectLst/>
                        </a:rPr>
                        <a:t>Ⅲ,9D]CCl</a:t>
                      </a:r>
                      <a:r>
                        <a:rPr lang="en-US" sz="2700" b="0" baseline="-25000" dirty="0">
                          <a:solidFill>
                            <a:schemeClr val="tx1"/>
                          </a:solidFill>
                          <a:effectLst/>
                        </a:rPr>
                        <a:t>4</a:t>
                      </a:r>
                      <a:r>
                        <a:rPr lang="zh-CN" sz="2700" b="0" dirty="0">
                          <a:solidFill>
                            <a:schemeClr val="tx1"/>
                          </a:solidFill>
                          <a:effectLst/>
                        </a:rPr>
                        <a:t>萃取碘水中的</a:t>
                      </a:r>
                      <a:r>
                        <a:rPr lang="en-US" sz="2700" b="0" dirty="0">
                          <a:solidFill>
                            <a:schemeClr val="tx1"/>
                          </a:solidFill>
                          <a:effectLst/>
                        </a:rPr>
                        <a:t>I</a:t>
                      </a:r>
                      <a:r>
                        <a:rPr lang="en-US" sz="2700" b="0" baseline="-25000" dirty="0">
                          <a:solidFill>
                            <a:schemeClr val="tx1"/>
                          </a:solidFill>
                          <a:effectLst/>
                        </a:rPr>
                        <a:t>2</a:t>
                      </a:r>
                      <a:r>
                        <a:rPr lang="zh-CN" sz="2700" b="0" dirty="0">
                          <a:solidFill>
                            <a:schemeClr val="tx1"/>
                          </a:solidFill>
                          <a:effectLst/>
                        </a:rPr>
                        <a:t>时</a:t>
                      </a:r>
                      <a:r>
                        <a:rPr lang="en-US" sz="2700" b="0" dirty="0">
                          <a:solidFill>
                            <a:schemeClr val="tx1"/>
                          </a:solidFill>
                          <a:effectLst/>
                        </a:rPr>
                        <a:t>,</a:t>
                      </a:r>
                      <a:r>
                        <a:rPr lang="zh-CN" sz="2700" b="0" dirty="0">
                          <a:solidFill>
                            <a:schemeClr val="tx1"/>
                          </a:solidFill>
                          <a:effectLst/>
                        </a:rPr>
                        <a:t>应先从分液漏斗下口放出有机层</a:t>
                      </a:r>
                      <a:r>
                        <a:rPr lang="en-US" sz="2700" b="0" dirty="0">
                          <a:solidFill>
                            <a:schemeClr val="tx1"/>
                          </a:solidFill>
                          <a:effectLst/>
                        </a:rPr>
                        <a:t>,</a:t>
                      </a:r>
                      <a:r>
                        <a:rPr lang="zh-CN" sz="2700" b="0" dirty="0">
                          <a:solidFill>
                            <a:schemeClr val="tx1"/>
                          </a:solidFill>
                          <a:effectLst/>
                        </a:rPr>
                        <a:t>后从上口倒出水层</a:t>
                      </a:r>
                      <a:r>
                        <a:rPr lang="en-US" sz="2700" b="0" dirty="0">
                          <a:solidFill>
                            <a:schemeClr val="tx1"/>
                          </a:solidFill>
                          <a:effectLst/>
                        </a:rPr>
                        <a:t>(√)</a:t>
                      </a:r>
                      <a:endParaRPr lang="zh-CN" sz="2700" b="0" dirty="0">
                        <a:solidFill>
                          <a:schemeClr val="tx1"/>
                        </a:solidFill>
                        <a:effectLst/>
                      </a:endParaRPr>
                    </a:p>
                    <a:p>
                      <a:pPr>
                        <a:lnSpc>
                          <a:spcPct val="130000"/>
                        </a:lnSpc>
                        <a:spcAft>
                          <a:spcPts val="0"/>
                        </a:spcAft>
                      </a:pPr>
                      <a:r>
                        <a:rPr lang="en-US" sz="2700" b="0" dirty="0">
                          <a:solidFill>
                            <a:schemeClr val="tx1"/>
                          </a:solidFill>
                          <a:effectLst/>
                        </a:rPr>
                        <a:t>[2013</a:t>
                      </a:r>
                      <a:r>
                        <a:rPr lang="zh-CN" sz="2700" b="0" dirty="0">
                          <a:solidFill>
                            <a:schemeClr val="tx1"/>
                          </a:solidFill>
                          <a:effectLst/>
                        </a:rPr>
                        <a:t>新课标全国卷</a:t>
                      </a:r>
                      <a:r>
                        <a:rPr lang="en-US" sz="2700" b="0" dirty="0">
                          <a:solidFill>
                            <a:schemeClr val="tx1"/>
                          </a:solidFill>
                          <a:effectLst/>
                        </a:rPr>
                        <a:t>Ⅰ,26(4)]</a:t>
                      </a:r>
                      <a:r>
                        <a:rPr lang="zh-CN" sz="2700" b="0" dirty="0">
                          <a:solidFill>
                            <a:schemeClr val="tx1"/>
                          </a:solidFill>
                          <a:effectLst/>
                        </a:rPr>
                        <a:t>分液漏斗在使用前须清洗干净并检漏</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nSpc>
                          <a:spcPct val="130000"/>
                        </a:lnSpc>
                        <a:spcAft>
                          <a:spcPts val="0"/>
                        </a:spcAft>
                      </a:pPr>
                      <a:r>
                        <a:rPr lang="en-US" sz="2700" b="0" dirty="0">
                          <a:solidFill>
                            <a:schemeClr val="tx1"/>
                          </a:solidFill>
                          <a:effectLst/>
                        </a:rPr>
                        <a:t>(1)</a:t>
                      </a:r>
                      <a:r>
                        <a:rPr lang="zh-CN" sz="2700" b="0" dirty="0">
                          <a:solidFill>
                            <a:schemeClr val="tx1"/>
                          </a:solidFill>
                          <a:effectLst/>
                        </a:rPr>
                        <a:t>无机物与水的混合物的分离</a:t>
                      </a:r>
                      <a:r>
                        <a:rPr lang="en-US" sz="2700" b="0" dirty="0">
                          <a:solidFill>
                            <a:schemeClr val="tx1"/>
                          </a:solidFill>
                          <a:effectLst/>
                        </a:rPr>
                        <a:t>;(2)</a:t>
                      </a:r>
                      <a:r>
                        <a:rPr lang="zh-CN" sz="2700" b="0" dirty="0">
                          <a:solidFill>
                            <a:schemeClr val="tx1"/>
                          </a:solidFill>
                          <a:effectLst/>
                        </a:rPr>
                        <a:t>有机物与水的混合物的分离</a:t>
                      </a:r>
                      <a:r>
                        <a:rPr lang="en-US" sz="2700" b="0" dirty="0">
                          <a:solidFill>
                            <a:schemeClr val="tx1"/>
                          </a:solidFill>
                          <a:effectLst/>
                        </a:rPr>
                        <a:t>;(3)</a:t>
                      </a:r>
                      <a:r>
                        <a:rPr lang="zh-CN" sz="2700" b="0" dirty="0">
                          <a:solidFill>
                            <a:schemeClr val="tx1"/>
                          </a:solidFill>
                          <a:effectLst/>
                        </a:rPr>
                        <a:t>几种有机物的混合物的分离</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80726693"/>
                  </a:ext>
                </a:extLst>
              </a:tr>
              <a:tr h="817283">
                <a:tc vMerge="1">
                  <a:txBody>
                    <a:bodyPr/>
                    <a:lstStyle/>
                    <a:p>
                      <a:endParaRPr lang="zh-CN" altLang="en-US"/>
                    </a:p>
                  </a:txBody>
                  <a:tcPr/>
                </a:tc>
                <a:tc>
                  <a:txBody>
                    <a:bodyPr/>
                    <a:lstStyle/>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endParaRPr lang="en-US" sz="2700" b="0" dirty="0">
                        <a:solidFill>
                          <a:schemeClr val="tx1"/>
                        </a:solidFill>
                        <a:effectLst/>
                      </a:endParaRPr>
                    </a:p>
                    <a:p>
                      <a:pPr algn="ctr">
                        <a:lnSpc>
                          <a:spcPct val="130000"/>
                        </a:lnSpc>
                        <a:spcAft>
                          <a:spcPts val="0"/>
                        </a:spcAft>
                      </a:pPr>
                      <a:r>
                        <a:rPr lang="zh-CN" sz="2700" b="0" dirty="0">
                          <a:solidFill>
                            <a:schemeClr val="tx1"/>
                          </a:solidFill>
                          <a:effectLst/>
                        </a:rPr>
                        <a:t>蒸馏装置</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700" b="0" dirty="0">
                          <a:solidFill>
                            <a:schemeClr val="tx1"/>
                          </a:solidFill>
                          <a:effectLst/>
                        </a:rPr>
                        <a:t>[2017</a:t>
                      </a:r>
                      <a:r>
                        <a:rPr lang="zh-CN" sz="2700" b="0" dirty="0">
                          <a:solidFill>
                            <a:schemeClr val="tx1"/>
                          </a:solidFill>
                          <a:effectLst/>
                        </a:rPr>
                        <a:t>海南</a:t>
                      </a:r>
                      <a:r>
                        <a:rPr lang="en-US" sz="2700" b="0" dirty="0">
                          <a:solidFill>
                            <a:schemeClr val="tx1"/>
                          </a:solidFill>
                          <a:effectLst/>
                        </a:rPr>
                        <a:t>,12C]</a:t>
                      </a:r>
                      <a:r>
                        <a:rPr lang="zh-CN" sz="2700" b="0" dirty="0">
                          <a:solidFill>
                            <a:schemeClr val="tx1"/>
                          </a:solidFill>
                          <a:effectLst/>
                        </a:rPr>
                        <a:t>蒸馏完毕时</a:t>
                      </a:r>
                      <a:r>
                        <a:rPr lang="en-US" sz="2700" b="0" dirty="0">
                          <a:solidFill>
                            <a:schemeClr val="tx1"/>
                          </a:solidFill>
                          <a:effectLst/>
                        </a:rPr>
                        <a:t>,</a:t>
                      </a:r>
                      <a:r>
                        <a:rPr lang="zh-CN" sz="2700" b="0" dirty="0">
                          <a:solidFill>
                            <a:schemeClr val="tx1"/>
                          </a:solidFill>
                          <a:effectLst/>
                        </a:rPr>
                        <a:t>先关闭冷凝水</a:t>
                      </a:r>
                      <a:r>
                        <a:rPr lang="en-US" sz="2700" b="0" dirty="0">
                          <a:solidFill>
                            <a:schemeClr val="tx1"/>
                          </a:solidFill>
                          <a:effectLst/>
                        </a:rPr>
                        <a:t>,</a:t>
                      </a:r>
                      <a:r>
                        <a:rPr lang="zh-CN" sz="2700" b="0" dirty="0">
                          <a:solidFill>
                            <a:schemeClr val="tx1"/>
                          </a:solidFill>
                          <a:effectLst/>
                        </a:rPr>
                        <a:t>再停止加热</a:t>
                      </a:r>
                      <a:r>
                        <a:rPr lang="en-US" sz="2700" b="0" dirty="0">
                          <a:solidFill>
                            <a:schemeClr val="tx1"/>
                          </a:solidFill>
                          <a:effectLst/>
                        </a:rPr>
                        <a:t>(×)</a:t>
                      </a:r>
                      <a:endParaRPr lang="zh-CN" sz="2700" b="0" dirty="0">
                        <a:solidFill>
                          <a:schemeClr val="tx1"/>
                        </a:solidFill>
                        <a:effectLst/>
                      </a:endParaRPr>
                    </a:p>
                    <a:p>
                      <a:pPr>
                        <a:lnSpc>
                          <a:spcPct val="130000"/>
                        </a:lnSpc>
                        <a:spcAft>
                          <a:spcPts val="0"/>
                        </a:spcAft>
                      </a:pPr>
                      <a:r>
                        <a:rPr lang="en-US" sz="2700" b="0" dirty="0">
                          <a:solidFill>
                            <a:schemeClr val="tx1"/>
                          </a:solidFill>
                          <a:effectLst/>
                        </a:rPr>
                        <a:t>[2016</a:t>
                      </a:r>
                      <a:r>
                        <a:rPr lang="zh-CN" sz="2700" b="0" dirty="0">
                          <a:solidFill>
                            <a:schemeClr val="tx1"/>
                          </a:solidFill>
                          <a:effectLst/>
                        </a:rPr>
                        <a:t>北京理综</a:t>
                      </a:r>
                      <a:r>
                        <a:rPr lang="en-US" sz="2700" b="0" dirty="0">
                          <a:solidFill>
                            <a:schemeClr val="tx1"/>
                          </a:solidFill>
                          <a:effectLst/>
                        </a:rPr>
                        <a:t>,9C]</a:t>
                      </a:r>
                      <a:r>
                        <a:rPr lang="zh-CN" sz="2700" b="0" dirty="0">
                          <a:solidFill>
                            <a:schemeClr val="tx1"/>
                          </a:solidFill>
                          <a:effectLst/>
                        </a:rPr>
                        <a:t>用蒸馏的方法可将苯从二甲苯混合物</a:t>
                      </a:r>
                      <a:r>
                        <a:rPr lang="en-US" sz="2700" b="0" dirty="0">
                          <a:solidFill>
                            <a:schemeClr val="tx1"/>
                          </a:solidFill>
                          <a:effectLst/>
                        </a:rPr>
                        <a:t>(</a:t>
                      </a:r>
                      <a:r>
                        <a:rPr lang="zh-CN" sz="2700" b="0" dirty="0">
                          <a:solidFill>
                            <a:schemeClr val="tx1"/>
                          </a:solidFill>
                          <a:effectLst/>
                        </a:rPr>
                        <a:t>沸点</a:t>
                      </a:r>
                      <a:r>
                        <a:rPr lang="en-US" sz="2700" b="0" dirty="0">
                          <a:solidFill>
                            <a:schemeClr val="tx1"/>
                          </a:solidFill>
                          <a:effectLst/>
                        </a:rPr>
                        <a:t>:</a:t>
                      </a:r>
                      <a:r>
                        <a:rPr lang="zh-CN" sz="2700" b="0" dirty="0">
                          <a:solidFill>
                            <a:schemeClr val="tx1"/>
                          </a:solidFill>
                          <a:effectLst/>
                        </a:rPr>
                        <a:t>二甲苯</a:t>
                      </a:r>
                      <a:r>
                        <a:rPr lang="en-US" sz="2700" b="0" dirty="0">
                          <a:solidFill>
                            <a:schemeClr val="tx1"/>
                          </a:solidFill>
                          <a:effectLst/>
                        </a:rPr>
                        <a:t>&gt;</a:t>
                      </a:r>
                      <a:r>
                        <a:rPr lang="zh-CN" sz="2700" b="0" dirty="0">
                          <a:solidFill>
                            <a:schemeClr val="tx1"/>
                          </a:solidFill>
                          <a:effectLst/>
                        </a:rPr>
                        <a:t>苯</a:t>
                      </a:r>
                      <a:r>
                        <a:rPr lang="en-US" sz="2700" b="0" dirty="0">
                          <a:solidFill>
                            <a:schemeClr val="tx1"/>
                          </a:solidFill>
                          <a:effectLst/>
                        </a:rPr>
                        <a:t>)</a:t>
                      </a:r>
                      <a:r>
                        <a:rPr lang="zh-CN" sz="2700" b="0" dirty="0">
                          <a:solidFill>
                            <a:schemeClr val="tx1"/>
                          </a:solidFill>
                          <a:effectLst/>
                        </a:rPr>
                        <a:t>中首先分离出来</a:t>
                      </a:r>
                      <a:r>
                        <a:rPr lang="en-US" sz="2700" b="0" dirty="0">
                          <a:solidFill>
                            <a:schemeClr val="tx1"/>
                          </a:solidFill>
                          <a:effectLst/>
                        </a:rPr>
                        <a:t>(√)</a:t>
                      </a:r>
                      <a:endParaRPr lang="zh-CN" sz="27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zh-CN" altLang="en-US"/>
                    </a:p>
                  </a:txBody>
                  <a:tcPr/>
                </a:tc>
                <a:extLst>
                  <a:ext uri="{0D108BD9-81ED-4DB2-BD59-A6C34878D82A}">
                    <a16:rowId xmlns:a16="http://schemas.microsoft.com/office/drawing/2014/main" xmlns="" val="2860238745"/>
                  </a:ext>
                </a:extLst>
              </a:tr>
            </a:tbl>
          </a:graphicData>
        </a:graphic>
      </p:graphicFrame>
      <p:pic>
        <p:nvPicPr>
          <p:cNvPr id="14" name="16-专题三-HX-LQ-103.jpg">
            <a:extLst>
              <a:ext uri="{FF2B5EF4-FFF2-40B4-BE49-F238E27FC236}">
                <a16:creationId xmlns:a16="http://schemas.microsoft.com/office/drawing/2014/main" xmlns="" id="{0D24E967-757C-4917-83ED-35569564B8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0266" y="1552526"/>
            <a:ext cx="1244600" cy="1876474"/>
          </a:xfrm>
          <a:prstGeom prst="rect">
            <a:avLst/>
          </a:prstGeom>
          <a:noFill/>
          <a:extLst>
            <a:ext uri="{909E8E84-426E-40DD-AFC4-6F175D3DCCD1}">
              <a14:hiddenFill xmlns:a14="http://schemas.microsoft.com/office/drawing/2010/main">
                <a:solidFill>
                  <a:srgbClr val="FFFFFF"/>
                </a:solidFill>
              </a14:hiddenFill>
            </a:ext>
          </a:extLst>
        </p:spPr>
      </p:pic>
      <p:pic>
        <p:nvPicPr>
          <p:cNvPr id="15" name="16-专题三-HX-LQ-104.jpg">
            <a:extLst>
              <a:ext uri="{FF2B5EF4-FFF2-40B4-BE49-F238E27FC236}">
                <a16:creationId xmlns:a16="http://schemas.microsoft.com/office/drawing/2014/main" xmlns="" id="{D43A4FD4-E05D-4137-85E8-F366F02DDB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6782" y="4269159"/>
            <a:ext cx="1696818" cy="169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2016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266593"/>
            <a:ext cx="11723912" cy="662297"/>
          </a:xfrm>
          <a:prstGeom prst="rect">
            <a:avLst/>
          </a:prstGeom>
        </p:spPr>
        <p:txBody>
          <a:bodyPr wrap="square">
            <a:spAutoFit/>
          </a:bodyPr>
          <a:lstStyle/>
          <a:p>
            <a:pPr algn="r">
              <a:lnSpc>
                <a:spcPct val="150000"/>
              </a:lnSpc>
              <a:spcAft>
                <a:spcPts val="0"/>
              </a:spcAft>
            </a:pPr>
            <a:r>
              <a:rPr lang="zh-CN" altLang="en-US" sz="2800" dirty="0"/>
              <a:t>（续表）</a:t>
            </a:r>
            <a:endPar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01F6AAB6-17CB-4385-AC1A-0249EDB25587}"/>
              </a:ext>
            </a:extLst>
          </p:cNvPr>
          <p:cNvGraphicFramePr>
            <a:graphicFrameLocks noGrp="1"/>
          </p:cNvGraphicFramePr>
          <p:nvPr>
            <p:extLst>
              <p:ext uri="{D42A27DB-BD31-4B8C-83A1-F6EECF244321}">
                <p14:modId xmlns:p14="http://schemas.microsoft.com/office/powerpoint/2010/main" val="2514819439"/>
              </p:ext>
            </p:extLst>
          </p:nvPr>
        </p:nvGraphicFramePr>
        <p:xfrm>
          <a:off x="355600" y="918774"/>
          <a:ext cx="11480801" cy="5035296"/>
        </p:xfrm>
        <a:graphic>
          <a:graphicData uri="http://schemas.openxmlformats.org/drawingml/2006/table">
            <a:tbl>
              <a:tblPr firstRow="1" firstCol="1" bandRow="1">
                <a:tableStyleId>{5C22544A-7EE6-4342-B048-85BDC9FD1C3A}</a:tableStyleId>
              </a:tblPr>
              <a:tblGrid>
                <a:gridCol w="1790700">
                  <a:extLst>
                    <a:ext uri="{9D8B030D-6E8A-4147-A177-3AD203B41FA5}">
                      <a16:colId xmlns:a16="http://schemas.microsoft.com/office/drawing/2014/main" xmlns="" val="2365815356"/>
                    </a:ext>
                  </a:extLst>
                </a:gridCol>
                <a:gridCol w="2768600">
                  <a:extLst>
                    <a:ext uri="{9D8B030D-6E8A-4147-A177-3AD203B41FA5}">
                      <a16:colId xmlns:a16="http://schemas.microsoft.com/office/drawing/2014/main" xmlns="" val="2048749668"/>
                    </a:ext>
                  </a:extLst>
                </a:gridCol>
                <a:gridCol w="4583061">
                  <a:extLst>
                    <a:ext uri="{9D8B030D-6E8A-4147-A177-3AD203B41FA5}">
                      <a16:colId xmlns:a16="http://schemas.microsoft.com/office/drawing/2014/main" xmlns="" val="274617946"/>
                    </a:ext>
                  </a:extLst>
                </a:gridCol>
                <a:gridCol w="2338440">
                  <a:extLst>
                    <a:ext uri="{9D8B030D-6E8A-4147-A177-3AD203B41FA5}">
                      <a16:colId xmlns:a16="http://schemas.microsoft.com/office/drawing/2014/main" xmlns="" val="1782237895"/>
                    </a:ext>
                  </a:extLst>
                </a:gridCol>
              </a:tblGrid>
              <a:tr h="163457">
                <a:tc>
                  <a:txBody>
                    <a:bodyPr/>
                    <a:lstStyle/>
                    <a:p>
                      <a:pPr algn="ctr">
                        <a:lnSpc>
                          <a:spcPct val="130000"/>
                        </a:lnSpc>
                        <a:spcAft>
                          <a:spcPts val="0"/>
                        </a:spcAft>
                      </a:pPr>
                      <a:r>
                        <a:rPr lang="zh-CN" sz="2800" b="0" dirty="0">
                          <a:solidFill>
                            <a:schemeClr val="tx1"/>
                          </a:solidFill>
                          <a:effectLst/>
                        </a:rPr>
                        <a:t>考点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装置</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dirty="0">
                          <a:solidFill>
                            <a:schemeClr val="tx1"/>
                          </a:solidFill>
                          <a:effectLst/>
                        </a:rPr>
                        <a:t>考点扫描</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考查内容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6039009"/>
                  </a:ext>
                </a:extLst>
              </a:tr>
              <a:tr h="1144196">
                <a:tc>
                  <a:txBody>
                    <a:bodyPr/>
                    <a:lstStyle/>
                    <a:p>
                      <a:pPr algn="ctr">
                        <a:lnSpc>
                          <a:spcPct val="150000"/>
                        </a:lnSpc>
                        <a:spcAft>
                          <a:spcPts val="0"/>
                        </a:spcAft>
                      </a:pPr>
                      <a:r>
                        <a:rPr lang="zh-CN" sz="2800" b="0" dirty="0">
                          <a:solidFill>
                            <a:schemeClr val="tx1"/>
                          </a:solidFill>
                          <a:effectLst/>
                        </a:rPr>
                        <a:t>固体混</a:t>
                      </a:r>
                    </a:p>
                    <a:p>
                      <a:pPr algn="ctr">
                        <a:lnSpc>
                          <a:spcPct val="150000"/>
                        </a:lnSpc>
                        <a:spcAft>
                          <a:spcPts val="0"/>
                        </a:spcAft>
                      </a:pPr>
                      <a:r>
                        <a:rPr lang="zh-CN" sz="2800" b="0" dirty="0">
                          <a:solidFill>
                            <a:schemeClr val="tx1"/>
                          </a:solidFill>
                          <a:effectLst/>
                        </a:rPr>
                        <a:t>合物或</a:t>
                      </a:r>
                    </a:p>
                    <a:p>
                      <a:pPr algn="ctr">
                        <a:lnSpc>
                          <a:spcPct val="150000"/>
                        </a:lnSpc>
                        <a:spcAft>
                          <a:spcPts val="0"/>
                        </a:spcAft>
                      </a:pPr>
                      <a:r>
                        <a:rPr lang="zh-CN" sz="2800" b="0" dirty="0">
                          <a:solidFill>
                            <a:schemeClr val="tx1"/>
                          </a:solidFill>
                          <a:effectLst/>
                        </a:rPr>
                        <a:t>固体与</a:t>
                      </a:r>
                    </a:p>
                    <a:p>
                      <a:pPr algn="ctr">
                        <a:lnSpc>
                          <a:spcPct val="150000"/>
                        </a:lnSpc>
                        <a:spcAft>
                          <a:spcPts val="0"/>
                        </a:spcAft>
                      </a:pPr>
                      <a:r>
                        <a:rPr lang="zh-CN" sz="2800" b="0" dirty="0">
                          <a:solidFill>
                            <a:schemeClr val="tx1"/>
                          </a:solidFill>
                          <a:effectLst/>
                        </a:rPr>
                        <a:t>液体混</a:t>
                      </a:r>
                    </a:p>
                    <a:p>
                      <a:pPr algn="ctr">
                        <a:lnSpc>
                          <a:spcPct val="150000"/>
                        </a:lnSpc>
                        <a:spcAft>
                          <a:spcPts val="0"/>
                        </a:spcAft>
                      </a:pPr>
                      <a:r>
                        <a:rPr lang="zh-CN" sz="2800" b="0" dirty="0">
                          <a:solidFill>
                            <a:schemeClr val="tx1"/>
                          </a:solidFill>
                          <a:effectLst/>
                        </a:rPr>
                        <a:t>合物的</a:t>
                      </a:r>
                    </a:p>
                    <a:p>
                      <a:pPr algn="ctr">
                        <a:lnSpc>
                          <a:spcPct val="150000"/>
                        </a:lnSpc>
                        <a:spcAft>
                          <a:spcPts val="0"/>
                        </a:spcAft>
                      </a:pPr>
                      <a:r>
                        <a:rPr lang="zh-CN" sz="2800" b="0" dirty="0">
                          <a:solidFill>
                            <a:schemeClr val="tx1"/>
                          </a:solidFill>
                          <a:effectLst/>
                        </a:rPr>
                        <a:t>分离和</a:t>
                      </a:r>
                    </a:p>
                    <a:p>
                      <a:pPr algn="ctr">
                        <a:lnSpc>
                          <a:spcPct val="150000"/>
                        </a:lnSpc>
                        <a:spcAft>
                          <a:spcPts val="0"/>
                        </a:spcAft>
                      </a:pPr>
                      <a:r>
                        <a:rPr lang="zh-CN" sz="2800" b="0" dirty="0">
                          <a:solidFill>
                            <a:schemeClr val="tx1"/>
                          </a:solidFill>
                          <a:effectLst/>
                        </a:rPr>
                        <a:t>提纯　</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endParaRPr lang="en-US" sz="2800" b="0" dirty="0">
                        <a:solidFill>
                          <a:schemeClr val="tx1"/>
                        </a:solidFill>
                        <a:effectLst/>
                      </a:endParaRPr>
                    </a:p>
                    <a:p>
                      <a:pPr algn="ctr">
                        <a:lnSpc>
                          <a:spcPct val="150000"/>
                        </a:lnSpc>
                        <a:spcAft>
                          <a:spcPts val="0"/>
                        </a:spcAft>
                      </a:pPr>
                      <a:r>
                        <a:rPr lang="zh-CN" sz="2800" b="0" dirty="0">
                          <a:solidFill>
                            <a:schemeClr val="tx1"/>
                          </a:solidFill>
                          <a:effectLst/>
                        </a:rPr>
                        <a:t>过滤装置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en-US" sz="2800" b="0" dirty="0">
                          <a:solidFill>
                            <a:schemeClr val="tx1"/>
                          </a:solidFill>
                          <a:effectLst/>
                        </a:rPr>
                        <a:t>[2016</a:t>
                      </a:r>
                      <a:r>
                        <a:rPr lang="zh-CN" sz="2800" b="0" dirty="0">
                          <a:solidFill>
                            <a:schemeClr val="tx1"/>
                          </a:solidFill>
                          <a:effectLst/>
                        </a:rPr>
                        <a:t>全国卷</a:t>
                      </a:r>
                      <a:r>
                        <a:rPr lang="en-US" sz="2800" b="0" dirty="0">
                          <a:solidFill>
                            <a:schemeClr val="tx1"/>
                          </a:solidFill>
                          <a:effectLst/>
                        </a:rPr>
                        <a:t>Ⅱ,13C]</a:t>
                      </a:r>
                      <a:r>
                        <a:rPr lang="zh-CN" sz="2800" b="0" dirty="0">
                          <a:solidFill>
                            <a:schemeClr val="tx1"/>
                          </a:solidFill>
                          <a:effectLst/>
                        </a:rPr>
                        <a:t>除去</a:t>
                      </a:r>
                      <a:r>
                        <a:rPr lang="en-US" sz="2800" b="0" dirty="0">
                          <a:solidFill>
                            <a:schemeClr val="tx1"/>
                          </a:solidFill>
                          <a:effectLst/>
                        </a:rPr>
                        <a:t>Cu</a:t>
                      </a:r>
                      <a:r>
                        <a:rPr lang="zh-CN" sz="2800" b="0" dirty="0">
                          <a:solidFill>
                            <a:schemeClr val="tx1"/>
                          </a:solidFill>
                          <a:effectLst/>
                        </a:rPr>
                        <a:t>粉中混有的</a:t>
                      </a:r>
                      <a:r>
                        <a:rPr lang="en-US" sz="2800" b="0" dirty="0" err="1">
                          <a:solidFill>
                            <a:schemeClr val="tx1"/>
                          </a:solidFill>
                          <a:effectLst/>
                        </a:rPr>
                        <a:t>CuO</a:t>
                      </a:r>
                      <a:r>
                        <a:rPr lang="en-US" sz="2800" b="0" dirty="0">
                          <a:solidFill>
                            <a:schemeClr val="tx1"/>
                          </a:solidFill>
                          <a:effectLst/>
                        </a:rPr>
                        <a:t>,</a:t>
                      </a:r>
                      <a:r>
                        <a:rPr lang="zh-CN" sz="2800" b="0" dirty="0">
                          <a:solidFill>
                            <a:schemeClr val="tx1"/>
                          </a:solidFill>
                          <a:effectLst/>
                        </a:rPr>
                        <a:t>应加入稀硝酸溶解</a:t>
                      </a:r>
                      <a:r>
                        <a:rPr lang="en-US" sz="2800" b="0" dirty="0">
                          <a:solidFill>
                            <a:schemeClr val="tx1"/>
                          </a:solidFill>
                          <a:effectLst/>
                        </a:rPr>
                        <a:t>,</a:t>
                      </a:r>
                      <a:r>
                        <a:rPr lang="zh-CN" sz="2800" b="0" dirty="0">
                          <a:solidFill>
                            <a:schemeClr val="tx1"/>
                          </a:solidFill>
                          <a:effectLst/>
                        </a:rPr>
                        <a:t>过滤、洗涤、干燥</a:t>
                      </a:r>
                      <a:r>
                        <a:rPr lang="en-US" sz="2800" b="0" dirty="0">
                          <a:solidFill>
                            <a:schemeClr val="tx1"/>
                          </a:solidFill>
                          <a:effectLst/>
                        </a:rPr>
                        <a:t>(×)</a:t>
                      </a:r>
                      <a:endParaRPr lang="zh-CN" sz="2800" b="0" dirty="0">
                        <a:solidFill>
                          <a:schemeClr val="tx1"/>
                        </a:solidFill>
                        <a:effectLst/>
                      </a:endParaRPr>
                    </a:p>
                    <a:p>
                      <a:pPr>
                        <a:lnSpc>
                          <a:spcPct val="150000"/>
                        </a:lnSpc>
                        <a:spcAft>
                          <a:spcPts val="0"/>
                        </a:spcAft>
                      </a:pPr>
                      <a:r>
                        <a:rPr lang="en-US" sz="2800" b="0" dirty="0">
                          <a:solidFill>
                            <a:schemeClr val="tx1"/>
                          </a:solidFill>
                          <a:effectLst/>
                        </a:rPr>
                        <a:t>[2014</a:t>
                      </a:r>
                      <a:r>
                        <a:rPr lang="zh-CN" sz="2800" b="0" dirty="0">
                          <a:solidFill>
                            <a:schemeClr val="tx1"/>
                          </a:solidFill>
                          <a:effectLst/>
                        </a:rPr>
                        <a:t>新课标全国卷</a:t>
                      </a:r>
                      <a:r>
                        <a:rPr lang="en-US" sz="2800" b="0" dirty="0">
                          <a:solidFill>
                            <a:schemeClr val="tx1"/>
                          </a:solidFill>
                          <a:effectLst/>
                        </a:rPr>
                        <a:t>Ⅱ,10A]</a:t>
                      </a:r>
                      <a:r>
                        <a:rPr lang="zh-CN" sz="2800" b="0" dirty="0">
                          <a:solidFill>
                            <a:schemeClr val="tx1"/>
                          </a:solidFill>
                          <a:effectLst/>
                        </a:rPr>
                        <a:t>用左图装置除去粗盐溶液中不溶物</a:t>
                      </a:r>
                      <a:r>
                        <a:rPr lang="en-US" sz="2800" b="0" dirty="0">
                          <a:solidFill>
                            <a:schemeClr val="tx1"/>
                          </a:solidFill>
                          <a:effectLst/>
                        </a:rPr>
                        <a:t>(√)</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50000"/>
                        </a:lnSpc>
                        <a:spcAft>
                          <a:spcPts val="0"/>
                        </a:spcAft>
                      </a:pPr>
                      <a:r>
                        <a:rPr lang="zh-CN" sz="2800" b="0" dirty="0">
                          <a:solidFill>
                            <a:schemeClr val="tx1"/>
                          </a:solidFill>
                          <a:effectLst/>
                        </a:rPr>
                        <a:t>固体不溶于溶剂时</a:t>
                      </a:r>
                      <a:r>
                        <a:rPr lang="en-US" sz="2800" b="0" dirty="0">
                          <a:solidFill>
                            <a:schemeClr val="tx1"/>
                          </a:solidFill>
                          <a:effectLst/>
                        </a:rPr>
                        <a:t>,</a:t>
                      </a:r>
                      <a:r>
                        <a:rPr lang="zh-CN" sz="2800" b="0" dirty="0">
                          <a:solidFill>
                            <a:schemeClr val="tx1"/>
                          </a:solidFill>
                          <a:effectLst/>
                        </a:rPr>
                        <a:t>一般采用过滤的方法分离</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248414934"/>
                  </a:ext>
                </a:extLst>
              </a:tr>
            </a:tbl>
          </a:graphicData>
        </a:graphic>
      </p:graphicFrame>
      <p:pic>
        <p:nvPicPr>
          <p:cNvPr id="16" name="16-专题三-HX-LQ-111.jpg">
            <a:extLst>
              <a:ext uri="{FF2B5EF4-FFF2-40B4-BE49-F238E27FC236}">
                <a16:creationId xmlns:a16="http://schemas.microsoft.com/office/drawing/2014/main" xmlns="" id="{683799B0-1A08-4517-9E1B-2FFC4A02D43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33760" y="1743671"/>
            <a:ext cx="1674739" cy="2421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370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xmlns="" id="{264577E5-9808-4E2A-B165-2198F82FAFFD}"/>
              </a:ext>
            </a:extLst>
          </p:cNvPr>
          <p:cNvSpPr/>
          <p:nvPr/>
        </p:nvSpPr>
        <p:spPr>
          <a:xfrm>
            <a:off x="234043" y="266593"/>
            <a:ext cx="11723912" cy="662297"/>
          </a:xfrm>
          <a:prstGeom prst="rect">
            <a:avLst/>
          </a:prstGeom>
        </p:spPr>
        <p:txBody>
          <a:bodyPr wrap="square">
            <a:spAutoFit/>
          </a:bodyPr>
          <a:lstStyle/>
          <a:p>
            <a:pPr algn="r">
              <a:lnSpc>
                <a:spcPct val="150000"/>
              </a:lnSpc>
              <a:spcAft>
                <a:spcPts val="0"/>
              </a:spcAft>
            </a:pPr>
            <a:r>
              <a:rPr lang="zh-CN" altLang="en-US" sz="2800" dirty="0"/>
              <a:t>（续表）</a:t>
            </a:r>
            <a:endParaRPr lang="zh-CN" altLang="zh-CN" sz="28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graphicFrame>
        <p:nvGraphicFramePr>
          <p:cNvPr id="2" name="表格 1">
            <a:extLst>
              <a:ext uri="{FF2B5EF4-FFF2-40B4-BE49-F238E27FC236}">
                <a16:creationId xmlns:a16="http://schemas.microsoft.com/office/drawing/2014/main" xmlns="" id="{01F6AAB6-17CB-4385-AC1A-0249EDB25587}"/>
              </a:ext>
            </a:extLst>
          </p:cNvPr>
          <p:cNvGraphicFramePr>
            <a:graphicFrameLocks noGrp="1"/>
          </p:cNvGraphicFramePr>
          <p:nvPr>
            <p:extLst>
              <p:ext uri="{D42A27DB-BD31-4B8C-83A1-F6EECF244321}">
                <p14:modId xmlns:p14="http://schemas.microsoft.com/office/powerpoint/2010/main" val="1665739949"/>
              </p:ext>
            </p:extLst>
          </p:nvPr>
        </p:nvGraphicFramePr>
        <p:xfrm>
          <a:off x="355600" y="956874"/>
          <a:ext cx="11480801" cy="4383596"/>
        </p:xfrm>
        <a:graphic>
          <a:graphicData uri="http://schemas.openxmlformats.org/drawingml/2006/table">
            <a:tbl>
              <a:tblPr firstRow="1" firstCol="1" bandRow="1">
                <a:tableStyleId>{5C22544A-7EE6-4342-B048-85BDC9FD1C3A}</a:tableStyleId>
              </a:tblPr>
              <a:tblGrid>
                <a:gridCol w="1409700">
                  <a:extLst>
                    <a:ext uri="{9D8B030D-6E8A-4147-A177-3AD203B41FA5}">
                      <a16:colId xmlns:a16="http://schemas.microsoft.com/office/drawing/2014/main" xmlns="" val="2365815356"/>
                    </a:ext>
                  </a:extLst>
                </a:gridCol>
                <a:gridCol w="2514600">
                  <a:extLst>
                    <a:ext uri="{9D8B030D-6E8A-4147-A177-3AD203B41FA5}">
                      <a16:colId xmlns:a16="http://schemas.microsoft.com/office/drawing/2014/main" xmlns="" val="2048749668"/>
                    </a:ext>
                  </a:extLst>
                </a:gridCol>
                <a:gridCol w="5218061">
                  <a:extLst>
                    <a:ext uri="{9D8B030D-6E8A-4147-A177-3AD203B41FA5}">
                      <a16:colId xmlns:a16="http://schemas.microsoft.com/office/drawing/2014/main" xmlns="" val="274617946"/>
                    </a:ext>
                  </a:extLst>
                </a:gridCol>
                <a:gridCol w="2338440">
                  <a:extLst>
                    <a:ext uri="{9D8B030D-6E8A-4147-A177-3AD203B41FA5}">
                      <a16:colId xmlns:a16="http://schemas.microsoft.com/office/drawing/2014/main" xmlns="" val="1782237895"/>
                    </a:ext>
                  </a:extLst>
                </a:gridCol>
              </a:tblGrid>
              <a:tr h="163457">
                <a:tc>
                  <a:txBody>
                    <a:bodyPr/>
                    <a:lstStyle/>
                    <a:p>
                      <a:pPr algn="ctr">
                        <a:lnSpc>
                          <a:spcPct val="130000"/>
                        </a:lnSpc>
                        <a:spcAft>
                          <a:spcPts val="0"/>
                        </a:spcAft>
                      </a:pPr>
                      <a:r>
                        <a:rPr lang="zh-CN" sz="2800" b="0" dirty="0">
                          <a:solidFill>
                            <a:schemeClr val="tx1"/>
                          </a:solidFill>
                          <a:effectLst/>
                        </a:rPr>
                        <a:t>考点</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装置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考点扫描</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r>
                        <a:rPr lang="zh-CN" sz="2800" b="0">
                          <a:solidFill>
                            <a:schemeClr val="tx1"/>
                          </a:solidFill>
                          <a:effectLst/>
                        </a:rPr>
                        <a:t>考查内容</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26039009"/>
                  </a:ext>
                </a:extLst>
              </a:tr>
              <a:tr h="163457">
                <a:tc>
                  <a:txBody>
                    <a:bodyPr/>
                    <a:lstStyle/>
                    <a:p>
                      <a:pPr algn="ctr">
                        <a:lnSpc>
                          <a:spcPct val="130000"/>
                        </a:lnSpc>
                        <a:spcAft>
                          <a:spcPts val="0"/>
                        </a:spcAft>
                      </a:pPr>
                      <a:r>
                        <a:rPr lang="zh-CN" sz="2800" b="0" kern="1200" dirty="0">
                          <a:solidFill>
                            <a:schemeClr val="tx1"/>
                          </a:solidFill>
                          <a:effectLst/>
                          <a:latin typeface="+mn-lt"/>
                          <a:ea typeface="+mn-ea"/>
                          <a:cs typeface="+mn-cs"/>
                        </a:rPr>
                        <a:t>固体混</a:t>
                      </a:r>
                    </a:p>
                    <a:p>
                      <a:pPr algn="ctr">
                        <a:lnSpc>
                          <a:spcPct val="130000"/>
                        </a:lnSpc>
                        <a:spcAft>
                          <a:spcPts val="0"/>
                        </a:spcAft>
                      </a:pPr>
                      <a:r>
                        <a:rPr lang="zh-CN" sz="2800" b="0" kern="1200" dirty="0">
                          <a:solidFill>
                            <a:schemeClr val="tx1"/>
                          </a:solidFill>
                          <a:effectLst/>
                          <a:latin typeface="+mn-lt"/>
                          <a:ea typeface="+mn-ea"/>
                          <a:cs typeface="+mn-cs"/>
                        </a:rPr>
                        <a:t>合物或</a:t>
                      </a:r>
                    </a:p>
                    <a:p>
                      <a:pPr algn="ctr">
                        <a:lnSpc>
                          <a:spcPct val="130000"/>
                        </a:lnSpc>
                        <a:spcAft>
                          <a:spcPts val="0"/>
                        </a:spcAft>
                      </a:pPr>
                      <a:r>
                        <a:rPr lang="zh-CN" sz="2800" b="0" kern="1200" dirty="0">
                          <a:solidFill>
                            <a:schemeClr val="tx1"/>
                          </a:solidFill>
                          <a:effectLst/>
                          <a:latin typeface="+mn-lt"/>
                          <a:ea typeface="+mn-ea"/>
                          <a:cs typeface="+mn-cs"/>
                        </a:rPr>
                        <a:t>固体与</a:t>
                      </a:r>
                    </a:p>
                    <a:p>
                      <a:pPr algn="ctr">
                        <a:lnSpc>
                          <a:spcPct val="130000"/>
                        </a:lnSpc>
                        <a:spcAft>
                          <a:spcPts val="0"/>
                        </a:spcAft>
                      </a:pPr>
                      <a:r>
                        <a:rPr lang="zh-CN" sz="2800" b="0" kern="1200" dirty="0">
                          <a:solidFill>
                            <a:schemeClr val="tx1"/>
                          </a:solidFill>
                          <a:effectLst/>
                          <a:latin typeface="+mn-lt"/>
                          <a:ea typeface="+mn-ea"/>
                          <a:cs typeface="+mn-cs"/>
                        </a:rPr>
                        <a:t>液体混</a:t>
                      </a:r>
                    </a:p>
                    <a:p>
                      <a:pPr algn="ctr">
                        <a:lnSpc>
                          <a:spcPct val="130000"/>
                        </a:lnSpc>
                        <a:spcAft>
                          <a:spcPts val="0"/>
                        </a:spcAft>
                      </a:pPr>
                      <a:r>
                        <a:rPr lang="zh-CN" sz="2800" b="0" kern="1200" dirty="0">
                          <a:solidFill>
                            <a:schemeClr val="tx1"/>
                          </a:solidFill>
                          <a:effectLst/>
                          <a:latin typeface="+mn-lt"/>
                          <a:ea typeface="+mn-ea"/>
                          <a:cs typeface="+mn-cs"/>
                        </a:rPr>
                        <a:t>合物的</a:t>
                      </a:r>
                    </a:p>
                    <a:p>
                      <a:pPr algn="ctr">
                        <a:lnSpc>
                          <a:spcPct val="130000"/>
                        </a:lnSpc>
                        <a:spcAft>
                          <a:spcPts val="0"/>
                        </a:spcAft>
                      </a:pPr>
                      <a:r>
                        <a:rPr lang="zh-CN" sz="2800" b="0" kern="1200" dirty="0">
                          <a:solidFill>
                            <a:schemeClr val="tx1"/>
                          </a:solidFill>
                          <a:effectLst/>
                          <a:latin typeface="+mn-lt"/>
                          <a:ea typeface="+mn-ea"/>
                          <a:cs typeface="+mn-cs"/>
                        </a:rPr>
                        <a:t>分离和</a:t>
                      </a:r>
                    </a:p>
                    <a:p>
                      <a:pPr algn="ctr">
                        <a:lnSpc>
                          <a:spcPct val="130000"/>
                        </a:lnSpc>
                        <a:spcAft>
                          <a:spcPts val="0"/>
                        </a:spcAft>
                      </a:pPr>
                      <a:r>
                        <a:rPr lang="zh-CN" sz="2800" b="0" kern="1200" dirty="0">
                          <a:solidFill>
                            <a:schemeClr val="tx1"/>
                          </a:solidFill>
                          <a:effectLst/>
                          <a:latin typeface="+mn-lt"/>
                          <a:ea typeface="+mn-ea"/>
                          <a:cs typeface="+mn-cs"/>
                        </a:rPr>
                        <a:t>提纯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spcAft>
                          <a:spcPts val="0"/>
                        </a:spcAft>
                      </a:pPr>
                      <a:endParaRPr lang="en-US" sz="2800" b="0" kern="1200" dirty="0">
                        <a:solidFill>
                          <a:schemeClr val="tx1"/>
                        </a:solidFill>
                        <a:effectLst/>
                        <a:latin typeface="+mn-lt"/>
                        <a:ea typeface="+mn-ea"/>
                        <a:cs typeface="+mn-cs"/>
                      </a:endParaRPr>
                    </a:p>
                    <a:p>
                      <a:pPr algn="ctr">
                        <a:lnSpc>
                          <a:spcPct val="130000"/>
                        </a:lnSpc>
                        <a:spcAft>
                          <a:spcPts val="0"/>
                        </a:spcAft>
                      </a:pPr>
                      <a:endParaRPr lang="en-US" sz="2800" b="0" kern="1200" dirty="0">
                        <a:solidFill>
                          <a:schemeClr val="tx1"/>
                        </a:solidFill>
                        <a:effectLst/>
                        <a:latin typeface="+mn-lt"/>
                        <a:ea typeface="+mn-ea"/>
                        <a:cs typeface="+mn-cs"/>
                      </a:endParaRPr>
                    </a:p>
                    <a:p>
                      <a:pPr algn="ctr">
                        <a:lnSpc>
                          <a:spcPct val="130000"/>
                        </a:lnSpc>
                        <a:spcAft>
                          <a:spcPts val="0"/>
                        </a:spcAft>
                      </a:pPr>
                      <a:endParaRPr lang="en-US" sz="2800" b="0" kern="1200" dirty="0">
                        <a:solidFill>
                          <a:schemeClr val="tx1"/>
                        </a:solidFill>
                        <a:effectLst/>
                        <a:latin typeface="+mn-lt"/>
                        <a:ea typeface="+mn-ea"/>
                        <a:cs typeface="+mn-cs"/>
                      </a:endParaRPr>
                    </a:p>
                    <a:p>
                      <a:pPr algn="ctr">
                        <a:lnSpc>
                          <a:spcPct val="130000"/>
                        </a:lnSpc>
                        <a:spcAft>
                          <a:spcPts val="0"/>
                        </a:spcAft>
                      </a:pPr>
                      <a:endParaRPr lang="en-US" sz="2800" b="0" kern="1200" dirty="0">
                        <a:solidFill>
                          <a:schemeClr val="tx1"/>
                        </a:solidFill>
                        <a:effectLst/>
                        <a:latin typeface="+mn-lt"/>
                        <a:ea typeface="+mn-ea"/>
                        <a:cs typeface="+mn-cs"/>
                      </a:endParaRPr>
                    </a:p>
                    <a:p>
                      <a:pPr algn="ctr">
                        <a:lnSpc>
                          <a:spcPct val="130000"/>
                        </a:lnSpc>
                        <a:spcAft>
                          <a:spcPts val="0"/>
                        </a:spcAft>
                      </a:pPr>
                      <a:r>
                        <a:rPr lang="zh-CN" sz="2800" b="0" kern="1200" dirty="0">
                          <a:solidFill>
                            <a:schemeClr val="tx1"/>
                          </a:solidFill>
                          <a:effectLst/>
                          <a:latin typeface="+mn-lt"/>
                          <a:ea typeface="+mn-ea"/>
                          <a:cs typeface="+mn-cs"/>
                        </a:rPr>
                        <a:t>蒸发结晶装置</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en-US" sz="2800" b="0" kern="1200" dirty="0">
                          <a:solidFill>
                            <a:schemeClr val="tx1"/>
                          </a:solidFill>
                          <a:effectLst/>
                          <a:latin typeface="+mn-lt"/>
                          <a:ea typeface="+mn-ea"/>
                          <a:cs typeface="+mn-cs"/>
                        </a:rPr>
                        <a:t>[2017</a:t>
                      </a:r>
                      <a:r>
                        <a:rPr lang="zh-CN" sz="2800" b="0" kern="1200" dirty="0">
                          <a:solidFill>
                            <a:schemeClr val="tx1"/>
                          </a:solidFill>
                          <a:effectLst/>
                          <a:latin typeface="+mn-lt"/>
                          <a:ea typeface="+mn-ea"/>
                          <a:cs typeface="+mn-cs"/>
                        </a:rPr>
                        <a:t>全国卷</a:t>
                      </a:r>
                      <a:r>
                        <a:rPr lang="en-US" sz="2800" b="0" kern="1200" dirty="0">
                          <a:solidFill>
                            <a:schemeClr val="tx1"/>
                          </a:solidFill>
                          <a:effectLst/>
                          <a:latin typeface="+mn-lt"/>
                          <a:ea typeface="+mn-ea"/>
                          <a:cs typeface="+mn-cs"/>
                        </a:rPr>
                        <a:t>Ⅲ,27(4)]</a:t>
                      </a:r>
                      <a:r>
                        <a:rPr lang="zh-CN" sz="2800" b="0" kern="1200" dirty="0">
                          <a:solidFill>
                            <a:schemeClr val="tx1"/>
                          </a:solidFill>
                          <a:effectLst/>
                          <a:latin typeface="+mn-lt"/>
                          <a:ea typeface="+mn-ea"/>
                          <a:cs typeface="+mn-cs"/>
                        </a:rPr>
                        <a:t>从滤液中分离出重铬酸钾</a:t>
                      </a:r>
                    </a:p>
                    <a:p>
                      <a:pPr>
                        <a:lnSpc>
                          <a:spcPct val="130000"/>
                        </a:lnSpc>
                        <a:spcAft>
                          <a:spcPts val="0"/>
                        </a:spcAft>
                      </a:pPr>
                      <a:r>
                        <a:rPr lang="en-US" sz="2800" b="0" kern="1200" dirty="0">
                          <a:solidFill>
                            <a:schemeClr val="tx1"/>
                          </a:solidFill>
                          <a:effectLst/>
                          <a:latin typeface="+mn-lt"/>
                          <a:ea typeface="+mn-ea"/>
                          <a:cs typeface="+mn-cs"/>
                        </a:rPr>
                        <a:t>[2015</a:t>
                      </a:r>
                      <a:r>
                        <a:rPr lang="zh-CN" sz="2800" b="0" kern="1200" dirty="0">
                          <a:solidFill>
                            <a:schemeClr val="tx1"/>
                          </a:solidFill>
                          <a:effectLst/>
                          <a:latin typeface="+mn-lt"/>
                          <a:ea typeface="+mn-ea"/>
                          <a:cs typeface="+mn-cs"/>
                        </a:rPr>
                        <a:t>新课标全国卷</a:t>
                      </a:r>
                      <a:r>
                        <a:rPr lang="en-US" sz="2800" b="0" kern="1200" dirty="0">
                          <a:solidFill>
                            <a:schemeClr val="tx1"/>
                          </a:solidFill>
                          <a:effectLst/>
                          <a:latin typeface="+mn-lt"/>
                          <a:ea typeface="+mn-ea"/>
                          <a:cs typeface="+mn-cs"/>
                        </a:rPr>
                        <a:t>Ⅱ,26(3)]</a:t>
                      </a:r>
                      <a:r>
                        <a:rPr lang="zh-CN" sz="2800" b="0" kern="1200" dirty="0">
                          <a:solidFill>
                            <a:schemeClr val="tx1"/>
                          </a:solidFill>
                          <a:effectLst/>
                          <a:latin typeface="+mn-lt"/>
                          <a:ea typeface="+mn-ea"/>
                          <a:cs typeface="+mn-cs"/>
                        </a:rPr>
                        <a:t>废电池糊状填充物加水处理后</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过滤</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滤液中主要有</a:t>
                      </a:r>
                      <a:r>
                        <a:rPr lang="en-US" sz="2800" b="0" kern="1200" dirty="0">
                          <a:solidFill>
                            <a:schemeClr val="tx1"/>
                          </a:solidFill>
                          <a:effectLst/>
                          <a:latin typeface="+mn-lt"/>
                          <a:ea typeface="+mn-ea"/>
                          <a:cs typeface="+mn-cs"/>
                        </a:rPr>
                        <a:t>ZnCl</a:t>
                      </a:r>
                      <a:r>
                        <a:rPr lang="en-US" sz="2800" b="0" kern="1200" baseline="-25000" dirty="0">
                          <a:solidFill>
                            <a:schemeClr val="tx1"/>
                          </a:solidFill>
                          <a:effectLst/>
                          <a:latin typeface="+mn-lt"/>
                          <a:ea typeface="+mn-ea"/>
                          <a:cs typeface="+mn-cs"/>
                        </a:rPr>
                        <a:t>2</a:t>
                      </a:r>
                      <a:r>
                        <a:rPr lang="zh-CN" sz="2800" b="0" kern="1200" dirty="0">
                          <a:solidFill>
                            <a:schemeClr val="tx1"/>
                          </a:solidFill>
                          <a:effectLst/>
                          <a:latin typeface="+mn-lt"/>
                          <a:ea typeface="+mn-ea"/>
                          <a:cs typeface="+mn-cs"/>
                        </a:rPr>
                        <a:t>和</a:t>
                      </a:r>
                      <a:r>
                        <a:rPr lang="en-US" sz="2800" b="0" kern="1200" dirty="0">
                          <a:solidFill>
                            <a:schemeClr val="tx1"/>
                          </a:solidFill>
                          <a:effectLst/>
                          <a:latin typeface="+mn-lt"/>
                          <a:ea typeface="+mn-ea"/>
                          <a:cs typeface="+mn-cs"/>
                        </a:rPr>
                        <a:t>NH</a:t>
                      </a:r>
                      <a:r>
                        <a:rPr lang="en-US" sz="2800" b="0" kern="1200" baseline="-25000" dirty="0">
                          <a:solidFill>
                            <a:schemeClr val="tx1"/>
                          </a:solidFill>
                          <a:effectLst/>
                          <a:latin typeface="+mn-lt"/>
                          <a:ea typeface="+mn-ea"/>
                          <a:cs typeface="+mn-cs"/>
                        </a:rPr>
                        <a:t>4</a:t>
                      </a:r>
                      <a:r>
                        <a:rPr lang="en-US" sz="2800" b="0" kern="1200" dirty="0">
                          <a:solidFill>
                            <a:schemeClr val="tx1"/>
                          </a:solidFill>
                          <a:effectLst/>
                          <a:latin typeface="+mn-lt"/>
                          <a:ea typeface="+mn-ea"/>
                          <a:cs typeface="+mn-cs"/>
                        </a:rPr>
                        <a:t>Cl,</a:t>
                      </a:r>
                      <a:r>
                        <a:rPr lang="zh-CN" sz="2800" b="0" kern="1200" dirty="0">
                          <a:solidFill>
                            <a:schemeClr val="tx1"/>
                          </a:solidFill>
                          <a:effectLst/>
                          <a:latin typeface="+mn-lt"/>
                          <a:ea typeface="+mn-ea"/>
                          <a:cs typeface="+mn-cs"/>
                        </a:rPr>
                        <a:t>二者可通过加热浓缩、冷却结晶分离回收</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30000"/>
                        </a:lnSpc>
                        <a:spcAft>
                          <a:spcPts val="0"/>
                        </a:spcAft>
                      </a:pPr>
                      <a:r>
                        <a:rPr lang="zh-CN" sz="2800" b="0" kern="1200" dirty="0">
                          <a:solidFill>
                            <a:schemeClr val="tx1"/>
                          </a:solidFill>
                          <a:effectLst/>
                          <a:latin typeface="+mn-lt"/>
                          <a:ea typeface="+mn-ea"/>
                          <a:cs typeface="+mn-cs"/>
                        </a:rPr>
                        <a:t>固体溶于溶剂时</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一般采用蒸发结晶</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或蒸发浓缩、冷却结晶</a:t>
                      </a:r>
                      <a:r>
                        <a:rPr lang="en-US" sz="2800" b="0" kern="1200" dirty="0">
                          <a:solidFill>
                            <a:schemeClr val="tx1"/>
                          </a:solidFill>
                          <a:effectLst/>
                          <a:latin typeface="+mn-lt"/>
                          <a:ea typeface="+mn-ea"/>
                          <a:cs typeface="+mn-cs"/>
                        </a:rPr>
                        <a:t>)</a:t>
                      </a:r>
                      <a:r>
                        <a:rPr lang="zh-CN" sz="2800" b="0" kern="1200" dirty="0">
                          <a:solidFill>
                            <a:schemeClr val="tx1"/>
                          </a:solidFill>
                          <a:effectLst/>
                          <a:latin typeface="+mn-lt"/>
                          <a:ea typeface="+mn-ea"/>
                          <a:cs typeface="+mn-cs"/>
                        </a:rPr>
                        <a:t>的方法分离</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733987135"/>
                  </a:ext>
                </a:extLst>
              </a:tr>
            </a:tbl>
          </a:graphicData>
        </a:graphic>
      </p:graphicFrame>
      <p:pic>
        <p:nvPicPr>
          <p:cNvPr id="17" name="16-专题三-HX-LQ-112.jpg">
            <a:extLst>
              <a:ext uri="{FF2B5EF4-FFF2-40B4-BE49-F238E27FC236}">
                <a16:creationId xmlns:a16="http://schemas.microsoft.com/office/drawing/2014/main" xmlns="" id="{25F7026C-3AF5-4044-A720-EC8AE786B4C9}"/>
              </a:ext>
            </a:extLst>
          </p:cNvPr>
          <p:cNvPicPr/>
          <p:nvPr/>
        </p:nvPicPr>
        <p:blipFill>
          <a:blip r:embed="rId3"/>
          <a:stretch>
            <a:fillRect/>
          </a:stretch>
        </p:blipFill>
        <p:spPr>
          <a:xfrm>
            <a:off x="2347277" y="1965338"/>
            <a:ext cx="1170623" cy="2220265"/>
          </a:xfrm>
          <a:prstGeom prst="rect">
            <a:avLst/>
          </a:prstGeom>
        </p:spPr>
      </p:pic>
    </p:spTree>
    <p:extLst>
      <p:ext uri="{BB962C8B-B14F-4D97-AF65-F5344CB8AC3E}">
        <p14:creationId xmlns:p14="http://schemas.microsoft.com/office/powerpoint/2010/main" val="3660466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758374"/>
            <a:ext cx="11723913" cy="5833200"/>
          </a:xfrm>
          <a:prstGeom prst="rect">
            <a:avLst/>
          </a:prstGeom>
        </p:spPr>
        <p:txBody>
          <a:bodyPr wrap="square">
            <a:spAutoFit/>
          </a:bodyPr>
          <a:lstStyle/>
          <a:p>
            <a:pPr>
              <a:lnSpc>
                <a:spcPct val="150000"/>
              </a:lnSpc>
            </a:pPr>
            <a:r>
              <a:rPr lang="zh-CN" altLang="en-US" sz="2800" b="1" dirty="0">
                <a:latin typeface="+mn-ea"/>
              </a:rPr>
              <a:t>考情分析</a:t>
            </a:r>
            <a:r>
              <a:rPr lang="zh-CN" altLang="en-US" sz="2800" dirty="0">
                <a:latin typeface="+mn-ea"/>
              </a:rPr>
              <a:t>　</a:t>
            </a:r>
            <a:r>
              <a:rPr lang="en-US" altLang="zh-CN" sz="2800" dirty="0">
                <a:latin typeface="+mn-ea"/>
              </a:rPr>
              <a:t>(1)</a:t>
            </a:r>
            <a:r>
              <a:rPr lang="zh-CN" altLang="en-US" sz="2800" dirty="0">
                <a:latin typeface="+mn-ea"/>
              </a:rPr>
              <a:t>物质的分离、提纯是历年高考的命题热点</a:t>
            </a:r>
            <a:r>
              <a:rPr lang="en-US" altLang="zh-CN" sz="2800" dirty="0">
                <a:latin typeface="+mn-ea"/>
              </a:rPr>
              <a:t>,</a:t>
            </a:r>
            <a:r>
              <a:rPr lang="zh-CN" altLang="en-US" sz="2800" dirty="0">
                <a:latin typeface="+mn-ea"/>
              </a:rPr>
              <a:t>无论是在综合实验题中</a:t>
            </a:r>
            <a:r>
              <a:rPr lang="en-US" altLang="zh-CN" sz="2800" dirty="0">
                <a:latin typeface="+mn-ea"/>
              </a:rPr>
              <a:t>,</a:t>
            </a:r>
            <a:r>
              <a:rPr lang="zh-CN" altLang="en-US" sz="2800" dirty="0">
                <a:latin typeface="+mn-ea"/>
              </a:rPr>
              <a:t>还是在选择题中</a:t>
            </a:r>
            <a:r>
              <a:rPr lang="en-US" altLang="zh-CN" sz="2800" dirty="0">
                <a:latin typeface="+mn-ea"/>
              </a:rPr>
              <a:t>,</a:t>
            </a:r>
            <a:r>
              <a:rPr lang="zh-CN" altLang="en-US" sz="2800" dirty="0">
                <a:latin typeface="+mn-ea"/>
              </a:rPr>
              <a:t>考查的频率均很高。以无机反应为素材的试题对分离、提纯的考查主要集中在洗气装置及试剂</a:t>
            </a:r>
            <a:r>
              <a:rPr lang="en-US" altLang="zh-CN" sz="2800" dirty="0">
                <a:latin typeface="+mn-ea"/>
              </a:rPr>
              <a:t>,</a:t>
            </a:r>
            <a:r>
              <a:rPr lang="zh-CN" altLang="en-US" sz="2800" dirty="0">
                <a:latin typeface="+mn-ea"/>
              </a:rPr>
              <a:t>过滤装置及操作等方面</a:t>
            </a:r>
            <a:r>
              <a:rPr lang="en-US" altLang="zh-CN" sz="2800" dirty="0">
                <a:latin typeface="+mn-ea"/>
              </a:rPr>
              <a:t>;</a:t>
            </a:r>
            <a:r>
              <a:rPr lang="zh-CN" altLang="en-US" sz="2800" dirty="0">
                <a:latin typeface="+mn-ea"/>
              </a:rPr>
              <a:t>以有机反应为素材的实验题</a:t>
            </a:r>
            <a:r>
              <a:rPr lang="en-US" altLang="zh-CN" sz="2800" dirty="0">
                <a:latin typeface="+mn-ea"/>
              </a:rPr>
              <a:t>,</a:t>
            </a:r>
            <a:r>
              <a:rPr lang="zh-CN" altLang="en-US" sz="2800" dirty="0">
                <a:latin typeface="+mn-ea"/>
              </a:rPr>
              <a:t>对分离、提纯的考查主要集中在萃取、蒸馏与冷凝装置及操作方面</a:t>
            </a:r>
            <a:r>
              <a:rPr lang="en-US" altLang="zh-CN" sz="2800" dirty="0">
                <a:latin typeface="+mn-ea"/>
              </a:rPr>
              <a:t>,</a:t>
            </a:r>
            <a:r>
              <a:rPr lang="zh-CN" altLang="en-US" sz="2800" dirty="0">
                <a:latin typeface="+mn-ea"/>
              </a:rPr>
              <a:t>多以非选择题形式出现</a:t>
            </a:r>
            <a:r>
              <a:rPr lang="en-US" altLang="zh-CN" sz="2800" dirty="0">
                <a:latin typeface="+mn-ea"/>
              </a:rPr>
              <a:t>,</a:t>
            </a:r>
            <a:r>
              <a:rPr lang="zh-CN" altLang="en-US" sz="2800" dirty="0">
                <a:latin typeface="+mn-ea"/>
              </a:rPr>
              <a:t>分值为</a:t>
            </a:r>
            <a:r>
              <a:rPr lang="en-US" altLang="zh-CN" sz="2800" dirty="0">
                <a:latin typeface="+mn-ea"/>
              </a:rPr>
              <a:t>4~8</a:t>
            </a:r>
            <a:r>
              <a:rPr lang="zh-CN" altLang="en-US" sz="2800" dirty="0">
                <a:latin typeface="+mn-ea"/>
              </a:rPr>
              <a:t>分。</a:t>
            </a:r>
            <a:r>
              <a:rPr lang="en-US" altLang="zh-CN" sz="2800" dirty="0">
                <a:latin typeface="+mn-ea"/>
              </a:rPr>
              <a:t>(2)</a:t>
            </a:r>
            <a:r>
              <a:rPr lang="zh-CN" altLang="en-US" sz="2800" dirty="0">
                <a:latin typeface="+mn-ea"/>
              </a:rPr>
              <a:t>物质的检验类试题多涉及气体、有机物和溶液中的离子检验</a:t>
            </a:r>
            <a:r>
              <a:rPr lang="en-US" altLang="zh-CN" sz="2800" dirty="0">
                <a:latin typeface="+mn-ea"/>
              </a:rPr>
              <a:t>,</a:t>
            </a:r>
            <a:r>
              <a:rPr lang="zh-CN" altLang="en-US" sz="2800" dirty="0">
                <a:latin typeface="+mn-ea"/>
              </a:rPr>
              <a:t>可能出现在选择题中</a:t>
            </a:r>
            <a:r>
              <a:rPr lang="en-US" altLang="zh-CN" sz="2800" dirty="0">
                <a:latin typeface="+mn-ea"/>
              </a:rPr>
              <a:t>,</a:t>
            </a:r>
            <a:r>
              <a:rPr lang="zh-CN" altLang="en-US" sz="2800" dirty="0">
                <a:latin typeface="+mn-ea"/>
              </a:rPr>
              <a:t>也可能以填空题的形式出现在综合实验题或工艺流程题中</a:t>
            </a:r>
            <a:r>
              <a:rPr lang="en-US" altLang="zh-CN" sz="2800" dirty="0">
                <a:latin typeface="+mn-ea"/>
              </a:rPr>
              <a:t>,</a:t>
            </a:r>
            <a:r>
              <a:rPr lang="zh-CN" altLang="en-US" sz="2800" dirty="0">
                <a:latin typeface="+mn-ea"/>
              </a:rPr>
              <a:t>分值为</a:t>
            </a:r>
            <a:r>
              <a:rPr lang="en-US" altLang="zh-CN" sz="2800" dirty="0">
                <a:latin typeface="+mn-ea"/>
              </a:rPr>
              <a:t>4~8</a:t>
            </a:r>
            <a:r>
              <a:rPr lang="zh-CN" altLang="en-US" sz="2800" dirty="0">
                <a:latin typeface="+mn-ea"/>
              </a:rPr>
              <a:t>分</a:t>
            </a:r>
            <a:r>
              <a:rPr lang="en-US" altLang="zh-CN" sz="2800" dirty="0">
                <a:latin typeface="+mn-ea"/>
              </a:rPr>
              <a:t>;</a:t>
            </a:r>
            <a:r>
              <a:rPr lang="zh-CN" altLang="en-US" sz="2800" dirty="0">
                <a:latin typeface="+mn-ea"/>
              </a:rPr>
              <a:t>物质的鉴别类试题多涉及有机物、溶液中离子和部分固体物质的鉴别</a:t>
            </a:r>
            <a:r>
              <a:rPr lang="en-US" altLang="zh-CN" sz="2800" dirty="0">
                <a:latin typeface="+mn-ea"/>
              </a:rPr>
              <a:t>,</a:t>
            </a:r>
            <a:r>
              <a:rPr lang="zh-CN" altLang="en-US" sz="2800" dirty="0">
                <a:latin typeface="+mn-ea"/>
              </a:rPr>
              <a:t>一般出现在选择题中。</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17202248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xmlns="" id="{9BCFBCDB-577C-4C84-9BF9-814CC413FB39}"/>
              </a:ext>
            </a:extLst>
          </p:cNvPr>
          <p:cNvSpPr/>
          <p:nvPr/>
        </p:nvSpPr>
        <p:spPr>
          <a:xfrm>
            <a:off x="250487" y="754741"/>
            <a:ext cx="11723912" cy="3970318"/>
          </a:xfrm>
          <a:prstGeom prst="rect">
            <a:avLst/>
          </a:prstGeom>
        </p:spPr>
        <p:txBody>
          <a:bodyPr wrap="square">
            <a:spAutoFit/>
          </a:bodyPr>
          <a:lstStyle/>
          <a:p>
            <a:pPr>
              <a:lnSpc>
                <a:spcPct val="150000"/>
              </a:lnSpc>
            </a:pPr>
            <a:r>
              <a:rPr lang="zh-CN" altLang="zh-CN" sz="2800" b="1" dirty="0">
                <a:solidFill>
                  <a:srgbClr val="DA251C"/>
                </a:solidFill>
              </a:rPr>
              <a:t>示例</a:t>
            </a:r>
            <a:r>
              <a:rPr lang="en-US" altLang="zh-CN" sz="2800" b="1" dirty="0">
                <a:solidFill>
                  <a:srgbClr val="DA251C"/>
                </a:solidFill>
              </a:rPr>
              <a:t>8</a:t>
            </a:r>
            <a:r>
              <a:rPr lang="zh-CN" altLang="zh-CN" sz="2800" dirty="0"/>
              <a:t>　</a:t>
            </a:r>
            <a:r>
              <a:rPr lang="en-US" altLang="zh-CN" sz="2800" dirty="0"/>
              <a:t>[2014</a:t>
            </a:r>
            <a:r>
              <a:rPr lang="zh-CN" altLang="zh-CN" sz="2800" dirty="0"/>
              <a:t>新课标全国卷</a:t>
            </a:r>
            <a:r>
              <a:rPr lang="en-US" altLang="zh-CN" sz="2800" dirty="0"/>
              <a:t>Ⅰ,26,13</a:t>
            </a:r>
            <a:r>
              <a:rPr lang="zh-CN" altLang="zh-CN" sz="2800" dirty="0"/>
              <a:t>分</a:t>
            </a:r>
            <a:r>
              <a:rPr lang="en-US" altLang="zh-CN" sz="2800" dirty="0"/>
              <a:t>]</a:t>
            </a:r>
            <a:r>
              <a:rPr lang="zh-CN" altLang="zh-CN" sz="2800" dirty="0"/>
              <a:t>乙酸异戊酯是组成蜜蜂信息素的成分之一</a:t>
            </a:r>
            <a:r>
              <a:rPr lang="en-US" altLang="zh-CN" sz="2800" dirty="0"/>
              <a:t>,</a:t>
            </a:r>
            <a:r>
              <a:rPr lang="zh-CN" altLang="zh-CN" sz="2800" dirty="0"/>
              <a:t>具有香蕉的香味。实验室制备乙酸异戊酯的反应、装置示意图和有关数据如下</a:t>
            </a:r>
            <a:r>
              <a:rPr lang="en-US" altLang="zh-CN" sz="2800" dirty="0"/>
              <a:t>:</a:t>
            </a:r>
          </a:p>
          <a:p>
            <a:pPr>
              <a:lnSpc>
                <a:spcPct val="150000"/>
              </a:lnSpc>
            </a:pPr>
            <a:endParaRPr lang="en-US" altLang="zh-CN" sz="2800" dirty="0"/>
          </a:p>
          <a:p>
            <a:pPr>
              <a:lnSpc>
                <a:spcPct val="150000"/>
              </a:lnSpc>
            </a:pPr>
            <a:endParaRPr lang="en-US" altLang="zh-CN" sz="2800" dirty="0"/>
          </a:p>
          <a:p>
            <a:pPr>
              <a:lnSpc>
                <a:spcPct val="150000"/>
              </a:lnSpc>
            </a:pPr>
            <a:endParaRPr lang="en-US" altLang="zh-CN" sz="2800" dirty="0"/>
          </a:p>
        </p:txBody>
      </p:sp>
      <p:sp>
        <p:nvSpPr>
          <p:cNvPr id="18" name="矩形 17">
            <a:extLst>
              <a:ext uri="{FF2B5EF4-FFF2-40B4-BE49-F238E27FC236}">
                <a16:creationId xmlns:a16="http://schemas.microsoft.com/office/drawing/2014/main" xmlns="" id="{A2A84C92-79A9-4D4B-B239-8E7F764F7A24}"/>
              </a:ext>
            </a:extLst>
          </p:cNvPr>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19" name="矩形 18">
            <a:extLst>
              <a:ext uri="{FF2B5EF4-FFF2-40B4-BE49-F238E27FC236}">
                <a16:creationId xmlns:a16="http://schemas.microsoft.com/office/drawing/2014/main" xmlns="" id="{11FDB6B2-A016-4A70-B131-BD696910996E}"/>
              </a:ext>
            </a:extLst>
          </p:cNvPr>
          <p:cNvSpPr/>
          <p:nvPr/>
        </p:nvSpPr>
        <p:spPr>
          <a:xfrm>
            <a:off x="718457" y="-1"/>
            <a:ext cx="3483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rgbClr val="DA251C"/>
              </a:solidFill>
            </a:endParaRPr>
          </a:p>
        </p:txBody>
      </p:sp>
      <p:sp>
        <p:nvSpPr>
          <p:cNvPr id="20" name="矩形 19">
            <a:extLst>
              <a:ext uri="{FF2B5EF4-FFF2-40B4-BE49-F238E27FC236}">
                <a16:creationId xmlns:a16="http://schemas.microsoft.com/office/drawing/2014/main" xmlns="" id="{3A6C60BF-FD67-4859-A866-B3E2AFF0A966}"/>
              </a:ext>
            </a:extLst>
          </p:cNvPr>
          <p:cNvSpPr/>
          <p:nvPr/>
        </p:nvSpPr>
        <p:spPr>
          <a:xfrm>
            <a:off x="1066798" y="-2"/>
            <a:ext cx="6324602"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dirty="0">
                <a:solidFill>
                  <a:srgbClr val="DA251C"/>
                </a:solidFill>
                <a:ea typeface="微软雅黑" panose="020B0503020204020204" pitchFamily="34" charset="-122"/>
              </a:rPr>
              <a:t>考向</a:t>
            </a:r>
            <a:r>
              <a:rPr lang="en-US" altLang="zh-CN" sz="2800" dirty="0">
                <a:solidFill>
                  <a:srgbClr val="DA251C"/>
                </a:solidFill>
                <a:ea typeface="微软雅黑" panose="020B0503020204020204" pitchFamily="34" charset="-122"/>
              </a:rPr>
              <a:t>2   </a:t>
            </a:r>
            <a:r>
              <a:rPr lang="zh-CN" altLang="en-US" sz="2800" dirty="0">
                <a:solidFill>
                  <a:srgbClr val="DA251C"/>
                </a:solidFill>
                <a:ea typeface="微软雅黑" panose="020B0503020204020204" pitchFamily="34" charset="-122"/>
              </a:rPr>
              <a:t>物质制备中的分离和提纯操作</a:t>
            </a:r>
          </a:p>
        </p:txBody>
      </p:sp>
      <p:pic>
        <p:nvPicPr>
          <p:cNvPr id="6" name="ljtkb1lz026.jpg" descr="id:2147513609;FounderCES">
            <a:extLst>
              <a:ext uri="{FF2B5EF4-FFF2-40B4-BE49-F238E27FC236}">
                <a16:creationId xmlns:a16="http://schemas.microsoft.com/office/drawing/2014/main" xmlns="" id="{DEEA3B7B-7736-41C2-801B-388DDF88F519}"/>
              </a:ext>
            </a:extLst>
          </p:cNvPr>
          <p:cNvPicPr/>
          <p:nvPr/>
        </p:nvPicPr>
        <p:blipFill>
          <a:blip r:embed="rId2"/>
          <a:stretch>
            <a:fillRect/>
          </a:stretch>
        </p:blipFill>
        <p:spPr>
          <a:xfrm>
            <a:off x="1417320" y="2781390"/>
            <a:ext cx="7902552" cy="3430724"/>
          </a:xfrm>
          <a:prstGeom prst="rect">
            <a:avLst/>
          </a:prstGeom>
        </p:spPr>
      </p:pic>
    </p:spTree>
    <p:extLst>
      <p:ext uri="{BB962C8B-B14F-4D97-AF65-F5344CB8AC3E}">
        <p14:creationId xmlns:p14="http://schemas.microsoft.com/office/powerpoint/2010/main" val="36903638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6" y="172253"/>
            <a:ext cx="11717737" cy="5909310"/>
          </a:xfrm>
          <a:prstGeom prst="rect">
            <a:avLst/>
          </a:prstGeom>
        </p:spPr>
        <p:txBody>
          <a:bodyPr wrap="square">
            <a:spAutoFit/>
          </a:bodyPr>
          <a:lstStyle/>
          <a:p>
            <a:pPr>
              <a:lnSpc>
                <a:spcPct val="150000"/>
              </a:lnSpc>
            </a:pPr>
            <a:r>
              <a:rPr lang="zh-CN" altLang="zh-CN" sz="2800" dirty="0"/>
              <a:t>实验步骤</a:t>
            </a:r>
            <a:r>
              <a:rPr lang="en-US" altLang="zh-CN" sz="2800" dirty="0"/>
              <a:t>:</a:t>
            </a:r>
            <a:endParaRPr lang="zh-CN" altLang="zh-CN" sz="2800" dirty="0"/>
          </a:p>
          <a:p>
            <a:pPr>
              <a:lnSpc>
                <a:spcPct val="150000"/>
              </a:lnSpc>
            </a:pPr>
            <a:r>
              <a:rPr lang="zh-CN" altLang="zh-CN" sz="2800" dirty="0"/>
              <a:t>在</a:t>
            </a:r>
            <a:r>
              <a:rPr lang="en-US" altLang="zh-CN" sz="2800" dirty="0"/>
              <a:t>A</a:t>
            </a:r>
            <a:r>
              <a:rPr lang="zh-CN" altLang="zh-CN" sz="2800" dirty="0"/>
              <a:t>中加入</a:t>
            </a:r>
            <a:r>
              <a:rPr lang="en-US" altLang="zh-CN" sz="2800" dirty="0"/>
              <a:t>4.4 g</a:t>
            </a:r>
            <a:r>
              <a:rPr lang="zh-CN" altLang="zh-CN" sz="2800" dirty="0"/>
              <a:t>异戊醇、</a:t>
            </a:r>
            <a:r>
              <a:rPr lang="en-US" altLang="zh-CN" sz="2800" dirty="0"/>
              <a:t>6.0 g</a:t>
            </a:r>
            <a:r>
              <a:rPr lang="zh-CN" altLang="zh-CN" sz="2800" dirty="0"/>
              <a:t>乙酸、数滴浓硫酸和</a:t>
            </a:r>
            <a:r>
              <a:rPr lang="en-US" altLang="zh-CN" sz="2800" dirty="0"/>
              <a:t>2~3</a:t>
            </a:r>
            <a:r>
              <a:rPr lang="zh-CN" altLang="zh-CN" sz="2800" dirty="0"/>
              <a:t>片碎瓷片。开始缓慢加热</a:t>
            </a:r>
            <a:r>
              <a:rPr lang="en-US" altLang="zh-CN" sz="2800" dirty="0"/>
              <a:t>A,</a:t>
            </a:r>
            <a:r>
              <a:rPr lang="zh-CN" altLang="zh-CN" sz="2800" dirty="0"/>
              <a:t>回流</a:t>
            </a:r>
            <a:r>
              <a:rPr lang="en-US" altLang="zh-CN" sz="2800" dirty="0"/>
              <a:t>50 min</a:t>
            </a:r>
            <a:r>
              <a:rPr lang="zh-CN" altLang="zh-CN" sz="2800" dirty="0"/>
              <a:t>。反应液冷至室温后倒入分液漏斗中</a:t>
            </a:r>
            <a:r>
              <a:rPr lang="en-US" altLang="zh-CN" sz="2800" dirty="0"/>
              <a:t>,</a:t>
            </a:r>
            <a:r>
              <a:rPr lang="zh-CN" altLang="zh-CN" sz="2800" dirty="0"/>
              <a:t>分别用少量水、饱和碳酸氢钠溶液和水洗涤</a:t>
            </a:r>
            <a:r>
              <a:rPr lang="en-US" altLang="zh-CN" sz="2800" dirty="0"/>
              <a:t>;</a:t>
            </a:r>
            <a:r>
              <a:rPr lang="zh-CN" altLang="zh-CN" sz="2800" dirty="0"/>
              <a:t>分出的产物加入少量无水</a:t>
            </a:r>
            <a:r>
              <a:rPr lang="en-US" altLang="zh-CN" sz="2800" dirty="0"/>
              <a:t>MgSO</a:t>
            </a:r>
            <a:r>
              <a:rPr lang="en-US" altLang="zh-CN" sz="2800" baseline="-25000" dirty="0"/>
              <a:t>4</a:t>
            </a:r>
            <a:r>
              <a:rPr lang="zh-CN" altLang="zh-CN" sz="2800" dirty="0"/>
              <a:t>固体</a:t>
            </a:r>
            <a:r>
              <a:rPr lang="en-US" altLang="zh-CN" sz="2800" dirty="0"/>
              <a:t>,</a:t>
            </a:r>
            <a:r>
              <a:rPr lang="zh-CN" altLang="zh-CN" sz="2800" dirty="0"/>
              <a:t>静置片刻</a:t>
            </a:r>
            <a:r>
              <a:rPr lang="en-US" altLang="zh-CN" sz="2800" dirty="0"/>
              <a:t>,</a:t>
            </a:r>
            <a:r>
              <a:rPr lang="zh-CN" altLang="zh-CN" sz="2800" dirty="0"/>
              <a:t>过滤除去</a:t>
            </a:r>
            <a:r>
              <a:rPr lang="en-US" altLang="zh-CN" sz="2800" dirty="0"/>
              <a:t>MgSO</a:t>
            </a:r>
            <a:r>
              <a:rPr lang="en-US" altLang="zh-CN" sz="2800" baseline="-25000" dirty="0"/>
              <a:t>4</a:t>
            </a:r>
            <a:r>
              <a:rPr lang="zh-CN" altLang="zh-CN" sz="2800" dirty="0"/>
              <a:t>固体</a:t>
            </a:r>
            <a:r>
              <a:rPr lang="en-US" altLang="zh-CN" sz="2800" dirty="0"/>
              <a:t>,</a:t>
            </a:r>
            <a:r>
              <a:rPr lang="zh-CN" altLang="zh-CN" sz="2800" dirty="0"/>
              <a:t>进行蒸馏纯化</a:t>
            </a:r>
            <a:r>
              <a:rPr lang="en-US" altLang="zh-CN" sz="2800" dirty="0"/>
              <a:t>,</a:t>
            </a:r>
            <a:r>
              <a:rPr lang="zh-CN" altLang="zh-CN" sz="2800" dirty="0"/>
              <a:t>收集</a:t>
            </a:r>
            <a:r>
              <a:rPr lang="en-US" altLang="zh-CN" sz="2800" dirty="0"/>
              <a:t>140~143 ℃</a:t>
            </a:r>
            <a:r>
              <a:rPr lang="zh-CN" altLang="zh-CN" sz="2800" dirty="0"/>
              <a:t>馏分</a:t>
            </a:r>
            <a:r>
              <a:rPr lang="en-US" altLang="zh-CN" sz="2800" dirty="0"/>
              <a:t>,</a:t>
            </a:r>
            <a:r>
              <a:rPr lang="zh-CN" altLang="zh-CN" sz="2800" dirty="0"/>
              <a:t>得乙酸异戊酯</a:t>
            </a:r>
            <a:r>
              <a:rPr lang="en-US" altLang="zh-CN" sz="2800" dirty="0" smtClean="0"/>
              <a:t>3.9g</a:t>
            </a:r>
            <a:r>
              <a:rPr lang="zh-CN" altLang="zh-CN" sz="2800" dirty="0"/>
              <a:t>。</a:t>
            </a:r>
          </a:p>
          <a:p>
            <a:pPr>
              <a:lnSpc>
                <a:spcPct val="150000"/>
              </a:lnSpc>
            </a:pPr>
            <a:r>
              <a:rPr lang="zh-CN" altLang="zh-CN" sz="2800" dirty="0"/>
              <a:t>回答下列问题</a:t>
            </a:r>
            <a:r>
              <a:rPr lang="en-US" altLang="zh-CN" sz="2800" dirty="0"/>
              <a:t>:</a:t>
            </a:r>
            <a:endParaRPr lang="zh-CN" altLang="zh-CN" sz="2800" dirty="0"/>
          </a:p>
          <a:p>
            <a:pPr>
              <a:lnSpc>
                <a:spcPct val="150000"/>
              </a:lnSpc>
            </a:pPr>
            <a:r>
              <a:rPr lang="en-US" altLang="zh-CN" sz="2800" dirty="0"/>
              <a:t>(1)</a:t>
            </a:r>
            <a:r>
              <a:rPr lang="zh-CN" altLang="zh-CN" sz="2800" dirty="0"/>
              <a:t>仪器</a:t>
            </a:r>
            <a:r>
              <a:rPr lang="en-US" altLang="zh-CN" sz="2800" dirty="0"/>
              <a:t>B</a:t>
            </a:r>
            <a:r>
              <a:rPr lang="zh-CN" altLang="zh-CN" sz="2800" dirty="0"/>
              <a:t>的名称是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(2)</a:t>
            </a:r>
            <a:r>
              <a:rPr lang="zh-CN" altLang="zh-CN" sz="2800" dirty="0"/>
              <a:t>在洗涤操作中</a:t>
            </a:r>
            <a:r>
              <a:rPr lang="en-US" altLang="zh-CN" sz="2800" dirty="0"/>
              <a:t>,</a:t>
            </a:r>
            <a:r>
              <a:rPr lang="zh-CN" altLang="zh-CN" sz="2800" dirty="0"/>
              <a:t>第一次水洗的主要目的是</a:t>
            </a:r>
            <a:r>
              <a:rPr lang="zh-CN" altLang="zh-CN" sz="2800" u="sng" dirty="0"/>
              <a:t>　　　　</a:t>
            </a:r>
            <a:r>
              <a:rPr lang="en-US" altLang="zh-CN" sz="2800" dirty="0"/>
              <a:t>,</a:t>
            </a:r>
            <a:r>
              <a:rPr lang="zh-CN" altLang="zh-CN" sz="2800" dirty="0"/>
              <a:t>第二次水洗的主要目的是</a:t>
            </a:r>
            <a:r>
              <a:rPr lang="zh-CN" altLang="zh-CN" sz="2800" u="sng" dirty="0"/>
              <a:t>　　　　</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29186722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462534"/>
            <a:ext cx="11723912" cy="5262979"/>
          </a:xfrm>
          <a:prstGeom prst="rect">
            <a:avLst/>
          </a:prstGeom>
        </p:spPr>
        <p:txBody>
          <a:bodyPr wrap="square">
            <a:spAutoFit/>
          </a:bodyPr>
          <a:lstStyle/>
          <a:p>
            <a:pPr>
              <a:lnSpc>
                <a:spcPct val="150000"/>
              </a:lnSpc>
            </a:pPr>
            <a:r>
              <a:rPr lang="en-US" altLang="zh-CN" sz="2800" dirty="0"/>
              <a:t>(3)</a:t>
            </a:r>
            <a:r>
              <a:rPr lang="zh-CN" altLang="zh-CN" sz="2800" dirty="0"/>
              <a:t>在洗涤、分液操作中</a:t>
            </a:r>
            <a:r>
              <a:rPr lang="en-US" altLang="zh-CN" sz="2800" dirty="0"/>
              <a:t>,</a:t>
            </a:r>
            <a:r>
              <a:rPr lang="zh-CN" altLang="zh-CN" sz="2800" dirty="0"/>
              <a:t>应充分振荡</a:t>
            </a:r>
            <a:r>
              <a:rPr lang="en-US" altLang="zh-CN" sz="2800" dirty="0"/>
              <a:t>,</a:t>
            </a:r>
            <a:r>
              <a:rPr lang="zh-CN" altLang="zh-CN" sz="2800" dirty="0"/>
              <a:t>然后静置</a:t>
            </a:r>
            <a:r>
              <a:rPr lang="en-US" altLang="zh-CN" sz="2800" dirty="0"/>
              <a:t>,</a:t>
            </a:r>
            <a:r>
              <a:rPr lang="zh-CN" altLang="zh-CN" sz="2800" dirty="0"/>
              <a:t>待分层后</a:t>
            </a:r>
            <a:r>
              <a:rPr lang="zh-CN" altLang="zh-CN" sz="2800" u="sng" dirty="0"/>
              <a:t>　　　</a:t>
            </a:r>
            <a:r>
              <a:rPr lang="en-US" altLang="zh-CN" sz="2800" dirty="0"/>
              <a:t>(</a:t>
            </a:r>
            <a:r>
              <a:rPr lang="zh-CN" altLang="zh-CN" sz="2800" dirty="0"/>
              <a:t>填标号</a:t>
            </a:r>
            <a:r>
              <a:rPr lang="en-US" altLang="zh-CN" sz="2800" dirty="0"/>
              <a:t>)</a:t>
            </a:r>
            <a:r>
              <a:rPr lang="zh-CN" altLang="zh-CN" sz="2800" dirty="0"/>
              <a:t>。</a:t>
            </a:r>
            <a:r>
              <a:rPr lang="en-US" altLang="zh-CN" sz="2800" dirty="0"/>
              <a:t> </a:t>
            </a:r>
            <a:endParaRPr lang="zh-CN" altLang="zh-CN" sz="2800" dirty="0"/>
          </a:p>
          <a:p>
            <a:pPr>
              <a:lnSpc>
                <a:spcPct val="150000"/>
              </a:lnSpc>
            </a:pPr>
            <a:r>
              <a:rPr lang="en-US" altLang="zh-CN" sz="2800" dirty="0"/>
              <a:t>a.</a:t>
            </a:r>
            <a:r>
              <a:rPr lang="zh-CN" altLang="zh-CN" sz="2800" dirty="0"/>
              <a:t>直接将乙酸异戊酯从分液漏斗的上口倒出</a:t>
            </a:r>
          </a:p>
          <a:p>
            <a:pPr>
              <a:lnSpc>
                <a:spcPct val="150000"/>
              </a:lnSpc>
            </a:pPr>
            <a:r>
              <a:rPr lang="en-US" altLang="zh-CN" sz="2800" dirty="0"/>
              <a:t>b.</a:t>
            </a:r>
            <a:r>
              <a:rPr lang="zh-CN" altLang="zh-CN" sz="2800" dirty="0"/>
              <a:t>直接将乙酸异戊酯从分液漏斗的下口放出</a:t>
            </a:r>
          </a:p>
          <a:p>
            <a:pPr>
              <a:lnSpc>
                <a:spcPct val="150000"/>
              </a:lnSpc>
            </a:pPr>
            <a:r>
              <a:rPr lang="en-US" altLang="zh-CN" sz="2800" dirty="0"/>
              <a:t>c.</a:t>
            </a:r>
            <a:r>
              <a:rPr lang="zh-CN" altLang="zh-CN" sz="2800" dirty="0"/>
              <a:t>先将水层从分液漏斗的下口放出</a:t>
            </a:r>
            <a:r>
              <a:rPr lang="en-US" altLang="zh-CN" sz="2800" dirty="0"/>
              <a:t>,</a:t>
            </a:r>
            <a:r>
              <a:rPr lang="zh-CN" altLang="zh-CN" sz="2800" dirty="0"/>
              <a:t>再将乙酸异戊酯从下口放出</a:t>
            </a:r>
          </a:p>
          <a:p>
            <a:pPr>
              <a:lnSpc>
                <a:spcPct val="150000"/>
              </a:lnSpc>
            </a:pPr>
            <a:r>
              <a:rPr lang="en-US" altLang="zh-CN" sz="2800" dirty="0"/>
              <a:t>d.</a:t>
            </a:r>
            <a:r>
              <a:rPr lang="zh-CN" altLang="zh-CN" sz="2800" dirty="0"/>
              <a:t>先将水层从分液漏斗的下口放出</a:t>
            </a:r>
            <a:r>
              <a:rPr lang="en-US" altLang="zh-CN" sz="2800" dirty="0"/>
              <a:t>,</a:t>
            </a:r>
            <a:r>
              <a:rPr lang="zh-CN" altLang="zh-CN" sz="2800" dirty="0"/>
              <a:t>再将乙酸异戊酯从上口倒出</a:t>
            </a:r>
          </a:p>
          <a:p>
            <a:pPr>
              <a:lnSpc>
                <a:spcPct val="150000"/>
              </a:lnSpc>
            </a:pPr>
            <a:r>
              <a:rPr lang="en-US" altLang="zh-CN" sz="2800" dirty="0"/>
              <a:t>(4)</a:t>
            </a:r>
            <a:r>
              <a:rPr lang="zh-CN" altLang="zh-CN" sz="2800" dirty="0"/>
              <a:t>本实验中加入过量乙酸的目的是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(5)</a:t>
            </a:r>
            <a:r>
              <a:rPr lang="zh-CN" altLang="zh-CN" sz="2800" dirty="0"/>
              <a:t>实验中加入少量无水</a:t>
            </a:r>
            <a:r>
              <a:rPr lang="en-US" altLang="zh-CN" sz="2800" dirty="0"/>
              <a:t>MgSO</a:t>
            </a:r>
            <a:r>
              <a:rPr lang="en-US" altLang="zh-CN" sz="2800" baseline="-25000" dirty="0"/>
              <a:t>4</a:t>
            </a:r>
            <a:r>
              <a:rPr lang="zh-CN" altLang="zh-CN" sz="2800" dirty="0"/>
              <a:t>的目的是</a:t>
            </a:r>
            <a:r>
              <a:rPr lang="zh-CN" altLang="zh-CN" sz="2800" u="sng" dirty="0"/>
              <a:t>　</a:t>
            </a:r>
            <a:r>
              <a:rPr lang="zh-CN" altLang="zh-CN" sz="2800" dirty="0"/>
              <a:t>。</a:t>
            </a:r>
            <a:r>
              <a:rPr lang="en-US" altLang="zh-CN" sz="2800" dirty="0"/>
              <a:t> </a:t>
            </a:r>
            <a:endParaRPr lang="zh-CN" altLang="zh-CN" sz="2800" dirty="0"/>
          </a:p>
          <a:p>
            <a:pPr>
              <a:lnSpc>
                <a:spcPct val="150000"/>
              </a:lnSpc>
            </a:pPr>
            <a:r>
              <a:rPr lang="en-US" altLang="zh-CN" sz="2800" dirty="0"/>
              <a:t>(6)</a:t>
            </a:r>
            <a:r>
              <a:rPr lang="zh-CN" altLang="zh-CN" sz="2800" dirty="0"/>
              <a:t>在蒸馏操作中</a:t>
            </a:r>
            <a:r>
              <a:rPr lang="en-US" altLang="zh-CN" sz="2800" dirty="0"/>
              <a:t>,</a:t>
            </a:r>
            <a:r>
              <a:rPr lang="zh-CN" altLang="zh-CN" sz="2800" dirty="0"/>
              <a:t>仪器选择及安装都正确的是</a:t>
            </a:r>
            <a:r>
              <a:rPr lang="zh-CN" altLang="zh-CN" sz="2800" u="sng" dirty="0"/>
              <a:t>　　　　</a:t>
            </a:r>
            <a:r>
              <a:rPr lang="en-US" altLang="zh-CN" sz="2800" dirty="0"/>
              <a:t>(</a:t>
            </a:r>
            <a:r>
              <a:rPr lang="zh-CN" altLang="zh-CN" sz="2800" dirty="0"/>
              <a:t>填标号</a:t>
            </a:r>
            <a:r>
              <a:rPr lang="en-US" altLang="zh-CN" sz="2800" dirty="0"/>
              <a:t>)</a:t>
            </a:r>
            <a:r>
              <a:rPr lang="zh-CN" altLang="zh-CN" sz="2800" dirty="0"/>
              <a:t>。</a:t>
            </a:r>
            <a:r>
              <a:rPr lang="en-US" altLang="zh-CN" sz="2800" dirty="0"/>
              <a:t> </a:t>
            </a:r>
            <a:endParaRPr lang="zh-CN" altLang="zh-CN" sz="2800" dirty="0"/>
          </a:p>
        </p:txBody>
      </p:sp>
    </p:spTree>
    <p:extLst>
      <p:ext uri="{BB962C8B-B14F-4D97-AF65-F5344CB8AC3E}">
        <p14:creationId xmlns:p14="http://schemas.microsoft.com/office/powerpoint/2010/main" val="404751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3321850"/>
            <a:ext cx="11723912" cy="2677656"/>
          </a:xfrm>
          <a:prstGeom prst="rect">
            <a:avLst/>
          </a:prstGeom>
        </p:spPr>
        <p:txBody>
          <a:bodyPr wrap="square">
            <a:spAutoFit/>
          </a:bodyPr>
          <a:lstStyle/>
          <a:p>
            <a:pPr>
              <a:lnSpc>
                <a:spcPct val="150000"/>
              </a:lnSpc>
            </a:pPr>
            <a:r>
              <a:rPr lang="en-US" altLang="zh-CN" sz="2800" dirty="0"/>
              <a:t>(7)</a:t>
            </a:r>
            <a:r>
              <a:rPr lang="zh-CN" altLang="zh-CN" sz="2800" dirty="0"/>
              <a:t>本实验的产率是</a:t>
            </a:r>
            <a:r>
              <a:rPr lang="zh-CN" altLang="zh-CN" sz="2800" u="sng" dirty="0"/>
              <a:t>　　　　</a:t>
            </a:r>
            <a:r>
              <a:rPr lang="en-US" altLang="zh-CN" sz="2800" dirty="0"/>
              <a:t>(</a:t>
            </a:r>
            <a:r>
              <a:rPr lang="zh-CN" altLang="zh-CN" sz="2800" dirty="0"/>
              <a:t>填标号</a:t>
            </a:r>
            <a:r>
              <a:rPr lang="en-US" altLang="zh-CN" sz="2800" dirty="0"/>
              <a:t>)</a:t>
            </a:r>
            <a:r>
              <a:rPr lang="zh-CN" altLang="zh-CN" sz="2800" dirty="0"/>
              <a:t>。</a:t>
            </a:r>
            <a:r>
              <a:rPr lang="en-US" altLang="zh-CN" sz="2800" dirty="0"/>
              <a:t> </a:t>
            </a:r>
            <a:r>
              <a:rPr lang="zh-CN" altLang="zh-CN" sz="2800" dirty="0"/>
              <a:t>　　　　　　　　　　　　　　　　　　</a:t>
            </a:r>
          </a:p>
          <a:p>
            <a:pPr>
              <a:lnSpc>
                <a:spcPct val="150000"/>
              </a:lnSpc>
            </a:pPr>
            <a:r>
              <a:rPr lang="en-US" altLang="zh-CN" sz="2800" dirty="0"/>
              <a:t>a.30%	</a:t>
            </a:r>
            <a:r>
              <a:rPr lang="en-US" altLang="zh-CN" sz="2800" dirty="0" smtClean="0"/>
              <a:t>           b.40</a:t>
            </a:r>
            <a:r>
              <a:rPr lang="en-US" altLang="zh-CN" sz="2800" dirty="0"/>
              <a:t>%	</a:t>
            </a:r>
            <a:r>
              <a:rPr lang="en-US" altLang="zh-CN" sz="2800" dirty="0" smtClean="0"/>
              <a:t>            c.60</a:t>
            </a:r>
            <a:r>
              <a:rPr lang="en-US" altLang="zh-CN" sz="2800" dirty="0"/>
              <a:t>%	</a:t>
            </a:r>
            <a:r>
              <a:rPr lang="en-US" altLang="zh-CN" sz="2800" dirty="0" smtClean="0"/>
              <a:t>          d.90</a:t>
            </a:r>
            <a:r>
              <a:rPr lang="en-US" altLang="zh-CN" sz="2800" dirty="0"/>
              <a:t>%</a:t>
            </a:r>
            <a:endParaRPr lang="zh-CN" altLang="zh-CN" sz="2800" dirty="0"/>
          </a:p>
          <a:p>
            <a:pPr>
              <a:lnSpc>
                <a:spcPct val="150000"/>
              </a:lnSpc>
            </a:pPr>
            <a:r>
              <a:rPr lang="en-US" altLang="zh-CN" sz="2800" dirty="0"/>
              <a:t>(8)</a:t>
            </a:r>
            <a:r>
              <a:rPr lang="zh-CN" altLang="zh-CN" sz="2800" dirty="0"/>
              <a:t>在进行蒸馏操作时</a:t>
            </a:r>
            <a:r>
              <a:rPr lang="en-US" altLang="zh-CN" sz="2800" dirty="0"/>
              <a:t>,</a:t>
            </a:r>
            <a:r>
              <a:rPr lang="zh-CN" altLang="zh-CN" sz="2800" dirty="0"/>
              <a:t>若从</a:t>
            </a:r>
            <a:r>
              <a:rPr lang="en-US" altLang="zh-CN" sz="2800" dirty="0"/>
              <a:t>130 ℃</a:t>
            </a:r>
            <a:r>
              <a:rPr lang="zh-CN" altLang="zh-CN" sz="2800" dirty="0"/>
              <a:t>便开始收集馏分</a:t>
            </a:r>
            <a:r>
              <a:rPr lang="en-US" altLang="zh-CN" sz="2800" dirty="0"/>
              <a:t>,</a:t>
            </a:r>
            <a:r>
              <a:rPr lang="zh-CN" altLang="zh-CN" sz="2800" dirty="0"/>
              <a:t>会使实验的产率</a:t>
            </a:r>
            <a:r>
              <a:rPr lang="zh-CN" altLang="zh-CN" sz="2800" dirty="0" smtClean="0"/>
              <a:t>偏</a:t>
            </a:r>
            <a:r>
              <a:rPr lang="zh-CN" altLang="zh-CN" sz="2800" u="sng" dirty="0"/>
              <a:t>　　　</a:t>
            </a:r>
            <a:r>
              <a:rPr lang="en-US" altLang="zh-CN" sz="2800" dirty="0"/>
              <a:t>(</a:t>
            </a:r>
            <a:r>
              <a:rPr lang="zh-CN" altLang="zh-CN" sz="2800" dirty="0"/>
              <a:t>填</a:t>
            </a:r>
            <a:r>
              <a:rPr lang="en-US" altLang="zh-CN" sz="2800" dirty="0"/>
              <a:t> “</a:t>
            </a:r>
            <a:r>
              <a:rPr lang="zh-CN" altLang="zh-CN" sz="2800" dirty="0"/>
              <a:t>高</a:t>
            </a:r>
            <a:r>
              <a:rPr lang="en-US" altLang="zh-CN" sz="2800" dirty="0"/>
              <a:t>”</a:t>
            </a:r>
            <a:r>
              <a:rPr lang="zh-CN" altLang="zh-CN" sz="2800" dirty="0"/>
              <a:t>或</a:t>
            </a:r>
            <a:r>
              <a:rPr lang="en-US" altLang="zh-CN" sz="2800" dirty="0"/>
              <a:t>“</a:t>
            </a:r>
            <a:r>
              <a:rPr lang="zh-CN" altLang="zh-CN" sz="2800" dirty="0"/>
              <a:t>低</a:t>
            </a:r>
            <a:r>
              <a:rPr lang="en-US" altLang="zh-CN" sz="2800" dirty="0"/>
              <a:t>”),</a:t>
            </a:r>
            <a:r>
              <a:rPr lang="zh-CN" altLang="zh-CN" sz="2800" dirty="0"/>
              <a:t>其原因是</a:t>
            </a:r>
            <a:r>
              <a:rPr lang="zh-CN" altLang="zh-CN" sz="2800" u="sng" dirty="0"/>
              <a:t>　</a:t>
            </a:r>
            <a:r>
              <a:rPr lang="en-US" altLang="zh-CN" sz="2800" u="sng" dirty="0" smtClean="0"/>
              <a:t>                                       </a:t>
            </a:r>
            <a:r>
              <a:rPr lang="zh-CN" altLang="zh-CN" sz="2800" dirty="0" smtClean="0"/>
              <a:t>。</a:t>
            </a:r>
            <a:r>
              <a:rPr lang="en-US" altLang="zh-CN" sz="2800" dirty="0"/>
              <a:t> </a:t>
            </a:r>
          </a:p>
        </p:txBody>
      </p:sp>
      <p:pic>
        <p:nvPicPr>
          <p:cNvPr id="4" name="ljtkb1lz026-2.jpg" descr="id:2147513616;FounderCES">
            <a:extLst>
              <a:ext uri="{FF2B5EF4-FFF2-40B4-BE49-F238E27FC236}">
                <a16:creationId xmlns:a16="http://schemas.microsoft.com/office/drawing/2014/main" xmlns="" id="{8E3D46FC-2905-4BC7-8300-57A4BF22D5E2}"/>
              </a:ext>
            </a:extLst>
          </p:cNvPr>
          <p:cNvPicPr/>
          <p:nvPr/>
        </p:nvPicPr>
        <p:blipFill>
          <a:blip r:embed="rId3"/>
          <a:stretch>
            <a:fillRect/>
          </a:stretch>
        </p:blipFill>
        <p:spPr>
          <a:xfrm>
            <a:off x="1356813" y="490972"/>
            <a:ext cx="9554772" cy="267765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11585" y="5056730"/>
            <a:ext cx="798512" cy="2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089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244823"/>
            <a:ext cx="11723912" cy="662297"/>
          </a:xfrm>
          <a:prstGeom prst="rect">
            <a:avLst/>
          </a:prstGeom>
        </p:spPr>
        <p:txBody>
          <a:bodyPr wrap="square">
            <a:spAutoFit/>
          </a:bodyPr>
          <a:lstStyle/>
          <a:p>
            <a:pPr>
              <a:lnSpc>
                <a:spcPct val="150000"/>
              </a:lnSpc>
            </a:pPr>
            <a:r>
              <a:rPr lang="zh-CN" altLang="zh-CN" sz="2800" b="1" dirty="0">
                <a:solidFill>
                  <a:srgbClr val="DA251C"/>
                </a:solidFill>
              </a:rPr>
              <a:t>解析</a:t>
            </a:r>
          </a:p>
        </p:txBody>
      </p:sp>
      <p:graphicFrame>
        <p:nvGraphicFramePr>
          <p:cNvPr id="2" name="表格 1">
            <a:extLst>
              <a:ext uri="{FF2B5EF4-FFF2-40B4-BE49-F238E27FC236}">
                <a16:creationId xmlns:a16="http://schemas.microsoft.com/office/drawing/2014/main" xmlns="" id="{BD2FE2D8-15EE-4106-9DCA-A5A8D2BEEC65}"/>
              </a:ext>
            </a:extLst>
          </p:cNvPr>
          <p:cNvGraphicFramePr>
            <a:graphicFrameLocks noGrp="1"/>
          </p:cNvGraphicFramePr>
          <p:nvPr>
            <p:extLst>
              <p:ext uri="{D42A27DB-BD31-4B8C-83A1-F6EECF244321}">
                <p14:modId xmlns:p14="http://schemas.microsoft.com/office/powerpoint/2010/main" val="787044070"/>
              </p:ext>
            </p:extLst>
          </p:nvPr>
        </p:nvGraphicFramePr>
        <p:xfrm>
          <a:off x="315687" y="950661"/>
          <a:ext cx="11571628" cy="5604904"/>
        </p:xfrm>
        <a:graphic>
          <a:graphicData uri="http://schemas.openxmlformats.org/drawingml/2006/table">
            <a:tbl>
              <a:tblPr firstRow="1" firstCol="1" bandRow="1">
                <a:tableStyleId>{5C22544A-7EE6-4342-B048-85BDC9FD1C3A}</a:tableStyleId>
              </a:tblPr>
              <a:tblGrid>
                <a:gridCol w="1208313">
                  <a:extLst>
                    <a:ext uri="{9D8B030D-6E8A-4147-A177-3AD203B41FA5}">
                      <a16:colId xmlns:a16="http://schemas.microsoft.com/office/drawing/2014/main" xmlns="" val="3169203910"/>
                    </a:ext>
                  </a:extLst>
                </a:gridCol>
                <a:gridCol w="10363315">
                  <a:extLst>
                    <a:ext uri="{9D8B030D-6E8A-4147-A177-3AD203B41FA5}">
                      <a16:colId xmlns:a16="http://schemas.microsoft.com/office/drawing/2014/main" xmlns="" val="2794013955"/>
                    </a:ext>
                  </a:extLst>
                </a:gridCol>
              </a:tblGrid>
              <a:tr h="520896">
                <a:tc>
                  <a:txBody>
                    <a:bodyPr/>
                    <a:lstStyle/>
                    <a:p>
                      <a:pPr algn="ctr">
                        <a:lnSpc>
                          <a:spcPct val="130000"/>
                        </a:lnSpc>
                        <a:spcAft>
                          <a:spcPts val="0"/>
                        </a:spcAft>
                      </a:pPr>
                      <a:r>
                        <a:rPr lang="zh-CN" sz="2800" b="0" dirty="0">
                          <a:solidFill>
                            <a:schemeClr val="tx1"/>
                          </a:solidFill>
                          <a:effectLst/>
                        </a:rPr>
                        <a:t>问题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30000"/>
                        </a:lnSpc>
                        <a:spcAft>
                          <a:spcPts val="0"/>
                        </a:spcAft>
                      </a:pPr>
                      <a:r>
                        <a:rPr lang="zh-CN" sz="2800" b="0">
                          <a:solidFill>
                            <a:schemeClr val="tx1"/>
                          </a:solidFill>
                          <a:effectLst/>
                        </a:rPr>
                        <a:t>思维流程</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02366737"/>
                  </a:ext>
                </a:extLst>
              </a:tr>
              <a:tr h="520896">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(1)</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30000"/>
                        </a:lnSpc>
                        <a:spcAft>
                          <a:spcPts val="0"/>
                        </a:spcAft>
                      </a:pPr>
                      <a:r>
                        <a:rPr lang="zh-CN" sz="2800" b="0">
                          <a:solidFill>
                            <a:schemeClr val="tx1"/>
                          </a:solidFill>
                          <a:effectLst/>
                        </a:rPr>
                        <a:t>考查仪器的名称</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591990500"/>
                  </a:ext>
                </a:extLst>
              </a:tr>
              <a:tr h="4495432">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(2)</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dirty="0">
                          <a:solidFill>
                            <a:schemeClr val="tx1"/>
                          </a:solidFill>
                          <a:effectLst/>
                        </a:rPr>
                        <a:t>考查除杂方案的设计</a:t>
                      </a:r>
                      <a:r>
                        <a:rPr lang="en-US" sz="2800" b="0" dirty="0">
                          <a:solidFill>
                            <a:schemeClr val="tx1"/>
                          </a:solidFill>
                          <a:effectLst/>
                        </a:rPr>
                        <a:t>:</a:t>
                      </a:r>
                      <a:endParaRPr lang="zh-CN" sz="2800" b="0" dirty="0">
                        <a:solidFill>
                          <a:schemeClr val="tx1"/>
                        </a:solidFill>
                        <a:effectLst/>
                      </a:endParaRPr>
                    </a:p>
                    <a:p>
                      <a:pPr>
                        <a:lnSpc>
                          <a:spcPct val="130000"/>
                        </a:lnSpc>
                        <a:spcAft>
                          <a:spcPts val="0"/>
                        </a:spcAft>
                      </a:pPr>
                      <a:r>
                        <a:rPr lang="zh-CN" sz="2800" b="0" dirty="0">
                          <a:solidFill>
                            <a:schemeClr val="tx1"/>
                          </a:solidFill>
                          <a:effectLst/>
                        </a:rPr>
                        <a:t>水洗</a:t>
                      </a:r>
                      <a:r>
                        <a:rPr lang="en-US" sz="2800" b="0" dirty="0">
                          <a:solidFill>
                            <a:schemeClr val="tx1"/>
                          </a:solidFill>
                          <a:effectLst/>
                        </a:rPr>
                        <a:t>——</a:t>
                      </a:r>
                      <a:r>
                        <a:rPr lang="zh-CN" sz="2800" b="0" dirty="0">
                          <a:solidFill>
                            <a:schemeClr val="tx1"/>
                          </a:solidFill>
                          <a:effectLst/>
                        </a:rPr>
                        <a:t>目的是除去乙酸异戊酯中混有的</a:t>
                      </a:r>
                      <a:r>
                        <a:rPr lang="en-US" sz="2800" b="0" dirty="0">
                          <a:solidFill>
                            <a:schemeClr val="tx1"/>
                          </a:solidFill>
                          <a:effectLst/>
                        </a:rPr>
                        <a:t>H</a:t>
                      </a:r>
                      <a:r>
                        <a:rPr lang="en-US" sz="2800" b="0" baseline="-25000" dirty="0">
                          <a:solidFill>
                            <a:schemeClr val="tx1"/>
                          </a:solidFill>
                          <a:effectLst/>
                        </a:rPr>
                        <a:t>2</a:t>
                      </a:r>
                      <a:r>
                        <a:rPr lang="en-US" sz="2800" b="0" dirty="0">
                          <a:solidFill>
                            <a:schemeClr val="tx1"/>
                          </a:solidFill>
                          <a:effectLst/>
                        </a:rPr>
                        <a:t>SO</a:t>
                      </a:r>
                      <a:r>
                        <a:rPr lang="en-US" sz="2800" b="0" baseline="-25000" dirty="0">
                          <a:solidFill>
                            <a:schemeClr val="tx1"/>
                          </a:solidFill>
                          <a:effectLst/>
                        </a:rPr>
                        <a:t>4</a:t>
                      </a:r>
                      <a:r>
                        <a:rPr lang="zh-CN" sz="2800" b="0" dirty="0">
                          <a:solidFill>
                            <a:schemeClr val="tx1"/>
                          </a:solidFill>
                          <a:effectLst/>
                        </a:rPr>
                        <a:t>和过</a:t>
                      </a:r>
                    </a:p>
                    <a:p>
                      <a:pPr>
                        <a:lnSpc>
                          <a:spcPct val="130000"/>
                        </a:lnSpc>
                        <a:spcAft>
                          <a:spcPts val="0"/>
                        </a:spcAft>
                      </a:pPr>
                      <a:r>
                        <a:rPr lang="en-US" sz="2800" b="0" dirty="0">
                          <a:solidFill>
                            <a:schemeClr val="tx1"/>
                          </a:solidFill>
                          <a:effectLst/>
                        </a:rPr>
                        <a:t> ↓	</a:t>
                      </a:r>
                      <a:r>
                        <a:rPr lang="en-US" sz="2800" b="0" dirty="0" smtClean="0">
                          <a:solidFill>
                            <a:schemeClr val="tx1"/>
                          </a:solidFill>
                          <a:effectLst/>
                        </a:rPr>
                        <a:t>      </a:t>
                      </a:r>
                      <a:r>
                        <a:rPr lang="zh-CN" sz="2800" b="0" dirty="0" smtClean="0">
                          <a:solidFill>
                            <a:schemeClr val="tx1"/>
                          </a:solidFill>
                          <a:effectLst/>
                        </a:rPr>
                        <a:t>量</a:t>
                      </a:r>
                      <a:r>
                        <a:rPr lang="zh-CN" sz="2800" b="0" dirty="0">
                          <a:solidFill>
                            <a:schemeClr val="tx1"/>
                          </a:solidFill>
                          <a:effectLst/>
                        </a:rPr>
                        <a:t>的乙酸</a:t>
                      </a:r>
                    </a:p>
                    <a:p>
                      <a:pPr>
                        <a:lnSpc>
                          <a:spcPct val="130000"/>
                        </a:lnSpc>
                        <a:spcAft>
                          <a:spcPts val="0"/>
                        </a:spcAft>
                      </a:pPr>
                      <a:r>
                        <a:rPr lang="zh-CN" sz="2800" b="0" dirty="0">
                          <a:solidFill>
                            <a:schemeClr val="tx1"/>
                          </a:solidFill>
                          <a:effectLst/>
                        </a:rPr>
                        <a:t>盐洗</a:t>
                      </a:r>
                      <a:r>
                        <a:rPr lang="en-US" sz="2800" b="0" dirty="0">
                          <a:solidFill>
                            <a:schemeClr val="tx1"/>
                          </a:solidFill>
                          <a:effectLst/>
                        </a:rPr>
                        <a:t>——</a:t>
                      </a:r>
                      <a:r>
                        <a:rPr lang="zh-CN" sz="2800" b="0" dirty="0">
                          <a:solidFill>
                            <a:schemeClr val="tx1"/>
                          </a:solidFill>
                          <a:effectLst/>
                        </a:rPr>
                        <a:t>用饱和碳酸氢钠溶液洗涤产品</a:t>
                      </a:r>
                      <a:r>
                        <a:rPr lang="en-US" sz="2800" b="0" dirty="0">
                          <a:solidFill>
                            <a:schemeClr val="tx1"/>
                          </a:solidFill>
                          <a:effectLst/>
                        </a:rPr>
                        <a:t>,</a:t>
                      </a:r>
                      <a:r>
                        <a:rPr lang="zh-CN" sz="2800" b="0" dirty="0">
                          <a:solidFill>
                            <a:schemeClr val="tx1"/>
                          </a:solidFill>
                          <a:effectLst/>
                        </a:rPr>
                        <a:t>进一步除去残留</a:t>
                      </a:r>
                    </a:p>
                    <a:p>
                      <a:pPr>
                        <a:lnSpc>
                          <a:spcPct val="130000"/>
                        </a:lnSpc>
                        <a:spcAft>
                          <a:spcPts val="0"/>
                        </a:spcAft>
                      </a:pPr>
                      <a:r>
                        <a:rPr lang="en-US" sz="2800" b="0" dirty="0">
                          <a:solidFill>
                            <a:schemeClr val="tx1"/>
                          </a:solidFill>
                          <a:effectLst/>
                        </a:rPr>
                        <a:t> ↓	</a:t>
                      </a:r>
                      <a:r>
                        <a:rPr lang="en-US" sz="2800" b="0" dirty="0" smtClean="0">
                          <a:solidFill>
                            <a:schemeClr val="tx1"/>
                          </a:solidFill>
                          <a:effectLst/>
                        </a:rPr>
                        <a:t>      </a:t>
                      </a:r>
                      <a:r>
                        <a:rPr lang="zh-CN" sz="2800" b="0" dirty="0" smtClean="0">
                          <a:solidFill>
                            <a:schemeClr val="tx1"/>
                          </a:solidFill>
                          <a:effectLst/>
                        </a:rPr>
                        <a:t>的</a:t>
                      </a:r>
                      <a:r>
                        <a:rPr lang="zh-CN" sz="2800" b="0" dirty="0">
                          <a:solidFill>
                            <a:schemeClr val="tx1"/>
                          </a:solidFill>
                          <a:effectLst/>
                        </a:rPr>
                        <a:t>少量乙酸</a:t>
                      </a:r>
                    </a:p>
                    <a:p>
                      <a:pPr>
                        <a:lnSpc>
                          <a:spcPct val="130000"/>
                        </a:lnSpc>
                        <a:spcAft>
                          <a:spcPts val="0"/>
                        </a:spcAft>
                      </a:pPr>
                      <a:r>
                        <a:rPr lang="zh-CN" sz="2800" b="0" dirty="0">
                          <a:solidFill>
                            <a:schemeClr val="tx1"/>
                          </a:solidFill>
                          <a:effectLst/>
                        </a:rPr>
                        <a:t>水洗</a:t>
                      </a:r>
                      <a:r>
                        <a:rPr lang="en-US" sz="2800" b="0" dirty="0">
                          <a:solidFill>
                            <a:schemeClr val="tx1"/>
                          </a:solidFill>
                          <a:effectLst/>
                        </a:rPr>
                        <a:t>——</a:t>
                      </a:r>
                      <a:r>
                        <a:rPr lang="zh-CN" sz="2800" b="0" dirty="0">
                          <a:solidFill>
                            <a:schemeClr val="tx1"/>
                          </a:solidFill>
                          <a:effectLst/>
                        </a:rPr>
                        <a:t>目的是除去上一步盐洗引入的过量的碳酸氢钠</a:t>
                      </a:r>
                    </a:p>
                    <a:p>
                      <a:pPr>
                        <a:lnSpc>
                          <a:spcPct val="130000"/>
                        </a:lnSpc>
                        <a:spcAft>
                          <a:spcPts val="0"/>
                        </a:spcAft>
                      </a:pPr>
                      <a:r>
                        <a:rPr lang="en-US" sz="2800" b="0" dirty="0">
                          <a:solidFill>
                            <a:schemeClr val="tx1"/>
                          </a:solidFill>
                          <a:effectLst/>
                        </a:rPr>
                        <a:t> ↓	</a:t>
                      </a:r>
                      <a:r>
                        <a:rPr lang="en-US" sz="2800" b="0" dirty="0" smtClean="0">
                          <a:solidFill>
                            <a:schemeClr val="tx1"/>
                          </a:solidFill>
                          <a:effectLst/>
                        </a:rPr>
                        <a:t>      </a:t>
                      </a:r>
                      <a:r>
                        <a:rPr lang="zh-CN" sz="2800" b="0" dirty="0" smtClean="0">
                          <a:solidFill>
                            <a:schemeClr val="tx1"/>
                          </a:solidFill>
                          <a:effectLst/>
                        </a:rPr>
                        <a:t>溶液</a:t>
                      </a:r>
                      <a:endParaRPr lang="zh-CN" sz="2800" b="0" dirty="0">
                        <a:solidFill>
                          <a:schemeClr val="tx1"/>
                        </a:solidFill>
                        <a:effectLst/>
                      </a:endParaRPr>
                    </a:p>
                    <a:p>
                      <a:pPr>
                        <a:lnSpc>
                          <a:spcPct val="130000"/>
                        </a:lnSpc>
                        <a:spcAft>
                          <a:spcPts val="0"/>
                        </a:spcAft>
                      </a:pPr>
                      <a:r>
                        <a:rPr lang="zh-CN" sz="2800" b="0" dirty="0">
                          <a:solidFill>
                            <a:schemeClr val="tx1"/>
                          </a:solidFill>
                          <a:effectLst/>
                        </a:rPr>
                        <a:t>干燥</a:t>
                      </a:r>
                      <a:r>
                        <a:rPr lang="en-US" sz="2800" b="0" dirty="0">
                          <a:solidFill>
                            <a:schemeClr val="tx1"/>
                          </a:solidFill>
                          <a:effectLst/>
                        </a:rPr>
                        <a:t>——</a:t>
                      </a:r>
                      <a:r>
                        <a:rPr lang="zh-CN" sz="2800" b="0" dirty="0">
                          <a:solidFill>
                            <a:schemeClr val="tx1"/>
                          </a:solidFill>
                          <a:effectLst/>
                        </a:rPr>
                        <a:t>利用</a:t>
                      </a:r>
                      <a:r>
                        <a:rPr lang="en-US" sz="2800" b="0" dirty="0">
                          <a:solidFill>
                            <a:schemeClr val="tx1"/>
                          </a:solidFill>
                          <a:effectLst/>
                        </a:rPr>
                        <a:t>MgSO</a:t>
                      </a:r>
                      <a:r>
                        <a:rPr lang="en-US" sz="2800" b="0" baseline="-25000" dirty="0">
                          <a:solidFill>
                            <a:schemeClr val="tx1"/>
                          </a:solidFill>
                          <a:effectLst/>
                        </a:rPr>
                        <a:t>4</a:t>
                      </a:r>
                      <a:r>
                        <a:rPr lang="zh-CN" sz="2800" b="0" dirty="0">
                          <a:solidFill>
                            <a:schemeClr val="tx1"/>
                          </a:solidFill>
                          <a:effectLst/>
                        </a:rPr>
                        <a:t>固体的吸水性</a:t>
                      </a:r>
                      <a:r>
                        <a:rPr lang="en-US" sz="2800" b="0" dirty="0">
                          <a:solidFill>
                            <a:schemeClr val="tx1"/>
                          </a:solidFill>
                          <a:effectLst/>
                        </a:rPr>
                        <a:t>,</a:t>
                      </a:r>
                      <a:r>
                        <a:rPr lang="zh-CN" sz="2800" b="0" dirty="0">
                          <a:solidFill>
                            <a:schemeClr val="tx1"/>
                          </a:solidFill>
                          <a:effectLst/>
                        </a:rPr>
                        <a:t>除去产品中残留的少</a:t>
                      </a: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6772336"/>
                  </a:ext>
                </a:extLst>
              </a:tr>
            </a:tbl>
          </a:graphicData>
        </a:graphic>
      </p:graphicFrame>
    </p:spTree>
    <p:extLst>
      <p:ext uri="{BB962C8B-B14F-4D97-AF65-F5344CB8AC3E}">
        <p14:creationId xmlns:p14="http://schemas.microsoft.com/office/powerpoint/2010/main" val="1422956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244823"/>
            <a:ext cx="11723912"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a16="http://schemas.microsoft.com/office/drawing/2014/main" xmlns="" id="{BD2FE2D8-15EE-4106-9DCA-A5A8D2BEEC65}"/>
              </a:ext>
            </a:extLst>
          </p:cNvPr>
          <p:cNvGraphicFramePr>
            <a:graphicFrameLocks noGrp="1"/>
          </p:cNvGraphicFramePr>
          <p:nvPr>
            <p:extLst>
              <p:ext uri="{D42A27DB-BD31-4B8C-83A1-F6EECF244321}">
                <p14:modId xmlns:p14="http://schemas.microsoft.com/office/powerpoint/2010/main" val="739645541"/>
              </p:ext>
            </p:extLst>
          </p:nvPr>
        </p:nvGraphicFramePr>
        <p:xfrm>
          <a:off x="315687" y="907120"/>
          <a:ext cx="11571628" cy="5613125"/>
        </p:xfrm>
        <a:graphic>
          <a:graphicData uri="http://schemas.openxmlformats.org/drawingml/2006/table">
            <a:tbl>
              <a:tblPr firstRow="1" firstCol="1" bandRow="1">
                <a:tableStyleId>{5C22544A-7EE6-4342-B048-85BDC9FD1C3A}</a:tableStyleId>
              </a:tblPr>
              <a:tblGrid>
                <a:gridCol w="1208313">
                  <a:extLst>
                    <a:ext uri="{9D8B030D-6E8A-4147-A177-3AD203B41FA5}">
                      <a16:colId xmlns:a16="http://schemas.microsoft.com/office/drawing/2014/main" xmlns="" val="3169203910"/>
                    </a:ext>
                  </a:extLst>
                </a:gridCol>
                <a:gridCol w="10363315">
                  <a:extLst>
                    <a:ext uri="{9D8B030D-6E8A-4147-A177-3AD203B41FA5}">
                      <a16:colId xmlns:a16="http://schemas.microsoft.com/office/drawing/2014/main" xmlns="" val="2794013955"/>
                    </a:ext>
                  </a:extLst>
                </a:gridCol>
              </a:tblGrid>
              <a:tr h="528904">
                <a:tc>
                  <a:txBody>
                    <a:bodyPr/>
                    <a:lstStyle/>
                    <a:p>
                      <a:pPr algn="ctr">
                        <a:lnSpc>
                          <a:spcPct val="130000"/>
                        </a:lnSpc>
                        <a:spcAft>
                          <a:spcPts val="0"/>
                        </a:spcAft>
                      </a:pPr>
                      <a:r>
                        <a:rPr lang="zh-CN" sz="2800" b="0" dirty="0">
                          <a:solidFill>
                            <a:schemeClr val="tx1"/>
                          </a:solidFill>
                          <a:effectLst/>
                        </a:rPr>
                        <a:t>问题</a:t>
                      </a:r>
                      <a:endParaRPr lang="zh-CN" sz="2800" b="0" dirty="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30000"/>
                        </a:lnSpc>
                        <a:spcAft>
                          <a:spcPts val="0"/>
                        </a:spcAft>
                      </a:pPr>
                      <a:r>
                        <a:rPr lang="zh-CN" sz="2800" b="0">
                          <a:solidFill>
                            <a:schemeClr val="tx1"/>
                          </a:solidFill>
                          <a:effectLst/>
                        </a:rPr>
                        <a:t>思维流程</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02366737"/>
                  </a:ext>
                </a:extLst>
              </a:tr>
              <a:tr h="2839445">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(2)</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en-US" sz="2800" b="0" dirty="0" smtClean="0">
                          <a:solidFill>
                            <a:schemeClr val="tx1"/>
                          </a:solidFill>
                          <a:effectLst/>
                        </a:rPr>
                        <a:t>↓</a:t>
                      </a:r>
                      <a:r>
                        <a:rPr lang="en-US" sz="2800" b="0" dirty="0">
                          <a:solidFill>
                            <a:schemeClr val="tx1"/>
                          </a:solidFill>
                          <a:effectLst/>
                        </a:rPr>
                        <a:t>	</a:t>
                      </a:r>
                      <a:r>
                        <a:rPr lang="en-US" sz="2800" b="0" dirty="0" smtClean="0">
                          <a:solidFill>
                            <a:schemeClr val="tx1"/>
                          </a:solidFill>
                          <a:effectLst/>
                        </a:rPr>
                        <a:t>      </a:t>
                      </a:r>
                      <a:r>
                        <a:rPr lang="zh-CN" sz="2800" b="0" dirty="0" smtClean="0">
                          <a:solidFill>
                            <a:schemeClr val="tx1"/>
                          </a:solidFill>
                          <a:effectLst/>
                        </a:rPr>
                        <a:t>量</a:t>
                      </a:r>
                      <a:r>
                        <a:rPr lang="zh-CN" sz="2800" b="0" dirty="0">
                          <a:solidFill>
                            <a:schemeClr val="tx1"/>
                          </a:solidFill>
                          <a:effectLst/>
                        </a:rPr>
                        <a:t>水</a:t>
                      </a:r>
                      <a:r>
                        <a:rPr lang="en-US" sz="2800" b="0" dirty="0">
                          <a:solidFill>
                            <a:schemeClr val="tx1"/>
                          </a:solidFill>
                          <a:effectLst/>
                        </a:rPr>
                        <a:t>,</a:t>
                      </a:r>
                      <a:r>
                        <a:rPr lang="zh-CN" sz="2800" b="0" dirty="0">
                          <a:solidFill>
                            <a:schemeClr val="tx1"/>
                          </a:solidFill>
                          <a:effectLst/>
                        </a:rPr>
                        <a:t>然后过滤除去</a:t>
                      </a:r>
                      <a:r>
                        <a:rPr lang="en-US" sz="2800" b="0" dirty="0">
                          <a:solidFill>
                            <a:schemeClr val="tx1"/>
                          </a:solidFill>
                          <a:effectLst/>
                        </a:rPr>
                        <a:t>MgSO</a:t>
                      </a:r>
                      <a:r>
                        <a:rPr lang="en-US" sz="2800" b="0" baseline="-25000" dirty="0">
                          <a:solidFill>
                            <a:schemeClr val="tx1"/>
                          </a:solidFill>
                          <a:effectLst/>
                        </a:rPr>
                        <a:t>4</a:t>
                      </a:r>
                      <a:r>
                        <a:rPr lang="zh-CN" sz="2800" b="0" dirty="0">
                          <a:solidFill>
                            <a:schemeClr val="tx1"/>
                          </a:solidFill>
                          <a:effectLst/>
                        </a:rPr>
                        <a:t>固体</a:t>
                      </a:r>
                    </a:p>
                    <a:p>
                      <a:pPr algn="l">
                        <a:lnSpc>
                          <a:spcPct val="130000"/>
                        </a:lnSpc>
                        <a:spcAft>
                          <a:spcPts val="0"/>
                        </a:spcAft>
                      </a:pPr>
                      <a:r>
                        <a:rPr lang="zh-CN" sz="2800" b="0" dirty="0">
                          <a:solidFill>
                            <a:schemeClr val="tx1"/>
                          </a:solidFill>
                          <a:effectLst/>
                        </a:rPr>
                        <a:t>蒸馏</a:t>
                      </a:r>
                      <a:r>
                        <a:rPr lang="en-US" sz="2800" b="0" dirty="0">
                          <a:solidFill>
                            <a:schemeClr val="tx1"/>
                          </a:solidFill>
                          <a:effectLst/>
                        </a:rPr>
                        <a:t>——</a:t>
                      </a:r>
                      <a:r>
                        <a:rPr lang="zh-CN" sz="2800" b="0" dirty="0">
                          <a:solidFill>
                            <a:schemeClr val="tx1"/>
                          </a:solidFill>
                          <a:effectLst/>
                        </a:rPr>
                        <a:t>利用乙酸异戊酯和异戊醇沸点的差异</a:t>
                      </a:r>
                      <a:r>
                        <a:rPr lang="en-US" sz="2800" b="0" dirty="0">
                          <a:solidFill>
                            <a:schemeClr val="tx1"/>
                          </a:solidFill>
                          <a:effectLst/>
                        </a:rPr>
                        <a:t>,</a:t>
                      </a:r>
                      <a:r>
                        <a:rPr lang="zh-CN" sz="2800" b="0" dirty="0">
                          <a:solidFill>
                            <a:schemeClr val="tx1"/>
                          </a:solidFill>
                          <a:effectLst/>
                        </a:rPr>
                        <a:t>进行蒸馏纯化</a:t>
                      </a:r>
                      <a:r>
                        <a:rPr lang="en-US" sz="2800" b="0" dirty="0" smtClean="0">
                          <a:solidFill>
                            <a:schemeClr val="tx1"/>
                          </a:solidFill>
                          <a:effectLst/>
                        </a:rPr>
                        <a:t>,</a:t>
                      </a:r>
                      <a:r>
                        <a:rPr lang="zh-CN" altLang="zh-CN" sz="2800" b="0" dirty="0" smtClean="0">
                          <a:solidFill>
                            <a:schemeClr val="tx1"/>
                          </a:solidFill>
                          <a:effectLst/>
                        </a:rPr>
                        <a:t>收集</a:t>
                      </a:r>
                      <a:endParaRPr lang="en-US" sz="2800" b="0" dirty="0" smtClean="0">
                        <a:solidFill>
                          <a:schemeClr val="tx1"/>
                        </a:solidFill>
                        <a:effectLst/>
                      </a:endParaRPr>
                    </a:p>
                    <a:p>
                      <a:pPr algn="l">
                        <a:lnSpc>
                          <a:spcPct val="130000"/>
                        </a:lnSpc>
                        <a:spcAft>
                          <a:spcPts val="0"/>
                        </a:spcAft>
                      </a:pPr>
                      <a:r>
                        <a:rPr lang="en-US" sz="2800" b="0" dirty="0" smtClean="0">
                          <a:solidFill>
                            <a:schemeClr val="tx1"/>
                          </a:solidFill>
                          <a:effectLst/>
                        </a:rPr>
                        <a:t>                140~143 </a:t>
                      </a:r>
                      <a:r>
                        <a:rPr lang="en-US" sz="2800" b="0" dirty="0">
                          <a:solidFill>
                            <a:schemeClr val="tx1"/>
                          </a:solidFill>
                          <a:effectLst/>
                        </a:rPr>
                        <a:t>℃</a:t>
                      </a:r>
                      <a:r>
                        <a:rPr lang="zh-CN" sz="2800" b="0" dirty="0">
                          <a:solidFill>
                            <a:schemeClr val="tx1"/>
                          </a:solidFill>
                          <a:effectLst/>
                        </a:rPr>
                        <a:t>的馏分</a:t>
                      </a:r>
                      <a:r>
                        <a:rPr lang="en-US" sz="2800" b="0" dirty="0">
                          <a:solidFill>
                            <a:schemeClr val="tx1"/>
                          </a:solidFill>
                          <a:effectLst/>
                        </a:rPr>
                        <a:t>,</a:t>
                      </a:r>
                      <a:r>
                        <a:rPr lang="zh-CN" sz="2800" b="0" dirty="0">
                          <a:solidFill>
                            <a:schemeClr val="tx1"/>
                          </a:solidFill>
                          <a:effectLst/>
                        </a:rPr>
                        <a:t>得到乙酸异戊酯</a:t>
                      </a:r>
                      <a:r>
                        <a:rPr lang="en-US" sz="2800" b="0" dirty="0">
                          <a:solidFill>
                            <a:schemeClr val="tx1"/>
                          </a:solidFill>
                          <a:effectLst/>
                        </a:rPr>
                        <a:t>,</a:t>
                      </a:r>
                      <a:r>
                        <a:rPr lang="zh-CN" sz="2800" b="0" dirty="0">
                          <a:solidFill>
                            <a:schemeClr val="tx1"/>
                          </a:solidFill>
                          <a:effectLst/>
                        </a:rPr>
                        <a:t>若从</a:t>
                      </a:r>
                      <a:r>
                        <a:rPr lang="en-US" sz="2800" b="0" dirty="0">
                          <a:solidFill>
                            <a:schemeClr val="tx1"/>
                          </a:solidFill>
                          <a:effectLst/>
                        </a:rPr>
                        <a:t>130 ℃</a:t>
                      </a:r>
                      <a:r>
                        <a:rPr lang="zh-CN" sz="2800" b="0" dirty="0" smtClean="0">
                          <a:solidFill>
                            <a:schemeClr val="tx1"/>
                          </a:solidFill>
                          <a:effectLst/>
                        </a:rPr>
                        <a:t>便</a:t>
                      </a:r>
                      <a:r>
                        <a:rPr lang="zh-CN" altLang="zh-CN" sz="2800" b="0" dirty="0" smtClean="0">
                          <a:solidFill>
                            <a:schemeClr val="tx1"/>
                          </a:solidFill>
                          <a:effectLst/>
                        </a:rPr>
                        <a:t>开始收</a:t>
                      </a:r>
                      <a:r>
                        <a:rPr lang="en-US" altLang="zh-CN" sz="2800" b="0" dirty="0" smtClean="0">
                          <a:solidFill>
                            <a:schemeClr val="tx1"/>
                          </a:solidFill>
                          <a:effectLst/>
                        </a:rPr>
                        <a:t>                             </a:t>
                      </a:r>
                    </a:p>
                    <a:p>
                      <a:pPr algn="l">
                        <a:lnSpc>
                          <a:spcPct val="130000"/>
                        </a:lnSpc>
                        <a:spcAft>
                          <a:spcPts val="0"/>
                        </a:spcAft>
                      </a:pPr>
                      <a:r>
                        <a:rPr lang="en-US" altLang="zh-CN" sz="2800" b="0" dirty="0" smtClean="0">
                          <a:solidFill>
                            <a:schemeClr val="tx1"/>
                          </a:solidFill>
                          <a:effectLst/>
                        </a:rPr>
                        <a:t>                </a:t>
                      </a:r>
                      <a:r>
                        <a:rPr lang="zh-CN" altLang="en-US" sz="2800" b="0" dirty="0" smtClean="0">
                          <a:solidFill>
                            <a:schemeClr val="tx1"/>
                          </a:solidFill>
                          <a:effectLst/>
                        </a:rPr>
                        <a:t>集</a:t>
                      </a:r>
                      <a:r>
                        <a:rPr lang="zh-CN" sz="2800" b="0" dirty="0" smtClean="0">
                          <a:solidFill>
                            <a:schemeClr val="tx1"/>
                          </a:solidFill>
                          <a:effectLst/>
                        </a:rPr>
                        <a:t>馏分</a:t>
                      </a:r>
                      <a:r>
                        <a:rPr lang="en-US" sz="2800" b="0" dirty="0">
                          <a:solidFill>
                            <a:schemeClr val="tx1"/>
                          </a:solidFill>
                          <a:effectLst/>
                        </a:rPr>
                        <a:t>,</a:t>
                      </a:r>
                      <a:r>
                        <a:rPr lang="zh-CN" sz="2800" b="0" dirty="0">
                          <a:solidFill>
                            <a:schemeClr val="tx1"/>
                          </a:solidFill>
                          <a:effectLst/>
                        </a:rPr>
                        <a:t>因为异戊醇的沸点为</a:t>
                      </a:r>
                      <a:r>
                        <a:rPr lang="en-US" sz="2800" b="0" dirty="0">
                          <a:solidFill>
                            <a:schemeClr val="tx1"/>
                          </a:solidFill>
                          <a:effectLst/>
                        </a:rPr>
                        <a:t>131 ℃,</a:t>
                      </a:r>
                      <a:r>
                        <a:rPr lang="zh-CN" sz="2800" b="0" dirty="0">
                          <a:solidFill>
                            <a:schemeClr val="tx1"/>
                          </a:solidFill>
                          <a:effectLst/>
                        </a:rPr>
                        <a:t>造成收集</a:t>
                      </a:r>
                      <a:r>
                        <a:rPr lang="zh-CN" sz="2800" b="0" dirty="0" smtClean="0">
                          <a:solidFill>
                            <a:schemeClr val="tx1"/>
                          </a:solidFill>
                          <a:effectLst/>
                        </a:rPr>
                        <a:t>到的</a:t>
                      </a:r>
                      <a:r>
                        <a:rPr lang="zh-CN" sz="2800" b="0" dirty="0">
                          <a:solidFill>
                            <a:schemeClr val="tx1"/>
                          </a:solidFill>
                          <a:effectLst/>
                        </a:rPr>
                        <a:t>产品</a:t>
                      </a:r>
                      <a:r>
                        <a:rPr lang="zh-CN" sz="2800" b="0" dirty="0" smtClean="0">
                          <a:solidFill>
                            <a:schemeClr val="tx1"/>
                          </a:solidFill>
                          <a:effectLst/>
                        </a:rPr>
                        <a:t>中</a:t>
                      </a:r>
                      <a:endParaRPr lang="en-US" altLang="zh-CN" sz="2800" b="0" dirty="0" smtClean="0">
                        <a:solidFill>
                          <a:schemeClr val="tx1"/>
                        </a:solidFill>
                        <a:effectLst/>
                      </a:endParaRPr>
                    </a:p>
                    <a:p>
                      <a:pPr algn="l">
                        <a:lnSpc>
                          <a:spcPct val="130000"/>
                        </a:lnSpc>
                        <a:spcAft>
                          <a:spcPts val="0"/>
                        </a:spcAft>
                      </a:pPr>
                      <a:r>
                        <a:rPr lang="en-US" altLang="zh-CN" sz="2800" b="0" dirty="0" smtClean="0">
                          <a:solidFill>
                            <a:schemeClr val="tx1"/>
                          </a:solidFill>
                          <a:effectLst/>
                        </a:rPr>
                        <a:t>                </a:t>
                      </a:r>
                      <a:r>
                        <a:rPr lang="zh-CN" sz="2800" b="0" dirty="0" smtClean="0">
                          <a:solidFill>
                            <a:schemeClr val="tx1"/>
                          </a:solidFill>
                          <a:effectLst/>
                        </a:rPr>
                        <a:t>混</a:t>
                      </a:r>
                      <a:r>
                        <a:rPr lang="zh-CN" sz="2800" b="0" dirty="0">
                          <a:solidFill>
                            <a:schemeClr val="tx1"/>
                          </a:solidFill>
                          <a:effectLst/>
                        </a:rPr>
                        <a:t>有少量异戊醇</a:t>
                      </a:r>
                      <a:r>
                        <a:rPr lang="en-US" sz="2800" b="0" dirty="0">
                          <a:solidFill>
                            <a:schemeClr val="tx1"/>
                          </a:solidFill>
                          <a:effectLst/>
                        </a:rPr>
                        <a:t>,</a:t>
                      </a:r>
                      <a:r>
                        <a:rPr lang="zh-CN" sz="2800" b="0" dirty="0" smtClean="0">
                          <a:solidFill>
                            <a:schemeClr val="tx1"/>
                          </a:solidFill>
                          <a:effectLst/>
                        </a:rPr>
                        <a:t>故</a:t>
                      </a:r>
                      <a:r>
                        <a:rPr lang="en-US" altLang="zh-CN" sz="2800" b="0" dirty="0" smtClean="0">
                          <a:solidFill>
                            <a:schemeClr val="tx1"/>
                          </a:solidFill>
                          <a:effectLst/>
                        </a:rPr>
                        <a:t>   </a:t>
                      </a:r>
                      <a:r>
                        <a:rPr lang="zh-CN" sz="2800" b="0" dirty="0" smtClean="0">
                          <a:solidFill>
                            <a:schemeClr val="tx1"/>
                          </a:solidFill>
                          <a:effectLst/>
                        </a:rPr>
                        <a:t>实验</a:t>
                      </a:r>
                      <a:r>
                        <a:rPr lang="zh-CN" sz="2800" b="0" dirty="0">
                          <a:solidFill>
                            <a:schemeClr val="tx1"/>
                          </a:solidFill>
                          <a:effectLst/>
                        </a:rPr>
                        <a:t>产率偏</a:t>
                      </a:r>
                      <a:r>
                        <a:rPr lang="zh-CN" sz="2800" b="0" dirty="0" smtClean="0">
                          <a:solidFill>
                            <a:schemeClr val="tx1"/>
                          </a:solidFill>
                          <a:effectLst/>
                        </a:rPr>
                        <a:t>高</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86772336"/>
                  </a:ext>
                </a:extLst>
              </a:tr>
              <a:tr h="1106208">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(3)</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dirty="0">
                          <a:solidFill>
                            <a:schemeClr val="tx1"/>
                          </a:solidFill>
                          <a:effectLst/>
                        </a:rPr>
                        <a:t>考查分液的实验操作</a:t>
                      </a:r>
                      <a:r>
                        <a:rPr lang="en-US" sz="2800" b="0" dirty="0">
                          <a:solidFill>
                            <a:schemeClr val="tx1"/>
                          </a:solidFill>
                          <a:effectLst/>
                        </a:rPr>
                        <a:t>:</a:t>
                      </a:r>
                      <a:r>
                        <a:rPr lang="zh-CN" sz="2800" b="0" dirty="0">
                          <a:solidFill>
                            <a:schemeClr val="tx1"/>
                          </a:solidFill>
                          <a:effectLst/>
                        </a:rPr>
                        <a:t>乙酸异戊酯难溶于水且密度比水的小</a:t>
                      </a:r>
                      <a:r>
                        <a:rPr lang="en-US" sz="2800" b="0" dirty="0">
                          <a:solidFill>
                            <a:schemeClr val="tx1"/>
                          </a:solidFill>
                          <a:effectLst/>
                        </a:rPr>
                        <a:t>,</a:t>
                      </a:r>
                      <a:r>
                        <a:rPr lang="zh-CN" sz="2800" b="0" dirty="0">
                          <a:solidFill>
                            <a:schemeClr val="tx1"/>
                          </a:solidFill>
                          <a:effectLst/>
                        </a:rPr>
                        <a:t>故分层后</a:t>
                      </a:r>
                      <a:r>
                        <a:rPr lang="en-US" sz="2800" b="0" dirty="0">
                          <a:solidFill>
                            <a:schemeClr val="tx1"/>
                          </a:solidFill>
                          <a:effectLst/>
                        </a:rPr>
                        <a:t>,</a:t>
                      </a:r>
                      <a:r>
                        <a:rPr lang="zh-CN" sz="2800" b="0" dirty="0">
                          <a:solidFill>
                            <a:schemeClr val="tx1"/>
                          </a:solidFill>
                          <a:effectLst/>
                        </a:rPr>
                        <a:t>先将下层水从下口流出</a:t>
                      </a:r>
                      <a:r>
                        <a:rPr lang="en-US" sz="2800" b="0" dirty="0">
                          <a:solidFill>
                            <a:schemeClr val="tx1"/>
                          </a:solidFill>
                          <a:effectLst/>
                        </a:rPr>
                        <a:t>,</a:t>
                      </a:r>
                      <a:r>
                        <a:rPr lang="zh-CN" sz="2800" b="0" dirty="0">
                          <a:solidFill>
                            <a:schemeClr val="tx1"/>
                          </a:solidFill>
                          <a:effectLst/>
                        </a:rPr>
                        <a:t>再将乙酸异戊酯从上口倒出</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82944756"/>
                  </a:ext>
                </a:extLst>
              </a:tr>
              <a:tr h="1106208">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(4)</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dirty="0">
                          <a:solidFill>
                            <a:schemeClr val="tx1"/>
                          </a:solidFill>
                          <a:effectLst/>
                        </a:rPr>
                        <a:t>考查平衡移动原理的应用</a:t>
                      </a:r>
                      <a:r>
                        <a:rPr lang="en-US" sz="2800" b="0" dirty="0">
                          <a:solidFill>
                            <a:schemeClr val="tx1"/>
                          </a:solidFill>
                          <a:effectLst/>
                        </a:rPr>
                        <a:t>:</a:t>
                      </a:r>
                      <a:r>
                        <a:rPr lang="zh-CN" sz="2800" b="0" dirty="0">
                          <a:solidFill>
                            <a:schemeClr val="tx1"/>
                          </a:solidFill>
                          <a:effectLst/>
                        </a:rPr>
                        <a:t>乙酸与异戊醇的反应为可逆反应</a:t>
                      </a:r>
                      <a:r>
                        <a:rPr lang="en-US" sz="2800" b="0" dirty="0">
                          <a:solidFill>
                            <a:schemeClr val="tx1"/>
                          </a:solidFill>
                          <a:effectLst/>
                        </a:rPr>
                        <a:t>,</a:t>
                      </a:r>
                      <a:r>
                        <a:rPr lang="zh-CN" sz="2800" b="0" dirty="0">
                          <a:solidFill>
                            <a:schemeClr val="tx1"/>
                          </a:solidFill>
                          <a:effectLst/>
                        </a:rPr>
                        <a:t>增大乙酸的用量</a:t>
                      </a:r>
                      <a:r>
                        <a:rPr lang="en-US" sz="2800" b="0" dirty="0">
                          <a:solidFill>
                            <a:schemeClr val="tx1"/>
                          </a:solidFill>
                          <a:effectLst/>
                        </a:rPr>
                        <a:t>,</a:t>
                      </a:r>
                      <a:r>
                        <a:rPr lang="zh-CN" sz="2800" b="0" dirty="0">
                          <a:solidFill>
                            <a:schemeClr val="tx1"/>
                          </a:solidFill>
                          <a:effectLst/>
                        </a:rPr>
                        <a:t>可使平衡正移</a:t>
                      </a:r>
                      <a:r>
                        <a:rPr lang="en-US" sz="2800" b="0" dirty="0">
                          <a:solidFill>
                            <a:schemeClr val="tx1"/>
                          </a:solidFill>
                          <a:effectLst/>
                        </a:rPr>
                        <a:t>,</a:t>
                      </a:r>
                      <a:r>
                        <a:rPr lang="zh-CN" sz="2800" b="0" dirty="0">
                          <a:solidFill>
                            <a:schemeClr val="tx1"/>
                          </a:solidFill>
                          <a:effectLst/>
                        </a:rPr>
                        <a:t>提高异戊醇的转化率</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4048048908"/>
                  </a:ext>
                </a:extLst>
              </a:tr>
            </a:tbl>
          </a:graphicData>
        </a:graphic>
      </p:graphicFrame>
    </p:spTree>
    <p:extLst>
      <p:ext uri="{BB962C8B-B14F-4D97-AF65-F5344CB8AC3E}">
        <p14:creationId xmlns:p14="http://schemas.microsoft.com/office/powerpoint/2010/main" val="38740096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244823"/>
            <a:ext cx="11723912" cy="662297"/>
          </a:xfrm>
          <a:prstGeom prst="rect">
            <a:avLst/>
          </a:prstGeom>
        </p:spPr>
        <p:txBody>
          <a:bodyPr wrap="square">
            <a:spAutoFit/>
          </a:bodyPr>
          <a:lstStyle/>
          <a:p>
            <a:pPr algn="r">
              <a:lnSpc>
                <a:spcPct val="150000"/>
              </a:lnSpc>
            </a:pPr>
            <a:r>
              <a:rPr lang="zh-CN" altLang="en-US" sz="2800" dirty="0"/>
              <a:t>（续表）</a:t>
            </a:r>
            <a:endParaRPr lang="zh-CN" altLang="zh-CN" sz="2800" dirty="0"/>
          </a:p>
        </p:txBody>
      </p:sp>
      <p:graphicFrame>
        <p:nvGraphicFramePr>
          <p:cNvPr id="2" name="表格 1">
            <a:extLst>
              <a:ext uri="{FF2B5EF4-FFF2-40B4-BE49-F238E27FC236}">
                <a16:creationId xmlns:a16="http://schemas.microsoft.com/office/drawing/2014/main" xmlns="" id="{BD2FE2D8-15EE-4106-9DCA-A5A8D2BEEC65}"/>
              </a:ext>
            </a:extLst>
          </p:cNvPr>
          <p:cNvGraphicFramePr>
            <a:graphicFrameLocks noGrp="1"/>
          </p:cNvGraphicFramePr>
          <p:nvPr>
            <p:extLst>
              <p:ext uri="{D42A27DB-BD31-4B8C-83A1-F6EECF244321}">
                <p14:modId xmlns:p14="http://schemas.microsoft.com/office/powerpoint/2010/main" val="1835204445"/>
              </p:ext>
            </p:extLst>
          </p:nvPr>
        </p:nvGraphicFramePr>
        <p:xfrm>
          <a:off x="315687" y="907120"/>
          <a:ext cx="11571628" cy="5537223"/>
        </p:xfrm>
        <a:graphic>
          <a:graphicData uri="http://schemas.openxmlformats.org/drawingml/2006/table">
            <a:tbl>
              <a:tblPr firstRow="1" firstCol="1" bandRow="1">
                <a:tableStyleId>{5C22544A-7EE6-4342-B048-85BDC9FD1C3A}</a:tableStyleId>
              </a:tblPr>
              <a:tblGrid>
                <a:gridCol w="1208313">
                  <a:extLst>
                    <a:ext uri="{9D8B030D-6E8A-4147-A177-3AD203B41FA5}">
                      <a16:colId xmlns:a16="http://schemas.microsoft.com/office/drawing/2014/main" xmlns="" val="3169203910"/>
                    </a:ext>
                  </a:extLst>
                </a:gridCol>
                <a:gridCol w="10363315">
                  <a:extLst>
                    <a:ext uri="{9D8B030D-6E8A-4147-A177-3AD203B41FA5}">
                      <a16:colId xmlns:a16="http://schemas.microsoft.com/office/drawing/2014/main" xmlns="" val="2794013955"/>
                    </a:ext>
                  </a:extLst>
                </a:gridCol>
              </a:tblGrid>
              <a:tr h="585731">
                <a:tc>
                  <a:txBody>
                    <a:bodyPr/>
                    <a:lstStyle/>
                    <a:p>
                      <a:pPr algn="ctr">
                        <a:lnSpc>
                          <a:spcPct val="130000"/>
                        </a:lnSpc>
                        <a:spcAft>
                          <a:spcPts val="0"/>
                        </a:spcAft>
                      </a:pPr>
                      <a:r>
                        <a:rPr lang="zh-CN" sz="2800" b="0">
                          <a:solidFill>
                            <a:schemeClr val="tx1"/>
                          </a:solidFill>
                          <a:effectLst/>
                        </a:rPr>
                        <a:t>问题</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30000"/>
                        </a:lnSpc>
                        <a:spcAft>
                          <a:spcPts val="0"/>
                        </a:spcAft>
                      </a:pPr>
                      <a:r>
                        <a:rPr lang="zh-CN" sz="2800" b="0">
                          <a:solidFill>
                            <a:schemeClr val="tx1"/>
                          </a:solidFill>
                          <a:effectLst/>
                        </a:rPr>
                        <a:t>思维流程</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02366737"/>
                  </a:ext>
                </a:extLst>
              </a:tr>
              <a:tr h="585731">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(5)</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dirty="0">
                          <a:solidFill>
                            <a:schemeClr val="tx1"/>
                          </a:solidFill>
                          <a:effectLst/>
                        </a:rPr>
                        <a:t>考查除杂知识【参见第</a:t>
                      </a:r>
                      <a:r>
                        <a:rPr lang="en-US" sz="2800" b="0" dirty="0">
                          <a:solidFill>
                            <a:schemeClr val="tx1"/>
                          </a:solidFill>
                          <a:effectLst/>
                        </a:rPr>
                        <a:t>(2)</a:t>
                      </a:r>
                      <a:r>
                        <a:rPr lang="zh-CN" sz="2800" b="0" dirty="0">
                          <a:solidFill>
                            <a:schemeClr val="tx1"/>
                          </a:solidFill>
                          <a:effectLst/>
                        </a:rPr>
                        <a:t>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68440249"/>
                  </a:ext>
                </a:extLst>
              </a:tr>
              <a:tr h="1757193">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(6)</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a:solidFill>
                            <a:schemeClr val="tx1"/>
                          </a:solidFill>
                          <a:effectLst/>
                        </a:rPr>
                        <a:t>考查蒸馏的实验操作</a:t>
                      </a:r>
                      <a:r>
                        <a:rPr lang="en-US" sz="2800" b="0">
                          <a:solidFill>
                            <a:schemeClr val="tx1"/>
                          </a:solidFill>
                          <a:effectLst/>
                        </a:rPr>
                        <a:t>:</a:t>
                      </a:r>
                      <a:r>
                        <a:rPr lang="zh-CN" sz="2800" b="0">
                          <a:solidFill>
                            <a:schemeClr val="tx1"/>
                          </a:solidFill>
                          <a:effectLst/>
                        </a:rPr>
                        <a:t>蒸馏时温度计水银球应处于蒸馏烧瓶的支管口处</a:t>
                      </a:r>
                      <a:r>
                        <a:rPr lang="en-US" sz="2800" b="0">
                          <a:solidFill>
                            <a:schemeClr val="tx1"/>
                          </a:solidFill>
                          <a:effectLst/>
                        </a:rPr>
                        <a:t>,</a:t>
                      </a:r>
                      <a:r>
                        <a:rPr lang="zh-CN" sz="2800" b="0">
                          <a:solidFill>
                            <a:schemeClr val="tx1"/>
                          </a:solidFill>
                          <a:effectLst/>
                        </a:rPr>
                        <a:t>且应用直形冷凝管</a:t>
                      </a:r>
                      <a:r>
                        <a:rPr lang="en-US" sz="2800" b="0">
                          <a:solidFill>
                            <a:schemeClr val="tx1"/>
                          </a:solidFill>
                          <a:effectLst/>
                        </a:rPr>
                        <a:t>,</a:t>
                      </a:r>
                      <a:r>
                        <a:rPr lang="zh-CN" sz="2800" b="0">
                          <a:solidFill>
                            <a:schemeClr val="tx1"/>
                          </a:solidFill>
                          <a:effectLst/>
                        </a:rPr>
                        <a:t>若使用球形冷凝管会造成蒸馏液残留而损失</a:t>
                      </a:r>
                      <a:endParaRPr lang="zh-CN" sz="2800" b="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19825824"/>
                  </a:ext>
                </a:extLst>
              </a:tr>
              <a:tr h="2608568">
                <a:tc>
                  <a:txBody>
                    <a:bodyPr/>
                    <a:lstStyle/>
                    <a:p>
                      <a:pPr algn="ctr">
                        <a:lnSpc>
                          <a:spcPct val="130000"/>
                        </a:lnSpc>
                        <a:spcAft>
                          <a:spcPts val="0"/>
                        </a:spcAft>
                      </a:pPr>
                      <a:r>
                        <a:rPr lang="zh-CN" sz="2800" b="0">
                          <a:solidFill>
                            <a:schemeClr val="tx1"/>
                          </a:solidFill>
                          <a:effectLst/>
                        </a:rPr>
                        <a:t>第</a:t>
                      </a:r>
                      <a:r>
                        <a:rPr lang="en-US" sz="2800" b="0">
                          <a:solidFill>
                            <a:schemeClr val="tx1"/>
                          </a:solidFill>
                          <a:effectLst/>
                        </a:rPr>
                        <a:t>(7)</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30000"/>
                        </a:lnSpc>
                        <a:spcAft>
                          <a:spcPts val="0"/>
                        </a:spcAft>
                      </a:pPr>
                      <a:r>
                        <a:rPr lang="zh-CN" sz="2800" b="0" dirty="0">
                          <a:solidFill>
                            <a:schemeClr val="tx1"/>
                          </a:solidFill>
                          <a:effectLst/>
                        </a:rPr>
                        <a:t>考查产品纯度的计算</a:t>
                      </a:r>
                      <a:r>
                        <a:rPr lang="en-US" sz="2800" b="0" dirty="0">
                          <a:solidFill>
                            <a:schemeClr val="tx1"/>
                          </a:solidFill>
                          <a:effectLst/>
                        </a:rPr>
                        <a:t>:</a:t>
                      </a:r>
                    </a:p>
                    <a:p>
                      <a:pPr>
                        <a:lnSpc>
                          <a:spcPct val="100000"/>
                        </a:lnSpc>
                        <a:spcAft>
                          <a:spcPts val="0"/>
                        </a:spcAft>
                      </a:pPr>
                      <a:endParaRPr lang="zh-CN" sz="2800" b="0" dirty="0">
                        <a:solidFill>
                          <a:schemeClr val="tx1"/>
                        </a:solidFill>
                        <a:effectLst/>
                      </a:endParaRPr>
                    </a:p>
                    <a:p>
                      <a:pPr>
                        <a:lnSpc>
                          <a:spcPct val="130000"/>
                        </a:lnSpc>
                        <a:spcAft>
                          <a:spcPts val="0"/>
                        </a:spcAft>
                      </a:pPr>
                      <a:r>
                        <a:rPr lang="zh-CN" sz="2800" b="0" dirty="0">
                          <a:solidFill>
                            <a:schemeClr val="tx1"/>
                          </a:solidFill>
                          <a:effectLst/>
                        </a:rPr>
                        <a:t>根据方程式</a:t>
                      </a:r>
                      <a:r>
                        <a:rPr lang="en-US" altLang="zh-CN" sz="2800" b="0" dirty="0">
                          <a:solidFill>
                            <a:schemeClr val="tx1"/>
                          </a:solidFill>
                          <a:effectLst/>
                        </a:rPr>
                        <a:t>                                                           </a:t>
                      </a:r>
                      <a:r>
                        <a:rPr lang="en-US" sz="2800" b="0" dirty="0">
                          <a:solidFill>
                            <a:schemeClr val="tx1"/>
                          </a:solidFill>
                          <a:effectLst/>
                        </a:rPr>
                        <a:t>     </a:t>
                      </a:r>
                      <a:r>
                        <a:rPr lang="zh-CN" sz="2800" b="0" dirty="0">
                          <a:solidFill>
                            <a:schemeClr val="tx1"/>
                          </a:solidFill>
                          <a:effectLst/>
                        </a:rPr>
                        <a:t>可知</a:t>
                      </a:r>
                      <a:r>
                        <a:rPr lang="en-US" sz="2800" b="0" dirty="0">
                          <a:solidFill>
                            <a:schemeClr val="tx1"/>
                          </a:solidFill>
                          <a:effectLst/>
                        </a:rPr>
                        <a:t>,4.4 g</a:t>
                      </a:r>
                      <a:r>
                        <a:rPr lang="zh-CN" sz="2800" b="0" dirty="0">
                          <a:solidFill>
                            <a:schemeClr val="tx1"/>
                          </a:solidFill>
                          <a:effectLst/>
                        </a:rPr>
                        <a:t>异戊</a:t>
                      </a:r>
                      <a:endParaRPr lang="en-US" altLang="zh-CN" sz="2800" b="0" dirty="0">
                        <a:solidFill>
                          <a:schemeClr val="tx1"/>
                        </a:solidFill>
                        <a:effectLst/>
                      </a:endParaRPr>
                    </a:p>
                    <a:p>
                      <a:pPr>
                        <a:lnSpc>
                          <a:spcPct val="100000"/>
                        </a:lnSpc>
                        <a:spcAft>
                          <a:spcPts val="0"/>
                        </a:spcAft>
                      </a:pPr>
                      <a:endParaRPr lang="en-US" altLang="zh-CN" sz="2800" b="0" dirty="0">
                        <a:solidFill>
                          <a:schemeClr val="tx1"/>
                        </a:solidFill>
                        <a:effectLst/>
                      </a:endParaRPr>
                    </a:p>
                    <a:p>
                      <a:pPr>
                        <a:lnSpc>
                          <a:spcPct val="130000"/>
                        </a:lnSpc>
                        <a:spcAft>
                          <a:spcPts val="0"/>
                        </a:spcAft>
                      </a:pPr>
                      <a:r>
                        <a:rPr lang="zh-CN" sz="2800" b="0" dirty="0">
                          <a:solidFill>
                            <a:schemeClr val="tx1"/>
                          </a:solidFill>
                          <a:effectLst/>
                        </a:rPr>
                        <a:t>醇完全反应</a:t>
                      </a:r>
                      <a:r>
                        <a:rPr lang="en-US" sz="2800" b="0" dirty="0">
                          <a:solidFill>
                            <a:schemeClr val="tx1"/>
                          </a:solidFill>
                          <a:effectLst/>
                        </a:rPr>
                        <a:t>,</a:t>
                      </a:r>
                      <a:r>
                        <a:rPr lang="zh-CN" sz="2800" b="0" dirty="0">
                          <a:solidFill>
                            <a:schemeClr val="tx1"/>
                          </a:solidFill>
                          <a:effectLst/>
                        </a:rPr>
                        <a:t>理论上应生成乙酸异戊酯</a:t>
                      </a:r>
                      <a:r>
                        <a:rPr lang="en-US" sz="2800" b="0" dirty="0">
                          <a:solidFill>
                            <a:schemeClr val="tx1"/>
                          </a:solidFill>
                          <a:effectLst/>
                        </a:rPr>
                        <a:t>6.5 g,</a:t>
                      </a:r>
                      <a:r>
                        <a:rPr lang="zh-CN" sz="2800" b="0" dirty="0">
                          <a:solidFill>
                            <a:schemeClr val="tx1"/>
                          </a:solidFill>
                          <a:effectLst/>
                        </a:rPr>
                        <a:t>实验中实际生成乙酸异</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79913170"/>
                  </a:ext>
                </a:extLst>
              </a:tr>
            </a:tbl>
          </a:graphicData>
        </a:graphic>
      </p:graphicFrame>
      <p:pic>
        <p:nvPicPr>
          <p:cNvPr id="1025" name="18DYEBHXS1.jpg">
            <a:extLst>
              <a:ext uri="{FF2B5EF4-FFF2-40B4-BE49-F238E27FC236}">
                <a16:creationId xmlns:a16="http://schemas.microsoft.com/office/drawing/2014/main" xmlns="" id="{D52D2B00-DF67-44E0-9DDD-AA084F1CEC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63042" y="4778203"/>
            <a:ext cx="5214258" cy="72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943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xmlns="" id="{69EB5B3D-C45F-45E5-AC66-6EBDC7489F0A}"/>
              </a:ext>
            </a:extLst>
          </p:cNvPr>
          <p:cNvSpPr/>
          <p:nvPr/>
        </p:nvSpPr>
        <p:spPr>
          <a:xfrm>
            <a:off x="8471836" y="0"/>
            <a:ext cx="2741113" cy="244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DA251C"/>
                </a:solidFill>
              </a:rPr>
              <a:t>专题二十三   物质的检验、分离和提纯</a:t>
            </a:r>
          </a:p>
        </p:txBody>
      </p:sp>
      <p:sp>
        <p:nvSpPr>
          <p:cNvPr id="6" name="矩形 5">
            <a:extLst>
              <a:ext uri="{FF2B5EF4-FFF2-40B4-BE49-F238E27FC236}">
                <a16:creationId xmlns:a16="http://schemas.microsoft.com/office/drawing/2014/main" xmlns="" id="{948BDEBC-5CDF-4A4C-8BCD-D9211CB56823}"/>
              </a:ext>
            </a:extLst>
          </p:cNvPr>
          <p:cNvSpPr/>
          <p:nvPr/>
        </p:nvSpPr>
        <p:spPr>
          <a:xfrm>
            <a:off x="250487" y="244823"/>
            <a:ext cx="11723912" cy="5909310"/>
          </a:xfrm>
          <a:prstGeom prst="rect">
            <a:avLst/>
          </a:prstGeom>
        </p:spPr>
        <p:txBody>
          <a:bodyPr wrap="square">
            <a:spAutoFit/>
          </a:bodyPr>
          <a:lstStyle/>
          <a:p>
            <a:pPr algn="r">
              <a:lnSpc>
                <a:spcPct val="150000"/>
              </a:lnSpc>
            </a:pPr>
            <a:r>
              <a:rPr lang="zh-CN" altLang="en-US" sz="2800" dirty="0"/>
              <a:t>（续表）</a:t>
            </a: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gn="r">
              <a:lnSpc>
                <a:spcPct val="150000"/>
              </a:lnSpc>
            </a:pPr>
            <a:endParaRPr lang="en-US" altLang="zh-CN" sz="2800" dirty="0"/>
          </a:p>
          <a:p>
            <a:pPr>
              <a:lnSpc>
                <a:spcPct val="150000"/>
              </a:lnSpc>
            </a:pPr>
            <a:r>
              <a:rPr lang="zh-CN" altLang="zh-CN" sz="2800" b="1" dirty="0">
                <a:solidFill>
                  <a:srgbClr val="DA251C"/>
                </a:solidFill>
              </a:rPr>
              <a:t>答案</a:t>
            </a:r>
            <a:r>
              <a:rPr lang="zh-CN" altLang="zh-CN" sz="2800" dirty="0"/>
              <a:t>　</a:t>
            </a:r>
            <a:r>
              <a:rPr lang="en-US" altLang="zh-CN" sz="2800" dirty="0"/>
              <a:t>(1)</a:t>
            </a:r>
            <a:r>
              <a:rPr lang="zh-CN" altLang="zh-CN" sz="2800" dirty="0"/>
              <a:t>球形冷凝管　</a:t>
            </a:r>
            <a:r>
              <a:rPr lang="en-US" altLang="zh-CN" sz="2800" dirty="0"/>
              <a:t>(2)</a:t>
            </a:r>
            <a:r>
              <a:rPr lang="zh-CN" altLang="zh-CN" sz="2800" dirty="0"/>
              <a:t>洗掉大部分硫酸和乙酸　洗掉碳酸氢钠　</a:t>
            </a:r>
            <a:r>
              <a:rPr lang="en-US" altLang="zh-CN" sz="2800" dirty="0"/>
              <a:t>(3)d</a:t>
            </a:r>
            <a:r>
              <a:rPr lang="zh-CN" altLang="zh-CN" sz="2800" dirty="0"/>
              <a:t>　</a:t>
            </a:r>
            <a:r>
              <a:rPr lang="en-US" altLang="zh-CN" sz="2800" dirty="0"/>
              <a:t>(4)</a:t>
            </a:r>
            <a:r>
              <a:rPr lang="zh-CN" altLang="zh-CN" sz="2800" dirty="0"/>
              <a:t>提高醇的转化率　</a:t>
            </a:r>
            <a:r>
              <a:rPr lang="en-US" altLang="zh-CN" sz="2800" dirty="0"/>
              <a:t>(5)</a:t>
            </a:r>
            <a:r>
              <a:rPr lang="zh-CN" altLang="zh-CN" sz="2800" dirty="0"/>
              <a:t>干燥　</a:t>
            </a:r>
            <a:r>
              <a:rPr lang="en-US" altLang="zh-CN" sz="2800" dirty="0"/>
              <a:t>(6)b</a:t>
            </a:r>
            <a:r>
              <a:rPr lang="zh-CN" altLang="zh-CN" sz="2800" dirty="0"/>
              <a:t>　</a:t>
            </a:r>
            <a:r>
              <a:rPr lang="en-US" altLang="zh-CN" sz="2800" dirty="0"/>
              <a:t>(7)c</a:t>
            </a:r>
            <a:r>
              <a:rPr lang="zh-CN" altLang="zh-CN" sz="2800" dirty="0"/>
              <a:t>　</a:t>
            </a:r>
            <a:r>
              <a:rPr lang="en-US" altLang="zh-CN" sz="2800" dirty="0"/>
              <a:t>(8)</a:t>
            </a:r>
            <a:r>
              <a:rPr lang="zh-CN" altLang="zh-CN" sz="2800" dirty="0"/>
              <a:t>高　会收集少量未反应的异戊醇</a:t>
            </a:r>
          </a:p>
        </p:txBody>
      </p:sp>
      <p:graphicFrame>
        <p:nvGraphicFramePr>
          <p:cNvPr id="2" name="表格 1">
            <a:extLst>
              <a:ext uri="{FF2B5EF4-FFF2-40B4-BE49-F238E27FC236}">
                <a16:creationId xmlns:a16="http://schemas.microsoft.com/office/drawing/2014/main" xmlns="" id="{BD2FE2D8-15EE-4106-9DCA-A5A8D2BEEC65}"/>
              </a:ext>
            </a:extLst>
          </p:cNvPr>
          <p:cNvGraphicFramePr>
            <a:graphicFrameLocks noGrp="1"/>
          </p:cNvGraphicFramePr>
          <p:nvPr>
            <p:extLst>
              <p:ext uri="{D42A27DB-BD31-4B8C-83A1-F6EECF244321}">
                <p14:modId xmlns:p14="http://schemas.microsoft.com/office/powerpoint/2010/main" val="1323658102"/>
              </p:ext>
            </p:extLst>
          </p:nvPr>
        </p:nvGraphicFramePr>
        <p:xfrm>
          <a:off x="315687" y="907120"/>
          <a:ext cx="11571628" cy="2560464"/>
        </p:xfrm>
        <a:graphic>
          <a:graphicData uri="http://schemas.openxmlformats.org/drawingml/2006/table">
            <a:tbl>
              <a:tblPr firstRow="1" firstCol="1" bandRow="1">
                <a:tableStyleId>{5C22544A-7EE6-4342-B048-85BDC9FD1C3A}</a:tableStyleId>
              </a:tblPr>
              <a:tblGrid>
                <a:gridCol w="1208313">
                  <a:extLst>
                    <a:ext uri="{9D8B030D-6E8A-4147-A177-3AD203B41FA5}">
                      <a16:colId xmlns:a16="http://schemas.microsoft.com/office/drawing/2014/main" xmlns="" val="3169203910"/>
                    </a:ext>
                  </a:extLst>
                </a:gridCol>
                <a:gridCol w="10363315">
                  <a:extLst>
                    <a:ext uri="{9D8B030D-6E8A-4147-A177-3AD203B41FA5}">
                      <a16:colId xmlns:a16="http://schemas.microsoft.com/office/drawing/2014/main" xmlns="" val="2794013955"/>
                    </a:ext>
                  </a:extLst>
                </a:gridCol>
              </a:tblGrid>
              <a:tr h="602366">
                <a:tc>
                  <a:txBody>
                    <a:bodyPr/>
                    <a:lstStyle/>
                    <a:p>
                      <a:pPr algn="ctr">
                        <a:lnSpc>
                          <a:spcPct val="150000"/>
                        </a:lnSpc>
                        <a:spcAft>
                          <a:spcPts val="0"/>
                        </a:spcAft>
                      </a:pPr>
                      <a:r>
                        <a:rPr lang="zh-CN" sz="2800" b="0">
                          <a:solidFill>
                            <a:schemeClr val="tx1"/>
                          </a:solidFill>
                          <a:effectLst/>
                        </a:rPr>
                        <a:t>问题</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0"/>
                        </a:spcAft>
                      </a:pPr>
                      <a:r>
                        <a:rPr lang="zh-CN" sz="2800" b="0" dirty="0">
                          <a:solidFill>
                            <a:schemeClr val="tx1"/>
                          </a:solidFill>
                          <a:effectLst/>
                        </a:rPr>
                        <a:t>思维流程</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702366737"/>
                  </a:ext>
                </a:extLst>
              </a:tr>
              <a:tr h="960192">
                <a:tc>
                  <a:txBody>
                    <a:bodyPr/>
                    <a:lstStyle/>
                    <a:p>
                      <a:pPr algn="ctr">
                        <a:lnSpc>
                          <a:spcPct val="150000"/>
                        </a:lnSpc>
                        <a:spcAft>
                          <a:spcPts val="0"/>
                        </a:spcAft>
                      </a:pPr>
                      <a:r>
                        <a:rPr lang="zh-CN" sz="2800" b="0">
                          <a:solidFill>
                            <a:schemeClr val="tx1"/>
                          </a:solidFill>
                          <a:effectLst/>
                        </a:rPr>
                        <a:t>第</a:t>
                      </a:r>
                      <a:r>
                        <a:rPr lang="en-US" sz="2800" b="0">
                          <a:solidFill>
                            <a:schemeClr val="tx1"/>
                          </a:solidFill>
                          <a:effectLst/>
                        </a:rPr>
                        <a:t>(7)</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r>
                        <a:rPr lang="zh-CN" sz="2800" b="0" dirty="0">
                          <a:solidFill>
                            <a:schemeClr val="tx1"/>
                          </a:solidFill>
                          <a:effectLst/>
                        </a:rPr>
                        <a:t>戊酯</a:t>
                      </a:r>
                      <a:r>
                        <a:rPr lang="en-US" sz="2800" b="0" dirty="0">
                          <a:solidFill>
                            <a:schemeClr val="tx1"/>
                          </a:solidFill>
                          <a:effectLst/>
                        </a:rPr>
                        <a:t>3.9 g,</a:t>
                      </a:r>
                      <a:r>
                        <a:rPr lang="zh-CN" sz="2800" b="0" dirty="0">
                          <a:solidFill>
                            <a:schemeClr val="tx1"/>
                          </a:solidFill>
                          <a:effectLst/>
                        </a:rPr>
                        <a:t>故乙酸异戊酯的产率为</a:t>
                      </a:r>
                      <a:r>
                        <a:rPr lang="en-US" sz="2800" b="0" dirty="0">
                          <a:solidFill>
                            <a:schemeClr val="tx1"/>
                          </a:solidFill>
                          <a:effectLst/>
                        </a:rPr>
                        <a:t>3.9/6.5×100%=60%</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79913170"/>
                  </a:ext>
                </a:extLst>
              </a:tr>
              <a:tr h="960192">
                <a:tc>
                  <a:txBody>
                    <a:bodyPr/>
                    <a:lstStyle/>
                    <a:p>
                      <a:pPr algn="ctr">
                        <a:lnSpc>
                          <a:spcPct val="150000"/>
                        </a:lnSpc>
                        <a:spcAft>
                          <a:spcPts val="0"/>
                        </a:spcAft>
                      </a:pPr>
                      <a:r>
                        <a:rPr lang="zh-CN" sz="2800" b="0">
                          <a:solidFill>
                            <a:schemeClr val="tx1"/>
                          </a:solidFill>
                          <a:effectLst/>
                        </a:rPr>
                        <a:t>第</a:t>
                      </a:r>
                      <a:r>
                        <a:rPr lang="en-US" sz="2800" b="0">
                          <a:solidFill>
                            <a:schemeClr val="tx1"/>
                          </a:solidFill>
                          <a:effectLst/>
                        </a:rPr>
                        <a:t>(8)</a:t>
                      </a:r>
                      <a:r>
                        <a:rPr lang="zh-CN" sz="2800" b="0">
                          <a:solidFill>
                            <a:schemeClr val="tx1"/>
                          </a:solidFill>
                          <a:effectLst/>
                        </a:rPr>
                        <a:t>问</a:t>
                      </a:r>
                      <a:endParaRPr lang="zh-CN" sz="2800" b="0">
                        <a:solidFill>
                          <a:schemeClr val="tx1"/>
                        </a:solidFill>
                        <a:effectLst/>
                        <a:latin typeface="NEU-BZ-S92"/>
                        <a:ea typeface="方正书宋_GBK"/>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50000"/>
                        </a:lnSpc>
                        <a:spcAft>
                          <a:spcPts val="0"/>
                        </a:spcAft>
                      </a:pPr>
                      <a:r>
                        <a:rPr lang="zh-CN" sz="2800" b="0" dirty="0">
                          <a:solidFill>
                            <a:schemeClr val="tx1"/>
                          </a:solidFill>
                          <a:effectLst/>
                        </a:rPr>
                        <a:t>考查误差分析【参见第</a:t>
                      </a:r>
                      <a:r>
                        <a:rPr lang="en-US" sz="2800" b="0" dirty="0">
                          <a:solidFill>
                            <a:schemeClr val="tx1"/>
                          </a:solidFill>
                          <a:effectLst/>
                        </a:rPr>
                        <a:t>(2)</a:t>
                      </a:r>
                      <a:r>
                        <a:rPr lang="zh-CN" sz="2800" b="0" dirty="0">
                          <a:solidFill>
                            <a:schemeClr val="tx1"/>
                          </a:solidFill>
                          <a:effectLst/>
                        </a:rPr>
                        <a:t>问】</a:t>
                      </a:r>
                      <a:endParaRPr lang="zh-CN" sz="2800" b="0" dirty="0">
                        <a:solidFill>
                          <a:schemeClr val="tx1"/>
                        </a:solidFill>
                        <a:effectLst/>
                        <a:latin typeface="NEU-BZ-S92"/>
                        <a:ea typeface="方正书宋_GBK"/>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842923265"/>
                  </a:ext>
                </a:extLst>
              </a:tr>
            </a:tbl>
          </a:graphicData>
        </a:graphic>
      </p:graphicFrame>
    </p:spTree>
    <p:extLst>
      <p:ext uri="{BB962C8B-B14F-4D97-AF65-F5344CB8AC3E}">
        <p14:creationId xmlns:p14="http://schemas.microsoft.com/office/powerpoint/2010/main" val="19752766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721571" y="2254128"/>
            <a:ext cx="4801314" cy="499432"/>
          </a:xfrm>
          <a:prstGeom prst="rect">
            <a:avLst/>
          </a:prstGeom>
          <a:noFill/>
        </p:spPr>
        <p:txBody>
          <a:bodyPr wrap="none" rtlCol="0">
            <a:spAutoFit/>
          </a:bodyPr>
          <a:lstStyle/>
          <a:p>
            <a:pPr algn="ctr">
              <a:lnSpc>
                <a:spcPct val="150000"/>
              </a:lnSpc>
            </a:pPr>
            <a:r>
              <a:rPr lang="zh-CN" altLang="en-US" sz="2000" dirty="0">
                <a:solidFill>
                  <a:srgbClr val="DA251C"/>
                </a:solidFill>
              </a:rPr>
              <a:t>找新题，组好卷！智能筛选，一键成卷！</a:t>
            </a:r>
            <a:endParaRPr lang="en-US" altLang="zh-CN" sz="2000" dirty="0">
              <a:solidFill>
                <a:srgbClr val="DA251C"/>
              </a:solidFill>
            </a:endParaRPr>
          </a:p>
        </p:txBody>
      </p:sp>
      <p:pic>
        <p:nvPicPr>
          <p:cNvPr id="2" name="图片 1"/>
          <p:cNvPicPr>
            <a:picLocks noChangeAspect="1"/>
          </p:cNvPicPr>
          <p:nvPr/>
        </p:nvPicPr>
        <p:blipFill rotWithShape="1">
          <a:blip r:embed="rId3">
            <a:extLst>
              <a:ext uri="{28A0092B-C50C-407E-A947-70E740481C1C}">
                <a14:useLocalDpi xmlns:a14="http://schemas.microsoft.com/office/drawing/2010/main" val="0"/>
              </a:ext>
            </a:extLst>
          </a:blip>
          <a:srcRect r="40505"/>
          <a:stretch/>
        </p:blipFill>
        <p:spPr>
          <a:xfrm>
            <a:off x="8514840" y="1725644"/>
            <a:ext cx="1214777" cy="288998"/>
          </a:xfrm>
          <a:prstGeom prst="rect">
            <a:avLst/>
          </a:prstGeom>
        </p:spPr>
      </p:pic>
      <p:sp>
        <p:nvSpPr>
          <p:cNvPr id="8" name="文本框 7"/>
          <p:cNvSpPr txBox="1"/>
          <p:nvPr/>
        </p:nvSpPr>
        <p:spPr>
          <a:xfrm>
            <a:off x="6830575" y="2816547"/>
            <a:ext cx="4583306" cy="535531"/>
          </a:xfrm>
          <a:prstGeom prst="rect">
            <a:avLst/>
          </a:prstGeom>
          <a:noFill/>
        </p:spPr>
        <p:txBody>
          <a:bodyPr wrap="none" rtlCol="0">
            <a:spAutoFit/>
          </a:bodyPr>
          <a:lstStyle/>
          <a:p>
            <a:pPr algn="ctr">
              <a:lnSpc>
                <a:spcPct val="120000"/>
              </a:lnSpc>
            </a:pPr>
            <a:r>
              <a:rPr lang="zh-CN" altLang="zh-CN" sz="1200" dirty="0">
                <a:solidFill>
                  <a:schemeClr val="tx1">
                    <a:lumMod val="50000"/>
                    <a:lumOff val="50000"/>
                  </a:schemeClr>
                </a:solidFill>
                <a:latin typeface="+mn-ea"/>
              </a:rPr>
              <a:t>强区名校，新题好卷，每日更新</a:t>
            </a:r>
            <a:r>
              <a:rPr lang="zh-CN" altLang="en-US" sz="1200" dirty="0">
                <a:solidFill>
                  <a:schemeClr val="tx1">
                    <a:lumMod val="50000"/>
                    <a:lumOff val="50000"/>
                  </a:schemeClr>
                </a:solidFill>
                <a:latin typeface="+mn-ea"/>
              </a:rPr>
              <a:t>，</a:t>
            </a:r>
            <a:r>
              <a:rPr lang="zh-CN" altLang="zh-CN" sz="1200" dirty="0">
                <a:solidFill>
                  <a:schemeClr val="tx1">
                    <a:lumMod val="50000"/>
                    <a:lumOff val="50000"/>
                  </a:schemeClr>
                </a:solidFill>
                <a:latin typeface="+mn-ea"/>
              </a:rPr>
              <a:t>智能选题，模板体例，</a:t>
            </a:r>
            <a:r>
              <a:rPr lang="en-US" altLang="zh-CN" sz="1200" dirty="0">
                <a:solidFill>
                  <a:schemeClr val="tx1">
                    <a:lumMod val="50000"/>
                    <a:lumOff val="50000"/>
                  </a:schemeClr>
                </a:solidFill>
                <a:latin typeface="+mn-ea"/>
              </a:rPr>
              <a:t>3</a:t>
            </a:r>
            <a:r>
              <a:rPr lang="zh-CN" altLang="zh-CN" sz="1200" dirty="0">
                <a:solidFill>
                  <a:schemeClr val="tx1">
                    <a:lumMod val="50000"/>
                    <a:lumOff val="50000"/>
                  </a:schemeClr>
                </a:solidFill>
                <a:latin typeface="+mn-ea"/>
              </a:rPr>
              <a:t>步成卷</a:t>
            </a:r>
            <a:endParaRPr lang="en-US" altLang="zh-CN" sz="1200" dirty="0">
              <a:solidFill>
                <a:schemeClr val="tx1">
                  <a:lumMod val="50000"/>
                  <a:lumOff val="50000"/>
                </a:schemeClr>
              </a:solidFill>
              <a:latin typeface="+mn-ea"/>
            </a:endParaRPr>
          </a:p>
          <a:p>
            <a:pPr algn="ctr">
              <a:lnSpc>
                <a:spcPct val="120000"/>
              </a:lnSpc>
            </a:pPr>
            <a:r>
              <a:rPr lang="zh-CN" altLang="zh-CN" sz="1200" dirty="0">
                <a:solidFill>
                  <a:schemeClr val="tx1">
                    <a:lumMod val="50000"/>
                    <a:lumOff val="50000"/>
                  </a:schemeClr>
                </a:solidFill>
                <a:latin typeface="+mn-ea"/>
              </a:rPr>
              <a:t>自动查重，一键替换，</a:t>
            </a:r>
            <a:r>
              <a:rPr lang="zh-CN" altLang="en-US" sz="1200" dirty="0">
                <a:solidFill>
                  <a:schemeClr val="tx1">
                    <a:lumMod val="50000"/>
                    <a:lumOff val="50000"/>
                  </a:schemeClr>
                </a:solidFill>
                <a:latin typeface="+mn-ea"/>
              </a:rPr>
              <a:t>难度自定，天星原创题库，</a:t>
            </a:r>
            <a:r>
              <a:rPr lang="zh-CN" altLang="zh-CN" sz="1200" dirty="0">
                <a:solidFill>
                  <a:schemeClr val="tx1">
                    <a:lumMod val="50000"/>
                    <a:lumOff val="50000"/>
                  </a:schemeClr>
                </a:solidFill>
                <a:latin typeface="+mn-ea"/>
              </a:rPr>
              <a:t>好题随选随用</a:t>
            </a:r>
            <a:r>
              <a:rPr lang="en-US" altLang="zh-CN" sz="1200" dirty="0">
                <a:solidFill>
                  <a:schemeClr val="tx1">
                    <a:lumMod val="50000"/>
                    <a:lumOff val="50000"/>
                  </a:schemeClr>
                </a:solidFill>
                <a:latin typeface="+mn-ea"/>
              </a:rPr>
              <a:t>!</a:t>
            </a:r>
          </a:p>
        </p:txBody>
      </p:sp>
      <p:sp>
        <p:nvSpPr>
          <p:cNvPr id="9" name="矩形 8"/>
          <p:cNvSpPr/>
          <p:nvPr/>
        </p:nvSpPr>
        <p:spPr>
          <a:xfrm>
            <a:off x="8516934" y="4347700"/>
            <a:ext cx="1210588" cy="430374"/>
          </a:xfrm>
          <a:prstGeom prst="rect">
            <a:avLst/>
          </a:prstGeom>
        </p:spPr>
        <p:txBody>
          <a:bodyPr wrap="none">
            <a:spAutoFit/>
          </a:bodyPr>
          <a:lstStyle/>
          <a:p>
            <a:pPr algn="ctr">
              <a:lnSpc>
                <a:spcPct val="120000"/>
              </a:lnSpc>
            </a:pPr>
            <a:r>
              <a:rPr lang="zh-CN" altLang="en-US" sz="2000" dirty="0">
                <a:solidFill>
                  <a:schemeClr val="tx1">
                    <a:lumMod val="85000"/>
                    <a:lumOff val="15000"/>
                  </a:schemeClr>
                </a:solidFill>
                <a:latin typeface="+mn-ea"/>
              </a:rPr>
              <a:t>免费组卷</a:t>
            </a:r>
            <a:endParaRPr lang="zh-CN" altLang="zh-CN" sz="2000" dirty="0">
              <a:solidFill>
                <a:schemeClr val="tx1">
                  <a:lumMod val="85000"/>
                  <a:lumOff val="15000"/>
                </a:schemeClr>
              </a:solidFill>
              <a:latin typeface="+mn-ea"/>
            </a:endParaRPr>
          </a:p>
        </p:txBody>
      </p:sp>
      <p:cxnSp>
        <p:nvCxnSpPr>
          <p:cNvPr id="11" name="直接连接符 10"/>
          <p:cNvCxnSpPr/>
          <p:nvPr/>
        </p:nvCxnSpPr>
        <p:spPr>
          <a:xfrm>
            <a:off x="6096000" y="1251857"/>
            <a:ext cx="0" cy="435428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a:hlinkClick r:id="rId4"/>
          </p:cNvPr>
          <p:cNvSpPr/>
          <p:nvPr/>
        </p:nvSpPr>
        <p:spPr>
          <a:xfrm>
            <a:off x="7924799" y="4833257"/>
            <a:ext cx="2394857"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bg1"/>
                </a:solidFill>
              </a:rPr>
              <a:t>www.wln100.com</a:t>
            </a:r>
            <a:endParaRPr lang="zh-CN" altLang="en-US" sz="2000" dirty="0">
              <a:solidFill>
                <a:schemeClr val="bg1"/>
              </a:solidFill>
            </a:endParaRPr>
          </a:p>
        </p:txBody>
      </p:sp>
      <p:sp>
        <p:nvSpPr>
          <p:cNvPr id="14" name="文本框 13"/>
          <p:cNvSpPr txBox="1"/>
          <p:nvPr/>
        </p:nvSpPr>
        <p:spPr>
          <a:xfrm>
            <a:off x="1474395" y="4313171"/>
            <a:ext cx="3448380" cy="553998"/>
          </a:xfrm>
          <a:prstGeom prst="rect">
            <a:avLst/>
          </a:prstGeom>
          <a:noFill/>
        </p:spPr>
        <p:txBody>
          <a:bodyPr wrap="none" rtlCol="0">
            <a:spAutoFit/>
          </a:bodyPr>
          <a:lstStyle/>
          <a:p>
            <a:pPr algn="ctr">
              <a:lnSpc>
                <a:spcPct val="150000"/>
              </a:lnSpc>
            </a:pPr>
            <a:r>
              <a:rPr lang="en-US" altLang="zh-CN" sz="2000" dirty="0">
                <a:solidFill>
                  <a:schemeClr val="tx1">
                    <a:lumMod val="85000"/>
                    <a:lumOff val="15000"/>
                  </a:schemeClr>
                </a:solidFill>
              </a:rPr>
              <a:t>2019《</a:t>
            </a:r>
            <a:r>
              <a:rPr lang="zh-CN" altLang="en-US" sz="2000" dirty="0">
                <a:solidFill>
                  <a:schemeClr val="tx1">
                    <a:lumMod val="85000"/>
                    <a:lumOff val="15000"/>
                  </a:schemeClr>
                </a:solidFill>
              </a:rPr>
              <a:t>高考帮</a:t>
            </a:r>
            <a:r>
              <a:rPr lang="en-US" altLang="zh-CN" sz="2000" dirty="0">
                <a:solidFill>
                  <a:schemeClr val="tx1">
                    <a:lumMod val="85000"/>
                    <a:lumOff val="15000"/>
                  </a:schemeClr>
                </a:solidFill>
              </a:rPr>
              <a:t>》</a:t>
            </a:r>
            <a:r>
              <a:rPr lang="zh-CN" altLang="en-US" sz="2000" dirty="0">
                <a:solidFill>
                  <a:schemeClr val="tx1">
                    <a:lumMod val="85000"/>
                    <a:lumOff val="15000"/>
                  </a:schemeClr>
                </a:solidFill>
              </a:rPr>
              <a:t>增值</a:t>
            </a:r>
            <a:r>
              <a:rPr lang="en-US" altLang="zh-CN" sz="2000" dirty="0">
                <a:solidFill>
                  <a:schemeClr val="tx1">
                    <a:lumMod val="85000"/>
                    <a:lumOff val="15000"/>
                  </a:schemeClr>
                </a:solidFill>
              </a:rPr>
              <a:t>PPT</a:t>
            </a:r>
            <a:r>
              <a:rPr lang="zh-CN" altLang="en-US" sz="2000" dirty="0">
                <a:solidFill>
                  <a:schemeClr val="tx1">
                    <a:lumMod val="85000"/>
                    <a:lumOff val="15000"/>
                  </a:schemeClr>
                </a:solidFill>
              </a:rPr>
              <a:t>课件</a:t>
            </a:r>
            <a:endParaRPr lang="en-US" altLang="zh-CN" sz="2000" dirty="0">
              <a:solidFill>
                <a:schemeClr val="tx1">
                  <a:lumMod val="85000"/>
                  <a:lumOff val="15000"/>
                </a:schemeClr>
              </a:solidFill>
            </a:endParaRPr>
          </a:p>
        </p:txBody>
      </p:sp>
      <p:sp>
        <p:nvSpPr>
          <p:cNvPr id="16" name="矩形 15">
            <a:hlinkClick r:id="rId5"/>
          </p:cNvPr>
          <p:cNvSpPr/>
          <p:nvPr/>
        </p:nvSpPr>
        <p:spPr>
          <a:xfrm>
            <a:off x="1902399" y="4833257"/>
            <a:ext cx="2385706" cy="478971"/>
          </a:xfrm>
          <a:prstGeom prst="rect">
            <a:avLst/>
          </a:prstGeom>
          <a:solidFill>
            <a:srgbClr val="DA251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查看更多 </a:t>
            </a:r>
            <a:r>
              <a:rPr lang="en-US" altLang="zh-CN" sz="1400" dirty="0">
                <a:solidFill>
                  <a:schemeClr val="bg1"/>
                </a:solidFill>
              </a:rPr>
              <a:t>&gt;</a:t>
            </a:r>
            <a:endParaRPr lang="zh-CN" altLang="en-US" sz="1400" dirty="0">
              <a:solidFill>
                <a:schemeClr val="bg1"/>
              </a:solidFill>
            </a:endParaRPr>
          </a:p>
        </p:txBody>
      </p:sp>
      <p:pic>
        <p:nvPicPr>
          <p:cNvPr id="15" name="图片 14">
            <a:extLst>
              <a:ext uri="{FF2B5EF4-FFF2-40B4-BE49-F238E27FC236}">
                <a16:creationId xmlns:a16="http://schemas.microsoft.com/office/drawing/2014/main" xmlns="" id="{3B9992EB-4D14-49E0-AEE2-1130396DEECC}"/>
              </a:ext>
            </a:extLst>
          </p:cNvPr>
          <p:cNvPicPr>
            <a:picLocks noChangeAspect="1"/>
          </p:cNvPicPr>
          <p:nvPr/>
        </p:nvPicPr>
        <p:blipFill>
          <a:blip r:embed="rId6"/>
          <a:stretch>
            <a:fillRect/>
          </a:stretch>
        </p:blipFill>
        <p:spPr>
          <a:xfrm>
            <a:off x="2255157" y="1708255"/>
            <a:ext cx="1654790" cy="2382898"/>
          </a:xfrm>
          <a:prstGeom prst="rect">
            <a:avLst/>
          </a:prstGeom>
          <a:solidFill>
            <a:srgbClr val="C00000"/>
          </a:solidFill>
          <a:ln>
            <a:solidFill>
              <a:srgbClr val="DA251C"/>
            </a:solidFill>
          </a:ln>
        </p:spPr>
      </p:pic>
    </p:spTree>
    <p:extLst>
      <p:ext uri="{BB962C8B-B14F-4D97-AF65-F5344CB8AC3E}">
        <p14:creationId xmlns:p14="http://schemas.microsoft.com/office/powerpoint/2010/main" val="2749715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34043" y="961573"/>
            <a:ext cx="11723913" cy="2031325"/>
          </a:xfrm>
          <a:prstGeom prst="rect">
            <a:avLst/>
          </a:prstGeom>
        </p:spPr>
        <p:txBody>
          <a:bodyPr wrap="square">
            <a:spAutoFit/>
          </a:bodyPr>
          <a:lstStyle/>
          <a:p>
            <a:pPr>
              <a:lnSpc>
                <a:spcPct val="150000"/>
              </a:lnSpc>
            </a:pPr>
            <a:r>
              <a:rPr lang="zh-CN" altLang="en-US" sz="2800" b="1" dirty="0">
                <a:latin typeface="+mn-ea"/>
              </a:rPr>
              <a:t>命题预测</a:t>
            </a:r>
            <a:r>
              <a:rPr lang="zh-CN" altLang="en-US" sz="2800" dirty="0">
                <a:latin typeface="+mn-ea"/>
              </a:rPr>
              <a:t>　预计</a:t>
            </a:r>
            <a:r>
              <a:rPr lang="en-US" altLang="zh-CN" sz="2800" dirty="0">
                <a:latin typeface="+mn-ea"/>
              </a:rPr>
              <a:t>2019</a:t>
            </a:r>
            <a:r>
              <a:rPr lang="zh-CN" altLang="en-US" sz="2800" dirty="0">
                <a:latin typeface="+mn-ea"/>
              </a:rPr>
              <a:t>高考将继续以生产、生活为背景</a:t>
            </a:r>
            <a:r>
              <a:rPr lang="en-US" altLang="zh-CN" sz="2800" dirty="0">
                <a:latin typeface="+mn-ea"/>
              </a:rPr>
              <a:t>,</a:t>
            </a:r>
            <a:r>
              <a:rPr lang="zh-CN" altLang="en-US" sz="2800" dirty="0">
                <a:latin typeface="+mn-ea"/>
              </a:rPr>
              <a:t>考查物质的分离、提纯的思路和方法</a:t>
            </a:r>
            <a:r>
              <a:rPr lang="en-US" altLang="zh-CN" sz="2800" dirty="0">
                <a:latin typeface="+mn-ea"/>
              </a:rPr>
              <a:t>,</a:t>
            </a:r>
            <a:r>
              <a:rPr lang="zh-CN" altLang="en-US" sz="2800" dirty="0">
                <a:latin typeface="+mn-ea"/>
              </a:rPr>
              <a:t>物质的检验可能针对检验</a:t>
            </a:r>
            <a:r>
              <a:rPr lang="en-US" altLang="zh-CN" sz="2800" dirty="0">
                <a:latin typeface="+mn-ea"/>
              </a:rPr>
              <a:t>(</a:t>
            </a:r>
            <a:r>
              <a:rPr lang="zh-CN" altLang="en-US" sz="2800" dirty="0">
                <a:latin typeface="+mn-ea"/>
              </a:rPr>
              <a:t>或鉴别</a:t>
            </a:r>
            <a:r>
              <a:rPr lang="en-US" altLang="zh-CN" sz="2800" dirty="0">
                <a:latin typeface="+mn-ea"/>
              </a:rPr>
              <a:t>)</a:t>
            </a:r>
            <a:r>
              <a:rPr lang="zh-CN" altLang="en-US" sz="2800" dirty="0">
                <a:latin typeface="+mn-ea"/>
              </a:rPr>
              <a:t>时试剂的选择命题</a:t>
            </a:r>
            <a:r>
              <a:rPr lang="en-US" altLang="zh-CN" sz="2800" dirty="0">
                <a:latin typeface="+mn-ea"/>
              </a:rPr>
              <a:t>,</a:t>
            </a:r>
            <a:r>
              <a:rPr lang="zh-CN" altLang="en-US" sz="2800" dirty="0">
                <a:latin typeface="+mn-ea"/>
              </a:rPr>
              <a:t>也可能针对检验某物质</a:t>
            </a:r>
            <a:r>
              <a:rPr lang="en-US" altLang="zh-CN" sz="2800" dirty="0">
                <a:latin typeface="+mn-ea"/>
              </a:rPr>
              <a:t>(</a:t>
            </a:r>
            <a:r>
              <a:rPr lang="zh-CN" altLang="en-US" sz="2800" dirty="0">
                <a:latin typeface="+mn-ea"/>
              </a:rPr>
              <a:t>或离子</a:t>
            </a:r>
            <a:r>
              <a:rPr lang="en-US" altLang="zh-CN" sz="2800" dirty="0">
                <a:latin typeface="+mn-ea"/>
              </a:rPr>
              <a:t>)</a:t>
            </a:r>
            <a:r>
              <a:rPr lang="zh-CN" altLang="en-US" sz="2800" dirty="0">
                <a:latin typeface="+mn-ea"/>
              </a:rPr>
              <a:t>的操作方法命题</a:t>
            </a:r>
          </a:p>
        </p:txBody>
      </p:sp>
      <p:sp>
        <p:nvSpPr>
          <p:cNvPr id="5" name="矩形 4"/>
          <p:cNvSpPr/>
          <p:nvPr/>
        </p:nvSpPr>
        <p:spPr>
          <a:xfrm>
            <a:off x="0" y="0"/>
            <a:ext cx="12192000" cy="729343"/>
          </a:xfrm>
          <a:prstGeom prst="rect">
            <a:avLst/>
          </a:prstGeom>
          <a:solidFill>
            <a:srgbClr val="DA25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endParaRPr>
          </a:p>
        </p:txBody>
      </p:sp>
      <p:sp>
        <p:nvSpPr>
          <p:cNvPr id="8" name="矩形 7"/>
          <p:cNvSpPr/>
          <p:nvPr/>
        </p:nvSpPr>
        <p:spPr>
          <a:xfrm>
            <a:off x="718457" y="0"/>
            <a:ext cx="2710543" cy="729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rgbClr val="DA251C"/>
                </a:solidFill>
              </a:rPr>
              <a:t>命题分析预测</a:t>
            </a:r>
          </a:p>
        </p:txBody>
      </p:sp>
    </p:spTree>
    <p:extLst>
      <p:ext uri="{BB962C8B-B14F-4D97-AF65-F5344CB8AC3E}">
        <p14:creationId xmlns:p14="http://schemas.microsoft.com/office/powerpoint/2010/main" val="3736010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61b9f8c2f44d93a71370a55de4e97271b012a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罗马雅黑">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2683</TotalTime>
  <Words>5951</Words>
  <Application>Microsoft Office PowerPoint</Application>
  <PresentationFormat>宽屏</PresentationFormat>
  <Paragraphs>938</Paragraphs>
  <Slides>88</Slides>
  <Notes>17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88</vt:i4>
      </vt:variant>
    </vt:vector>
  </HeadingPairs>
  <TitlesOfParts>
    <vt:vector size="98" baseType="lpstr">
      <vt:lpstr>NEU-BZ-S92</vt:lpstr>
      <vt:lpstr>等线</vt:lpstr>
      <vt:lpstr>方正书宋_GBK</vt:lpstr>
      <vt:lpstr>微软雅黑</vt:lpstr>
      <vt:lpstr>Arial</vt:lpstr>
      <vt:lpstr>Calibri</vt:lpstr>
      <vt:lpstr>Cambria Math</vt:lpstr>
      <vt:lpstr>Times New Roman</vt:lpstr>
      <vt:lpstr>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dc:creator>
  <cp:lastModifiedBy>weber</cp:lastModifiedBy>
  <cp:revision>707</cp:revision>
  <dcterms:created xsi:type="dcterms:W3CDTF">2018-02-01T09:53:21Z</dcterms:created>
  <dcterms:modified xsi:type="dcterms:W3CDTF">2018-03-22T03:44:24Z</dcterms:modified>
</cp:coreProperties>
</file>