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71" r:id="rId3"/>
    <p:sldId id="262" r:id="rId4"/>
    <p:sldId id="272" r:id="rId5"/>
    <p:sldId id="261" r:id="rId6"/>
    <p:sldId id="277" r:id="rId7"/>
    <p:sldId id="278" r:id="rId8"/>
    <p:sldId id="279" r:id="rId9"/>
    <p:sldId id="454" r:id="rId10"/>
    <p:sldId id="273" r:id="rId11"/>
    <p:sldId id="263" r:id="rId12"/>
    <p:sldId id="409" r:id="rId13"/>
    <p:sldId id="455" r:id="rId14"/>
    <p:sldId id="456" r:id="rId15"/>
    <p:sldId id="457" r:id="rId16"/>
    <p:sldId id="459" r:id="rId17"/>
    <p:sldId id="412" r:id="rId18"/>
    <p:sldId id="460" r:id="rId19"/>
    <p:sldId id="411" r:id="rId20"/>
    <p:sldId id="413" r:id="rId21"/>
    <p:sldId id="458" r:id="rId22"/>
    <p:sldId id="461" r:id="rId23"/>
    <p:sldId id="463" r:id="rId24"/>
    <p:sldId id="462" r:id="rId25"/>
    <p:sldId id="464" r:id="rId26"/>
    <p:sldId id="274" r:id="rId27"/>
    <p:sldId id="326" r:id="rId28"/>
    <p:sldId id="417" r:id="rId29"/>
    <p:sldId id="282" r:id="rId30"/>
    <p:sldId id="335" r:id="rId31"/>
    <p:sldId id="466" r:id="rId32"/>
    <p:sldId id="467" r:id="rId33"/>
    <p:sldId id="440" r:id="rId34"/>
    <p:sldId id="465" r:id="rId35"/>
    <p:sldId id="469" r:id="rId36"/>
    <p:sldId id="421" r:id="rId37"/>
    <p:sldId id="470" r:id="rId38"/>
    <p:sldId id="471" r:id="rId39"/>
    <p:sldId id="472" r:id="rId40"/>
    <p:sldId id="424" r:id="rId41"/>
    <p:sldId id="426" r:id="rId42"/>
    <p:sldId id="473" r:id="rId43"/>
    <p:sldId id="474" r:id="rId44"/>
    <p:sldId id="422" r:id="rId45"/>
    <p:sldId id="468" r:id="rId46"/>
    <p:sldId id="439" r:id="rId47"/>
    <p:sldId id="430" r:id="rId48"/>
    <p:sldId id="349" r:id="rId49"/>
    <p:sldId id="452" r:id="rId50"/>
    <p:sldId id="476" r:id="rId51"/>
    <p:sldId id="475" r:id="rId52"/>
    <p:sldId id="479" r:id="rId53"/>
    <p:sldId id="477" r:id="rId54"/>
    <p:sldId id="480" r:id="rId55"/>
    <p:sldId id="481" r:id="rId56"/>
    <p:sldId id="484" r:id="rId57"/>
    <p:sldId id="483" r:id="rId58"/>
    <p:sldId id="485" r:id="rId59"/>
    <p:sldId id="478" r:id="rId60"/>
    <p:sldId id="487" r:id="rId61"/>
    <p:sldId id="486" r:id="rId62"/>
    <p:sldId id="275" r:id="rId63"/>
    <p:sldId id="283" r:id="rId64"/>
    <p:sldId id="391" r:id="rId65"/>
    <p:sldId id="488" r:id="rId66"/>
    <p:sldId id="490" r:id="rId67"/>
    <p:sldId id="393" r:id="rId68"/>
    <p:sldId id="441" r:id="rId69"/>
    <p:sldId id="491" r:id="rId70"/>
    <p:sldId id="492" r:id="rId71"/>
    <p:sldId id="442" r:id="rId72"/>
    <p:sldId id="266" r:id="rId73"/>
  </p:sldIdLst>
  <p:sldSz cx="12192000" cy="6858000"/>
  <p:notesSz cx="6858000" cy="9144000"/>
  <p:custDataLst>
    <p:tags r:id="rId7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章节标题" id="{F5EEC428-8706-4C59-AEE4-161BB92701F7}">
          <p14:sldIdLst>
            <p14:sldId id="267"/>
            <p14:sldId id="271"/>
          </p14:sldIdLst>
        </p14:section>
        <p14:section name="目录" id="{62B0F58D-E21A-4849-85F8-F0658C934CDC}">
          <p14:sldIdLst>
            <p14:sldId id="262"/>
            <p14:sldId id="272"/>
          </p14:sldIdLst>
        </p14:section>
        <p14:section name="考情精解读" id="{E5B6AE4C-B16F-4E49-ACF6-1636DDCCFF7B}">
          <p14:sldIdLst>
            <p14:sldId id="261"/>
            <p14:sldId id="277"/>
            <p14:sldId id="278"/>
            <p14:sldId id="279"/>
            <p14:sldId id="454"/>
          </p14:sldIdLst>
        </p14:section>
        <p14:section name="A.知识全通关" id="{0696FE38-A922-4D75-AA25-7EF156A1C92B}">
          <p14:sldIdLst>
            <p14:sldId id="273"/>
            <p14:sldId id="263"/>
            <p14:sldId id="409"/>
            <p14:sldId id="455"/>
            <p14:sldId id="456"/>
            <p14:sldId id="457"/>
            <p14:sldId id="459"/>
            <p14:sldId id="412"/>
            <p14:sldId id="460"/>
            <p14:sldId id="411"/>
            <p14:sldId id="413"/>
            <p14:sldId id="458"/>
            <p14:sldId id="461"/>
            <p14:sldId id="463"/>
            <p14:sldId id="462"/>
            <p14:sldId id="464"/>
          </p14:sldIdLst>
        </p14:section>
        <p14:section name="B.素养大提升" id="{EAE3448C-E808-4F1F-840E-365612D64D3F}">
          <p14:sldIdLst>
            <p14:sldId id="274"/>
            <p14:sldId id="326"/>
            <p14:sldId id="417"/>
            <p14:sldId id="282"/>
            <p14:sldId id="335"/>
            <p14:sldId id="466"/>
            <p14:sldId id="467"/>
            <p14:sldId id="440"/>
            <p14:sldId id="465"/>
            <p14:sldId id="469"/>
            <p14:sldId id="421"/>
            <p14:sldId id="470"/>
            <p14:sldId id="471"/>
            <p14:sldId id="472"/>
            <p14:sldId id="424"/>
            <p14:sldId id="426"/>
            <p14:sldId id="473"/>
            <p14:sldId id="474"/>
            <p14:sldId id="422"/>
            <p14:sldId id="468"/>
            <p14:sldId id="439"/>
            <p14:sldId id="430"/>
            <p14:sldId id="349"/>
            <p14:sldId id="452"/>
            <p14:sldId id="476"/>
            <p14:sldId id="475"/>
            <p14:sldId id="479"/>
            <p14:sldId id="477"/>
            <p14:sldId id="480"/>
            <p14:sldId id="481"/>
            <p14:sldId id="484"/>
            <p14:sldId id="483"/>
            <p14:sldId id="485"/>
            <p14:sldId id="478"/>
            <p14:sldId id="487"/>
            <p14:sldId id="486"/>
          </p14:sldIdLst>
        </p14:section>
        <p14:section name="C.考向全扫描" id="{C8D129F6-420B-47E8-9577-A84C8752F9E5}">
          <p14:sldIdLst>
            <p14:sldId id="275"/>
            <p14:sldId id="283"/>
            <p14:sldId id="391"/>
            <p14:sldId id="488"/>
            <p14:sldId id="490"/>
            <p14:sldId id="393"/>
            <p14:sldId id="441"/>
            <p14:sldId id="491"/>
            <p14:sldId id="492"/>
            <p14:sldId id="442"/>
          </p14:sldIdLst>
        </p14:section>
        <p14:section name="尾片" id="{185A69EE-4998-4242-976C-7169DE9C7BAE}">
          <p14:sldIdLst>
            <p14:sldId id="26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5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94660"/>
  </p:normalViewPr>
  <p:slideViewPr>
    <p:cSldViewPr snapToGrid="0" showGuides="1">
      <p:cViewPr varScale="1">
        <p:scale>
          <a:sx n="92" d="100"/>
          <a:sy n="92" d="100"/>
        </p:scale>
        <p:origin x="57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gs" Target="tags/tag1.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73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DA251C"/>
        </a:solidFill>
        <a:effectLst/>
      </p:bgPr>
    </p:bg>
    <p:spTree>
      <p:nvGrpSpPr>
        <p:cNvPr id="1" name=""/>
        <p:cNvGrpSpPr/>
        <p:nvPr/>
      </p:nvGrpSpPr>
      <p:grpSpPr>
        <a:xfrm>
          <a:off x="0" y="0"/>
          <a:ext cx="0" cy="0"/>
          <a:chOff x="0" y="0"/>
          <a:chExt cx="0" cy="0"/>
        </a:xfrm>
      </p:grpSpPr>
      <p:grpSp>
        <p:nvGrpSpPr>
          <p:cNvPr id="3" name="组合 2"/>
          <p:cNvGrpSpPr/>
          <p:nvPr userDrawn="1"/>
        </p:nvGrpSpPr>
        <p:grpSpPr>
          <a:xfrm>
            <a:off x="5312723" y="0"/>
            <a:ext cx="1566554" cy="3412757"/>
            <a:chOff x="5320236" y="0"/>
            <a:chExt cx="1566554" cy="3412757"/>
          </a:xfrm>
        </p:grpSpPr>
        <p:sp>
          <p:nvSpPr>
            <p:cNvPr id="4" name="任意多边形 3"/>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任意多边形 4"/>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6" name="文本框 5"/>
          <p:cNvSpPr txBox="1"/>
          <p:nvPr userDrawn="1"/>
        </p:nvSpPr>
        <p:spPr>
          <a:xfrm>
            <a:off x="3822855" y="6019800"/>
            <a:ext cx="4538422" cy="461665"/>
          </a:xfrm>
          <a:prstGeom prst="rect">
            <a:avLst/>
          </a:prstGeom>
          <a:noFill/>
        </p:spPr>
        <p:txBody>
          <a:bodyPr wrap="none" rtlCol="0">
            <a:spAutoFit/>
          </a:bodyPr>
          <a:lstStyle/>
          <a:p>
            <a:r>
              <a:rPr lang="en-US" altLang="zh-CN" sz="2400" dirty="0">
                <a:solidFill>
                  <a:schemeClr val="bg1"/>
                </a:solidFill>
                <a:latin typeface="+mn-ea"/>
              </a:rPr>
              <a:t>2019</a:t>
            </a:r>
            <a:r>
              <a:rPr lang="zh-CN" altLang="en-US" sz="2400" dirty="0">
                <a:solidFill>
                  <a:schemeClr val="bg1"/>
                </a:solidFill>
                <a:latin typeface="+mn-ea"/>
              </a:rPr>
              <a:t>版</a:t>
            </a:r>
            <a:r>
              <a:rPr lang="en-US" altLang="zh-CN" sz="2400" dirty="0">
                <a:solidFill>
                  <a:schemeClr val="bg1"/>
                </a:solidFill>
                <a:latin typeface="+mn-ea"/>
              </a:rPr>
              <a:t>《</a:t>
            </a:r>
            <a:r>
              <a:rPr lang="zh-CN" altLang="en-US" sz="2400" dirty="0">
                <a:solidFill>
                  <a:schemeClr val="bg1"/>
                </a:solidFill>
                <a:latin typeface="+mn-ea"/>
              </a:rPr>
              <a:t>高考帮</a:t>
            </a:r>
            <a:r>
              <a:rPr lang="en-US" altLang="zh-CN" sz="2400" dirty="0">
                <a:solidFill>
                  <a:schemeClr val="bg1"/>
                </a:solidFill>
                <a:latin typeface="+mn-ea"/>
              </a:rPr>
              <a:t>》</a:t>
            </a:r>
            <a:r>
              <a:rPr lang="zh-CN" altLang="en-US" sz="2400" dirty="0">
                <a:solidFill>
                  <a:schemeClr val="bg1"/>
                </a:solidFill>
                <a:latin typeface="+mn-ea"/>
              </a:rPr>
              <a:t>配套</a:t>
            </a:r>
            <a:r>
              <a:rPr lang="en-US" altLang="zh-CN" sz="2400" dirty="0">
                <a:solidFill>
                  <a:schemeClr val="bg1"/>
                </a:solidFill>
                <a:latin typeface="+mn-ea"/>
              </a:rPr>
              <a:t>PPT</a:t>
            </a:r>
            <a:r>
              <a:rPr lang="zh-CN" altLang="en-US" sz="2400" dirty="0">
                <a:solidFill>
                  <a:schemeClr val="bg1"/>
                </a:solidFill>
                <a:latin typeface="+mn-ea"/>
              </a:rPr>
              <a:t>课件</a:t>
            </a:r>
          </a:p>
        </p:txBody>
      </p:sp>
      <p:grpSp>
        <p:nvGrpSpPr>
          <p:cNvPr id="7" name="组合 6"/>
          <p:cNvGrpSpPr/>
          <p:nvPr userDrawn="1"/>
        </p:nvGrpSpPr>
        <p:grpSpPr>
          <a:xfrm>
            <a:off x="3931714" y="4631739"/>
            <a:ext cx="4297888" cy="1311862"/>
            <a:chOff x="2452571" y="1771159"/>
            <a:chExt cx="7813430" cy="2384926"/>
          </a:xfrm>
          <a:solidFill>
            <a:schemeClr val="bg1"/>
          </a:solidFill>
        </p:grpSpPr>
        <p:sp>
          <p:nvSpPr>
            <p:cNvPr id="8" name="任意多边形 7"/>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任意多边形 8"/>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629389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651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8" name="矩形 7"/>
          <p:cNvSpPr/>
          <p:nvPr userDrawn="1"/>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9" name="组合 8"/>
          <p:cNvGrpSpPr/>
          <p:nvPr userDrawn="1"/>
        </p:nvGrpSpPr>
        <p:grpSpPr>
          <a:xfrm>
            <a:off x="11409225" y="1524"/>
            <a:ext cx="85864" cy="187056"/>
            <a:chOff x="5320236" y="0"/>
            <a:chExt cx="1566554" cy="3412757"/>
          </a:xfrm>
        </p:grpSpPr>
        <p:sp>
          <p:nvSpPr>
            <p:cNvPr id="10" name="任意多边形 9"/>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2" name="组合 11"/>
          <p:cNvGrpSpPr/>
          <p:nvPr userDrawn="1"/>
        </p:nvGrpSpPr>
        <p:grpSpPr>
          <a:xfrm>
            <a:off x="11578590" y="60500"/>
            <a:ext cx="379366" cy="115796"/>
            <a:chOff x="2452571" y="1771159"/>
            <a:chExt cx="7813430" cy="2384926"/>
          </a:xfrm>
          <a:solidFill>
            <a:schemeClr val="bg1"/>
          </a:solidFill>
        </p:grpSpPr>
        <p:sp>
          <p:nvSpPr>
            <p:cNvPr id="13" name="任意多边形 12"/>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任意多边形 13"/>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6140098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133183"/>
      </p:ext>
    </p:extLst>
  </p:cSld>
  <p:clrMap bg1="lt1" tx1="dk1" bg2="lt2" tx2="dk2" accent1="accent1" accent2="accent2" accent3="accent3" accent4="accent4" accent5="accent5" accent6="accent6" hlink="hlink" folHlink="folHlink"/>
  <p:sldLayoutIdLst>
    <p:sldLayoutId id="2147483655" r:id="rId1"/>
    <p:sldLayoutId id="2147483657" r:id="rId2"/>
    <p:sldLayoutId id="2147483658" r:id="rId3"/>
    <p:sldLayoutId id="21474836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5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7.pn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8.jpeg"/><Relationship Id="rId4" Type="http://schemas.openxmlformats.org/officeDocument/2006/relationships/image" Target="../media/image26.jpeg"/></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hyperlink" Target="http://www.wln100.com/" TargetMode="External"/><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hyperlink" Target="http://g.tesoon.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A251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007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A.</a:t>
            </a:r>
            <a:r>
              <a:rPr lang="zh-CN" altLang="en-US" sz="2800" b="1" dirty="0">
                <a:solidFill>
                  <a:schemeClr val="bg1"/>
                </a:solidFill>
                <a:latin typeface="微软雅黑" panose="020B0503020204020204" pitchFamily="34" charset="-122"/>
                <a:ea typeface="微软雅黑" panose="020B0503020204020204" pitchFamily="34" charset="-122"/>
              </a:rPr>
              <a:t>考点帮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知识全通关</a:t>
            </a:r>
          </a:p>
        </p:txBody>
      </p:sp>
      <p:sp>
        <p:nvSpPr>
          <p:cNvPr id="3" name="矩形 2">
            <a:hlinkClick r:id="rId2" action="ppaction://hlinksldjump"/>
          </p:cNvPr>
          <p:cNvSpPr/>
          <p:nvPr/>
        </p:nvSpPr>
        <p:spPr>
          <a:xfrm>
            <a:off x="4659086" y="1273628"/>
            <a:ext cx="64878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化学反应中能量变化的有关概念</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热化学方程式</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盖斯定律及其应用</a:t>
            </a: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4</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能源</a:t>
            </a:r>
          </a:p>
        </p:txBody>
      </p:sp>
    </p:spTree>
    <p:extLst>
      <p:ext uri="{BB962C8B-B14F-4D97-AF65-F5344CB8AC3E}">
        <p14:creationId xmlns:p14="http://schemas.microsoft.com/office/powerpoint/2010/main" val="2843409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795160"/>
            <a:ext cx="11723913" cy="5909310"/>
          </a:xfrm>
          <a:prstGeom prst="rect">
            <a:avLst/>
          </a:prstGeom>
        </p:spPr>
        <p:txBody>
          <a:bodyPr wrap="square">
            <a:spAutoFit/>
          </a:bodyPr>
          <a:lstStyle/>
          <a:p>
            <a:pPr>
              <a:lnSpc>
                <a:spcPct val="150000"/>
              </a:lnSpc>
            </a:pPr>
            <a:r>
              <a:rPr lang="zh-CN" altLang="zh-CN" sz="2800" b="1" dirty="0"/>
              <a:t> </a:t>
            </a:r>
            <a:r>
              <a:rPr lang="en-US" altLang="zh-CN" sz="2800" b="1" dirty="0"/>
              <a:t>1.</a:t>
            </a:r>
            <a:r>
              <a:rPr lang="zh-CN" altLang="zh-CN" sz="2800" b="1" dirty="0"/>
              <a:t>化学反应中的能量变化</a:t>
            </a:r>
          </a:p>
          <a:p>
            <a:pPr>
              <a:lnSpc>
                <a:spcPct val="150000"/>
              </a:lnSpc>
            </a:pPr>
            <a:r>
              <a:rPr lang="en-US" altLang="zh-CN" sz="2800" dirty="0"/>
              <a:t>(1)</a:t>
            </a:r>
            <a:r>
              <a:rPr lang="zh-CN" altLang="zh-CN" sz="2800" dirty="0"/>
              <a:t>化学反应中的两大变化</a:t>
            </a:r>
            <a:r>
              <a:rPr lang="en-US" altLang="zh-CN" sz="2800" dirty="0"/>
              <a:t>:</a:t>
            </a:r>
            <a:r>
              <a:rPr lang="zh-CN" altLang="zh-CN" sz="2800" dirty="0"/>
              <a:t>物质变化和能量变化。</a:t>
            </a:r>
          </a:p>
          <a:p>
            <a:pPr>
              <a:lnSpc>
                <a:spcPct val="150000"/>
              </a:lnSpc>
            </a:pPr>
            <a:r>
              <a:rPr lang="en-US" altLang="zh-CN" sz="2800" dirty="0"/>
              <a:t>(2)</a:t>
            </a:r>
            <a:r>
              <a:rPr lang="zh-CN" altLang="zh-CN" sz="2800" dirty="0"/>
              <a:t>化学反应中的两大守恒</a:t>
            </a:r>
            <a:r>
              <a:rPr lang="en-US" altLang="zh-CN" sz="2800" dirty="0"/>
              <a:t>:</a:t>
            </a:r>
            <a:r>
              <a:rPr lang="zh-CN" altLang="zh-CN" sz="2800" dirty="0"/>
              <a:t>质量守恒和能量守恒。</a:t>
            </a:r>
          </a:p>
          <a:p>
            <a:pPr>
              <a:lnSpc>
                <a:spcPct val="150000"/>
              </a:lnSpc>
            </a:pPr>
            <a:r>
              <a:rPr lang="en-US" altLang="zh-CN" sz="2800" dirty="0"/>
              <a:t>(3)</a:t>
            </a:r>
            <a:r>
              <a:rPr lang="zh-CN" altLang="zh-CN" sz="2800" dirty="0"/>
              <a:t>化学反应中的能量转化形式</a:t>
            </a:r>
            <a:r>
              <a:rPr lang="en-US" altLang="zh-CN" sz="2800" dirty="0"/>
              <a:t>:</a:t>
            </a:r>
            <a:r>
              <a:rPr lang="zh-CN" altLang="zh-CN" sz="2800" dirty="0"/>
              <a:t>热能、光能、电能等。通常主要表现为热量的变化。</a:t>
            </a:r>
          </a:p>
          <a:p>
            <a:pPr>
              <a:lnSpc>
                <a:spcPct val="150000"/>
              </a:lnSpc>
            </a:pPr>
            <a:r>
              <a:rPr lang="en-US" altLang="zh-CN" sz="2800" b="1" dirty="0"/>
              <a:t>2.</a:t>
            </a:r>
            <a:r>
              <a:rPr lang="zh-CN" altLang="zh-CN" sz="2800" b="1" dirty="0"/>
              <a:t>反应热、焓变</a:t>
            </a:r>
          </a:p>
          <a:p>
            <a:pPr>
              <a:lnSpc>
                <a:spcPct val="150000"/>
              </a:lnSpc>
            </a:pPr>
            <a:r>
              <a:rPr lang="en-US" altLang="zh-CN" sz="2800" dirty="0"/>
              <a:t>(1)</a:t>
            </a:r>
            <a:r>
              <a:rPr lang="zh-CN" altLang="zh-CN" sz="2800" dirty="0"/>
              <a:t>反应热</a:t>
            </a:r>
            <a:r>
              <a:rPr lang="en-US" altLang="zh-CN" sz="2800" dirty="0"/>
              <a:t>:</a:t>
            </a:r>
            <a:r>
              <a:rPr lang="zh-CN" altLang="zh-CN" sz="2800" dirty="0"/>
              <a:t>在化学反应过程中吸收或放出的热量称为反应热。</a:t>
            </a:r>
          </a:p>
          <a:p>
            <a:pPr>
              <a:lnSpc>
                <a:spcPct val="150000"/>
              </a:lnSpc>
            </a:pPr>
            <a:r>
              <a:rPr lang="en-US" altLang="zh-CN" sz="2800" dirty="0"/>
              <a:t>(2)</a:t>
            </a:r>
            <a:r>
              <a:rPr lang="zh-CN" altLang="zh-CN" sz="2800" dirty="0"/>
              <a:t>焓变</a:t>
            </a:r>
            <a:r>
              <a:rPr lang="en-US" altLang="zh-CN" sz="2800" dirty="0"/>
              <a:t>:</a:t>
            </a:r>
            <a:r>
              <a:rPr lang="zh-CN" altLang="zh-CN" sz="2800" dirty="0"/>
              <a:t>在恒温恒压的条件下</a:t>
            </a:r>
            <a:r>
              <a:rPr lang="en-US" altLang="zh-CN" sz="2800" dirty="0"/>
              <a:t>,</a:t>
            </a:r>
            <a:r>
              <a:rPr lang="zh-CN" altLang="zh-CN" sz="2800" dirty="0"/>
              <a:t>化学反应过程中吸收或放出的热量称为反应的焓变</a:t>
            </a:r>
            <a:r>
              <a:rPr lang="en-US" altLang="zh-CN" sz="2800" dirty="0"/>
              <a:t>,</a:t>
            </a:r>
            <a:r>
              <a:rPr lang="zh-CN" altLang="zh-CN" sz="2800" dirty="0"/>
              <a:t>用</a:t>
            </a:r>
            <a:r>
              <a:rPr lang="en-US" altLang="zh-CN" sz="2800" dirty="0"/>
              <a:t>ΔH</a:t>
            </a:r>
            <a:r>
              <a:rPr lang="zh-CN" altLang="zh-CN" sz="2800" dirty="0"/>
              <a:t>表示</a:t>
            </a:r>
            <a:r>
              <a:rPr lang="en-US" altLang="zh-CN" sz="2800" dirty="0"/>
              <a:t>,</a:t>
            </a:r>
            <a:r>
              <a:rPr lang="zh-CN" altLang="zh-CN" sz="2800" dirty="0"/>
              <a:t>单位常用</a:t>
            </a:r>
            <a:r>
              <a:rPr lang="en-US" altLang="zh-CN" sz="2800" dirty="0"/>
              <a:t>kJ/</a:t>
            </a:r>
            <a:r>
              <a:rPr lang="en-US" altLang="zh-CN" sz="2800" dirty="0" err="1"/>
              <a:t>mol</a:t>
            </a:r>
            <a:r>
              <a:rPr lang="en-US" altLang="zh-CN" sz="2800" dirty="0"/>
              <a:t>(</a:t>
            </a:r>
            <a:r>
              <a:rPr lang="zh-CN" altLang="zh-CN" sz="2800" dirty="0"/>
              <a:t>或</a:t>
            </a:r>
            <a:r>
              <a:rPr lang="en-US" altLang="zh-CN" sz="2800" dirty="0"/>
              <a:t>kJ·mol</a:t>
            </a:r>
            <a:r>
              <a:rPr lang="en-US" altLang="zh-CN" sz="2800" baseline="30000" dirty="0"/>
              <a:t>-1</a:t>
            </a:r>
            <a:r>
              <a:rPr lang="en-US" altLang="zh-CN" sz="2800" dirty="0"/>
              <a:t>)</a:t>
            </a:r>
            <a:r>
              <a:rPr lang="zh-CN" altLang="zh-CN" sz="2800" dirty="0"/>
              <a:t>。</a:t>
            </a:r>
          </a:p>
        </p:txBody>
      </p:sp>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800" y="-2"/>
            <a:ext cx="672465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考点</a:t>
            </a:r>
            <a:r>
              <a:rPr lang="en-US" altLang="zh-CN" sz="2800" dirty="0">
                <a:solidFill>
                  <a:srgbClr val="DA251C"/>
                </a:solidFill>
              </a:rPr>
              <a:t>1</a:t>
            </a:r>
            <a:r>
              <a:rPr lang="zh-CN" altLang="zh-CN" sz="2800" dirty="0">
                <a:solidFill>
                  <a:srgbClr val="DA251C"/>
                </a:solidFill>
              </a:rPr>
              <a:t>　化学反应中能量变化的有关概念</a:t>
            </a:r>
          </a:p>
        </p:txBody>
      </p:sp>
    </p:spTree>
    <p:extLst>
      <p:ext uri="{BB962C8B-B14F-4D97-AF65-F5344CB8AC3E}">
        <p14:creationId xmlns:p14="http://schemas.microsoft.com/office/powerpoint/2010/main" val="636683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C3E3DF33-906A-49D7-AFD8-9DB96FA714C9}"/>
              </a:ext>
            </a:extLst>
          </p:cNvPr>
          <p:cNvSpPr/>
          <p:nvPr/>
        </p:nvSpPr>
        <p:spPr>
          <a:xfrm>
            <a:off x="234043" y="244823"/>
            <a:ext cx="11723913" cy="738664"/>
          </a:xfrm>
          <a:prstGeom prst="rect">
            <a:avLst/>
          </a:prstGeom>
        </p:spPr>
        <p:txBody>
          <a:bodyPr wrap="square">
            <a:spAutoFit/>
          </a:bodyPr>
          <a:lstStyle/>
          <a:p>
            <a:pPr>
              <a:lnSpc>
                <a:spcPct val="150000"/>
              </a:lnSpc>
            </a:pPr>
            <a:r>
              <a:rPr lang="en-US" altLang="zh-CN" sz="2800" dirty="0"/>
              <a:t>(3)</a:t>
            </a:r>
            <a:r>
              <a:rPr lang="zh-CN" altLang="zh-CN" sz="2800" dirty="0"/>
              <a:t>规定</a:t>
            </a:r>
            <a:r>
              <a:rPr lang="en-US" altLang="zh-CN" sz="2800" dirty="0"/>
              <a:t>:</a:t>
            </a:r>
            <a:r>
              <a:rPr lang="zh-CN" altLang="zh-CN" sz="2800" dirty="0"/>
              <a:t>放热反应的</a:t>
            </a:r>
            <a:r>
              <a:rPr lang="en-US" altLang="zh-CN" sz="2800" dirty="0"/>
              <a:t>Δ</a:t>
            </a:r>
            <a:r>
              <a:rPr lang="en-US" altLang="zh-CN" sz="2800" i="1" dirty="0"/>
              <a:t>H</a:t>
            </a:r>
            <a:r>
              <a:rPr lang="zh-CN" altLang="zh-CN" sz="2800" dirty="0"/>
              <a:t>为</a:t>
            </a:r>
            <a:r>
              <a:rPr lang="en-US" altLang="zh-CN" sz="2800" dirty="0"/>
              <a:t>“-”,</a:t>
            </a:r>
            <a:r>
              <a:rPr lang="zh-CN" altLang="zh-CN" sz="2800" dirty="0"/>
              <a:t>吸热反应的</a:t>
            </a:r>
            <a:r>
              <a:rPr lang="en-US" altLang="zh-CN" sz="2800" dirty="0"/>
              <a:t>Δ</a:t>
            </a:r>
            <a:r>
              <a:rPr lang="en-US" altLang="zh-CN" sz="2800" i="1" dirty="0"/>
              <a:t>H</a:t>
            </a:r>
            <a:r>
              <a:rPr lang="zh-CN" altLang="zh-CN" sz="2800" dirty="0"/>
              <a:t>为</a:t>
            </a:r>
            <a:r>
              <a:rPr lang="en-US" altLang="zh-CN" sz="2800" dirty="0"/>
              <a:t>“+”</a:t>
            </a:r>
            <a:r>
              <a:rPr lang="zh-CN" altLang="zh-CN" sz="2800" dirty="0"/>
              <a:t>。</a:t>
            </a:r>
          </a:p>
        </p:txBody>
      </p:sp>
      <p:sp>
        <p:nvSpPr>
          <p:cNvPr id="7" name="矩形 6">
            <a:extLst>
              <a:ext uri="{FF2B5EF4-FFF2-40B4-BE49-F238E27FC236}">
                <a16:creationId xmlns="" xmlns:a16="http://schemas.microsoft.com/office/drawing/2014/main" id="{6C711A21-88B1-4A4D-9CE1-C9682E0FFF4B}"/>
              </a:ext>
            </a:extLst>
          </p:cNvPr>
          <p:cNvSpPr/>
          <p:nvPr/>
        </p:nvSpPr>
        <p:spPr>
          <a:xfrm>
            <a:off x="234043" y="1264329"/>
            <a:ext cx="11682186" cy="662297"/>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注意</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　反应热、焓变的单位是</a:t>
            </a:r>
            <a:r>
              <a:rPr lang="en-US" altLang="zh-CN" sz="2800" dirty="0"/>
              <a:t>kJ/</a:t>
            </a:r>
            <a:r>
              <a:rPr lang="en-US" altLang="zh-CN" sz="2800" dirty="0" err="1"/>
              <a:t>mol</a:t>
            </a:r>
            <a:r>
              <a:rPr lang="en-US" altLang="zh-CN" sz="2800" dirty="0"/>
              <a:t>,</a:t>
            </a:r>
            <a:r>
              <a:rPr lang="zh-CN" altLang="zh-CN" sz="2800" dirty="0"/>
              <a:t>热量的单位是</a:t>
            </a:r>
            <a:r>
              <a:rPr lang="en-US" altLang="zh-CN" sz="2800" dirty="0"/>
              <a:t>kJ,</a:t>
            </a:r>
            <a:r>
              <a:rPr lang="zh-CN" altLang="zh-CN" sz="2800" dirty="0"/>
              <a:t>不能混淆。</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矩形 1">
            <a:extLst>
              <a:ext uri="{FF2B5EF4-FFF2-40B4-BE49-F238E27FC236}">
                <a16:creationId xmlns="" xmlns:a16="http://schemas.microsoft.com/office/drawing/2014/main" id="{55C6CDA2-A98F-479A-9085-AC2A3C23DFC3}"/>
              </a:ext>
            </a:extLst>
          </p:cNvPr>
          <p:cNvSpPr/>
          <p:nvPr/>
        </p:nvSpPr>
        <p:spPr>
          <a:xfrm>
            <a:off x="234042" y="2338068"/>
            <a:ext cx="11682185" cy="3970318"/>
          </a:xfrm>
          <a:prstGeom prst="rect">
            <a:avLst/>
          </a:prstGeom>
        </p:spPr>
        <p:txBody>
          <a:bodyPr wrap="square">
            <a:spAutoFit/>
          </a:bodyPr>
          <a:lstStyle/>
          <a:p>
            <a:pPr>
              <a:lnSpc>
                <a:spcPct val="150000"/>
              </a:lnSpc>
              <a:spcAft>
                <a:spcPts val="0"/>
              </a:spcAft>
            </a:pPr>
            <a:r>
              <a:rPr lang="en-US" altLang="zh-CN" sz="2800" b="1" dirty="0"/>
              <a:t>3.</a:t>
            </a:r>
            <a:r>
              <a:rPr lang="zh-CN" altLang="zh-CN" sz="2800" b="1" dirty="0"/>
              <a:t>吸热反应和放热反应</a:t>
            </a:r>
          </a:p>
          <a:p>
            <a:pPr>
              <a:lnSpc>
                <a:spcPct val="150000"/>
              </a:lnSpc>
              <a:spcAft>
                <a:spcPts val="0"/>
              </a:spcAft>
            </a:pPr>
            <a:r>
              <a:rPr lang="en-US" altLang="zh-CN" sz="2800" dirty="0"/>
              <a:t>(1)</a:t>
            </a:r>
            <a:r>
              <a:rPr lang="zh-CN" altLang="zh-CN" sz="2800" dirty="0"/>
              <a:t>概念</a:t>
            </a:r>
          </a:p>
          <a:p>
            <a:pPr>
              <a:lnSpc>
                <a:spcPct val="150000"/>
              </a:lnSpc>
              <a:spcAft>
                <a:spcPts val="0"/>
              </a:spcAft>
            </a:pPr>
            <a:r>
              <a:rPr lang="zh-CN" altLang="zh-CN" sz="2800" dirty="0"/>
              <a:t>化学反应过程中释放或吸收的能量</a:t>
            </a:r>
            <a:r>
              <a:rPr lang="en-US" altLang="zh-CN" sz="2800" dirty="0"/>
              <a:t>,</a:t>
            </a:r>
            <a:r>
              <a:rPr lang="zh-CN" altLang="zh-CN" sz="2800" dirty="0"/>
              <a:t>都可以用热量</a:t>
            </a:r>
            <a:r>
              <a:rPr lang="en-US" altLang="zh-CN" sz="2800" dirty="0"/>
              <a:t>(</a:t>
            </a:r>
            <a:r>
              <a:rPr lang="zh-CN" altLang="zh-CN" sz="2800" dirty="0"/>
              <a:t>或换算成热量</a:t>
            </a:r>
            <a:r>
              <a:rPr lang="en-US" altLang="zh-CN" sz="2800" dirty="0"/>
              <a:t>)</a:t>
            </a:r>
            <a:r>
              <a:rPr lang="zh-CN" altLang="zh-CN" sz="2800" dirty="0"/>
              <a:t>来表述。通常把释放热量的化学反应称为放热反应</a:t>
            </a:r>
            <a:r>
              <a:rPr lang="en-US" altLang="zh-CN" sz="2800" dirty="0"/>
              <a:t>,</a:t>
            </a:r>
            <a:r>
              <a:rPr lang="zh-CN" altLang="zh-CN" sz="2800" dirty="0"/>
              <a:t>把吸收热量的化学反应称为吸热反应。</a:t>
            </a:r>
          </a:p>
          <a:p>
            <a:pPr>
              <a:lnSpc>
                <a:spcPct val="150000"/>
              </a:lnSpc>
              <a:spcAft>
                <a:spcPts val="0"/>
              </a:spcAft>
            </a:pPr>
            <a:r>
              <a:rPr lang="en-US" altLang="zh-CN" sz="2800" dirty="0"/>
              <a:t>(2)</a:t>
            </a:r>
            <a:r>
              <a:rPr lang="zh-CN" altLang="zh-CN" sz="2800" dirty="0"/>
              <a:t>吸热反应和放热反应的比较</a:t>
            </a:r>
          </a:p>
        </p:txBody>
      </p:sp>
      <p:sp>
        <p:nvSpPr>
          <p:cNvPr id="10" name="矩形 9">
            <a:extLst>
              <a:ext uri="{FF2B5EF4-FFF2-40B4-BE49-F238E27FC236}">
                <a16:creationId xmlns="" xmlns:a16="http://schemas.microsoft.com/office/drawing/2014/main" id="{520CDAC9-9A48-47C6-A308-249DBC5CAA65}"/>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420342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9D560849-A672-49DD-91C7-F882FF6485C7}"/>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graphicFrame>
        <p:nvGraphicFramePr>
          <p:cNvPr id="3" name="表格 2">
            <a:extLst>
              <a:ext uri="{FF2B5EF4-FFF2-40B4-BE49-F238E27FC236}">
                <a16:creationId xmlns="" xmlns:a16="http://schemas.microsoft.com/office/drawing/2014/main" id="{420E7C0B-BAAB-4752-BA08-FB3486FDFED7}"/>
              </a:ext>
            </a:extLst>
          </p:cNvPr>
          <p:cNvGraphicFramePr>
            <a:graphicFrameLocks noGrp="1"/>
          </p:cNvGraphicFramePr>
          <p:nvPr>
            <p:extLst>
              <p:ext uri="{D42A27DB-BD31-4B8C-83A1-F6EECF244321}">
                <p14:modId xmlns:p14="http://schemas.microsoft.com/office/powerpoint/2010/main" val="1456127623"/>
              </p:ext>
            </p:extLst>
          </p:nvPr>
        </p:nvGraphicFramePr>
        <p:xfrm>
          <a:off x="299883" y="440068"/>
          <a:ext cx="11592234" cy="6400800"/>
        </p:xfrm>
        <a:graphic>
          <a:graphicData uri="http://schemas.openxmlformats.org/drawingml/2006/table">
            <a:tbl>
              <a:tblPr firstRow="1" firstCol="1" bandRow="1"/>
              <a:tblGrid>
                <a:gridCol w="3014817">
                  <a:extLst>
                    <a:ext uri="{9D8B030D-6E8A-4147-A177-3AD203B41FA5}">
                      <a16:colId xmlns="" xmlns:a16="http://schemas.microsoft.com/office/drawing/2014/main" val="3103481035"/>
                    </a:ext>
                  </a:extLst>
                </a:gridCol>
                <a:gridCol w="4713339">
                  <a:extLst>
                    <a:ext uri="{9D8B030D-6E8A-4147-A177-3AD203B41FA5}">
                      <a16:colId xmlns="" xmlns:a16="http://schemas.microsoft.com/office/drawing/2014/main" val="2832980876"/>
                    </a:ext>
                  </a:extLst>
                </a:gridCol>
                <a:gridCol w="3864078">
                  <a:extLst>
                    <a:ext uri="{9D8B030D-6E8A-4147-A177-3AD203B41FA5}">
                      <a16:colId xmlns="" xmlns:a16="http://schemas.microsoft.com/office/drawing/2014/main" val="56358855"/>
                    </a:ext>
                  </a:extLst>
                </a:gridCol>
              </a:tblGrid>
              <a:tr h="0">
                <a:tc>
                  <a:txBody>
                    <a:bodyPr/>
                    <a:lstStyle/>
                    <a:p>
                      <a:pPr algn="ctr">
                        <a:lnSpc>
                          <a:spcPct val="150000"/>
                        </a:lnSpc>
                        <a:spcAft>
                          <a:spcPts val="0"/>
                        </a:spcAft>
                      </a:pPr>
                      <a:r>
                        <a:rPr lang="en-US" sz="2800">
                          <a:solidFill>
                            <a:srgbClr val="000000"/>
                          </a:solidFill>
                          <a:effectLst/>
                          <a:latin typeface="+mn-lt"/>
                          <a:ea typeface="+mn-ea"/>
                          <a:cs typeface="Times New Roman" panose="02020603050405020304" pitchFamily="18" charset="0"/>
                        </a:rPr>
                        <a:t> </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放热反应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吸热反应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142999762"/>
                  </a:ext>
                </a:extLst>
              </a:tr>
              <a:tr h="0">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概念</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释放热量的化学反应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吸收热量的化学反应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803288670"/>
                  </a:ext>
                </a:extLst>
              </a:tr>
              <a:tr h="0">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形成原因</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zh-CN" sz="2800">
                          <a:solidFill>
                            <a:srgbClr val="000000"/>
                          </a:solidFill>
                          <a:effectLst/>
                          <a:latin typeface="+mn-lt"/>
                          <a:ea typeface="+mn-ea"/>
                          <a:cs typeface="Times New Roman" panose="02020603050405020304" pitchFamily="18" charset="0"/>
                        </a:rPr>
                        <a:t>反应物的总能量大于生成物的总能量</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zh-CN" sz="2800">
                          <a:solidFill>
                            <a:srgbClr val="000000"/>
                          </a:solidFill>
                          <a:effectLst/>
                          <a:latin typeface="+mn-lt"/>
                          <a:ea typeface="+mn-ea"/>
                          <a:cs typeface="Times New Roman" panose="02020603050405020304" pitchFamily="18" charset="0"/>
                        </a:rPr>
                        <a:t>反应物的总能量小于生成物的总能量</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021640002"/>
                  </a:ext>
                </a:extLst>
              </a:tr>
              <a:tr h="0">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与化学键的关系</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zh-CN" sz="2800">
                          <a:solidFill>
                            <a:srgbClr val="000000"/>
                          </a:solidFill>
                          <a:effectLst/>
                          <a:latin typeface="+mn-lt"/>
                          <a:ea typeface="+mn-ea"/>
                          <a:cs typeface="Times New Roman" panose="02020603050405020304" pitchFamily="18" charset="0"/>
                        </a:rPr>
                        <a:t>生成物成键时释放的总能量大于反应物断键时吸收的总能量</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zh-CN" sz="2800">
                          <a:solidFill>
                            <a:srgbClr val="000000"/>
                          </a:solidFill>
                          <a:effectLst/>
                          <a:latin typeface="+mn-lt"/>
                          <a:ea typeface="+mn-ea"/>
                          <a:cs typeface="Times New Roman" panose="02020603050405020304" pitchFamily="18" charset="0"/>
                        </a:rPr>
                        <a:t>生成物成键时释放的总能量小于反应物断键时吸收的总能量</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337971176"/>
                  </a:ext>
                </a:extLst>
              </a:tr>
              <a:tr h="0">
                <a:tc rowSpan="2">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表示方法</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ct val="150000"/>
                        </a:lnSpc>
                        <a:spcAft>
                          <a:spcPts val="0"/>
                        </a:spcAft>
                      </a:pPr>
                      <a:r>
                        <a:rPr lang="en-US" sz="2800" dirty="0">
                          <a:solidFill>
                            <a:srgbClr val="000000"/>
                          </a:solidFill>
                          <a:effectLst/>
                          <a:latin typeface="+mn-lt"/>
                          <a:ea typeface="+mn-ea"/>
                          <a:cs typeface="Times New Roman" panose="02020603050405020304" pitchFamily="18" charset="0"/>
                        </a:rPr>
                        <a:t>Δ</a:t>
                      </a:r>
                      <a:r>
                        <a:rPr lang="en-US" sz="2800" i="1" dirty="0">
                          <a:solidFill>
                            <a:srgbClr val="000000"/>
                          </a:solidFill>
                          <a:effectLst/>
                          <a:latin typeface="+mn-lt"/>
                          <a:ea typeface="+mn-ea"/>
                          <a:cs typeface="Times New Roman" panose="02020603050405020304" pitchFamily="18" charset="0"/>
                        </a:rPr>
                        <a:t>H</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生成物的总能量</a:t>
                      </a:r>
                      <a:r>
                        <a:rPr lang="en-US" sz="2800" dirty="0">
                          <a:solidFill>
                            <a:srgbClr val="000000"/>
                          </a:solidFill>
                          <a:effectLst/>
                          <a:latin typeface="+mn-lt"/>
                          <a:ea typeface="+mn-ea"/>
                          <a:cs typeface="Times New Roman" panose="02020603050405020304" pitchFamily="18" charset="0"/>
                        </a:rPr>
                        <a:t>- </a:t>
                      </a:r>
                      <a:r>
                        <a:rPr lang="zh-CN" sz="2800" dirty="0">
                          <a:solidFill>
                            <a:srgbClr val="000000"/>
                          </a:solidFill>
                          <a:effectLst/>
                          <a:latin typeface="+mn-lt"/>
                          <a:ea typeface="+mn-ea"/>
                          <a:cs typeface="Times New Roman" panose="02020603050405020304" pitchFamily="18" charset="0"/>
                        </a:rPr>
                        <a:t>反应物的总能量或</a:t>
                      </a:r>
                      <a:r>
                        <a:rPr lang="en-US" sz="2800" dirty="0">
                          <a:solidFill>
                            <a:srgbClr val="000000"/>
                          </a:solidFill>
                          <a:effectLst/>
                          <a:latin typeface="+mn-lt"/>
                          <a:ea typeface="+mn-ea"/>
                          <a:cs typeface="Times New Roman" panose="02020603050405020304" pitchFamily="18" charset="0"/>
                        </a:rPr>
                        <a:t>Δ</a:t>
                      </a:r>
                      <a:r>
                        <a:rPr lang="en-US" sz="2800" i="1" dirty="0">
                          <a:solidFill>
                            <a:srgbClr val="000000"/>
                          </a:solidFill>
                          <a:effectLst/>
                          <a:latin typeface="+mn-lt"/>
                          <a:ea typeface="+mn-ea"/>
                          <a:cs typeface="Times New Roman" panose="02020603050405020304" pitchFamily="18" charset="0"/>
                        </a:rPr>
                        <a:t>H</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反应物的键能总和</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生成物的键能总和</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extLst>
                  <a:ext uri="{0D108BD9-81ED-4DB2-BD59-A6C34878D82A}">
                    <a16:rowId xmlns="" xmlns:a16="http://schemas.microsoft.com/office/drawing/2014/main" val="1498863010"/>
                  </a:ext>
                </a:extLst>
              </a:tr>
              <a:tr h="0">
                <a:tc vMerge="1">
                  <a:txBody>
                    <a:bodyPr/>
                    <a:lstStyle/>
                    <a:p>
                      <a:endParaRPr lang="zh-CN" altLang="en-US"/>
                    </a:p>
                  </a:txBody>
                  <a:tcPr/>
                </a:tc>
                <a:tc>
                  <a:txBody>
                    <a:bodyPr/>
                    <a:lstStyle/>
                    <a:p>
                      <a:pPr algn="ctr">
                        <a:lnSpc>
                          <a:spcPct val="150000"/>
                        </a:lnSpc>
                        <a:spcAft>
                          <a:spcPts val="0"/>
                        </a:spcAft>
                      </a:pPr>
                      <a:r>
                        <a:rPr lang="en-US" sz="2800">
                          <a:solidFill>
                            <a:srgbClr val="000000"/>
                          </a:solidFill>
                          <a:effectLst/>
                          <a:latin typeface="+mn-lt"/>
                          <a:ea typeface="+mn-ea"/>
                          <a:cs typeface="Times New Roman" panose="02020603050405020304" pitchFamily="18" charset="0"/>
                        </a:rPr>
                        <a:t>Δ</a:t>
                      </a:r>
                      <a:r>
                        <a:rPr lang="en-US" sz="2800" i="1">
                          <a:solidFill>
                            <a:srgbClr val="000000"/>
                          </a:solidFill>
                          <a:effectLst/>
                          <a:latin typeface="+mn-lt"/>
                          <a:ea typeface="+mn-ea"/>
                          <a:cs typeface="Times New Roman" panose="02020603050405020304" pitchFamily="18" charset="0"/>
                        </a:rPr>
                        <a:t>H</a:t>
                      </a:r>
                      <a:r>
                        <a:rPr lang="en-US" sz="2800">
                          <a:solidFill>
                            <a:srgbClr val="000000"/>
                          </a:solidFill>
                          <a:effectLst/>
                          <a:latin typeface="+mn-lt"/>
                          <a:ea typeface="+mn-ea"/>
                          <a:cs typeface="Times New Roman" panose="02020603050405020304" pitchFamily="18" charset="0"/>
                        </a:rPr>
                        <a:t>&lt;0</a:t>
                      </a:r>
                      <a:endParaRPr lang="zh-CN" sz="28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800" dirty="0">
                          <a:solidFill>
                            <a:srgbClr val="000000"/>
                          </a:solidFill>
                          <a:effectLst/>
                          <a:latin typeface="+mn-lt"/>
                          <a:ea typeface="+mn-ea"/>
                          <a:cs typeface="Times New Roman" panose="02020603050405020304" pitchFamily="18" charset="0"/>
                        </a:rPr>
                        <a:t>Δ</a:t>
                      </a:r>
                      <a:r>
                        <a:rPr lang="en-US" sz="2800" i="1" dirty="0">
                          <a:solidFill>
                            <a:srgbClr val="000000"/>
                          </a:solidFill>
                          <a:effectLst/>
                          <a:latin typeface="+mn-lt"/>
                          <a:ea typeface="+mn-ea"/>
                          <a:cs typeface="Times New Roman" panose="02020603050405020304" pitchFamily="18" charset="0"/>
                        </a:rPr>
                        <a:t>H</a:t>
                      </a:r>
                      <a:r>
                        <a:rPr lang="en-US" sz="2800" dirty="0">
                          <a:solidFill>
                            <a:srgbClr val="000000"/>
                          </a:solidFill>
                          <a:effectLst/>
                          <a:latin typeface="+mn-lt"/>
                          <a:ea typeface="+mn-ea"/>
                          <a:cs typeface="Times New Roman" panose="02020603050405020304" pitchFamily="18" charset="0"/>
                        </a:rPr>
                        <a:t>&gt;0</a:t>
                      </a:r>
                      <a:endParaRPr lang="zh-CN" sz="28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608257124"/>
                  </a:ext>
                </a:extLst>
              </a:tr>
            </a:tbl>
          </a:graphicData>
        </a:graphic>
      </p:graphicFrame>
    </p:spTree>
    <p:extLst>
      <p:ext uri="{BB962C8B-B14F-4D97-AF65-F5344CB8AC3E}">
        <p14:creationId xmlns:p14="http://schemas.microsoft.com/office/powerpoint/2010/main" val="3038158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9D560849-A672-49DD-91C7-F882FF6485C7}"/>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graphicFrame>
        <p:nvGraphicFramePr>
          <p:cNvPr id="3" name="表格 2">
            <a:extLst>
              <a:ext uri="{FF2B5EF4-FFF2-40B4-BE49-F238E27FC236}">
                <a16:creationId xmlns="" xmlns:a16="http://schemas.microsoft.com/office/drawing/2014/main" id="{420E7C0B-BAAB-4752-BA08-FB3486FDFED7}"/>
              </a:ext>
            </a:extLst>
          </p:cNvPr>
          <p:cNvGraphicFramePr>
            <a:graphicFrameLocks noGrp="1"/>
          </p:cNvGraphicFramePr>
          <p:nvPr>
            <p:extLst>
              <p:ext uri="{D42A27DB-BD31-4B8C-83A1-F6EECF244321}">
                <p14:modId xmlns:p14="http://schemas.microsoft.com/office/powerpoint/2010/main" val="1956884186"/>
              </p:ext>
            </p:extLst>
          </p:nvPr>
        </p:nvGraphicFramePr>
        <p:xfrm>
          <a:off x="299883" y="1841693"/>
          <a:ext cx="11592234" cy="3840480"/>
        </p:xfrm>
        <a:graphic>
          <a:graphicData uri="http://schemas.openxmlformats.org/drawingml/2006/table">
            <a:tbl>
              <a:tblPr firstRow="1" firstCol="1" bandRow="1"/>
              <a:tblGrid>
                <a:gridCol w="2646517">
                  <a:extLst>
                    <a:ext uri="{9D8B030D-6E8A-4147-A177-3AD203B41FA5}">
                      <a16:colId xmlns="" xmlns:a16="http://schemas.microsoft.com/office/drawing/2014/main" val="3103481035"/>
                    </a:ext>
                  </a:extLst>
                </a:gridCol>
                <a:gridCol w="5081639">
                  <a:extLst>
                    <a:ext uri="{9D8B030D-6E8A-4147-A177-3AD203B41FA5}">
                      <a16:colId xmlns="" xmlns:a16="http://schemas.microsoft.com/office/drawing/2014/main" val="2832980876"/>
                    </a:ext>
                  </a:extLst>
                </a:gridCol>
                <a:gridCol w="3864078">
                  <a:extLst>
                    <a:ext uri="{9D8B030D-6E8A-4147-A177-3AD203B41FA5}">
                      <a16:colId xmlns="" xmlns:a16="http://schemas.microsoft.com/office/drawing/2014/main" val="56358855"/>
                    </a:ext>
                  </a:extLst>
                </a:gridCol>
              </a:tblGrid>
              <a:tr h="0">
                <a:tc>
                  <a:txBody>
                    <a:bodyPr/>
                    <a:lstStyle/>
                    <a:p>
                      <a:pPr algn="ctr">
                        <a:lnSpc>
                          <a:spcPct val="150000"/>
                        </a:lnSpc>
                        <a:spcAft>
                          <a:spcPts val="0"/>
                        </a:spcAft>
                      </a:pPr>
                      <a:r>
                        <a:rPr lang="en-US" sz="2800">
                          <a:solidFill>
                            <a:srgbClr val="000000"/>
                          </a:solidFill>
                          <a:effectLst/>
                          <a:latin typeface="+mn-lt"/>
                          <a:ea typeface="+mn-ea"/>
                          <a:cs typeface="Times New Roman" panose="02020603050405020304" pitchFamily="18" charset="0"/>
                        </a:rPr>
                        <a:t> </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放热反应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吸热反应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42999762"/>
                  </a:ext>
                </a:extLst>
              </a:tr>
              <a:tr h="0">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图示</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2800" dirty="0">
                        <a:solidFill>
                          <a:srgbClr val="000000"/>
                        </a:solidFill>
                        <a:effectLst/>
                        <a:latin typeface="+mn-lt"/>
                        <a:ea typeface="+mn-ea"/>
                        <a:cs typeface="Times New Roman" panose="02020603050405020304" pitchFamily="18" charset="0"/>
                      </a:endParaRPr>
                    </a:p>
                    <a:p>
                      <a:pPr algn="ctr">
                        <a:lnSpc>
                          <a:spcPct val="150000"/>
                        </a:lnSpc>
                        <a:spcAft>
                          <a:spcPts val="0"/>
                        </a:spcAft>
                      </a:pPr>
                      <a:endParaRPr lang="en-US" sz="2800" dirty="0">
                        <a:solidFill>
                          <a:srgbClr val="000000"/>
                        </a:solidFill>
                        <a:effectLst/>
                        <a:latin typeface="+mn-lt"/>
                        <a:ea typeface="+mn-ea"/>
                        <a:cs typeface="Times New Roman" panose="02020603050405020304" pitchFamily="18" charset="0"/>
                      </a:endParaRPr>
                    </a:p>
                    <a:p>
                      <a:pPr algn="ctr">
                        <a:lnSpc>
                          <a:spcPct val="150000"/>
                        </a:lnSpc>
                        <a:spcAft>
                          <a:spcPts val="0"/>
                        </a:spcAft>
                      </a:pPr>
                      <a:endParaRPr lang="en-US" sz="2800" dirty="0">
                        <a:solidFill>
                          <a:srgbClr val="000000"/>
                        </a:solidFill>
                        <a:effectLst/>
                        <a:latin typeface="+mn-lt"/>
                        <a:ea typeface="+mn-ea"/>
                        <a:cs typeface="Times New Roman" panose="02020603050405020304" pitchFamily="18" charset="0"/>
                      </a:endParaRPr>
                    </a:p>
                    <a:p>
                      <a:pPr algn="ctr">
                        <a:lnSpc>
                          <a:spcPct val="150000"/>
                        </a:lnSpc>
                        <a:spcAft>
                          <a:spcPts val="0"/>
                        </a:spcAft>
                      </a:pPr>
                      <a:endParaRPr lang="en-US" sz="2800" dirty="0">
                        <a:solidFill>
                          <a:srgbClr val="000000"/>
                        </a:solidFill>
                        <a:effectLst/>
                        <a:latin typeface="+mn-lt"/>
                        <a:ea typeface="+mn-ea"/>
                        <a:cs typeface="Times New Roman" panose="02020603050405020304" pitchFamily="18" charset="0"/>
                      </a:endParaRPr>
                    </a:p>
                    <a:p>
                      <a:pPr algn="ctr">
                        <a:lnSpc>
                          <a:spcPct val="150000"/>
                        </a:lnSpc>
                        <a:spcAft>
                          <a:spcPts val="0"/>
                        </a:spcAft>
                      </a:pPr>
                      <a:endParaRPr lang="en-US" sz="28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28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99453458"/>
                  </a:ext>
                </a:extLst>
              </a:tr>
            </a:tbl>
          </a:graphicData>
        </a:graphic>
      </p:graphicFrame>
      <p:pic>
        <p:nvPicPr>
          <p:cNvPr id="2050" name="UUU1.jpg">
            <a:extLst>
              <a:ext uri="{FF2B5EF4-FFF2-40B4-BE49-F238E27FC236}">
                <a16:creationId xmlns="" xmlns:a16="http://schemas.microsoft.com/office/drawing/2014/main" id="{C1EE99EF-B1D8-41AC-99C8-2A4D748E88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7078" y="2814516"/>
            <a:ext cx="3098293" cy="24042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UUUU.jpg">
            <a:extLst>
              <a:ext uri="{FF2B5EF4-FFF2-40B4-BE49-F238E27FC236}">
                <a16:creationId xmlns="" xmlns:a16="http://schemas.microsoft.com/office/drawing/2014/main" id="{2DC9587F-B4BC-4750-AF79-FA6E679AE6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0752" y="2814516"/>
            <a:ext cx="2949575" cy="2205985"/>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1">
            <a:extLst>
              <a:ext uri="{FF2B5EF4-FFF2-40B4-BE49-F238E27FC236}">
                <a16:creationId xmlns="" xmlns:a16="http://schemas.microsoft.com/office/drawing/2014/main" id="{5A9100C4-EE24-44FF-96A2-757FFF817762}"/>
              </a:ext>
            </a:extLst>
          </p:cNvPr>
          <p:cNvSpPr>
            <a:spLocks noChangeArrowheads="1"/>
          </p:cNvSpPr>
          <p:nvPr/>
        </p:nvSpPr>
        <p:spPr bwMode="auto">
          <a:xfrm>
            <a:off x="10349503" y="894480"/>
            <a:ext cx="1519555" cy="646331"/>
          </a:xfrm>
          <a:prstGeom prst="rect">
            <a:avLst/>
          </a:prstGeom>
          <a:noFill/>
          <a:ln w="9525">
            <a:noFill/>
            <a:miter lim="800000"/>
          </a:ln>
        </p:spPr>
        <p:txBody>
          <a:bodyPr wrap="square">
            <a:spAutoFit/>
          </a:bodyPr>
          <a:lstStyle/>
          <a:p>
            <a:pPr algn="r">
              <a:lnSpc>
                <a:spcPct val="150000"/>
              </a:lnSpc>
            </a:pPr>
            <a:r>
              <a:rPr lang="en-US" altLang="zh-CN"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r>
              <a:rPr lang="zh-CN" altLang="en-US"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续表</a:t>
            </a:r>
            <a:r>
              <a:rPr lang="en-US" altLang="zh-CN"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p>
        </p:txBody>
      </p:sp>
    </p:spTree>
    <p:extLst>
      <p:ext uri="{BB962C8B-B14F-4D97-AF65-F5344CB8AC3E}">
        <p14:creationId xmlns:p14="http://schemas.microsoft.com/office/powerpoint/2010/main" val="167011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9D560849-A672-49DD-91C7-F882FF6485C7}"/>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graphicFrame>
        <p:nvGraphicFramePr>
          <p:cNvPr id="3" name="表格 2">
            <a:extLst>
              <a:ext uri="{FF2B5EF4-FFF2-40B4-BE49-F238E27FC236}">
                <a16:creationId xmlns="" xmlns:a16="http://schemas.microsoft.com/office/drawing/2014/main" id="{420E7C0B-BAAB-4752-BA08-FB3486FDFED7}"/>
              </a:ext>
            </a:extLst>
          </p:cNvPr>
          <p:cNvGraphicFramePr>
            <a:graphicFrameLocks noGrp="1"/>
          </p:cNvGraphicFramePr>
          <p:nvPr>
            <p:extLst>
              <p:ext uri="{D42A27DB-BD31-4B8C-83A1-F6EECF244321}">
                <p14:modId xmlns:p14="http://schemas.microsoft.com/office/powerpoint/2010/main" val="39929084"/>
              </p:ext>
            </p:extLst>
          </p:nvPr>
        </p:nvGraphicFramePr>
        <p:xfrm>
          <a:off x="299883" y="1174037"/>
          <a:ext cx="11592234" cy="5120640"/>
        </p:xfrm>
        <a:graphic>
          <a:graphicData uri="http://schemas.openxmlformats.org/drawingml/2006/table">
            <a:tbl>
              <a:tblPr firstRow="1" firstCol="1" bandRow="1"/>
              <a:tblGrid>
                <a:gridCol w="2646517">
                  <a:extLst>
                    <a:ext uri="{9D8B030D-6E8A-4147-A177-3AD203B41FA5}">
                      <a16:colId xmlns="" xmlns:a16="http://schemas.microsoft.com/office/drawing/2014/main" val="3103481035"/>
                    </a:ext>
                  </a:extLst>
                </a:gridCol>
                <a:gridCol w="5081639">
                  <a:extLst>
                    <a:ext uri="{9D8B030D-6E8A-4147-A177-3AD203B41FA5}">
                      <a16:colId xmlns="" xmlns:a16="http://schemas.microsoft.com/office/drawing/2014/main" val="2832980876"/>
                    </a:ext>
                  </a:extLst>
                </a:gridCol>
                <a:gridCol w="3864078">
                  <a:extLst>
                    <a:ext uri="{9D8B030D-6E8A-4147-A177-3AD203B41FA5}">
                      <a16:colId xmlns="" xmlns:a16="http://schemas.microsoft.com/office/drawing/2014/main" val="56358855"/>
                    </a:ext>
                  </a:extLst>
                </a:gridCol>
              </a:tblGrid>
              <a:tr h="0">
                <a:tc>
                  <a:txBody>
                    <a:bodyPr/>
                    <a:lstStyle/>
                    <a:p>
                      <a:pPr algn="ctr">
                        <a:lnSpc>
                          <a:spcPct val="150000"/>
                        </a:lnSpc>
                        <a:spcAft>
                          <a:spcPts val="0"/>
                        </a:spcAft>
                      </a:pPr>
                      <a:r>
                        <a:rPr lang="en-US" sz="2800">
                          <a:solidFill>
                            <a:srgbClr val="000000"/>
                          </a:solidFill>
                          <a:effectLst/>
                          <a:latin typeface="+mn-lt"/>
                          <a:ea typeface="+mn-ea"/>
                          <a:cs typeface="Times New Roman" panose="02020603050405020304" pitchFamily="18" charset="0"/>
                        </a:rPr>
                        <a:t> </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放热反应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吸热反应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42999762"/>
                  </a:ext>
                </a:extLst>
              </a:tr>
              <a:tr h="0">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常见反应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800" dirty="0">
                          <a:solidFill>
                            <a:srgbClr val="000000"/>
                          </a:solidFill>
                          <a:effectLst/>
                          <a:latin typeface="+mn-lt"/>
                          <a:ea typeface="+mn-ea"/>
                          <a:cs typeface="Times New Roman" panose="02020603050405020304" pitchFamily="18" charset="0"/>
                        </a:rPr>
                        <a:t>①</a:t>
                      </a:r>
                      <a:r>
                        <a:rPr lang="zh-CN" sz="2800" dirty="0">
                          <a:solidFill>
                            <a:srgbClr val="000000"/>
                          </a:solidFill>
                          <a:effectLst/>
                          <a:latin typeface="+mn-lt"/>
                          <a:ea typeface="+mn-ea"/>
                          <a:cs typeface="Times New Roman" panose="02020603050405020304" pitchFamily="18" charset="0"/>
                        </a:rPr>
                        <a:t>所有的燃烧反应</a:t>
                      </a:r>
                      <a:r>
                        <a:rPr lang="en-US" sz="2800" dirty="0">
                          <a:solidFill>
                            <a:srgbClr val="000000"/>
                          </a:solidFill>
                          <a:effectLst/>
                          <a:latin typeface="+mn-lt"/>
                          <a:ea typeface="+mn-ea"/>
                          <a:cs typeface="Times New Roman" panose="02020603050405020304" pitchFamily="18" charset="0"/>
                        </a:rPr>
                        <a:t>;</a:t>
                      </a:r>
                      <a:endParaRPr lang="zh-CN" sz="28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800" dirty="0">
                          <a:solidFill>
                            <a:srgbClr val="000000"/>
                          </a:solidFill>
                          <a:effectLst/>
                          <a:latin typeface="+mn-lt"/>
                          <a:ea typeface="+mn-ea"/>
                          <a:cs typeface="Times New Roman" panose="02020603050405020304" pitchFamily="18" charset="0"/>
                        </a:rPr>
                        <a:t>②</a:t>
                      </a:r>
                      <a:r>
                        <a:rPr lang="zh-CN" sz="2800" dirty="0">
                          <a:solidFill>
                            <a:srgbClr val="000000"/>
                          </a:solidFill>
                          <a:effectLst/>
                          <a:latin typeface="+mn-lt"/>
                          <a:ea typeface="+mn-ea"/>
                          <a:cs typeface="Times New Roman" panose="02020603050405020304" pitchFamily="18" charset="0"/>
                        </a:rPr>
                        <a:t>酸碱中和反应</a:t>
                      </a:r>
                      <a:r>
                        <a:rPr lang="en-US" sz="2800" dirty="0">
                          <a:solidFill>
                            <a:srgbClr val="000000"/>
                          </a:solidFill>
                          <a:effectLst/>
                          <a:latin typeface="+mn-lt"/>
                          <a:ea typeface="+mn-ea"/>
                          <a:cs typeface="Times New Roman" panose="02020603050405020304" pitchFamily="18" charset="0"/>
                        </a:rPr>
                        <a:t>;</a:t>
                      </a:r>
                      <a:endParaRPr lang="zh-CN" sz="28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800" dirty="0">
                          <a:solidFill>
                            <a:srgbClr val="000000"/>
                          </a:solidFill>
                          <a:effectLst/>
                          <a:latin typeface="+mn-lt"/>
                          <a:ea typeface="+mn-ea"/>
                          <a:cs typeface="Times New Roman" panose="02020603050405020304" pitchFamily="18" charset="0"/>
                        </a:rPr>
                        <a:t>③</a:t>
                      </a:r>
                      <a:r>
                        <a:rPr lang="zh-CN" sz="2800" dirty="0">
                          <a:solidFill>
                            <a:srgbClr val="000000"/>
                          </a:solidFill>
                          <a:effectLst/>
                          <a:latin typeface="+mn-lt"/>
                          <a:ea typeface="+mn-ea"/>
                          <a:cs typeface="Times New Roman" panose="02020603050405020304" pitchFamily="18" charset="0"/>
                        </a:rPr>
                        <a:t>金属与酸或水的反应</a:t>
                      </a:r>
                      <a:r>
                        <a:rPr lang="en-US" sz="2800" dirty="0">
                          <a:solidFill>
                            <a:srgbClr val="000000"/>
                          </a:solidFill>
                          <a:effectLst/>
                          <a:latin typeface="+mn-lt"/>
                          <a:ea typeface="+mn-ea"/>
                          <a:cs typeface="Times New Roman" panose="02020603050405020304" pitchFamily="18" charset="0"/>
                        </a:rPr>
                        <a:t>;</a:t>
                      </a:r>
                      <a:endParaRPr lang="zh-CN" sz="28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800" dirty="0">
                          <a:solidFill>
                            <a:srgbClr val="000000"/>
                          </a:solidFill>
                          <a:effectLst/>
                          <a:latin typeface="+mn-lt"/>
                          <a:ea typeface="+mn-ea"/>
                          <a:cs typeface="Times New Roman" panose="02020603050405020304" pitchFamily="18" charset="0"/>
                        </a:rPr>
                        <a:t>④</a:t>
                      </a:r>
                      <a:r>
                        <a:rPr lang="zh-CN" sz="2800" dirty="0">
                          <a:solidFill>
                            <a:srgbClr val="000000"/>
                          </a:solidFill>
                          <a:effectLst/>
                          <a:latin typeface="+mn-lt"/>
                          <a:ea typeface="+mn-ea"/>
                          <a:cs typeface="Times New Roman" panose="02020603050405020304" pitchFamily="18" charset="0"/>
                        </a:rPr>
                        <a:t>原电池反应</a:t>
                      </a:r>
                      <a:r>
                        <a:rPr lang="en-US" sz="2800" dirty="0">
                          <a:solidFill>
                            <a:srgbClr val="000000"/>
                          </a:solidFill>
                          <a:effectLst/>
                          <a:latin typeface="+mn-lt"/>
                          <a:ea typeface="+mn-ea"/>
                          <a:cs typeface="Times New Roman" panose="02020603050405020304" pitchFamily="18" charset="0"/>
                        </a:rPr>
                        <a:t>;</a:t>
                      </a:r>
                      <a:endParaRPr lang="zh-CN" sz="28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800" dirty="0">
                          <a:solidFill>
                            <a:srgbClr val="000000"/>
                          </a:solidFill>
                          <a:effectLst/>
                          <a:latin typeface="+mn-lt"/>
                          <a:ea typeface="+mn-ea"/>
                          <a:cs typeface="Times New Roman" panose="02020603050405020304" pitchFamily="18" charset="0"/>
                        </a:rPr>
                        <a:t>⑤</a:t>
                      </a:r>
                      <a:r>
                        <a:rPr lang="zh-CN" sz="2800" dirty="0">
                          <a:solidFill>
                            <a:srgbClr val="000000"/>
                          </a:solidFill>
                          <a:effectLst/>
                          <a:latin typeface="+mn-lt"/>
                          <a:ea typeface="+mn-ea"/>
                          <a:cs typeface="Times New Roman" panose="02020603050405020304" pitchFamily="18" charset="0"/>
                        </a:rPr>
                        <a:t>少数分解反应</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如</a:t>
                      </a:r>
                      <a:r>
                        <a:rPr lang="en-US" sz="2800" dirty="0">
                          <a:solidFill>
                            <a:srgbClr val="000000"/>
                          </a:solidFill>
                          <a:effectLst/>
                          <a:latin typeface="+mn-lt"/>
                          <a:ea typeface="+mn-ea"/>
                          <a:cs typeface="Times New Roman" panose="02020603050405020304" pitchFamily="18" charset="0"/>
                        </a:rPr>
                        <a:t>TNT</a:t>
                      </a:r>
                      <a:r>
                        <a:rPr lang="zh-CN" sz="2800" dirty="0">
                          <a:solidFill>
                            <a:srgbClr val="000000"/>
                          </a:solidFill>
                          <a:effectLst/>
                          <a:latin typeface="+mn-lt"/>
                          <a:ea typeface="+mn-ea"/>
                          <a:cs typeface="Times New Roman" panose="02020603050405020304" pitchFamily="18" charset="0"/>
                        </a:rPr>
                        <a:t>爆炸</a:t>
                      </a:r>
                      <a:r>
                        <a:rPr lang="en-US" sz="2800" dirty="0">
                          <a:solidFill>
                            <a:srgbClr val="000000"/>
                          </a:solidFill>
                          <a:effectLst/>
                          <a:latin typeface="+mn-lt"/>
                          <a:ea typeface="+mn-ea"/>
                          <a:cs typeface="Times New Roman" panose="02020603050405020304" pitchFamily="18" charset="0"/>
                        </a:rPr>
                        <a:t>);</a:t>
                      </a:r>
                      <a:endParaRPr lang="zh-CN" sz="28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800" dirty="0">
                          <a:solidFill>
                            <a:srgbClr val="000000"/>
                          </a:solidFill>
                          <a:effectLst/>
                          <a:latin typeface="+mn-lt"/>
                          <a:ea typeface="+mn-ea"/>
                          <a:cs typeface="Times New Roman" panose="02020603050405020304" pitchFamily="18" charset="0"/>
                        </a:rPr>
                        <a:t>⑥</a:t>
                      </a:r>
                      <a:r>
                        <a:rPr lang="zh-CN" sz="2800" dirty="0">
                          <a:solidFill>
                            <a:srgbClr val="000000"/>
                          </a:solidFill>
                          <a:effectLst/>
                          <a:latin typeface="+mn-lt"/>
                          <a:ea typeface="+mn-ea"/>
                          <a:cs typeface="Times New Roman" panose="02020603050405020304" pitchFamily="18" charset="0"/>
                        </a:rPr>
                        <a:t>大多数化合反应</a:t>
                      </a:r>
                      <a:r>
                        <a:rPr lang="en-US" sz="2800" dirty="0">
                          <a:solidFill>
                            <a:srgbClr val="000000"/>
                          </a:solidFill>
                          <a:effectLst/>
                          <a:latin typeface="+mn-lt"/>
                          <a:ea typeface="+mn-ea"/>
                          <a:cs typeface="Times New Roman" panose="02020603050405020304" pitchFamily="18" charset="0"/>
                        </a:rPr>
                        <a:t>;</a:t>
                      </a:r>
                      <a:endParaRPr lang="zh-CN" sz="28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800" dirty="0">
                          <a:solidFill>
                            <a:srgbClr val="000000"/>
                          </a:solidFill>
                          <a:effectLst/>
                          <a:latin typeface="+mn-lt"/>
                          <a:ea typeface="+mn-ea"/>
                          <a:cs typeface="Times New Roman" panose="02020603050405020304" pitchFamily="18" charset="0"/>
                        </a:rPr>
                        <a:t>⑦</a:t>
                      </a:r>
                      <a:r>
                        <a:rPr lang="zh-CN" sz="2800" dirty="0">
                          <a:solidFill>
                            <a:srgbClr val="000000"/>
                          </a:solidFill>
                          <a:effectLst/>
                          <a:latin typeface="+mn-lt"/>
                          <a:ea typeface="+mn-ea"/>
                          <a:cs typeface="Times New Roman" panose="02020603050405020304" pitchFamily="18" charset="0"/>
                        </a:rPr>
                        <a:t>电石制乙炔的反应</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800" dirty="0">
                          <a:solidFill>
                            <a:srgbClr val="000000"/>
                          </a:solidFill>
                          <a:effectLst/>
                          <a:latin typeface="+mn-lt"/>
                          <a:ea typeface="+mn-ea"/>
                          <a:cs typeface="Times New Roman" panose="02020603050405020304" pitchFamily="18" charset="0"/>
                        </a:rPr>
                        <a:t>①</a:t>
                      </a:r>
                      <a:r>
                        <a:rPr lang="zh-CN" sz="2800" dirty="0">
                          <a:solidFill>
                            <a:srgbClr val="000000"/>
                          </a:solidFill>
                          <a:effectLst/>
                          <a:latin typeface="+mn-lt"/>
                          <a:ea typeface="+mn-ea"/>
                          <a:cs typeface="Times New Roman" panose="02020603050405020304" pitchFamily="18" charset="0"/>
                        </a:rPr>
                        <a:t>大多数分解反应</a:t>
                      </a:r>
                      <a:r>
                        <a:rPr lang="en-US" sz="2800" dirty="0">
                          <a:solidFill>
                            <a:srgbClr val="000000"/>
                          </a:solidFill>
                          <a:effectLst/>
                          <a:latin typeface="+mn-lt"/>
                          <a:ea typeface="+mn-ea"/>
                          <a:cs typeface="Times New Roman" panose="02020603050405020304" pitchFamily="18" charset="0"/>
                        </a:rPr>
                        <a:t>;</a:t>
                      </a:r>
                      <a:endParaRPr lang="zh-CN" sz="28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800" dirty="0">
                          <a:solidFill>
                            <a:srgbClr val="000000"/>
                          </a:solidFill>
                          <a:effectLst/>
                          <a:latin typeface="+mn-lt"/>
                          <a:ea typeface="+mn-ea"/>
                          <a:cs typeface="Times New Roman" panose="02020603050405020304" pitchFamily="18" charset="0"/>
                        </a:rPr>
                        <a:t>②C</a:t>
                      </a:r>
                      <a:r>
                        <a:rPr lang="zh-CN" sz="2800" dirty="0">
                          <a:solidFill>
                            <a:srgbClr val="000000"/>
                          </a:solidFill>
                          <a:effectLst/>
                          <a:latin typeface="+mn-lt"/>
                          <a:ea typeface="+mn-ea"/>
                          <a:cs typeface="Times New Roman" panose="02020603050405020304" pitchFamily="18" charset="0"/>
                        </a:rPr>
                        <a:t>与</a:t>
                      </a:r>
                      <a:r>
                        <a:rPr lang="en-US" sz="2800" dirty="0">
                          <a:solidFill>
                            <a:srgbClr val="000000"/>
                          </a:solidFill>
                          <a:effectLst/>
                          <a:latin typeface="+mn-lt"/>
                          <a:ea typeface="+mn-ea"/>
                          <a:cs typeface="Times New Roman" panose="02020603050405020304" pitchFamily="18" charset="0"/>
                        </a:rPr>
                        <a:t>CO</a:t>
                      </a:r>
                      <a:r>
                        <a:rPr lang="en-US" sz="2800" baseline="-25000" dirty="0">
                          <a:solidFill>
                            <a:srgbClr val="000000"/>
                          </a:solidFill>
                          <a:effectLst/>
                          <a:latin typeface="+mn-lt"/>
                          <a:ea typeface="+mn-ea"/>
                          <a:cs typeface="Times New Roman" panose="02020603050405020304" pitchFamily="18" charset="0"/>
                        </a:rPr>
                        <a:t>2</a:t>
                      </a:r>
                      <a:r>
                        <a:rPr lang="zh-CN" sz="2800" dirty="0">
                          <a:solidFill>
                            <a:srgbClr val="000000"/>
                          </a:solidFill>
                          <a:effectLst/>
                          <a:latin typeface="+mn-lt"/>
                          <a:ea typeface="+mn-ea"/>
                          <a:cs typeface="Times New Roman" panose="02020603050405020304" pitchFamily="18" charset="0"/>
                        </a:rPr>
                        <a:t>的反应</a:t>
                      </a:r>
                      <a:r>
                        <a:rPr lang="en-US" sz="2800" dirty="0">
                          <a:solidFill>
                            <a:srgbClr val="000000"/>
                          </a:solidFill>
                          <a:effectLst/>
                          <a:latin typeface="+mn-lt"/>
                          <a:ea typeface="+mn-ea"/>
                          <a:cs typeface="Times New Roman" panose="02020603050405020304" pitchFamily="18" charset="0"/>
                        </a:rPr>
                        <a:t>;</a:t>
                      </a:r>
                      <a:endParaRPr lang="zh-CN" sz="28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800" dirty="0">
                          <a:solidFill>
                            <a:srgbClr val="000000"/>
                          </a:solidFill>
                          <a:effectLst/>
                          <a:latin typeface="+mn-lt"/>
                          <a:ea typeface="+mn-ea"/>
                          <a:cs typeface="Times New Roman" panose="02020603050405020304" pitchFamily="18" charset="0"/>
                        </a:rPr>
                        <a:t>③</a:t>
                      </a:r>
                      <a:r>
                        <a:rPr lang="zh-CN" sz="2800" dirty="0">
                          <a:solidFill>
                            <a:srgbClr val="000000"/>
                          </a:solidFill>
                          <a:effectLst/>
                          <a:latin typeface="+mn-lt"/>
                          <a:ea typeface="+mn-ea"/>
                          <a:cs typeface="Times New Roman" panose="02020603050405020304" pitchFamily="18" charset="0"/>
                        </a:rPr>
                        <a:t>碳与水蒸气的反应</a:t>
                      </a:r>
                      <a:r>
                        <a:rPr lang="en-US" sz="2800" dirty="0">
                          <a:solidFill>
                            <a:srgbClr val="000000"/>
                          </a:solidFill>
                          <a:effectLst/>
                          <a:latin typeface="+mn-lt"/>
                          <a:ea typeface="+mn-ea"/>
                          <a:cs typeface="Times New Roman" panose="02020603050405020304" pitchFamily="18" charset="0"/>
                        </a:rPr>
                        <a:t>;</a:t>
                      </a:r>
                      <a:endParaRPr lang="zh-CN" sz="28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800" dirty="0">
                          <a:solidFill>
                            <a:srgbClr val="000000"/>
                          </a:solidFill>
                          <a:effectLst/>
                          <a:latin typeface="+mn-lt"/>
                          <a:ea typeface="+mn-ea"/>
                          <a:cs typeface="Times New Roman" panose="02020603050405020304" pitchFamily="18" charset="0"/>
                        </a:rPr>
                        <a:t>④Ba(OH)</a:t>
                      </a:r>
                      <a:r>
                        <a:rPr lang="en-US" sz="2800" baseline="-25000" dirty="0">
                          <a:solidFill>
                            <a:srgbClr val="000000"/>
                          </a:solidFill>
                          <a:effectLst/>
                          <a:latin typeface="+mn-lt"/>
                          <a:ea typeface="+mn-ea"/>
                          <a:cs typeface="Times New Roman" panose="02020603050405020304" pitchFamily="18" charset="0"/>
                        </a:rPr>
                        <a:t>2</a:t>
                      </a:r>
                      <a:r>
                        <a:rPr lang="en-US" sz="2800" dirty="0">
                          <a:solidFill>
                            <a:srgbClr val="000000"/>
                          </a:solidFill>
                          <a:effectLst/>
                          <a:latin typeface="+mn-lt"/>
                          <a:ea typeface="+mn-ea"/>
                          <a:cs typeface="Times New Roman" panose="02020603050405020304" pitchFamily="18" charset="0"/>
                        </a:rPr>
                        <a:t>·8H</a:t>
                      </a:r>
                      <a:r>
                        <a:rPr lang="en-US" sz="2800" baseline="-25000" dirty="0">
                          <a:solidFill>
                            <a:srgbClr val="000000"/>
                          </a:solidFill>
                          <a:effectLst/>
                          <a:latin typeface="+mn-lt"/>
                          <a:ea typeface="+mn-ea"/>
                          <a:cs typeface="Times New Roman" panose="02020603050405020304" pitchFamily="18" charset="0"/>
                        </a:rPr>
                        <a:t>2</a:t>
                      </a:r>
                      <a:r>
                        <a:rPr lang="en-US" sz="2800" dirty="0">
                          <a:solidFill>
                            <a:srgbClr val="000000"/>
                          </a:solidFill>
                          <a:effectLst/>
                          <a:latin typeface="+mn-lt"/>
                          <a:ea typeface="+mn-ea"/>
                          <a:cs typeface="Times New Roman" panose="02020603050405020304" pitchFamily="18" charset="0"/>
                        </a:rPr>
                        <a:t>O</a:t>
                      </a:r>
                      <a:r>
                        <a:rPr lang="zh-CN" sz="2800" dirty="0">
                          <a:solidFill>
                            <a:srgbClr val="000000"/>
                          </a:solidFill>
                          <a:effectLst/>
                          <a:latin typeface="+mn-lt"/>
                          <a:ea typeface="+mn-ea"/>
                          <a:cs typeface="Times New Roman" panose="02020603050405020304" pitchFamily="18" charset="0"/>
                        </a:rPr>
                        <a:t>与</a:t>
                      </a:r>
                      <a:r>
                        <a:rPr lang="en-US" sz="2800" dirty="0">
                          <a:solidFill>
                            <a:srgbClr val="000000"/>
                          </a:solidFill>
                          <a:effectLst/>
                          <a:latin typeface="+mn-lt"/>
                          <a:ea typeface="+mn-ea"/>
                          <a:cs typeface="Times New Roman" panose="02020603050405020304" pitchFamily="18" charset="0"/>
                        </a:rPr>
                        <a:t>NH</a:t>
                      </a:r>
                      <a:r>
                        <a:rPr lang="en-US" sz="2800" baseline="-25000" dirty="0">
                          <a:solidFill>
                            <a:srgbClr val="000000"/>
                          </a:solidFill>
                          <a:effectLst/>
                          <a:latin typeface="+mn-lt"/>
                          <a:ea typeface="+mn-ea"/>
                          <a:cs typeface="Times New Roman" panose="02020603050405020304" pitchFamily="18" charset="0"/>
                        </a:rPr>
                        <a:t>4</a:t>
                      </a:r>
                      <a:r>
                        <a:rPr lang="en-US" sz="2800" dirty="0">
                          <a:solidFill>
                            <a:srgbClr val="000000"/>
                          </a:solidFill>
                          <a:effectLst/>
                          <a:latin typeface="+mn-lt"/>
                          <a:ea typeface="+mn-ea"/>
                          <a:cs typeface="Times New Roman" panose="02020603050405020304" pitchFamily="18" charset="0"/>
                        </a:rPr>
                        <a:t>Cl</a:t>
                      </a:r>
                      <a:r>
                        <a:rPr lang="zh-CN" sz="2800" dirty="0">
                          <a:solidFill>
                            <a:srgbClr val="000000"/>
                          </a:solidFill>
                          <a:effectLst/>
                          <a:latin typeface="+mn-lt"/>
                          <a:ea typeface="+mn-ea"/>
                          <a:cs typeface="Times New Roman" panose="02020603050405020304" pitchFamily="18" charset="0"/>
                        </a:rPr>
                        <a:t>的反应</a:t>
                      </a:r>
                      <a:r>
                        <a:rPr lang="en-US" sz="2800" dirty="0">
                          <a:solidFill>
                            <a:srgbClr val="000000"/>
                          </a:solidFill>
                          <a:effectLst/>
                          <a:latin typeface="+mn-lt"/>
                          <a:ea typeface="+mn-ea"/>
                          <a:cs typeface="Times New Roman" panose="02020603050405020304" pitchFamily="18" charset="0"/>
                        </a:rPr>
                        <a:t>;</a:t>
                      </a:r>
                      <a:endParaRPr lang="zh-CN" sz="28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800" dirty="0">
                          <a:solidFill>
                            <a:srgbClr val="000000"/>
                          </a:solidFill>
                          <a:effectLst/>
                          <a:latin typeface="+mn-lt"/>
                          <a:ea typeface="+mn-ea"/>
                          <a:cs typeface="Times New Roman" panose="02020603050405020304" pitchFamily="18" charset="0"/>
                        </a:rPr>
                        <a:t>⑤</a:t>
                      </a:r>
                      <a:r>
                        <a:rPr lang="zh-CN" sz="2800" dirty="0">
                          <a:solidFill>
                            <a:srgbClr val="000000"/>
                          </a:solidFill>
                          <a:effectLst/>
                          <a:latin typeface="+mn-lt"/>
                          <a:ea typeface="+mn-ea"/>
                          <a:cs typeface="Times New Roman" panose="02020603050405020304" pitchFamily="18" charset="0"/>
                        </a:rPr>
                        <a:t>盐的水解、弱电解质的电离</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30557246"/>
                  </a:ext>
                </a:extLst>
              </a:tr>
            </a:tbl>
          </a:graphicData>
        </a:graphic>
      </p:graphicFrame>
      <p:sp>
        <p:nvSpPr>
          <p:cNvPr id="6" name="矩形 1">
            <a:extLst>
              <a:ext uri="{FF2B5EF4-FFF2-40B4-BE49-F238E27FC236}">
                <a16:creationId xmlns="" xmlns:a16="http://schemas.microsoft.com/office/drawing/2014/main" id="{A4897F8D-961B-4596-9274-A1D7B6021244}"/>
              </a:ext>
            </a:extLst>
          </p:cNvPr>
          <p:cNvSpPr>
            <a:spLocks noChangeArrowheads="1"/>
          </p:cNvSpPr>
          <p:nvPr/>
        </p:nvSpPr>
        <p:spPr bwMode="auto">
          <a:xfrm>
            <a:off x="10349503" y="386264"/>
            <a:ext cx="1519555" cy="646331"/>
          </a:xfrm>
          <a:prstGeom prst="rect">
            <a:avLst/>
          </a:prstGeom>
          <a:noFill/>
          <a:ln w="9525">
            <a:noFill/>
            <a:miter lim="800000"/>
          </a:ln>
        </p:spPr>
        <p:txBody>
          <a:bodyPr wrap="square">
            <a:spAutoFit/>
          </a:bodyPr>
          <a:lstStyle/>
          <a:p>
            <a:pPr algn="r">
              <a:lnSpc>
                <a:spcPct val="150000"/>
              </a:lnSpc>
            </a:pPr>
            <a:r>
              <a:rPr lang="en-US" altLang="zh-CN"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r>
              <a:rPr lang="zh-CN" altLang="en-US"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续表</a:t>
            </a:r>
            <a:r>
              <a:rPr lang="en-US" altLang="zh-CN"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p>
        </p:txBody>
      </p:sp>
    </p:spTree>
    <p:extLst>
      <p:ext uri="{BB962C8B-B14F-4D97-AF65-F5344CB8AC3E}">
        <p14:creationId xmlns:p14="http://schemas.microsoft.com/office/powerpoint/2010/main" val="825349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8C52CA60-9089-4660-B573-9C0122879544}"/>
              </a:ext>
            </a:extLst>
          </p:cNvPr>
          <p:cNvSpPr>
            <a:spLocks noChangeArrowheads="1"/>
          </p:cNvSpPr>
          <p:nvPr/>
        </p:nvSpPr>
        <p:spPr bwMode="auto">
          <a:xfrm>
            <a:off x="203199" y="299003"/>
            <a:ext cx="1174205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cs typeface="Times New Roman" panose="02020603050405020304" pitchFamily="18" charset="0"/>
              </a:rPr>
              <a:t>1.</a:t>
            </a:r>
            <a:r>
              <a:rPr kumimoji="0" lang="zh-CN" altLang="en-US" sz="2800" b="0" i="0" u="none" strike="noStrike" cap="none" normalizeH="0" baseline="0" dirty="0">
                <a:ln>
                  <a:noFill/>
                </a:ln>
                <a:solidFill>
                  <a:srgbClr val="000000"/>
                </a:solidFill>
                <a:effectLst/>
                <a:cs typeface="Times New Roman" panose="02020603050405020304" pitchFamily="18" charset="0"/>
              </a:rPr>
              <a:t>化学反应的能量变化主要表现为放热或吸热</a:t>
            </a:r>
            <a:r>
              <a:rPr kumimoji="0" lang="en-US" altLang="zh-CN" sz="2800" b="0" i="0" u="none" strike="noStrike" cap="none" normalizeH="0" baseline="0" dirty="0">
                <a:ln>
                  <a:noFill/>
                </a:ln>
                <a:solidFill>
                  <a:srgbClr val="000000"/>
                </a:solidFill>
                <a:effectLst/>
                <a:cs typeface="Times New Roman" panose="02020603050405020304" pitchFamily="18" charset="0"/>
              </a:rPr>
              <a:t>,</a:t>
            </a:r>
            <a:r>
              <a:rPr kumimoji="0" lang="zh-CN" altLang="en-US" sz="2800" b="0" i="0" u="none" strike="noStrike" cap="none" normalizeH="0" baseline="0" dirty="0">
                <a:ln>
                  <a:noFill/>
                </a:ln>
                <a:solidFill>
                  <a:srgbClr val="000000"/>
                </a:solidFill>
                <a:effectLst/>
                <a:cs typeface="Times New Roman" panose="02020603050405020304" pitchFamily="18" charset="0"/>
              </a:rPr>
              <a:t>但这并不是　唯一的表现形式</a:t>
            </a:r>
            <a:r>
              <a:rPr kumimoji="0" lang="en-US" altLang="zh-CN" sz="2800" b="0" i="0" u="none" strike="noStrike" cap="none" normalizeH="0" baseline="0" dirty="0">
                <a:ln>
                  <a:noFill/>
                </a:ln>
                <a:solidFill>
                  <a:srgbClr val="000000"/>
                </a:solidFill>
                <a:effectLst/>
                <a:cs typeface="Times New Roman" panose="02020603050405020304" pitchFamily="18" charset="0"/>
              </a:rPr>
              <a:t>,</a:t>
            </a:r>
            <a:r>
              <a:rPr kumimoji="0" lang="zh-CN" altLang="en-US" sz="2800" b="0" i="0" u="none" strike="noStrike" cap="none" normalizeH="0" baseline="0" dirty="0">
                <a:ln>
                  <a:noFill/>
                </a:ln>
                <a:solidFill>
                  <a:srgbClr val="000000"/>
                </a:solidFill>
                <a:effectLst/>
                <a:cs typeface="Times New Roman" panose="02020603050405020304" pitchFamily="18" charset="0"/>
              </a:rPr>
              <a:t>其他的还有发光、放电等。</a:t>
            </a:r>
            <a:endParaRPr kumimoji="0" lang="zh-CN"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cs typeface="Times New Roman" panose="02020603050405020304" pitchFamily="18" charset="0"/>
              </a:rPr>
              <a:t>2.</a:t>
            </a:r>
            <a:r>
              <a:rPr kumimoji="0" lang="zh-CN" altLang="en-US" sz="2800" b="0" i="0" u="none" strike="noStrike" cap="none" normalizeH="0" baseline="0" dirty="0">
                <a:ln>
                  <a:noFill/>
                </a:ln>
                <a:solidFill>
                  <a:srgbClr val="000000"/>
                </a:solidFill>
                <a:effectLst/>
                <a:cs typeface="Times New Roman" panose="02020603050405020304" pitchFamily="18" charset="0"/>
              </a:rPr>
              <a:t>化学反应表现为吸热或放热</a:t>
            </a:r>
            <a:r>
              <a:rPr kumimoji="0" lang="en-US" altLang="zh-CN" sz="2800" b="0" i="0" u="none" strike="noStrike" cap="none" normalizeH="0" baseline="0" dirty="0">
                <a:ln>
                  <a:noFill/>
                </a:ln>
                <a:solidFill>
                  <a:srgbClr val="000000"/>
                </a:solidFill>
                <a:effectLst/>
                <a:cs typeface="Times New Roman" panose="02020603050405020304" pitchFamily="18" charset="0"/>
              </a:rPr>
              <a:t>,</a:t>
            </a:r>
            <a:r>
              <a:rPr kumimoji="0" lang="zh-CN" altLang="en-US" sz="2800" b="0" i="0" u="none" strike="noStrike" cap="none" normalizeH="0" baseline="0" dirty="0">
                <a:ln>
                  <a:noFill/>
                </a:ln>
                <a:solidFill>
                  <a:srgbClr val="000000"/>
                </a:solidFill>
                <a:effectLst/>
                <a:cs typeface="Times New Roman" panose="02020603050405020304" pitchFamily="18" charset="0"/>
              </a:rPr>
              <a:t>与反应的条件没有必然关系</a:t>
            </a:r>
            <a:r>
              <a:rPr kumimoji="0" lang="en-US" altLang="zh-CN" sz="2800" b="0" i="0" u="none" strike="noStrike" cap="none" normalizeH="0" baseline="0" dirty="0">
                <a:ln>
                  <a:noFill/>
                </a:ln>
                <a:solidFill>
                  <a:srgbClr val="000000"/>
                </a:solidFill>
                <a:effectLst/>
                <a:cs typeface="Times New Roman" panose="02020603050405020304" pitchFamily="18" charset="0"/>
              </a:rPr>
              <a:t>,</a:t>
            </a:r>
            <a:r>
              <a:rPr kumimoji="0" lang="zh-CN" altLang="en-US" sz="2800" b="0" i="0" u="none" strike="noStrike" cap="none" normalizeH="0" baseline="0" dirty="0">
                <a:ln>
                  <a:noFill/>
                </a:ln>
                <a:solidFill>
                  <a:srgbClr val="000000"/>
                </a:solidFill>
                <a:effectLst/>
                <a:cs typeface="Times New Roman" panose="02020603050405020304" pitchFamily="18" charset="0"/>
              </a:rPr>
              <a:t>而是取决于反应物和生成物具有的总能量</a:t>
            </a:r>
            <a:r>
              <a:rPr kumimoji="0" lang="en-US" altLang="zh-CN" sz="2800" b="0" i="0" u="none" strike="noStrike" cap="none" normalizeH="0" baseline="0" dirty="0">
                <a:ln>
                  <a:noFill/>
                </a:ln>
                <a:solidFill>
                  <a:srgbClr val="000000"/>
                </a:solidFill>
                <a:effectLst/>
                <a:cs typeface="Times New Roman" panose="02020603050405020304" pitchFamily="18" charset="0"/>
              </a:rPr>
              <a:t>(</a:t>
            </a:r>
            <a:r>
              <a:rPr kumimoji="0" lang="zh-CN" altLang="en-US" sz="2800" b="0" i="0" u="none" strike="noStrike" cap="none" normalizeH="0" baseline="0" dirty="0">
                <a:ln>
                  <a:noFill/>
                </a:ln>
                <a:solidFill>
                  <a:srgbClr val="000000"/>
                </a:solidFill>
                <a:effectLst/>
                <a:cs typeface="Times New Roman" panose="02020603050405020304" pitchFamily="18" charset="0"/>
              </a:rPr>
              <a:t>或焓</a:t>
            </a:r>
            <a:r>
              <a:rPr kumimoji="0" lang="en-US" altLang="zh-CN" sz="2800" b="0" i="0" u="none" strike="noStrike" cap="none" normalizeH="0" baseline="0" dirty="0">
                <a:ln>
                  <a:noFill/>
                </a:ln>
                <a:solidFill>
                  <a:srgbClr val="000000"/>
                </a:solidFill>
                <a:effectLst/>
                <a:cs typeface="Times New Roman" panose="02020603050405020304" pitchFamily="18" charset="0"/>
              </a:rPr>
              <a:t>)</a:t>
            </a:r>
            <a:r>
              <a:rPr kumimoji="0" lang="zh-CN" altLang="en-US" sz="2800" b="0" i="0" u="none" strike="noStrike" cap="none" normalizeH="0" baseline="0" dirty="0">
                <a:ln>
                  <a:noFill/>
                </a:ln>
                <a:solidFill>
                  <a:srgbClr val="000000"/>
                </a:solidFill>
                <a:effectLst/>
                <a:cs typeface="Times New Roman" panose="02020603050405020304" pitchFamily="18" charset="0"/>
              </a:rPr>
              <a:t>的相对大小。</a:t>
            </a:r>
            <a:endParaRPr kumimoji="0" lang="zh-CN"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cs typeface="Times New Roman" panose="02020603050405020304" pitchFamily="18" charset="0"/>
              </a:rPr>
              <a:t>3.</a:t>
            </a:r>
            <a:r>
              <a:rPr kumimoji="0" lang="zh-CN" altLang="en-US" sz="2800" b="0" i="0" u="none" strike="noStrike" cap="none" normalizeH="0" baseline="0" dirty="0">
                <a:ln>
                  <a:noFill/>
                </a:ln>
                <a:solidFill>
                  <a:srgbClr val="000000"/>
                </a:solidFill>
                <a:effectLst/>
                <a:cs typeface="Times New Roman" panose="02020603050405020304" pitchFamily="18" charset="0"/>
              </a:rPr>
              <a:t>化学反应表现为吸热或放热</a:t>
            </a:r>
            <a:r>
              <a:rPr kumimoji="0" lang="en-US" altLang="zh-CN" sz="2800" b="0" i="0" u="none" strike="noStrike" cap="none" normalizeH="0" baseline="0" dirty="0">
                <a:ln>
                  <a:noFill/>
                </a:ln>
                <a:solidFill>
                  <a:srgbClr val="000000"/>
                </a:solidFill>
                <a:effectLst/>
                <a:cs typeface="Times New Roman" panose="02020603050405020304" pitchFamily="18" charset="0"/>
              </a:rPr>
              <a:t>,</a:t>
            </a:r>
            <a:r>
              <a:rPr kumimoji="0" lang="zh-CN" altLang="en-US" sz="2800" b="0" i="0" u="none" strike="noStrike" cap="none" normalizeH="0" baseline="0" dirty="0">
                <a:ln>
                  <a:noFill/>
                </a:ln>
                <a:solidFill>
                  <a:srgbClr val="000000"/>
                </a:solidFill>
                <a:effectLst/>
                <a:cs typeface="Times New Roman" panose="02020603050405020304" pitchFamily="18" charset="0"/>
              </a:rPr>
              <a:t>与反应开始时是否需要加热无关。需要加热的反应不一定是吸热反应</a:t>
            </a:r>
            <a:r>
              <a:rPr kumimoji="0" lang="en-US" altLang="zh-CN" sz="2800" b="0" i="0" u="none" strike="noStrike" cap="none" normalizeH="0" baseline="0" dirty="0">
                <a:ln>
                  <a:noFill/>
                </a:ln>
                <a:solidFill>
                  <a:srgbClr val="000000"/>
                </a:solidFill>
                <a:effectLst/>
                <a:cs typeface="Times New Roman" panose="02020603050405020304" pitchFamily="18" charset="0"/>
              </a:rPr>
              <a:t>,</a:t>
            </a:r>
            <a:r>
              <a:rPr kumimoji="0" lang="zh-CN" altLang="en-US" sz="2800" b="0" i="0" u="none" strike="noStrike" cap="none" normalizeH="0" baseline="0" dirty="0">
                <a:ln>
                  <a:noFill/>
                </a:ln>
                <a:solidFill>
                  <a:srgbClr val="000000"/>
                </a:solidFill>
                <a:effectLst/>
                <a:cs typeface="Times New Roman" panose="02020603050405020304" pitchFamily="18" charset="0"/>
              </a:rPr>
              <a:t>如</a:t>
            </a:r>
            <a:r>
              <a:rPr kumimoji="0" lang="en-US" altLang="zh-CN" sz="2800" b="0" i="0" u="none" strike="noStrike" cap="none" normalizeH="0" baseline="0" dirty="0">
                <a:ln>
                  <a:noFill/>
                </a:ln>
                <a:solidFill>
                  <a:srgbClr val="000000"/>
                </a:solidFill>
                <a:effectLst/>
                <a:cs typeface="Times New Roman" panose="02020603050405020304" pitchFamily="18" charset="0"/>
              </a:rPr>
              <a:t>C+O</a:t>
            </a:r>
            <a:r>
              <a:rPr kumimoji="0" lang="en-US" altLang="zh-CN" sz="2800" b="0" i="0" u="none" strike="noStrike" cap="none" normalizeH="0" baseline="-30000" dirty="0">
                <a:ln>
                  <a:noFill/>
                </a:ln>
                <a:solidFill>
                  <a:srgbClr val="000000"/>
                </a:solidFill>
                <a:effectLst/>
                <a:cs typeface="Times New Roman" panose="02020603050405020304" pitchFamily="18" charset="0"/>
              </a:rPr>
              <a:t>2</a:t>
            </a:r>
            <a:endParaRPr kumimoji="0" lang="en-US" altLang="zh-CN" sz="2800" b="0" i="0" u="none" strike="noStrike" cap="none" normalizeH="0" baseline="0" dirty="0">
              <a:ln>
                <a:noFill/>
              </a:ln>
              <a:solidFill>
                <a:schemeClr val="tx1"/>
              </a:solidFill>
              <a:effectLst/>
            </a:endParaRPr>
          </a:p>
        </p:txBody>
      </p:sp>
      <p:pic>
        <p:nvPicPr>
          <p:cNvPr id="3073" name="图片 2377">
            <a:extLst>
              <a:ext uri="{FF2B5EF4-FFF2-40B4-BE49-F238E27FC236}">
                <a16:creationId xmlns="" xmlns:a16="http://schemas.microsoft.com/office/drawing/2014/main" id="{EB9D7017-C9DB-4014-8E79-373D366281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743" y="3647449"/>
            <a:ext cx="478972" cy="4373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 xmlns:a16="http://schemas.microsoft.com/office/drawing/2014/main" id="{A82470FC-65D5-410D-ABA9-EFF32AFF9553}"/>
              </a:ext>
            </a:extLst>
          </p:cNvPr>
          <p:cNvSpPr>
            <a:spLocks noChangeArrowheads="1"/>
          </p:cNvSpPr>
          <p:nvPr/>
        </p:nvSpPr>
        <p:spPr bwMode="auto">
          <a:xfrm>
            <a:off x="6037944" y="3487115"/>
            <a:ext cx="590731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cs typeface="Times New Roman" panose="02020603050405020304" pitchFamily="18" charset="0"/>
              </a:rPr>
              <a:t> CO</a:t>
            </a:r>
            <a:r>
              <a:rPr kumimoji="0" lang="en-US" altLang="zh-CN" sz="2800" b="0" i="0" u="none" strike="noStrike" cap="none" normalizeH="0" baseline="-30000" dirty="0">
                <a:ln>
                  <a:noFill/>
                </a:ln>
                <a:solidFill>
                  <a:srgbClr val="000000"/>
                </a:solidFill>
                <a:effectLst/>
                <a:cs typeface="Times New Roman" panose="02020603050405020304" pitchFamily="18" charset="0"/>
              </a:rPr>
              <a:t>2</a:t>
            </a:r>
            <a:r>
              <a:rPr kumimoji="0" lang="zh-CN" altLang="en-US" sz="2800" b="0" i="0" u="none" strike="noStrike" cap="none" normalizeH="0" baseline="0" dirty="0">
                <a:ln>
                  <a:noFill/>
                </a:ln>
                <a:solidFill>
                  <a:srgbClr val="000000"/>
                </a:solidFill>
                <a:effectLst/>
                <a:cs typeface="Times New Roman" panose="02020603050405020304" pitchFamily="18" charset="0"/>
              </a:rPr>
              <a:t>为放热反应</a:t>
            </a:r>
            <a:r>
              <a:rPr kumimoji="0" lang="en-US" altLang="zh-CN" sz="2800" b="0" i="0" u="none" strike="noStrike" cap="none" normalizeH="0" baseline="0" dirty="0">
                <a:ln>
                  <a:noFill/>
                </a:ln>
                <a:solidFill>
                  <a:srgbClr val="000000"/>
                </a:solidFill>
                <a:effectLst/>
                <a:cs typeface="Times New Roman" panose="02020603050405020304" pitchFamily="18" charset="0"/>
              </a:rPr>
              <a:t>;</a:t>
            </a:r>
            <a:r>
              <a:rPr kumimoji="0" lang="zh-CN" altLang="en-US" sz="2800" b="0" i="0" u="none" strike="noStrike" cap="none" normalizeH="0" baseline="0" dirty="0">
                <a:ln>
                  <a:noFill/>
                </a:ln>
                <a:solidFill>
                  <a:srgbClr val="000000"/>
                </a:solidFill>
                <a:effectLst/>
                <a:cs typeface="Times New Roman" panose="02020603050405020304" pitchFamily="18" charset="0"/>
              </a:rPr>
              <a:t>不需要加热的反应</a:t>
            </a:r>
            <a:endParaRPr kumimoji="0" lang="zh-CN" altLang="en-US" sz="2800" b="0" i="0" u="none" strike="noStrike" cap="none" normalizeH="0" baseline="0" dirty="0">
              <a:ln>
                <a:noFill/>
              </a:ln>
              <a:solidFill>
                <a:schemeClr val="tx1"/>
              </a:solidFill>
              <a:effectLst/>
            </a:endParaRPr>
          </a:p>
        </p:txBody>
      </p:sp>
      <p:sp>
        <p:nvSpPr>
          <p:cNvPr id="8" name="Rectangle 3">
            <a:extLst>
              <a:ext uri="{FF2B5EF4-FFF2-40B4-BE49-F238E27FC236}">
                <a16:creationId xmlns="" xmlns:a16="http://schemas.microsoft.com/office/drawing/2014/main" id="{1604F751-7EA5-4904-B376-811F66260814}"/>
              </a:ext>
            </a:extLst>
          </p:cNvPr>
          <p:cNvSpPr>
            <a:spLocks noChangeArrowheads="1"/>
          </p:cNvSpPr>
          <p:nvPr/>
        </p:nvSpPr>
        <p:spPr bwMode="auto">
          <a:xfrm>
            <a:off x="224971" y="4175427"/>
            <a:ext cx="1177834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2800" b="0" i="0" u="none" strike="noStrike" cap="none" normalizeH="0" baseline="0" dirty="0">
                <a:ln>
                  <a:noFill/>
                </a:ln>
                <a:solidFill>
                  <a:srgbClr val="000000"/>
                </a:solidFill>
                <a:effectLst/>
                <a:cs typeface="Times New Roman" panose="02020603050405020304" pitchFamily="18" charset="0"/>
              </a:rPr>
              <a:t>也不一定是放热反应</a:t>
            </a:r>
            <a:r>
              <a:rPr kumimoji="0" lang="en-US" altLang="zh-CN" sz="2800" b="0" i="0" u="none" strike="noStrike" cap="none" normalizeH="0" baseline="0" dirty="0">
                <a:ln>
                  <a:noFill/>
                </a:ln>
                <a:solidFill>
                  <a:srgbClr val="000000"/>
                </a:solidFill>
                <a:effectLst/>
                <a:cs typeface="Times New Roman" panose="02020603050405020304" pitchFamily="18" charset="0"/>
              </a:rPr>
              <a:t>,</a:t>
            </a:r>
            <a:r>
              <a:rPr kumimoji="0" lang="zh-CN" altLang="en-US" sz="2800" b="0" i="0" u="none" strike="noStrike" cap="none" normalizeH="0" baseline="0" dirty="0">
                <a:ln>
                  <a:noFill/>
                </a:ln>
                <a:solidFill>
                  <a:srgbClr val="000000"/>
                </a:solidFill>
                <a:effectLst/>
                <a:cs typeface="Times New Roman" panose="02020603050405020304" pitchFamily="18" charset="0"/>
              </a:rPr>
              <a:t>如</a:t>
            </a:r>
            <a:r>
              <a:rPr kumimoji="0" lang="en-US" altLang="zh-CN" sz="2800" b="0" i="0" u="none" strike="noStrike" cap="none" normalizeH="0" baseline="0" dirty="0">
                <a:ln>
                  <a:noFill/>
                </a:ln>
                <a:solidFill>
                  <a:srgbClr val="000000"/>
                </a:solidFill>
                <a:effectLst/>
                <a:cs typeface="Times New Roman" panose="02020603050405020304" pitchFamily="18" charset="0"/>
              </a:rPr>
              <a:t>Ba(OH)</a:t>
            </a:r>
            <a:r>
              <a:rPr kumimoji="0" lang="en-US" altLang="zh-CN" sz="2800" b="0" i="0" u="none" strike="noStrike" cap="none" normalizeH="0" baseline="-30000" dirty="0">
                <a:ln>
                  <a:noFill/>
                </a:ln>
                <a:solidFill>
                  <a:srgbClr val="000000"/>
                </a:solidFill>
                <a:effectLst/>
                <a:cs typeface="Times New Roman" panose="02020603050405020304" pitchFamily="18" charset="0"/>
              </a:rPr>
              <a:t>2</a:t>
            </a:r>
            <a:r>
              <a:rPr kumimoji="0" lang="en-US" altLang="zh-CN" sz="2800" b="0" i="0" u="none" strike="noStrike" cap="none" normalizeH="0" baseline="0" dirty="0">
                <a:ln>
                  <a:noFill/>
                </a:ln>
                <a:solidFill>
                  <a:srgbClr val="000000"/>
                </a:solidFill>
                <a:effectLst/>
                <a:cs typeface="Times New Roman" panose="02020603050405020304" pitchFamily="18" charset="0"/>
              </a:rPr>
              <a:t>·8H</a:t>
            </a:r>
            <a:r>
              <a:rPr kumimoji="0" lang="en-US" altLang="zh-CN" sz="2800" b="0" i="0" u="none" strike="noStrike" cap="none" normalizeH="0" baseline="-30000" dirty="0">
                <a:ln>
                  <a:noFill/>
                </a:ln>
                <a:solidFill>
                  <a:srgbClr val="000000"/>
                </a:solidFill>
                <a:effectLst/>
                <a:cs typeface="Times New Roman" panose="02020603050405020304" pitchFamily="18" charset="0"/>
              </a:rPr>
              <a:t>2</a:t>
            </a:r>
            <a:r>
              <a:rPr kumimoji="0" lang="en-US" altLang="zh-CN" sz="2800" b="0" i="0" u="none" strike="noStrike" cap="none" normalizeH="0" baseline="0" dirty="0">
                <a:ln>
                  <a:noFill/>
                </a:ln>
                <a:solidFill>
                  <a:srgbClr val="000000"/>
                </a:solidFill>
                <a:effectLst/>
                <a:cs typeface="Times New Roman" panose="02020603050405020304" pitchFamily="18" charset="0"/>
              </a:rPr>
              <a:t>O</a:t>
            </a:r>
            <a:r>
              <a:rPr kumimoji="0" lang="zh-CN" altLang="en-US" sz="2800" b="0" i="0" u="none" strike="noStrike" cap="none" normalizeH="0" baseline="0" dirty="0">
                <a:ln>
                  <a:noFill/>
                </a:ln>
                <a:solidFill>
                  <a:srgbClr val="000000"/>
                </a:solidFill>
                <a:effectLst/>
                <a:cs typeface="Times New Roman" panose="02020603050405020304" pitchFamily="18" charset="0"/>
              </a:rPr>
              <a:t>与</a:t>
            </a:r>
            <a:r>
              <a:rPr kumimoji="0" lang="en-US" altLang="zh-CN" sz="2800" b="0" i="0" u="none" strike="noStrike" cap="none" normalizeH="0" baseline="0" dirty="0">
                <a:ln>
                  <a:noFill/>
                </a:ln>
                <a:solidFill>
                  <a:srgbClr val="000000"/>
                </a:solidFill>
                <a:effectLst/>
                <a:cs typeface="Times New Roman" panose="02020603050405020304" pitchFamily="18" charset="0"/>
              </a:rPr>
              <a:t>NH</a:t>
            </a:r>
            <a:r>
              <a:rPr kumimoji="0" lang="en-US" altLang="zh-CN" sz="2800" b="0" i="0" u="none" strike="noStrike" cap="none" normalizeH="0" baseline="-30000" dirty="0">
                <a:ln>
                  <a:noFill/>
                </a:ln>
                <a:solidFill>
                  <a:srgbClr val="000000"/>
                </a:solidFill>
                <a:effectLst/>
                <a:cs typeface="Times New Roman" panose="02020603050405020304" pitchFamily="18" charset="0"/>
              </a:rPr>
              <a:t>4</a:t>
            </a:r>
            <a:r>
              <a:rPr kumimoji="0" lang="en-US" altLang="zh-CN" sz="2800" b="0" i="0" u="none" strike="noStrike" cap="none" normalizeH="0" baseline="0" dirty="0">
                <a:ln>
                  <a:noFill/>
                </a:ln>
                <a:solidFill>
                  <a:srgbClr val="000000"/>
                </a:solidFill>
                <a:effectLst/>
                <a:cs typeface="Times New Roman" panose="02020603050405020304" pitchFamily="18" charset="0"/>
              </a:rPr>
              <a:t>Cl</a:t>
            </a:r>
            <a:r>
              <a:rPr kumimoji="0" lang="zh-CN" altLang="en-US" sz="2800" b="0" i="0" u="none" strike="noStrike" cap="none" normalizeH="0" baseline="0" dirty="0">
                <a:ln>
                  <a:noFill/>
                </a:ln>
                <a:solidFill>
                  <a:srgbClr val="000000"/>
                </a:solidFill>
                <a:effectLst/>
                <a:cs typeface="Times New Roman" panose="02020603050405020304" pitchFamily="18" charset="0"/>
              </a:rPr>
              <a:t>的反应为吸热反应。需持续加热的反应</a:t>
            </a:r>
            <a:r>
              <a:rPr kumimoji="0" lang="en-US" altLang="zh-CN" sz="2800" b="0" i="0" u="none" strike="noStrike" cap="none" normalizeH="0" baseline="0" dirty="0">
                <a:ln>
                  <a:noFill/>
                </a:ln>
                <a:solidFill>
                  <a:srgbClr val="000000"/>
                </a:solidFill>
                <a:effectLst/>
                <a:cs typeface="Times New Roman" panose="02020603050405020304" pitchFamily="18" charset="0"/>
              </a:rPr>
              <a:t>,</a:t>
            </a:r>
            <a:r>
              <a:rPr kumimoji="0" lang="zh-CN" altLang="en-US" sz="2800" b="0" i="0" u="none" strike="noStrike" cap="none" normalizeH="0" baseline="0" dirty="0">
                <a:ln>
                  <a:noFill/>
                </a:ln>
                <a:solidFill>
                  <a:srgbClr val="000000"/>
                </a:solidFill>
                <a:effectLst/>
                <a:cs typeface="Times New Roman" panose="02020603050405020304" pitchFamily="18" charset="0"/>
              </a:rPr>
              <a:t>属于吸热反应</a:t>
            </a:r>
            <a:r>
              <a:rPr kumimoji="0" lang="en-US" altLang="zh-CN" sz="2800" b="0" i="0" u="none" strike="noStrike" cap="none" normalizeH="0" baseline="0" dirty="0">
                <a:ln>
                  <a:noFill/>
                </a:ln>
                <a:solidFill>
                  <a:srgbClr val="000000"/>
                </a:solidFill>
                <a:effectLst/>
                <a:cs typeface="Times New Roman" panose="02020603050405020304" pitchFamily="18" charset="0"/>
              </a:rPr>
              <a:t>;</a:t>
            </a:r>
            <a:r>
              <a:rPr kumimoji="0" lang="zh-CN" altLang="en-US" sz="2800" b="0" i="0" u="none" strike="noStrike" cap="none" normalizeH="0" baseline="0" dirty="0">
                <a:ln>
                  <a:noFill/>
                </a:ln>
                <a:solidFill>
                  <a:srgbClr val="000000"/>
                </a:solidFill>
                <a:effectLst/>
                <a:cs typeface="Times New Roman" panose="02020603050405020304" pitchFamily="18" charset="0"/>
              </a:rPr>
              <a:t>不需加热或停止加热后仍能进行的反应</a:t>
            </a:r>
            <a:r>
              <a:rPr kumimoji="0" lang="en-US" altLang="zh-CN" sz="2800" b="0" i="0" u="none" strike="noStrike" cap="none" normalizeH="0" baseline="0" dirty="0">
                <a:ln>
                  <a:noFill/>
                </a:ln>
                <a:solidFill>
                  <a:srgbClr val="000000"/>
                </a:solidFill>
                <a:effectLst/>
                <a:cs typeface="Times New Roman" panose="02020603050405020304" pitchFamily="18" charset="0"/>
              </a:rPr>
              <a:t>,</a:t>
            </a:r>
            <a:r>
              <a:rPr kumimoji="0" lang="zh-CN" altLang="en-US" sz="2800" b="0" i="0" u="none" strike="noStrike" cap="none" normalizeH="0" baseline="0" dirty="0">
                <a:ln>
                  <a:noFill/>
                </a:ln>
                <a:solidFill>
                  <a:srgbClr val="000000"/>
                </a:solidFill>
                <a:effectLst/>
                <a:cs typeface="Times New Roman" panose="02020603050405020304" pitchFamily="18" charset="0"/>
              </a:rPr>
              <a:t>常是放热反应。</a:t>
            </a:r>
            <a:endParaRPr kumimoji="0" lang="zh-CN" altLang="en-US" sz="2800" b="0" i="0" u="none" strike="noStrike" cap="none" normalizeH="0" baseline="0" dirty="0">
              <a:ln>
                <a:noFill/>
              </a:ln>
              <a:solidFill>
                <a:schemeClr val="tx1"/>
              </a:solidFill>
              <a:effectLst/>
            </a:endParaRPr>
          </a:p>
        </p:txBody>
      </p:sp>
      <p:sp>
        <p:nvSpPr>
          <p:cNvPr id="6" name="矩形 5">
            <a:extLst>
              <a:ext uri="{FF2B5EF4-FFF2-40B4-BE49-F238E27FC236}">
                <a16:creationId xmlns="" xmlns:a16="http://schemas.microsoft.com/office/drawing/2014/main" id="{E36C048F-42EC-4E6F-B5A9-4CE39F7B355C}"/>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3781999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8C52CA60-9089-4660-B573-9C0122879544}"/>
              </a:ext>
            </a:extLst>
          </p:cNvPr>
          <p:cNvSpPr>
            <a:spLocks noChangeArrowheads="1"/>
          </p:cNvSpPr>
          <p:nvPr/>
        </p:nvSpPr>
        <p:spPr bwMode="auto">
          <a:xfrm>
            <a:off x="203199" y="269357"/>
            <a:ext cx="11742058" cy="662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50000"/>
              </a:lnSpc>
              <a:spcBef>
                <a:spcPct val="0"/>
              </a:spcBef>
              <a:spcAft>
                <a:spcPct val="0"/>
              </a:spcAft>
            </a:pPr>
            <a:r>
              <a:rPr lang="en-US" altLang="zh-CN" sz="2800" b="1" dirty="0">
                <a:solidFill>
                  <a:srgbClr val="000000"/>
                </a:solidFill>
                <a:cs typeface="Times New Roman" panose="02020603050405020304" pitchFamily="18" charset="0"/>
              </a:rPr>
              <a:t>4.</a:t>
            </a:r>
            <a:r>
              <a:rPr lang="zh-CN" altLang="zh-CN" sz="2800" b="1" dirty="0">
                <a:solidFill>
                  <a:srgbClr val="000000"/>
                </a:solidFill>
                <a:cs typeface="Times New Roman" panose="02020603050405020304" pitchFamily="18" charset="0"/>
              </a:rPr>
              <a:t>燃烧热和中和热</a:t>
            </a:r>
          </a:p>
        </p:txBody>
      </p:sp>
      <p:graphicFrame>
        <p:nvGraphicFramePr>
          <p:cNvPr id="5" name="表格 4">
            <a:extLst>
              <a:ext uri="{FF2B5EF4-FFF2-40B4-BE49-F238E27FC236}">
                <a16:creationId xmlns="" xmlns:a16="http://schemas.microsoft.com/office/drawing/2014/main" id="{BC3F8916-2892-4C22-8AC0-9BE4C636B622}"/>
              </a:ext>
            </a:extLst>
          </p:cNvPr>
          <p:cNvGraphicFramePr>
            <a:graphicFrameLocks noGrp="1"/>
          </p:cNvGraphicFramePr>
          <p:nvPr>
            <p:extLst>
              <p:ext uri="{D42A27DB-BD31-4B8C-83A1-F6EECF244321}">
                <p14:modId xmlns:p14="http://schemas.microsoft.com/office/powerpoint/2010/main" val="2065615941"/>
              </p:ext>
            </p:extLst>
          </p:nvPr>
        </p:nvGraphicFramePr>
        <p:xfrm>
          <a:off x="261257" y="931654"/>
          <a:ext cx="11758290" cy="5656987"/>
        </p:xfrm>
        <a:graphic>
          <a:graphicData uri="http://schemas.openxmlformats.org/drawingml/2006/table">
            <a:tbl>
              <a:tblPr firstRow="1" firstCol="1" bandRow="1"/>
              <a:tblGrid>
                <a:gridCol w="771592">
                  <a:extLst>
                    <a:ext uri="{9D8B030D-6E8A-4147-A177-3AD203B41FA5}">
                      <a16:colId xmlns="" xmlns:a16="http://schemas.microsoft.com/office/drawing/2014/main" val="783330150"/>
                    </a:ext>
                  </a:extLst>
                </a:gridCol>
                <a:gridCol w="1884522">
                  <a:extLst>
                    <a:ext uri="{9D8B030D-6E8A-4147-A177-3AD203B41FA5}">
                      <a16:colId xmlns="" xmlns:a16="http://schemas.microsoft.com/office/drawing/2014/main" val="2971260176"/>
                    </a:ext>
                  </a:extLst>
                </a:gridCol>
                <a:gridCol w="4291177">
                  <a:extLst>
                    <a:ext uri="{9D8B030D-6E8A-4147-A177-3AD203B41FA5}">
                      <a16:colId xmlns="" xmlns:a16="http://schemas.microsoft.com/office/drawing/2014/main" val="940134670"/>
                    </a:ext>
                  </a:extLst>
                </a:gridCol>
                <a:gridCol w="4810999">
                  <a:extLst>
                    <a:ext uri="{9D8B030D-6E8A-4147-A177-3AD203B41FA5}">
                      <a16:colId xmlns="" xmlns:a16="http://schemas.microsoft.com/office/drawing/2014/main" val="4076674919"/>
                    </a:ext>
                  </a:extLst>
                </a:gridCol>
              </a:tblGrid>
              <a:tr h="386088">
                <a:tc gridSpan="2">
                  <a:txBody>
                    <a:bodyPr/>
                    <a:lstStyle/>
                    <a:p>
                      <a:pPr algn="ctr">
                        <a:lnSpc>
                          <a:spcPct val="100000"/>
                        </a:lnSpc>
                        <a:spcAft>
                          <a:spcPts val="0"/>
                        </a:spcAft>
                      </a:pPr>
                      <a:r>
                        <a:rPr lang="en-US"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燃烧热</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中和热</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00137883"/>
                  </a:ext>
                </a:extLst>
              </a:tr>
              <a:tr h="386088">
                <a:tc rowSpan="2">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相同点</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CN" sz="2400" dirty="0">
                          <a:solidFill>
                            <a:srgbClr val="000000"/>
                          </a:solidFill>
                          <a:effectLst/>
                          <a:latin typeface="+mn-lt"/>
                          <a:ea typeface="+mn-ea"/>
                          <a:cs typeface="Times New Roman" panose="02020603050405020304" pitchFamily="18" charset="0"/>
                        </a:rPr>
                        <a:t>能量变化</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0000"/>
                        </a:lnSpc>
                        <a:spcAft>
                          <a:spcPts val="0"/>
                        </a:spcAft>
                      </a:pPr>
                      <a:r>
                        <a:rPr lang="zh-CN" sz="2400" dirty="0">
                          <a:solidFill>
                            <a:srgbClr val="000000"/>
                          </a:solidFill>
                          <a:effectLst/>
                          <a:latin typeface="+mn-lt"/>
                          <a:ea typeface="+mn-ea"/>
                          <a:cs typeface="Times New Roman" panose="02020603050405020304" pitchFamily="18" charset="0"/>
                        </a:rPr>
                        <a:t>放热</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extLst>
                  <a:ext uri="{0D108BD9-81ED-4DB2-BD59-A6C34878D82A}">
                    <a16:rowId xmlns="" xmlns:a16="http://schemas.microsoft.com/office/drawing/2014/main" val="2917632807"/>
                  </a:ext>
                </a:extLst>
              </a:tr>
              <a:tr h="422053">
                <a:tc vMerge="1">
                  <a:txBody>
                    <a:bodyPr/>
                    <a:lstStyle/>
                    <a:p>
                      <a:endParaRPr lang="zh-CN" altLang="en-US"/>
                    </a:p>
                  </a:txBody>
                  <a:tcPr/>
                </a:tc>
                <a:tc>
                  <a:txBody>
                    <a:bodyPr/>
                    <a:lstStyle/>
                    <a:p>
                      <a:pPr algn="ctr">
                        <a:lnSpc>
                          <a:spcPct val="100000"/>
                        </a:lnSpc>
                        <a:spcAft>
                          <a:spcPts val="0"/>
                        </a:spcAft>
                      </a:pPr>
                      <a:r>
                        <a:rPr lang="en-US" sz="2400" dirty="0">
                          <a:solidFill>
                            <a:srgbClr val="000000"/>
                          </a:solidFill>
                          <a:effectLst/>
                          <a:latin typeface="+mn-lt"/>
                          <a:ea typeface="+mn-ea"/>
                          <a:cs typeface="Times New Roman" panose="02020603050405020304" pitchFamily="18" charset="0"/>
                        </a:rPr>
                        <a:t>Δ</a:t>
                      </a:r>
                      <a:r>
                        <a:rPr lang="en-US" sz="2400" i="1" dirty="0">
                          <a:solidFill>
                            <a:srgbClr val="000000"/>
                          </a:solidFill>
                          <a:effectLst/>
                          <a:latin typeface="+mn-lt"/>
                          <a:ea typeface="+mn-ea"/>
                          <a:cs typeface="Times New Roman" panose="02020603050405020304" pitchFamily="18" charset="0"/>
                        </a:rPr>
                        <a:t>H</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0000"/>
                        </a:lnSpc>
                        <a:spcAft>
                          <a:spcPts val="0"/>
                        </a:spcAft>
                      </a:pPr>
                      <a:r>
                        <a:rPr lang="en-US" sz="2400" i="1" dirty="0">
                          <a:solidFill>
                            <a:srgbClr val="000000"/>
                          </a:solidFill>
                          <a:effectLst/>
                          <a:latin typeface="+mn-lt"/>
                          <a:ea typeface="+mn-ea"/>
                          <a:cs typeface="Times New Roman" panose="02020603050405020304" pitchFamily="18" charset="0"/>
                        </a:rPr>
                        <a:t>ΔH</a:t>
                      </a:r>
                      <a:r>
                        <a:rPr lang="en-US" sz="2400" dirty="0">
                          <a:solidFill>
                            <a:srgbClr val="000000"/>
                          </a:solidFill>
                          <a:effectLst/>
                          <a:latin typeface="+mn-lt"/>
                          <a:ea typeface="+mn-ea"/>
                          <a:cs typeface="Times New Roman" panose="02020603050405020304" pitchFamily="18" charset="0"/>
                        </a:rPr>
                        <a:t>&lt;0,</a:t>
                      </a:r>
                      <a:r>
                        <a:rPr lang="zh-CN" sz="2400" dirty="0">
                          <a:solidFill>
                            <a:srgbClr val="000000"/>
                          </a:solidFill>
                          <a:effectLst/>
                          <a:latin typeface="+mn-lt"/>
                          <a:ea typeface="+mn-ea"/>
                          <a:cs typeface="Times New Roman" panose="02020603050405020304" pitchFamily="18" charset="0"/>
                        </a:rPr>
                        <a:t>单位</a:t>
                      </a:r>
                      <a:r>
                        <a:rPr lang="en-US" sz="2400" dirty="0">
                          <a:solidFill>
                            <a:srgbClr val="000000"/>
                          </a:solidFill>
                          <a:effectLst/>
                          <a:latin typeface="+mn-lt"/>
                          <a:ea typeface="+mn-ea"/>
                          <a:cs typeface="Times New Roman" panose="02020603050405020304" pitchFamily="18" charset="0"/>
                        </a:rPr>
                        <a:t>:kJ·mol</a:t>
                      </a:r>
                      <a:r>
                        <a:rPr lang="en-US" sz="2400" baseline="30000" dirty="0">
                          <a:solidFill>
                            <a:srgbClr val="000000"/>
                          </a:solidFill>
                          <a:effectLst/>
                          <a:latin typeface="+mn-lt"/>
                          <a:ea typeface="+mn-ea"/>
                          <a:cs typeface="Times New Roman" panose="02020603050405020304" pitchFamily="18" charset="0"/>
                        </a:rPr>
                        <a:t>-1</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extLst>
                  <a:ext uri="{0D108BD9-81ED-4DB2-BD59-A6C34878D82A}">
                    <a16:rowId xmlns="" xmlns:a16="http://schemas.microsoft.com/office/drawing/2014/main" val="4110273095"/>
                  </a:ext>
                </a:extLst>
              </a:tr>
              <a:tr h="386088">
                <a:tc rowSpan="5">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不同点</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CN" sz="2400" dirty="0">
                          <a:solidFill>
                            <a:srgbClr val="000000"/>
                          </a:solidFill>
                          <a:effectLst/>
                          <a:latin typeface="+mn-lt"/>
                          <a:ea typeface="+mn-ea"/>
                          <a:cs typeface="Times New Roman" panose="02020603050405020304" pitchFamily="18" charset="0"/>
                        </a:rPr>
                        <a:t>反应物的量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dirty="0">
                          <a:solidFill>
                            <a:srgbClr val="000000"/>
                          </a:solidFill>
                          <a:effectLst/>
                          <a:latin typeface="+mn-lt"/>
                          <a:ea typeface="+mn-ea"/>
                          <a:cs typeface="Times New Roman" panose="02020603050405020304" pitchFamily="18" charset="0"/>
                        </a:rPr>
                        <a:t>1 </a:t>
                      </a:r>
                      <a:r>
                        <a:rPr lang="en-US" sz="2400" dirty="0" err="1">
                          <a:solidFill>
                            <a:srgbClr val="000000"/>
                          </a:solidFill>
                          <a:effectLst/>
                          <a:latin typeface="+mn-lt"/>
                          <a:ea typeface="+mn-ea"/>
                          <a:cs typeface="Times New Roman" panose="02020603050405020304" pitchFamily="18" charset="0"/>
                        </a:rPr>
                        <a:t>mol</a:t>
                      </a:r>
                      <a:r>
                        <a:rPr lang="en-US" sz="2400" dirty="0">
                          <a:solidFill>
                            <a:srgbClr val="000000"/>
                          </a:solidFill>
                          <a:effectLst/>
                          <a:latin typeface="+mn-lt"/>
                          <a:ea typeface="+mn-ea"/>
                          <a:cs typeface="Times New Roman" panose="02020603050405020304" pitchFamily="18" charset="0"/>
                        </a:rPr>
                        <a:t>(O</a:t>
                      </a:r>
                      <a:r>
                        <a:rPr lang="en-US" sz="2400" baseline="-25000" dirty="0">
                          <a:solidFill>
                            <a:srgbClr val="000000"/>
                          </a:solidFill>
                          <a:effectLst/>
                          <a:latin typeface="+mn-lt"/>
                          <a:ea typeface="+mn-ea"/>
                          <a:cs typeface="Times New Roman" panose="02020603050405020304" pitchFamily="18" charset="0"/>
                        </a:rPr>
                        <a:t>2</a:t>
                      </a:r>
                      <a:r>
                        <a:rPr lang="zh-CN" sz="2400" dirty="0">
                          <a:solidFill>
                            <a:srgbClr val="000000"/>
                          </a:solidFill>
                          <a:effectLst/>
                          <a:latin typeface="+mn-lt"/>
                          <a:ea typeface="+mn-ea"/>
                          <a:cs typeface="Times New Roman" panose="02020603050405020304" pitchFamily="18" charset="0"/>
                        </a:rPr>
                        <a:t>不限量</a:t>
                      </a:r>
                      <a:r>
                        <a:rPr lang="en-US" sz="24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不限量</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68648889"/>
                  </a:ext>
                </a:extLst>
              </a:tr>
              <a:tr h="386088">
                <a:tc vMerge="1">
                  <a:txBody>
                    <a:bodyPr/>
                    <a:lstStyle/>
                    <a:p>
                      <a:endParaRPr lang="zh-CN" altLang="en-US"/>
                    </a:p>
                  </a:txBody>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生成物的量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CN" sz="2400" dirty="0">
                          <a:solidFill>
                            <a:srgbClr val="000000"/>
                          </a:solidFill>
                          <a:effectLst/>
                          <a:latin typeface="+mn-lt"/>
                          <a:ea typeface="+mn-ea"/>
                          <a:cs typeface="Times New Roman" panose="02020603050405020304" pitchFamily="18" charset="0"/>
                        </a:rPr>
                        <a:t>不限量</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1 mol H</a:t>
                      </a:r>
                      <a:r>
                        <a:rPr lang="en-US" sz="2400" baseline="-25000">
                          <a:solidFill>
                            <a:srgbClr val="000000"/>
                          </a:solidFill>
                          <a:effectLst/>
                          <a:latin typeface="+mn-lt"/>
                          <a:ea typeface="+mn-ea"/>
                          <a:cs typeface="Times New Roman" panose="02020603050405020304" pitchFamily="18" charset="0"/>
                        </a:rPr>
                        <a:t>2</a:t>
                      </a:r>
                      <a:r>
                        <a:rPr lang="en-US" sz="2400">
                          <a:solidFill>
                            <a:srgbClr val="000000"/>
                          </a:solidFill>
                          <a:effectLst/>
                          <a:latin typeface="+mn-lt"/>
                          <a:ea typeface="+mn-ea"/>
                          <a:cs typeface="Times New Roman" panose="02020603050405020304" pitchFamily="18" charset="0"/>
                        </a:rPr>
                        <a:t>O(l)</a:t>
                      </a:r>
                      <a:endParaRPr lang="zh-CN" sz="24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985297803"/>
                  </a:ext>
                </a:extLst>
              </a:tr>
              <a:tr h="1652247">
                <a:tc vMerge="1">
                  <a:txBody>
                    <a:bodyPr/>
                    <a:lstStyle/>
                    <a:p>
                      <a:endParaRPr lang="zh-CN" altLang="en-US"/>
                    </a:p>
                  </a:txBody>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反应热的含义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2400" dirty="0">
                          <a:solidFill>
                            <a:srgbClr val="000000"/>
                          </a:solidFill>
                          <a:effectLst/>
                          <a:latin typeface="+mn-lt"/>
                          <a:ea typeface="+mn-ea"/>
                          <a:cs typeface="Times New Roman" panose="02020603050405020304" pitchFamily="18" charset="0"/>
                        </a:rPr>
                        <a:t>101 kPa</a:t>
                      </a:r>
                      <a:r>
                        <a:rPr lang="zh-CN" sz="2400" dirty="0">
                          <a:solidFill>
                            <a:srgbClr val="000000"/>
                          </a:solidFill>
                          <a:effectLst/>
                          <a:latin typeface="+mn-lt"/>
                          <a:ea typeface="+mn-ea"/>
                          <a:cs typeface="Times New Roman" panose="02020603050405020304" pitchFamily="18" charset="0"/>
                        </a:rPr>
                        <a:t>时</a:t>
                      </a:r>
                      <a:r>
                        <a:rPr lang="en-US" sz="2400" dirty="0">
                          <a:solidFill>
                            <a:srgbClr val="000000"/>
                          </a:solidFill>
                          <a:effectLst/>
                          <a:latin typeface="+mn-lt"/>
                          <a:ea typeface="+mn-ea"/>
                          <a:cs typeface="Times New Roman" panose="02020603050405020304" pitchFamily="18" charset="0"/>
                        </a:rPr>
                        <a:t>,1 </a:t>
                      </a:r>
                      <a:r>
                        <a:rPr lang="en-US" sz="2400" dirty="0" err="1">
                          <a:solidFill>
                            <a:srgbClr val="000000"/>
                          </a:solidFill>
                          <a:effectLst/>
                          <a:latin typeface="+mn-lt"/>
                          <a:ea typeface="+mn-ea"/>
                          <a:cs typeface="Times New Roman" panose="02020603050405020304" pitchFamily="18" charset="0"/>
                        </a:rPr>
                        <a:t>mol</a:t>
                      </a:r>
                      <a:r>
                        <a:rPr lang="zh-CN" sz="2400" dirty="0">
                          <a:solidFill>
                            <a:srgbClr val="000000"/>
                          </a:solidFill>
                          <a:effectLst/>
                          <a:latin typeface="+mn-lt"/>
                          <a:ea typeface="+mn-ea"/>
                          <a:cs typeface="Times New Roman" panose="02020603050405020304" pitchFamily="18" charset="0"/>
                        </a:rPr>
                        <a:t>纯物质完全燃烧生成稳定的氧化物时放出的热量</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不同的可燃物</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其燃烧热一般不同</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zh-CN" sz="2400">
                          <a:solidFill>
                            <a:srgbClr val="000000"/>
                          </a:solidFill>
                          <a:effectLst/>
                          <a:latin typeface="+mn-lt"/>
                          <a:ea typeface="+mn-ea"/>
                          <a:cs typeface="Times New Roman" panose="02020603050405020304" pitchFamily="18" charset="0"/>
                        </a:rPr>
                        <a:t>在稀溶液中</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强酸与强碱发生中和反应</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生成</a:t>
                      </a:r>
                      <a:r>
                        <a:rPr lang="en-US" sz="2400">
                          <a:solidFill>
                            <a:srgbClr val="000000"/>
                          </a:solidFill>
                          <a:effectLst/>
                          <a:latin typeface="+mn-lt"/>
                          <a:ea typeface="+mn-ea"/>
                          <a:cs typeface="Times New Roman" panose="02020603050405020304" pitchFamily="18" charset="0"/>
                        </a:rPr>
                        <a:t>1 mol H</a:t>
                      </a:r>
                      <a:r>
                        <a:rPr lang="en-US" sz="2400" baseline="-25000">
                          <a:solidFill>
                            <a:srgbClr val="000000"/>
                          </a:solidFill>
                          <a:effectLst/>
                          <a:latin typeface="+mn-lt"/>
                          <a:ea typeface="+mn-ea"/>
                          <a:cs typeface="Times New Roman" panose="02020603050405020304" pitchFamily="18" charset="0"/>
                        </a:rPr>
                        <a:t>2</a:t>
                      </a:r>
                      <a:r>
                        <a:rPr lang="en-US" sz="2400">
                          <a:solidFill>
                            <a:srgbClr val="000000"/>
                          </a:solidFill>
                          <a:effectLst/>
                          <a:latin typeface="+mn-lt"/>
                          <a:ea typeface="+mn-ea"/>
                          <a:cs typeface="Times New Roman" panose="02020603050405020304" pitchFamily="18" charset="0"/>
                        </a:rPr>
                        <a:t>O(l)</a:t>
                      </a:r>
                      <a:r>
                        <a:rPr lang="zh-CN" sz="2400">
                          <a:solidFill>
                            <a:srgbClr val="000000"/>
                          </a:solidFill>
                          <a:effectLst/>
                          <a:latin typeface="+mn-lt"/>
                          <a:ea typeface="+mn-ea"/>
                          <a:cs typeface="Times New Roman" panose="02020603050405020304" pitchFamily="18" charset="0"/>
                        </a:rPr>
                        <a:t>和可溶性盐时放出的热量</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不同的反应物</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其中和热大致相同</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均约为</a:t>
                      </a:r>
                      <a:r>
                        <a:rPr lang="en-US" sz="2400">
                          <a:solidFill>
                            <a:srgbClr val="000000"/>
                          </a:solidFill>
                          <a:effectLst/>
                          <a:latin typeface="+mn-lt"/>
                          <a:ea typeface="+mn-ea"/>
                          <a:cs typeface="Times New Roman" panose="02020603050405020304" pitchFamily="18" charset="0"/>
                        </a:rPr>
                        <a:t>57.3 kJ·mol</a:t>
                      </a:r>
                      <a:r>
                        <a:rPr lang="en-US" sz="2400" baseline="30000">
                          <a:solidFill>
                            <a:srgbClr val="000000"/>
                          </a:solidFill>
                          <a:effectLst/>
                          <a:latin typeface="+mn-lt"/>
                          <a:ea typeface="+mn-ea"/>
                          <a:cs typeface="Times New Roman" panose="02020603050405020304" pitchFamily="18" charset="0"/>
                        </a:rPr>
                        <a:t>-1</a:t>
                      </a:r>
                      <a:endParaRPr lang="zh-CN" sz="24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369841885"/>
                  </a:ext>
                </a:extLst>
              </a:tr>
              <a:tr h="808141">
                <a:tc vMerge="1">
                  <a:txBody>
                    <a:bodyPr/>
                    <a:lstStyle/>
                    <a:p>
                      <a:endParaRPr lang="zh-CN" altLang="en-US"/>
                    </a:p>
                  </a:txBody>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表示方法</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zh-CN" sz="2400" dirty="0">
                          <a:solidFill>
                            <a:srgbClr val="000000"/>
                          </a:solidFill>
                          <a:effectLst/>
                          <a:latin typeface="+mn-lt"/>
                          <a:ea typeface="+mn-ea"/>
                          <a:cs typeface="Times New Roman" panose="02020603050405020304" pitchFamily="18" charset="0"/>
                        </a:rPr>
                        <a:t>燃烧热为</a:t>
                      </a:r>
                      <a:r>
                        <a:rPr lang="en-US" sz="2400" i="1" dirty="0">
                          <a:solidFill>
                            <a:srgbClr val="000000"/>
                          </a:solidFill>
                          <a:effectLst/>
                          <a:latin typeface="+mn-lt"/>
                          <a:ea typeface="+mn-ea"/>
                          <a:cs typeface="Times New Roman" panose="02020603050405020304" pitchFamily="18" charset="0"/>
                        </a:rPr>
                        <a:t>a</a:t>
                      </a:r>
                      <a:r>
                        <a:rPr lang="en-US" sz="2400" dirty="0">
                          <a:solidFill>
                            <a:srgbClr val="000000"/>
                          </a:solidFill>
                          <a:effectLst/>
                          <a:latin typeface="+mn-lt"/>
                          <a:ea typeface="+mn-ea"/>
                          <a:cs typeface="Times New Roman" panose="02020603050405020304" pitchFamily="18" charset="0"/>
                        </a:rPr>
                        <a:t> kJ·mol</a:t>
                      </a:r>
                      <a:r>
                        <a:rPr lang="en-US" sz="2400" baseline="30000" dirty="0">
                          <a:solidFill>
                            <a:srgbClr val="000000"/>
                          </a:solidFill>
                          <a:effectLst/>
                          <a:latin typeface="+mn-lt"/>
                          <a:ea typeface="+mn-ea"/>
                          <a:cs typeface="Times New Roman" panose="02020603050405020304" pitchFamily="18" charset="0"/>
                        </a:rPr>
                        <a:t>-1</a:t>
                      </a:r>
                      <a:r>
                        <a:rPr lang="zh-CN" sz="2400" dirty="0">
                          <a:solidFill>
                            <a:srgbClr val="000000"/>
                          </a:solidFill>
                          <a:effectLst/>
                          <a:latin typeface="+mn-lt"/>
                          <a:ea typeface="+mn-ea"/>
                          <a:cs typeface="Times New Roman" panose="02020603050405020304" pitchFamily="18" charset="0"/>
                        </a:rPr>
                        <a:t>或</a:t>
                      </a:r>
                      <a:r>
                        <a:rPr lang="en-US" sz="2400" dirty="0">
                          <a:solidFill>
                            <a:srgbClr val="000000"/>
                          </a:solidFill>
                          <a:effectLst/>
                          <a:latin typeface="+mn-lt"/>
                          <a:ea typeface="+mn-ea"/>
                          <a:cs typeface="Times New Roman" panose="02020603050405020304" pitchFamily="18" charset="0"/>
                        </a:rPr>
                        <a:t>Δ</a:t>
                      </a:r>
                      <a:r>
                        <a:rPr lang="en-US" sz="2400" i="1" dirty="0">
                          <a:solidFill>
                            <a:srgbClr val="000000"/>
                          </a:solidFill>
                          <a:effectLst/>
                          <a:latin typeface="+mn-lt"/>
                          <a:ea typeface="+mn-ea"/>
                          <a:cs typeface="Times New Roman" panose="02020603050405020304" pitchFamily="18" charset="0"/>
                        </a:rPr>
                        <a:t>H</a:t>
                      </a:r>
                      <a:r>
                        <a:rPr lang="en-US" sz="2400" dirty="0">
                          <a:solidFill>
                            <a:srgbClr val="000000"/>
                          </a:solidFill>
                          <a:effectLst/>
                          <a:latin typeface="+mn-lt"/>
                          <a:ea typeface="+mn-ea"/>
                          <a:cs typeface="Times New Roman" panose="02020603050405020304" pitchFamily="18" charset="0"/>
                        </a:rPr>
                        <a:t>=-</a:t>
                      </a:r>
                      <a:r>
                        <a:rPr lang="en-US" sz="2400" i="1" dirty="0">
                          <a:solidFill>
                            <a:srgbClr val="000000"/>
                          </a:solidFill>
                          <a:effectLst/>
                          <a:latin typeface="+mn-lt"/>
                          <a:ea typeface="+mn-ea"/>
                          <a:cs typeface="Times New Roman" panose="02020603050405020304" pitchFamily="18" charset="0"/>
                        </a:rPr>
                        <a:t>a</a:t>
                      </a:r>
                      <a:r>
                        <a:rPr lang="en-US" sz="2400" dirty="0">
                          <a:solidFill>
                            <a:srgbClr val="000000"/>
                          </a:solidFill>
                          <a:effectLst/>
                          <a:latin typeface="+mn-lt"/>
                          <a:ea typeface="+mn-ea"/>
                          <a:cs typeface="Times New Roman" panose="02020603050405020304" pitchFamily="18" charset="0"/>
                        </a:rPr>
                        <a:t> kJ·mol</a:t>
                      </a:r>
                      <a:r>
                        <a:rPr lang="en-US" sz="2400" baseline="30000" dirty="0">
                          <a:solidFill>
                            <a:srgbClr val="000000"/>
                          </a:solidFill>
                          <a:effectLst/>
                          <a:latin typeface="+mn-lt"/>
                          <a:ea typeface="+mn-ea"/>
                          <a:cs typeface="Times New Roman" panose="02020603050405020304" pitchFamily="18" charset="0"/>
                        </a:rPr>
                        <a:t>-1</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zh-CN" sz="2400" dirty="0">
                          <a:solidFill>
                            <a:srgbClr val="000000"/>
                          </a:solidFill>
                          <a:effectLst/>
                          <a:latin typeface="+mn-lt"/>
                          <a:ea typeface="+mn-ea"/>
                          <a:cs typeface="Times New Roman" panose="02020603050405020304" pitchFamily="18" charset="0"/>
                        </a:rPr>
                        <a:t>酸与碱反应的中和热为</a:t>
                      </a:r>
                      <a:r>
                        <a:rPr lang="en-US" sz="2400" dirty="0">
                          <a:solidFill>
                            <a:srgbClr val="000000"/>
                          </a:solidFill>
                          <a:effectLst/>
                          <a:latin typeface="+mn-lt"/>
                          <a:ea typeface="+mn-ea"/>
                          <a:cs typeface="Times New Roman" panose="02020603050405020304" pitchFamily="18" charset="0"/>
                        </a:rPr>
                        <a:t>57.3 kJ·mol</a:t>
                      </a:r>
                      <a:r>
                        <a:rPr lang="en-US" sz="2400" baseline="30000" dirty="0">
                          <a:solidFill>
                            <a:srgbClr val="000000"/>
                          </a:solidFill>
                          <a:effectLst/>
                          <a:latin typeface="+mn-lt"/>
                          <a:ea typeface="+mn-ea"/>
                          <a:cs typeface="Times New Roman" panose="02020603050405020304" pitchFamily="18" charset="0"/>
                        </a:rPr>
                        <a:t>-1</a:t>
                      </a:r>
                      <a:r>
                        <a:rPr lang="zh-CN" sz="2400" dirty="0">
                          <a:solidFill>
                            <a:srgbClr val="000000"/>
                          </a:solidFill>
                          <a:effectLst/>
                          <a:latin typeface="+mn-lt"/>
                          <a:ea typeface="+mn-ea"/>
                          <a:cs typeface="Times New Roman" panose="02020603050405020304" pitchFamily="18" charset="0"/>
                        </a:rPr>
                        <a:t>或</a:t>
                      </a:r>
                      <a:r>
                        <a:rPr lang="en-US" sz="2400" dirty="0">
                          <a:solidFill>
                            <a:srgbClr val="000000"/>
                          </a:solidFill>
                          <a:effectLst/>
                          <a:latin typeface="+mn-lt"/>
                          <a:ea typeface="+mn-ea"/>
                          <a:cs typeface="Times New Roman" panose="02020603050405020304" pitchFamily="18" charset="0"/>
                        </a:rPr>
                        <a:t>Δ</a:t>
                      </a:r>
                      <a:r>
                        <a:rPr lang="en-US" sz="2400" i="1" dirty="0">
                          <a:solidFill>
                            <a:srgbClr val="000000"/>
                          </a:solidFill>
                          <a:effectLst/>
                          <a:latin typeface="+mn-lt"/>
                          <a:ea typeface="+mn-ea"/>
                          <a:cs typeface="Times New Roman" panose="02020603050405020304" pitchFamily="18" charset="0"/>
                        </a:rPr>
                        <a:t>H</a:t>
                      </a:r>
                      <a:r>
                        <a:rPr lang="en-US" sz="2400" dirty="0">
                          <a:solidFill>
                            <a:srgbClr val="000000"/>
                          </a:solidFill>
                          <a:effectLst/>
                          <a:latin typeface="+mn-lt"/>
                          <a:ea typeface="+mn-ea"/>
                          <a:cs typeface="Times New Roman" panose="02020603050405020304" pitchFamily="18" charset="0"/>
                        </a:rPr>
                        <a:t> =-57.3 kJ·mol</a:t>
                      </a:r>
                      <a:r>
                        <a:rPr lang="en-US" sz="2400" baseline="30000" dirty="0">
                          <a:solidFill>
                            <a:srgbClr val="000000"/>
                          </a:solidFill>
                          <a:effectLst/>
                          <a:latin typeface="+mn-lt"/>
                          <a:ea typeface="+mn-ea"/>
                          <a:cs typeface="Times New Roman" panose="02020603050405020304" pitchFamily="18" charset="0"/>
                        </a:rPr>
                        <a:t>-1</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717556287"/>
                  </a:ext>
                </a:extLst>
              </a:tr>
              <a:tr h="1230194">
                <a:tc vMerge="1">
                  <a:txBody>
                    <a:bodyPr/>
                    <a:lstStyle/>
                    <a:p>
                      <a:endParaRPr lang="zh-CN" altLang="en-US"/>
                    </a:p>
                  </a:txBody>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热化学方程式</a:t>
                      </a:r>
                    </a:p>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的书写</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zh-CN" sz="2400" dirty="0">
                          <a:solidFill>
                            <a:srgbClr val="000000"/>
                          </a:solidFill>
                          <a:effectLst/>
                          <a:latin typeface="+mn-lt"/>
                          <a:ea typeface="+mn-ea"/>
                          <a:cs typeface="Times New Roman" panose="02020603050405020304" pitchFamily="18" charset="0"/>
                        </a:rPr>
                        <a:t>以燃烧</a:t>
                      </a:r>
                      <a:r>
                        <a:rPr lang="en-US" sz="2400" dirty="0">
                          <a:solidFill>
                            <a:srgbClr val="000000"/>
                          </a:solidFill>
                          <a:effectLst/>
                          <a:latin typeface="+mn-lt"/>
                          <a:ea typeface="+mn-ea"/>
                          <a:cs typeface="Times New Roman" panose="02020603050405020304" pitchFamily="18" charset="0"/>
                        </a:rPr>
                        <a:t>1 </a:t>
                      </a:r>
                      <a:r>
                        <a:rPr lang="en-US" sz="2400" dirty="0" err="1">
                          <a:solidFill>
                            <a:srgbClr val="000000"/>
                          </a:solidFill>
                          <a:effectLst/>
                          <a:latin typeface="+mn-lt"/>
                          <a:ea typeface="+mn-ea"/>
                          <a:cs typeface="Times New Roman" panose="02020603050405020304" pitchFamily="18" charset="0"/>
                        </a:rPr>
                        <a:t>mol</a:t>
                      </a:r>
                      <a:r>
                        <a:rPr lang="en-US" sz="2400" dirty="0">
                          <a:solidFill>
                            <a:srgbClr val="000000"/>
                          </a:solidFill>
                          <a:effectLst/>
                          <a:latin typeface="+mn-lt"/>
                          <a:ea typeface="+mn-ea"/>
                          <a:cs typeface="Times New Roman" panose="02020603050405020304" pitchFamily="18" charset="0"/>
                        </a:rPr>
                        <a:t> </a:t>
                      </a:r>
                      <a:r>
                        <a:rPr lang="zh-CN" sz="2400" dirty="0">
                          <a:solidFill>
                            <a:srgbClr val="000000"/>
                          </a:solidFill>
                          <a:effectLst/>
                          <a:latin typeface="+mn-lt"/>
                          <a:ea typeface="+mn-ea"/>
                          <a:cs typeface="Times New Roman" panose="02020603050405020304" pitchFamily="18" charset="0"/>
                        </a:rPr>
                        <a:t>纯物质为标准配平其余物质的化学计量数</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常用分数表示</a:t>
                      </a:r>
                      <a:r>
                        <a:rPr lang="en-US" sz="24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zh-CN" sz="2400" dirty="0">
                          <a:solidFill>
                            <a:srgbClr val="000000"/>
                          </a:solidFill>
                          <a:effectLst/>
                          <a:latin typeface="+mn-lt"/>
                          <a:ea typeface="+mn-ea"/>
                          <a:cs typeface="Times New Roman" panose="02020603050405020304" pitchFamily="18" charset="0"/>
                        </a:rPr>
                        <a:t>以生成</a:t>
                      </a:r>
                      <a:r>
                        <a:rPr lang="en-US" sz="2400" dirty="0">
                          <a:solidFill>
                            <a:srgbClr val="000000"/>
                          </a:solidFill>
                          <a:effectLst/>
                          <a:latin typeface="+mn-lt"/>
                          <a:ea typeface="+mn-ea"/>
                          <a:cs typeface="Times New Roman" panose="02020603050405020304" pitchFamily="18" charset="0"/>
                        </a:rPr>
                        <a:t>1 </a:t>
                      </a:r>
                      <a:r>
                        <a:rPr lang="en-US" sz="2400" dirty="0" err="1">
                          <a:solidFill>
                            <a:srgbClr val="000000"/>
                          </a:solidFill>
                          <a:effectLst/>
                          <a:latin typeface="+mn-lt"/>
                          <a:ea typeface="+mn-ea"/>
                          <a:cs typeface="Times New Roman" panose="02020603050405020304" pitchFamily="18" charset="0"/>
                        </a:rPr>
                        <a:t>mol</a:t>
                      </a:r>
                      <a:r>
                        <a:rPr lang="zh-CN" sz="2400" dirty="0">
                          <a:solidFill>
                            <a:srgbClr val="000000"/>
                          </a:solidFill>
                          <a:effectLst/>
                          <a:latin typeface="+mn-lt"/>
                          <a:ea typeface="+mn-ea"/>
                          <a:cs typeface="Times New Roman" panose="02020603050405020304" pitchFamily="18" charset="0"/>
                        </a:rPr>
                        <a:t>水为标准来配平其余物质的化学计量数</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常用分数表示</a:t>
                      </a:r>
                      <a:r>
                        <a:rPr lang="en-US" sz="24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060027820"/>
                  </a:ext>
                </a:extLst>
              </a:tr>
            </a:tbl>
          </a:graphicData>
        </a:graphic>
      </p:graphicFrame>
      <p:sp>
        <p:nvSpPr>
          <p:cNvPr id="4" name="矩形 3">
            <a:extLst>
              <a:ext uri="{FF2B5EF4-FFF2-40B4-BE49-F238E27FC236}">
                <a16:creationId xmlns="" xmlns:a16="http://schemas.microsoft.com/office/drawing/2014/main" id="{45784B83-619B-42E4-8737-3AF1EF1EE8A7}"/>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298261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a:extLst>
              <a:ext uri="{FF2B5EF4-FFF2-40B4-BE49-F238E27FC236}">
                <a16:creationId xmlns="" xmlns:a16="http://schemas.microsoft.com/office/drawing/2014/main" id="{BC3F8916-2892-4C22-8AC0-9BE4C636B622}"/>
              </a:ext>
            </a:extLst>
          </p:cNvPr>
          <p:cNvGraphicFramePr>
            <a:graphicFrameLocks noGrp="1"/>
          </p:cNvGraphicFramePr>
          <p:nvPr>
            <p:extLst>
              <p:ext uri="{D42A27DB-BD31-4B8C-83A1-F6EECF244321}">
                <p14:modId xmlns:p14="http://schemas.microsoft.com/office/powerpoint/2010/main" val="3948969857"/>
              </p:ext>
            </p:extLst>
          </p:nvPr>
        </p:nvGraphicFramePr>
        <p:xfrm>
          <a:off x="261257" y="1149367"/>
          <a:ext cx="11698514" cy="2743200"/>
        </p:xfrm>
        <a:graphic>
          <a:graphicData uri="http://schemas.openxmlformats.org/drawingml/2006/table">
            <a:tbl>
              <a:tblPr firstRow="1" firstCol="1" bandRow="1"/>
              <a:tblGrid>
                <a:gridCol w="2656114">
                  <a:extLst>
                    <a:ext uri="{9D8B030D-6E8A-4147-A177-3AD203B41FA5}">
                      <a16:colId xmlns="" xmlns:a16="http://schemas.microsoft.com/office/drawing/2014/main" val="783330150"/>
                    </a:ext>
                  </a:extLst>
                </a:gridCol>
                <a:gridCol w="4291177">
                  <a:extLst>
                    <a:ext uri="{9D8B030D-6E8A-4147-A177-3AD203B41FA5}">
                      <a16:colId xmlns="" xmlns:a16="http://schemas.microsoft.com/office/drawing/2014/main" val="940134670"/>
                    </a:ext>
                  </a:extLst>
                </a:gridCol>
                <a:gridCol w="4751223">
                  <a:extLst>
                    <a:ext uri="{9D8B030D-6E8A-4147-A177-3AD203B41FA5}">
                      <a16:colId xmlns="" xmlns:a16="http://schemas.microsoft.com/office/drawing/2014/main" val="4076674919"/>
                    </a:ext>
                  </a:extLst>
                </a:gridCol>
              </a:tblGrid>
              <a:tr h="437783">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 </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燃烧热</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中和热</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0137883"/>
                  </a:ext>
                </a:extLst>
              </a:tr>
              <a:tr h="1751134">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备注</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必须生成稳定的氧化物</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如</a:t>
                      </a:r>
                      <a:r>
                        <a:rPr lang="en-US" sz="2400" dirty="0">
                          <a:solidFill>
                            <a:srgbClr val="000000"/>
                          </a:solidFill>
                          <a:effectLst/>
                          <a:latin typeface="+mn-lt"/>
                          <a:ea typeface="+mn-ea"/>
                          <a:cs typeface="Times New Roman" panose="02020603050405020304" pitchFamily="18" charset="0"/>
                        </a:rPr>
                        <a:t>C</a:t>
                      </a:r>
                      <a:r>
                        <a:rPr lang="zh-CN" sz="2400" dirty="0">
                          <a:solidFill>
                            <a:srgbClr val="000000"/>
                          </a:solidFill>
                          <a:effectLst/>
                          <a:latin typeface="+mn-lt"/>
                          <a:ea typeface="+mn-ea"/>
                          <a:cs typeface="Times New Roman" panose="02020603050405020304" pitchFamily="18" charset="0"/>
                        </a:rPr>
                        <a:t>燃烧应生成</a:t>
                      </a:r>
                      <a:r>
                        <a:rPr lang="en-US" sz="2400" dirty="0">
                          <a:solidFill>
                            <a:srgbClr val="000000"/>
                          </a:solidFill>
                          <a:effectLst/>
                          <a:latin typeface="+mn-lt"/>
                          <a:ea typeface="+mn-ea"/>
                          <a:cs typeface="Times New Roman" panose="02020603050405020304" pitchFamily="18" charset="0"/>
                        </a:rPr>
                        <a:t>CO</a:t>
                      </a:r>
                      <a:r>
                        <a:rPr lang="en-US" sz="2400" baseline="-25000" dirty="0">
                          <a:solidFill>
                            <a:srgbClr val="000000"/>
                          </a:solidFill>
                          <a:effectLst/>
                          <a:latin typeface="+mn-lt"/>
                          <a:ea typeface="+mn-ea"/>
                          <a:cs typeface="Times New Roman" panose="02020603050405020304" pitchFamily="18" charset="0"/>
                        </a:rPr>
                        <a:t>2</a:t>
                      </a:r>
                      <a:r>
                        <a:rPr lang="zh-CN" sz="2400" dirty="0">
                          <a:solidFill>
                            <a:srgbClr val="000000"/>
                          </a:solidFill>
                          <a:effectLst/>
                          <a:latin typeface="+mn-lt"/>
                          <a:ea typeface="+mn-ea"/>
                          <a:cs typeface="Times New Roman" panose="02020603050405020304" pitchFamily="18" charset="0"/>
                        </a:rPr>
                        <a:t>而不是</a:t>
                      </a:r>
                      <a:r>
                        <a:rPr lang="en-US" sz="2400" dirty="0">
                          <a:solidFill>
                            <a:srgbClr val="000000"/>
                          </a:solidFill>
                          <a:effectLst/>
                          <a:latin typeface="+mn-lt"/>
                          <a:ea typeface="+mn-ea"/>
                          <a:cs typeface="Times New Roman" panose="02020603050405020304" pitchFamily="18" charset="0"/>
                        </a:rPr>
                        <a:t>CO,H</a:t>
                      </a:r>
                      <a:r>
                        <a:rPr lang="en-US" sz="2400" baseline="-25000" dirty="0">
                          <a:solidFill>
                            <a:srgbClr val="000000"/>
                          </a:solidFill>
                          <a:effectLst/>
                          <a:latin typeface="+mn-lt"/>
                          <a:ea typeface="+mn-ea"/>
                          <a:cs typeface="Times New Roman" panose="02020603050405020304" pitchFamily="18" charset="0"/>
                        </a:rPr>
                        <a:t>2</a:t>
                      </a:r>
                      <a:r>
                        <a:rPr lang="zh-CN" sz="2400" dirty="0">
                          <a:solidFill>
                            <a:srgbClr val="000000"/>
                          </a:solidFill>
                          <a:effectLst/>
                          <a:latin typeface="+mn-lt"/>
                          <a:ea typeface="+mn-ea"/>
                          <a:cs typeface="Times New Roman" panose="02020603050405020304" pitchFamily="18" charset="0"/>
                        </a:rPr>
                        <a:t>燃烧应生成液态水而非气态水</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(1)</a:t>
                      </a:r>
                      <a:r>
                        <a:rPr lang="zh-CN" sz="2400" dirty="0">
                          <a:solidFill>
                            <a:srgbClr val="000000"/>
                          </a:solidFill>
                          <a:effectLst/>
                          <a:latin typeface="+mn-lt"/>
                          <a:ea typeface="+mn-ea"/>
                          <a:cs typeface="Times New Roman" panose="02020603050405020304" pitchFamily="18" charset="0"/>
                        </a:rPr>
                        <a:t>若用弱酸代替强酸</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或用弱碱代替强碱</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因电离吸热</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放出的热量减小</a:t>
                      </a:r>
                      <a:r>
                        <a:rPr lang="en-US" sz="2400" dirty="0">
                          <a:solidFill>
                            <a:srgbClr val="000000"/>
                          </a:solidFill>
                          <a:effectLst/>
                          <a:latin typeface="+mn-lt"/>
                          <a:ea typeface="+mn-ea"/>
                          <a:cs typeface="Times New Roman" panose="02020603050405020304" pitchFamily="18" charset="0"/>
                        </a:rPr>
                        <a:t>;(2)</a:t>
                      </a:r>
                      <a:r>
                        <a:rPr lang="zh-CN" sz="2400" dirty="0">
                          <a:solidFill>
                            <a:srgbClr val="000000"/>
                          </a:solidFill>
                          <a:effectLst/>
                          <a:latin typeface="+mn-lt"/>
                          <a:ea typeface="+mn-ea"/>
                          <a:cs typeface="Times New Roman" panose="02020603050405020304" pitchFamily="18" charset="0"/>
                        </a:rPr>
                        <a:t>若用浓硫酸</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或</a:t>
                      </a:r>
                      <a:r>
                        <a:rPr lang="en-US" sz="2400" dirty="0" err="1">
                          <a:solidFill>
                            <a:srgbClr val="000000"/>
                          </a:solidFill>
                          <a:effectLst/>
                          <a:latin typeface="+mn-lt"/>
                          <a:ea typeface="+mn-ea"/>
                          <a:cs typeface="Times New Roman" panose="02020603050405020304" pitchFamily="18" charset="0"/>
                        </a:rPr>
                        <a:t>NaOH</a:t>
                      </a:r>
                      <a:r>
                        <a:rPr lang="zh-CN" sz="2400" dirty="0">
                          <a:solidFill>
                            <a:srgbClr val="000000"/>
                          </a:solidFill>
                          <a:effectLst/>
                          <a:latin typeface="+mn-lt"/>
                          <a:ea typeface="+mn-ea"/>
                          <a:cs typeface="Times New Roman" panose="02020603050405020304" pitchFamily="18" charset="0"/>
                        </a:rPr>
                        <a:t>固体</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作反应物</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放出热量增多</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59847478"/>
                  </a:ext>
                </a:extLst>
              </a:tr>
            </a:tbl>
          </a:graphicData>
        </a:graphic>
      </p:graphicFrame>
      <p:sp>
        <p:nvSpPr>
          <p:cNvPr id="4" name="矩形 1">
            <a:extLst>
              <a:ext uri="{FF2B5EF4-FFF2-40B4-BE49-F238E27FC236}">
                <a16:creationId xmlns="" xmlns:a16="http://schemas.microsoft.com/office/drawing/2014/main" id="{718BE5F2-527E-4E04-BFCC-273C78DB0951}"/>
              </a:ext>
            </a:extLst>
          </p:cNvPr>
          <p:cNvSpPr>
            <a:spLocks noChangeArrowheads="1"/>
          </p:cNvSpPr>
          <p:nvPr/>
        </p:nvSpPr>
        <p:spPr bwMode="auto">
          <a:xfrm>
            <a:off x="10349503" y="386264"/>
            <a:ext cx="1519555" cy="646331"/>
          </a:xfrm>
          <a:prstGeom prst="rect">
            <a:avLst/>
          </a:prstGeom>
          <a:noFill/>
          <a:ln w="9525">
            <a:noFill/>
            <a:miter lim="800000"/>
          </a:ln>
        </p:spPr>
        <p:txBody>
          <a:bodyPr wrap="square">
            <a:spAutoFit/>
          </a:bodyPr>
          <a:lstStyle/>
          <a:p>
            <a:pPr algn="r">
              <a:lnSpc>
                <a:spcPct val="150000"/>
              </a:lnSpc>
            </a:pPr>
            <a:r>
              <a:rPr lang="en-US" altLang="zh-CN"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r>
              <a:rPr lang="zh-CN" altLang="en-US"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续表</a:t>
            </a:r>
            <a:r>
              <a:rPr lang="en-US" altLang="zh-CN"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p>
        </p:txBody>
      </p:sp>
      <p:sp>
        <p:nvSpPr>
          <p:cNvPr id="6" name="矩形 5">
            <a:extLst>
              <a:ext uri="{FF2B5EF4-FFF2-40B4-BE49-F238E27FC236}">
                <a16:creationId xmlns="" xmlns:a16="http://schemas.microsoft.com/office/drawing/2014/main" id="{704EA3D8-2D09-4269-A1EE-CB92DE1DE206}"/>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1056591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CB52EFE2-D6ED-461A-A6BE-1974E2547564}"/>
              </a:ext>
            </a:extLst>
          </p:cNvPr>
          <p:cNvSpPr/>
          <p:nvPr/>
        </p:nvSpPr>
        <p:spPr>
          <a:xfrm>
            <a:off x="514610" y="789015"/>
            <a:ext cx="1620957" cy="662489"/>
          </a:xfrm>
          <a:prstGeom prst="rect">
            <a:avLst/>
          </a:prstGeom>
        </p:spPr>
        <p:txBody>
          <a:bodyPr wrap="none">
            <a:spAutoFit/>
          </a:bodyPr>
          <a:lstStyle/>
          <a:p>
            <a:pPr>
              <a:lnSpc>
                <a:spcPct val="150000"/>
              </a:lnSpc>
            </a:pPr>
            <a:r>
              <a:rPr lang="zh-CN" altLang="en-US" sz="2800" b="1" dirty="0">
                <a:solidFill>
                  <a:srgbClr val="DA251C"/>
                </a:solidFill>
                <a:latin typeface="+mn-ea"/>
                <a:cs typeface="Times New Roman" panose="02020603050405020304" pitchFamily="18" charset="0"/>
              </a:rPr>
              <a:t>拓展延伸</a:t>
            </a:r>
            <a:endParaRPr lang="zh-CN" altLang="zh-CN" sz="2800" b="1" dirty="0">
              <a:solidFill>
                <a:srgbClr val="DA251C"/>
              </a:solidFill>
              <a:latin typeface="+mn-ea"/>
              <a:cs typeface="Times New Roman" panose="02020603050405020304" pitchFamily="18" charset="0"/>
            </a:endParaRPr>
          </a:p>
        </p:txBody>
      </p:sp>
      <p:sp>
        <p:nvSpPr>
          <p:cNvPr id="2" name="矩形 1">
            <a:extLst>
              <a:ext uri="{FF2B5EF4-FFF2-40B4-BE49-F238E27FC236}">
                <a16:creationId xmlns="" xmlns:a16="http://schemas.microsoft.com/office/drawing/2014/main" id="{715E11A9-0CCF-4A7C-B797-40FC7481E028}"/>
              </a:ext>
            </a:extLst>
          </p:cNvPr>
          <p:cNvSpPr/>
          <p:nvPr/>
        </p:nvSpPr>
        <p:spPr>
          <a:xfrm>
            <a:off x="318866" y="1400616"/>
            <a:ext cx="11540198" cy="2601290"/>
          </a:xfrm>
          <a:prstGeom prst="rect">
            <a:avLst/>
          </a:prstGeom>
        </p:spPr>
        <p:txBody>
          <a:bodyPr wrap="square">
            <a:spAutoFit/>
          </a:bodyPr>
          <a:lstStyle/>
          <a:p>
            <a:pPr>
              <a:lnSpc>
                <a:spcPct val="150000"/>
              </a:lnSpc>
            </a:pPr>
            <a:r>
              <a:rPr lang="en-US" altLang="zh-CN" sz="2800" dirty="0"/>
              <a:t>1.</a:t>
            </a:r>
            <a:r>
              <a:rPr lang="zh-CN" altLang="zh-CN" sz="2800" dirty="0"/>
              <a:t>中和反应的实质是</a:t>
            </a:r>
            <a:r>
              <a:rPr lang="en-US" altLang="zh-CN" sz="2800" dirty="0"/>
              <a:t>H</a:t>
            </a:r>
            <a:r>
              <a:rPr lang="en-US" altLang="zh-CN" sz="2800" baseline="30000" dirty="0"/>
              <a:t>+</a:t>
            </a:r>
            <a:r>
              <a:rPr lang="zh-CN" altLang="zh-CN" sz="2800" dirty="0"/>
              <a:t>和</a:t>
            </a:r>
            <a:r>
              <a:rPr lang="en-US" altLang="zh-CN" sz="2800" dirty="0"/>
              <a:t>OH</a:t>
            </a:r>
            <a:r>
              <a:rPr lang="en-US" altLang="zh-CN" sz="2800" baseline="30000" dirty="0"/>
              <a:t>-</a:t>
            </a:r>
            <a:r>
              <a:rPr lang="zh-CN" altLang="zh-CN" sz="2800" dirty="0"/>
              <a:t>反应生成</a:t>
            </a:r>
            <a:r>
              <a:rPr lang="en-US" altLang="zh-CN" sz="2800" dirty="0"/>
              <a:t>H</a:t>
            </a:r>
            <a:r>
              <a:rPr lang="en-US" altLang="zh-CN" sz="2800" baseline="-25000" dirty="0"/>
              <a:t>2</a:t>
            </a:r>
            <a:r>
              <a:rPr lang="en-US" altLang="zh-CN" sz="2800" dirty="0"/>
              <a:t>O</a:t>
            </a:r>
            <a:r>
              <a:rPr lang="zh-CN" altLang="zh-CN" sz="2800" dirty="0"/>
              <a:t>。若反应过程中有其他物质生成</a:t>
            </a:r>
            <a:r>
              <a:rPr lang="en-US" altLang="zh-CN" sz="2800" dirty="0"/>
              <a:t>(</a:t>
            </a:r>
            <a:r>
              <a:rPr lang="zh-CN" altLang="zh-CN" sz="2800" dirty="0"/>
              <a:t>如生成不溶性物质、难电离物质等</a:t>
            </a:r>
            <a:r>
              <a:rPr lang="en-US" altLang="zh-CN" sz="2800" dirty="0"/>
              <a:t>),</a:t>
            </a:r>
            <a:r>
              <a:rPr lang="zh-CN" altLang="zh-CN" sz="2800" dirty="0"/>
              <a:t>这部分反应热不在中和热之内。</a:t>
            </a:r>
          </a:p>
          <a:p>
            <a:pPr>
              <a:lnSpc>
                <a:spcPct val="150000"/>
              </a:lnSpc>
            </a:pPr>
            <a:r>
              <a:rPr lang="en-US" altLang="zh-CN" sz="2800" dirty="0"/>
              <a:t>2.</a:t>
            </a:r>
            <a:r>
              <a:rPr lang="zh-CN" altLang="zh-CN" sz="2800" dirty="0"/>
              <a:t>中和反应的对象为稀溶液</a:t>
            </a:r>
            <a:r>
              <a:rPr lang="en-US" altLang="zh-CN" sz="2800" dirty="0"/>
              <a:t>,</a:t>
            </a:r>
            <a:r>
              <a:rPr lang="zh-CN" altLang="zh-CN" sz="2800" dirty="0"/>
              <a:t>稀的强酸溶液与稀的强碱溶液发生中和反应</a:t>
            </a:r>
            <a:r>
              <a:rPr lang="en-US" altLang="zh-CN" sz="2800" dirty="0"/>
              <a:t>,</a:t>
            </a:r>
            <a:r>
              <a:rPr lang="zh-CN" altLang="zh-CN" sz="2800" dirty="0"/>
              <a:t>生成易溶性盐和水时</a:t>
            </a:r>
            <a:r>
              <a:rPr lang="en-US" altLang="zh-CN" sz="2800" dirty="0"/>
              <a:t>,Δ</a:t>
            </a:r>
            <a:r>
              <a:rPr lang="en-US" altLang="zh-CN" sz="2800" i="1" dirty="0"/>
              <a:t>H</a:t>
            </a:r>
            <a:r>
              <a:rPr lang="en-US" altLang="zh-CN" sz="2800" dirty="0"/>
              <a:t>=-57.3 kJ/</a:t>
            </a:r>
            <a:r>
              <a:rPr lang="en-US" altLang="zh-CN" sz="2800" dirty="0" err="1"/>
              <a:t>mol</a:t>
            </a:r>
            <a:r>
              <a:rPr lang="zh-CN" altLang="zh-CN" sz="2800" dirty="0"/>
              <a:t>。</a:t>
            </a:r>
          </a:p>
        </p:txBody>
      </p:sp>
      <p:sp>
        <p:nvSpPr>
          <p:cNvPr id="4" name="矩形 3">
            <a:extLst>
              <a:ext uri="{FF2B5EF4-FFF2-40B4-BE49-F238E27FC236}">
                <a16:creationId xmlns="" xmlns:a16="http://schemas.microsoft.com/office/drawing/2014/main" id="{C410F9B4-FE39-488E-9D9B-9C7B8F17EB97}"/>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534711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400"/>
            <a:ext cx="12192000" cy="2617200"/>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zh-CN" sz="4000" b="1" dirty="0">
                <a:solidFill>
                  <a:schemeClr val="bg1"/>
                </a:solidFill>
              </a:rPr>
              <a:t>专题十三　化学能与热能</a:t>
            </a:r>
          </a:p>
        </p:txBody>
      </p:sp>
      <p:sp>
        <p:nvSpPr>
          <p:cNvPr id="11" name="文本框 10"/>
          <p:cNvSpPr txBox="1"/>
          <p:nvPr/>
        </p:nvSpPr>
        <p:spPr>
          <a:xfrm>
            <a:off x="3182382" y="1546119"/>
            <a:ext cx="5827236" cy="461665"/>
          </a:xfrm>
          <a:prstGeom prst="rect">
            <a:avLst/>
          </a:prstGeom>
          <a:noFill/>
        </p:spPr>
        <p:txBody>
          <a:bodyPr wrap="none" rtlCol="0">
            <a:spAutoFit/>
          </a:bodyPr>
          <a:lstStyle/>
          <a:p>
            <a:pPr algn="ctr"/>
            <a:r>
              <a:rPr lang="en-US" altLang="zh-CN" sz="2400" dirty="0">
                <a:solidFill>
                  <a:srgbClr val="DA251C"/>
                </a:solidFill>
              </a:rPr>
              <a:t>【</a:t>
            </a:r>
            <a:r>
              <a:rPr lang="zh-CN" altLang="en-US" sz="2400" dirty="0">
                <a:solidFill>
                  <a:srgbClr val="DA251C"/>
                </a:solidFill>
              </a:rPr>
              <a:t>高考帮</a:t>
            </a:r>
            <a:r>
              <a:rPr lang="en-US" altLang="zh-CN" sz="2400" dirty="0">
                <a:solidFill>
                  <a:srgbClr val="DA251C"/>
                </a:solidFill>
              </a:rPr>
              <a:t>·</a:t>
            </a:r>
            <a:r>
              <a:rPr lang="zh-CN" altLang="en-US" sz="2400" dirty="0">
                <a:solidFill>
                  <a:srgbClr val="DA251C"/>
                </a:solidFill>
              </a:rPr>
              <a:t>化学</a:t>
            </a:r>
            <a:r>
              <a:rPr lang="en-US" altLang="zh-CN" sz="2400" dirty="0">
                <a:solidFill>
                  <a:srgbClr val="DA251C"/>
                </a:solidFill>
              </a:rPr>
              <a:t>】</a:t>
            </a:r>
            <a:r>
              <a:rPr lang="zh-CN" altLang="zh-CN" sz="2400" dirty="0">
                <a:solidFill>
                  <a:srgbClr val="DA251C"/>
                </a:solidFill>
              </a:rPr>
              <a:t>专题十三　化学能与热能</a:t>
            </a:r>
          </a:p>
        </p:txBody>
      </p:sp>
    </p:spTree>
    <p:extLst>
      <p:ext uri="{BB962C8B-B14F-4D97-AF65-F5344CB8AC3E}">
        <p14:creationId xmlns:p14="http://schemas.microsoft.com/office/powerpoint/2010/main" val="3613475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801" y="-2"/>
            <a:ext cx="3824514"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考点</a:t>
            </a:r>
            <a:r>
              <a:rPr lang="en-US" altLang="zh-CN" sz="2800" dirty="0">
                <a:solidFill>
                  <a:srgbClr val="DA251C"/>
                </a:solidFill>
              </a:rPr>
              <a:t>2</a:t>
            </a:r>
            <a:r>
              <a:rPr lang="zh-CN" altLang="zh-CN" sz="2800" dirty="0">
                <a:solidFill>
                  <a:srgbClr val="DA251C"/>
                </a:solidFill>
              </a:rPr>
              <a:t>　热化学方程式</a:t>
            </a:r>
            <a:endParaRPr lang="en-US" altLang="zh-CN" sz="2800" dirty="0">
              <a:solidFill>
                <a:srgbClr val="DA251C"/>
              </a:solidFill>
            </a:endParaRPr>
          </a:p>
        </p:txBody>
      </p:sp>
      <mc:AlternateContent xmlns:mc="http://schemas.openxmlformats.org/markup-compatibility/2006" xmlns:a14="http://schemas.microsoft.com/office/drawing/2010/main">
        <mc:Choice Requires="a14">
          <p:sp>
            <p:nvSpPr>
              <p:cNvPr id="2" name="矩形 1">
                <a:extLst>
                  <a:ext uri="{FF2B5EF4-FFF2-40B4-BE49-F238E27FC236}">
                    <a16:creationId xmlns="" xmlns:a16="http://schemas.microsoft.com/office/drawing/2014/main" id="{715E11A9-0CCF-4A7C-B797-40FC7481E028}"/>
                  </a:ext>
                </a:extLst>
              </p:cNvPr>
              <p:cNvSpPr/>
              <p:nvPr/>
            </p:nvSpPr>
            <p:spPr>
              <a:xfrm>
                <a:off x="246296" y="739434"/>
                <a:ext cx="11727990" cy="3608104"/>
              </a:xfrm>
              <a:prstGeom prst="rect">
                <a:avLst/>
              </a:prstGeom>
            </p:spPr>
            <p:txBody>
              <a:bodyPr wrap="square">
                <a:spAutoFit/>
              </a:bodyPr>
              <a:lstStyle/>
              <a:p>
                <a:pPr>
                  <a:lnSpc>
                    <a:spcPct val="150000"/>
                  </a:lnSpc>
                </a:pPr>
                <a:r>
                  <a:rPr lang="zh-CN" altLang="zh-CN" sz="2800" b="1" dirty="0"/>
                  <a:t> </a:t>
                </a:r>
                <a:r>
                  <a:rPr lang="en-US" altLang="zh-CN" sz="2800" b="1" dirty="0"/>
                  <a:t>1.</a:t>
                </a:r>
                <a:r>
                  <a:rPr lang="zh-CN" altLang="zh-CN" sz="2800" b="1" dirty="0"/>
                  <a:t>定义</a:t>
                </a:r>
              </a:p>
              <a:p>
                <a:pPr>
                  <a:lnSpc>
                    <a:spcPct val="150000"/>
                  </a:lnSpc>
                </a:pPr>
                <a:r>
                  <a:rPr lang="zh-CN" altLang="zh-CN" sz="2800" dirty="0"/>
                  <a:t>表示参加反应物质的量和反应热的关系的化学方程式。</a:t>
                </a:r>
              </a:p>
              <a:p>
                <a:pPr>
                  <a:lnSpc>
                    <a:spcPct val="150000"/>
                  </a:lnSpc>
                </a:pPr>
                <a:r>
                  <a:rPr lang="en-US" altLang="zh-CN" sz="2800" b="1" dirty="0"/>
                  <a:t>2.</a:t>
                </a:r>
                <a:r>
                  <a:rPr lang="zh-CN" altLang="zh-CN" sz="2800" b="1" dirty="0"/>
                  <a:t>意义</a:t>
                </a:r>
              </a:p>
              <a:p>
                <a:pPr>
                  <a:lnSpc>
                    <a:spcPct val="150000"/>
                  </a:lnSpc>
                </a:pPr>
                <a:r>
                  <a:rPr lang="zh-CN" altLang="zh-CN" sz="2800" dirty="0"/>
                  <a:t>不仅表明了化学反应中的物质变化</a:t>
                </a:r>
                <a:r>
                  <a:rPr lang="en-US" altLang="zh-CN" sz="2800" dirty="0"/>
                  <a:t>,</a:t>
                </a:r>
                <a:r>
                  <a:rPr lang="zh-CN" altLang="zh-CN" sz="2800" dirty="0"/>
                  <a:t>也表明了化学反应中的能量变化。</a:t>
                </a:r>
              </a:p>
              <a:p>
                <a:pPr>
                  <a:lnSpc>
                    <a:spcPct val="150000"/>
                  </a:lnSpc>
                </a:pPr>
                <a:r>
                  <a:rPr lang="zh-CN" altLang="zh-CN" sz="2800" dirty="0"/>
                  <a:t>如</a:t>
                </a:r>
                <a:r>
                  <a:rPr lang="en-US" altLang="zh-CN" sz="2800" dirty="0"/>
                  <a:t>H</a:t>
                </a:r>
                <a:r>
                  <a:rPr lang="en-US" altLang="zh-CN" sz="2800" baseline="-25000" dirty="0"/>
                  <a:t>2</a:t>
                </a:r>
                <a:r>
                  <a:rPr lang="en-US" altLang="zh-CN" sz="2800" dirty="0"/>
                  <a:t>(g)+</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1</m:t>
                        </m:r>
                      </m:num>
                      <m:den>
                        <m:r>
                          <a:rPr lang="en-US" altLang="zh-CN" sz="2800">
                            <a:latin typeface="Cambria Math" panose="02040503050406030204" pitchFamily="18" charset="0"/>
                          </a:rPr>
                          <m:t>2</m:t>
                        </m:r>
                      </m:den>
                    </m:f>
                  </m:oMath>
                </a14:m>
                <a:r>
                  <a:rPr lang="en-US" altLang="zh-CN" sz="2800" dirty="0"/>
                  <a:t>O</a:t>
                </a:r>
                <a:r>
                  <a:rPr lang="en-US" altLang="zh-CN" sz="2800" baseline="-25000" dirty="0"/>
                  <a:t>2</a:t>
                </a:r>
                <a:r>
                  <a:rPr lang="en-US" altLang="zh-CN" sz="2800" dirty="0"/>
                  <a:t>(g)</a:t>
                </a:r>
                <a:endParaRPr lang="zh-CN" altLang="zh-CN" sz="2800" dirty="0">
                  <a:solidFill>
                    <a:srgbClr val="000000"/>
                  </a:solidFill>
                  <a:cs typeface="Times New Roman" panose="02020603050405020304" pitchFamily="18" charset="0"/>
                </a:endParaRPr>
              </a:p>
            </p:txBody>
          </p:sp>
        </mc:Choice>
        <mc:Fallback xmlns="">
          <p:sp>
            <p:nvSpPr>
              <p:cNvPr id="2" name="矩形 1">
                <a:extLst>
                  <a:ext uri="{FF2B5EF4-FFF2-40B4-BE49-F238E27FC236}">
                    <a16:creationId xmlns:a16="http://schemas.microsoft.com/office/drawing/2014/main" xmlns:a14="http://schemas.microsoft.com/office/drawing/2010/main" xmlns="" id="{715E11A9-0CCF-4A7C-B797-40FC7481E028}"/>
                  </a:ext>
                </a:extLst>
              </p:cNvPr>
              <p:cNvSpPr>
                <a:spLocks noRot="1" noChangeAspect="1" noMove="1" noResize="1" noEditPoints="1" noAdjustHandles="1" noChangeArrowheads="1" noChangeShapeType="1" noTextEdit="1"/>
              </p:cNvSpPr>
              <p:nvPr/>
            </p:nvSpPr>
            <p:spPr>
              <a:xfrm>
                <a:off x="246296" y="739434"/>
                <a:ext cx="11727990" cy="3608104"/>
              </a:xfrm>
              <a:prstGeom prst="rect">
                <a:avLst/>
              </a:prstGeom>
              <a:blipFill rotWithShape="1">
                <a:blip r:embed="rId2"/>
                <a:stretch>
                  <a:fillRect l="-1040"/>
                </a:stretch>
              </a:blipFill>
            </p:spPr>
            <p:txBody>
              <a:bodyPr/>
              <a:lstStyle/>
              <a:p>
                <a:r>
                  <a:rPr lang="zh-CN" altLang="en-US">
                    <a:noFill/>
                  </a:rPr>
                  <a:t> </a:t>
                </a:r>
              </a:p>
            </p:txBody>
          </p:sp>
        </mc:Fallback>
      </mc:AlternateContent>
      <p:sp>
        <p:nvSpPr>
          <p:cNvPr id="5" name="矩形 4">
            <a:extLst>
              <a:ext uri="{FF2B5EF4-FFF2-40B4-BE49-F238E27FC236}">
                <a16:creationId xmlns="" xmlns:a16="http://schemas.microsoft.com/office/drawing/2014/main" id="{9D9B22F1-A61A-409C-A0A3-1501DFF00059}"/>
              </a:ext>
            </a:extLst>
          </p:cNvPr>
          <p:cNvSpPr/>
          <p:nvPr/>
        </p:nvSpPr>
        <p:spPr>
          <a:xfrm>
            <a:off x="3236684" y="3480027"/>
            <a:ext cx="8767076" cy="738664"/>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O(g)</a:t>
            </a:r>
            <a:r>
              <a:rPr lang="zh-CN" altLang="zh-CN" sz="2800" dirty="0">
                <a:solidFill>
                  <a:srgbClr val="000000"/>
                </a:solidFill>
                <a:cs typeface="Times New Roman" panose="02020603050405020304" pitchFamily="18" charset="0"/>
              </a:rPr>
              <a:t>　</a:t>
            </a:r>
            <a:r>
              <a:rPr lang="en-US" altLang="zh-CN" sz="2800" dirty="0">
                <a:solidFill>
                  <a:srgbClr val="000000"/>
                </a:solidFill>
                <a:cs typeface="Times New Roman" panose="02020603050405020304" pitchFamily="18" charset="0"/>
              </a:rPr>
              <a:t>Δ</a:t>
            </a:r>
            <a:r>
              <a:rPr lang="en-US" altLang="zh-CN" sz="2800" i="1" dirty="0">
                <a:solidFill>
                  <a:srgbClr val="000000"/>
                </a:solidFill>
                <a:cs typeface="Times New Roman" panose="02020603050405020304" pitchFamily="18" charset="0"/>
              </a:rPr>
              <a:t>H</a:t>
            </a:r>
            <a:r>
              <a:rPr lang="en-US" altLang="zh-CN" sz="2800" dirty="0">
                <a:solidFill>
                  <a:srgbClr val="000000"/>
                </a:solidFill>
                <a:cs typeface="Times New Roman" panose="02020603050405020304" pitchFamily="18" charset="0"/>
              </a:rPr>
              <a:t>=-241.8 kJ·mol</a:t>
            </a:r>
            <a:r>
              <a:rPr lang="en-US" altLang="zh-CN" sz="2800" baseline="30000" dirty="0">
                <a:solidFill>
                  <a:srgbClr val="000000"/>
                </a:solidFill>
                <a:cs typeface="Times New Roman" panose="02020603050405020304" pitchFamily="18" charset="0"/>
              </a:rPr>
              <a:t>-1</a:t>
            </a:r>
            <a:r>
              <a:rPr lang="zh-CN" altLang="zh-CN" sz="2800" dirty="0">
                <a:solidFill>
                  <a:srgbClr val="000000"/>
                </a:solidFill>
                <a:cs typeface="Times New Roman" panose="02020603050405020304" pitchFamily="18" charset="0"/>
              </a:rPr>
              <a:t>表示的意义为在</a:t>
            </a:r>
            <a:r>
              <a:rPr lang="en-US" altLang="zh-CN" sz="2800" dirty="0">
                <a:solidFill>
                  <a:srgbClr val="000000"/>
                </a:solidFill>
                <a:cs typeface="Times New Roman" panose="02020603050405020304" pitchFamily="18" charset="0"/>
              </a:rPr>
              <a:t>25 ℃</a:t>
            </a:r>
            <a:r>
              <a:rPr lang="zh-CN" altLang="zh-CN" sz="2800" dirty="0">
                <a:solidFill>
                  <a:srgbClr val="000000"/>
                </a:solidFill>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10" name="矩形 9">
                <a:extLst>
                  <a:ext uri="{FF2B5EF4-FFF2-40B4-BE49-F238E27FC236}">
                    <a16:creationId xmlns="" xmlns:a16="http://schemas.microsoft.com/office/drawing/2014/main" id="{60C867D4-EBE4-43B0-B45D-11B87CDFA9B7}"/>
                  </a:ext>
                </a:extLst>
              </p:cNvPr>
              <p:cNvSpPr/>
              <p:nvPr/>
            </p:nvSpPr>
            <p:spPr>
              <a:xfrm>
                <a:off x="246296" y="4204177"/>
                <a:ext cx="11699408" cy="1669111"/>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pitchFamily="18" charset="0"/>
                  </a:rPr>
                  <a:t>101 kPa</a:t>
                </a:r>
                <a:r>
                  <a:rPr lang="zh-CN" altLang="zh-CN" sz="2800" dirty="0">
                    <a:solidFill>
                      <a:srgbClr val="000000"/>
                    </a:solidFill>
                    <a:cs typeface="Times New Roman" panose="02020603050405020304" pitchFamily="18" charset="0"/>
                  </a:rPr>
                  <a:t>下</a:t>
                </a:r>
                <a:r>
                  <a:rPr lang="en-US" altLang="zh-CN" sz="2800" dirty="0">
                    <a:solidFill>
                      <a:srgbClr val="000000"/>
                    </a:solidFill>
                    <a:cs typeface="Times New Roman" panose="02020603050405020304" pitchFamily="18" charset="0"/>
                  </a:rPr>
                  <a:t>,1 </a:t>
                </a:r>
                <a:r>
                  <a:rPr lang="en-US" altLang="zh-CN" sz="2800" dirty="0" err="1">
                    <a:solidFill>
                      <a:srgbClr val="000000"/>
                    </a:solidFill>
                    <a:cs typeface="Times New Roman" panose="02020603050405020304" pitchFamily="18" charset="0"/>
                  </a:rPr>
                  <a:t>mol</a:t>
                </a:r>
                <a:r>
                  <a:rPr lang="en-US" altLang="zh-CN" sz="2800" dirty="0">
                    <a:solidFill>
                      <a:srgbClr val="000000"/>
                    </a:solidFill>
                    <a:cs typeface="Times New Roman" panose="02020603050405020304" pitchFamily="18" charset="0"/>
                  </a:rPr>
                  <a:t> H</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(g)</a:t>
                </a:r>
                <a:r>
                  <a:rPr lang="zh-CN" altLang="zh-CN" sz="2800" dirty="0">
                    <a:solidFill>
                      <a:srgbClr val="000000"/>
                    </a:solidFill>
                    <a:cs typeface="Times New Roman" panose="02020603050405020304" pitchFamily="18" charset="0"/>
                  </a:rPr>
                  <a:t>和 </a:t>
                </a:r>
                <a14:m>
                  <m:oMath xmlns:m="http://schemas.openxmlformats.org/officeDocument/2006/math">
                    <m:f>
                      <m:fPr>
                        <m:ctrlPr>
                          <a:rPr lang="zh-CN" altLang="zh-CN" sz="2800" i="1">
                            <a:solidFill>
                              <a:srgbClr val="000000"/>
                            </a:solidFill>
                            <a:latin typeface="Cambria Math" panose="02040503050406030204" pitchFamily="18" charset="0"/>
                            <a:cs typeface="Times New Roman" panose="02020603050405020304" pitchFamily="18" charset="0"/>
                          </a:rPr>
                        </m:ctrlPr>
                      </m:fPr>
                      <m:num>
                        <m:r>
                          <a:rPr lang="en-US" altLang="zh-CN" sz="2800">
                            <a:solidFill>
                              <a:srgbClr val="000000"/>
                            </a:solidFill>
                            <a:effectLst/>
                            <a:latin typeface="Cambria Math" panose="02040503050406030204" pitchFamily="18" charset="0"/>
                            <a:cs typeface="Times New Roman" panose="02020603050405020304" pitchFamily="18" charset="0"/>
                          </a:rPr>
                          <m:t>1</m:t>
                        </m:r>
                      </m:num>
                      <m:den>
                        <m:r>
                          <a:rPr lang="en-US" altLang="zh-CN" sz="2800">
                            <a:solidFill>
                              <a:srgbClr val="000000"/>
                            </a:solidFill>
                            <a:effectLst/>
                            <a:latin typeface="Cambria Math" panose="02040503050406030204" pitchFamily="18" charset="0"/>
                            <a:cs typeface="Times New Roman" panose="02020603050405020304" pitchFamily="18" charset="0"/>
                          </a:rPr>
                          <m:t>2</m:t>
                        </m:r>
                      </m:den>
                    </m:f>
                  </m:oMath>
                </a14:m>
                <a:r>
                  <a:rPr lang="en-US" altLang="zh-CN" sz="2800" dirty="0">
                    <a:solidFill>
                      <a:srgbClr val="000000"/>
                    </a:solidFill>
                    <a:cs typeface="Times New Roman" panose="02020603050405020304" pitchFamily="18" charset="0"/>
                  </a:rPr>
                  <a:t> </a:t>
                </a:r>
                <a:r>
                  <a:rPr lang="en-US" altLang="zh-CN" sz="2800" dirty="0" err="1">
                    <a:solidFill>
                      <a:srgbClr val="000000"/>
                    </a:solidFill>
                    <a:cs typeface="Times New Roman" panose="02020603050405020304" pitchFamily="18" charset="0"/>
                  </a:rPr>
                  <a:t>mol</a:t>
                </a:r>
                <a:r>
                  <a:rPr lang="en-US" altLang="zh-CN" sz="2800" dirty="0">
                    <a:solidFill>
                      <a:srgbClr val="000000"/>
                    </a:solidFill>
                    <a:cs typeface="Times New Roman" panose="02020603050405020304" pitchFamily="18" charset="0"/>
                  </a:rPr>
                  <a:t> O</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(g)</a:t>
                </a:r>
                <a:r>
                  <a:rPr lang="zh-CN" altLang="zh-CN" sz="2800" dirty="0">
                    <a:solidFill>
                      <a:srgbClr val="000000"/>
                    </a:solidFill>
                    <a:cs typeface="Times New Roman" panose="02020603050405020304" pitchFamily="18" charset="0"/>
                  </a:rPr>
                  <a:t>反应生成</a:t>
                </a:r>
                <a:r>
                  <a:rPr lang="en-US" altLang="zh-CN" sz="2800" dirty="0">
                    <a:solidFill>
                      <a:srgbClr val="000000"/>
                    </a:solidFill>
                    <a:cs typeface="Times New Roman" panose="02020603050405020304" pitchFamily="18" charset="0"/>
                  </a:rPr>
                  <a:t>1 </a:t>
                </a:r>
                <a:r>
                  <a:rPr lang="en-US" altLang="zh-CN" sz="2800" dirty="0" err="1">
                    <a:solidFill>
                      <a:srgbClr val="000000"/>
                    </a:solidFill>
                    <a:cs typeface="Times New Roman" panose="02020603050405020304" pitchFamily="18" charset="0"/>
                  </a:rPr>
                  <a:t>mol</a:t>
                </a:r>
                <a:r>
                  <a:rPr lang="en-US" altLang="zh-CN" sz="2800" dirty="0">
                    <a:solidFill>
                      <a:srgbClr val="000000"/>
                    </a:solidFill>
                    <a:cs typeface="Times New Roman" panose="02020603050405020304" pitchFamily="18" charset="0"/>
                  </a:rPr>
                  <a:t> H</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O(g)</a:t>
                </a:r>
                <a:r>
                  <a:rPr lang="zh-CN" altLang="zh-CN" sz="2800" dirty="0">
                    <a:solidFill>
                      <a:srgbClr val="000000"/>
                    </a:solidFill>
                    <a:cs typeface="Times New Roman" panose="02020603050405020304" pitchFamily="18" charset="0"/>
                  </a:rPr>
                  <a:t>时放出</a:t>
                </a:r>
                <a:r>
                  <a:rPr lang="en-US" altLang="zh-CN" sz="2800" dirty="0">
                    <a:solidFill>
                      <a:srgbClr val="000000"/>
                    </a:solidFill>
                    <a:cs typeface="Times New Roman" panose="02020603050405020304" pitchFamily="18" charset="0"/>
                  </a:rPr>
                  <a:t>241.8 kJ</a:t>
                </a:r>
                <a:r>
                  <a:rPr lang="zh-CN" altLang="zh-CN" sz="2800" dirty="0">
                    <a:solidFill>
                      <a:srgbClr val="000000"/>
                    </a:solidFill>
                    <a:cs typeface="Times New Roman" panose="02020603050405020304" pitchFamily="18" charset="0"/>
                  </a:rPr>
                  <a:t>的热量。</a:t>
                </a:r>
              </a:p>
            </p:txBody>
          </p:sp>
        </mc:Choice>
        <mc:Fallback xmlns="">
          <p:sp>
            <p:nvSpPr>
              <p:cNvPr id="10" name="矩形 9">
                <a:extLst>
                  <a:ext uri="{FF2B5EF4-FFF2-40B4-BE49-F238E27FC236}">
                    <a16:creationId xmlns:a16="http://schemas.microsoft.com/office/drawing/2014/main" id="{60C867D4-EBE4-43B0-B45D-11B87CDFA9B7}"/>
                  </a:ext>
                </a:extLst>
              </p:cNvPr>
              <p:cNvSpPr>
                <a:spLocks noRot="1" noChangeAspect="1" noMove="1" noResize="1" noEditPoints="1" noAdjustHandles="1" noChangeArrowheads="1" noChangeShapeType="1" noTextEdit="1"/>
              </p:cNvSpPr>
              <p:nvPr/>
            </p:nvSpPr>
            <p:spPr>
              <a:xfrm>
                <a:off x="246296" y="4204177"/>
                <a:ext cx="11699408" cy="1669111"/>
              </a:xfrm>
              <a:prstGeom prst="rect">
                <a:avLst/>
              </a:prstGeom>
              <a:blipFill>
                <a:blip r:embed="rId3"/>
                <a:stretch>
                  <a:fillRect l="-1042" r="-208" b="-5128"/>
                </a:stretch>
              </a:blipFill>
            </p:spPr>
            <p:txBody>
              <a:bodyPr/>
              <a:lstStyle/>
              <a:p>
                <a:r>
                  <a:rPr lang="zh-CN" altLang="en-US">
                    <a:noFill/>
                  </a:rPr>
                  <a:t> </a:t>
                </a:r>
              </a:p>
            </p:txBody>
          </p:sp>
        </mc:Fallback>
      </mc:AlternateContent>
      <p:pic>
        <p:nvPicPr>
          <p:cNvPr id="11" name="图片 10">
            <a:extLst>
              <a:ext uri="{FF2B5EF4-FFF2-40B4-BE49-F238E27FC236}">
                <a16:creationId xmlns="" xmlns:a16="http://schemas.microsoft.com/office/drawing/2014/main" id="{C7759220-D93E-486E-8F95-0790FFC8CB2F}"/>
              </a:ext>
            </a:extLst>
          </p:cNvPr>
          <p:cNvPicPr/>
          <p:nvPr/>
        </p:nvPicPr>
        <p:blipFill>
          <a:blip r:embed="rId4"/>
          <a:stretch>
            <a:fillRect/>
          </a:stretch>
        </p:blipFill>
        <p:spPr>
          <a:xfrm>
            <a:off x="2663032" y="3729845"/>
            <a:ext cx="573995" cy="326096"/>
          </a:xfrm>
          <a:prstGeom prst="rect">
            <a:avLst/>
          </a:prstGeom>
        </p:spPr>
      </p:pic>
    </p:spTree>
    <p:extLst>
      <p:ext uri="{BB962C8B-B14F-4D97-AF65-F5344CB8AC3E}">
        <p14:creationId xmlns:p14="http://schemas.microsoft.com/office/powerpoint/2010/main" val="3025812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B22F410D-230F-49F9-977A-73B0E488B7AB}"/>
              </a:ext>
            </a:extLst>
          </p:cNvPr>
          <p:cNvSpPr/>
          <p:nvPr/>
        </p:nvSpPr>
        <p:spPr>
          <a:xfrm>
            <a:off x="275771" y="262427"/>
            <a:ext cx="11640458" cy="4616648"/>
          </a:xfrm>
          <a:prstGeom prst="rect">
            <a:avLst/>
          </a:prstGeom>
        </p:spPr>
        <p:txBody>
          <a:bodyPr wrap="square">
            <a:spAutoFit/>
          </a:bodyPr>
          <a:lstStyle/>
          <a:p>
            <a:pPr>
              <a:lnSpc>
                <a:spcPct val="150000"/>
              </a:lnSpc>
              <a:spcAft>
                <a:spcPts val="0"/>
              </a:spcAft>
            </a:pPr>
            <a:r>
              <a:rPr lang="en-US" altLang="zh-CN" sz="2800" b="1" dirty="0">
                <a:solidFill>
                  <a:srgbClr val="000000"/>
                </a:solidFill>
                <a:cs typeface="Times New Roman" panose="02020603050405020304" pitchFamily="18" charset="0"/>
              </a:rPr>
              <a:t>3.</a:t>
            </a:r>
            <a:r>
              <a:rPr lang="zh-CN" altLang="zh-CN" sz="2800" b="1" dirty="0">
                <a:solidFill>
                  <a:srgbClr val="000000"/>
                </a:solidFill>
                <a:cs typeface="Times New Roman" panose="02020603050405020304" pitchFamily="18" charset="0"/>
              </a:rPr>
              <a:t>书写</a:t>
            </a:r>
          </a:p>
          <a:p>
            <a:pPr>
              <a:lnSpc>
                <a:spcPct val="150000"/>
              </a:lnSpc>
              <a:spcAft>
                <a:spcPts val="0"/>
              </a:spcAft>
            </a:pPr>
            <a:r>
              <a:rPr lang="en-US" altLang="zh-CN" sz="2800" dirty="0">
                <a:solidFill>
                  <a:srgbClr val="000000"/>
                </a:solidFill>
                <a:cs typeface="Times New Roman" panose="02020603050405020304" pitchFamily="18" charset="0"/>
              </a:rPr>
              <a:t>(1)</a:t>
            </a:r>
            <a:r>
              <a:rPr lang="zh-CN" altLang="zh-CN" sz="2800" dirty="0">
                <a:solidFill>
                  <a:srgbClr val="000000"/>
                </a:solidFill>
                <a:cs typeface="Times New Roman" panose="02020603050405020304" pitchFamily="18" charset="0"/>
              </a:rPr>
              <a:t>注明反应条件</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绝大多数反应是在</a:t>
            </a:r>
            <a:r>
              <a:rPr lang="en-US" altLang="zh-CN" sz="2800" dirty="0">
                <a:solidFill>
                  <a:srgbClr val="000000"/>
                </a:solidFill>
                <a:cs typeface="Times New Roman" panose="02020603050405020304" pitchFamily="18" charset="0"/>
              </a:rPr>
              <a:t>25 ℃</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101 kPa</a:t>
            </a:r>
            <a:r>
              <a:rPr lang="zh-CN" altLang="zh-CN" sz="2800" dirty="0">
                <a:solidFill>
                  <a:srgbClr val="000000"/>
                </a:solidFill>
                <a:cs typeface="Times New Roman" panose="02020603050405020304" pitchFamily="18" charset="0"/>
              </a:rPr>
              <a:t>下进行的</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可不注明。</a:t>
            </a:r>
          </a:p>
          <a:p>
            <a:pPr>
              <a:lnSpc>
                <a:spcPct val="150000"/>
              </a:lnSpc>
              <a:spcAft>
                <a:spcPts val="0"/>
              </a:spcAft>
            </a:pPr>
            <a:r>
              <a:rPr lang="en-US" altLang="zh-CN" sz="28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注明物质的聚集状态</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常用</a:t>
            </a:r>
            <a:r>
              <a:rPr lang="en-US" altLang="zh-CN" sz="2800" dirty="0">
                <a:solidFill>
                  <a:srgbClr val="000000"/>
                </a:solidFill>
                <a:cs typeface="Times New Roman" panose="02020603050405020304" pitchFamily="18" charset="0"/>
              </a:rPr>
              <a:t>s</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l</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g</a:t>
            </a:r>
            <a:r>
              <a:rPr lang="zh-CN" altLang="zh-CN" sz="2800" dirty="0">
                <a:solidFill>
                  <a:srgbClr val="000000"/>
                </a:solidFill>
                <a:cs typeface="Times New Roman" panose="02020603050405020304" pitchFamily="18" charset="0"/>
              </a:rPr>
              <a:t>、</a:t>
            </a:r>
            <a:r>
              <a:rPr lang="en-US" altLang="zh-CN" sz="2800" dirty="0" err="1">
                <a:solidFill>
                  <a:srgbClr val="000000"/>
                </a:solidFill>
                <a:cs typeface="Times New Roman" panose="02020603050405020304" pitchFamily="18" charset="0"/>
              </a:rPr>
              <a:t>aq</a:t>
            </a:r>
            <a:r>
              <a:rPr lang="zh-CN" altLang="zh-CN" sz="2800" dirty="0">
                <a:solidFill>
                  <a:srgbClr val="000000"/>
                </a:solidFill>
                <a:cs typeface="Times New Roman" panose="02020603050405020304" pitchFamily="18" charset="0"/>
              </a:rPr>
              <a:t>分别表示固态、液态、气态、溶液。</a:t>
            </a:r>
          </a:p>
          <a:p>
            <a:pPr>
              <a:lnSpc>
                <a:spcPct val="150000"/>
              </a:lnSpc>
              <a:spcAft>
                <a:spcPts val="0"/>
              </a:spcAft>
            </a:pPr>
            <a:r>
              <a:rPr lang="en-US" altLang="zh-CN" sz="2800" dirty="0">
                <a:solidFill>
                  <a:srgbClr val="000000"/>
                </a:solidFill>
                <a:cs typeface="Times New Roman" panose="02020603050405020304" pitchFamily="18" charset="0"/>
              </a:rPr>
              <a:t>(3)</a:t>
            </a:r>
            <a:r>
              <a:rPr lang="zh-CN" altLang="zh-CN" sz="2800" dirty="0">
                <a:solidFill>
                  <a:srgbClr val="000000"/>
                </a:solidFill>
                <a:cs typeface="Times New Roman" panose="02020603050405020304" pitchFamily="18" charset="0"/>
              </a:rPr>
              <a:t>注意符号单位</a:t>
            </a:r>
            <a:r>
              <a:rPr lang="en-US" altLang="zh-CN" sz="2800" dirty="0">
                <a:solidFill>
                  <a:srgbClr val="000000"/>
                </a:solidFill>
                <a:cs typeface="Times New Roman" panose="02020603050405020304" pitchFamily="18" charset="0"/>
              </a:rPr>
              <a:t>:Δ</a:t>
            </a:r>
            <a:r>
              <a:rPr lang="en-US" altLang="zh-CN" sz="2800" i="1" dirty="0">
                <a:solidFill>
                  <a:srgbClr val="000000"/>
                </a:solidFill>
                <a:cs typeface="Times New Roman" panose="02020603050405020304" pitchFamily="18" charset="0"/>
              </a:rPr>
              <a:t>H</a:t>
            </a:r>
            <a:r>
              <a:rPr lang="zh-CN" altLang="zh-CN" sz="2800" dirty="0">
                <a:solidFill>
                  <a:srgbClr val="000000"/>
                </a:solidFill>
                <a:cs typeface="Times New Roman" panose="02020603050405020304" pitchFamily="18" charset="0"/>
              </a:rPr>
              <a:t>应包括</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或</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、数值和单位</a:t>
            </a:r>
            <a:r>
              <a:rPr lang="en-US" altLang="zh-CN" sz="2800" dirty="0">
                <a:solidFill>
                  <a:srgbClr val="000000"/>
                </a:solidFill>
                <a:cs typeface="Times New Roman" panose="02020603050405020304" pitchFamily="18" charset="0"/>
              </a:rPr>
              <a:t>(kJ·mol</a:t>
            </a:r>
            <a:r>
              <a:rPr lang="en-US" altLang="zh-CN" sz="2800" baseline="30000" dirty="0">
                <a:solidFill>
                  <a:srgbClr val="000000"/>
                </a:solidFill>
                <a:cs typeface="Times New Roman" panose="02020603050405020304" pitchFamily="18" charset="0"/>
              </a:rPr>
              <a:t>-1</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a:t>
            </a:r>
          </a:p>
          <a:p>
            <a:pPr>
              <a:lnSpc>
                <a:spcPct val="150000"/>
              </a:lnSpc>
              <a:spcAft>
                <a:spcPts val="0"/>
              </a:spcAft>
            </a:pPr>
            <a:r>
              <a:rPr lang="en-US" altLang="zh-CN" sz="2800" dirty="0">
                <a:solidFill>
                  <a:srgbClr val="000000"/>
                </a:solidFill>
                <a:cs typeface="Times New Roman" panose="02020603050405020304" pitchFamily="18" charset="0"/>
              </a:rPr>
              <a:t>(4)</a:t>
            </a:r>
            <a:r>
              <a:rPr lang="zh-CN" altLang="zh-CN" sz="2800" dirty="0">
                <a:solidFill>
                  <a:srgbClr val="000000"/>
                </a:solidFill>
                <a:cs typeface="Times New Roman" panose="02020603050405020304" pitchFamily="18" charset="0"/>
              </a:rPr>
              <a:t>注意对应关系</a:t>
            </a:r>
            <a:r>
              <a:rPr lang="en-US" altLang="zh-CN" sz="2800" dirty="0">
                <a:solidFill>
                  <a:srgbClr val="000000"/>
                </a:solidFill>
                <a:cs typeface="Times New Roman" panose="02020603050405020304" pitchFamily="18" charset="0"/>
              </a:rPr>
              <a:t>:Δ</a:t>
            </a:r>
            <a:r>
              <a:rPr lang="en-US" altLang="zh-CN" sz="2800" i="1" dirty="0">
                <a:solidFill>
                  <a:srgbClr val="000000"/>
                </a:solidFill>
                <a:cs typeface="Times New Roman" panose="02020603050405020304" pitchFamily="18" charset="0"/>
              </a:rPr>
              <a:t>H</a:t>
            </a:r>
            <a:r>
              <a:rPr lang="zh-CN" altLang="zh-CN" sz="2800" dirty="0">
                <a:solidFill>
                  <a:srgbClr val="000000"/>
                </a:solidFill>
                <a:cs typeface="Times New Roman" panose="02020603050405020304" pitchFamily="18" charset="0"/>
              </a:rPr>
              <a:t>的数值大小与化学计量数相对应。</a:t>
            </a:r>
          </a:p>
          <a:p>
            <a:pPr>
              <a:lnSpc>
                <a:spcPct val="150000"/>
              </a:lnSpc>
              <a:spcAft>
                <a:spcPts val="0"/>
              </a:spcAft>
            </a:pPr>
            <a:r>
              <a:rPr lang="en-US" altLang="zh-CN" sz="2800" dirty="0">
                <a:solidFill>
                  <a:srgbClr val="000000"/>
                </a:solidFill>
                <a:cs typeface="Times New Roman" panose="02020603050405020304" pitchFamily="18" charset="0"/>
              </a:rPr>
              <a:t>(5)</a:t>
            </a:r>
            <a:r>
              <a:rPr lang="zh-CN" altLang="zh-CN" sz="2800" dirty="0">
                <a:solidFill>
                  <a:srgbClr val="000000"/>
                </a:solidFill>
                <a:cs typeface="Times New Roman" panose="02020603050405020304" pitchFamily="18" charset="0"/>
              </a:rPr>
              <a:t>区别于普通化学方程式</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一般不注</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不写</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点燃</a:t>
            </a:r>
            <a:r>
              <a:rPr lang="en-US" altLang="zh-CN" sz="2800" dirty="0">
                <a:solidFill>
                  <a:srgbClr val="000000"/>
                </a:solidFill>
                <a:cs typeface="Times New Roman" panose="02020603050405020304" pitchFamily="18" charset="0"/>
              </a:rPr>
              <a:t>”“ </a:t>
            </a:r>
            <a:r>
              <a:rPr lang="zh-CN" altLang="zh-CN" sz="2800" dirty="0">
                <a:solidFill>
                  <a:srgbClr val="000000"/>
                </a:solidFill>
                <a:cs typeface="Times New Roman" panose="02020603050405020304" pitchFamily="18" charset="0"/>
              </a:rPr>
              <a:t>加热</a:t>
            </a:r>
            <a:r>
              <a:rPr lang="en-US" altLang="zh-CN" sz="2800" dirty="0">
                <a:solidFill>
                  <a:srgbClr val="000000"/>
                </a:solidFill>
                <a:cs typeface="Times New Roman" panose="02020603050405020304" pitchFamily="18" charset="0"/>
              </a:rPr>
              <a:t>” </a:t>
            </a:r>
            <a:r>
              <a:rPr lang="zh-CN" altLang="zh-CN" sz="2800" dirty="0">
                <a:solidFill>
                  <a:srgbClr val="000000"/>
                </a:solidFill>
                <a:cs typeface="Times New Roman" panose="02020603050405020304" pitchFamily="18" charset="0"/>
              </a:rPr>
              <a:t>等反应条件。</a:t>
            </a:r>
          </a:p>
        </p:txBody>
      </p:sp>
      <p:sp>
        <p:nvSpPr>
          <p:cNvPr id="3" name="矩形 2">
            <a:extLst>
              <a:ext uri="{FF2B5EF4-FFF2-40B4-BE49-F238E27FC236}">
                <a16:creationId xmlns="" xmlns:a16="http://schemas.microsoft.com/office/drawing/2014/main" id="{30EEB46C-0D2F-4481-8792-9EBD1169A2F8}"/>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525126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CB52EFE2-D6ED-461A-A6BE-1974E2547564}"/>
              </a:ext>
            </a:extLst>
          </p:cNvPr>
          <p:cNvSpPr/>
          <p:nvPr/>
        </p:nvSpPr>
        <p:spPr>
          <a:xfrm>
            <a:off x="500096" y="208445"/>
            <a:ext cx="1620957" cy="662489"/>
          </a:xfrm>
          <a:prstGeom prst="rect">
            <a:avLst/>
          </a:prstGeom>
        </p:spPr>
        <p:txBody>
          <a:bodyPr wrap="none">
            <a:spAutoFit/>
          </a:bodyPr>
          <a:lstStyle/>
          <a:p>
            <a:pPr>
              <a:lnSpc>
                <a:spcPct val="150000"/>
              </a:lnSpc>
            </a:pPr>
            <a:r>
              <a:rPr lang="zh-CN" altLang="en-US" sz="2800" b="1" dirty="0">
                <a:solidFill>
                  <a:srgbClr val="DA251C"/>
                </a:solidFill>
                <a:latin typeface="+mn-ea"/>
                <a:cs typeface="Times New Roman" panose="02020603050405020304" pitchFamily="18" charset="0"/>
              </a:rPr>
              <a:t>拓展延伸</a:t>
            </a:r>
            <a:endParaRPr lang="zh-CN" altLang="zh-CN" sz="2800" b="1" dirty="0">
              <a:solidFill>
                <a:srgbClr val="DA251C"/>
              </a:solidFill>
              <a:latin typeface="+mn-ea"/>
              <a:cs typeface="Times New Roman" panose="02020603050405020304" pitchFamily="18" charset="0"/>
            </a:endParaRPr>
          </a:p>
        </p:txBody>
      </p:sp>
      <p:sp>
        <p:nvSpPr>
          <p:cNvPr id="2" name="矩形 1">
            <a:extLst>
              <a:ext uri="{FF2B5EF4-FFF2-40B4-BE49-F238E27FC236}">
                <a16:creationId xmlns="" xmlns:a16="http://schemas.microsoft.com/office/drawing/2014/main" id="{715E11A9-0CCF-4A7C-B797-40FC7481E028}"/>
              </a:ext>
            </a:extLst>
          </p:cNvPr>
          <p:cNvSpPr/>
          <p:nvPr/>
        </p:nvSpPr>
        <p:spPr>
          <a:xfrm>
            <a:off x="295883" y="122411"/>
            <a:ext cx="11540198" cy="2601290"/>
          </a:xfrm>
          <a:prstGeom prst="rect">
            <a:avLst/>
          </a:prstGeom>
        </p:spPr>
        <p:txBody>
          <a:bodyPr wrap="square">
            <a:spAutoFit/>
          </a:bodyPr>
          <a:lstStyle/>
          <a:p>
            <a:pPr>
              <a:lnSpc>
                <a:spcPct val="150000"/>
              </a:lnSpc>
            </a:pPr>
            <a:r>
              <a:rPr lang="en-US" altLang="zh-CN" sz="2800" dirty="0"/>
              <a:t>                      </a:t>
            </a:r>
            <a:endParaRPr lang="en-US" altLang="zh-CN" sz="2800" dirty="0" smtClean="0"/>
          </a:p>
          <a:p>
            <a:pPr>
              <a:lnSpc>
                <a:spcPct val="150000"/>
              </a:lnSpc>
            </a:pPr>
            <a:r>
              <a:rPr lang="en-US" altLang="zh-CN" sz="2800" dirty="0" smtClean="0"/>
              <a:t> </a:t>
            </a:r>
            <a:r>
              <a:rPr lang="en-US" altLang="zh-CN" sz="2800" dirty="0"/>
              <a:t>1.</a:t>
            </a:r>
            <a:r>
              <a:rPr lang="zh-CN" altLang="zh-CN" sz="2800" dirty="0"/>
              <a:t>热化学方程式中各物质化学式前的化学计量数仅表示该物质的物质的量</a:t>
            </a:r>
            <a:r>
              <a:rPr lang="en-US" altLang="zh-CN" sz="2800" dirty="0"/>
              <a:t>,</a:t>
            </a:r>
            <a:r>
              <a:rPr lang="zh-CN" altLang="zh-CN" sz="2800" dirty="0"/>
              <a:t>可以是整数</a:t>
            </a:r>
            <a:r>
              <a:rPr lang="en-US" altLang="zh-CN" sz="2800" dirty="0"/>
              <a:t>,</a:t>
            </a:r>
            <a:r>
              <a:rPr lang="zh-CN" altLang="zh-CN" sz="2800" dirty="0"/>
              <a:t>也可以是分数。且化学计量数必须与</a:t>
            </a:r>
            <a:r>
              <a:rPr lang="en-US" altLang="zh-CN" sz="2800" dirty="0"/>
              <a:t>Δ</a:t>
            </a:r>
            <a:r>
              <a:rPr lang="en-US" altLang="zh-CN" sz="2800" i="1" dirty="0"/>
              <a:t>H</a:t>
            </a:r>
            <a:r>
              <a:rPr lang="zh-CN" altLang="zh-CN" sz="2800" dirty="0"/>
              <a:t>相对应</a:t>
            </a:r>
            <a:r>
              <a:rPr lang="en-US" altLang="zh-CN" sz="2800" dirty="0"/>
              <a:t>,</a:t>
            </a:r>
            <a:r>
              <a:rPr lang="zh-CN" altLang="zh-CN" sz="2800" dirty="0"/>
              <a:t>若化学计量数加倍</a:t>
            </a:r>
            <a:r>
              <a:rPr lang="en-US" altLang="zh-CN" sz="2800" dirty="0"/>
              <a:t>,</a:t>
            </a:r>
            <a:r>
              <a:rPr lang="zh-CN" altLang="zh-CN" sz="2800" dirty="0"/>
              <a:t>则</a:t>
            </a:r>
            <a:r>
              <a:rPr lang="en-US" altLang="zh-CN" sz="2800" dirty="0"/>
              <a:t>Δ</a:t>
            </a:r>
            <a:r>
              <a:rPr lang="en-US" altLang="zh-CN" sz="2800" i="1" dirty="0"/>
              <a:t>H</a:t>
            </a:r>
            <a:r>
              <a:rPr lang="zh-CN" altLang="zh-CN" sz="2800" dirty="0"/>
              <a:t>也要加倍。</a:t>
            </a:r>
          </a:p>
        </p:txBody>
      </p:sp>
      <p:grpSp>
        <p:nvGrpSpPr>
          <p:cNvPr id="3" name="组合 2">
            <a:extLst>
              <a:ext uri="{FF2B5EF4-FFF2-40B4-BE49-F238E27FC236}">
                <a16:creationId xmlns="" xmlns:a16="http://schemas.microsoft.com/office/drawing/2014/main" id="{B5F3D24C-E3D4-489A-9CAE-ABB9513ABC0E}"/>
              </a:ext>
            </a:extLst>
          </p:cNvPr>
          <p:cNvGrpSpPr/>
          <p:nvPr/>
        </p:nvGrpSpPr>
        <p:grpSpPr>
          <a:xfrm>
            <a:off x="304352" y="1836204"/>
            <a:ext cx="11540198" cy="2487732"/>
            <a:chOff x="304352" y="2678037"/>
            <a:chExt cx="11540198" cy="2487732"/>
          </a:xfrm>
        </p:grpSpPr>
        <mc:AlternateContent xmlns:mc="http://schemas.openxmlformats.org/markup-compatibility/2006" xmlns:a14="http://schemas.microsoft.com/office/drawing/2010/main">
          <mc:Choice Requires="a14">
            <p:sp>
              <p:nvSpPr>
                <p:cNvPr id="4" name="矩形 3">
                  <a:extLst>
                    <a:ext uri="{FF2B5EF4-FFF2-40B4-BE49-F238E27FC236}">
                      <a16:creationId xmlns="" xmlns:a16="http://schemas.microsoft.com/office/drawing/2014/main" id="{85C982F0-8998-4A1C-B421-D494FCC1E8C0}"/>
                    </a:ext>
                  </a:extLst>
                </p:cNvPr>
                <p:cNvSpPr/>
                <p:nvPr/>
              </p:nvSpPr>
              <p:spPr>
                <a:xfrm>
                  <a:off x="304352" y="2678037"/>
                  <a:ext cx="11540198" cy="2487732"/>
                </a:xfrm>
                <a:prstGeom prst="rect">
                  <a:avLst/>
                </a:prstGeom>
              </p:spPr>
              <p:txBody>
                <a:bodyPr wrap="square">
                  <a:spAutoFit/>
                </a:bodyPr>
                <a:lstStyle/>
                <a:p>
                  <a:pPr>
                    <a:lnSpc>
                      <a:spcPct val="150000"/>
                    </a:lnSpc>
                  </a:pPr>
                  <a:endParaRPr lang="en-US" altLang="zh-CN" sz="2800" dirty="0" smtClean="0"/>
                </a:p>
                <a:p>
                  <a:pPr>
                    <a:lnSpc>
                      <a:spcPct val="150000"/>
                    </a:lnSpc>
                  </a:pPr>
                  <a:r>
                    <a:rPr lang="en-US" altLang="zh-CN" sz="2800" dirty="0" smtClean="0"/>
                    <a:t>2</a:t>
                  </a:r>
                  <a:r>
                    <a:rPr lang="en-US" altLang="zh-CN" sz="2800" dirty="0"/>
                    <a:t>.</a:t>
                  </a:r>
                  <a:r>
                    <a:rPr lang="zh-CN" altLang="zh-CN" sz="2800" dirty="0"/>
                    <a:t>正反应与逆反应的</a:t>
                  </a:r>
                  <a:r>
                    <a:rPr lang="en-US" altLang="zh-CN" sz="2800" dirty="0"/>
                    <a:t>Δ</a:t>
                  </a:r>
                  <a:r>
                    <a:rPr lang="en-US" altLang="zh-CN" sz="2800" i="1" dirty="0"/>
                    <a:t>H</a:t>
                  </a:r>
                  <a:r>
                    <a:rPr lang="zh-CN" altLang="zh-CN" sz="2800" dirty="0"/>
                    <a:t>数值相等</a:t>
                  </a:r>
                  <a:r>
                    <a:rPr lang="en-US" altLang="zh-CN" sz="2800" dirty="0"/>
                    <a:t>,</a:t>
                  </a:r>
                  <a:r>
                    <a:rPr lang="zh-CN" altLang="zh-CN" sz="2800" dirty="0"/>
                    <a:t>符号相反。如</a:t>
                  </a:r>
                  <a:r>
                    <a:rPr lang="en-US" altLang="zh-CN" sz="2800" dirty="0"/>
                    <a:t>H</a:t>
                  </a:r>
                  <a:r>
                    <a:rPr lang="en-US" altLang="zh-CN" sz="2800" baseline="-25000" dirty="0"/>
                    <a:t>2</a:t>
                  </a:r>
                  <a:r>
                    <a:rPr lang="en-US" altLang="zh-CN" sz="2800" dirty="0"/>
                    <a:t>(g)+</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1</m:t>
                          </m:r>
                        </m:num>
                        <m:den>
                          <m:r>
                            <a:rPr lang="en-US" altLang="zh-CN" sz="2800">
                              <a:latin typeface="Cambria Math" panose="02040503050406030204" pitchFamily="18" charset="0"/>
                            </a:rPr>
                            <m:t>2</m:t>
                          </m:r>
                        </m:den>
                      </m:f>
                    </m:oMath>
                  </a14:m>
                  <a:r>
                    <a:rPr lang="en-US" altLang="zh-CN" sz="2800" dirty="0"/>
                    <a:t>O</a:t>
                  </a:r>
                  <a:r>
                    <a:rPr lang="en-US" altLang="zh-CN" sz="2800" baseline="-25000" dirty="0"/>
                    <a:t>2</a:t>
                  </a:r>
                  <a:r>
                    <a:rPr lang="en-US" altLang="zh-CN" sz="2800" dirty="0"/>
                    <a:t>(g)        H</a:t>
                  </a:r>
                  <a:r>
                    <a:rPr lang="en-US" altLang="zh-CN" sz="2800" baseline="-25000" dirty="0"/>
                    <a:t>2</a:t>
                  </a:r>
                  <a:r>
                    <a:rPr lang="en-US" altLang="zh-CN" sz="2800" dirty="0"/>
                    <a:t>O(g)</a:t>
                  </a:r>
                  <a:r>
                    <a:rPr lang="zh-CN" altLang="zh-CN" sz="2800" dirty="0"/>
                    <a:t>　</a:t>
                  </a:r>
                  <a:r>
                    <a:rPr lang="en-US" altLang="zh-CN" sz="2800" dirty="0"/>
                    <a:t>Δ</a:t>
                  </a:r>
                  <a:r>
                    <a:rPr lang="en-US" altLang="zh-CN" sz="2800" i="1" dirty="0"/>
                    <a:t>H</a:t>
                  </a:r>
                  <a:r>
                    <a:rPr lang="en-US" altLang="zh-CN" sz="2800" dirty="0"/>
                    <a:t>=-</a:t>
                  </a:r>
                  <a:r>
                    <a:rPr lang="en-US" altLang="zh-CN" sz="2800" i="1" dirty="0"/>
                    <a:t>a</a:t>
                  </a:r>
                  <a:r>
                    <a:rPr lang="en-US" altLang="zh-CN" sz="2800" dirty="0"/>
                    <a:t> kJ</a:t>
                  </a:r>
                  <a:r>
                    <a:rPr lang="en-US" altLang="zh-CN" sz="2800" i="1" dirty="0"/>
                    <a:t>·</a:t>
                  </a:r>
                  <a:r>
                    <a:rPr lang="en-US" altLang="zh-CN" sz="2800" dirty="0"/>
                    <a:t>mol</a:t>
                  </a:r>
                  <a:r>
                    <a:rPr lang="en-US" altLang="zh-CN" sz="2800" baseline="30000" dirty="0"/>
                    <a:t>-1</a:t>
                  </a:r>
                  <a:r>
                    <a:rPr lang="en-US" altLang="zh-CN" sz="2800" dirty="0"/>
                    <a:t>,</a:t>
                  </a:r>
                  <a:r>
                    <a:rPr lang="zh-CN" altLang="zh-CN" sz="2800" dirty="0"/>
                    <a:t>则</a:t>
                  </a:r>
                  <a:r>
                    <a:rPr lang="en-US" altLang="zh-CN" sz="2800" dirty="0"/>
                    <a:t>H</a:t>
                  </a:r>
                  <a:r>
                    <a:rPr lang="en-US" altLang="zh-CN" sz="2800" baseline="-25000" dirty="0"/>
                    <a:t>2</a:t>
                  </a:r>
                  <a:r>
                    <a:rPr lang="en-US" altLang="zh-CN" sz="2800" dirty="0"/>
                    <a:t>O(g)       H</a:t>
                  </a:r>
                  <a:r>
                    <a:rPr lang="en-US" altLang="zh-CN" sz="2800" baseline="-25000" dirty="0"/>
                    <a:t>2</a:t>
                  </a:r>
                  <a:r>
                    <a:rPr lang="en-US" altLang="zh-CN" sz="2800" dirty="0"/>
                    <a:t>(g)+</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1</m:t>
                          </m:r>
                        </m:num>
                        <m:den>
                          <m:r>
                            <a:rPr lang="en-US" altLang="zh-CN" sz="2800">
                              <a:latin typeface="Cambria Math" panose="02040503050406030204" pitchFamily="18" charset="0"/>
                            </a:rPr>
                            <m:t>2</m:t>
                          </m:r>
                        </m:den>
                      </m:f>
                    </m:oMath>
                  </a14:m>
                  <a:r>
                    <a:rPr lang="en-US" altLang="zh-CN" sz="2800" dirty="0"/>
                    <a:t>O</a:t>
                  </a:r>
                  <a:r>
                    <a:rPr lang="en-US" altLang="zh-CN" sz="2800" baseline="-25000" dirty="0"/>
                    <a:t>2</a:t>
                  </a:r>
                  <a:r>
                    <a:rPr lang="en-US" altLang="zh-CN" sz="2800" dirty="0"/>
                    <a:t>(g)</a:t>
                  </a:r>
                  <a:r>
                    <a:rPr lang="zh-CN" altLang="zh-CN" sz="2800" dirty="0"/>
                    <a:t>　</a:t>
                  </a:r>
                  <a:r>
                    <a:rPr lang="en-US" altLang="zh-CN" sz="2800" dirty="0"/>
                    <a:t>Δ</a:t>
                  </a:r>
                  <a:r>
                    <a:rPr lang="en-US" altLang="zh-CN" sz="2800" i="1" dirty="0"/>
                    <a:t>H</a:t>
                  </a:r>
                  <a:r>
                    <a:rPr lang="en-US" altLang="zh-CN" sz="2800" dirty="0"/>
                    <a:t>=+</a:t>
                  </a:r>
                  <a:r>
                    <a:rPr lang="en-US" altLang="zh-CN" sz="2800" i="1" dirty="0"/>
                    <a:t>a</a:t>
                  </a:r>
                  <a:r>
                    <a:rPr lang="en-US" altLang="zh-CN" sz="2800" dirty="0"/>
                    <a:t> kJ</a:t>
                  </a:r>
                  <a:r>
                    <a:rPr lang="en-US" altLang="zh-CN" sz="2800" i="1" dirty="0"/>
                    <a:t>·</a:t>
                  </a:r>
                  <a:r>
                    <a:rPr lang="en-US" altLang="zh-CN" sz="2800" dirty="0"/>
                    <a:t>mol</a:t>
                  </a:r>
                  <a:r>
                    <a:rPr lang="en-US" altLang="zh-CN" sz="2800" baseline="30000" dirty="0"/>
                    <a:t>-1</a:t>
                  </a:r>
                  <a:r>
                    <a:rPr lang="zh-CN" altLang="zh-CN" sz="2800" dirty="0"/>
                    <a:t>。</a:t>
                  </a:r>
                </a:p>
              </p:txBody>
            </p:sp>
          </mc:Choice>
          <mc:Fallback xmlns="">
            <p:sp>
              <p:nvSpPr>
                <p:cNvPr id="4" name="矩形 3">
                  <a:extLst>
                    <a:ext uri="{FF2B5EF4-FFF2-40B4-BE49-F238E27FC236}">
                      <a16:creationId xmlns:a16="http://schemas.microsoft.com/office/drawing/2014/main" xmlns:a14="http://schemas.microsoft.com/office/drawing/2010/main" xmlns="" id="{85C982F0-8998-4A1C-B421-D494FCC1E8C0}"/>
                    </a:ext>
                  </a:extLst>
                </p:cNvPr>
                <p:cNvSpPr>
                  <a:spLocks noRot="1" noChangeAspect="1" noMove="1" noResize="1" noEditPoints="1" noAdjustHandles="1" noChangeArrowheads="1" noChangeShapeType="1" noTextEdit="1"/>
                </p:cNvSpPr>
                <p:nvPr/>
              </p:nvSpPr>
              <p:spPr>
                <a:xfrm>
                  <a:off x="304352" y="2678037"/>
                  <a:ext cx="11540198" cy="2487732"/>
                </a:xfrm>
                <a:prstGeom prst="rect">
                  <a:avLst/>
                </a:prstGeom>
                <a:blipFill rotWithShape="1">
                  <a:blip r:embed="rId2"/>
                  <a:stretch>
                    <a:fillRect l="-1109" b="-2206"/>
                  </a:stretch>
                </a:blipFill>
              </p:spPr>
              <p:txBody>
                <a:bodyPr/>
                <a:lstStyle/>
                <a:p>
                  <a:r>
                    <a:rPr lang="zh-CN" altLang="en-US">
                      <a:noFill/>
                    </a:rPr>
                    <a:t> </a:t>
                  </a:r>
                </a:p>
              </p:txBody>
            </p:sp>
          </mc:Fallback>
        </mc:AlternateContent>
        <p:pic>
          <p:nvPicPr>
            <p:cNvPr id="5" name="图片 4">
              <a:extLst>
                <a:ext uri="{FF2B5EF4-FFF2-40B4-BE49-F238E27FC236}">
                  <a16:creationId xmlns="" xmlns:a16="http://schemas.microsoft.com/office/drawing/2014/main" id="{77F3ED3E-07AB-4216-9CFB-3B40196ED4EF}"/>
                </a:ext>
              </a:extLst>
            </p:cNvPr>
            <p:cNvPicPr/>
            <p:nvPr/>
          </p:nvPicPr>
          <p:blipFill>
            <a:blip r:embed="rId3"/>
            <a:stretch>
              <a:fillRect/>
            </a:stretch>
          </p:blipFill>
          <p:spPr>
            <a:xfrm>
              <a:off x="9627822" y="3729383"/>
              <a:ext cx="486909" cy="276621"/>
            </a:xfrm>
            <a:prstGeom prst="rect">
              <a:avLst/>
            </a:prstGeom>
          </p:spPr>
        </p:pic>
        <p:pic>
          <p:nvPicPr>
            <p:cNvPr id="6" name="图片 5">
              <a:extLst>
                <a:ext uri="{FF2B5EF4-FFF2-40B4-BE49-F238E27FC236}">
                  <a16:creationId xmlns="" xmlns:a16="http://schemas.microsoft.com/office/drawing/2014/main" id="{9E8B5CFB-EF93-4BD7-AC99-75ADAA5F51F0}"/>
                </a:ext>
              </a:extLst>
            </p:cNvPr>
            <p:cNvPicPr/>
            <p:nvPr/>
          </p:nvPicPr>
          <p:blipFill>
            <a:blip r:embed="rId3"/>
            <a:stretch>
              <a:fillRect/>
            </a:stretch>
          </p:blipFill>
          <p:spPr>
            <a:xfrm>
              <a:off x="4193947" y="4683528"/>
              <a:ext cx="486909" cy="276621"/>
            </a:xfrm>
            <a:prstGeom prst="rect">
              <a:avLst/>
            </a:prstGeom>
          </p:spPr>
        </p:pic>
      </p:grpSp>
      <p:sp>
        <p:nvSpPr>
          <p:cNvPr id="7" name="矩形 6">
            <a:extLst>
              <a:ext uri="{FF2B5EF4-FFF2-40B4-BE49-F238E27FC236}">
                <a16:creationId xmlns="" xmlns:a16="http://schemas.microsoft.com/office/drawing/2014/main" id="{9DF4465D-99DF-4DF2-8157-8B2FDEEA6E7A}"/>
              </a:ext>
            </a:extLst>
          </p:cNvPr>
          <p:cNvSpPr/>
          <p:nvPr/>
        </p:nvSpPr>
        <p:spPr>
          <a:xfrm>
            <a:off x="278621" y="3520090"/>
            <a:ext cx="11540198" cy="3247620"/>
          </a:xfrm>
          <a:prstGeom prst="rect">
            <a:avLst/>
          </a:prstGeom>
        </p:spPr>
        <p:txBody>
          <a:bodyPr wrap="square">
            <a:spAutoFit/>
          </a:bodyPr>
          <a:lstStyle/>
          <a:p>
            <a:pPr>
              <a:lnSpc>
                <a:spcPct val="150000"/>
              </a:lnSpc>
            </a:pPr>
            <a:r>
              <a:rPr lang="en-US" altLang="zh-CN" sz="2800" dirty="0" smtClean="0"/>
              <a:t>                                           </a:t>
            </a:r>
          </a:p>
          <a:p>
            <a:pPr>
              <a:lnSpc>
                <a:spcPct val="150000"/>
              </a:lnSpc>
            </a:pPr>
            <a:r>
              <a:rPr lang="en-US" altLang="zh-CN" sz="2800" dirty="0" smtClean="0"/>
              <a:t>3</a:t>
            </a:r>
            <a:r>
              <a:rPr lang="en-US" altLang="zh-CN" sz="2800" dirty="0"/>
              <a:t>.</a:t>
            </a:r>
            <a:r>
              <a:rPr lang="zh-CN" altLang="zh-CN" sz="2800" dirty="0"/>
              <a:t>不管化学反应是可逆反应还是不可逆反应</a:t>
            </a:r>
            <a:r>
              <a:rPr lang="en-US" altLang="zh-CN" sz="2800" dirty="0"/>
              <a:t>,</a:t>
            </a:r>
            <a:r>
              <a:rPr lang="zh-CN" altLang="zh-CN" sz="2800" dirty="0"/>
              <a:t>热化学方程式中的热效应都是指物质按化学方程式完全反应时的热效应。如</a:t>
            </a:r>
            <a:r>
              <a:rPr lang="en-US" altLang="zh-CN" sz="2800" dirty="0"/>
              <a:t>2SO</a:t>
            </a:r>
            <a:r>
              <a:rPr lang="en-US" altLang="zh-CN" sz="2800" baseline="-25000" dirty="0"/>
              <a:t>2</a:t>
            </a:r>
            <a:r>
              <a:rPr lang="en-US" altLang="zh-CN" sz="2800" dirty="0"/>
              <a:t>(g)+O</a:t>
            </a:r>
            <a:r>
              <a:rPr lang="en-US" altLang="zh-CN" sz="2800" baseline="-25000" dirty="0"/>
              <a:t>2</a:t>
            </a:r>
            <a:r>
              <a:rPr lang="en-US" altLang="zh-CN" sz="2800" dirty="0"/>
              <a:t>(g)       2SO</a:t>
            </a:r>
            <a:r>
              <a:rPr lang="en-US" altLang="zh-CN" sz="2800" baseline="-25000" dirty="0"/>
              <a:t>3</a:t>
            </a:r>
            <a:r>
              <a:rPr lang="en-US" altLang="zh-CN" sz="2800" dirty="0"/>
              <a:t>(g)</a:t>
            </a:r>
            <a:r>
              <a:rPr lang="zh-CN" altLang="zh-CN" sz="2800" dirty="0"/>
              <a:t>　</a:t>
            </a:r>
            <a:r>
              <a:rPr lang="en-US" altLang="zh-CN" sz="2800" dirty="0"/>
              <a:t>Δ</a:t>
            </a:r>
            <a:r>
              <a:rPr lang="en-US" altLang="zh-CN" sz="2800" i="1" dirty="0"/>
              <a:t>H</a:t>
            </a:r>
            <a:r>
              <a:rPr lang="en-US" altLang="zh-CN" sz="2800" dirty="0"/>
              <a:t>=-197 kJ</a:t>
            </a:r>
            <a:r>
              <a:rPr lang="en-US" altLang="zh-CN" sz="2800" i="1" dirty="0"/>
              <a:t>·</a:t>
            </a:r>
            <a:r>
              <a:rPr lang="en-US" altLang="zh-CN" sz="2800" dirty="0"/>
              <a:t>mol</a:t>
            </a:r>
            <a:r>
              <a:rPr lang="en-US" altLang="zh-CN" sz="2800" baseline="30000" dirty="0"/>
              <a:t>-1</a:t>
            </a:r>
            <a:r>
              <a:rPr lang="zh-CN" altLang="zh-CN" sz="2800" dirty="0"/>
              <a:t>表示的意义为</a:t>
            </a:r>
            <a:r>
              <a:rPr lang="en-US" altLang="zh-CN" sz="2800" dirty="0"/>
              <a:t>2 </a:t>
            </a:r>
            <a:r>
              <a:rPr lang="en-US" altLang="zh-CN" sz="2800" dirty="0" err="1"/>
              <a:t>mol</a:t>
            </a:r>
            <a:r>
              <a:rPr lang="en-US" altLang="zh-CN" sz="2800" dirty="0"/>
              <a:t> SO</a:t>
            </a:r>
            <a:r>
              <a:rPr lang="en-US" altLang="zh-CN" sz="2800" baseline="-25000" dirty="0"/>
              <a:t>2</a:t>
            </a:r>
            <a:r>
              <a:rPr lang="en-US" altLang="zh-CN" sz="2800" dirty="0"/>
              <a:t>(g)</a:t>
            </a:r>
            <a:r>
              <a:rPr lang="zh-CN" altLang="zh-CN" sz="2800" dirty="0"/>
              <a:t>和</a:t>
            </a:r>
            <a:r>
              <a:rPr lang="en-US" altLang="zh-CN" sz="2800" dirty="0"/>
              <a:t>1 </a:t>
            </a:r>
            <a:r>
              <a:rPr lang="en-US" altLang="zh-CN" sz="2800" dirty="0" err="1"/>
              <a:t>mol</a:t>
            </a:r>
            <a:r>
              <a:rPr lang="en-US" altLang="zh-CN" sz="2800" dirty="0"/>
              <a:t> O</a:t>
            </a:r>
            <a:r>
              <a:rPr lang="en-US" altLang="zh-CN" sz="2800" baseline="-25000" dirty="0"/>
              <a:t>2</a:t>
            </a:r>
            <a:r>
              <a:rPr lang="en-US" altLang="zh-CN" sz="2800" dirty="0"/>
              <a:t>(g)</a:t>
            </a:r>
            <a:r>
              <a:rPr lang="zh-CN" altLang="zh-CN" sz="2800" dirty="0"/>
              <a:t>完全转化成</a:t>
            </a:r>
            <a:r>
              <a:rPr lang="en-US" altLang="zh-CN" sz="2800" dirty="0"/>
              <a:t>2 </a:t>
            </a:r>
            <a:r>
              <a:rPr lang="en-US" altLang="zh-CN" sz="2800" dirty="0" err="1"/>
              <a:t>mol</a:t>
            </a:r>
            <a:r>
              <a:rPr lang="en-US" altLang="zh-CN" sz="2800" dirty="0"/>
              <a:t> SO</a:t>
            </a:r>
            <a:r>
              <a:rPr lang="en-US" altLang="zh-CN" sz="2800" baseline="-25000" dirty="0"/>
              <a:t>3</a:t>
            </a:r>
            <a:r>
              <a:rPr lang="en-US" altLang="zh-CN" sz="2800" dirty="0"/>
              <a:t>(g)</a:t>
            </a:r>
            <a:r>
              <a:rPr lang="zh-CN" altLang="zh-CN" sz="2800" dirty="0"/>
              <a:t>时放出</a:t>
            </a:r>
            <a:r>
              <a:rPr lang="en-US" altLang="zh-CN" sz="2800" dirty="0"/>
              <a:t>197 kJ</a:t>
            </a:r>
            <a:r>
              <a:rPr lang="zh-CN" altLang="zh-CN" sz="2800" dirty="0"/>
              <a:t>的热量。</a:t>
            </a:r>
          </a:p>
        </p:txBody>
      </p:sp>
      <p:pic>
        <p:nvPicPr>
          <p:cNvPr id="9" name="图片 8">
            <a:extLst>
              <a:ext uri="{FF2B5EF4-FFF2-40B4-BE49-F238E27FC236}">
                <a16:creationId xmlns="" xmlns:a16="http://schemas.microsoft.com/office/drawing/2014/main" id="{09129004-8198-44E8-8B64-005AA854C5D2}"/>
              </a:ext>
            </a:extLst>
          </p:cNvPr>
          <p:cNvPicPr/>
          <p:nvPr/>
        </p:nvPicPr>
        <p:blipFill>
          <a:blip r:embed="rId4"/>
          <a:stretch>
            <a:fillRect/>
          </a:stretch>
        </p:blipFill>
        <p:spPr>
          <a:xfrm>
            <a:off x="10028840" y="5234190"/>
            <a:ext cx="486909" cy="276621"/>
          </a:xfrm>
          <a:prstGeom prst="rect">
            <a:avLst/>
          </a:prstGeom>
        </p:spPr>
      </p:pic>
      <p:sp>
        <p:nvSpPr>
          <p:cNvPr id="11" name="矩形 10">
            <a:extLst>
              <a:ext uri="{FF2B5EF4-FFF2-40B4-BE49-F238E27FC236}">
                <a16:creationId xmlns="" xmlns:a16="http://schemas.microsoft.com/office/drawing/2014/main" id="{AB2E6B37-585E-45B0-99EB-AFCEA18244A6}"/>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4104828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800" y="-2"/>
            <a:ext cx="4506685"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考点</a:t>
            </a:r>
            <a:r>
              <a:rPr lang="en-US" altLang="zh-CN" sz="2800" dirty="0">
                <a:solidFill>
                  <a:srgbClr val="DA251C"/>
                </a:solidFill>
              </a:rPr>
              <a:t>3</a:t>
            </a:r>
            <a:r>
              <a:rPr lang="zh-CN" altLang="zh-CN" sz="2800" dirty="0">
                <a:solidFill>
                  <a:srgbClr val="DA251C"/>
                </a:solidFill>
              </a:rPr>
              <a:t>　盖斯定律及其应用</a:t>
            </a:r>
            <a:endParaRPr lang="en-US" altLang="zh-CN" sz="2800" dirty="0">
              <a:solidFill>
                <a:srgbClr val="DA251C"/>
              </a:solidFill>
            </a:endParaRPr>
          </a:p>
        </p:txBody>
      </p:sp>
      <p:sp>
        <p:nvSpPr>
          <p:cNvPr id="2" name="矩形 1">
            <a:extLst>
              <a:ext uri="{FF2B5EF4-FFF2-40B4-BE49-F238E27FC236}">
                <a16:creationId xmlns="" xmlns:a16="http://schemas.microsoft.com/office/drawing/2014/main" id="{715E11A9-0CCF-4A7C-B797-40FC7481E028}"/>
              </a:ext>
            </a:extLst>
          </p:cNvPr>
          <p:cNvSpPr/>
          <p:nvPr/>
        </p:nvSpPr>
        <p:spPr>
          <a:xfrm>
            <a:off x="246296" y="739434"/>
            <a:ext cx="11727990" cy="2031325"/>
          </a:xfrm>
          <a:prstGeom prst="rect">
            <a:avLst/>
          </a:prstGeom>
        </p:spPr>
        <p:txBody>
          <a:bodyPr wrap="square">
            <a:spAutoFit/>
          </a:bodyPr>
          <a:lstStyle/>
          <a:p>
            <a:pPr>
              <a:lnSpc>
                <a:spcPct val="150000"/>
              </a:lnSpc>
            </a:pPr>
            <a:r>
              <a:rPr lang="zh-CN" altLang="zh-CN" sz="2800" b="1" dirty="0"/>
              <a:t> </a:t>
            </a:r>
            <a:r>
              <a:rPr lang="en-US" altLang="zh-CN" sz="2800" b="1" dirty="0"/>
              <a:t>1.</a:t>
            </a:r>
            <a:r>
              <a:rPr lang="zh-CN" altLang="zh-CN" sz="2800" b="1" dirty="0"/>
              <a:t>盖斯定律</a:t>
            </a:r>
          </a:p>
          <a:p>
            <a:pPr>
              <a:lnSpc>
                <a:spcPct val="150000"/>
              </a:lnSpc>
            </a:pPr>
            <a:r>
              <a:rPr lang="zh-CN" altLang="zh-CN" sz="2800" dirty="0"/>
              <a:t>不管化学反应是一步完成还是分几步完成</a:t>
            </a:r>
            <a:r>
              <a:rPr lang="en-US" altLang="zh-CN" sz="2800" dirty="0"/>
              <a:t>,</a:t>
            </a:r>
            <a:r>
              <a:rPr lang="zh-CN" altLang="zh-CN" sz="2800" dirty="0"/>
              <a:t>其反应热是相同的。即反应热只与反应体系的始态和终态有关</a:t>
            </a:r>
            <a:r>
              <a:rPr lang="en-US" altLang="zh-CN" sz="2800" dirty="0"/>
              <a:t>,</a:t>
            </a:r>
            <a:r>
              <a:rPr lang="zh-CN" altLang="zh-CN" sz="2800" dirty="0"/>
              <a:t>而与反应途径无关。如</a:t>
            </a:r>
            <a:r>
              <a:rPr lang="en-US" altLang="zh-CN" sz="2800" dirty="0"/>
              <a:t>:</a:t>
            </a:r>
            <a:endParaRPr lang="zh-CN" altLang="zh-CN" sz="2800" dirty="0"/>
          </a:p>
        </p:txBody>
      </p:sp>
      <p:pic>
        <p:nvPicPr>
          <p:cNvPr id="9" name="GAOFU-3.jpg" descr="id:2147524540;FounderCES">
            <a:extLst>
              <a:ext uri="{FF2B5EF4-FFF2-40B4-BE49-F238E27FC236}">
                <a16:creationId xmlns="" xmlns:a16="http://schemas.microsoft.com/office/drawing/2014/main" id="{F041EED9-3FFB-496D-A14D-58106242A998}"/>
              </a:ext>
            </a:extLst>
          </p:cNvPr>
          <p:cNvPicPr/>
          <p:nvPr/>
        </p:nvPicPr>
        <p:blipFill>
          <a:blip r:embed="rId2"/>
          <a:stretch>
            <a:fillRect/>
          </a:stretch>
        </p:blipFill>
        <p:spPr>
          <a:xfrm>
            <a:off x="4935856" y="2854050"/>
            <a:ext cx="2348869" cy="1688921"/>
          </a:xfrm>
          <a:prstGeom prst="rect">
            <a:avLst/>
          </a:prstGeom>
        </p:spPr>
      </p:pic>
      <p:sp>
        <p:nvSpPr>
          <p:cNvPr id="3" name="矩形 2">
            <a:extLst>
              <a:ext uri="{FF2B5EF4-FFF2-40B4-BE49-F238E27FC236}">
                <a16:creationId xmlns="" xmlns:a16="http://schemas.microsoft.com/office/drawing/2014/main" id="{5837220E-E2A5-4136-BABB-6F05AFD3AEC2}"/>
              </a:ext>
            </a:extLst>
          </p:cNvPr>
          <p:cNvSpPr/>
          <p:nvPr/>
        </p:nvSpPr>
        <p:spPr>
          <a:xfrm>
            <a:off x="272142" y="4406697"/>
            <a:ext cx="11702144" cy="2031325"/>
          </a:xfrm>
          <a:prstGeom prst="rect">
            <a:avLst/>
          </a:prstGeom>
        </p:spPr>
        <p:txBody>
          <a:bodyPr wrap="square">
            <a:spAutoFit/>
          </a:bodyPr>
          <a:lstStyle/>
          <a:p>
            <a:pPr>
              <a:lnSpc>
                <a:spcPct val="150000"/>
              </a:lnSpc>
              <a:spcAft>
                <a:spcPts val="0"/>
              </a:spcAft>
            </a:pPr>
            <a:r>
              <a:rPr lang="zh-CN" altLang="zh-CN" sz="2800" dirty="0"/>
              <a:t>途径一</a:t>
            </a:r>
            <a:r>
              <a:rPr lang="en-US" altLang="zh-CN" sz="2800" dirty="0"/>
              <a:t>:A→B</a:t>
            </a:r>
            <a:endParaRPr lang="zh-CN" altLang="zh-CN" sz="2800" dirty="0"/>
          </a:p>
          <a:p>
            <a:pPr>
              <a:lnSpc>
                <a:spcPct val="150000"/>
              </a:lnSpc>
              <a:spcAft>
                <a:spcPts val="0"/>
              </a:spcAft>
            </a:pPr>
            <a:r>
              <a:rPr lang="zh-CN" altLang="zh-CN" sz="2800" dirty="0"/>
              <a:t>途径二</a:t>
            </a:r>
            <a:r>
              <a:rPr lang="en-US" altLang="zh-CN" sz="2800" dirty="0"/>
              <a:t>:A→C→B</a:t>
            </a:r>
            <a:endParaRPr lang="zh-CN" altLang="zh-CN" sz="2800" dirty="0"/>
          </a:p>
          <a:p>
            <a:pPr>
              <a:lnSpc>
                <a:spcPct val="150000"/>
              </a:lnSpc>
              <a:spcAft>
                <a:spcPts val="0"/>
              </a:spcAft>
            </a:pPr>
            <a:r>
              <a:rPr lang="zh-CN" altLang="zh-CN" sz="2800" dirty="0"/>
              <a:t>则</a:t>
            </a:r>
            <a:r>
              <a:rPr lang="en-US" altLang="zh-CN" sz="2800" dirty="0"/>
              <a:t>Δ</a:t>
            </a:r>
            <a:r>
              <a:rPr lang="en-US" altLang="zh-CN" sz="2800" i="1" dirty="0"/>
              <a:t>H</a:t>
            </a:r>
            <a:r>
              <a:rPr lang="en-US" altLang="zh-CN" sz="2800" baseline="-25000" dirty="0"/>
              <a:t>1</a:t>
            </a:r>
            <a:r>
              <a:rPr lang="zh-CN" altLang="zh-CN" sz="2800" dirty="0"/>
              <a:t>、</a:t>
            </a:r>
            <a:r>
              <a:rPr lang="en-US" altLang="zh-CN" sz="2800" dirty="0"/>
              <a:t>Δ</a:t>
            </a:r>
            <a:r>
              <a:rPr lang="en-US" altLang="zh-CN" sz="2800" i="1" dirty="0"/>
              <a:t>H</a:t>
            </a:r>
            <a:r>
              <a:rPr lang="en-US" altLang="zh-CN" sz="2800" baseline="-25000" dirty="0"/>
              <a:t>2</a:t>
            </a:r>
            <a:r>
              <a:rPr lang="zh-CN" altLang="zh-CN" sz="2800" dirty="0"/>
              <a:t>、</a:t>
            </a:r>
            <a:r>
              <a:rPr lang="en-US" altLang="zh-CN" sz="2800" dirty="0"/>
              <a:t>Δ</a:t>
            </a:r>
            <a:r>
              <a:rPr lang="en-US" altLang="zh-CN" sz="2800" i="1" dirty="0"/>
              <a:t>H</a:t>
            </a:r>
            <a:r>
              <a:rPr lang="zh-CN" altLang="zh-CN" sz="2800" dirty="0"/>
              <a:t>的关系为</a:t>
            </a:r>
            <a:r>
              <a:rPr lang="en-US" altLang="zh-CN" sz="2800" dirty="0"/>
              <a:t>Δ</a:t>
            </a:r>
            <a:r>
              <a:rPr lang="en-US" altLang="zh-CN" sz="2800" i="1" dirty="0"/>
              <a:t>H</a:t>
            </a:r>
            <a:r>
              <a:rPr lang="en-US" altLang="zh-CN" sz="2800" dirty="0"/>
              <a:t>=Δ</a:t>
            </a:r>
            <a:r>
              <a:rPr lang="en-US" altLang="zh-CN" sz="2800" i="1" dirty="0"/>
              <a:t>H</a:t>
            </a:r>
            <a:r>
              <a:rPr lang="en-US" altLang="zh-CN" sz="2800" baseline="-25000" dirty="0"/>
              <a:t>1</a:t>
            </a:r>
            <a:r>
              <a:rPr lang="en-US" altLang="zh-CN" sz="2800" dirty="0"/>
              <a:t>+Δ</a:t>
            </a:r>
            <a:r>
              <a:rPr lang="en-US" altLang="zh-CN" sz="2800" i="1" dirty="0"/>
              <a:t>H</a:t>
            </a:r>
            <a:r>
              <a:rPr lang="en-US" altLang="zh-CN" sz="2800" baseline="-25000" dirty="0"/>
              <a:t>2</a:t>
            </a:r>
            <a:r>
              <a:rPr lang="zh-CN" altLang="zh-CN" sz="2800" dirty="0"/>
              <a:t>。</a:t>
            </a:r>
          </a:p>
        </p:txBody>
      </p:sp>
    </p:spTree>
    <p:extLst>
      <p:ext uri="{BB962C8B-B14F-4D97-AF65-F5344CB8AC3E}">
        <p14:creationId xmlns:p14="http://schemas.microsoft.com/office/powerpoint/2010/main" val="3672619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3B5C871A-3740-4B2E-85AA-50CD34186C8F}"/>
              </a:ext>
            </a:extLst>
          </p:cNvPr>
          <p:cNvSpPr/>
          <p:nvPr/>
        </p:nvSpPr>
        <p:spPr>
          <a:xfrm>
            <a:off x="272142" y="284639"/>
            <a:ext cx="11702144" cy="2031325"/>
          </a:xfrm>
          <a:prstGeom prst="rect">
            <a:avLst/>
          </a:prstGeom>
        </p:spPr>
        <p:txBody>
          <a:bodyPr wrap="square">
            <a:spAutoFit/>
          </a:bodyPr>
          <a:lstStyle/>
          <a:p>
            <a:pPr>
              <a:lnSpc>
                <a:spcPct val="150000"/>
              </a:lnSpc>
              <a:spcAft>
                <a:spcPts val="0"/>
              </a:spcAft>
            </a:pPr>
            <a:r>
              <a:rPr lang="en-US" altLang="zh-CN" sz="2800" b="1" dirty="0"/>
              <a:t>2.</a:t>
            </a:r>
            <a:r>
              <a:rPr lang="zh-CN" altLang="zh-CN" sz="2800" b="1" dirty="0"/>
              <a:t>盖斯定律的应用</a:t>
            </a:r>
          </a:p>
          <a:p>
            <a:pPr>
              <a:lnSpc>
                <a:spcPct val="150000"/>
              </a:lnSpc>
              <a:spcAft>
                <a:spcPts val="0"/>
              </a:spcAft>
            </a:pPr>
            <a:r>
              <a:rPr lang="en-US" altLang="zh-CN" sz="2800" dirty="0"/>
              <a:t>(1)</a:t>
            </a:r>
            <a:r>
              <a:rPr lang="zh-CN" altLang="zh-CN" sz="2800" dirty="0"/>
              <a:t>应用盖斯定律比较反应热的大小。</a:t>
            </a:r>
          </a:p>
          <a:p>
            <a:pPr>
              <a:lnSpc>
                <a:spcPct val="150000"/>
              </a:lnSpc>
              <a:spcAft>
                <a:spcPts val="0"/>
              </a:spcAft>
            </a:pPr>
            <a:r>
              <a:rPr lang="en-US" altLang="zh-CN" sz="2800" dirty="0"/>
              <a:t>(2)</a:t>
            </a:r>
            <a:r>
              <a:rPr lang="zh-CN" altLang="zh-CN" sz="2800" dirty="0"/>
              <a:t>应用盖斯定律间接计算某些反应的反应热。</a:t>
            </a:r>
          </a:p>
        </p:txBody>
      </p:sp>
      <p:sp>
        <p:nvSpPr>
          <p:cNvPr id="3" name="矩形 2">
            <a:extLst>
              <a:ext uri="{FF2B5EF4-FFF2-40B4-BE49-F238E27FC236}">
                <a16:creationId xmlns="" xmlns:a16="http://schemas.microsoft.com/office/drawing/2014/main" id="{43CDCE24-C190-4319-9296-46D96245AFD6}"/>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2298548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800" y="-2"/>
            <a:ext cx="2416629"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考点</a:t>
            </a:r>
            <a:r>
              <a:rPr lang="en-US" altLang="zh-CN" sz="2800" dirty="0">
                <a:solidFill>
                  <a:srgbClr val="DA251C"/>
                </a:solidFill>
              </a:rPr>
              <a:t>4</a:t>
            </a:r>
            <a:r>
              <a:rPr lang="zh-CN" altLang="zh-CN" sz="2800" dirty="0">
                <a:solidFill>
                  <a:srgbClr val="DA251C"/>
                </a:solidFill>
              </a:rPr>
              <a:t>　能源</a:t>
            </a:r>
          </a:p>
        </p:txBody>
      </p:sp>
      <p:sp>
        <p:nvSpPr>
          <p:cNvPr id="2" name="矩形 1">
            <a:extLst>
              <a:ext uri="{FF2B5EF4-FFF2-40B4-BE49-F238E27FC236}">
                <a16:creationId xmlns="" xmlns:a16="http://schemas.microsoft.com/office/drawing/2014/main" id="{715E11A9-0CCF-4A7C-B797-40FC7481E028}"/>
              </a:ext>
            </a:extLst>
          </p:cNvPr>
          <p:cNvSpPr/>
          <p:nvPr/>
        </p:nvSpPr>
        <p:spPr>
          <a:xfrm>
            <a:off x="246296" y="739434"/>
            <a:ext cx="11727990" cy="662297"/>
          </a:xfrm>
          <a:prstGeom prst="rect">
            <a:avLst/>
          </a:prstGeom>
        </p:spPr>
        <p:txBody>
          <a:bodyPr wrap="square">
            <a:spAutoFit/>
          </a:bodyPr>
          <a:lstStyle/>
          <a:p>
            <a:pPr>
              <a:lnSpc>
                <a:spcPct val="150000"/>
              </a:lnSpc>
            </a:pPr>
            <a:r>
              <a:rPr lang="zh-CN" altLang="zh-CN" sz="2800" dirty="0"/>
              <a:t> </a:t>
            </a:r>
            <a:r>
              <a:rPr lang="en-US" altLang="zh-CN" sz="2800" b="1" dirty="0"/>
              <a:t>1.</a:t>
            </a:r>
            <a:r>
              <a:rPr lang="zh-CN" altLang="zh-CN" sz="2800" b="1" dirty="0"/>
              <a:t>能源分类</a:t>
            </a:r>
          </a:p>
        </p:txBody>
      </p:sp>
      <p:sp>
        <p:nvSpPr>
          <p:cNvPr id="3" name="矩形 2">
            <a:extLst>
              <a:ext uri="{FF2B5EF4-FFF2-40B4-BE49-F238E27FC236}">
                <a16:creationId xmlns="" xmlns:a16="http://schemas.microsoft.com/office/drawing/2014/main" id="{5837220E-E2A5-4136-BABB-6F05AFD3AEC2}"/>
              </a:ext>
            </a:extLst>
          </p:cNvPr>
          <p:cNvSpPr/>
          <p:nvPr/>
        </p:nvSpPr>
        <p:spPr>
          <a:xfrm>
            <a:off x="272142" y="4406697"/>
            <a:ext cx="11702144" cy="2031325"/>
          </a:xfrm>
          <a:prstGeom prst="rect">
            <a:avLst/>
          </a:prstGeom>
        </p:spPr>
        <p:txBody>
          <a:bodyPr wrap="square">
            <a:spAutoFit/>
          </a:bodyPr>
          <a:lstStyle/>
          <a:p>
            <a:pPr>
              <a:lnSpc>
                <a:spcPct val="150000"/>
              </a:lnSpc>
            </a:pPr>
            <a:r>
              <a:rPr lang="en-US" altLang="zh-CN" sz="2800" dirty="0"/>
              <a:t>(1)</a:t>
            </a:r>
            <a:r>
              <a:rPr lang="zh-CN" altLang="zh-CN" sz="2800" dirty="0"/>
              <a:t>提高能源的利用效率</a:t>
            </a:r>
            <a:r>
              <a:rPr lang="en-US" altLang="zh-CN" sz="2800" dirty="0"/>
              <a:t>:①</a:t>
            </a:r>
            <a:r>
              <a:rPr lang="zh-CN" altLang="zh-CN" sz="2800" dirty="0"/>
              <a:t>改善开采、运输、加工等各个环节</a:t>
            </a:r>
            <a:r>
              <a:rPr lang="en-US" altLang="zh-CN" sz="2800" dirty="0"/>
              <a:t>;②</a:t>
            </a:r>
            <a:r>
              <a:rPr lang="zh-CN" altLang="zh-CN" sz="2800" dirty="0"/>
              <a:t>科学控制燃烧反应</a:t>
            </a:r>
            <a:r>
              <a:rPr lang="en-US" altLang="zh-CN" sz="2800" dirty="0"/>
              <a:t>,</a:t>
            </a:r>
            <a:r>
              <a:rPr lang="zh-CN" altLang="zh-CN" sz="2800" dirty="0"/>
              <a:t>使燃料充分燃烧。</a:t>
            </a:r>
          </a:p>
          <a:p>
            <a:pPr>
              <a:lnSpc>
                <a:spcPct val="150000"/>
              </a:lnSpc>
            </a:pPr>
            <a:r>
              <a:rPr lang="en-US" altLang="zh-CN" sz="2800" dirty="0"/>
              <a:t>(2)</a:t>
            </a:r>
            <a:r>
              <a:rPr lang="zh-CN" altLang="zh-CN" sz="2800" dirty="0"/>
              <a:t>开发新能源</a:t>
            </a:r>
            <a:r>
              <a:rPr lang="en-US" altLang="zh-CN" sz="2800" dirty="0"/>
              <a:t>:</a:t>
            </a:r>
            <a:r>
              <a:rPr lang="zh-CN" altLang="zh-CN" sz="2800" dirty="0"/>
              <a:t>开发资源丰富、可以再生、没有污染或污染很小的新能源。</a:t>
            </a:r>
          </a:p>
        </p:txBody>
      </p:sp>
      <p:pic>
        <p:nvPicPr>
          <p:cNvPr id="10" name="GAOFU-4.jpg" descr="id:2147524554;FounderCES">
            <a:extLst>
              <a:ext uri="{FF2B5EF4-FFF2-40B4-BE49-F238E27FC236}">
                <a16:creationId xmlns="" xmlns:a16="http://schemas.microsoft.com/office/drawing/2014/main" id="{221AF6CC-D4A6-4A9E-A32E-299CF16D41E6}"/>
              </a:ext>
            </a:extLst>
          </p:cNvPr>
          <p:cNvPicPr/>
          <p:nvPr/>
        </p:nvPicPr>
        <p:blipFill>
          <a:blip r:embed="rId2"/>
          <a:stretch>
            <a:fillRect/>
          </a:stretch>
        </p:blipFill>
        <p:spPr>
          <a:xfrm>
            <a:off x="1655558" y="1401731"/>
            <a:ext cx="8880883" cy="3200605"/>
          </a:xfrm>
          <a:prstGeom prst="rect">
            <a:avLst/>
          </a:prstGeom>
        </p:spPr>
      </p:pic>
    </p:spTree>
    <p:extLst>
      <p:ext uri="{BB962C8B-B14F-4D97-AF65-F5344CB8AC3E}">
        <p14:creationId xmlns:p14="http://schemas.microsoft.com/office/powerpoint/2010/main" val="514127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B.</a:t>
            </a:r>
            <a:r>
              <a:rPr lang="zh-CN" altLang="en-US" sz="2800" b="1" dirty="0">
                <a:solidFill>
                  <a:schemeClr val="bg1"/>
                </a:solidFill>
                <a:latin typeface="微软雅黑" panose="020B0503020204020204" pitchFamily="34" charset="-122"/>
                <a:ea typeface="微软雅黑" panose="020B0503020204020204" pitchFamily="34" charset="-122"/>
              </a:rPr>
              <a:t>方法帮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素养大提升</a:t>
            </a:r>
          </a:p>
        </p:txBody>
      </p:sp>
      <p:sp>
        <p:nvSpPr>
          <p:cNvPr id="3" name="矩形 2">
            <a:hlinkClick r:id="rId2" action="ppaction://hlinksldjump"/>
          </p:cNvPr>
          <p:cNvSpPr/>
          <p:nvPr/>
        </p:nvSpPr>
        <p:spPr>
          <a:xfrm>
            <a:off x="4659086" y="1273628"/>
            <a:ext cx="6999514"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smtClean="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化学反应中的能量变化</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热化学方程式的</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五步</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书写与</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五审</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判断</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反应热的计算</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4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反应热的大小比较</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微课</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10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中和热的实验测定</a:t>
            </a:r>
          </a:p>
        </p:txBody>
      </p:sp>
    </p:spTree>
    <p:extLst>
      <p:ext uri="{BB962C8B-B14F-4D97-AF65-F5344CB8AC3E}">
        <p14:creationId xmlns:p14="http://schemas.microsoft.com/office/powerpoint/2010/main" val="3999959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800" y="-2"/>
            <a:ext cx="50292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sz="2800" dirty="0">
                <a:solidFill>
                  <a:srgbClr val="DA251C"/>
                </a:solidFill>
              </a:rPr>
              <a:t>方法</a:t>
            </a:r>
            <a:r>
              <a:rPr lang="en-US" altLang="zh-CN" sz="2800" dirty="0">
                <a:solidFill>
                  <a:srgbClr val="DA251C"/>
                </a:solidFill>
              </a:rPr>
              <a:t>1 </a:t>
            </a:r>
            <a:r>
              <a:rPr lang="zh-CN" altLang="zh-CN" sz="2800" dirty="0">
                <a:solidFill>
                  <a:srgbClr val="DA251C"/>
                </a:solidFill>
              </a:rPr>
              <a:t>化学反应中的能量变化</a:t>
            </a:r>
            <a:endParaRPr lang="en-US" altLang="zh-CN" sz="2800" dirty="0">
              <a:solidFill>
                <a:srgbClr val="DA251C"/>
              </a:solidFill>
            </a:endParaRPr>
          </a:p>
        </p:txBody>
      </p:sp>
      <p:sp>
        <p:nvSpPr>
          <p:cNvPr id="2" name="矩形 1"/>
          <p:cNvSpPr/>
          <p:nvPr/>
        </p:nvSpPr>
        <p:spPr>
          <a:xfrm>
            <a:off x="234043" y="740354"/>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 xmlns:a16="http://schemas.microsoft.com/office/drawing/2014/main" id="{714F6134-7288-4796-8499-E211F9E0561B}"/>
              </a:ext>
            </a:extLst>
          </p:cNvPr>
          <p:cNvSpPr/>
          <p:nvPr/>
        </p:nvSpPr>
        <p:spPr>
          <a:xfrm>
            <a:off x="335643" y="1272693"/>
            <a:ext cx="11513457" cy="662297"/>
          </a:xfrm>
          <a:prstGeom prst="rect">
            <a:avLst/>
          </a:prstGeom>
        </p:spPr>
        <p:txBody>
          <a:bodyPr wrap="square">
            <a:spAutoFit/>
          </a:bodyPr>
          <a:lstStyle/>
          <a:p>
            <a:pPr>
              <a:lnSpc>
                <a:spcPct val="150000"/>
              </a:lnSpc>
            </a:pPr>
            <a:r>
              <a:rPr lang="en-US" altLang="zh-CN" sz="2800" b="1" dirty="0"/>
              <a:t>1.</a:t>
            </a:r>
            <a:r>
              <a:rPr lang="zh-CN" altLang="zh-CN" sz="2800" b="1" dirty="0"/>
              <a:t>化学反应中的能量</a:t>
            </a:r>
            <a:r>
              <a:rPr lang="zh-CN" altLang="zh-CN" sz="2800" b="1" dirty="0" smtClean="0"/>
              <a:t>变化图示</a:t>
            </a:r>
            <a:endParaRPr lang="zh-CN" altLang="zh-CN" sz="2800" b="1" dirty="0"/>
          </a:p>
        </p:txBody>
      </p:sp>
      <p:pic>
        <p:nvPicPr>
          <p:cNvPr id="8" name="17ngkbhx-12ygy13.jpg" descr="id:2147524596;FounderCES">
            <a:extLst>
              <a:ext uri="{FF2B5EF4-FFF2-40B4-BE49-F238E27FC236}">
                <a16:creationId xmlns="" xmlns:a16="http://schemas.microsoft.com/office/drawing/2014/main" id="{DE312FF8-A8B1-4E1C-8B30-8299B3D4E7E3}"/>
              </a:ext>
            </a:extLst>
          </p:cNvPr>
          <p:cNvPicPr/>
          <p:nvPr/>
        </p:nvPicPr>
        <p:blipFill>
          <a:blip r:embed="rId2"/>
          <a:stretch>
            <a:fillRect/>
          </a:stretch>
        </p:blipFill>
        <p:spPr>
          <a:xfrm>
            <a:off x="3273112" y="2001757"/>
            <a:ext cx="5638517" cy="1889616"/>
          </a:xfrm>
          <a:prstGeom prst="rect">
            <a:avLst/>
          </a:prstGeom>
        </p:spPr>
      </p:pic>
      <p:sp>
        <p:nvSpPr>
          <p:cNvPr id="4" name="矩形 3">
            <a:extLst>
              <a:ext uri="{FF2B5EF4-FFF2-40B4-BE49-F238E27FC236}">
                <a16:creationId xmlns="" xmlns:a16="http://schemas.microsoft.com/office/drawing/2014/main" id="{02FC79B9-BA4A-4391-83C2-843402B9C2A1}"/>
              </a:ext>
            </a:extLst>
          </p:cNvPr>
          <p:cNvSpPr/>
          <p:nvPr/>
        </p:nvSpPr>
        <p:spPr>
          <a:xfrm>
            <a:off x="234043" y="3891373"/>
            <a:ext cx="11723912" cy="2031325"/>
          </a:xfrm>
          <a:prstGeom prst="rect">
            <a:avLst/>
          </a:prstGeom>
        </p:spPr>
        <p:txBody>
          <a:bodyPr wrap="square">
            <a:spAutoFit/>
          </a:bodyPr>
          <a:lstStyle/>
          <a:p>
            <a:pPr>
              <a:lnSpc>
                <a:spcPct val="150000"/>
              </a:lnSpc>
              <a:spcAft>
                <a:spcPts val="0"/>
              </a:spcAft>
            </a:pPr>
            <a:r>
              <a:rPr lang="en-US" altLang="zh-CN" sz="2800" dirty="0"/>
              <a:t>(1)</a:t>
            </a:r>
            <a:r>
              <a:rPr lang="en-US" altLang="zh-CN" sz="2800" i="1" dirty="0"/>
              <a:t>a</a:t>
            </a:r>
            <a:r>
              <a:rPr lang="zh-CN" altLang="zh-CN" sz="2800" dirty="0"/>
              <a:t>表示断裂旧化学键吸收的能量</a:t>
            </a:r>
            <a:r>
              <a:rPr lang="en-US" altLang="zh-CN" sz="2800" dirty="0"/>
              <a:t>,</a:t>
            </a:r>
            <a:r>
              <a:rPr lang="zh-CN" altLang="zh-CN" sz="2800" dirty="0"/>
              <a:t>也可以表示正反应的活化能。</a:t>
            </a:r>
          </a:p>
          <a:p>
            <a:pPr>
              <a:lnSpc>
                <a:spcPct val="150000"/>
              </a:lnSpc>
              <a:spcAft>
                <a:spcPts val="0"/>
              </a:spcAft>
            </a:pPr>
            <a:r>
              <a:rPr lang="en-US" altLang="zh-CN" sz="2800" dirty="0"/>
              <a:t>(2)</a:t>
            </a:r>
            <a:r>
              <a:rPr lang="en-US" altLang="zh-CN" sz="2800" i="1" dirty="0"/>
              <a:t>b</a:t>
            </a:r>
            <a:r>
              <a:rPr lang="zh-CN" altLang="zh-CN" sz="2800" dirty="0"/>
              <a:t>表示生成新化学键放出的能量</a:t>
            </a:r>
            <a:r>
              <a:rPr lang="en-US" altLang="zh-CN" sz="2800" dirty="0"/>
              <a:t>,</a:t>
            </a:r>
            <a:r>
              <a:rPr lang="zh-CN" altLang="zh-CN" sz="2800" dirty="0"/>
              <a:t>也可以表示逆反应的活化能。</a:t>
            </a:r>
          </a:p>
          <a:p>
            <a:pPr>
              <a:lnSpc>
                <a:spcPct val="150000"/>
              </a:lnSpc>
              <a:spcAft>
                <a:spcPts val="0"/>
              </a:spcAft>
            </a:pPr>
            <a:r>
              <a:rPr lang="en-US" altLang="zh-CN" sz="2800" dirty="0"/>
              <a:t>(3)</a:t>
            </a:r>
            <a:r>
              <a:rPr lang="zh-CN" altLang="zh-CN" sz="2800" dirty="0"/>
              <a:t>图中</a:t>
            </a:r>
            <a:r>
              <a:rPr lang="en-US" altLang="zh-CN" sz="2800" i="1" dirty="0"/>
              <a:t>c</a:t>
            </a:r>
            <a:r>
              <a:rPr lang="zh-CN" altLang="zh-CN" sz="2800" dirty="0"/>
              <a:t>表示反应的反应热</a:t>
            </a:r>
            <a:r>
              <a:rPr lang="en-US" altLang="zh-CN" sz="2800" dirty="0"/>
              <a:t>,</a:t>
            </a:r>
            <a:r>
              <a:rPr lang="zh-CN" altLang="zh-CN" sz="2800" dirty="0"/>
              <a:t>可通过焓变值求得</a:t>
            </a:r>
            <a:r>
              <a:rPr lang="en-US" altLang="zh-CN" sz="2800" dirty="0"/>
              <a:t>,</a:t>
            </a:r>
            <a:r>
              <a:rPr lang="zh-CN" altLang="zh-CN" sz="2800" dirty="0"/>
              <a:t>即</a:t>
            </a:r>
            <a:r>
              <a:rPr lang="en-US" altLang="zh-CN" sz="2800" dirty="0"/>
              <a:t>Δ</a:t>
            </a:r>
            <a:r>
              <a:rPr lang="en-US" altLang="zh-CN" sz="2800" i="1" dirty="0"/>
              <a:t>H</a:t>
            </a:r>
            <a:r>
              <a:rPr lang="en-US" altLang="zh-CN" sz="2800" dirty="0"/>
              <a:t>=</a:t>
            </a:r>
            <a:r>
              <a:rPr lang="en-US" altLang="zh-CN" sz="2800" i="1" dirty="0"/>
              <a:t>H</a:t>
            </a:r>
            <a:r>
              <a:rPr lang="en-US" altLang="zh-CN" sz="2800" dirty="0"/>
              <a:t>(</a:t>
            </a:r>
            <a:r>
              <a:rPr lang="zh-CN" altLang="zh-CN" sz="2800" dirty="0"/>
              <a:t>生成物</a:t>
            </a:r>
            <a:r>
              <a:rPr lang="en-US" altLang="zh-CN" sz="2800" dirty="0"/>
              <a:t>)-</a:t>
            </a:r>
            <a:r>
              <a:rPr lang="en-US" altLang="zh-CN" sz="2800" i="1" dirty="0"/>
              <a:t>H</a:t>
            </a:r>
            <a:r>
              <a:rPr lang="en-US" altLang="zh-CN" sz="2800" dirty="0"/>
              <a:t>(</a:t>
            </a:r>
            <a:r>
              <a:rPr lang="zh-CN" altLang="zh-CN" sz="2800" dirty="0"/>
              <a:t>反应物</a:t>
            </a:r>
            <a:r>
              <a:rPr lang="en-US" altLang="zh-CN" sz="2800" dirty="0"/>
              <a:t>)</a:t>
            </a:r>
            <a:endParaRPr lang="zh-CN" altLang="zh-CN" sz="2800" dirty="0"/>
          </a:p>
        </p:txBody>
      </p:sp>
    </p:spTree>
    <p:extLst>
      <p:ext uri="{BB962C8B-B14F-4D97-AF65-F5344CB8AC3E}">
        <p14:creationId xmlns:p14="http://schemas.microsoft.com/office/powerpoint/2010/main" val="2459543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714F6134-7288-4796-8499-E211F9E0561B}"/>
              </a:ext>
            </a:extLst>
          </p:cNvPr>
          <p:cNvSpPr/>
          <p:nvPr/>
        </p:nvSpPr>
        <p:spPr>
          <a:xfrm>
            <a:off x="335643" y="267063"/>
            <a:ext cx="11513457" cy="662297"/>
          </a:xfrm>
          <a:prstGeom prst="rect">
            <a:avLst/>
          </a:prstGeom>
        </p:spPr>
        <p:txBody>
          <a:bodyPr wrap="square">
            <a:spAutoFit/>
          </a:bodyPr>
          <a:lstStyle/>
          <a:p>
            <a:pPr>
              <a:lnSpc>
                <a:spcPct val="150000"/>
              </a:lnSpc>
            </a:pPr>
            <a:r>
              <a:rPr lang="en-US" altLang="zh-CN" sz="2800" b="1" dirty="0"/>
              <a:t>2.</a:t>
            </a:r>
            <a:r>
              <a:rPr lang="zh-CN" altLang="zh-CN" sz="2800" b="1" dirty="0"/>
              <a:t>活化能与焓变的关系</a:t>
            </a:r>
          </a:p>
        </p:txBody>
      </p:sp>
      <p:pic>
        <p:nvPicPr>
          <p:cNvPr id="5" name="YBTWDTSDS专13-2T.eps" descr="id:2147524603;FounderCES">
            <a:extLst>
              <a:ext uri="{FF2B5EF4-FFF2-40B4-BE49-F238E27FC236}">
                <a16:creationId xmlns="" xmlns:a16="http://schemas.microsoft.com/office/drawing/2014/main" id="{99B4CBB8-D5DD-4D46-AD35-2D57D6CE38AA}"/>
              </a:ext>
            </a:extLst>
          </p:cNvPr>
          <p:cNvPicPr/>
          <p:nvPr/>
        </p:nvPicPr>
        <p:blipFill>
          <a:blip r:embed="rId2"/>
          <a:stretch>
            <a:fillRect/>
          </a:stretch>
        </p:blipFill>
        <p:spPr>
          <a:xfrm>
            <a:off x="4368119" y="996666"/>
            <a:ext cx="3448504" cy="2468847"/>
          </a:xfrm>
          <a:prstGeom prst="rect">
            <a:avLst/>
          </a:prstGeom>
        </p:spPr>
      </p:pic>
      <p:sp>
        <p:nvSpPr>
          <p:cNvPr id="2" name="矩形 1">
            <a:extLst>
              <a:ext uri="{FF2B5EF4-FFF2-40B4-BE49-F238E27FC236}">
                <a16:creationId xmlns="" xmlns:a16="http://schemas.microsoft.com/office/drawing/2014/main" id="{00B9688E-FD5C-46C3-81FC-1F9B4FDBF376}"/>
              </a:ext>
            </a:extLst>
          </p:cNvPr>
          <p:cNvSpPr/>
          <p:nvPr/>
        </p:nvSpPr>
        <p:spPr>
          <a:xfrm>
            <a:off x="335642" y="3820396"/>
            <a:ext cx="11513457" cy="2031325"/>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pitchFamily="18" charset="0"/>
              </a:rPr>
              <a:t>(1)</a:t>
            </a:r>
            <a:r>
              <a:rPr lang="zh-CN" altLang="zh-CN" sz="2800" dirty="0">
                <a:solidFill>
                  <a:srgbClr val="000000"/>
                </a:solidFill>
                <a:cs typeface="Times New Roman" panose="02020603050405020304" pitchFamily="18" charset="0"/>
              </a:rPr>
              <a:t>催化剂能降低反应所需活化能</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但不影响焓变的大小。</a:t>
            </a:r>
          </a:p>
          <a:p>
            <a:pPr>
              <a:lnSpc>
                <a:spcPct val="150000"/>
              </a:lnSpc>
              <a:spcAft>
                <a:spcPts val="0"/>
              </a:spcAft>
            </a:pPr>
            <a:r>
              <a:rPr lang="en-US" altLang="zh-CN" sz="28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在无催化剂的情况下</a:t>
            </a:r>
            <a:r>
              <a:rPr lang="en-US" altLang="zh-CN" sz="2800" dirty="0">
                <a:solidFill>
                  <a:srgbClr val="000000"/>
                </a:solidFill>
                <a:cs typeface="Times New Roman" panose="02020603050405020304" pitchFamily="18" charset="0"/>
              </a:rPr>
              <a:t>,</a:t>
            </a:r>
            <a:r>
              <a:rPr lang="en-US" altLang="zh-CN" sz="2800" i="1" dirty="0">
                <a:solidFill>
                  <a:srgbClr val="000000"/>
                </a:solidFill>
                <a:cs typeface="Times New Roman" panose="02020603050405020304" pitchFamily="18" charset="0"/>
              </a:rPr>
              <a:t>E</a:t>
            </a:r>
            <a:r>
              <a:rPr lang="en-US" altLang="zh-CN" sz="2800" baseline="-25000" dirty="0">
                <a:solidFill>
                  <a:srgbClr val="000000"/>
                </a:solidFill>
                <a:cs typeface="Times New Roman" panose="02020603050405020304" pitchFamily="18" charset="0"/>
              </a:rPr>
              <a:t>1</a:t>
            </a:r>
            <a:r>
              <a:rPr lang="zh-CN" altLang="zh-CN" sz="2800" dirty="0">
                <a:solidFill>
                  <a:srgbClr val="000000"/>
                </a:solidFill>
                <a:cs typeface="Times New Roman" panose="02020603050405020304" pitchFamily="18" charset="0"/>
              </a:rPr>
              <a:t>为正反应的活化能</a:t>
            </a:r>
            <a:r>
              <a:rPr lang="en-US" altLang="zh-CN" sz="2800" dirty="0">
                <a:solidFill>
                  <a:srgbClr val="000000"/>
                </a:solidFill>
                <a:cs typeface="Times New Roman" panose="02020603050405020304" pitchFamily="18" charset="0"/>
              </a:rPr>
              <a:t>,</a:t>
            </a:r>
            <a:r>
              <a:rPr lang="en-US" altLang="zh-CN" sz="2800" i="1" dirty="0">
                <a:solidFill>
                  <a:srgbClr val="000000"/>
                </a:solidFill>
                <a:cs typeface="Times New Roman" panose="02020603050405020304" pitchFamily="18" charset="0"/>
              </a:rPr>
              <a:t>E</a:t>
            </a:r>
            <a:r>
              <a:rPr lang="en-US" altLang="zh-CN" sz="2800" baseline="-250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为逆反应的活化能。</a:t>
            </a:r>
          </a:p>
          <a:p>
            <a:pPr>
              <a:lnSpc>
                <a:spcPct val="150000"/>
              </a:lnSpc>
              <a:spcAft>
                <a:spcPts val="0"/>
              </a:spcAft>
            </a:pPr>
            <a:r>
              <a:rPr lang="en-US" altLang="zh-CN" sz="2800" dirty="0">
                <a:solidFill>
                  <a:srgbClr val="000000"/>
                </a:solidFill>
                <a:cs typeface="Times New Roman" panose="02020603050405020304" pitchFamily="18" charset="0"/>
              </a:rPr>
              <a:t>(3)</a:t>
            </a:r>
            <a:r>
              <a:rPr lang="zh-CN" altLang="zh-CN" sz="2800" dirty="0">
                <a:solidFill>
                  <a:srgbClr val="000000"/>
                </a:solidFill>
                <a:cs typeface="Times New Roman" panose="02020603050405020304" pitchFamily="18" charset="0"/>
              </a:rPr>
              <a:t>活化能与焓变的关系</a:t>
            </a:r>
            <a:r>
              <a:rPr lang="en-US" altLang="zh-CN" sz="2800" dirty="0">
                <a:solidFill>
                  <a:srgbClr val="000000"/>
                </a:solidFill>
                <a:cs typeface="Times New Roman" panose="02020603050405020304" pitchFamily="18" charset="0"/>
              </a:rPr>
              <a:t>:Δ</a:t>
            </a:r>
            <a:r>
              <a:rPr lang="en-US" altLang="zh-CN" sz="2800" i="1" dirty="0">
                <a:solidFill>
                  <a:srgbClr val="000000"/>
                </a:solidFill>
                <a:cs typeface="Times New Roman" panose="02020603050405020304" pitchFamily="18" charset="0"/>
              </a:rPr>
              <a:t>H</a:t>
            </a:r>
            <a:r>
              <a:rPr lang="en-US" altLang="zh-CN" sz="2800" dirty="0">
                <a:solidFill>
                  <a:srgbClr val="000000"/>
                </a:solidFill>
                <a:cs typeface="Times New Roman" panose="02020603050405020304" pitchFamily="18" charset="0"/>
              </a:rPr>
              <a:t>=</a:t>
            </a:r>
            <a:r>
              <a:rPr lang="en-US" altLang="zh-CN" sz="2800" i="1" dirty="0">
                <a:solidFill>
                  <a:srgbClr val="000000"/>
                </a:solidFill>
                <a:cs typeface="Times New Roman" panose="02020603050405020304" pitchFamily="18" charset="0"/>
              </a:rPr>
              <a:t>E</a:t>
            </a:r>
            <a:r>
              <a:rPr lang="en-US" altLang="zh-CN" sz="2800" baseline="-25000" dirty="0">
                <a:solidFill>
                  <a:srgbClr val="000000"/>
                </a:solidFill>
                <a:cs typeface="Times New Roman" panose="02020603050405020304" pitchFamily="18" charset="0"/>
              </a:rPr>
              <a:t>1</a:t>
            </a:r>
            <a:r>
              <a:rPr lang="en-US" altLang="zh-CN" sz="2800" dirty="0">
                <a:solidFill>
                  <a:srgbClr val="000000"/>
                </a:solidFill>
                <a:cs typeface="Times New Roman" panose="02020603050405020304" pitchFamily="18" charset="0"/>
              </a:rPr>
              <a:t>-</a:t>
            </a:r>
            <a:r>
              <a:rPr lang="en-US" altLang="zh-CN" sz="2800" i="1" dirty="0">
                <a:solidFill>
                  <a:srgbClr val="000000"/>
                </a:solidFill>
                <a:cs typeface="Times New Roman" panose="02020603050405020304" pitchFamily="18" charset="0"/>
              </a:rPr>
              <a:t>E</a:t>
            </a:r>
            <a:r>
              <a:rPr lang="en-US" altLang="zh-CN" sz="2800" baseline="-250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a:t>
            </a:r>
          </a:p>
        </p:txBody>
      </p:sp>
      <p:sp>
        <p:nvSpPr>
          <p:cNvPr id="6" name="矩形 5">
            <a:extLst>
              <a:ext uri="{FF2B5EF4-FFF2-40B4-BE49-F238E27FC236}">
                <a16:creationId xmlns="" xmlns:a16="http://schemas.microsoft.com/office/drawing/2014/main" id="{AE80BD16-CBE1-41C9-9103-FEF6CED5D45D}"/>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118312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2031325"/>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[2015</a:t>
            </a:r>
            <a:r>
              <a:rPr lang="zh-CN" altLang="zh-CN" sz="2800" dirty="0"/>
              <a:t>北京理综</a:t>
            </a:r>
            <a:r>
              <a:rPr lang="en-US" altLang="zh-CN" sz="2800" dirty="0"/>
              <a:t>,9,6</a:t>
            </a:r>
            <a:r>
              <a:rPr lang="zh-CN" altLang="zh-CN" sz="2800" dirty="0"/>
              <a:t>分</a:t>
            </a:r>
            <a:r>
              <a:rPr lang="en-US" altLang="zh-CN" sz="2800" dirty="0"/>
              <a:t>]</a:t>
            </a:r>
            <a:r>
              <a:rPr lang="zh-CN" altLang="zh-CN" sz="2800" dirty="0"/>
              <a:t>最新报道</a:t>
            </a:r>
            <a:r>
              <a:rPr lang="en-US" altLang="zh-CN" sz="2800" dirty="0"/>
              <a:t>:</a:t>
            </a:r>
            <a:r>
              <a:rPr lang="zh-CN" altLang="zh-CN" sz="2800" dirty="0"/>
              <a:t>科学家首次用</a:t>
            </a:r>
            <a:r>
              <a:rPr lang="en-US" altLang="zh-CN" sz="2800" dirty="0"/>
              <a:t>X</a:t>
            </a:r>
            <a:r>
              <a:rPr lang="zh-CN" altLang="zh-CN" sz="2800" dirty="0"/>
              <a:t>射线激光技术观察到</a:t>
            </a:r>
            <a:r>
              <a:rPr lang="en-US" altLang="zh-CN" sz="2800" dirty="0"/>
              <a:t>CO</a:t>
            </a:r>
            <a:r>
              <a:rPr lang="zh-CN" altLang="zh-CN" sz="2800" dirty="0"/>
              <a:t>与</a:t>
            </a:r>
            <a:r>
              <a:rPr lang="en-US" altLang="zh-CN" sz="2800" dirty="0"/>
              <a:t>O</a:t>
            </a:r>
            <a:r>
              <a:rPr lang="zh-CN" altLang="zh-CN" sz="2800" dirty="0"/>
              <a:t>在催化剂表面形成化学键的过程。反应过程的示意图如下</a:t>
            </a:r>
            <a:r>
              <a:rPr lang="en-US" altLang="zh-CN" sz="2800" dirty="0"/>
              <a:t>:</a:t>
            </a:r>
            <a:endParaRPr lang="zh-CN" altLang="zh-CN" sz="2800" dirty="0"/>
          </a:p>
          <a:p>
            <a:pPr>
              <a:lnSpc>
                <a:spcPct val="150000"/>
              </a:lnSpc>
            </a:pP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北XTBTL9.jpg" descr="id:2147524617;FounderCES">
            <a:extLst>
              <a:ext uri="{FF2B5EF4-FFF2-40B4-BE49-F238E27FC236}">
                <a16:creationId xmlns="" xmlns:a16="http://schemas.microsoft.com/office/drawing/2014/main" id="{AA180868-0524-42CB-B904-DBC66A42FECF}"/>
              </a:ext>
            </a:extLst>
          </p:cNvPr>
          <p:cNvPicPr/>
          <p:nvPr/>
        </p:nvPicPr>
        <p:blipFill>
          <a:blip r:embed="rId2"/>
          <a:stretch>
            <a:fillRect/>
          </a:stretch>
        </p:blipFill>
        <p:spPr>
          <a:xfrm>
            <a:off x="2616531" y="1622742"/>
            <a:ext cx="6958938" cy="1953868"/>
          </a:xfrm>
          <a:prstGeom prst="rect">
            <a:avLst/>
          </a:prstGeom>
        </p:spPr>
      </p:pic>
      <p:sp>
        <p:nvSpPr>
          <p:cNvPr id="3" name="矩形 2">
            <a:extLst>
              <a:ext uri="{FF2B5EF4-FFF2-40B4-BE49-F238E27FC236}">
                <a16:creationId xmlns="" xmlns:a16="http://schemas.microsoft.com/office/drawing/2014/main" id="{A56B9411-4319-47ED-9620-B5F798E68CCA}"/>
              </a:ext>
            </a:extLst>
          </p:cNvPr>
          <p:cNvSpPr/>
          <p:nvPr/>
        </p:nvSpPr>
        <p:spPr>
          <a:xfrm>
            <a:off x="234043" y="3402437"/>
            <a:ext cx="11480092" cy="3323987"/>
          </a:xfrm>
          <a:prstGeom prst="rect">
            <a:avLst/>
          </a:prstGeom>
        </p:spPr>
        <p:txBody>
          <a:bodyPr wrap="square">
            <a:spAutoFit/>
          </a:bodyPr>
          <a:lstStyle/>
          <a:p>
            <a:pPr>
              <a:lnSpc>
                <a:spcPct val="150000"/>
              </a:lnSpc>
              <a:spcAft>
                <a:spcPts val="0"/>
              </a:spcAft>
            </a:pPr>
            <a:r>
              <a:rPr lang="zh-CN" altLang="zh-CN" sz="2800" dirty="0">
                <a:solidFill>
                  <a:srgbClr val="000000"/>
                </a:solidFill>
                <a:cs typeface="Times New Roman" panose="02020603050405020304" pitchFamily="18" charset="0"/>
              </a:rPr>
              <a:t>下列说法正确的是</a:t>
            </a:r>
          </a:p>
          <a:p>
            <a:pPr>
              <a:lnSpc>
                <a:spcPct val="150000"/>
              </a:lnSpc>
              <a:spcAft>
                <a:spcPts val="0"/>
              </a:spcAft>
            </a:pPr>
            <a:r>
              <a:rPr lang="en-US" altLang="zh-CN" sz="2800" dirty="0">
                <a:solidFill>
                  <a:srgbClr val="000000"/>
                </a:solidFill>
                <a:cs typeface="Times New Roman" panose="02020603050405020304" pitchFamily="18" charset="0"/>
              </a:rPr>
              <a:t>A.CO</a:t>
            </a:r>
            <a:r>
              <a:rPr lang="zh-CN" altLang="zh-CN" sz="2800" dirty="0">
                <a:solidFill>
                  <a:srgbClr val="000000"/>
                </a:solidFill>
                <a:cs typeface="Times New Roman" panose="02020603050405020304" pitchFamily="18" charset="0"/>
              </a:rPr>
              <a:t>和</a:t>
            </a:r>
            <a:r>
              <a:rPr lang="en-US" altLang="zh-CN" sz="2800" dirty="0">
                <a:solidFill>
                  <a:srgbClr val="000000"/>
                </a:solidFill>
                <a:cs typeface="Times New Roman" panose="02020603050405020304" pitchFamily="18" charset="0"/>
              </a:rPr>
              <a:t>O</a:t>
            </a:r>
            <a:r>
              <a:rPr lang="zh-CN" altLang="zh-CN" sz="2800" dirty="0">
                <a:solidFill>
                  <a:srgbClr val="000000"/>
                </a:solidFill>
                <a:cs typeface="Times New Roman" panose="02020603050405020304" pitchFamily="18" charset="0"/>
              </a:rPr>
              <a:t>生成</a:t>
            </a:r>
            <a:r>
              <a:rPr lang="en-US" altLang="zh-CN" sz="2800" dirty="0">
                <a:solidFill>
                  <a:srgbClr val="000000"/>
                </a:solidFill>
                <a:cs typeface="Times New Roman" panose="02020603050405020304" pitchFamily="18" charset="0"/>
              </a:rPr>
              <a:t>CO</a:t>
            </a:r>
            <a:r>
              <a:rPr lang="en-US" altLang="zh-CN" sz="2800" baseline="-250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是吸热反应</a:t>
            </a:r>
          </a:p>
          <a:p>
            <a:pPr>
              <a:lnSpc>
                <a:spcPct val="150000"/>
              </a:lnSpc>
              <a:spcAft>
                <a:spcPts val="0"/>
              </a:spcAft>
            </a:pPr>
            <a:r>
              <a:rPr lang="en-US" altLang="zh-CN" sz="2800" dirty="0">
                <a:solidFill>
                  <a:srgbClr val="000000"/>
                </a:solidFill>
                <a:cs typeface="Times New Roman" panose="02020603050405020304" pitchFamily="18" charset="0"/>
              </a:rPr>
              <a:t>B.</a:t>
            </a:r>
            <a:r>
              <a:rPr lang="zh-CN" altLang="zh-CN" sz="2800" dirty="0">
                <a:solidFill>
                  <a:srgbClr val="000000"/>
                </a:solidFill>
                <a:cs typeface="Times New Roman" panose="02020603050405020304" pitchFamily="18" charset="0"/>
              </a:rPr>
              <a:t>在该过程中</a:t>
            </a:r>
            <a:r>
              <a:rPr lang="en-US" altLang="zh-CN" sz="2800" dirty="0">
                <a:solidFill>
                  <a:srgbClr val="000000"/>
                </a:solidFill>
                <a:cs typeface="Times New Roman" panose="02020603050405020304" pitchFamily="18" charset="0"/>
              </a:rPr>
              <a:t>,CO</a:t>
            </a:r>
            <a:r>
              <a:rPr lang="zh-CN" altLang="zh-CN" sz="2800" dirty="0">
                <a:solidFill>
                  <a:srgbClr val="000000"/>
                </a:solidFill>
                <a:cs typeface="Times New Roman" panose="02020603050405020304" pitchFamily="18" charset="0"/>
              </a:rPr>
              <a:t>断键形成</a:t>
            </a:r>
            <a:r>
              <a:rPr lang="en-US" altLang="zh-CN" sz="2800" dirty="0">
                <a:solidFill>
                  <a:srgbClr val="000000"/>
                </a:solidFill>
                <a:cs typeface="Times New Roman" panose="02020603050405020304" pitchFamily="18" charset="0"/>
              </a:rPr>
              <a:t>C</a:t>
            </a:r>
            <a:r>
              <a:rPr lang="zh-CN" altLang="zh-CN" sz="2800" dirty="0">
                <a:solidFill>
                  <a:srgbClr val="000000"/>
                </a:solidFill>
                <a:cs typeface="Times New Roman" panose="02020603050405020304" pitchFamily="18" charset="0"/>
              </a:rPr>
              <a:t>和</a:t>
            </a:r>
            <a:r>
              <a:rPr lang="en-US" altLang="zh-CN" sz="2800" dirty="0">
                <a:solidFill>
                  <a:srgbClr val="000000"/>
                </a:solidFill>
                <a:cs typeface="Times New Roman" panose="02020603050405020304" pitchFamily="18" charset="0"/>
              </a:rPr>
              <a:t>O</a:t>
            </a:r>
            <a:endParaRPr lang="zh-CN" altLang="zh-CN" sz="2800" dirty="0">
              <a:solidFill>
                <a:srgbClr val="000000"/>
              </a:solidFill>
              <a:cs typeface="Times New Roman" panose="02020603050405020304" pitchFamily="18" charset="0"/>
            </a:endParaRPr>
          </a:p>
          <a:p>
            <a:pPr>
              <a:lnSpc>
                <a:spcPct val="150000"/>
              </a:lnSpc>
              <a:spcAft>
                <a:spcPts val="0"/>
              </a:spcAft>
            </a:pPr>
            <a:r>
              <a:rPr lang="en-US" altLang="zh-CN" sz="2800" dirty="0">
                <a:solidFill>
                  <a:srgbClr val="000000"/>
                </a:solidFill>
                <a:cs typeface="Times New Roman" panose="02020603050405020304" pitchFamily="18" charset="0"/>
              </a:rPr>
              <a:t>C.CO</a:t>
            </a:r>
            <a:r>
              <a:rPr lang="zh-CN" altLang="zh-CN" sz="2800" dirty="0">
                <a:solidFill>
                  <a:srgbClr val="000000"/>
                </a:solidFill>
                <a:cs typeface="Times New Roman" panose="02020603050405020304" pitchFamily="18" charset="0"/>
              </a:rPr>
              <a:t>和</a:t>
            </a:r>
            <a:r>
              <a:rPr lang="en-US" altLang="zh-CN" sz="2800" dirty="0">
                <a:solidFill>
                  <a:srgbClr val="000000"/>
                </a:solidFill>
                <a:cs typeface="Times New Roman" panose="02020603050405020304" pitchFamily="18" charset="0"/>
              </a:rPr>
              <a:t>O</a:t>
            </a:r>
            <a:r>
              <a:rPr lang="zh-CN" altLang="zh-CN" sz="2800" dirty="0">
                <a:solidFill>
                  <a:srgbClr val="000000"/>
                </a:solidFill>
                <a:cs typeface="Times New Roman" panose="02020603050405020304" pitchFamily="18" charset="0"/>
              </a:rPr>
              <a:t>生成了具有极性共价键的</a:t>
            </a:r>
            <a:r>
              <a:rPr lang="en-US" altLang="zh-CN" sz="2800" dirty="0">
                <a:solidFill>
                  <a:srgbClr val="000000"/>
                </a:solidFill>
                <a:cs typeface="Times New Roman" panose="02020603050405020304" pitchFamily="18" charset="0"/>
              </a:rPr>
              <a:t>CO</a:t>
            </a:r>
            <a:r>
              <a:rPr lang="en-US" altLang="zh-CN" sz="2800" baseline="-25000" dirty="0">
                <a:solidFill>
                  <a:srgbClr val="000000"/>
                </a:solidFill>
                <a:cs typeface="Times New Roman" panose="02020603050405020304" pitchFamily="18" charset="0"/>
              </a:rPr>
              <a:t>2</a:t>
            </a:r>
            <a:endParaRPr lang="zh-CN" altLang="zh-CN" sz="2800" dirty="0">
              <a:solidFill>
                <a:srgbClr val="000000"/>
              </a:solidFill>
              <a:cs typeface="Times New Roman" panose="02020603050405020304" pitchFamily="18" charset="0"/>
            </a:endParaRPr>
          </a:p>
          <a:p>
            <a:pPr>
              <a:lnSpc>
                <a:spcPct val="150000"/>
              </a:lnSpc>
              <a:spcAft>
                <a:spcPts val="0"/>
              </a:spcAft>
            </a:pPr>
            <a:r>
              <a:rPr lang="en-US" altLang="zh-CN" sz="2800" dirty="0">
                <a:solidFill>
                  <a:srgbClr val="000000"/>
                </a:solidFill>
                <a:cs typeface="Times New Roman" panose="02020603050405020304" pitchFamily="18" charset="0"/>
              </a:rPr>
              <a:t>D.</a:t>
            </a:r>
            <a:r>
              <a:rPr lang="zh-CN" altLang="zh-CN" sz="2800" dirty="0">
                <a:solidFill>
                  <a:srgbClr val="000000"/>
                </a:solidFill>
                <a:cs typeface="Times New Roman" panose="02020603050405020304" pitchFamily="18" charset="0"/>
              </a:rPr>
              <a:t>状态</a:t>
            </a:r>
            <a:r>
              <a:rPr lang="en-US" altLang="zh-CN" sz="2800" dirty="0">
                <a:solidFill>
                  <a:srgbClr val="000000"/>
                </a:solidFill>
                <a:cs typeface="Times New Roman" panose="02020603050405020304" pitchFamily="18" charset="0"/>
              </a:rPr>
              <a:t>Ⅰ→</a:t>
            </a:r>
            <a:r>
              <a:rPr lang="zh-CN" altLang="zh-CN" sz="2800" dirty="0">
                <a:solidFill>
                  <a:srgbClr val="000000"/>
                </a:solidFill>
                <a:cs typeface="Times New Roman" panose="02020603050405020304" pitchFamily="18" charset="0"/>
              </a:rPr>
              <a:t>状态</a:t>
            </a:r>
            <a:r>
              <a:rPr lang="en-US" altLang="zh-CN" sz="2800" dirty="0">
                <a:solidFill>
                  <a:srgbClr val="000000"/>
                </a:solidFill>
                <a:cs typeface="Times New Roman" panose="02020603050405020304" pitchFamily="18" charset="0"/>
              </a:rPr>
              <a:t>Ⅲ</a:t>
            </a:r>
            <a:r>
              <a:rPr lang="zh-CN" altLang="zh-CN" sz="2800" dirty="0">
                <a:solidFill>
                  <a:srgbClr val="000000"/>
                </a:solidFill>
                <a:cs typeface="Times New Roman" panose="02020603050405020304" pitchFamily="18" charset="0"/>
              </a:rPr>
              <a:t>表示</a:t>
            </a:r>
            <a:r>
              <a:rPr lang="en-US" altLang="zh-CN" sz="2800" dirty="0">
                <a:solidFill>
                  <a:srgbClr val="000000"/>
                </a:solidFill>
                <a:cs typeface="Times New Roman" panose="02020603050405020304" pitchFamily="18" charset="0"/>
              </a:rPr>
              <a:t>CO</a:t>
            </a:r>
            <a:r>
              <a:rPr lang="zh-CN" altLang="zh-CN" sz="2800" dirty="0">
                <a:solidFill>
                  <a:srgbClr val="000000"/>
                </a:solidFill>
                <a:cs typeface="Times New Roman" panose="02020603050405020304" pitchFamily="18" charset="0"/>
              </a:rPr>
              <a:t>与</a:t>
            </a:r>
            <a:r>
              <a:rPr lang="en-US" altLang="zh-CN" sz="2800" dirty="0">
                <a:solidFill>
                  <a:srgbClr val="000000"/>
                </a:solidFill>
                <a:cs typeface="Times New Roman" panose="02020603050405020304" pitchFamily="18" charset="0"/>
              </a:rPr>
              <a:t>O</a:t>
            </a:r>
            <a:r>
              <a:rPr lang="en-US" altLang="zh-CN" sz="2800" baseline="-250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反应的过程</a:t>
            </a:r>
          </a:p>
        </p:txBody>
      </p:sp>
      <p:sp>
        <p:nvSpPr>
          <p:cNvPr id="14" name="矩形 13">
            <a:extLst>
              <a:ext uri="{FF2B5EF4-FFF2-40B4-BE49-F238E27FC236}">
                <a16:creationId xmlns="" xmlns:a16="http://schemas.microsoft.com/office/drawing/2014/main" id="{800BB684-0650-4BDC-84E5-A561B902EEFD}"/>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3166280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1070450" y="1447799"/>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b="1" dirty="0">
                <a:solidFill>
                  <a:srgbClr val="DA251C"/>
                </a:solidFill>
                <a:latin typeface="微软雅黑" panose="020B0503020204020204" pitchFamily="34" charset="-122"/>
                <a:ea typeface="微软雅黑" panose="020B0503020204020204" pitchFamily="34" charset="-122"/>
              </a:rPr>
              <a:t>考情精解读</a:t>
            </a:r>
          </a:p>
        </p:txBody>
      </p:sp>
      <p:sp>
        <p:nvSpPr>
          <p:cNvPr id="3" name="矩形 2">
            <a:hlinkClick r:id="rId3" action="ppaction://hlinksldjump"/>
          </p:cNvPr>
          <p:cNvSpPr/>
          <p:nvPr/>
        </p:nvSpPr>
        <p:spPr>
          <a:xfrm>
            <a:off x="1070450" y="2913318"/>
            <a:ext cx="10065636" cy="54777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en-US" altLang="zh-CN" sz="2800" b="1" dirty="0">
                <a:solidFill>
                  <a:srgbClr val="DA251C"/>
                </a:solidFill>
                <a:latin typeface="微软雅黑" panose="020B0503020204020204" pitchFamily="34" charset="-122"/>
                <a:ea typeface="微软雅黑" panose="020B0503020204020204" pitchFamily="34" charset="-122"/>
              </a:rPr>
              <a:t>A.</a:t>
            </a:r>
            <a:r>
              <a:rPr lang="zh-CN" altLang="en-US" sz="2800" b="1" dirty="0">
                <a:solidFill>
                  <a:srgbClr val="DA251C"/>
                </a:solidFill>
                <a:latin typeface="微软雅黑" panose="020B0503020204020204" pitchFamily="34" charset="-122"/>
                <a:ea typeface="微软雅黑" panose="020B0503020204020204" pitchFamily="34" charset="-122"/>
              </a:rPr>
              <a:t>考点帮</a:t>
            </a:r>
            <a:r>
              <a:rPr lang="en-US" altLang="zh-CN" sz="2800" b="1" dirty="0">
                <a:solidFill>
                  <a:srgbClr val="DA251C"/>
                </a:solidFill>
                <a:latin typeface="微软雅黑" panose="020B0503020204020204" pitchFamily="34" charset="-122"/>
                <a:ea typeface="微软雅黑" panose="020B0503020204020204" pitchFamily="34" charset="-122"/>
              </a:rPr>
              <a:t>·</a:t>
            </a:r>
            <a:r>
              <a:rPr lang="zh-CN" altLang="en-US" sz="2800" b="1" dirty="0">
                <a:solidFill>
                  <a:srgbClr val="DA251C"/>
                </a:solidFill>
                <a:latin typeface="微软雅黑" panose="020B0503020204020204" pitchFamily="34" charset="-122"/>
                <a:ea typeface="微软雅黑" panose="020B0503020204020204" pitchFamily="34" charset="-122"/>
              </a:rPr>
              <a:t>知识全通关</a:t>
            </a:r>
          </a:p>
        </p:txBody>
      </p:sp>
      <p:sp>
        <p:nvSpPr>
          <p:cNvPr id="6" name="矩形 5">
            <a:hlinkClick r:id="rId2" action="ppaction://hlinksldjump"/>
          </p:cNvPr>
          <p:cNvSpPr/>
          <p:nvPr/>
        </p:nvSpPr>
        <p:spPr>
          <a:xfrm>
            <a:off x="1063182" y="0"/>
            <a:ext cx="10065636" cy="1304263"/>
          </a:xfrm>
          <a:prstGeom prst="rect">
            <a:avLst/>
          </a:prstGeom>
          <a:solidFill>
            <a:srgbClr val="DA251C"/>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4000" b="1" dirty="0">
                <a:solidFill>
                  <a:schemeClr val="bg1"/>
                </a:solidFill>
                <a:latin typeface="微软雅黑" panose="020B0503020204020204" pitchFamily="34" charset="-122"/>
                <a:ea typeface="微软雅黑" panose="020B0503020204020204" pitchFamily="34" charset="-122"/>
              </a:rPr>
              <a:t>目录</a:t>
            </a:r>
            <a:endParaRPr lang="en-US" altLang="zh-CN" sz="4000" b="1" dirty="0">
              <a:solidFill>
                <a:schemeClr val="bg1"/>
              </a:solidFill>
              <a:latin typeface="微软雅黑" panose="020B0503020204020204" pitchFamily="34" charset="-122"/>
              <a:ea typeface="微软雅黑" panose="020B0503020204020204" pitchFamily="34" charset="-122"/>
            </a:endParaRPr>
          </a:p>
          <a:p>
            <a:pPr algn="ctr"/>
            <a:r>
              <a:rPr lang="en-US" altLang="zh-CN" sz="2000" dirty="0">
                <a:solidFill>
                  <a:schemeClr val="bg1"/>
                </a:solidFill>
                <a:latin typeface="微软雅黑" panose="020B0503020204020204" pitchFamily="34" charset="-122"/>
                <a:ea typeface="微软雅黑" panose="020B0503020204020204" pitchFamily="34" charset="-122"/>
              </a:rPr>
              <a:t>CONTENTS</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6" name="矩形 15">
            <a:hlinkClick r:id="rId2" action="ppaction://hlinksldjump"/>
          </p:cNvPr>
          <p:cNvSpPr/>
          <p:nvPr/>
        </p:nvSpPr>
        <p:spPr>
          <a:xfrm>
            <a:off x="1070449" y="4441977"/>
            <a:ext cx="6638645"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化学反应中能量变化的有关概念</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热化学方程式</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盖斯定律及其应用</a:t>
            </a: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4</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能源</a:t>
            </a:r>
          </a:p>
        </p:txBody>
      </p:sp>
      <p:sp>
        <p:nvSpPr>
          <p:cNvPr id="21" name="矩形 20">
            <a:hlinkClick r:id="rId2" action="ppaction://hlinksldjump"/>
          </p:cNvPr>
          <p:cNvSpPr/>
          <p:nvPr/>
        </p:nvSpPr>
        <p:spPr>
          <a:xfrm>
            <a:off x="1070450" y="5930745"/>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矩形 9">
            <a:hlinkClick r:id="rId2" action="ppaction://hlinksldjump"/>
            <a:extLst>
              <a:ext uri="{FF2B5EF4-FFF2-40B4-BE49-F238E27FC236}">
                <a16:creationId xmlns="" xmlns:a16="http://schemas.microsoft.com/office/drawing/2014/main" id="{DF54693A-279D-4320-B23C-1B4907D9E407}"/>
              </a:ext>
            </a:extLst>
          </p:cNvPr>
          <p:cNvSpPr/>
          <p:nvPr/>
        </p:nvSpPr>
        <p:spPr>
          <a:xfrm>
            <a:off x="1070450" y="1995713"/>
            <a:ext cx="2881064"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考纲要求</a:t>
            </a:r>
          </a:p>
        </p:txBody>
      </p:sp>
      <p:sp>
        <p:nvSpPr>
          <p:cNvPr id="11" name="矩形 10">
            <a:hlinkClick r:id="rId2" action="ppaction://hlinksldjump"/>
            <a:extLst>
              <a:ext uri="{FF2B5EF4-FFF2-40B4-BE49-F238E27FC236}">
                <a16:creationId xmlns="" xmlns:a16="http://schemas.microsoft.com/office/drawing/2014/main" id="{6498C0BA-3C5D-49AC-8FDB-2587D4F6D02F}"/>
              </a:ext>
            </a:extLst>
          </p:cNvPr>
          <p:cNvSpPr/>
          <p:nvPr/>
        </p:nvSpPr>
        <p:spPr>
          <a:xfrm>
            <a:off x="3418114"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命题规律</a:t>
            </a:r>
          </a:p>
        </p:txBody>
      </p:sp>
      <p:sp>
        <p:nvSpPr>
          <p:cNvPr id="12" name="矩形 11">
            <a:hlinkClick r:id="rId2" action="ppaction://hlinksldjump"/>
            <a:extLst>
              <a:ext uri="{FF2B5EF4-FFF2-40B4-BE49-F238E27FC236}">
                <a16:creationId xmlns="" xmlns:a16="http://schemas.microsoft.com/office/drawing/2014/main" id="{852DF1BF-7F4F-4D93-9F51-2173276FA52B}"/>
              </a:ext>
            </a:extLst>
          </p:cNvPr>
          <p:cNvSpPr/>
          <p:nvPr/>
        </p:nvSpPr>
        <p:spPr>
          <a:xfrm>
            <a:off x="5816578"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命题分析预测</a:t>
            </a:r>
          </a:p>
        </p:txBody>
      </p:sp>
      <p:sp>
        <p:nvSpPr>
          <p:cNvPr id="17" name="矩形 16">
            <a:hlinkClick r:id="rId2" action="ppaction://hlinksldjump"/>
            <a:extLst>
              <a:ext uri="{FF2B5EF4-FFF2-40B4-BE49-F238E27FC236}">
                <a16:creationId xmlns="" xmlns:a16="http://schemas.microsoft.com/office/drawing/2014/main" id="{74DA4F84-1615-48B2-BD0D-CC097E96D914}"/>
              </a:ext>
            </a:extLst>
          </p:cNvPr>
          <p:cNvSpPr/>
          <p:nvPr/>
        </p:nvSpPr>
        <p:spPr>
          <a:xfrm>
            <a:off x="8969817"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知识体系构建</a:t>
            </a:r>
          </a:p>
        </p:txBody>
      </p:sp>
    </p:spTree>
    <p:extLst>
      <p:ext uri="{BB962C8B-B14F-4D97-AF65-F5344CB8AC3E}">
        <p14:creationId xmlns:p14="http://schemas.microsoft.com/office/powerpoint/2010/main" val="662466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E6887BEB-6A6D-41A9-8ECC-AF3CEFAE4603}"/>
              </a:ext>
            </a:extLst>
          </p:cNvPr>
          <p:cNvSpPr/>
          <p:nvPr/>
        </p:nvSpPr>
        <p:spPr>
          <a:xfrm>
            <a:off x="234043" y="254679"/>
            <a:ext cx="11682186" cy="3246530"/>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本题主要考查化学反应与能量变化</a:t>
            </a:r>
            <a:r>
              <a:rPr lang="en-US" altLang="zh-CN" sz="2800" dirty="0"/>
              <a:t>,</a:t>
            </a:r>
            <a:r>
              <a:rPr lang="zh-CN" altLang="zh-CN" sz="2800" dirty="0"/>
              <a:t>意在考查考生灵活应用所学知识的能力。根据能量变化示意图可以判断该反应为放热反应</a:t>
            </a:r>
            <a:r>
              <a:rPr lang="en-US" altLang="zh-CN" sz="2800" dirty="0"/>
              <a:t>,A</a:t>
            </a:r>
            <a:r>
              <a:rPr lang="zh-CN" altLang="zh-CN" sz="2800" dirty="0"/>
              <a:t>项错误</a:t>
            </a:r>
            <a:r>
              <a:rPr lang="en-US" altLang="zh-CN" sz="2800" dirty="0"/>
              <a:t>;</a:t>
            </a:r>
            <a:r>
              <a:rPr lang="zh-CN" altLang="zh-CN" sz="2800" dirty="0"/>
              <a:t>根据反应过程示意图可以看出</a:t>
            </a:r>
            <a:r>
              <a:rPr lang="en-US" altLang="zh-CN" sz="2800" dirty="0"/>
              <a:t>CO</a:t>
            </a:r>
            <a:r>
              <a:rPr lang="zh-CN" altLang="zh-CN" sz="2800" dirty="0"/>
              <a:t>中的碳氧键没有断裂</a:t>
            </a:r>
            <a:r>
              <a:rPr lang="en-US" altLang="zh-CN" sz="2800" dirty="0"/>
              <a:t>,B</a:t>
            </a:r>
            <a:r>
              <a:rPr lang="zh-CN" altLang="zh-CN" sz="2800" dirty="0"/>
              <a:t>项错误</a:t>
            </a:r>
            <a:r>
              <a:rPr lang="en-US" altLang="zh-CN" sz="2800" dirty="0"/>
              <a:t>;CO</a:t>
            </a:r>
            <a:r>
              <a:rPr lang="en-US" altLang="zh-CN" sz="2800" baseline="-25000" dirty="0"/>
              <a:t>2</a:t>
            </a:r>
            <a:r>
              <a:rPr lang="zh-CN" altLang="zh-CN" sz="2800" dirty="0"/>
              <a:t>中含有极性键</a:t>
            </a:r>
            <a:r>
              <a:rPr lang="en-US" altLang="zh-CN" sz="2800" dirty="0"/>
              <a:t>,C</a:t>
            </a:r>
            <a:r>
              <a:rPr lang="zh-CN" altLang="zh-CN" sz="2800" dirty="0"/>
              <a:t>项正确</a:t>
            </a:r>
            <a:r>
              <a:rPr lang="en-US" altLang="zh-CN" sz="2800" dirty="0"/>
              <a:t>;</a:t>
            </a:r>
            <a:r>
              <a:rPr lang="zh-CN" altLang="zh-CN" sz="2800" dirty="0"/>
              <a:t>状态</a:t>
            </a:r>
            <a:r>
              <a:rPr lang="en-US" altLang="zh-CN" sz="2800" dirty="0"/>
              <a:t>Ⅰ→</a:t>
            </a:r>
            <a:r>
              <a:rPr lang="zh-CN" altLang="zh-CN" sz="2800" dirty="0"/>
              <a:t>状态</a:t>
            </a:r>
            <a:r>
              <a:rPr lang="en-US" altLang="zh-CN" sz="2800" dirty="0"/>
              <a:t>Ⅲ</a:t>
            </a:r>
            <a:r>
              <a:rPr lang="zh-CN" altLang="zh-CN" sz="2800" dirty="0"/>
              <a:t>表示</a:t>
            </a:r>
            <a:r>
              <a:rPr lang="en-US" altLang="zh-CN" sz="2800" dirty="0"/>
              <a:t>CO</a:t>
            </a:r>
            <a:r>
              <a:rPr lang="zh-CN" altLang="zh-CN" sz="2800" dirty="0"/>
              <a:t>和</a:t>
            </a:r>
            <a:r>
              <a:rPr lang="en-US" altLang="zh-CN" sz="2800" dirty="0"/>
              <a:t>O</a:t>
            </a:r>
            <a:r>
              <a:rPr lang="zh-CN" altLang="zh-CN" sz="2800" dirty="0"/>
              <a:t>形成</a:t>
            </a:r>
            <a:r>
              <a:rPr lang="en-US" altLang="zh-CN" sz="2800" dirty="0"/>
              <a:t>CO</a:t>
            </a:r>
            <a:r>
              <a:rPr lang="en-US" altLang="zh-CN" sz="2800" baseline="-25000" dirty="0"/>
              <a:t>2</a:t>
            </a:r>
            <a:r>
              <a:rPr lang="zh-CN" altLang="zh-CN" sz="2800" dirty="0"/>
              <a:t>的过程</a:t>
            </a:r>
            <a:r>
              <a:rPr lang="en-US" altLang="zh-CN" sz="2800" dirty="0"/>
              <a:t>,D</a:t>
            </a:r>
            <a:r>
              <a:rPr lang="zh-CN" altLang="zh-CN" sz="2800" dirty="0"/>
              <a:t>项错误。</a:t>
            </a:r>
          </a:p>
          <a:p>
            <a:pPr>
              <a:lnSpc>
                <a:spcPct val="150000"/>
              </a:lnSpc>
            </a:pP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矩形 15">
            <a:extLst>
              <a:ext uri="{FF2B5EF4-FFF2-40B4-BE49-F238E27FC236}">
                <a16:creationId xmlns="" xmlns:a16="http://schemas.microsoft.com/office/drawing/2014/main" id="{A1F3DE05-9D8F-4386-815C-CF88AEEA2BC4}"/>
              </a:ext>
            </a:extLst>
          </p:cNvPr>
          <p:cNvSpPr/>
          <p:nvPr/>
        </p:nvSpPr>
        <p:spPr>
          <a:xfrm>
            <a:off x="234043" y="3691267"/>
            <a:ext cx="11723912"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矩形 12">
            <a:extLst>
              <a:ext uri="{FF2B5EF4-FFF2-40B4-BE49-F238E27FC236}">
                <a16:creationId xmlns="" xmlns:a16="http://schemas.microsoft.com/office/drawing/2014/main" id="{CD21B88F-D5E9-4CD5-B1D9-0CF5CD16E5DB}"/>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3293286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2031325"/>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某反应的反应过程中能量变化如图所示</a:t>
            </a:r>
            <a:r>
              <a:rPr lang="en-US" altLang="zh-CN" sz="2800" dirty="0"/>
              <a:t>(</a:t>
            </a:r>
            <a:r>
              <a:rPr lang="zh-CN" altLang="zh-CN" sz="2800" dirty="0"/>
              <a:t>图中</a:t>
            </a:r>
            <a:r>
              <a:rPr lang="en-US" altLang="zh-CN" sz="2800" i="1" dirty="0"/>
              <a:t>E</a:t>
            </a:r>
            <a:r>
              <a:rPr lang="en-US" altLang="zh-CN" sz="2800" baseline="-25000" dirty="0"/>
              <a:t>1</a:t>
            </a:r>
            <a:r>
              <a:rPr lang="zh-CN" altLang="zh-CN" sz="2800" dirty="0"/>
              <a:t>表示正反应的活化能</a:t>
            </a:r>
            <a:r>
              <a:rPr lang="en-US" altLang="zh-CN" sz="2800" dirty="0"/>
              <a:t>,</a:t>
            </a:r>
            <a:r>
              <a:rPr lang="en-US" altLang="zh-CN" sz="2800" i="1" dirty="0"/>
              <a:t>E</a:t>
            </a:r>
            <a:r>
              <a:rPr lang="en-US" altLang="zh-CN" sz="2800" baseline="-25000" dirty="0"/>
              <a:t>2</a:t>
            </a:r>
            <a:r>
              <a:rPr lang="zh-CN" altLang="zh-CN" sz="2800" dirty="0"/>
              <a:t>表示逆反应的活化能</a:t>
            </a:r>
            <a:r>
              <a:rPr lang="en-US" altLang="zh-CN" sz="2800" dirty="0"/>
              <a:t>)</a:t>
            </a:r>
            <a:r>
              <a:rPr lang="zh-CN" altLang="zh-CN" sz="2800" dirty="0"/>
              <a:t>。下列有关叙述正确的是</a:t>
            </a:r>
          </a:p>
          <a:p>
            <a:pPr>
              <a:lnSpc>
                <a:spcPct val="150000"/>
              </a:lnSpc>
            </a:pP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矩形 2">
            <a:extLst>
              <a:ext uri="{FF2B5EF4-FFF2-40B4-BE49-F238E27FC236}">
                <a16:creationId xmlns="" xmlns:a16="http://schemas.microsoft.com/office/drawing/2014/main" id="{A56B9411-4319-47ED-9620-B5F798E68CCA}"/>
              </a:ext>
            </a:extLst>
          </p:cNvPr>
          <p:cNvSpPr/>
          <p:nvPr/>
        </p:nvSpPr>
        <p:spPr>
          <a:xfrm>
            <a:off x="234043" y="3794322"/>
            <a:ext cx="11480092" cy="2601290"/>
          </a:xfrm>
          <a:prstGeom prst="rect">
            <a:avLst/>
          </a:prstGeom>
        </p:spPr>
        <p:txBody>
          <a:bodyPr wrap="square">
            <a:spAutoFit/>
          </a:bodyPr>
          <a:lstStyle/>
          <a:p>
            <a:pPr>
              <a:lnSpc>
                <a:spcPct val="150000"/>
              </a:lnSpc>
            </a:pPr>
            <a:r>
              <a:rPr lang="en-US" altLang="zh-CN" sz="2800" dirty="0"/>
              <a:t>A.</a:t>
            </a:r>
            <a:r>
              <a:rPr lang="zh-CN" altLang="zh-CN" sz="2800" dirty="0"/>
              <a:t>该反应为放热反应</a:t>
            </a:r>
          </a:p>
          <a:p>
            <a:pPr>
              <a:lnSpc>
                <a:spcPct val="150000"/>
              </a:lnSpc>
            </a:pPr>
            <a:r>
              <a:rPr lang="en-US" altLang="zh-CN" sz="2800" dirty="0"/>
              <a:t>B.</a:t>
            </a:r>
            <a:r>
              <a:rPr lang="zh-CN" altLang="zh-CN" sz="2800" dirty="0"/>
              <a:t>催化剂能改变该反应的焓变</a:t>
            </a:r>
          </a:p>
          <a:p>
            <a:pPr>
              <a:lnSpc>
                <a:spcPct val="150000"/>
              </a:lnSpc>
            </a:pPr>
            <a:r>
              <a:rPr lang="en-US" altLang="zh-CN" sz="2800" dirty="0"/>
              <a:t>C.</a:t>
            </a:r>
            <a:r>
              <a:rPr lang="zh-CN" altLang="zh-CN" sz="2800" dirty="0"/>
              <a:t>催化剂能降低该反应的活化能</a:t>
            </a:r>
          </a:p>
          <a:p>
            <a:pPr>
              <a:lnSpc>
                <a:spcPct val="150000"/>
              </a:lnSpc>
            </a:pPr>
            <a:r>
              <a:rPr lang="en-US" altLang="zh-CN" sz="2800" dirty="0"/>
              <a:t>D.</a:t>
            </a:r>
            <a:r>
              <a:rPr lang="zh-CN" altLang="zh-CN" sz="2800" dirty="0"/>
              <a:t>逆反应的活化能大于正反应的活化能</a:t>
            </a:r>
          </a:p>
        </p:txBody>
      </p:sp>
      <p:pic>
        <p:nvPicPr>
          <p:cNvPr id="14" name="12ntkhx-gy1.jpg" descr="id:2147524645;FounderCES">
            <a:extLst>
              <a:ext uri="{FF2B5EF4-FFF2-40B4-BE49-F238E27FC236}">
                <a16:creationId xmlns="" xmlns:a16="http://schemas.microsoft.com/office/drawing/2014/main" id="{14C46BEE-00ED-46FA-8159-BD259DE32EB9}"/>
              </a:ext>
            </a:extLst>
          </p:cNvPr>
          <p:cNvPicPr/>
          <p:nvPr/>
        </p:nvPicPr>
        <p:blipFill>
          <a:blip r:embed="rId2"/>
          <a:stretch>
            <a:fillRect/>
          </a:stretch>
        </p:blipFill>
        <p:spPr>
          <a:xfrm>
            <a:off x="6734311" y="1521082"/>
            <a:ext cx="3469232" cy="2558965"/>
          </a:xfrm>
          <a:prstGeom prst="rect">
            <a:avLst/>
          </a:prstGeom>
        </p:spPr>
      </p:pic>
      <p:sp>
        <p:nvSpPr>
          <p:cNvPr id="13" name="矩形 12">
            <a:extLst>
              <a:ext uri="{FF2B5EF4-FFF2-40B4-BE49-F238E27FC236}">
                <a16:creationId xmlns="" xmlns:a16="http://schemas.microsoft.com/office/drawing/2014/main" id="{20974BAE-1D3C-4A85-BFD6-5DB7B61A0DCF}"/>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160067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E6887BEB-6A6D-41A9-8ECC-AF3CEFAE4603}"/>
              </a:ext>
            </a:extLst>
          </p:cNvPr>
          <p:cNvSpPr/>
          <p:nvPr/>
        </p:nvSpPr>
        <p:spPr>
          <a:xfrm>
            <a:off x="234043" y="254679"/>
            <a:ext cx="11682186" cy="3246530"/>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由题图可以看出</a:t>
            </a:r>
            <a:r>
              <a:rPr lang="en-US" altLang="zh-CN" sz="2800" dirty="0"/>
              <a:t>,</a:t>
            </a:r>
            <a:r>
              <a:rPr lang="zh-CN" altLang="zh-CN" sz="2800" dirty="0"/>
              <a:t>反应物的总能量低于生成物的总能量</a:t>
            </a:r>
            <a:r>
              <a:rPr lang="en-US" altLang="zh-CN" sz="2800" dirty="0"/>
              <a:t>,</a:t>
            </a:r>
            <a:r>
              <a:rPr lang="zh-CN" altLang="zh-CN" sz="2800" dirty="0"/>
              <a:t>故该反应为吸热反应</a:t>
            </a:r>
            <a:r>
              <a:rPr lang="en-US" altLang="zh-CN" sz="2800" dirty="0"/>
              <a:t>,A</a:t>
            </a:r>
            <a:r>
              <a:rPr lang="zh-CN" altLang="zh-CN" sz="2800" dirty="0"/>
              <a:t>项错误</a:t>
            </a:r>
            <a:r>
              <a:rPr lang="en-US" altLang="zh-CN" sz="2800" dirty="0"/>
              <a:t>;</a:t>
            </a:r>
            <a:r>
              <a:rPr lang="zh-CN" altLang="zh-CN" sz="2800" dirty="0"/>
              <a:t>催化剂不能改变反应的焓变</a:t>
            </a:r>
            <a:r>
              <a:rPr lang="en-US" altLang="zh-CN" sz="2800" dirty="0"/>
              <a:t>,B</a:t>
            </a:r>
            <a:r>
              <a:rPr lang="zh-CN" altLang="zh-CN" sz="2800" dirty="0"/>
              <a:t>项错误</a:t>
            </a:r>
            <a:r>
              <a:rPr lang="en-US" altLang="zh-CN" sz="2800" dirty="0"/>
              <a:t>;</a:t>
            </a:r>
            <a:r>
              <a:rPr lang="zh-CN" altLang="zh-CN" sz="2800" dirty="0"/>
              <a:t>由题图可以看出</a:t>
            </a:r>
            <a:r>
              <a:rPr lang="en-US" altLang="zh-CN" sz="2800" dirty="0"/>
              <a:t>,</a:t>
            </a:r>
            <a:r>
              <a:rPr lang="zh-CN" altLang="zh-CN" sz="2800" dirty="0"/>
              <a:t>催化剂能降低该反应的活化能</a:t>
            </a:r>
            <a:r>
              <a:rPr lang="en-US" altLang="zh-CN" sz="2800" dirty="0"/>
              <a:t>,C</a:t>
            </a:r>
            <a:r>
              <a:rPr lang="zh-CN" altLang="zh-CN" sz="2800" dirty="0"/>
              <a:t>项正确</a:t>
            </a:r>
            <a:r>
              <a:rPr lang="en-US" altLang="zh-CN" sz="2800" dirty="0"/>
              <a:t>;</a:t>
            </a:r>
            <a:r>
              <a:rPr lang="zh-CN" altLang="zh-CN" sz="2800" dirty="0"/>
              <a:t>由题图可以看出</a:t>
            </a:r>
            <a:r>
              <a:rPr lang="en-US" altLang="zh-CN" sz="2800" i="1" dirty="0"/>
              <a:t>E</a:t>
            </a:r>
            <a:r>
              <a:rPr lang="en-US" altLang="zh-CN" sz="2800" baseline="-25000" dirty="0"/>
              <a:t>1</a:t>
            </a:r>
            <a:r>
              <a:rPr lang="en-US" altLang="zh-CN" sz="2800" dirty="0"/>
              <a:t>&gt;</a:t>
            </a:r>
            <a:r>
              <a:rPr lang="en-US" altLang="zh-CN" sz="2800" i="1" dirty="0"/>
              <a:t>E</a:t>
            </a:r>
            <a:r>
              <a:rPr lang="en-US" altLang="zh-CN" sz="2800" baseline="-25000" dirty="0"/>
              <a:t>2</a:t>
            </a:r>
            <a:r>
              <a:rPr lang="en-US" altLang="zh-CN" sz="2800" dirty="0"/>
              <a:t>,</a:t>
            </a:r>
            <a:r>
              <a:rPr lang="zh-CN" altLang="zh-CN" sz="2800" dirty="0"/>
              <a:t>即逆反应的活化能小于正反应的活化能</a:t>
            </a:r>
            <a:r>
              <a:rPr lang="en-US" altLang="zh-CN" sz="2800" dirty="0"/>
              <a:t>,D</a:t>
            </a:r>
            <a:r>
              <a:rPr lang="zh-CN" altLang="zh-CN" sz="2800" dirty="0"/>
              <a:t>项错误。</a:t>
            </a:r>
          </a:p>
          <a:p>
            <a:pPr>
              <a:lnSpc>
                <a:spcPct val="150000"/>
              </a:lnSpc>
            </a:pP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矩形 15">
            <a:extLst>
              <a:ext uri="{FF2B5EF4-FFF2-40B4-BE49-F238E27FC236}">
                <a16:creationId xmlns="" xmlns:a16="http://schemas.microsoft.com/office/drawing/2014/main" id="{A1F3DE05-9D8F-4386-815C-CF88AEEA2BC4}"/>
              </a:ext>
            </a:extLst>
          </p:cNvPr>
          <p:cNvSpPr/>
          <p:nvPr/>
        </p:nvSpPr>
        <p:spPr>
          <a:xfrm>
            <a:off x="234043" y="3691267"/>
            <a:ext cx="11723912"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矩形 12">
            <a:extLst>
              <a:ext uri="{FF2B5EF4-FFF2-40B4-BE49-F238E27FC236}">
                <a16:creationId xmlns="" xmlns:a16="http://schemas.microsoft.com/office/drawing/2014/main" id="{12A19349-9C2E-4970-9908-413CC738236A}"/>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3956159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800" y="-2"/>
            <a:ext cx="7757886"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方法</a:t>
            </a:r>
            <a:r>
              <a:rPr lang="en-US" altLang="zh-CN" sz="2800" dirty="0">
                <a:solidFill>
                  <a:srgbClr val="DA251C"/>
                </a:solidFill>
              </a:rPr>
              <a:t>2 </a:t>
            </a:r>
            <a:r>
              <a:rPr lang="en-US" altLang="zh-CN" sz="2800" dirty="0" smtClean="0">
                <a:solidFill>
                  <a:srgbClr val="DA251C"/>
                </a:solidFill>
              </a:rPr>
              <a:t> </a:t>
            </a:r>
            <a:r>
              <a:rPr lang="zh-CN" altLang="zh-CN" sz="2800" dirty="0" smtClean="0">
                <a:solidFill>
                  <a:srgbClr val="DA251C"/>
                </a:solidFill>
              </a:rPr>
              <a:t>热化学方程式</a:t>
            </a:r>
            <a:r>
              <a:rPr lang="zh-CN" altLang="zh-CN" sz="2800" dirty="0">
                <a:solidFill>
                  <a:srgbClr val="DA251C"/>
                </a:solidFill>
              </a:rPr>
              <a:t>的</a:t>
            </a:r>
            <a:r>
              <a:rPr lang="en-US" altLang="zh-CN" sz="2800" dirty="0">
                <a:solidFill>
                  <a:srgbClr val="DA251C"/>
                </a:solidFill>
              </a:rPr>
              <a:t>“</a:t>
            </a:r>
            <a:r>
              <a:rPr lang="zh-CN" altLang="zh-CN" sz="2800" dirty="0">
                <a:solidFill>
                  <a:srgbClr val="DA251C"/>
                </a:solidFill>
              </a:rPr>
              <a:t>五步</a:t>
            </a:r>
            <a:r>
              <a:rPr lang="en-US" altLang="zh-CN" sz="2800" dirty="0">
                <a:solidFill>
                  <a:srgbClr val="DA251C"/>
                </a:solidFill>
              </a:rPr>
              <a:t>”</a:t>
            </a:r>
            <a:r>
              <a:rPr lang="zh-CN" altLang="zh-CN" sz="2800" dirty="0">
                <a:solidFill>
                  <a:srgbClr val="DA251C"/>
                </a:solidFill>
              </a:rPr>
              <a:t>书写与</a:t>
            </a:r>
            <a:r>
              <a:rPr lang="en-US" altLang="zh-CN" sz="2800" dirty="0">
                <a:solidFill>
                  <a:srgbClr val="DA251C"/>
                </a:solidFill>
              </a:rPr>
              <a:t>“</a:t>
            </a:r>
            <a:r>
              <a:rPr lang="zh-CN" altLang="zh-CN" sz="2800" dirty="0">
                <a:solidFill>
                  <a:srgbClr val="DA251C"/>
                </a:solidFill>
              </a:rPr>
              <a:t>五审</a:t>
            </a:r>
            <a:r>
              <a:rPr lang="en-US" altLang="zh-CN" sz="2800" dirty="0">
                <a:solidFill>
                  <a:srgbClr val="DA251C"/>
                </a:solidFill>
              </a:rPr>
              <a:t>”</a:t>
            </a:r>
            <a:r>
              <a:rPr lang="zh-CN" altLang="zh-CN" sz="2800" dirty="0">
                <a:solidFill>
                  <a:srgbClr val="DA251C"/>
                </a:solidFill>
              </a:rPr>
              <a:t>判断</a:t>
            </a:r>
          </a:p>
        </p:txBody>
      </p:sp>
      <p:sp>
        <p:nvSpPr>
          <p:cNvPr id="30" name="矩形 29">
            <a:extLst>
              <a:ext uri="{FF2B5EF4-FFF2-40B4-BE49-F238E27FC236}">
                <a16:creationId xmlns="" xmlns:a16="http://schemas.microsoft.com/office/drawing/2014/main" id="{D080D175-763B-4714-8F2A-930ED62CA217}"/>
              </a:ext>
            </a:extLst>
          </p:cNvPr>
          <p:cNvSpPr/>
          <p:nvPr/>
        </p:nvSpPr>
        <p:spPr>
          <a:xfrm>
            <a:off x="234043" y="740354"/>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 xmlns:a16="http://schemas.microsoft.com/office/drawing/2014/main" id="{942B2CF3-DD9B-4E29-93FE-B81E2E588E6E}"/>
              </a:ext>
            </a:extLst>
          </p:cNvPr>
          <p:cNvSpPr/>
          <p:nvPr/>
        </p:nvSpPr>
        <p:spPr>
          <a:xfrm>
            <a:off x="234043" y="1402651"/>
            <a:ext cx="11723913" cy="3970318"/>
          </a:xfrm>
          <a:prstGeom prst="rect">
            <a:avLst/>
          </a:prstGeom>
        </p:spPr>
        <p:txBody>
          <a:bodyPr wrap="square">
            <a:spAutoFit/>
          </a:bodyPr>
          <a:lstStyle/>
          <a:p>
            <a:pPr>
              <a:lnSpc>
                <a:spcPct val="150000"/>
              </a:lnSpc>
              <a:spcAft>
                <a:spcPts val="0"/>
              </a:spcAft>
            </a:pPr>
            <a:r>
              <a:rPr lang="en-US" altLang="zh-CN" sz="2800" b="1" dirty="0">
                <a:solidFill>
                  <a:srgbClr val="000000"/>
                </a:solidFill>
                <a:cs typeface="Times New Roman" panose="02020603050405020304" pitchFamily="18" charset="0"/>
              </a:rPr>
              <a:t>1.“</a:t>
            </a:r>
            <a:r>
              <a:rPr lang="zh-CN" altLang="zh-CN" sz="2800" b="1" dirty="0">
                <a:solidFill>
                  <a:srgbClr val="000000"/>
                </a:solidFill>
                <a:cs typeface="Times New Roman" panose="02020603050405020304" pitchFamily="18" charset="0"/>
              </a:rPr>
              <a:t>五步</a:t>
            </a:r>
            <a:r>
              <a:rPr lang="en-US" altLang="zh-CN" sz="2800" b="1" dirty="0">
                <a:solidFill>
                  <a:srgbClr val="000000"/>
                </a:solidFill>
                <a:cs typeface="Times New Roman" panose="02020603050405020304" pitchFamily="18" charset="0"/>
              </a:rPr>
              <a:t>”</a:t>
            </a:r>
            <a:r>
              <a:rPr lang="zh-CN" altLang="zh-CN" sz="2800" b="1" dirty="0">
                <a:solidFill>
                  <a:srgbClr val="000000"/>
                </a:solidFill>
                <a:cs typeface="Times New Roman" panose="02020603050405020304" pitchFamily="18" charset="0"/>
              </a:rPr>
              <a:t>书写热化学方程式</a:t>
            </a:r>
          </a:p>
          <a:p>
            <a:pPr>
              <a:lnSpc>
                <a:spcPct val="150000"/>
              </a:lnSpc>
              <a:spcAft>
                <a:spcPts val="0"/>
              </a:spcAft>
            </a:pPr>
            <a:r>
              <a:rPr lang="zh-CN" altLang="zh-CN" sz="2800" dirty="0">
                <a:solidFill>
                  <a:srgbClr val="000000"/>
                </a:solidFill>
                <a:cs typeface="Times New Roman" panose="02020603050405020304" pitchFamily="18" charset="0"/>
              </a:rPr>
              <a:t>步骤</a:t>
            </a:r>
            <a:r>
              <a:rPr lang="en-US" altLang="zh-CN" sz="2800" dirty="0">
                <a:solidFill>
                  <a:srgbClr val="000000"/>
                </a:solidFill>
                <a:cs typeface="Times New Roman" panose="02020603050405020304" pitchFamily="18" charset="0"/>
              </a:rPr>
              <a:t>1</a:t>
            </a:r>
            <a:r>
              <a:rPr lang="zh-CN" altLang="zh-CN" sz="2800" dirty="0">
                <a:solidFill>
                  <a:srgbClr val="000000"/>
                </a:solidFill>
                <a:cs typeface="Times New Roman" panose="02020603050405020304" pitchFamily="18" charset="0"/>
              </a:rPr>
              <a:t>　写方程</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写出配平的化学方程式</a:t>
            </a:r>
            <a:r>
              <a:rPr lang="en-US" altLang="zh-CN" sz="2800" dirty="0">
                <a:solidFill>
                  <a:srgbClr val="000000"/>
                </a:solidFill>
                <a:cs typeface="Times New Roman" panose="02020603050405020304" pitchFamily="18" charset="0"/>
              </a:rPr>
              <a:t>;</a:t>
            </a:r>
            <a:endParaRPr lang="zh-CN" altLang="zh-CN" sz="2800" dirty="0">
              <a:solidFill>
                <a:srgbClr val="000000"/>
              </a:solidFill>
              <a:cs typeface="Times New Roman" panose="02020603050405020304" pitchFamily="18" charset="0"/>
            </a:endParaRPr>
          </a:p>
          <a:p>
            <a:pPr>
              <a:lnSpc>
                <a:spcPct val="150000"/>
              </a:lnSpc>
              <a:spcAft>
                <a:spcPts val="0"/>
              </a:spcAft>
            </a:pPr>
            <a:r>
              <a:rPr lang="zh-CN" altLang="zh-CN" sz="2800" dirty="0">
                <a:solidFill>
                  <a:srgbClr val="000000"/>
                </a:solidFill>
                <a:cs typeface="Times New Roman" panose="02020603050405020304" pitchFamily="18" charset="0"/>
              </a:rPr>
              <a:t>步骤</a:t>
            </a:r>
            <a:r>
              <a:rPr lang="en-US" altLang="zh-CN" sz="28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　标状态</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用</a:t>
            </a:r>
            <a:r>
              <a:rPr lang="en-US" altLang="zh-CN" sz="2800" dirty="0">
                <a:solidFill>
                  <a:srgbClr val="000000"/>
                </a:solidFill>
                <a:cs typeface="Times New Roman" panose="02020603050405020304" pitchFamily="18" charset="0"/>
              </a:rPr>
              <a:t>“s”“l”“g”“</a:t>
            </a:r>
            <a:r>
              <a:rPr lang="en-US" altLang="zh-CN" sz="2800" dirty="0" err="1">
                <a:solidFill>
                  <a:srgbClr val="000000"/>
                </a:solidFill>
                <a:cs typeface="Times New Roman" panose="02020603050405020304" pitchFamily="18" charset="0"/>
              </a:rPr>
              <a:t>aq</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标明物质的聚集状态</a:t>
            </a:r>
            <a:r>
              <a:rPr lang="en-US" altLang="zh-CN" sz="2800" dirty="0">
                <a:solidFill>
                  <a:srgbClr val="000000"/>
                </a:solidFill>
                <a:cs typeface="Times New Roman" panose="02020603050405020304" pitchFamily="18" charset="0"/>
              </a:rPr>
              <a:t>;</a:t>
            </a:r>
            <a:endParaRPr lang="zh-CN" altLang="zh-CN" sz="2800" dirty="0">
              <a:solidFill>
                <a:srgbClr val="000000"/>
              </a:solidFill>
              <a:cs typeface="Times New Roman" panose="02020603050405020304" pitchFamily="18" charset="0"/>
            </a:endParaRPr>
          </a:p>
          <a:p>
            <a:pPr>
              <a:lnSpc>
                <a:spcPct val="150000"/>
              </a:lnSpc>
              <a:spcAft>
                <a:spcPts val="0"/>
              </a:spcAft>
            </a:pPr>
            <a:r>
              <a:rPr lang="zh-CN" altLang="zh-CN" sz="2800" dirty="0">
                <a:solidFill>
                  <a:srgbClr val="000000"/>
                </a:solidFill>
                <a:cs typeface="Times New Roman" panose="02020603050405020304" pitchFamily="18" charset="0"/>
              </a:rPr>
              <a:t>步骤</a:t>
            </a:r>
            <a:r>
              <a:rPr lang="en-US" altLang="zh-CN" sz="2800" dirty="0">
                <a:solidFill>
                  <a:srgbClr val="000000"/>
                </a:solidFill>
                <a:cs typeface="Times New Roman" panose="02020603050405020304" pitchFamily="18" charset="0"/>
              </a:rPr>
              <a:t>3</a:t>
            </a:r>
            <a:r>
              <a:rPr lang="zh-CN" altLang="zh-CN" sz="2800" dirty="0">
                <a:solidFill>
                  <a:srgbClr val="000000"/>
                </a:solidFill>
                <a:cs typeface="Times New Roman" panose="02020603050405020304" pitchFamily="18" charset="0"/>
              </a:rPr>
              <a:t>　标条件</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标明反应的温度和压强</a:t>
            </a:r>
            <a:r>
              <a:rPr lang="en-US" altLang="zh-CN" sz="2800" dirty="0">
                <a:solidFill>
                  <a:srgbClr val="000000"/>
                </a:solidFill>
                <a:cs typeface="Times New Roman" panose="02020603050405020304" pitchFamily="18" charset="0"/>
              </a:rPr>
              <a:t>(101 kPa</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25 ℃</a:t>
            </a:r>
            <a:r>
              <a:rPr lang="zh-CN" altLang="zh-CN" sz="2800" dirty="0">
                <a:solidFill>
                  <a:srgbClr val="000000"/>
                </a:solidFill>
                <a:cs typeface="Times New Roman" panose="02020603050405020304" pitchFamily="18" charset="0"/>
              </a:rPr>
              <a:t>时可不标注</a:t>
            </a:r>
            <a:r>
              <a:rPr lang="en-US" altLang="zh-CN" sz="2800" dirty="0">
                <a:solidFill>
                  <a:srgbClr val="000000"/>
                </a:solidFill>
                <a:cs typeface="Times New Roman" panose="02020603050405020304" pitchFamily="18" charset="0"/>
              </a:rPr>
              <a:t>);</a:t>
            </a:r>
            <a:endParaRPr lang="zh-CN" altLang="zh-CN" sz="2800" dirty="0">
              <a:solidFill>
                <a:srgbClr val="000000"/>
              </a:solidFill>
              <a:cs typeface="Times New Roman" panose="02020603050405020304" pitchFamily="18" charset="0"/>
            </a:endParaRPr>
          </a:p>
          <a:p>
            <a:pPr>
              <a:lnSpc>
                <a:spcPct val="150000"/>
              </a:lnSpc>
              <a:spcAft>
                <a:spcPts val="0"/>
              </a:spcAft>
            </a:pPr>
            <a:r>
              <a:rPr lang="zh-CN" altLang="zh-CN" sz="2800" dirty="0">
                <a:solidFill>
                  <a:srgbClr val="000000"/>
                </a:solidFill>
                <a:cs typeface="Times New Roman" panose="02020603050405020304" pitchFamily="18" charset="0"/>
              </a:rPr>
              <a:t>步骤</a:t>
            </a:r>
            <a:r>
              <a:rPr lang="en-US" altLang="zh-CN" sz="2800" dirty="0">
                <a:solidFill>
                  <a:srgbClr val="000000"/>
                </a:solidFill>
                <a:cs typeface="Times New Roman" panose="02020603050405020304" pitchFamily="18" charset="0"/>
              </a:rPr>
              <a:t>4</a:t>
            </a:r>
            <a:r>
              <a:rPr lang="zh-CN" altLang="zh-CN" sz="2800" dirty="0">
                <a:solidFill>
                  <a:srgbClr val="000000"/>
                </a:solidFill>
                <a:cs typeface="Times New Roman" panose="02020603050405020304" pitchFamily="18" charset="0"/>
              </a:rPr>
              <a:t>　标</a:t>
            </a:r>
            <a:r>
              <a:rPr lang="en-US" altLang="zh-CN" sz="2800" dirty="0">
                <a:solidFill>
                  <a:srgbClr val="000000"/>
                </a:solidFill>
                <a:cs typeface="Times New Roman" panose="02020603050405020304" pitchFamily="18" charset="0"/>
              </a:rPr>
              <a:t>Δ</a:t>
            </a:r>
            <a:r>
              <a:rPr lang="en-US" altLang="zh-CN" sz="2800" i="1" dirty="0">
                <a:solidFill>
                  <a:srgbClr val="000000"/>
                </a:solidFill>
                <a:cs typeface="Times New Roman" panose="02020603050405020304" pitchFamily="18" charset="0"/>
              </a:rPr>
              <a:t>H</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在方程式后写出</a:t>
            </a:r>
            <a:r>
              <a:rPr lang="en-US" altLang="zh-CN" sz="2800" dirty="0">
                <a:solidFill>
                  <a:srgbClr val="000000"/>
                </a:solidFill>
                <a:cs typeface="Times New Roman" panose="02020603050405020304" pitchFamily="18" charset="0"/>
              </a:rPr>
              <a:t>Δ</a:t>
            </a:r>
            <a:r>
              <a:rPr lang="en-US" altLang="zh-CN" sz="2800" i="1" dirty="0">
                <a:solidFill>
                  <a:srgbClr val="000000"/>
                </a:solidFill>
                <a:cs typeface="Times New Roman" panose="02020603050405020304" pitchFamily="18" charset="0"/>
              </a:rPr>
              <a:t>H</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并根据信息注明</a:t>
            </a:r>
            <a:r>
              <a:rPr lang="en-US" altLang="zh-CN" sz="2800" dirty="0">
                <a:solidFill>
                  <a:srgbClr val="000000"/>
                </a:solidFill>
                <a:cs typeface="Times New Roman" panose="02020603050405020304" pitchFamily="18" charset="0"/>
              </a:rPr>
              <a:t>Δ</a:t>
            </a:r>
            <a:r>
              <a:rPr lang="en-US" altLang="zh-CN" sz="2800" i="1" dirty="0">
                <a:solidFill>
                  <a:srgbClr val="000000"/>
                </a:solidFill>
                <a:cs typeface="Times New Roman" panose="02020603050405020304" pitchFamily="18" charset="0"/>
              </a:rPr>
              <a:t>H</a:t>
            </a:r>
            <a:r>
              <a:rPr lang="zh-CN" altLang="zh-CN" sz="2800" dirty="0">
                <a:solidFill>
                  <a:srgbClr val="000000"/>
                </a:solidFill>
                <a:cs typeface="Times New Roman" panose="02020603050405020304" pitchFamily="18" charset="0"/>
              </a:rPr>
              <a:t>的</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或</a:t>
            </a:r>
            <a:r>
              <a:rPr lang="en-US" altLang="zh-CN" sz="2800" dirty="0">
                <a:solidFill>
                  <a:srgbClr val="000000"/>
                </a:solidFill>
                <a:cs typeface="Times New Roman" panose="02020603050405020304" pitchFamily="18" charset="0"/>
              </a:rPr>
              <a:t>“-”;</a:t>
            </a:r>
            <a:endParaRPr lang="zh-CN" altLang="zh-CN" sz="2800" dirty="0">
              <a:solidFill>
                <a:srgbClr val="000000"/>
              </a:solidFill>
              <a:cs typeface="Times New Roman" panose="02020603050405020304" pitchFamily="18" charset="0"/>
            </a:endParaRPr>
          </a:p>
          <a:p>
            <a:pPr>
              <a:lnSpc>
                <a:spcPct val="150000"/>
              </a:lnSpc>
              <a:spcAft>
                <a:spcPts val="0"/>
              </a:spcAft>
            </a:pPr>
            <a:r>
              <a:rPr lang="zh-CN" altLang="zh-CN" sz="2800" dirty="0">
                <a:solidFill>
                  <a:srgbClr val="000000"/>
                </a:solidFill>
                <a:cs typeface="Times New Roman" panose="02020603050405020304" pitchFamily="18" charset="0"/>
              </a:rPr>
              <a:t>步骤</a:t>
            </a:r>
            <a:r>
              <a:rPr lang="en-US" altLang="zh-CN" sz="2800" dirty="0">
                <a:solidFill>
                  <a:srgbClr val="000000"/>
                </a:solidFill>
                <a:cs typeface="Times New Roman" panose="02020603050405020304" pitchFamily="18" charset="0"/>
              </a:rPr>
              <a:t>5</a:t>
            </a:r>
            <a:r>
              <a:rPr lang="zh-CN" altLang="zh-CN" sz="2800" dirty="0">
                <a:solidFill>
                  <a:srgbClr val="000000"/>
                </a:solidFill>
                <a:cs typeface="Times New Roman" panose="02020603050405020304" pitchFamily="18" charset="0"/>
              </a:rPr>
              <a:t>　标数值</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根据化学计量数计算并写出</a:t>
            </a:r>
            <a:r>
              <a:rPr lang="en-US" altLang="zh-CN" sz="2800" dirty="0">
                <a:solidFill>
                  <a:srgbClr val="000000"/>
                </a:solidFill>
                <a:cs typeface="Times New Roman" panose="02020603050405020304" pitchFamily="18" charset="0"/>
              </a:rPr>
              <a:t>Δ</a:t>
            </a:r>
            <a:r>
              <a:rPr lang="en-US" altLang="zh-CN" sz="2800" i="1" dirty="0">
                <a:solidFill>
                  <a:srgbClr val="000000"/>
                </a:solidFill>
                <a:cs typeface="Times New Roman" panose="02020603050405020304" pitchFamily="18" charset="0"/>
              </a:rPr>
              <a:t>H</a:t>
            </a:r>
            <a:r>
              <a:rPr lang="zh-CN" altLang="zh-CN" sz="2800" dirty="0">
                <a:solidFill>
                  <a:srgbClr val="000000"/>
                </a:solidFill>
                <a:cs typeface="Times New Roman" panose="02020603050405020304" pitchFamily="18" charset="0"/>
              </a:rPr>
              <a:t>的数值及单位。</a:t>
            </a:r>
          </a:p>
        </p:txBody>
      </p:sp>
    </p:spTree>
    <p:extLst>
      <p:ext uri="{BB962C8B-B14F-4D97-AF65-F5344CB8AC3E}">
        <p14:creationId xmlns:p14="http://schemas.microsoft.com/office/powerpoint/2010/main" val="3793939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7ngkbhx-12ygy14.jpg" descr="id:2147524673;FounderCES">
            <a:extLst>
              <a:ext uri="{FF2B5EF4-FFF2-40B4-BE49-F238E27FC236}">
                <a16:creationId xmlns="" xmlns:a16="http://schemas.microsoft.com/office/drawing/2014/main" id="{BC073719-57FD-46A7-B503-027508B0B9D5}"/>
              </a:ext>
            </a:extLst>
          </p:cNvPr>
          <p:cNvPicPr/>
          <p:nvPr/>
        </p:nvPicPr>
        <p:blipFill>
          <a:blip r:embed="rId2"/>
          <a:stretch>
            <a:fillRect/>
          </a:stretch>
        </p:blipFill>
        <p:spPr>
          <a:xfrm>
            <a:off x="2234370" y="1323385"/>
            <a:ext cx="7723259" cy="4618481"/>
          </a:xfrm>
          <a:prstGeom prst="rect">
            <a:avLst/>
          </a:prstGeom>
        </p:spPr>
      </p:pic>
      <p:sp>
        <p:nvSpPr>
          <p:cNvPr id="3" name="矩形 2">
            <a:extLst>
              <a:ext uri="{FF2B5EF4-FFF2-40B4-BE49-F238E27FC236}">
                <a16:creationId xmlns="" xmlns:a16="http://schemas.microsoft.com/office/drawing/2014/main" id="{168C3C8F-70C0-4182-8F9B-B635686471A5}"/>
              </a:ext>
            </a:extLst>
          </p:cNvPr>
          <p:cNvSpPr/>
          <p:nvPr/>
        </p:nvSpPr>
        <p:spPr>
          <a:xfrm>
            <a:off x="322675" y="286742"/>
            <a:ext cx="5439310" cy="662297"/>
          </a:xfrm>
          <a:prstGeom prst="rect">
            <a:avLst/>
          </a:prstGeom>
        </p:spPr>
        <p:txBody>
          <a:bodyPr wrap="none">
            <a:spAutoFit/>
          </a:bodyPr>
          <a:lstStyle/>
          <a:p>
            <a:pPr>
              <a:lnSpc>
                <a:spcPct val="150000"/>
              </a:lnSpc>
              <a:spcAft>
                <a:spcPts val="0"/>
              </a:spcAft>
            </a:pPr>
            <a:r>
              <a:rPr lang="en-US" altLang="zh-CN" sz="2800" b="1" dirty="0">
                <a:solidFill>
                  <a:srgbClr val="000000"/>
                </a:solidFill>
                <a:cs typeface="Times New Roman" panose="02020603050405020304" pitchFamily="18" charset="0"/>
              </a:rPr>
              <a:t>2.</a:t>
            </a:r>
            <a:r>
              <a:rPr lang="zh-CN" altLang="zh-CN" sz="2800" b="1" dirty="0">
                <a:solidFill>
                  <a:srgbClr val="000000"/>
                </a:solidFill>
                <a:cs typeface="Times New Roman" panose="02020603050405020304" pitchFamily="18" charset="0"/>
              </a:rPr>
              <a:t>热化学方程式正误判断的</a:t>
            </a:r>
            <a:r>
              <a:rPr lang="en-US" altLang="zh-CN" sz="2800" b="1" dirty="0">
                <a:solidFill>
                  <a:srgbClr val="000000"/>
                </a:solidFill>
                <a:cs typeface="Times New Roman" panose="02020603050405020304" pitchFamily="18" charset="0"/>
              </a:rPr>
              <a:t>“</a:t>
            </a:r>
            <a:r>
              <a:rPr lang="zh-CN" altLang="zh-CN" sz="2800" b="1" dirty="0">
                <a:solidFill>
                  <a:srgbClr val="000000"/>
                </a:solidFill>
                <a:cs typeface="Times New Roman" panose="02020603050405020304" pitchFamily="18" charset="0"/>
              </a:rPr>
              <a:t>五审</a:t>
            </a:r>
            <a:r>
              <a:rPr lang="en-US" altLang="zh-CN" sz="2800" b="1" dirty="0">
                <a:solidFill>
                  <a:srgbClr val="000000"/>
                </a:solidFill>
                <a:cs typeface="Times New Roman" panose="02020603050405020304" pitchFamily="18" charset="0"/>
              </a:rPr>
              <a:t>”</a:t>
            </a:r>
            <a:endParaRPr lang="zh-CN" altLang="zh-CN" sz="2800" b="1" dirty="0">
              <a:solidFill>
                <a:srgbClr val="000000"/>
              </a:solidFill>
              <a:cs typeface="Times New Roman" panose="02020603050405020304" pitchFamily="18" charset="0"/>
            </a:endParaRPr>
          </a:p>
        </p:txBody>
      </p:sp>
      <p:sp>
        <p:nvSpPr>
          <p:cNvPr id="4" name="矩形 3">
            <a:extLst>
              <a:ext uri="{FF2B5EF4-FFF2-40B4-BE49-F238E27FC236}">
                <a16:creationId xmlns="" xmlns:a16="http://schemas.microsoft.com/office/drawing/2014/main" id="{B6B5BFD4-8401-44B9-9D93-01EA022C3B78}"/>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1925332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7201972"/>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a:t>
            </a:r>
            <a:r>
              <a:rPr lang="zh-CN" altLang="zh-CN" sz="2800" dirty="0"/>
              <a:t>高考组合改编题</a:t>
            </a:r>
            <a:r>
              <a:rPr lang="en-US" altLang="zh-CN" sz="2800" dirty="0"/>
              <a:t>]</a:t>
            </a:r>
            <a:r>
              <a:rPr lang="zh-CN" altLang="zh-CN" sz="2800" dirty="0"/>
              <a:t>写出下列反应的热化学方程式。</a:t>
            </a:r>
          </a:p>
          <a:p>
            <a:pPr>
              <a:lnSpc>
                <a:spcPct val="150000"/>
              </a:lnSpc>
            </a:pPr>
            <a:r>
              <a:rPr lang="en-US" altLang="zh-CN" sz="2800" dirty="0"/>
              <a:t>(1)[2016</a:t>
            </a:r>
            <a:r>
              <a:rPr lang="zh-CN" altLang="zh-CN" sz="2800" dirty="0"/>
              <a:t>天津理综</a:t>
            </a:r>
            <a:r>
              <a:rPr lang="en-US" altLang="zh-CN" sz="2800" dirty="0"/>
              <a:t>,7(4)</a:t>
            </a:r>
            <a:r>
              <a:rPr lang="zh-CN" altLang="zh-CN" sz="2800" dirty="0"/>
              <a:t>改编</a:t>
            </a:r>
            <a:r>
              <a:rPr lang="en-US" altLang="zh-CN" sz="2800" dirty="0"/>
              <a:t>]Si</a:t>
            </a:r>
            <a:r>
              <a:rPr lang="zh-CN" altLang="zh-CN" sz="2800" dirty="0"/>
              <a:t>与</a:t>
            </a:r>
            <a:r>
              <a:rPr lang="en-US" altLang="zh-CN" sz="2800" dirty="0"/>
              <a:t>Cl</a:t>
            </a:r>
            <a:r>
              <a:rPr lang="zh-CN" altLang="zh-CN" sz="2800" dirty="0"/>
              <a:t>两元素的单质反应生成</a:t>
            </a:r>
            <a:r>
              <a:rPr lang="en-US" altLang="zh-CN" sz="2800" dirty="0"/>
              <a:t>1 </a:t>
            </a:r>
            <a:r>
              <a:rPr lang="en-US" altLang="zh-CN" sz="2800" dirty="0" err="1"/>
              <a:t>mol</a:t>
            </a:r>
            <a:r>
              <a:rPr lang="en-US" altLang="zh-CN" sz="2800" dirty="0"/>
              <a:t> Si</a:t>
            </a:r>
            <a:r>
              <a:rPr lang="zh-CN" altLang="zh-CN" sz="2800" dirty="0"/>
              <a:t>的最高价化合物</a:t>
            </a:r>
            <a:r>
              <a:rPr lang="en-US" altLang="zh-CN" sz="2800" dirty="0"/>
              <a:t>,</a:t>
            </a:r>
            <a:r>
              <a:rPr lang="zh-CN" altLang="zh-CN" sz="2800" dirty="0"/>
              <a:t>恢复至室温</a:t>
            </a:r>
            <a:r>
              <a:rPr lang="en-US" altLang="zh-CN" sz="2800" dirty="0"/>
              <a:t>,</a:t>
            </a:r>
            <a:r>
              <a:rPr lang="zh-CN" altLang="zh-CN" sz="2800" dirty="0"/>
              <a:t>放热</a:t>
            </a:r>
            <a:r>
              <a:rPr lang="en-US" altLang="zh-CN" sz="2800" dirty="0"/>
              <a:t>687 kJ</a:t>
            </a:r>
            <a:r>
              <a:rPr lang="zh-CN" altLang="zh-CN" sz="2800" dirty="0"/>
              <a:t>。已知该化合物的熔、沸点分别为</a:t>
            </a:r>
            <a:r>
              <a:rPr lang="en-US" altLang="zh-CN" sz="2800" dirty="0"/>
              <a:t>-69 ℃</a:t>
            </a:r>
            <a:r>
              <a:rPr lang="zh-CN" altLang="zh-CN" sz="2800" dirty="0"/>
              <a:t>和</a:t>
            </a:r>
            <a:r>
              <a:rPr lang="en-US" altLang="zh-CN" sz="2800" dirty="0"/>
              <a:t>58 ℃</a:t>
            </a:r>
            <a:r>
              <a:rPr lang="zh-CN" altLang="zh-CN" sz="2800" dirty="0"/>
              <a:t>。写出该反应的热化学方程式</a:t>
            </a:r>
            <a:r>
              <a:rPr lang="en-US" altLang="zh-CN" sz="2800" dirty="0"/>
              <a:t>:</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(2)[2015</a:t>
            </a:r>
            <a:r>
              <a:rPr lang="zh-CN" altLang="zh-CN" sz="2800" dirty="0"/>
              <a:t>安徽理综</a:t>
            </a:r>
            <a:r>
              <a:rPr lang="en-US" altLang="zh-CN" sz="2800" dirty="0"/>
              <a:t>, 27(4),3</a:t>
            </a:r>
            <a:r>
              <a:rPr lang="zh-CN" altLang="zh-CN" sz="2800" dirty="0"/>
              <a:t>分</a:t>
            </a:r>
            <a:r>
              <a:rPr lang="en-US" altLang="zh-CN" sz="2800" dirty="0"/>
              <a:t>]NaBH</a:t>
            </a:r>
            <a:r>
              <a:rPr lang="en-US" altLang="zh-CN" sz="2800" baseline="-25000" dirty="0"/>
              <a:t>4</a:t>
            </a:r>
            <a:r>
              <a:rPr lang="en-US" altLang="zh-CN" sz="2800" dirty="0"/>
              <a:t>(s)</a:t>
            </a:r>
            <a:r>
              <a:rPr lang="zh-CN" altLang="zh-CN" sz="2800" dirty="0"/>
              <a:t>与</a:t>
            </a:r>
            <a:r>
              <a:rPr lang="en-US" altLang="zh-CN" sz="2800" dirty="0"/>
              <a:t>H</a:t>
            </a:r>
            <a:r>
              <a:rPr lang="en-US" altLang="zh-CN" sz="2800" baseline="-25000" dirty="0"/>
              <a:t>2</a:t>
            </a:r>
            <a:r>
              <a:rPr lang="en-US" altLang="zh-CN" sz="2800" dirty="0"/>
              <a:t>O(l)</a:t>
            </a:r>
            <a:r>
              <a:rPr lang="zh-CN" altLang="zh-CN" sz="2800" dirty="0"/>
              <a:t>反应生成</a:t>
            </a:r>
            <a:r>
              <a:rPr lang="en-US" altLang="zh-CN" sz="2800" dirty="0"/>
              <a:t>NaBO</a:t>
            </a:r>
            <a:r>
              <a:rPr lang="en-US" altLang="zh-CN" sz="2800" baseline="-25000" dirty="0"/>
              <a:t>2</a:t>
            </a:r>
            <a:r>
              <a:rPr lang="en-US" altLang="zh-CN" sz="2800" dirty="0"/>
              <a:t>(s)</a:t>
            </a:r>
            <a:r>
              <a:rPr lang="zh-CN" altLang="zh-CN" sz="2800" dirty="0"/>
              <a:t>和</a:t>
            </a:r>
            <a:r>
              <a:rPr lang="en-US" altLang="zh-CN" sz="2800" dirty="0"/>
              <a:t>H</a:t>
            </a:r>
            <a:r>
              <a:rPr lang="en-US" altLang="zh-CN" sz="2800" baseline="-25000" dirty="0"/>
              <a:t>2</a:t>
            </a:r>
            <a:r>
              <a:rPr lang="en-US" altLang="zh-CN" sz="2800" dirty="0"/>
              <a:t>(g)</a:t>
            </a:r>
            <a:r>
              <a:rPr lang="zh-CN" altLang="zh-CN" sz="2800" dirty="0"/>
              <a:t>。在</a:t>
            </a:r>
            <a:r>
              <a:rPr lang="en-US" altLang="zh-CN" sz="2800" dirty="0"/>
              <a:t>25 ℃</a:t>
            </a:r>
            <a:r>
              <a:rPr lang="zh-CN" altLang="zh-CN" sz="2800" dirty="0"/>
              <a:t>、</a:t>
            </a:r>
            <a:r>
              <a:rPr lang="en-US" altLang="zh-CN" sz="2800" dirty="0"/>
              <a:t>101 kPa</a:t>
            </a:r>
            <a:r>
              <a:rPr lang="zh-CN" altLang="zh-CN" sz="2800" dirty="0"/>
              <a:t>下</a:t>
            </a:r>
            <a:r>
              <a:rPr lang="en-US" altLang="zh-CN" sz="2800" dirty="0"/>
              <a:t>,</a:t>
            </a:r>
            <a:r>
              <a:rPr lang="zh-CN" altLang="zh-CN" sz="2800" dirty="0"/>
              <a:t>已知每消耗 </a:t>
            </a:r>
            <a:r>
              <a:rPr lang="en-US" altLang="zh-CN" sz="2800" dirty="0"/>
              <a:t>3.8 g NaBH</a:t>
            </a:r>
            <a:r>
              <a:rPr lang="en-US" altLang="zh-CN" sz="2800" baseline="-25000" dirty="0"/>
              <a:t>4</a:t>
            </a:r>
            <a:r>
              <a:rPr lang="en-US" altLang="zh-CN" sz="2800" dirty="0"/>
              <a:t>(s)</a:t>
            </a:r>
            <a:r>
              <a:rPr lang="zh-CN" altLang="zh-CN" sz="2800" dirty="0"/>
              <a:t>放热</a:t>
            </a:r>
            <a:r>
              <a:rPr lang="en-US" altLang="zh-CN" sz="2800" dirty="0"/>
              <a:t>21.6 kJ,</a:t>
            </a:r>
            <a:r>
              <a:rPr lang="zh-CN" altLang="zh-CN" sz="2800" dirty="0"/>
              <a:t>该反应的热化学方程式是</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(3)[2014</a:t>
            </a:r>
            <a:r>
              <a:rPr lang="zh-CN" altLang="zh-CN" sz="2800" dirty="0"/>
              <a:t>大纲全国卷</a:t>
            </a:r>
            <a:r>
              <a:rPr lang="en-US" altLang="zh-CN" sz="2800" dirty="0"/>
              <a:t>,28(1),2</a:t>
            </a:r>
            <a:r>
              <a:rPr lang="zh-CN" altLang="zh-CN" sz="2800" dirty="0"/>
              <a:t>分</a:t>
            </a:r>
            <a:r>
              <a:rPr lang="en-US" altLang="zh-CN" sz="2800" dirty="0"/>
              <a:t>]</a:t>
            </a:r>
            <a:r>
              <a:rPr lang="zh-CN" altLang="zh-CN" sz="2800" dirty="0"/>
              <a:t>已知</a:t>
            </a:r>
            <a:r>
              <a:rPr lang="en-US" altLang="zh-CN" sz="2800" dirty="0"/>
              <a:t>AX</a:t>
            </a:r>
            <a:r>
              <a:rPr lang="en-US" altLang="zh-CN" sz="2800" baseline="-25000" dirty="0"/>
              <a:t>3</a:t>
            </a:r>
            <a:r>
              <a:rPr lang="zh-CN" altLang="zh-CN" sz="2800" dirty="0"/>
              <a:t>的熔点和沸点分别为</a:t>
            </a:r>
            <a:r>
              <a:rPr lang="en-US" altLang="zh-CN" sz="2800" dirty="0"/>
              <a:t>-93.6 ℃</a:t>
            </a:r>
            <a:r>
              <a:rPr lang="zh-CN" altLang="zh-CN" sz="2800" dirty="0"/>
              <a:t>和</a:t>
            </a:r>
            <a:r>
              <a:rPr lang="en-US" altLang="zh-CN" sz="2800" dirty="0"/>
              <a:t>76 ℃,AX</a:t>
            </a:r>
            <a:r>
              <a:rPr lang="en-US" altLang="zh-CN" sz="2800" baseline="-25000" dirty="0"/>
              <a:t>5</a:t>
            </a:r>
            <a:r>
              <a:rPr lang="zh-CN" altLang="zh-CN" sz="2800" dirty="0"/>
              <a:t>的熔点为</a:t>
            </a:r>
            <a:r>
              <a:rPr lang="en-US" altLang="zh-CN" sz="2800" dirty="0"/>
              <a:t>167 ℃</a:t>
            </a:r>
            <a:r>
              <a:rPr lang="zh-CN" altLang="zh-CN" sz="2800" dirty="0"/>
              <a:t>。室温时</a:t>
            </a:r>
            <a:r>
              <a:rPr lang="en-US" altLang="zh-CN" sz="2800" dirty="0"/>
              <a:t>AX</a:t>
            </a:r>
            <a:r>
              <a:rPr lang="en-US" altLang="zh-CN" sz="2800" baseline="-25000" dirty="0"/>
              <a:t>3</a:t>
            </a:r>
            <a:r>
              <a:rPr lang="zh-CN" altLang="zh-CN" sz="2800" dirty="0"/>
              <a:t>与气体</a:t>
            </a:r>
            <a:r>
              <a:rPr lang="en-US" altLang="zh-CN" sz="2800" dirty="0"/>
              <a:t>X</a:t>
            </a:r>
            <a:r>
              <a:rPr lang="en-US" altLang="zh-CN" sz="2800" baseline="-25000" dirty="0"/>
              <a:t>2</a:t>
            </a:r>
            <a:r>
              <a:rPr lang="zh-CN" altLang="zh-CN" sz="2800" dirty="0"/>
              <a:t>反应生成</a:t>
            </a:r>
            <a:r>
              <a:rPr lang="en-US" altLang="zh-CN" sz="2800" dirty="0"/>
              <a:t>1 </a:t>
            </a:r>
            <a:r>
              <a:rPr lang="en-US" altLang="zh-CN" sz="2800" dirty="0" err="1"/>
              <a:t>mol</a:t>
            </a:r>
            <a:r>
              <a:rPr lang="en-US" altLang="zh-CN" sz="2800" dirty="0"/>
              <a:t> AX</a:t>
            </a:r>
            <a:r>
              <a:rPr lang="en-US" altLang="zh-CN" sz="2800" baseline="-25000" dirty="0"/>
              <a:t>5</a:t>
            </a:r>
            <a:r>
              <a:rPr lang="en-US" altLang="zh-CN" sz="2800" dirty="0"/>
              <a:t>,</a:t>
            </a:r>
            <a:r>
              <a:rPr lang="zh-CN" altLang="zh-CN" sz="2800" dirty="0"/>
              <a:t>放出热量</a:t>
            </a:r>
            <a:r>
              <a:rPr lang="en-US" altLang="zh-CN" sz="2800" dirty="0"/>
              <a:t>123.8 kJ</a:t>
            </a:r>
            <a:r>
              <a:rPr lang="zh-CN" altLang="zh-CN" sz="2800" dirty="0"/>
              <a:t>。该反应的热化学方程式为</a:t>
            </a:r>
            <a:r>
              <a:rPr lang="zh-CN" altLang="zh-CN" sz="2800" u="sng" dirty="0"/>
              <a:t>　　　　　　</a:t>
            </a:r>
            <a:r>
              <a:rPr lang="zh-CN" altLang="zh-CN" sz="2800" dirty="0"/>
              <a:t>。</a:t>
            </a:r>
            <a:r>
              <a:rPr lang="en-US" altLang="zh-CN" sz="2800" dirty="0"/>
              <a:t> </a:t>
            </a:r>
            <a:endParaRPr lang="zh-CN" altLang="zh-CN" sz="2800" dirty="0"/>
          </a:p>
          <a:p>
            <a:pPr>
              <a:lnSpc>
                <a:spcPct val="150000"/>
              </a:lnSpc>
            </a:pP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a:extLst>
              <a:ext uri="{FF2B5EF4-FFF2-40B4-BE49-F238E27FC236}">
                <a16:creationId xmlns="" xmlns:a16="http://schemas.microsoft.com/office/drawing/2014/main" id="{FE416609-9DFE-40CD-9FA2-57A551701ABB}"/>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3195892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a:extLst>
              <a:ext uri="{FF2B5EF4-FFF2-40B4-BE49-F238E27FC236}">
                <a16:creationId xmlns="" xmlns:a16="http://schemas.microsoft.com/office/drawing/2014/main" id="{DA68DB7F-5C95-469E-8530-BFD93D4951A9}"/>
              </a:ext>
            </a:extLst>
          </p:cNvPr>
          <p:cNvSpPr/>
          <p:nvPr/>
        </p:nvSpPr>
        <p:spPr>
          <a:xfrm>
            <a:off x="234043" y="284133"/>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思维导引</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8" name="组合 27">
            <a:extLst>
              <a:ext uri="{FF2B5EF4-FFF2-40B4-BE49-F238E27FC236}">
                <a16:creationId xmlns="" xmlns:a16="http://schemas.microsoft.com/office/drawing/2014/main" id="{99CEB793-7F72-4EF0-A396-6FED61105A05}"/>
              </a:ext>
            </a:extLst>
          </p:cNvPr>
          <p:cNvGrpSpPr/>
          <p:nvPr/>
        </p:nvGrpSpPr>
        <p:grpSpPr>
          <a:xfrm>
            <a:off x="914399" y="1049236"/>
            <a:ext cx="9952501" cy="954108"/>
            <a:chOff x="551543" y="1289215"/>
            <a:chExt cx="9952501" cy="954108"/>
          </a:xfrm>
        </p:grpSpPr>
        <p:sp>
          <p:nvSpPr>
            <p:cNvPr id="2" name="矩形 1">
              <a:extLst>
                <a:ext uri="{FF2B5EF4-FFF2-40B4-BE49-F238E27FC236}">
                  <a16:creationId xmlns="" xmlns:a16="http://schemas.microsoft.com/office/drawing/2014/main" id="{79FBB1CF-498F-4308-82B4-6EEA8D3EC9D8}"/>
                </a:ext>
              </a:extLst>
            </p:cNvPr>
            <p:cNvSpPr/>
            <p:nvPr/>
          </p:nvSpPr>
          <p:spPr>
            <a:xfrm>
              <a:off x="551543" y="1289216"/>
              <a:ext cx="2090058" cy="954107"/>
            </a:xfrm>
            <a:prstGeom prst="rect">
              <a:avLst/>
            </a:prstGeom>
            <a:ln>
              <a:solidFill>
                <a:schemeClr val="tx1"/>
              </a:solidFill>
            </a:ln>
          </p:spPr>
          <p:txBody>
            <a:bodyPr wrap="square">
              <a:spAutoFit/>
            </a:bodyPr>
            <a:lstStyle/>
            <a:p>
              <a:r>
                <a:rPr lang="zh-CN" altLang="zh-CN" sz="2800" dirty="0"/>
                <a:t>写出配平的</a:t>
              </a:r>
              <a:r>
                <a:rPr lang="en-US" altLang="zh-CN" sz="2800" dirty="0"/>
                <a:t/>
              </a:r>
              <a:br>
                <a:rPr lang="en-US" altLang="zh-CN" sz="2800" dirty="0"/>
              </a:br>
              <a:r>
                <a:rPr lang="zh-CN" altLang="zh-CN" sz="2800" dirty="0"/>
                <a:t>化学方程式</a:t>
              </a:r>
              <a:endParaRPr lang="zh-CN" altLang="en-US" sz="2800" dirty="0"/>
            </a:p>
          </p:txBody>
        </p:sp>
        <p:pic>
          <p:nvPicPr>
            <p:cNvPr id="22" name="图片 21">
              <a:extLst>
                <a:ext uri="{FF2B5EF4-FFF2-40B4-BE49-F238E27FC236}">
                  <a16:creationId xmlns="" xmlns:a16="http://schemas.microsoft.com/office/drawing/2014/main" id="{F7D3FA44-2979-4BEA-B03D-C1007745C95B}"/>
                </a:ext>
              </a:extLst>
            </p:cNvPr>
            <p:cNvPicPr/>
            <p:nvPr/>
          </p:nvPicPr>
          <p:blipFill>
            <a:blip r:embed="rId2"/>
            <a:stretch>
              <a:fillRect/>
            </a:stretch>
          </p:blipFill>
          <p:spPr>
            <a:xfrm>
              <a:off x="2728686" y="1489488"/>
              <a:ext cx="1127614" cy="432979"/>
            </a:xfrm>
            <a:prstGeom prst="rect">
              <a:avLst/>
            </a:prstGeom>
          </p:spPr>
        </p:pic>
        <p:sp>
          <p:nvSpPr>
            <p:cNvPr id="15" name="矩形 14">
              <a:extLst>
                <a:ext uri="{FF2B5EF4-FFF2-40B4-BE49-F238E27FC236}">
                  <a16:creationId xmlns="" xmlns:a16="http://schemas.microsoft.com/office/drawing/2014/main" id="{ADFF358F-9E6F-4000-B66C-5A08CB4DD4E9}"/>
                </a:ext>
              </a:extLst>
            </p:cNvPr>
            <p:cNvSpPr/>
            <p:nvPr/>
          </p:nvSpPr>
          <p:spPr>
            <a:xfrm>
              <a:off x="3943385" y="1289215"/>
              <a:ext cx="2220687" cy="954107"/>
            </a:xfrm>
            <a:prstGeom prst="rect">
              <a:avLst/>
            </a:prstGeom>
            <a:ln>
              <a:solidFill>
                <a:schemeClr val="tx1"/>
              </a:solidFill>
            </a:ln>
          </p:spPr>
          <p:txBody>
            <a:bodyPr wrap="square">
              <a:spAutoFit/>
            </a:bodyPr>
            <a:lstStyle/>
            <a:p>
              <a:r>
                <a:rPr lang="zh-CN" altLang="zh-CN" sz="2800" dirty="0"/>
                <a:t>标状态、标</a:t>
              </a:r>
              <a:r>
                <a:rPr lang="en-US" altLang="zh-CN" sz="2800" dirty="0"/>
                <a:t/>
              </a:r>
              <a:br>
                <a:rPr lang="en-US" altLang="zh-CN" sz="2800" dirty="0"/>
              </a:br>
              <a:r>
                <a:rPr lang="zh-CN" altLang="zh-CN" sz="2800" dirty="0"/>
                <a:t>条件、标</a:t>
              </a:r>
              <a:r>
                <a:rPr lang="en-US" altLang="zh-CN" sz="2800" dirty="0"/>
                <a:t>ΔH</a:t>
              </a:r>
              <a:endParaRPr lang="zh-CN" altLang="en-US" sz="2800" dirty="0"/>
            </a:p>
          </p:txBody>
        </p:sp>
        <p:pic>
          <p:nvPicPr>
            <p:cNvPr id="23" name="图片 22">
              <a:extLst>
                <a:ext uri="{FF2B5EF4-FFF2-40B4-BE49-F238E27FC236}">
                  <a16:creationId xmlns="" xmlns:a16="http://schemas.microsoft.com/office/drawing/2014/main" id="{C8820E18-48C6-451F-8F2F-F9131A0B72F8}"/>
                </a:ext>
              </a:extLst>
            </p:cNvPr>
            <p:cNvPicPr/>
            <p:nvPr/>
          </p:nvPicPr>
          <p:blipFill>
            <a:blip r:embed="rId3"/>
            <a:stretch>
              <a:fillRect/>
            </a:stretch>
          </p:blipFill>
          <p:spPr>
            <a:xfrm>
              <a:off x="6164072" y="1289216"/>
              <a:ext cx="1333539" cy="954107"/>
            </a:xfrm>
            <a:prstGeom prst="rect">
              <a:avLst/>
            </a:prstGeom>
          </p:spPr>
        </p:pic>
        <p:sp>
          <p:nvSpPr>
            <p:cNvPr id="24" name="矩形 23">
              <a:extLst>
                <a:ext uri="{FF2B5EF4-FFF2-40B4-BE49-F238E27FC236}">
                  <a16:creationId xmlns="" xmlns:a16="http://schemas.microsoft.com/office/drawing/2014/main" id="{43F4B7CB-1487-4D5C-A5E0-29406B126C33}"/>
                </a:ext>
              </a:extLst>
            </p:cNvPr>
            <p:cNvSpPr/>
            <p:nvPr/>
          </p:nvSpPr>
          <p:spPr>
            <a:xfrm>
              <a:off x="7653130" y="1432408"/>
              <a:ext cx="2850914" cy="523220"/>
            </a:xfrm>
            <a:prstGeom prst="rect">
              <a:avLst/>
            </a:prstGeom>
            <a:ln>
              <a:solidFill>
                <a:schemeClr val="tx1"/>
              </a:solidFill>
            </a:ln>
          </p:spPr>
          <p:txBody>
            <a:bodyPr wrap="square">
              <a:spAutoFit/>
            </a:bodyPr>
            <a:lstStyle/>
            <a:p>
              <a:pPr algn="ctr">
                <a:spcAft>
                  <a:spcPts val="0"/>
                </a:spcAft>
              </a:pPr>
              <a:r>
                <a:rPr lang="zh-CN" altLang="zh-CN" sz="2800" dirty="0"/>
                <a:t>标数值、补单位</a:t>
              </a:r>
            </a:p>
          </p:txBody>
        </p:sp>
      </p:grpSp>
      <p:sp>
        <p:nvSpPr>
          <p:cNvPr id="25" name="矩形 24">
            <a:extLst>
              <a:ext uri="{FF2B5EF4-FFF2-40B4-BE49-F238E27FC236}">
                <a16:creationId xmlns="" xmlns:a16="http://schemas.microsoft.com/office/drawing/2014/main" id="{BE935268-4479-448C-8D08-178B11741CF4}"/>
              </a:ext>
            </a:extLst>
          </p:cNvPr>
          <p:cNvSpPr/>
          <p:nvPr/>
        </p:nvSpPr>
        <p:spPr>
          <a:xfrm>
            <a:off x="234043" y="2033585"/>
            <a:ext cx="11682186" cy="4540282"/>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(1)</a:t>
            </a:r>
            <a:r>
              <a:rPr lang="zh-CN" altLang="zh-CN" sz="2800" dirty="0"/>
              <a:t>生成物是四氯化硅</a:t>
            </a:r>
            <a:r>
              <a:rPr lang="en-US" altLang="zh-CN" sz="2800" dirty="0"/>
              <a:t>,</a:t>
            </a:r>
            <a:r>
              <a:rPr lang="zh-CN" altLang="zh-CN" sz="2800" dirty="0"/>
              <a:t>书写热化学方程式的关键是判断常温下四氯化硅的状态</a:t>
            </a:r>
            <a:r>
              <a:rPr lang="en-US" altLang="zh-CN" sz="2800" dirty="0"/>
              <a:t>,</a:t>
            </a:r>
            <a:r>
              <a:rPr lang="zh-CN" altLang="zh-CN" sz="2800" dirty="0"/>
              <a:t>根据其熔点和沸点数据</a:t>
            </a:r>
            <a:r>
              <a:rPr lang="en-US" altLang="zh-CN" sz="2800" dirty="0"/>
              <a:t>,</a:t>
            </a:r>
            <a:r>
              <a:rPr lang="zh-CN" altLang="zh-CN" sz="2800" dirty="0"/>
              <a:t>可推断出四氯化硅在常温下呈液态</a:t>
            </a:r>
            <a:r>
              <a:rPr lang="en-US" altLang="zh-CN" sz="2800" dirty="0"/>
              <a:t>,</a:t>
            </a:r>
            <a:r>
              <a:rPr lang="zh-CN" altLang="zh-CN" sz="2800" dirty="0"/>
              <a:t>据此可写出该反应的热化学方程式。</a:t>
            </a:r>
            <a:r>
              <a:rPr lang="en-US" altLang="zh-CN" sz="2800" dirty="0"/>
              <a:t>(2)</a:t>
            </a:r>
            <a:r>
              <a:rPr lang="zh-CN" altLang="zh-CN" sz="2800" dirty="0"/>
              <a:t>根据题中</a:t>
            </a:r>
            <a:r>
              <a:rPr lang="en-US" altLang="zh-CN" sz="2800" dirty="0"/>
              <a:t>“</a:t>
            </a:r>
            <a:r>
              <a:rPr lang="zh-CN" altLang="zh-CN" sz="2800" dirty="0"/>
              <a:t>每消耗</a:t>
            </a:r>
            <a:r>
              <a:rPr lang="en-US" altLang="zh-CN" sz="2800" dirty="0"/>
              <a:t>3.8 g NaBH</a:t>
            </a:r>
            <a:r>
              <a:rPr lang="en-US" altLang="zh-CN" sz="2800" baseline="-25000" dirty="0"/>
              <a:t>4</a:t>
            </a:r>
            <a:r>
              <a:rPr lang="en-US" altLang="zh-CN" sz="2800" dirty="0"/>
              <a:t>(s)</a:t>
            </a:r>
            <a:r>
              <a:rPr lang="zh-CN" altLang="zh-CN" sz="2800" dirty="0"/>
              <a:t>放热</a:t>
            </a:r>
            <a:r>
              <a:rPr lang="en-US" altLang="zh-CN" sz="2800" dirty="0"/>
              <a:t>21.6 kJ”,</a:t>
            </a:r>
            <a:r>
              <a:rPr lang="zh-CN" altLang="zh-CN" sz="2800" dirty="0"/>
              <a:t>可得此反应的热化学方程式为</a:t>
            </a:r>
            <a:endParaRPr lang="en-US" altLang="zh-CN" sz="2800" dirty="0"/>
          </a:p>
          <a:p>
            <a:pPr>
              <a:lnSpc>
                <a:spcPct val="150000"/>
              </a:lnSpc>
            </a:pPr>
            <a:r>
              <a:rPr lang="en-US" altLang="zh-CN" sz="2800" dirty="0"/>
              <a:t>NaBH</a:t>
            </a:r>
            <a:r>
              <a:rPr lang="en-US" altLang="zh-CN" sz="2800" baseline="-25000" dirty="0"/>
              <a:t>4</a:t>
            </a:r>
            <a:r>
              <a:rPr lang="en-US" altLang="zh-CN" sz="2800" dirty="0"/>
              <a:t>(s)+2H</a:t>
            </a:r>
            <a:r>
              <a:rPr lang="en-US" altLang="zh-CN" sz="2800" baseline="-25000" dirty="0"/>
              <a:t>2</a:t>
            </a:r>
            <a:r>
              <a:rPr lang="en-US" altLang="zh-CN" sz="2800" dirty="0"/>
              <a:t>O(l)</a:t>
            </a:r>
            <a:r>
              <a:rPr lang="en-US" altLang="zh-CN" sz="2800" b="1" dirty="0"/>
              <a:t>          </a:t>
            </a:r>
            <a:r>
              <a:rPr lang="en-US" altLang="zh-CN" sz="2800" dirty="0"/>
              <a:t>NaBO</a:t>
            </a:r>
            <a:r>
              <a:rPr lang="en-US" altLang="zh-CN" sz="2800" baseline="-25000" dirty="0"/>
              <a:t>2</a:t>
            </a:r>
            <a:r>
              <a:rPr lang="en-US" altLang="zh-CN" sz="2800" dirty="0"/>
              <a:t>(s)+4H</a:t>
            </a:r>
            <a:r>
              <a:rPr lang="en-US" altLang="zh-CN" sz="2800" baseline="-25000" dirty="0"/>
              <a:t>2</a:t>
            </a:r>
            <a:r>
              <a:rPr lang="en-US" altLang="zh-CN" sz="2800" dirty="0"/>
              <a:t>(g)</a:t>
            </a:r>
            <a:r>
              <a:rPr lang="zh-CN" altLang="zh-CN" sz="2800" dirty="0"/>
              <a:t>　</a:t>
            </a:r>
            <a:r>
              <a:rPr lang="en-US" altLang="zh-CN" sz="2800" dirty="0"/>
              <a:t>Δ</a:t>
            </a:r>
            <a:r>
              <a:rPr lang="en-US" altLang="zh-CN" sz="2800" i="1" dirty="0"/>
              <a:t>H</a:t>
            </a:r>
            <a:r>
              <a:rPr lang="en-US" altLang="zh-CN" sz="2800" dirty="0"/>
              <a:t>=-216.0 kJ·mol</a:t>
            </a:r>
            <a:r>
              <a:rPr lang="en-US" altLang="zh-CN" sz="2800" baseline="30000" dirty="0"/>
              <a:t>-1</a:t>
            </a:r>
            <a:r>
              <a:rPr lang="zh-CN" altLang="zh-CN" sz="2800" dirty="0"/>
              <a:t>。</a:t>
            </a:r>
            <a:r>
              <a:rPr lang="en-US" altLang="zh-CN" sz="2800" dirty="0"/>
              <a:t>(3)</a:t>
            </a:r>
            <a:r>
              <a:rPr lang="zh-CN" altLang="zh-CN" sz="2800" dirty="0"/>
              <a:t>由题目信息可知</a:t>
            </a:r>
            <a:r>
              <a:rPr lang="en-US" altLang="zh-CN" sz="2800" dirty="0"/>
              <a:t>,</a:t>
            </a:r>
            <a:r>
              <a:rPr lang="zh-CN" altLang="zh-CN" sz="2800" dirty="0"/>
              <a:t>常温时</a:t>
            </a:r>
            <a:r>
              <a:rPr lang="en-US" altLang="zh-CN" sz="2800" dirty="0"/>
              <a:t>AX</a:t>
            </a:r>
            <a:r>
              <a:rPr lang="en-US" altLang="zh-CN" sz="2800" baseline="-25000" dirty="0"/>
              <a:t>3</a:t>
            </a:r>
            <a:r>
              <a:rPr lang="zh-CN" altLang="zh-CN" sz="2800" dirty="0"/>
              <a:t>为液体</a:t>
            </a:r>
            <a:r>
              <a:rPr lang="en-US" altLang="zh-CN" sz="2800" dirty="0"/>
              <a:t>,AX</a:t>
            </a:r>
            <a:r>
              <a:rPr lang="en-US" altLang="zh-CN" sz="2800" baseline="-25000" dirty="0"/>
              <a:t>5</a:t>
            </a:r>
            <a:r>
              <a:rPr lang="zh-CN" altLang="zh-CN" sz="2800" dirty="0"/>
              <a:t>为固体</a:t>
            </a:r>
            <a:r>
              <a:rPr lang="en-US" altLang="zh-CN" sz="2800" dirty="0"/>
              <a:t>,</a:t>
            </a:r>
            <a:r>
              <a:rPr lang="zh-CN" altLang="zh-CN" sz="2800" dirty="0"/>
              <a:t>从而可写出该反应的热化学方程式为</a:t>
            </a:r>
            <a:r>
              <a:rPr lang="en-US" altLang="zh-CN" sz="2800" dirty="0"/>
              <a:t>AX</a:t>
            </a:r>
            <a:r>
              <a:rPr lang="en-US" altLang="zh-CN" sz="2800" baseline="-25000" dirty="0"/>
              <a:t>3</a:t>
            </a:r>
            <a:r>
              <a:rPr lang="en-US" altLang="zh-CN" sz="2800" dirty="0"/>
              <a:t>(l)+X</a:t>
            </a:r>
            <a:r>
              <a:rPr lang="en-US" altLang="zh-CN" sz="2800" baseline="-25000" dirty="0"/>
              <a:t>2</a:t>
            </a:r>
            <a:r>
              <a:rPr lang="en-US" altLang="zh-CN" sz="2800" dirty="0"/>
              <a:t>(g)         AX</a:t>
            </a:r>
            <a:r>
              <a:rPr lang="en-US" altLang="zh-CN" sz="2800" baseline="-25000" dirty="0"/>
              <a:t>5</a:t>
            </a:r>
            <a:r>
              <a:rPr lang="en-US" altLang="zh-CN" sz="2800" dirty="0"/>
              <a:t>(s)</a:t>
            </a:r>
            <a:r>
              <a:rPr lang="zh-CN" altLang="zh-CN" sz="2800" dirty="0"/>
              <a:t>　</a:t>
            </a:r>
            <a:r>
              <a:rPr lang="en-US" altLang="zh-CN" sz="2800" dirty="0"/>
              <a:t>Δ</a:t>
            </a:r>
            <a:r>
              <a:rPr lang="en-US" altLang="zh-CN" sz="2800" i="1" dirty="0"/>
              <a:t>H</a:t>
            </a:r>
            <a:r>
              <a:rPr lang="en-US" altLang="zh-CN" sz="2800" dirty="0"/>
              <a:t>=-123.8 kJ·mol</a:t>
            </a:r>
            <a:r>
              <a:rPr lang="en-US" altLang="zh-CN" sz="2800" baseline="30000" dirty="0"/>
              <a:t>-1</a:t>
            </a:r>
            <a:r>
              <a:rPr lang="zh-CN" altLang="zh-CN" sz="2800" dirty="0"/>
              <a:t>。</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6" name="图片 25">
            <a:extLst>
              <a:ext uri="{FF2B5EF4-FFF2-40B4-BE49-F238E27FC236}">
                <a16:creationId xmlns="" xmlns:a16="http://schemas.microsoft.com/office/drawing/2014/main" id="{B40239CC-3F23-4CDE-9CD2-F0054BE7437B}"/>
              </a:ext>
            </a:extLst>
          </p:cNvPr>
          <p:cNvPicPr/>
          <p:nvPr/>
        </p:nvPicPr>
        <p:blipFill>
          <a:blip r:embed="rId4"/>
          <a:stretch>
            <a:fillRect/>
          </a:stretch>
        </p:blipFill>
        <p:spPr>
          <a:xfrm>
            <a:off x="3156178" y="4796375"/>
            <a:ext cx="603024" cy="342588"/>
          </a:xfrm>
          <a:prstGeom prst="rect">
            <a:avLst/>
          </a:prstGeom>
        </p:spPr>
      </p:pic>
      <p:pic>
        <p:nvPicPr>
          <p:cNvPr id="27" name="图片 26">
            <a:extLst>
              <a:ext uri="{FF2B5EF4-FFF2-40B4-BE49-F238E27FC236}">
                <a16:creationId xmlns="" xmlns:a16="http://schemas.microsoft.com/office/drawing/2014/main" id="{4B784529-A87C-450E-A1B5-3E5409B75E2E}"/>
              </a:ext>
            </a:extLst>
          </p:cNvPr>
          <p:cNvPicPr/>
          <p:nvPr/>
        </p:nvPicPr>
        <p:blipFill>
          <a:blip r:embed="rId4"/>
          <a:stretch>
            <a:fillRect/>
          </a:stretch>
        </p:blipFill>
        <p:spPr>
          <a:xfrm>
            <a:off x="2720751" y="6110482"/>
            <a:ext cx="603024" cy="342588"/>
          </a:xfrm>
          <a:prstGeom prst="rect">
            <a:avLst/>
          </a:prstGeom>
        </p:spPr>
      </p:pic>
      <p:sp>
        <p:nvSpPr>
          <p:cNvPr id="20" name="矩形 19">
            <a:extLst>
              <a:ext uri="{FF2B5EF4-FFF2-40B4-BE49-F238E27FC236}">
                <a16:creationId xmlns="" xmlns:a16="http://schemas.microsoft.com/office/drawing/2014/main" id="{24F61507-A276-4CC6-A3A0-8216C3FD31A8}"/>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636515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 xmlns:a16="http://schemas.microsoft.com/office/drawing/2014/main" id="{A1F3DE05-9D8F-4386-815C-CF88AEEA2BC4}"/>
              </a:ext>
            </a:extLst>
          </p:cNvPr>
          <p:cNvSpPr/>
          <p:nvPr/>
        </p:nvSpPr>
        <p:spPr>
          <a:xfrm>
            <a:off x="234043" y="733663"/>
            <a:ext cx="11723912" cy="2031325"/>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(1)Si(s)+2Cl</a:t>
            </a:r>
            <a:r>
              <a:rPr lang="en-US" altLang="zh-CN" sz="2800" baseline="-25000" dirty="0"/>
              <a:t>2</a:t>
            </a:r>
            <a:r>
              <a:rPr lang="en-US" altLang="zh-CN" sz="2800" dirty="0"/>
              <a:t>(g)         SiCl</a:t>
            </a:r>
            <a:r>
              <a:rPr lang="en-US" altLang="zh-CN" sz="2800" baseline="-25000" dirty="0"/>
              <a:t>4</a:t>
            </a:r>
            <a:r>
              <a:rPr lang="en-US" altLang="zh-CN" sz="2800" dirty="0"/>
              <a:t>(l)</a:t>
            </a:r>
            <a:r>
              <a:rPr lang="zh-CN" altLang="zh-CN" sz="2800" dirty="0"/>
              <a:t>　</a:t>
            </a:r>
            <a:r>
              <a:rPr lang="en-US" altLang="zh-CN" sz="2800" dirty="0"/>
              <a:t>Δ</a:t>
            </a:r>
            <a:r>
              <a:rPr lang="en-US" altLang="zh-CN" sz="2800" i="1" dirty="0"/>
              <a:t>H</a:t>
            </a:r>
            <a:r>
              <a:rPr lang="en-US" altLang="zh-CN" sz="2800" dirty="0"/>
              <a:t>=-687 kJ·mol</a:t>
            </a:r>
            <a:r>
              <a:rPr lang="en-US" altLang="zh-CN" sz="2800" baseline="30000" dirty="0"/>
              <a:t>-1</a:t>
            </a:r>
            <a:endParaRPr lang="zh-CN" altLang="zh-CN" sz="2800" dirty="0"/>
          </a:p>
          <a:p>
            <a:pPr>
              <a:lnSpc>
                <a:spcPct val="150000"/>
              </a:lnSpc>
            </a:pPr>
            <a:r>
              <a:rPr lang="en-US" altLang="zh-CN" sz="2800" dirty="0"/>
              <a:t>(2)NaBH</a:t>
            </a:r>
            <a:r>
              <a:rPr lang="en-US" altLang="zh-CN" sz="2800" baseline="-25000" dirty="0"/>
              <a:t>4</a:t>
            </a:r>
            <a:r>
              <a:rPr lang="en-US" altLang="zh-CN" sz="2800" dirty="0"/>
              <a:t>(s)+2H</a:t>
            </a:r>
            <a:r>
              <a:rPr lang="en-US" altLang="zh-CN" sz="2800" baseline="-25000" dirty="0"/>
              <a:t>2</a:t>
            </a:r>
            <a:r>
              <a:rPr lang="en-US" altLang="zh-CN" sz="2800" dirty="0"/>
              <a:t>O(l)         NaBO</a:t>
            </a:r>
            <a:r>
              <a:rPr lang="en-US" altLang="zh-CN" sz="2800" baseline="-25000" dirty="0"/>
              <a:t>2</a:t>
            </a:r>
            <a:r>
              <a:rPr lang="en-US" altLang="zh-CN" sz="2800" dirty="0"/>
              <a:t>(s)+4H</a:t>
            </a:r>
            <a:r>
              <a:rPr lang="en-US" altLang="zh-CN" sz="2800" baseline="-25000" dirty="0"/>
              <a:t>2</a:t>
            </a:r>
            <a:r>
              <a:rPr lang="en-US" altLang="zh-CN" sz="2800" dirty="0"/>
              <a:t>(g)</a:t>
            </a:r>
            <a:r>
              <a:rPr lang="zh-CN" altLang="zh-CN" sz="2800" dirty="0"/>
              <a:t>　</a:t>
            </a:r>
            <a:r>
              <a:rPr lang="en-US" altLang="zh-CN" sz="2800" dirty="0"/>
              <a:t>Δ</a:t>
            </a:r>
            <a:r>
              <a:rPr lang="en-US" altLang="zh-CN" sz="2800" i="1" dirty="0"/>
              <a:t>H</a:t>
            </a:r>
            <a:r>
              <a:rPr lang="en-US" altLang="zh-CN" sz="2800" dirty="0"/>
              <a:t>=-216.0 kJ·mol</a:t>
            </a:r>
            <a:r>
              <a:rPr lang="en-US" altLang="zh-CN" sz="2800" baseline="30000" dirty="0"/>
              <a:t>-1</a:t>
            </a:r>
            <a:r>
              <a:rPr lang="zh-CN" altLang="zh-CN" sz="2800" dirty="0"/>
              <a:t>　</a:t>
            </a:r>
            <a:r>
              <a:rPr lang="en-US" altLang="zh-CN" sz="2800" dirty="0"/>
              <a:t>(3)AX</a:t>
            </a:r>
            <a:r>
              <a:rPr lang="en-US" altLang="zh-CN" sz="2800" baseline="-25000" dirty="0"/>
              <a:t>3</a:t>
            </a:r>
            <a:r>
              <a:rPr lang="en-US" altLang="zh-CN" sz="2800" dirty="0"/>
              <a:t>(l)+X</a:t>
            </a:r>
            <a:r>
              <a:rPr lang="en-US" altLang="zh-CN" sz="2800" baseline="-25000" dirty="0"/>
              <a:t>2</a:t>
            </a:r>
            <a:r>
              <a:rPr lang="en-US" altLang="zh-CN" sz="2800" dirty="0"/>
              <a:t>(g)         AX</a:t>
            </a:r>
            <a:r>
              <a:rPr lang="en-US" altLang="zh-CN" sz="2800" baseline="-25000" dirty="0"/>
              <a:t>5</a:t>
            </a:r>
            <a:r>
              <a:rPr lang="en-US" altLang="zh-CN" sz="2800" dirty="0"/>
              <a:t>(s)</a:t>
            </a:r>
            <a:r>
              <a:rPr lang="zh-CN" altLang="zh-CN" sz="2800" dirty="0"/>
              <a:t>　</a:t>
            </a:r>
            <a:r>
              <a:rPr lang="en-US" altLang="zh-CN" sz="2800" dirty="0"/>
              <a:t>Δ</a:t>
            </a:r>
            <a:r>
              <a:rPr lang="en-US" altLang="zh-CN" sz="2800" i="1" dirty="0"/>
              <a:t>H</a:t>
            </a:r>
            <a:r>
              <a:rPr lang="en-US" altLang="zh-CN" sz="2800" dirty="0"/>
              <a:t>=-123.8 kJ·mol</a:t>
            </a:r>
            <a:r>
              <a:rPr lang="en-US" altLang="zh-CN" sz="2800" baseline="30000" dirty="0"/>
              <a:t>-1</a:t>
            </a:r>
            <a:endParaRPr lang="zh-CN" altLang="zh-CN" sz="2800" dirty="0"/>
          </a:p>
        </p:txBody>
      </p:sp>
      <p:pic>
        <p:nvPicPr>
          <p:cNvPr id="17" name="图片 16">
            <a:extLst>
              <a:ext uri="{FF2B5EF4-FFF2-40B4-BE49-F238E27FC236}">
                <a16:creationId xmlns="" xmlns:a16="http://schemas.microsoft.com/office/drawing/2014/main" id="{E0667A32-45B2-466B-95A9-1ADC536CDD88}"/>
              </a:ext>
            </a:extLst>
          </p:cNvPr>
          <p:cNvPicPr/>
          <p:nvPr/>
        </p:nvPicPr>
        <p:blipFill>
          <a:blip r:embed="rId2"/>
          <a:stretch>
            <a:fillRect/>
          </a:stretch>
        </p:blipFill>
        <p:spPr>
          <a:xfrm>
            <a:off x="3802068" y="986034"/>
            <a:ext cx="603024" cy="342588"/>
          </a:xfrm>
          <a:prstGeom prst="rect">
            <a:avLst/>
          </a:prstGeom>
        </p:spPr>
      </p:pic>
      <p:pic>
        <p:nvPicPr>
          <p:cNvPr id="18" name="图片 17">
            <a:extLst>
              <a:ext uri="{FF2B5EF4-FFF2-40B4-BE49-F238E27FC236}">
                <a16:creationId xmlns="" xmlns:a16="http://schemas.microsoft.com/office/drawing/2014/main" id="{B7E8DEAC-8BC1-4FB7-B865-2421576F1BA8}"/>
              </a:ext>
            </a:extLst>
          </p:cNvPr>
          <p:cNvPicPr/>
          <p:nvPr/>
        </p:nvPicPr>
        <p:blipFill>
          <a:blip r:embed="rId2"/>
          <a:stretch>
            <a:fillRect/>
          </a:stretch>
        </p:blipFill>
        <p:spPr>
          <a:xfrm>
            <a:off x="3558612" y="1621573"/>
            <a:ext cx="603024" cy="342588"/>
          </a:xfrm>
          <a:prstGeom prst="rect">
            <a:avLst/>
          </a:prstGeom>
        </p:spPr>
      </p:pic>
      <p:pic>
        <p:nvPicPr>
          <p:cNvPr id="19" name="图片 18">
            <a:extLst>
              <a:ext uri="{FF2B5EF4-FFF2-40B4-BE49-F238E27FC236}">
                <a16:creationId xmlns="" xmlns:a16="http://schemas.microsoft.com/office/drawing/2014/main" id="{929A840C-1D0F-4DF7-A44E-774C888F022E}"/>
              </a:ext>
            </a:extLst>
          </p:cNvPr>
          <p:cNvPicPr/>
          <p:nvPr/>
        </p:nvPicPr>
        <p:blipFill>
          <a:blip r:embed="rId2"/>
          <a:stretch>
            <a:fillRect/>
          </a:stretch>
        </p:blipFill>
        <p:spPr>
          <a:xfrm>
            <a:off x="2760331" y="2245870"/>
            <a:ext cx="603024" cy="342588"/>
          </a:xfrm>
          <a:prstGeom prst="rect">
            <a:avLst/>
          </a:prstGeom>
        </p:spPr>
      </p:pic>
      <p:sp>
        <p:nvSpPr>
          <p:cNvPr id="6" name="矩形 5">
            <a:extLst>
              <a:ext uri="{FF2B5EF4-FFF2-40B4-BE49-F238E27FC236}">
                <a16:creationId xmlns="" xmlns:a16="http://schemas.microsoft.com/office/drawing/2014/main" id="{A423A118-8883-492D-AB0B-5287DB7CA6C4}"/>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3421001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234043" y="244824"/>
                <a:ext cx="11723913" cy="5166543"/>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smtClean="0"/>
                  <a:t>25 </a:t>
                </a:r>
                <a:r>
                  <a:rPr lang="en-US" altLang="zh-CN" sz="2800" dirty="0"/>
                  <a:t>℃</a:t>
                </a:r>
                <a:r>
                  <a:rPr lang="zh-CN" altLang="zh-CN" sz="2800" dirty="0"/>
                  <a:t>、</a:t>
                </a:r>
                <a:r>
                  <a:rPr lang="en-US" altLang="zh-CN" sz="2800" dirty="0"/>
                  <a:t>101 kPa</a:t>
                </a:r>
                <a:r>
                  <a:rPr lang="zh-CN" altLang="zh-CN" sz="2800" dirty="0"/>
                  <a:t>时</a:t>
                </a:r>
                <a:r>
                  <a:rPr lang="en-US" altLang="zh-CN" sz="2800" dirty="0"/>
                  <a:t>,</a:t>
                </a:r>
                <a:r>
                  <a:rPr lang="zh-CN" altLang="zh-CN" sz="2800" dirty="0"/>
                  <a:t>强酸与强碱的稀溶液发生中和反应的中和热为</a:t>
                </a:r>
                <a:r>
                  <a:rPr lang="en-US" altLang="zh-CN" sz="2800" dirty="0"/>
                  <a:t>57.3 kJ/</a:t>
                </a:r>
                <a:r>
                  <a:rPr lang="en-US" altLang="zh-CN" sz="2800" dirty="0" err="1"/>
                  <a:t>mol</a:t>
                </a:r>
                <a:r>
                  <a:rPr lang="en-US" altLang="zh-CN" sz="2800" dirty="0"/>
                  <a:t>,</a:t>
                </a:r>
                <a:r>
                  <a:rPr lang="zh-CN" altLang="zh-CN" sz="2800" dirty="0"/>
                  <a:t>辛烷的燃烧热为</a:t>
                </a:r>
                <a:r>
                  <a:rPr lang="en-US" altLang="zh-CN" sz="2800" dirty="0"/>
                  <a:t>5 518 kJ/</a:t>
                </a:r>
                <a:r>
                  <a:rPr lang="en-US" altLang="zh-CN" sz="2800" dirty="0" err="1"/>
                  <a:t>mol</a:t>
                </a:r>
                <a:r>
                  <a:rPr lang="zh-CN" altLang="zh-CN" sz="2800" dirty="0"/>
                  <a:t>。下列热化学方程式书写正确的是</a:t>
                </a:r>
              </a:p>
              <a:p>
                <a:pPr>
                  <a:lnSpc>
                    <a:spcPct val="150000"/>
                  </a:lnSpc>
                </a:pPr>
                <a:r>
                  <a:rPr lang="en-US" altLang="zh-CN" sz="2800" dirty="0"/>
                  <a:t>A.2H</a:t>
                </a:r>
                <a:r>
                  <a:rPr lang="en-US" altLang="zh-CN" sz="2800" baseline="30000" dirty="0"/>
                  <a:t>+</a:t>
                </a:r>
                <a:r>
                  <a:rPr lang="en-US" altLang="zh-CN" sz="2800" dirty="0"/>
                  <a:t>(</a:t>
                </a:r>
                <a:r>
                  <a:rPr lang="en-US" altLang="zh-CN" sz="2800" dirty="0" err="1"/>
                  <a:t>aq</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r>
                  <a:rPr lang="en-US" altLang="zh-CN" sz="2800" dirty="0"/>
                  <a:t>(</a:t>
                </a:r>
                <a:r>
                  <a:rPr lang="en-US" altLang="zh-CN" sz="2800" dirty="0" err="1"/>
                  <a:t>aq</a:t>
                </a:r>
                <a:r>
                  <a:rPr lang="en-US" altLang="zh-CN" sz="2800" dirty="0"/>
                  <a:t>)+Ba</a:t>
                </a:r>
                <a:r>
                  <a:rPr lang="en-US" altLang="zh-CN" sz="2800" baseline="30000" dirty="0"/>
                  <a:t>2+</a:t>
                </a:r>
                <a:r>
                  <a:rPr lang="en-US" altLang="zh-CN" sz="2800" dirty="0"/>
                  <a:t>(</a:t>
                </a:r>
                <a:r>
                  <a:rPr lang="en-US" altLang="zh-CN" sz="2800" dirty="0" err="1"/>
                  <a:t>aq</a:t>
                </a:r>
                <a:r>
                  <a:rPr lang="en-US" altLang="zh-CN" sz="2800" dirty="0"/>
                  <a:t>)+2OH</a:t>
                </a:r>
                <a:r>
                  <a:rPr lang="en-US" altLang="zh-CN" sz="2800" baseline="30000" dirty="0"/>
                  <a:t>-</a:t>
                </a:r>
                <a:r>
                  <a:rPr lang="en-US" altLang="zh-CN" sz="2800" dirty="0"/>
                  <a:t>(</a:t>
                </a:r>
                <a:r>
                  <a:rPr lang="en-US" altLang="zh-CN" sz="2800" dirty="0" err="1"/>
                  <a:t>aq</a:t>
                </a:r>
                <a:r>
                  <a:rPr lang="en-US" altLang="zh-CN" sz="2800" dirty="0"/>
                  <a:t>)          BaSO</a:t>
                </a:r>
                <a:r>
                  <a:rPr lang="en-US" altLang="zh-CN" sz="2800" baseline="-25000" dirty="0"/>
                  <a:t>4</a:t>
                </a:r>
                <a:r>
                  <a:rPr lang="en-US" altLang="zh-CN" sz="2800" dirty="0"/>
                  <a:t>(s)+2H</a:t>
                </a:r>
                <a:r>
                  <a:rPr lang="en-US" altLang="zh-CN" sz="2800" baseline="-25000" dirty="0"/>
                  <a:t>2</a:t>
                </a:r>
                <a:r>
                  <a:rPr lang="en-US" altLang="zh-CN" sz="2800" dirty="0"/>
                  <a:t>O(l)</a:t>
                </a:r>
                <a:r>
                  <a:rPr lang="zh-CN" altLang="zh-CN" sz="2800" dirty="0"/>
                  <a:t>　</a:t>
                </a:r>
                <a:endParaRPr lang="en-US" altLang="zh-CN" sz="2800" dirty="0"/>
              </a:p>
              <a:p>
                <a:pPr>
                  <a:lnSpc>
                    <a:spcPct val="150000"/>
                  </a:lnSpc>
                </a:pPr>
                <a:r>
                  <a:rPr lang="en-US" altLang="zh-CN" sz="2800" dirty="0"/>
                  <a:t>Δ</a:t>
                </a:r>
                <a:r>
                  <a:rPr lang="en-US" altLang="zh-CN" sz="2800" i="1" dirty="0"/>
                  <a:t>H</a:t>
                </a:r>
                <a:r>
                  <a:rPr lang="en-US" altLang="zh-CN" sz="2800" dirty="0"/>
                  <a:t>=-57.3 kJ/</a:t>
                </a:r>
                <a:r>
                  <a:rPr lang="en-US" altLang="zh-CN" sz="2800" dirty="0" err="1"/>
                  <a:t>mol</a:t>
                </a:r>
                <a:endParaRPr lang="zh-CN" altLang="zh-CN" sz="2800" dirty="0"/>
              </a:p>
              <a:p>
                <a:pPr>
                  <a:lnSpc>
                    <a:spcPct val="150000"/>
                  </a:lnSpc>
                </a:pPr>
                <a:r>
                  <a:rPr lang="en-US" altLang="zh-CN" sz="2800" dirty="0"/>
                  <a:t>B.KOH(</a:t>
                </a:r>
                <a:r>
                  <a:rPr lang="en-US" altLang="zh-CN" sz="2800" dirty="0" err="1"/>
                  <a:t>aq</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1</m:t>
                        </m:r>
                      </m:num>
                      <m:den>
                        <m:r>
                          <a:rPr lang="en-US" altLang="zh-CN" sz="2800">
                            <a:latin typeface="Cambria Math" panose="02040503050406030204" pitchFamily="18" charset="0"/>
                          </a:rPr>
                          <m:t>2</m:t>
                        </m:r>
                      </m:den>
                    </m:f>
                  </m:oMath>
                </a14:m>
                <a:r>
                  <a:rPr lang="en-US" altLang="zh-CN" sz="2800" dirty="0"/>
                  <a:t>H</a:t>
                </a:r>
                <a:r>
                  <a:rPr lang="en-US" altLang="zh-CN" sz="2800" baseline="-25000" dirty="0"/>
                  <a:t>2</a:t>
                </a:r>
                <a:r>
                  <a:rPr lang="en-US" altLang="zh-CN" sz="2800" dirty="0"/>
                  <a:t>SO</a:t>
                </a:r>
                <a:r>
                  <a:rPr lang="en-US" altLang="zh-CN" sz="2800" baseline="-25000" dirty="0"/>
                  <a:t>4</a:t>
                </a:r>
                <a:r>
                  <a:rPr lang="en-US" altLang="zh-CN" sz="2800" dirty="0"/>
                  <a:t>(</a:t>
                </a:r>
                <a:r>
                  <a:rPr lang="en-US" altLang="zh-CN" sz="2800" dirty="0" err="1"/>
                  <a:t>aq</a:t>
                </a:r>
                <a:r>
                  <a:rPr lang="en-US" altLang="zh-CN" sz="2800" dirty="0"/>
                  <a:t>)         </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1</m:t>
                        </m:r>
                      </m:num>
                      <m:den>
                        <m:r>
                          <a:rPr lang="en-US" altLang="zh-CN" sz="2800">
                            <a:latin typeface="Cambria Math" panose="02040503050406030204" pitchFamily="18" charset="0"/>
                          </a:rPr>
                          <m:t>2</m:t>
                        </m:r>
                      </m:den>
                    </m:f>
                  </m:oMath>
                </a14:m>
                <a:r>
                  <a:rPr lang="en-US" altLang="zh-CN" sz="2800" dirty="0"/>
                  <a:t>K</a:t>
                </a:r>
                <a:r>
                  <a:rPr lang="en-US" altLang="zh-CN" sz="2800" baseline="-25000" dirty="0"/>
                  <a:t>2</a:t>
                </a:r>
                <a:r>
                  <a:rPr lang="en-US" altLang="zh-CN" sz="2800" dirty="0"/>
                  <a:t>SO</a:t>
                </a:r>
                <a:r>
                  <a:rPr lang="en-US" altLang="zh-CN" sz="2800" baseline="-25000" dirty="0"/>
                  <a:t>4</a:t>
                </a:r>
                <a:r>
                  <a:rPr lang="en-US" altLang="zh-CN" sz="2800" dirty="0"/>
                  <a:t>(</a:t>
                </a:r>
                <a:r>
                  <a:rPr lang="en-US" altLang="zh-CN" sz="2800" dirty="0" err="1"/>
                  <a:t>aq</a:t>
                </a:r>
                <a:r>
                  <a:rPr lang="en-US" altLang="zh-CN" sz="2800" dirty="0"/>
                  <a:t>)+H</a:t>
                </a:r>
                <a:r>
                  <a:rPr lang="en-US" altLang="zh-CN" sz="2800" baseline="-25000" dirty="0"/>
                  <a:t>2</a:t>
                </a:r>
                <a:r>
                  <a:rPr lang="en-US" altLang="zh-CN" sz="2800" dirty="0"/>
                  <a:t>O(l)             Δ</a:t>
                </a:r>
                <a:r>
                  <a:rPr lang="en-US" altLang="zh-CN" sz="2800" i="1" dirty="0"/>
                  <a:t>H</a:t>
                </a:r>
                <a:r>
                  <a:rPr lang="en-US" altLang="zh-CN" sz="2800" dirty="0"/>
                  <a:t>=-57.3 kJ/</a:t>
                </a:r>
                <a:r>
                  <a:rPr lang="en-US" altLang="zh-CN" sz="2800" dirty="0" err="1"/>
                  <a:t>mol</a:t>
                </a:r>
                <a:endParaRPr lang="zh-CN" altLang="zh-CN" sz="2800" dirty="0"/>
              </a:p>
              <a:p>
                <a:pPr>
                  <a:lnSpc>
                    <a:spcPct val="150000"/>
                  </a:lnSpc>
                </a:pPr>
                <a:r>
                  <a:rPr lang="en-US" altLang="zh-CN" sz="2800" dirty="0"/>
                  <a:t>C.C</a:t>
                </a:r>
                <a:r>
                  <a:rPr lang="en-US" altLang="zh-CN" sz="2800" baseline="-25000" dirty="0"/>
                  <a:t>8</a:t>
                </a:r>
                <a:r>
                  <a:rPr lang="en-US" altLang="zh-CN" sz="2800" dirty="0"/>
                  <a:t>H</a:t>
                </a:r>
                <a:r>
                  <a:rPr lang="en-US" altLang="zh-CN" sz="2800" baseline="-25000" dirty="0"/>
                  <a:t>18</a:t>
                </a:r>
                <a:r>
                  <a:rPr lang="en-US" altLang="zh-CN" sz="2800" dirty="0"/>
                  <a:t>(l)+</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25</m:t>
                        </m:r>
                      </m:num>
                      <m:den>
                        <m:r>
                          <a:rPr lang="en-US" altLang="zh-CN" sz="2800">
                            <a:latin typeface="Cambria Math" panose="02040503050406030204" pitchFamily="18" charset="0"/>
                          </a:rPr>
                          <m:t>2</m:t>
                        </m:r>
                      </m:den>
                    </m:f>
                  </m:oMath>
                </a14:m>
                <a:r>
                  <a:rPr lang="en-US" altLang="zh-CN" sz="2800" dirty="0"/>
                  <a:t>O</a:t>
                </a:r>
                <a:r>
                  <a:rPr lang="en-US" altLang="zh-CN" sz="2800" baseline="-25000" dirty="0"/>
                  <a:t>2</a:t>
                </a:r>
                <a:r>
                  <a:rPr lang="en-US" altLang="zh-CN" sz="2800" dirty="0"/>
                  <a:t>(g)         8CO</a:t>
                </a:r>
                <a:r>
                  <a:rPr lang="en-US" altLang="zh-CN" sz="2800" baseline="-25000" dirty="0"/>
                  <a:t>2</a:t>
                </a:r>
                <a:r>
                  <a:rPr lang="en-US" altLang="zh-CN" sz="2800" dirty="0"/>
                  <a:t>(g)+9H</a:t>
                </a:r>
                <a:r>
                  <a:rPr lang="en-US" altLang="zh-CN" sz="2800" baseline="-25000" dirty="0"/>
                  <a:t>2</a:t>
                </a:r>
                <a:r>
                  <a:rPr lang="en-US" altLang="zh-CN" sz="2800" dirty="0"/>
                  <a:t>O(g)</a:t>
                </a:r>
                <a:r>
                  <a:rPr lang="zh-CN" altLang="zh-CN" sz="2800" dirty="0"/>
                  <a:t>　</a:t>
                </a:r>
                <a:r>
                  <a:rPr lang="en-US" altLang="zh-CN" sz="2800" dirty="0"/>
                  <a:t>Δ</a:t>
                </a:r>
                <a:r>
                  <a:rPr lang="en-US" altLang="zh-CN" sz="2800" i="1" dirty="0"/>
                  <a:t>H</a:t>
                </a:r>
                <a:r>
                  <a:rPr lang="en-US" altLang="zh-CN" sz="2800" dirty="0"/>
                  <a:t>=-5 518 kJ/</a:t>
                </a:r>
                <a:r>
                  <a:rPr lang="en-US" altLang="zh-CN" sz="2800" dirty="0" err="1"/>
                  <a:t>mol</a:t>
                </a:r>
                <a:endParaRPr lang="zh-CN" altLang="zh-CN" sz="2800" dirty="0"/>
              </a:p>
              <a:p>
                <a:pPr>
                  <a:lnSpc>
                    <a:spcPct val="150000"/>
                  </a:lnSpc>
                </a:pPr>
                <a:r>
                  <a:rPr lang="en-US" altLang="zh-CN" sz="2800" dirty="0"/>
                  <a:t>D.2C</a:t>
                </a:r>
                <a:r>
                  <a:rPr lang="en-US" altLang="zh-CN" sz="2800" baseline="-25000" dirty="0"/>
                  <a:t>8</a:t>
                </a:r>
                <a:r>
                  <a:rPr lang="en-US" altLang="zh-CN" sz="2800" dirty="0"/>
                  <a:t>H</a:t>
                </a:r>
                <a:r>
                  <a:rPr lang="en-US" altLang="zh-CN" sz="2800" baseline="-25000" dirty="0"/>
                  <a:t>18</a:t>
                </a:r>
                <a:r>
                  <a:rPr lang="en-US" altLang="zh-CN" sz="2800" dirty="0"/>
                  <a:t>(g)+25O</a:t>
                </a:r>
                <a:r>
                  <a:rPr lang="en-US" altLang="zh-CN" sz="2800" baseline="-25000" dirty="0"/>
                  <a:t>2</a:t>
                </a:r>
                <a:r>
                  <a:rPr lang="en-US" altLang="zh-CN" sz="2800" dirty="0"/>
                  <a:t>(g)        16CO</a:t>
                </a:r>
                <a:r>
                  <a:rPr lang="en-US" altLang="zh-CN" sz="2800" baseline="-25000" dirty="0"/>
                  <a:t>2</a:t>
                </a:r>
                <a:r>
                  <a:rPr lang="en-US" altLang="zh-CN" sz="2800" dirty="0"/>
                  <a:t>(g)+18H</a:t>
                </a:r>
                <a:r>
                  <a:rPr lang="en-US" altLang="zh-CN" sz="2800" baseline="-25000" dirty="0"/>
                  <a:t>2</a:t>
                </a:r>
                <a:r>
                  <a:rPr lang="en-US" altLang="zh-CN" sz="2800" dirty="0"/>
                  <a:t>O(l)</a:t>
                </a:r>
                <a:r>
                  <a:rPr lang="zh-CN" altLang="zh-CN" sz="2800" dirty="0"/>
                  <a:t>　</a:t>
                </a:r>
                <a:r>
                  <a:rPr lang="en-US" altLang="zh-CN" sz="2800" dirty="0"/>
                  <a:t>Δ</a:t>
                </a:r>
                <a:r>
                  <a:rPr lang="en-US" altLang="zh-CN" sz="2800" i="1" dirty="0"/>
                  <a:t>H</a:t>
                </a:r>
                <a:r>
                  <a:rPr lang="en-US" altLang="zh-CN" sz="2800" dirty="0"/>
                  <a:t>=-5 518 kJ/</a:t>
                </a:r>
                <a:r>
                  <a:rPr lang="en-US" altLang="zh-CN" sz="2800" dirty="0" err="1"/>
                  <a:t>mol</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234043" y="244824"/>
                <a:ext cx="11723913" cy="5166543"/>
              </a:xfrm>
              <a:prstGeom prst="rect">
                <a:avLst/>
              </a:prstGeom>
              <a:blipFill rotWithShape="1">
                <a:blip r:embed="rId2"/>
                <a:stretch>
                  <a:fillRect l="-1040" b="-825"/>
                </a:stretch>
              </a:blipFill>
            </p:spPr>
            <p:txBody>
              <a:bodyPr/>
              <a:lstStyle/>
              <a:p>
                <a:r>
                  <a:rPr lang="zh-CN" altLang="en-US">
                    <a:noFill/>
                  </a:rPr>
                  <a:t> </a:t>
                </a:r>
              </a:p>
            </p:txBody>
          </p:sp>
        </mc:Fallback>
      </mc:AlternateContent>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a:extLst>
              <a:ext uri="{FF2B5EF4-FFF2-40B4-BE49-F238E27FC236}">
                <a16:creationId xmlns="" xmlns:a16="http://schemas.microsoft.com/office/drawing/2014/main" id="{375D28FA-C8C6-4BC7-BD3E-18A1D710A4C5}"/>
              </a:ext>
            </a:extLst>
          </p:cNvPr>
          <p:cNvPicPr/>
          <p:nvPr/>
        </p:nvPicPr>
        <p:blipFill>
          <a:blip r:embed="rId3"/>
          <a:stretch>
            <a:fillRect/>
          </a:stretch>
        </p:blipFill>
        <p:spPr>
          <a:xfrm>
            <a:off x="6564169" y="1800180"/>
            <a:ext cx="588565" cy="334373"/>
          </a:xfrm>
          <a:prstGeom prst="rect">
            <a:avLst/>
          </a:prstGeom>
        </p:spPr>
      </p:pic>
      <p:pic>
        <p:nvPicPr>
          <p:cNvPr id="14" name="图片 13">
            <a:extLst>
              <a:ext uri="{FF2B5EF4-FFF2-40B4-BE49-F238E27FC236}">
                <a16:creationId xmlns="" xmlns:a16="http://schemas.microsoft.com/office/drawing/2014/main" id="{8ABCE55F-96A6-4289-8505-054B7E2AFF56}"/>
              </a:ext>
            </a:extLst>
          </p:cNvPr>
          <p:cNvPicPr/>
          <p:nvPr/>
        </p:nvPicPr>
        <p:blipFill>
          <a:blip r:embed="rId3"/>
          <a:stretch>
            <a:fillRect/>
          </a:stretch>
        </p:blipFill>
        <p:spPr>
          <a:xfrm>
            <a:off x="4007172" y="3220479"/>
            <a:ext cx="588565" cy="334373"/>
          </a:xfrm>
          <a:prstGeom prst="rect">
            <a:avLst/>
          </a:prstGeom>
        </p:spPr>
      </p:pic>
      <p:pic>
        <p:nvPicPr>
          <p:cNvPr id="15" name="图片 14">
            <a:extLst>
              <a:ext uri="{FF2B5EF4-FFF2-40B4-BE49-F238E27FC236}">
                <a16:creationId xmlns="" xmlns:a16="http://schemas.microsoft.com/office/drawing/2014/main" id="{EA7011F7-127C-4CE7-B2E7-FDBAB338D6CC}"/>
              </a:ext>
            </a:extLst>
          </p:cNvPr>
          <p:cNvPicPr/>
          <p:nvPr/>
        </p:nvPicPr>
        <p:blipFill>
          <a:blip r:embed="rId3"/>
          <a:stretch>
            <a:fillRect/>
          </a:stretch>
        </p:blipFill>
        <p:spPr>
          <a:xfrm>
            <a:off x="3264297" y="4134879"/>
            <a:ext cx="588565" cy="334373"/>
          </a:xfrm>
          <a:prstGeom prst="rect">
            <a:avLst/>
          </a:prstGeom>
        </p:spPr>
      </p:pic>
      <p:pic>
        <p:nvPicPr>
          <p:cNvPr id="16" name="图片 15">
            <a:extLst>
              <a:ext uri="{FF2B5EF4-FFF2-40B4-BE49-F238E27FC236}">
                <a16:creationId xmlns="" xmlns:a16="http://schemas.microsoft.com/office/drawing/2014/main" id="{D7D60E50-DD3E-4234-A5BF-5D9B3338481F}"/>
              </a:ext>
            </a:extLst>
          </p:cNvPr>
          <p:cNvPicPr/>
          <p:nvPr/>
        </p:nvPicPr>
        <p:blipFill>
          <a:blip r:embed="rId3"/>
          <a:stretch>
            <a:fillRect/>
          </a:stretch>
        </p:blipFill>
        <p:spPr>
          <a:xfrm>
            <a:off x="3558580" y="4855183"/>
            <a:ext cx="588565" cy="334373"/>
          </a:xfrm>
          <a:prstGeom prst="rect">
            <a:avLst/>
          </a:prstGeom>
        </p:spPr>
      </p:pic>
      <p:sp>
        <p:nvSpPr>
          <p:cNvPr id="17" name="矩形 16">
            <a:extLst>
              <a:ext uri="{FF2B5EF4-FFF2-40B4-BE49-F238E27FC236}">
                <a16:creationId xmlns="" xmlns:a16="http://schemas.microsoft.com/office/drawing/2014/main" id="{54146B4E-8625-4DFB-AB76-DF35894A9A66}"/>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31482512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E6887BEB-6A6D-41A9-8ECC-AF3CEFAE4603}"/>
              </a:ext>
            </a:extLst>
          </p:cNvPr>
          <p:cNvSpPr/>
          <p:nvPr/>
        </p:nvSpPr>
        <p:spPr>
          <a:xfrm>
            <a:off x="234043" y="254679"/>
            <a:ext cx="11682186" cy="4539191"/>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所列热化学方程式中有两个错误</a:t>
            </a:r>
            <a:r>
              <a:rPr lang="en-US" altLang="zh-CN" sz="2800" dirty="0"/>
              <a:t>,</a:t>
            </a:r>
            <a:r>
              <a:rPr lang="zh-CN" altLang="zh-CN" sz="2800" dirty="0"/>
              <a:t>一是中和热指反应生成</a:t>
            </a:r>
            <a:r>
              <a:rPr lang="en-US" altLang="zh-CN" sz="2800" dirty="0"/>
              <a:t>1 </a:t>
            </a:r>
            <a:r>
              <a:rPr lang="en-US" altLang="zh-CN" sz="2800" dirty="0" err="1"/>
              <a:t>mol</a:t>
            </a:r>
            <a:r>
              <a:rPr lang="en-US" altLang="zh-CN" sz="2800" dirty="0"/>
              <a:t> H</a:t>
            </a:r>
            <a:r>
              <a:rPr lang="en-US" altLang="zh-CN" sz="2800" baseline="-25000" dirty="0"/>
              <a:t>2</a:t>
            </a:r>
            <a:r>
              <a:rPr lang="en-US" altLang="zh-CN" sz="2800" dirty="0"/>
              <a:t>O(l)</a:t>
            </a:r>
            <a:r>
              <a:rPr lang="zh-CN" altLang="zh-CN" sz="2800" dirty="0"/>
              <a:t>时的反应热</a:t>
            </a:r>
            <a:r>
              <a:rPr lang="en-US" altLang="zh-CN" sz="2800" dirty="0"/>
              <a:t>,</a:t>
            </a:r>
            <a:r>
              <a:rPr lang="zh-CN" altLang="zh-CN" sz="2800" dirty="0"/>
              <a:t>二是当有沉淀生成时</a:t>
            </a:r>
            <a:r>
              <a:rPr lang="en-US" altLang="zh-CN" sz="2800" dirty="0"/>
              <a:t>,</a:t>
            </a:r>
            <a:r>
              <a:rPr lang="zh-CN" altLang="zh-CN" sz="2800" dirty="0"/>
              <a:t>反应放出的热量会增加</a:t>
            </a:r>
            <a:r>
              <a:rPr lang="en-US" altLang="zh-CN" sz="2800" dirty="0"/>
              <a:t>,</a:t>
            </a:r>
            <a:r>
              <a:rPr lang="zh-CN" altLang="zh-CN" sz="2800" dirty="0"/>
              <a:t>生成</a:t>
            </a:r>
            <a:r>
              <a:rPr lang="en-US" altLang="zh-CN" sz="2800" dirty="0"/>
              <a:t>1 </a:t>
            </a:r>
            <a:r>
              <a:rPr lang="en-US" altLang="zh-CN" sz="2800" dirty="0" err="1"/>
              <a:t>mol</a:t>
            </a:r>
            <a:r>
              <a:rPr lang="en-US" altLang="zh-CN" sz="2800" dirty="0"/>
              <a:t> H</a:t>
            </a:r>
            <a:r>
              <a:rPr lang="en-US" altLang="zh-CN" sz="2800" baseline="-25000" dirty="0"/>
              <a:t>2</a:t>
            </a:r>
            <a:r>
              <a:rPr lang="en-US" altLang="zh-CN" sz="2800" dirty="0"/>
              <a:t>O(l)</a:t>
            </a:r>
            <a:r>
              <a:rPr lang="zh-CN" altLang="zh-CN" sz="2800" dirty="0"/>
              <a:t>时放出的热量大于 </a:t>
            </a:r>
            <a:r>
              <a:rPr lang="en-US" altLang="zh-CN" sz="2800" dirty="0"/>
              <a:t>57.3 </a:t>
            </a:r>
            <a:r>
              <a:rPr lang="en-US" altLang="zh-CN" sz="2800" dirty="0" err="1"/>
              <a:t>kJ,A</a:t>
            </a:r>
            <a:r>
              <a:rPr lang="zh-CN" altLang="zh-CN" sz="2800" dirty="0"/>
              <a:t>项错误</a:t>
            </a:r>
            <a:r>
              <a:rPr lang="en-US" altLang="zh-CN" sz="2800" dirty="0"/>
              <a:t>;</a:t>
            </a:r>
            <a:r>
              <a:rPr lang="zh-CN" altLang="zh-CN" sz="2800" dirty="0"/>
              <a:t>燃烧热是指 </a:t>
            </a:r>
            <a:r>
              <a:rPr lang="en-US" altLang="zh-CN" sz="2800" dirty="0"/>
              <a:t>1 </a:t>
            </a:r>
            <a:r>
              <a:rPr lang="en-US" altLang="zh-CN" sz="2800" dirty="0" err="1"/>
              <a:t>mol</a:t>
            </a:r>
            <a:r>
              <a:rPr lang="en-US" altLang="zh-CN" sz="2800" dirty="0"/>
              <a:t> </a:t>
            </a:r>
            <a:r>
              <a:rPr lang="zh-CN" altLang="zh-CN" sz="2800" dirty="0"/>
              <a:t>纯物质完全燃烧生成稳定的氧化物时所产生的热量</a:t>
            </a:r>
            <a:r>
              <a:rPr lang="en-US" altLang="zh-CN" sz="2800" dirty="0"/>
              <a:t>,</a:t>
            </a:r>
            <a:r>
              <a:rPr lang="zh-CN" altLang="zh-CN" sz="2800" dirty="0"/>
              <a:t>产物中的水应为液态水</a:t>
            </a:r>
            <a:r>
              <a:rPr lang="en-US" altLang="zh-CN" sz="2800" dirty="0"/>
              <a:t>,C</a:t>
            </a:r>
            <a:r>
              <a:rPr lang="zh-CN" altLang="zh-CN" sz="2800" dirty="0"/>
              <a:t>项错误</a:t>
            </a:r>
            <a:r>
              <a:rPr lang="en-US" altLang="zh-CN" sz="2800" dirty="0"/>
              <a:t>;</a:t>
            </a:r>
            <a:r>
              <a:rPr lang="zh-CN" altLang="zh-CN" sz="2800" dirty="0"/>
              <a:t>当</a:t>
            </a:r>
            <a:r>
              <a:rPr lang="en-US" altLang="zh-CN" sz="2800" dirty="0"/>
              <a:t>2 </a:t>
            </a:r>
            <a:r>
              <a:rPr lang="en-US" altLang="zh-CN" sz="2800" dirty="0" err="1"/>
              <a:t>mol</a:t>
            </a:r>
            <a:r>
              <a:rPr lang="zh-CN" altLang="zh-CN" sz="2800" dirty="0"/>
              <a:t>辛烷完全燃烧时</a:t>
            </a:r>
            <a:r>
              <a:rPr lang="en-US" altLang="zh-CN" sz="2800" dirty="0"/>
              <a:t>,</a:t>
            </a:r>
            <a:r>
              <a:rPr lang="zh-CN" altLang="zh-CN" sz="2800" dirty="0"/>
              <a:t>产生的热量为 </a:t>
            </a:r>
            <a:r>
              <a:rPr lang="en-US" altLang="zh-CN" sz="2800" dirty="0"/>
              <a:t>11 036 kJ,</a:t>
            </a:r>
            <a:r>
              <a:rPr lang="zh-CN" altLang="zh-CN" sz="2800" dirty="0"/>
              <a:t>且辛烷在</a:t>
            </a:r>
            <a:r>
              <a:rPr lang="en-US" altLang="zh-CN" sz="2800" dirty="0"/>
              <a:t>25 ℃</a:t>
            </a:r>
            <a:r>
              <a:rPr lang="zh-CN" altLang="zh-CN" sz="2800" dirty="0"/>
              <a:t>、</a:t>
            </a:r>
            <a:r>
              <a:rPr lang="en-US" altLang="zh-CN" sz="2800" dirty="0"/>
              <a:t>101 kPa</a:t>
            </a:r>
            <a:r>
              <a:rPr lang="zh-CN" altLang="zh-CN" sz="2800" dirty="0"/>
              <a:t>下为液态</a:t>
            </a:r>
            <a:r>
              <a:rPr lang="en-US" altLang="zh-CN" sz="2800" dirty="0"/>
              <a:t>,D</a:t>
            </a:r>
            <a:r>
              <a:rPr lang="zh-CN" altLang="zh-CN" sz="2800" dirty="0"/>
              <a:t>项错误。</a:t>
            </a:r>
          </a:p>
          <a:p>
            <a:pPr>
              <a:lnSpc>
                <a:spcPct val="150000"/>
              </a:lnSpc>
            </a:pP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矩形 15">
            <a:extLst>
              <a:ext uri="{FF2B5EF4-FFF2-40B4-BE49-F238E27FC236}">
                <a16:creationId xmlns="" xmlns:a16="http://schemas.microsoft.com/office/drawing/2014/main" id="{A1F3DE05-9D8F-4386-815C-CF88AEEA2BC4}"/>
              </a:ext>
            </a:extLst>
          </p:cNvPr>
          <p:cNvSpPr/>
          <p:nvPr/>
        </p:nvSpPr>
        <p:spPr>
          <a:xfrm>
            <a:off x="234043" y="4387952"/>
            <a:ext cx="11723912"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B</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矩形 12">
            <a:extLst>
              <a:ext uri="{FF2B5EF4-FFF2-40B4-BE49-F238E27FC236}">
                <a16:creationId xmlns="" xmlns:a16="http://schemas.microsoft.com/office/drawing/2014/main" id="{ABAB190B-9A2B-42F4-A3F8-339221E3AC37}"/>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835803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hlinkClick r:id="rId2" action="ppaction://hlinksldjump"/>
          </p:cNvPr>
          <p:cNvSpPr/>
          <p:nvPr/>
        </p:nvSpPr>
        <p:spPr>
          <a:xfrm>
            <a:off x="1081338" y="2367720"/>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化学反应中的能量变化</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热化学方程式的</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五步</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书写与</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五审</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判断</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反应热的计算</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4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反应热的大小比较</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微课</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10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中和热的实验测定</a:t>
            </a:r>
          </a:p>
        </p:txBody>
      </p:sp>
      <p:sp>
        <p:nvSpPr>
          <p:cNvPr id="4" name="矩形 3">
            <a:hlinkClick r:id="" action="ppaction://noaction"/>
          </p:cNvPr>
          <p:cNvSpPr/>
          <p:nvPr/>
        </p:nvSpPr>
        <p:spPr>
          <a:xfrm>
            <a:off x="1081338" y="550288"/>
            <a:ext cx="10087407"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en-US" altLang="zh-CN" sz="2800" b="1" dirty="0">
                <a:solidFill>
                  <a:srgbClr val="DA251C"/>
                </a:solidFill>
                <a:latin typeface="Calibri" panose="020F0502020204030204" pitchFamily="34" charset="0"/>
                <a:ea typeface="微软雅黑" panose="020B0503020204020204" pitchFamily="34" charset="-122"/>
              </a:rPr>
              <a:t>B.</a:t>
            </a:r>
            <a:r>
              <a:rPr lang="zh-CN" altLang="en-US" sz="2800" b="1" dirty="0">
                <a:solidFill>
                  <a:srgbClr val="DA251C"/>
                </a:solidFill>
                <a:latin typeface="Calibri" panose="020F0502020204030204" pitchFamily="34" charset="0"/>
                <a:ea typeface="微软雅黑" panose="020B0503020204020204" pitchFamily="34" charset="-122"/>
              </a:rPr>
              <a:t>方法帮</a:t>
            </a:r>
            <a:r>
              <a:rPr lang="en-US" altLang="zh-CN" sz="2800" b="1" dirty="0">
                <a:solidFill>
                  <a:srgbClr val="DA251C"/>
                </a:solidFill>
                <a:latin typeface="+mn-ea"/>
              </a:rPr>
              <a:t>·</a:t>
            </a:r>
            <a:r>
              <a:rPr lang="zh-CN" altLang="en-US" sz="2800" b="1" dirty="0">
                <a:solidFill>
                  <a:srgbClr val="DA251C"/>
                </a:solidFill>
                <a:latin typeface="Calibri" panose="020F0502020204030204" pitchFamily="34" charset="0"/>
                <a:ea typeface="微软雅黑" panose="020B0503020204020204" pitchFamily="34" charset="-122"/>
              </a:rPr>
              <a:t>素养大提升</a:t>
            </a:r>
          </a:p>
        </p:txBody>
      </p:sp>
      <p:sp>
        <p:nvSpPr>
          <p:cNvPr id="5" name="矩形 4">
            <a:hlinkClick r:id="" action="ppaction://noaction"/>
          </p:cNvPr>
          <p:cNvSpPr/>
          <p:nvPr/>
        </p:nvSpPr>
        <p:spPr>
          <a:xfrm>
            <a:off x="1081343" y="4408927"/>
            <a:ext cx="10087402" cy="538284"/>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rtlCol="0" anchor="ctr"/>
          <a:lstStyle/>
          <a:p>
            <a:r>
              <a:rPr lang="en-US" altLang="zh-CN" sz="2800" b="1" dirty="0">
                <a:solidFill>
                  <a:srgbClr val="DA251C"/>
                </a:solidFill>
                <a:latin typeface="Calibri" panose="020F0502020204030204" pitchFamily="34" charset="0"/>
                <a:ea typeface="微软雅黑" panose="020B0503020204020204" pitchFamily="34" charset="-122"/>
              </a:rPr>
              <a:t>C.</a:t>
            </a:r>
            <a:r>
              <a:rPr lang="zh-CN" altLang="en-US" sz="2800" b="1" dirty="0">
                <a:solidFill>
                  <a:srgbClr val="DA251C"/>
                </a:solidFill>
                <a:latin typeface="Calibri" panose="020F0502020204030204" pitchFamily="34" charset="0"/>
                <a:ea typeface="微软雅黑" panose="020B0503020204020204" pitchFamily="34" charset="-122"/>
              </a:rPr>
              <a:t>考法帮</a:t>
            </a:r>
            <a:r>
              <a:rPr lang="en-US" altLang="zh-CN" sz="2800" b="1" dirty="0">
                <a:solidFill>
                  <a:srgbClr val="DA251C"/>
                </a:solidFill>
                <a:latin typeface="+mn-ea"/>
              </a:rPr>
              <a:t>·</a:t>
            </a:r>
            <a:r>
              <a:rPr lang="zh-CN" altLang="en-US" sz="2800" b="1" dirty="0">
                <a:solidFill>
                  <a:srgbClr val="DA251C"/>
                </a:solidFill>
                <a:latin typeface="Calibri" panose="020F0502020204030204" pitchFamily="34" charset="0"/>
                <a:ea typeface="微软雅黑" panose="020B0503020204020204" pitchFamily="34" charset="-122"/>
              </a:rPr>
              <a:t>考向全扫描</a:t>
            </a:r>
          </a:p>
        </p:txBody>
      </p:sp>
      <p:sp>
        <p:nvSpPr>
          <p:cNvPr id="13" name="矩形 12">
            <a:hlinkClick r:id="rId2" action="ppaction://hlinksldjump"/>
          </p:cNvPr>
          <p:cNvSpPr/>
          <p:nvPr/>
        </p:nvSpPr>
        <p:spPr>
          <a:xfrm>
            <a:off x="1081338" y="5362442"/>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根据盖斯定律计算反应热</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根据键能计算反应热</a:t>
            </a:r>
          </a:p>
        </p:txBody>
      </p:sp>
    </p:spTree>
    <p:extLst>
      <p:ext uri="{BB962C8B-B14F-4D97-AF65-F5344CB8AC3E}">
        <p14:creationId xmlns:p14="http://schemas.microsoft.com/office/powerpoint/2010/main" val="1660239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a:extLst>
              <a:ext uri="{FF2B5EF4-FFF2-40B4-BE49-F238E27FC236}">
                <a16:creationId xmlns="" xmlns:a16="http://schemas.microsoft.com/office/drawing/2014/main" id="{DA68DB7F-5C95-469E-8530-BFD93D4951A9}"/>
              </a:ext>
            </a:extLst>
          </p:cNvPr>
          <p:cNvSpPr/>
          <p:nvPr/>
        </p:nvSpPr>
        <p:spPr>
          <a:xfrm>
            <a:off x="234043" y="312735"/>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突破攻略</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5" name="YLLJBTLJT27W.jpg" descr="id:2147524750;FounderCES">
            <a:extLst>
              <a:ext uri="{FF2B5EF4-FFF2-40B4-BE49-F238E27FC236}">
                <a16:creationId xmlns="" xmlns:a16="http://schemas.microsoft.com/office/drawing/2014/main" id="{0E64A62C-8C9D-419A-915D-7BC36A614A5E}"/>
              </a:ext>
            </a:extLst>
          </p:cNvPr>
          <p:cNvPicPr/>
          <p:nvPr/>
        </p:nvPicPr>
        <p:blipFill>
          <a:blip r:embed="rId2"/>
          <a:stretch>
            <a:fillRect/>
          </a:stretch>
        </p:blipFill>
        <p:spPr>
          <a:xfrm>
            <a:off x="3107809" y="1119144"/>
            <a:ext cx="5976382" cy="2557745"/>
          </a:xfrm>
          <a:prstGeom prst="rect">
            <a:avLst/>
          </a:prstGeom>
        </p:spPr>
      </p:pic>
      <p:sp>
        <p:nvSpPr>
          <p:cNvPr id="13" name="矩形 12">
            <a:extLst>
              <a:ext uri="{FF2B5EF4-FFF2-40B4-BE49-F238E27FC236}">
                <a16:creationId xmlns="" xmlns:a16="http://schemas.microsoft.com/office/drawing/2014/main" id="{FBC98162-67E1-42F1-88C7-77E5A0D75C76}"/>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38570536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800" y="-2"/>
            <a:ext cx="3650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方法</a:t>
            </a:r>
            <a:r>
              <a:rPr lang="en-US" altLang="zh-CN" sz="2800" dirty="0">
                <a:solidFill>
                  <a:srgbClr val="DA251C"/>
                </a:solidFill>
              </a:rPr>
              <a:t>3 </a:t>
            </a:r>
            <a:r>
              <a:rPr lang="zh-CN" altLang="zh-CN" sz="2800" dirty="0">
                <a:solidFill>
                  <a:srgbClr val="DA251C"/>
                </a:solidFill>
              </a:rPr>
              <a:t>反应热的计算</a:t>
            </a:r>
          </a:p>
        </p:txBody>
      </p:sp>
      <p:sp>
        <p:nvSpPr>
          <p:cNvPr id="30" name="矩形 29">
            <a:extLst>
              <a:ext uri="{FF2B5EF4-FFF2-40B4-BE49-F238E27FC236}">
                <a16:creationId xmlns="" xmlns:a16="http://schemas.microsoft.com/office/drawing/2014/main" id="{D080D175-763B-4714-8F2A-930ED62CA217}"/>
              </a:ext>
            </a:extLst>
          </p:cNvPr>
          <p:cNvSpPr/>
          <p:nvPr/>
        </p:nvSpPr>
        <p:spPr>
          <a:xfrm>
            <a:off x="234043" y="740354"/>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 xmlns:a16="http://schemas.microsoft.com/office/drawing/2014/main" id="{D2EBAC1E-D045-43E1-962A-6BF2BD9714F3}"/>
              </a:ext>
            </a:extLst>
          </p:cNvPr>
          <p:cNvSpPr/>
          <p:nvPr/>
        </p:nvSpPr>
        <p:spPr>
          <a:xfrm>
            <a:off x="234043" y="1623923"/>
            <a:ext cx="3493264" cy="300019"/>
          </a:xfrm>
          <a:prstGeom prst="rect">
            <a:avLst/>
          </a:prstGeom>
        </p:spPr>
        <p:txBody>
          <a:bodyPr wrap="none">
            <a:spAutoFit/>
          </a:bodyPr>
          <a:lstStyle/>
          <a:p>
            <a:pPr>
              <a:lnSpc>
                <a:spcPts val="1425"/>
              </a:lnSpc>
              <a:spcAft>
                <a:spcPts val="0"/>
              </a:spcAft>
            </a:pPr>
            <a:r>
              <a:rPr lang="en-US" altLang="zh-CN" sz="2400" b="1" dirty="0">
                <a:solidFill>
                  <a:srgbClr val="000000"/>
                </a:solidFill>
                <a:cs typeface="Times New Roman" panose="02020603050405020304" pitchFamily="18" charset="0"/>
              </a:rPr>
              <a:t>1.</a:t>
            </a:r>
            <a:r>
              <a:rPr lang="zh-CN" altLang="zh-CN" sz="2400" b="1" dirty="0">
                <a:solidFill>
                  <a:srgbClr val="000000"/>
                </a:solidFill>
                <a:cs typeface="Times New Roman" panose="02020603050405020304" pitchFamily="18" charset="0"/>
              </a:rPr>
              <a:t>反应热产生的本质原因</a:t>
            </a:r>
          </a:p>
        </p:txBody>
      </p:sp>
      <p:pic>
        <p:nvPicPr>
          <p:cNvPr id="9" name="YBTWDTSDS专13-3T.eps" descr="id:2147524764;FounderCES">
            <a:extLst>
              <a:ext uri="{FF2B5EF4-FFF2-40B4-BE49-F238E27FC236}">
                <a16:creationId xmlns="" xmlns:a16="http://schemas.microsoft.com/office/drawing/2014/main" id="{13651186-80EA-49D9-B7DC-D5C8D3E8563A}"/>
              </a:ext>
            </a:extLst>
          </p:cNvPr>
          <p:cNvPicPr/>
          <p:nvPr/>
        </p:nvPicPr>
        <p:blipFill>
          <a:blip r:embed="rId2"/>
          <a:stretch>
            <a:fillRect/>
          </a:stretch>
        </p:blipFill>
        <p:spPr>
          <a:xfrm>
            <a:off x="3511025" y="2145214"/>
            <a:ext cx="5169950" cy="2636728"/>
          </a:xfrm>
          <a:prstGeom prst="rect">
            <a:avLst/>
          </a:prstGeom>
        </p:spPr>
      </p:pic>
    </p:spTree>
    <p:extLst>
      <p:ext uri="{BB962C8B-B14F-4D97-AF65-F5344CB8AC3E}">
        <p14:creationId xmlns:p14="http://schemas.microsoft.com/office/powerpoint/2010/main" val="32381945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D2EBAC1E-D045-43E1-962A-6BF2BD9714F3}"/>
              </a:ext>
            </a:extLst>
          </p:cNvPr>
          <p:cNvSpPr/>
          <p:nvPr/>
        </p:nvSpPr>
        <p:spPr>
          <a:xfrm>
            <a:off x="234043" y="491809"/>
            <a:ext cx="3185487" cy="461665"/>
          </a:xfrm>
          <a:prstGeom prst="rect">
            <a:avLst/>
          </a:prstGeom>
        </p:spPr>
        <p:txBody>
          <a:bodyPr wrap="none">
            <a:spAutoFit/>
          </a:bodyPr>
          <a:lstStyle/>
          <a:p>
            <a:r>
              <a:rPr lang="en-US" altLang="zh-CN" sz="2400" b="1" dirty="0">
                <a:solidFill>
                  <a:srgbClr val="000000"/>
                </a:solidFill>
                <a:cs typeface="Times New Roman" panose="02020603050405020304" pitchFamily="18" charset="0"/>
              </a:rPr>
              <a:t>2.</a:t>
            </a:r>
            <a:r>
              <a:rPr lang="zh-CN" altLang="zh-CN" sz="2400" b="1" dirty="0">
                <a:solidFill>
                  <a:srgbClr val="000000"/>
                </a:solidFill>
                <a:cs typeface="Times New Roman" panose="02020603050405020304" pitchFamily="18" charset="0"/>
              </a:rPr>
              <a:t>反应热计算的</a:t>
            </a:r>
            <a:r>
              <a:rPr lang="en-US" altLang="zh-CN" sz="2400" b="1" dirty="0">
                <a:solidFill>
                  <a:srgbClr val="000000"/>
                </a:solidFill>
                <a:cs typeface="Times New Roman" panose="02020603050405020304" pitchFamily="18" charset="0"/>
              </a:rPr>
              <a:t>“</a:t>
            </a:r>
            <a:r>
              <a:rPr lang="zh-CN" altLang="zh-CN" sz="2400" b="1" dirty="0">
                <a:solidFill>
                  <a:srgbClr val="000000"/>
                </a:solidFill>
                <a:cs typeface="Times New Roman" panose="02020603050405020304" pitchFamily="18" charset="0"/>
              </a:rPr>
              <a:t>六法</a:t>
            </a:r>
            <a:r>
              <a:rPr lang="en-US" altLang="zh-CN" sz="2400" b="1" dirty="0">
                <a:solidFill>
                  <a:srgbClr val="000000"/>
                </a:solidFill>
                <a:cs typeface="Times New Roman" panose="02020603050405020304" pitchFamily="18" charset="0"/>
              </a:rPr>
              <a:t>”</a:t>
            </a:r>
            <a:endParaRPr lang="zh-CN" altLang="zh-CN" sz="2400" b="1" dirty="0">
              <a:solidFill>
                <a:srgbClr val="000000"/>
              </a:solidFill>
              <a:cs typeface="Times New Roman" panose="02020603050405020304" pitchFamily="18" charset="0"/>
            </a:endParaRPr>
          </a:p>
        </p:txBody>
      </p:sp>
      <p:pic>
        <p:nvPicPr>
          <p:cNvPr id="8" name="YBTWDTSDS专13-4T.eps" descr="id:2147524771;FounderCES">
            <a:extLst>
              <a:ext uri="{FF2B5EF4-FFF2-40B4-BE49-F238E27FC236}">
                <a16:creationId xmlns="" xmlns:a16="http://schemas.microsoft.com/office/drawing/2014/main" id="{4BAAA216-B2E2-4AE6-A285-00E3444F04D7}"/>
              </a:ext>
            </a:extLst>
          </p:cNvPr>
          <p:cNvPicPr/>
          <p:nvPr/>
        </p:nvPicPr>
        <p:blipFill>
          <a:blip r:embed="rId2"/>
          <a:stretch>
            <a:fillRect/>
          </a:stretch>
        </p:blipFill>
        <p:spPr>
          <a:xfrm>
            <a:off x="2952606" y="1026044"/>
            <a:ext cx="6286788" cy="1883365"/>
          </a:xfrm>
          <a:prstGeom prst="rect">
            <a:avLst/>
          </a:prstGeom>
        </p:spPr>
      </p:pic>
      <p:sp>
        <p:nvSpPr>
          <p:cNvPr id="2" name="矩形 1">
            <a:extLst>
              <a:ext uri="{FF2B5EF4-FFF2-40B4-BE49-F238E27FC236}">
                <a16:creationId xmlns="" xmlns:a16="http://schemas.microsoft.com/office/drawing/2014/main" id="{6AD8AE3F-7C88-4F58-AD63-3D95948978E8}"/>
              </a:ext>
            </a:extLst>
          </p:cNvPr>
          <p:cNvSpPr/>
          <p:nvPr/>
        </p:nvSpPr>
        <p:spPr>
          <a:xfrm>
            <a:off x="336263" y="3153228"/>
            <a:ext cx="11623507" cy="3323987"/>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pitchFamily="18" charset="0"/>
              </a:rPr>
              <a:t>(1)</a:t>
            </a:r>
            <a:r>
              <a:rPr lang="zh-CN" altLang="zh-CN" sz="2800" dirty="0">
                <a:solidFill>
                  <a:srgbClr val="000000"/>
                </a:solidFill>
                <a:cs typeface="Times New Roman" panose="02020603050405020304" pitchFamily="18" charset="0"/>
              </a:rPr>
              <a:t>根据反应物和生成物的总能量计算</a:t>
            </a:r>
            <a:r>
              <a:rPr lang="en-US" altLang="zh-CN" sz="2800" dirty="0">
                <a:solidFill>
                  <a:srgbClr val="000000"/>
                </a:solidFill>
                <a:cs typeface="Times New Roman" panose="02020603050405020304" pitchFamily="18" charset="0"/>
              </a:rPr>
              <a:t>:Δ</a:t>
            </a:r>
            <a:r>
              <a:rPr lang="en-US" altLang="zh-CN" sz="2800" i="1" dirty="0">
                <a:solidFill>
                  <a:srgbClr val="000000"/>
                </a:solidFill>
                <a:cs typeface="Times New Roman" panose="02020603050405020304" pitchFamily="18" charset="0"/>
              </a:rPr>
              <a:t>H</a:t>
            </a:r>
            <a:r>
              <a:rPr lang="en-US" altLang="zh-CN" sz="2800" dirty="0">
                <a:solidFill>
                  <a:srgbClr val="000000"/>
                </a:solidFill>
                <a:cs typeface="Times New Roman" panose="02020603050405020304" pitchFamily="18" charset="0"/>
              </a:rPr>
              <a:t>=∑</a:t>
            </a:r>
            <a:r>
              <a:rPr lang="en-US" altLang="zh-CN" sz="2800" i="1" dirty="0">
                <a:solidFill>
                  <a:srgbClr val="000000"/>
                </a:solidFill>
                <a:cs typeface="Times New Roman" panose="02020603050405020304" pitchFamily="18" charset="0"/>
              </a:rPr>
              <a:t>E</a:t>
            </a:r>
            <a:r>
              <a:rPr lang="en-US" altLang="zh-CN" sz="2800" dirty="0">
                <a:solidFill>
                  <a:srgbClr val="000000"/>
                </a:solidFill>
                <a:cs typeface="Times New Roman" panose="02020603050405020304" pitchFamily="18" charset="0"/>
              </a:rPr>
              <a:t> (</a:t>
            </a:r>
            <a:r>
              <a:rPr lang="zh-CN" altLang="zh-CN" sz="2800" dirty="0">
                <a:solidFill>
                  <a:srgbClr val="000000"/>
                </a:solidFill>
                <a:cs typeface="Times New Roman" panose="02020603050405020304" pitchFamily="18" charset="0"/>
              </a:rPr>
              <a:t>生成物能量</a:t>
            </a:r>
            <a:r>
              <a:rPr lang="en-US" altLang="zh-CN" sz="2800" dirty="0">
                <a:solidFill>
                  <a:srgbClr val="000000"/>
                </a:solidFill>
                <a:cs typeface="Times New Roman" panose="02020603050405020304" pitchFamily="18" charset="0"/>
              </a:rPr>
              <a:t>)-∑</a:t>
            </a:r>
            <a:r>
              <a:rPr lang="en-US" altLang="zh-CN" sz="2800" i="1" dirty="0">
                <a:solidFill>
                  <a:srgbClr val="000000"/>
                </a:solidFill>
                <a:cs typeface="Times New Roman" panose="02020603050405020304" pitchFamily="18" charset="0"/>
              </a:rPr>
              <a:t>E</a:t>
            </a:r>
            <a:r>
              <a:rPr lang="en-US" altLang="zh-CN" sz="2800" dirty="0">
                <a:solidFill>
                  <a:srgbClr val="000000"/>
                </a:solidFill>
                <a:cs typeface="Times New Roman" panose="02020603050405020304" pitchFamily="18" charset="0"/>
              </a:rPr>
              <a:t> (</a:t>
            </a:r>
            <a:r>
              <a:rPr lang="zh-CN" altLang="zh-CN" sz="2800" dirty="0">
                <a:solidFill>
                  <a:srgbClr val="000000"/>
                </a:solidFill>
                <a:cs typeface="Times New Roman" panose="02020603050405020304" pitchFamily="18" charset="0"/>
              </a:rPr>
              <a:t>反应物能量</a:t>
            </a:r>
            <a:r>
              <a:rPr lang="en-US" altLang="zh-CN" sz="2800" dirty="0">
                <a:solidFill>
                  <a:srgbClr val="000000"/>
                </a:solidFill>
                <a:cs typeface="Times New Roman" panose="02020603050405020304" pitchFamily="18" charset="0"/>
              </a:rPr>
              <a:t>) </a:t>
            </a:r>
            <a:endParaRPr lang="zh-CN" altLang="zh-CN" sz="2800" dirty="0">
              <a:solidFill>
                <a:srgbClr val="000000"/>
              </a:solidFill>
              <a:cs typeface="Times New Roman" panose="02020603050405020304" pitchFamily="18" charset="0"/>
            </a:endParaRPr>
          </a:p>
          <a:p>
            <a:pPr>
              <a:lnSpc>
                <a:spcPct val="150000"/>
              </a:lnSpc>
              <a:spcAft>
                <a:spcPts val="0"/>
              </a:spcAft>
            </a:pPr>
            <a:r>
              <a:rPr lang="en-US" altLang="zh-CN" sz="28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根据键能计算</a:t>
            </a:r>
            <a:r>
              <a:rPr lang="en-US" altLang="zh-CN" sz="2800" dirty="0">
                <a:solidFill>
                  <a:srgbClr val="000000"/>
                </a:solidFill>
                <a:cs typeface="Times New Roman" panose="02020603050405020304" pitchFamily="18" charset="0"/>
              </a:rPr>
              <a:t>:Δ</a:t>
            </a:r>
            <a:r>
              <a:rPr lang="en-US" altLang="zh-CN" sz="2800" i="1" dirty="0">
                <a:solidFill>
                  <a:srgbClr val="000000"/>
                </a:solidFill>
                <a:cs typeface="Times New Roman" panose="02020603050405020304" pitchFamily="18" charset="0"/>
              </a:rPr>
              <a:t>H</a:t>
            </a:r>
            <a:r>
              <a:rPr lang="en-US" altLang="zh-CN" sz="2800" dirty="0">
                <a:solidFill>
                  <a:srgbClr val="000000"/>
                </a:solidFill>
                <a:cs typeface="Times New Roman" panose="02020603050405020304" pitchFamily="18" charset="0"/>
              </a:rPr>
              <a:t>=∑</a:t>
            </a:r>
            <a:r>
              <a:rPr lang="en-US" altLang="zh-CN" sz="2800" i="1" dirty="0">
                <a:solidFill>
                  <a:srgbClr val="000000"/>
                </a:solidFill>
                <a:cs typeface="Times New Roman" panose="02020603050405020304" pitchFamily="18" charset="0"/>
              </a:rPr>
              <a:t>E</a:t>
            </a:r>
            <a:r>
              <a:rPr lang="en-US" altLang="zh-CN" sz="2800" dirty="0">
                <a:solidFill>
                  <a:srgbClr val="000000"/>
                </a:solidFill>
                <a:cs typeface="Times New Roman" panose="02020603050405020304" pitchFamily="18" charset="0"/>
              </a:rPr>
              <a:t> (</a:t>
            </a:r>
            <a:r>
              <a:rPr lang="zh-CN" altLang="zh-CN" sz="2800" dirty="0">
                <a:solidFill>
                  <a:srgbClr val="000000"/>
                </a:solidFill>
                <a:cs typeface="Times New Roman" panose="02020603050405020304" pitchFamily="18" charset="0"/>
              </a:rPr>
              <a:t>反应物键能</a:t>
            </a:r>
            <a:r>
              <a:rPr lang="en-US" altLang="zh-CN" sz="2800" dirty="0">
                <a:solidFill>
                  <a:srgbClr val="000000"/>
                </a:solidFill>
                <a:cs typeface="Times New Roman" panose="02020603050405020304" pitchFamily="18" charset="0"/>
              </a:rPr>
              <a:t>)-∑</a:t>
            </a:r>
            <a:r>
              <a:rPr lang="en-US" altLang="zh-CN" sz="2800" i="1" dirty="0">
                <a:solidFill>
                  <a:srgbClr val="000000"/>
                </a:solidFill>
                <a:cs typeface="Times New Roman" panose="02020603050405020304" pitchFamily="18" charset="0"/>
              </a:rPr>
              <a:t>E</a:t>
            </a:r>
            <a:r>
              <a:rPr lang="en-US" altLang="zh-CN" sz="2800" dirty="0">
                <a:solidFill>
                  <a:srgbClr val="000000"/>
                </a:solidFill>
                <a:cs typeface="Times New Roman" panose="02020603050405020304" pitchFamily="18" charset="0"/>
              </a:rPr>
              <a:t> (</a:t>
            </a:r>
            <a:r>
              <a:rPr lang="zh-CN" altLang="zh-CN" sz="2800" dirty="0">
                <a:solidFill>
                  <a:srgbClr val="000000"/>
                </a:solidFill>
                <a:cs typeface="Times New Roman" panose="02020603050405020304" pitchFamily="18" charset="0"/>
              </a:rPr>
              <a:t>生成物键能</a:t>
            </a:r>
            <a:r>
              <a:rPr lang="en-US" altLang="zh-CN" sz="2800" dirty="0">
                <a:solidFill>
                  <a:srgbClr val="000000"/>
                </a:solidFill>
                <a:cs typeface="Times New Roman" panose="02020603050405020304" pitchFamily="18" charset="0"/>
              </a:rPr>
              <a:t>)</a:t>
            </a:r>
            <a:endParaRPr lang="zh-CN" altLang="zh-CN" sz="2800" dirty="0">
              <a:solidFill>
                <a:srgbClr val="000000"/>
              </a:solidFill>
              <a:cs typeface="Times New Roman" panose="02020603050405020304" pitchFamily="18" charset="0"/>
            </a:endParaRPr>
          </a:p>
          <a:p>
            <a:pPr>
              <a:lnSpc>
                <a:spcPct val="150000"/>
              </a:lnSpc>
              <a:spcAft>
                <a:spcPts val="0"/>
              </a:spcAft>
            </a:pPr>
            <a:r>
              <a:rPr lang="en-US" altLang="zh-CN" sz="2800" dirty="0">
                <a:solidFill>
                  <a:srgbClr val="000000"/>
                </a:solidFill>
                <a:cs typeface="Times New Roman" panose="02020603050405020304" pitchFamily="18" charset="0"/>
              </a:rPr>
              <a:t>(3)</a:t>
            </a:r>
            <a:r>
              <a:rPr lang="zh-CN" altLang="zh-CN" sz="2800" dirty="0">
                <a:solidFill>
                  <a:srgbClr val="000000"/>
                </a:solidFill>
                <a:cs typeface="Times New Roman" panose="02020603050405020304" pitchFamily="18" charset="0"/>
              </a:rPr>
              <a:t>根据燃烧热计算</a:t>
            </a:r>
            <a:r>
              <a:rPr lang="en-US" altLang="zh-CN" sz="2800" dirty="0">
                <a:solidFill>
                  <a:srgbClr val="000000"/>
                </a:solidFill>
                <a:cs typeface="Times New Roman" panose="02020603050405020304" pitchFamily="18" charset="0"/>
              </a:rPr>
              <a:t>:Δ</a:t>
            </a:r>
            <a:r>
              <a:rPr lang="en-US" altLang="zh-CN" sz="2800" i="1" dirty="0">
                <a:solidFill>
                  <a:srgbClr val="000000"/>
                </a:solidFill>
                <a:cs typeface="Times New Roman" panose="02020603050405020304" pitchFamily="18" charset="0"/>
              </a:rPr>
              <a:t>H</a:t>
            </a:r>
            <a:r>
              <a:rPr lang="en-US" altLang="zh-CN" sz="2800" dirty="0">
                <a:solidFill>
                  <a:srgbClr val="000000"/>
                </a:solidFill>
                <a:cs typeface="Times New Roman" panose="02020603050405020304" pitchFamily="18" charset="0"/>
              </a:rPr>
              <a:t>=</a:t>
            </a:r>
            <a:r>
              <a:rPr lang="en-US" altLang="zh-CN" sz="2800" i="1" dirty="0">
                <a:solidFill>
                  <a:srgbClr val="000000"/>
                </a:solidFill>
                <a:cs typeface="Times New Roman" panose="02020603050405020304" pitchFamily="18" charset="0"/>
              </a:rPr>
              <a:t>n</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可燃物</a:t>
            </a:r>
            <a:r>
              <a:rPr lang="en-US" altLang="zh-CN" sz="2800" dirty="0">
                <a:solidFill>
                  <a:srgbClr val="000000"/>
                </a:solidFill>
                <a:cs typeface="Times New Roman" panose="02020603050405020304" pitchFamily="18" charset="0"/>
              </a:rPr>
              <a:t>)×Δ</a:t>
            </a:r>
            <a:r>
              <a:rPr lang="en-US" altLang="zh-CN" sz="2800" i="1"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1</a:t>
            </a:r>
            <a:r>
              <a:rPr lang="en-US" altLang="zh-CN" sz="2800" dirty="0">
                <a:solidFill>
                  <a:srgbClr val="000000"/>
                </a:solidFill>
                <a:cs typeface="Times New Roman" panose="02020603050405020304" pitchFamily="18" charset="0"/>
              </a:rPr>
              <a:t>(Δ</a:t>
            </a:r>
            <a:r>
              <a:rPr lang="en-US" altLang="zh-CN" sz="2800" i="1"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1</a:t>
            </a:r>
            <a:r>
              <a:rPr lang="zh-CN" altLang="zh-CN" sz="2800" dirty="0">
                <a:solidFill>
                  <a:srgbClr val="000000"/>
                </a:solidFill>
                <a:cs typeface="Times New Roman" panose="02020603050405020304" pitchFamily="18" charset="0"/>
              </a:rPr>
              <a:t>为该可燃物的燃烧热</a:t>
            </a:r>
            <a:r>
              <a:rPr lang="en-US" altLang="zh-CN" sz="2800" dirty="0">
                <a:solidFill>
                  <a:srgbClr val="000000"/>
                </a:solidFill>
                <a:cs typeface="Times New Roman" panose="02020603050405020304" pitchFamily="18" charset="0"/>
              </a:rPr>
              <a:t>);</a:t>
            </a:r>
            <a:endParaRPr lang="zh-CN" altLang="zh-CN" sz="2800" dirty="0">
              <a:solidFill>
                <a:srgbClr val="000000"/>
              </a:solidFill>
              <a:cs typeface="Times New Roman" panose="02020603050405020304" pitchFamily="18" charset="0"/>
            </a:endParaRPr>
          </a:p>
          <a:p>
            <a:pPr>
              <a:lnSpc>
                <a:spcPct val="150000"/>
              </a:lnSpc>
              <a:spcAft>
                <a:spcPts val="0"/>
              </a:spcAft>
            </a:pPr>
            <a:r>
              <a:rPr lang="en-US" altLang="zh-CN" sz="2800" dirty="0">
                <a:solidFill>
                  <a:srgbClr val="000000"/>
                </a:solidFill>
                <a:cs typeface="Times New Roman" panose="02020603050405020304" pitchFamily="18" charset="0"/>
              </a:rPr>
              <a:t>(4)</a:t>
            </a:r>
            <a:r>
              <a:rPr lang="zh-CN" altLang="zh-CN" sz="2800" dirty="0">
                <a:solidFill>
                  <a:srgbClr val="000000"/>
                </a:solidFill>
                <a:cs typeface="Times New Roman" panose="02020603050405020304" pitchFamily="18" charset="0"/>
              </a:rPr>
              <a:t>根据中和热计算</a:t>
            </a:r>
            <a:r>
              <a:rPr lang="en-US" altLang="zh-CN" sz="2800" dirty="0">
                <a:solidFill>
                  <a:srgbClr val="000000"/>
                </a:solidFill>
                <a:cs typeface="Times New Roman" panose="02020603050405020304" pitchFamily="18" charset="0"/>
              </a:rPr>
              <a:t>:Δ</a:t>
            </a:r>
            <a:r>
              <a:rPr lang="en-US" altLang="zh-CN" sz="2800" i="1" dirty="0">
                <a:solidFill>
                  <a:srgbClr val="000000"/>
                </a:solidFill>
                <a:cs typeface="Times New Roman" panose="02020603050405020304" pitchFamily="18" charset="0"/>
              </a:rPr>
              <a:t>H</a:t>
            </a:r>
            <a:r>
              <a:rPr lang="en-US" altLang="zh-CN" sz="2800" dirty="0">
                <a:solidFill>
                  <a:srgbClr val="000000"/>
                </a:solidFill>
                <a:cs typeface="Times New Roman" panose="02020603050405020304" pitchFamily="18" charset="0"/>
              </a:rPr>
              <a:t>=</a:t>
            </a:r>
            <a:r>
              <a:rPr lang="en-US" altLang="zh-CN" sz="2800" i="1" dirty="0">
                <a:solidFill>
                  <a:srgbClr val="000000"/>
                </a:solidFill>
                <a:cs typeface="Times New Roman" panose="02020603050405020304" pitchFamily="18" charset="0"/>
              </a:rPr>
              <a:t>n</a:t>
            </a:r>
            <a:r>
              <a:rPr lang="en-US" altLang="zh-CN" sz="2800"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O)×Δ</a:t>
            </a:r>
            <a:r>
              <a:rPr lang="en-US" altLang="zh-CN" sz="2800" i="1"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(Δ</a:t>
            </a:r>
            <a:r>
              <a:rPr lang="en-US" altLang="zh-CN" sz="2800" i="1"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为中和热</a:t>
            </a:r>
            <a:r>
              <a:rPr lang="en-US" altLang="zh-CN" sz="2800" dirty="0">
                <a:solidFill>
                  <a:srgbClr val="000000"/>
                </a:solidFill>
                <a:cs typeface="Times New Roman" panose="02020603050405020304" pitchFamily="18" charset="0"/>
              </a:rPr>
              <a:t>)</a:t>
            </a:r>
            <a:endParaRPr lang="zh-CN" altLang="zh-CN" sz="2800" dirty="0">
              <a:solidFill>
                <a:srgbClr val="000000"/>
              </a:solidFill>
              <a:cs typeface="Times New Roman" panose="02020603050405020304" pitchFamily="18" charset="0"/>
            </a:endParaRPr>
          </a:p>
        </p:txBody>
      </p:sp>
      <p:sp>
        <p:nvSpPr>
          <p:cNvPr id="5" name="矩形 4">
            <a:extLst>
              <a:ext uri="{FF2B5EF4-FFF2-40B4-BE49-F238E27FC236}">
                <a16:creationId xmlns="" xmlns:a16="http://schemas.microsoft.com/office/drawing/2014/main" id="{52504FDE-2793-4234-9BB3-84EB306D8763}"/>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27561433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6AD8AE3F-7C88-4F58-AD63-3D95948978E8}"/>
              </a:ext>
            </a:extLst>
          </p:cNvPr>
          <p:cNvSpPr/>
          <p:nvPr/>
        </p:nvSpPr>
        <p:spPr>
          <a:xfrm>
            <a:off x="336263" y="293914"/>
            <a:ext cx="11623507" cy="2031325"/>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pitchFamily="18" charset="0"/>
              </a:rPr>
              <a:t>(5)</a:t>
            </a:r>
            <a:r>
              <a:rPr lang="zh-CN" altLang="zh-CN" sz="2800" dirty="0">
                <a:solidFill>
                  <a:srgbClr val="000000"/>
                </a:solidFill>
                <a:cs typeface="Times New Roman" panose="02020603050405020304" pitchFamily="18" charset="0"/>
              </a:rPr>
              <a:t>根据热化学方程式计算</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反应热与反应物和生成物各物质的物质的量成正比。</a:t>
            </a:r>
          </a:p>
          <a:p>
            <a:pPr>
              <a:lnSpc>
                <a:spcPct val="150000"/>
              </a:lnSpc>
              <a:spcAft>
                <a:spcPts val="0"/>
              </a:spcAft>
            </a:pPr>
            <a:r>
              <a:rPr lang="en-US" altLang="zh-CN" sz="2800" dirty="0">
                <a:solidFill>
                  <a:srgbClr val="000000"/>
                </a:solidFill>
                <a:cs typeface="Times New Roman" panose="02020603050405020304" pitchFamily="18" charset="0"/>
              </a:rPr>
              <a:t>(6)</a:t>
            </a:r>
            <a:r>
              <a:rPr lang="zh-CN" altLang="zh-CN" sz="2800" dirty="0">
                <a:solidFill>
                  <a:srgbClr val="000000"/>
                </a:solidFill>
                <a:cs typeface="Times New Roman" panose="02020603050405020304" pitchFamily="18" charset="0"/>
              </a:rPr>
              <a:t>根据盖斯定律计算</a:t>
            </a:r>
            <a:r>
              <a:rPr lang="en-US" altLang="zh-CN" sz="2800" dirty="0">
                <a:solidFill>
                  <a:srgbClr val="000000"/>
                </a:solidFill>
                <a:cs typeface="Times New Roman" panose="02020603050405020304" pitchFamily="18" charset="0"/>
              </a:rPr>
              <a:t>:</a:t>
            </a:r>
            <a:endParaRPr lang="zh-CN" altLang="zh-CN" sz="2800" dirty="0">
              <a:solidFill>
                <a:srgbClr val="000000"/>
              </a:solidFill>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4" name="表格 3">
                <a:extLst>
                  <a:ext uri="{FF2B5EF4-FFF2-40B4-BE49-F238E27FC236}">
                    <a16:creationId xmlns="" xmlns:a16="http://schemas.microsoft.com/office/drawing/2014/main" id="{3D5D6559-1F7E-42B1-8924-A140491D8B90}"/>
                  </a:ext>
                </a:extLst>
              </p:cNvPr>
              <p:cNvGraphicFramePr>
                <a:graphicFrameLocks noGrp="1"/>
              </p:cNvGraphicFramePr>
              <p:nvPr>
                <p:extLst>
                  <p:ext uri="{D42A27DB-BD31-4B8C-83A1-F6EECF244321}">
                    <p14:modId xmlns:p14="http://schemas.microsoft.com/office/powerpoint/2010/main" val="3096433737"/>
                  </p:ext>
                </p:extLst>
              </p:nvPr>
            </p:nvGraphicFramePr>
            <p:xfrm>
              <a:off x="538654" y="2386925"/>
              <a:ext cx="11421116" cy="4310190"/>
            </p:xfrm>
            <a:graphic>
              <a:graphicData uri="http://schemas.openxmlformats.org/drawingml/2006/table">
                <a:tbl>
                  <a:tblPr firstRow="1" firstCol="1" bandRow="1"/>
                  <a:tblGrid>
                    <a:gridCol w="4541346">
                      <a:extLst>
                        <a:ext uri="{9D8B030D-6E8A-4147-A177-3AD203B41FA5}">
                          <a16:colId xmlns="" xmlns:a16="http://schemas.microsoft.com/office/drawing/2014/main" val="221613289"/>
                        </a:ext>
                      </a:extLst>
                    </a:gridCol>
                    <a:gridCol w="6879770">
                      <a:extLst>
                        <a:ext uri="{9D8B030D-6E8A-4147-A177-3AD203B41FA5}">
                          <a16:colId xmlns="" xmlns:a16="http://schemas.microsoft.com/office/drawing/2014/main" val="1199469497"/>
                        </a:ext>
                      </a:extLst>
                    </a:gridCol>
                  </a:tblGrid>
                  <a:tr h="0">
                    <a:tc>
                      <a:txBody>
                        <a:bodyPr/>
                        <a:lstStyle/>
                        <a:p>
                          <a:pPr algn="ctr">
                            <a:lnSpc>
                              <a:spcPct val="120000"/>
                            </a:lnSpc>
                            <a:spcAft>
                              <a:spcPts val="0"/>
                            </a:spcAft>
                          </a:pPr>
                          <a:r>
                            <a:rPr lang="zh-CN" sz="2800" dirty="0">
                              <a:solidFill>
                                <a:srgbClr val="000000"/>
                              </a:solidFill>
                              <a:effectLst/>
                              <a:latin typeface="+mn-lt"/>
                              <a:ea typeface="+mn-ea"/>
                              <a:cs typeface="Times New Roman" panose="02020603050405020304" pitchFamily="18" charset="0"/>
                            </a:rPr>
                            <a:t>热化学方程式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zh-CN" sz="2800">
                              <a:solidFill>
                                <a:srgbClr val="000000"/>
                              </a:solidFill>
                              <a:effectLst/>
                              <a:latin typeface="+mn-lt"/>
                              <a:ea typeface="+mn-ea"/>
                              <a:cs typeface="Times New Roman" panose="02020603050405020304" pitchFamily="18" charset="0"/>
                            </a:rPr>
                            <a:t>焓变之间的关系</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54612299"/>
                      </a:ext>
                    </a:extLst>
                  </a:tr>
                  <a:tr h="0">
                    <a:tc>
                      <a:txBody>
                        <a:bodyPr/>
                        <a:lstStyle/>
                        <a:p>
                          <a:pPr algn="ctr">
                            <a:lnSpc>
                              <a:spcPct val="120000"/>
                            </a:lnSpc>
                            <a:spcAft>
                              <a:spcPts val="0"/>
                            </a:spcAft>
                          </a:pPr>
                          <a:r>
                            <a:rPr lang="en-US" sz="2800" i="1" dirty="0" err="1">
                              <a:solidFill>
                                <a:srgbClr val="000000"/>
                              </a:solidFill>
                              <a:effectLst/>
                              <a:latin typeface="+mn-lt"/>
                              <a:ea typeface="+mn-ea"/>
                              <a:cs typeface="Times New Roman" panose="02020603050405020304" pitchFamily="18" charset="0"/>
                            </a:rPr>
                            <a:t>a</a:t>
                          </a:r>
                          <a:r>
                            <a:rPr lang="en-US" sz="2800" dirty="0" err="1">
                              <a:solidFill>
                                <a:srgbClr val="000000"/>
                              </a:solidFill>
                              <a:effectLst/>
                              <a:latin typeface="+mn-lt"/>
                              <a:ea typeface="+mn-ea"/>
                              <a:cs typeface="Times New Roman" panose="02020603050405020304" pitchFamily="18" charset="0"/>
                            </a:rPr>
                            <a:t>A</a:t>
                          </a:r>
                          <a:r>
                            <a:rPr lang="en-US" sz="2800" dirty="0">
                              <a:solidFill>
                                <a:srgbClr val="000000"/>
                              </a:solidFill>
                              <a:effectLst/>
                              <a:latin typeface="+mn-lt"/>
                              <a:ea typeface="+mn-ea"/>
                              <a:cs typeface="Times New Roman" panose="02020603050405020304" pitchFamily="18" charset="0"/>
                            </a:rPr>
                            <a:t>      B</a:t>
                          </a:r>
                          <a:r>
                            <a:rPr lang="zh-CN" sz="2800" dirty="0">
                              <a:solidFill>
                                <a:srgbClr val="000000"/>
                              </a:solidFill>
                              <a:effectLst/>
                              <a:latin typeface="+mn-lt"/>
                              <a:ea typeface="+mn-ea"/>
                              <a:cs typeface="Times New Roman" panose="02020603050405020304" pitchFamily="18" charset="0"/>
                            </a:rPr>
                            <a:t>　</a:t>
                          </a:r>
                          <a:r>
                            <a:rPr lang="en-US" sz="2800" dirty="0">
                              <a:solidFill>
                                <a:srgbClr val="000000"/>
                              </a:solidFill>
                              <a:effectLst/>
                              <a:latin typeface="+mn-lt"/>
                              <a:ea typeface="+mn-ea"/>
                              <a:cs typeface="Times New Roman" panose="02020603050405020304" pitchFamily="18" charset="0"/>
                            </a:rPr>
                            <a:t>Δ</a:t>
                          </a:r>
                          <a:r>
                            <a:rPr lang="en-US" sz="2800" i="1" dirty="0">
                              <a:solidFill>
                                <a:srgbClr val="000000"/>
                              </a:solidFill>
                              <a:effectLst/>
                              <a:latin typeface="+mn-lt"/>
                              <a:ea typeface="+mn-ea"/>
                              <a:cs typeface="Times New Roman" panose="02020603050405020304" pitchFamily="18" charset="0"/>
                            </a:rPr>
                            <a:t>H</a:t>
                          </a:r>
                          <a:r>
                            <a:rPr lang="en-US" sz="2800" baseline="-25000" dirty="0">
                              <a:solidFill>
                                <a:srgbClr val="000000"/>
                              </a:solidFill>
                              <a:effectLst/>
                              <a:latin typeface="+mn-lt"/>
                              <a:ea typeface="+mn-ea"/>
                              <a:cs typeface="Times New Roman" panose="02020603050405020304" pitchFamily="18" charset="0"/>
                            </a:rPr>
                            <a:t>1</a:t>
                          </a:r>
                          <a:endParaRPr lang="zh-CN" sz="2800" dirty="0">
                            <a:solidFill>
                              <a:srgbClr val="000000"/>
                            </a:solidFill>
                            <a:effectLst/>
                            <a:latin typeface="+mn-lt"/>
                            <a:ea typeface="+mn-ea"/>
                            <a:cs typeface="Times New Roman" panose="02020603050405020304" pitchFamily="18" charset="0"/>
                          </a:endParaRPr>
                        </a:p>
                        <a:p>
                          <a:pPr algn="ctr">
                            <a:lnSpc>
                              <a:spcPct val="120000"/>
                            </a:lnSpc>
                            <a:spcAft>
                              <a:spcPts val="0"/>
                            </a:spcAft>
                          </a:pPr>
                          <a:r>
                            <a:rPr lang="en-US" sz="2800" dirty="0">
                              <a:solidFill>
                                <a:srgbClr val="000000"/>
                              </a:solidFill>
                              <a:effectLst/>
                              <a:latin typeface="+mn-lt"/>
                              <a:ea typeface="+mn-ea"/>
                              <a:cs typeface="Times New Roman" panose="02020603050405020304" pitchFamily="18" charset="0"/>
                            </a:rPr>
                            <a:t>A       </a:t>
                          </a:r>
                          <a14:m>
                            <m:oMath xmlns:m="http://schemas.openxmlformats.org/officeDocument/2006/math">
                              <m:f>
                                <m:fPr>
                                  <m:ctrlPr>
                                    <a:rPr lang="zh-CN" sz="2800" i="1">
                                      <a:solidFill>
                                        <a:srgbClr val="000000"/>
                                      </a:solidFill>
                                      <a:effectLst/>
                                      <a:latin typeface="Cambria Math" panose="02040503050406030204" pitchFamily="18" charset="0"/>
                                      <a:ea typeface="+mn-ea"/>
                                      <a:cs typeface="Times New Roman" panose="02020603050405020304" pitchFamily="18" charset="0"/>
                                    </a:rPr>
                                  </m:ctrlPr>
                                </m:fPr>
                                <m:num>
                                  <m:r>
                                    <a:rPr lang="en-US" sz="2800">
                                      <a:solidFill>
                                        <a:srgbClr val="000000"/>
                                      </a:solidFill>
                                      <a:effectLst/>
                                      <a:latin typeface="Cambria Math" panose="02040503050406030204" pitchFamily="18" charset="0"/>
                                      <a:ea typeface="+mn-ea"/>
                                      <a:cs typeface="Times New Roman" panose="02020603050405020304" pitchFamily="18" charset="0"/>
                                    </a:rPr>
                                    <m:t>1</m:t>
                                  </m:r>
                                </m:num>
                                <m:den>
                                  <m:r>
                                    <a:rPr lang="en-US" sz="2800" i="1">
                                      <a:solidFill>
                                        <a:srgbClr val="000000"/>
                                      </a:solidFill>
                                      <a:effectLst/>
                                      <a:latin typeface="Cambria Math" panose="02040503050406030204" pitchFamily="18" charset="0"/>
                                      <a:ea typeface="+mn-ea"/>
                                      <a:cs typeface="Times New Roman" panose="02020603050405020304" pitchFamily="18" charset="0"/>
                                    </a:rPr>
                                    <m:t>𝑎</m:t>
                                  </m:r>
                                </m:den>
                              </m:f>
                            </m:oMath>
                          </a14:m>
                          <a:r>
                            <a:rPr lang="en-US" sz="2800" dirty="0">
                              <a:solidFill>
                                <a:srgbClr val="000000"/>
                              </a:solidFill>
                              <a:effectLst/>
                              <a:latin typeface="+mn-lt"/>
                              <a:ea typeface="+mn-ea"/>
                              <a:cs typeface="Times New Roman" panose="02020603050405020304" pitchFamily="18" charset="0"/>
                            </a:rPr>
                            <a:t>B</a:t>
                          </a:r>
                          <a:r>
                            <a:rPr lang="zh-CN" sz="2800" dirty="0">
                              <a:solidFill>
                                <a:srgbClr val="000000"/>
                              </a:solidFill>
                              <a:effectLst/>
                              <a:latin typeface="+mn-lt"/>
                              <a:ea typeface="+mn-ea"/>
                              <a:cs typeface="Times New Roman" panose="02020603050405020304" pitchFamily="18" charset="0"/>
                            </a:rPr>
                            <a:t>　</a:t>
                          </a:r>
                          <a:r>
                            <a:rPr lang="en-US" sz="2800" dirty="0">
                              <a:solidFill>
                                <a:srgbClr val="000000"/>
                              </a:solidFill>
                              <a:effectLst/>
                              <a:latin typeface="+mn-lt"/>
                              <a:ea typeface="+mn-ea"/>
                              <a:cs typeface="Times New Roman" panose="02020603050405020304" pitchFamily="18" charset="0"/>
                            </a:rPr>
                            <a:t>Δ</a:t>
                          </a:r>
                          <a:r>
                            <a:rPr lang="en-US" sz="2800" i="1" dirty="0">
                              <a:solidFill>
                                <a:srgbClr val="000000"/>
                              </a:solidFill>
                              <a:effectLst/>
                              <a:latin typeface="+mn-lt"/>
                              <a:ea typeface="+mn-ea"/>
                              <a:cs typeface="Times New Roman" panose="02020603050405020304" pitchFamily="18" charset="0"/>
                            </a:rPr>
                            <a:t>H</a:t>
                          </a:r>
                          <a:r>
                            <a:rPr lang="en-US" sz="2800" baseline="-25000" dirty="0">
                              <a:solidFill>
                                <a:srgbClr val="000000"/>
                              </a:solidFill>
                              <a:effectLst/>
                              <a:latin typeface="+mn-lt"/>
                              <a:ea typeface="+mn-ea"/>
                              <a:cs typeface="Times New Roman" panose="02020603050405020304" pitchFamily="18" charset="0"/>
                            </a:rPr>
                            <a:t>2</a:t>
                          </a:r>
                          <a:endParaRPr lang="zh-CN" sz="28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2800" dirty="0">
                              <a:solidFill>
                                <a:srgbClr val="000000"/>
                              </a:solidFill>
                              <a:effectLst/>
                              <a:latin typeface="+mn-lt"/>
                              <a:ea typeface="+mn-ea"/>
                              <a:cs typeface="Times New Roman" panose="02020603050405020304" pitchFamily="18" charset="0"/>
                            </a:rPr>
                            <a:t>Δ</a:t>
                          </a:r>
                          <a:r>
                            <a:rPr lang="en-US" sz="2800" i="1" dirty="0">
                              <a:solidFill>
                                <a:srgbClr val="000000"/>
                              </a:solidFill>
                              <a:effectLst/>
                              <a:latin typeface="+mn-lt"/>
                              <a:ea typeface="+mn-ea"/>
                              <a:cs typeface="Times New Roman" panose="02020603050405020304" pitchFamily="18" charset="0"/>
                            </a:rPr>
                            <a:t>H</a:t>
                          </a:r>
                          <a:r>
                            <a:rPr lang="en-US" sz="2800" baseline="-25000" dirty="0">
                              <a:solidFill>
                                <a:srgbClr val="000000"/>
                              </a:solidFill>
                              <a:effectLst/>
                              <a:latin typeface="+mn-lt"/>
                              <a:ea typeface="+mn-ea"/>
                              <a:cs typeface="Times New Roman" panose="02020603050405020304" pitchFamily="18" charset="0"/>
                            </a:rPr>
                            <a:t>2</a:t>
                          </a:r>
                          <a:r>
                            <a:rPr lang="en-US" sz="2800" dirty="0">
                              <a:solidFill>
                                <a:srgbClr val="000000"/>
                              </a:solidFill>
                              <a:effectLst/>
                              <a:latin typeface="+mn-lt"/>
                              <a:ea typeface="+mn-ea"/>
                              <a:cs typeface="Times New Roman" panose="02020603050405020304" pitchFamily="18" charset="0"/>
                            </a:rPr>
                            <a:t>=</a:t>
                          </a:r>
                          <a14:m>
                            <m:oMath xmlns:m="http://schemas.openxmlformats.org/officeDocument/2006/math">
                              <m:f>
                                <m:fPr>
                                  <m:ctrlPr>
                                    <a:rPr lang="zh-CN" sz="2800" i="1">
                                      <a:solidFill>
                                        <a:srgbClr val="000000"/>
                                      </a:solidFill>
                                      <a:effectLst/>
                                      <a:latin typeface="Cambria Math" panose="02040503050406030204" pitchFamily="18" charset="0"/>
                                      <a:ea typeface="+mn-ea"/>
                                      <a:cs typeface="Times New Roman" panose="02020603050405020304" pitchFamily="18" charset="0"/>
                                    </a:rPr>
                                  </m:ctrlPr>
                                </m:fPr>
                                <m:num>
                                  <m:r>
                                    <a:rPr lang="en-US" sz="2800">
                                      <a:solidFill>
                                        <a:srgbClr val="000000"/>
                                      </a:solidFill>
                                      <a:effectLst/>
                                      <a:latin typeface="Cambria Math" panose="02040503050406030204" pitchFamily="18" charset="0"/>
                                      <a:ea typeface="+mn-ea"/>
                                      <a:cs typeface="Times New Roman" panose="02020603050405020304" pitchFamily="18" charset="0"/>
                                    </a:rPr>
                                    <m:t>1</m:t>
                                  </m:r>
                                </m:num>
                                <m:den>
                                  <m:r>
                                    <a:rPr lang="en-US" sz="2800" i="1">
                                      <a:solidFill>
                                        <a:srgbClr val="000000"/>
                                      </a:solidFill>
                                      <a:effectLst/>
                                      <a:latin typeface="Cambria Math" panose="02040503050406030204" pitchFamily="18" charset="0"/>
                                      <a:ea typeface="+mn-ea"/>
                                      <a:cs typeface="Times New Roman" panose="02020603050405020304" pitchFamily="18" charset="0"/>
                                    </a:rPr>
                                    <m:t>𝑎</m:t>
                                  </m:r>
                                </m:den>
                              </m:f>
                            </m:oMath>
                          </a14:m>
                          <a:r>
                            <a:rPr lang="en-US" sz="2800" dirty="0">
                              <a:solidFill>
                                <a:srgbClr val="000000"/>
                              </a:solidFill>
                              <a:effectLst/>
                              <a:latin typeface="+mn-lt"/>
                              <a:ea typeface="+mn-ea"/>
                              <a:cs typeface="Times New Roman" panose="02020603050405020304" pitchFamily="18" charset="0"/>
                            </a:rPr>
                            <a:t>Δ</a:t>
                          </a:r>
                          <a:r>
                            <a:rPr lang="en-US" sz="2800" i="1" dirty="0">
                              <a:solidFill>
                                <a:srgbClr val="000000"/>
                              </a:solidFill>
                              <a:effectLst/>
                              <a:latin typeface="+mn-lt"/>
                              <a:ea typeface="+mn-ea"/>
                              <a:cs typeface="Times New Roman" panose="02020603050405020304" pitchFamily="18" charset="0"/>
                            </a:rPr>
                            <a:t>H</a:t>
                          </a:r>
                          <a:r>
                            <a:rPr lang="en-US" sz="2800" baseline="-25000" dirty="0">
                              <a:solidFill>
                                <a:srgbClr val="000000"/>
                              </a:solidFill>
                              <a:effectLst/>
                              <a:latin typeface="+mn-lt"/>
                              <a:ea typeface="+mn-ea"/>
                              <a:cs typeface="Times New Roman" panose="02020603050405020304" pitchFamily="18" charset="0"/>
                            </a:rPr>
                            <a:t>1</a:t>
                          </a:r>
                          <a:r>
                            <a:rPr lang="zh-CN" sz="2800" dirty="0">
                              <a:solidFill>
                                <a:srgbClr val="000000"/>
                              </a:solidFill>
                              <a:effectLst/>
                              <a:latin typeface="+mn-lt"/>
                              <a:ea typeface="+mn-ea"/>
                              <a:cs typeface="Times New Roman" panose="02020603050405020304" pitchFamily="18" charset="0"/>
                            </a:rPr>
                            <a:t>或</a:t>
                          </a:r>
                          <a:r>
                            <a:rPr lang="en-US" sz="2800" dirty="0">
                              <a:solidFill>
                                <a:srgbClr val="000000"/>
                              </a:solidFill>
                              <a:effectLst/>
                              <a:latin typeface="+mn-lt"/>
                              <a:ea typeface="+mn-ea"/>
                              <a:cs typeface="Times New Roman" panose="02020603050405020304" pitchFamily="18" charset="0"/>
                            </a:rPr>
                            <a:t>Δ</a:t>
                          </a:r>
                          <a:r>
                            <a:rPr lang="en-US" sz="2800" i="1" dirty="0">
                              <a:solidFill>
                                <a:srgbClr val="000000"/>
                              </a:solidFill>
                              <a:effectLst/>
                              <a:latin typeface="+mn-lt"/>
                              <a:ea typeface="+mn-ea"/>
                              <a:cs typeface="Times New Roman" panose="02020603050405020304" pitchFamily="18" charset="0"/>
                            </a:rPr>
                            <a:t>H</a:t>
                          </a:r>
                          <a:r>
                            <a:rPr lang="en-US" sz="2800" baseline="-25000" dirty="0">
                              <a:solidFill>
                                <a:srgbClr val="000000"/>
                              </a:solidFill>
                              <a:effectLst/>
                              <a:latin typeface="+mn-lt"/>
                              <a:ea typeface="+mn-ea"/>
                              <a:cs typeface="Times New Roman" panose="02020603050405020304" pitchFamily="18" charset="0"/>
                            </a:rPr>
                            <a:t>1</a:t>
                          </a:r>
                          <a:r>
                            <a:rPr lang="en-US" sz="2800" dirty="0">
                              <a:solidFill>
                                <a:srgbClr val="000000"/>
                              </a:solidFill>
                              <a:effectLst/>
                              <a:latin typeface="+mn-lt"/>
                              <a:ea typeface="+mn-ea"/>
                              <a:cs typeface="Times New Roman" panose="02020603050405020304" pitchFamily="18" charset="0"/>
                            </a:rPr>
                            <a:t>=</a:t>
                          </a:r>
                          <a:r>
                            <a:rPr lang="en-US" sz="2800" i="1" dirty="0">
                              <a:solidFill>
                                <a:srgbClr val="000000"/>
                              </a:solidFill>
                              <a:effectLst/>
                              <a:latin typeface="+mn-lt"/>
                              <a:ea typeface="+mn-ea"/>
                              <a:cs typeface="Times New Roman" panose="02020603050405020304" pitchFamily="18" charset="0"/>
                            </a:rPr>
                            <a:t>a</a:t>
                          </a:r>
                          <a:r>
                            <a:rPr lang="en-US" sz="2800" dirty="0">
                              <a:solidFill>
                                <a:srgbClr val="000000"/>
                              </a:solidFill>
                              <a:effectLst/>
                              <a:latin typeface="+mn-lt"/>
                              <a:ea typeface="+mn-ea"/>
                              <a:cs typeface="Times New Roman" panose="02020603050405020304" pitchFamily="18" charset="0"/>
                            </a:rPr>
                            <a:t>Δ</a:t>
                          </a:r>
                          <a:r>
                            <a:rPr lang="en-US" sz="2800" i="1" dirty="0">
                              <a:solidFill>
                                <a:srgbClr val="000000"/>
                              </a:solidFill>
                              <a:effectLst/>
                              <a:latin typeface="+mn-lt"/>
                              <a:ea typeface="+mn-ea"/>
                              <a:cs typeface="Times New Roman" panose="02020603050405020304" pitchFamily="18" charset="0"/>
                            </a:rPr>
                            <a:t>H</a:t>
                          </a:r>
                          <a:r>
                            <a:rPr lang="en-US" sz="2800" baseline="-25000" dirty="0">
                              <a:solidFill>
                                <a:srgbClr val="000000"/>
                              </a:solidFill>
                              <a:effectLst/>
                              <a:latin typeface="+mn-lt"/>
                              <a:ea typeface="+mn-ea"/>
                              <a:cs typeface="Times New Roman" panose="02020603050405020304" pitchFamily="18" charset="0"/>
                            </a:rPr>
                            <a:t>2</a:t>
                          </a:r>
                          <a:endParaRPr lang="zh-CN" sz="28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52639499"/>
                      </a:ext>
                    </a:extLst>
                  </a:tr>
                  <a:tr h="0">
                    <a:tc>
                      <a:txBody>
                        <a:bodyPr/>
                        <a:lstStyle/>
                        <a:p>
                          <a:pPr algn="ctr">
                            <a:lnSpc>
                              <a:spcPct val="120000"/>
                            </a:lnSpc>
                            <a:spcAft>
                              <a:spcPts val="0"/>
                            </a:spcAft>
                          </a:pPr>
                          <a:r>
                            <a:rPr lang="en-US" sz="2800" i="1" dirty="0" err="1">
                              <a:solidFill>
                                <a:srgbClr val="000000"/>
                              </a:solidFill>
                              <a:effectLst/>
                              <a:latin typeface="+mn-lt"/>
                              <a:ea typeface="+mn-ea"/>
                              <a:cs typeface="Times New Roman" panose="02020603050405020304" pitchFamily="18" charset="0"/>
                            </a:rPr>
                            <a:t>a</a:t>
                          </a:r>
                          <a:r>
                            <a:rPr lang="en-US" sz="2800" dirty="0" err="1">
                              <a:solidFill>
                                <a:srgbClr val="000000"/>
                              </a:solidFill>
                              <a:effectLst/>
                              <a:latin typeface="+mn-lt"/>
                              <a:ea typeface="+mn-ea"/>
                              <a:cs typeface="Times New Roman" panose="02020603050405020304" pitchFamily="18" charset="0"/>
                            </a:rPr>
                            <a:t>A</a:t>
                          </a:r>
                          <a:r>
                            <a:rPr lang="en-US" sz="2800" dirty="0">
                              <a:solidFill>
                                <a:srgbClr val="000000"/>
                              </a:solidFill>
                              <a:effectLst/>
                              <a:latin typeface="+mn-lt"/>
                              <a:ea typeface="+mn-ea"/>
                              <a:cs typeface="Times New Roman" panose="02020603050405020304" pitchFamily="18" charset="0"/>
                            </a:rPr>
                            <a:t>       B</a:t>
                          </a:r>
                          <a:r>
                            <a:rPr lang="zh-CN" sz="2800" dirty="0">
                              <a:solidFill>
                                <a:srgbClr val="000000"/>
                              </a:solidFill>
                              <a:effectLst/>
                              <a:latin typeface="+mn-lt"/>
                              <a:ea typeface="+mn-ea"/>
                              <a:cs typeface="Times New Roman" panose="02020603050405020304" pitchFamily="18" charset="0"/>
                            </a:rPr>
                            <a:t>　</a:t>
                          </a:r>
                          <a:r>
                            <a:rPr lang="en-US" sz="2800" dirty="0">
                              <a:solidFill>
                                <a:srgbClr val="000000"/>
                              </a:solidFill>
                              <a:effectLst/>
                              <a:latin typeface="+mn-lt"/>
                              <a:ea typeface="+mn-ea"/>
                              <a:cs typeface="Times New Roman" panose="02020603050405020304" pitchFamily="18" charset="0"/>
                            </a:rPr>
                            <a:t>Δ</a:t>
                          </a:r>
                          <a:r>
                            <a:rPr lang="en-US" sz="2800" i="1" dirty="0">
                              <a:solidFill>
                                <a:srgbClr val="000000"/>
                              </a:solidFill>
                              <a:effectLst/>
                              <a:latin typeface="+mn-lt"/>
                              <a:ea typeface="+mn-ea"/>
                              <a:cs typeface="Times New Roman" panose="02020603050405020304" pitchFamily="18" charset="0"/>
                            </a:rPr>
                            <a:t>H</a:t>
                          </a:r>
                          <a:r>
                            <a:rPr lang="en-US" sz="2800" baseline="-25000" dirty="0">
                              <a:solidFill>
                                <a:srgbClr val="000000"/>
                              </a:solidFill>
                              <a:effectLst/>
                              <a:latin typeface="+mn-lt"/>
                              <a:ea typeface="+mn-ea"/>
                              <a:cs typeface="Times New Roman" panose="02020603050405020304" pitchFamily="18" charset="0"/>
                            </a:rPr>
                            <a:t>1</a:t>
                          </a:r>
                          <a:endParaRPr lang="zh-CN" sz="2800" dirty="0">
                            <a:solidFill>
                              <a:srgbClr val="000000"/>
                            </a:solidFill>
                            <a:effectLst/>
                            <a:latin typeface="+mn-lt"/>
                            <a:ea typeface="+mn-ea"/>
                            <a:cs typeface="Times New Roman" panose="02020603050405020304" pitchFamily="18" charset="0"/>
                          </a:endParaRPr>
                        </a:p>
                        <a:p>
                          <a:pPr algn="ctr">
                            <a:lnSpc>
                              <a:spcPct val="120000"/>
                            </a:lnSpc>
                            <a:spcAft>
                              <a:spcPts val="0"/>
                            </a:spcAft>
                          </a:pPr>
                          <a:r>
                            <a:rPr lang="en-US" sz="2800" dirty="0">
                              <a:solidFill>
                                <a:srgbClr val="000000"/>
                              </a:solidFill>
                              <a:effectLst/>
                              <a:latin typeface="+mn-lt"/>
                              <a:ea typeface="+mn-ea"/>
                              <a:cs typeface="Times New Roman" panose="02020603050405020304" pitchFamily="18" charset="0"/>
                            </a:rPr>
                            <a:t>B       </a:t>
                          </a:r>
                          <a:r>
                            <a:rPr lang="en-US" sz="2800" i="1" dirty="0" err="1">
                              <a:solidFill>
                                <a:srgbClr val="000000"/>
                              </a:solidFill>
                              <a:effectLst/>
                              <a:latin typeface="+mn-lt"/>
                              <a:ea typeface="+mn-ea"/>
                              <a:cs typeface="Times New Roman" panose="02020603050405020304" pitchFamily="18" charset="0"/>
                            </a:rPr>
                            <a:t>a</a:t>
                          </a:r>
                          <a:r>
                            <a:rPr lang="en-US" sz="2800" dirty="0" err="1">
                              <a:solidFill>
                                <a:srgbClr val="000000"/>
                              </a:solidFill>
                              <a:effectLst/>
                              <a:latin typeface="+mn-lt"/>
                              <a:ea typeface="+mn-ea"/>
                              <a:cs typeface="Times New Roman" panose="02020603050405020304" pitchFamily="18" charset="0"/>
                            </a:rPr>
                            <a:t>A</a:t>
                          </a:r>
                          <a:r>
                            <a:rPr lang="zh-CN" sz="2800" dirty="0">
                              <a:solidFill>
                                <a:srgbClr val="000000"/>
                              </a:solidFill>
                              <a:effectLst/>
                              <a:latin typeface="+mn-lt"/>
                              <a:ea typeface="+mn-ea"/>
                              <a:cs typeface="Times New Roman" panose="02020603050405020304" pitchFamily="18" charset="0"/>
                            </a:rPr>
                            <a:t>　</a:t>
                          </a:r>
                          <a:r>
                            <a:rPr lang="en-US" sz="2800" dirty="0">
                              <a:solidFill>
                                <a:srgbClr val="000000"/>
                              </a:solidFill>
                              <a:effectLst/>
                              <a:latin typeface="+mn-lt"/>
                              <a:ea typeface="+mn-ea"/>
                              <a:cs typeface="Times New Roman" panose="02020603050405020304" pitchFamily="18" charset="0"/>
                            </a:rPr>
                            <a:t>Δ</a:t>
                          </a:r>
                          <a:r>
                            <a:rPr lang="en-US" sz="2800" i="1" dirty="0">
                              <a:solidFill>
                                <a:srgbClr val="000000"/>
                              </a:solidFill>
                              <a:effectLst/>
                              <a:latin typeface="+mn-lt"/>
                              <a:ea typeface="+mn-ea"/>
                              <a:cs typeface="Times New Roman" panose="02020603050405020304" pitchFamily="18" charset="0"/>
                            </a:rPr>
                            <a:t>H</a:t>
                          </a:r>
                          <a:r>
                            <a:rPr lang="en-US" sz="2800" baseline="-25000" dirty="0">
                              <a:solidFill>
                                <a:srgbClr val="000000"/>
                              </a:solidFill>
                              <a:effectLst/>
                              <a:latin typeface="+mn-lt"/>
                              <a:ea typeface="+mn-ea"/>
                              <a:cs typeface="Times New Roman" panose="02020603050405020304" pitchFamily="18" charset="0"/>
                            </a:rPr>
                            <a:t>2</a:t>
                          </a:r>
                          <a:endParaRPr lang="zh-CN" sz="28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2800" dirty="0">
                              <a:solidFill>
                                <a:srgbClr val="000000"/>
                              </a:solidFill>
                              <a:effectLst/>
                              <a:latin typeface="+mn-lt"/>
                              <a:ea typeface="+mn-ea"/>
                              <a:cs typeface="Times New Roman" panose="02020603050405020304" pitchFamily="18" charset="0"/>
                            </a:rPr>
                            <a:t>Δ</a:t>
                          </a:r>
                          <a:r>
                            <a:rPr lang="en-US" sz="2800" i="1" dirty="0">
                              <a:solidFill>
                                <a:srgbClr val="000000"/>
                              </a:solidFill>
                              <a:effectLst/>
                              <a:latin typeface="+mn-lt"/>
                              <a:ea typeface="+mn-ea"/>
                              <a:cs typeface="Times New Roman" panose="02020603050405020304" pitchFamily="18" charset="0"/>
                            </a:rPr>
                            <a:t>H</a:t>
                          </a:r>
                          <a:r>
                            <a:rPr lang="en-US" sz="2800" baseline="-25000" dirty="0">
                              <a:solidFill>
                                <a:srgbClr val="000000"/>
                              </a:solidFill>
                              <a:effectLst/>
                              <a:latin typeface="+mn-lt"/>
                              <a:ea typeface="+mn-ea"/>
                              <a:cs typeface="Times New Roman" panose="02020603050405020304" pitchFamily="18" charset="0"/>
                            </a:rPr>
                            <a:t>1</a:t>
                          </a:r>
                          <a:r>
                            <a:rPr lang="en-US" sz="2800" dirty="0">
                              <a:solidFill>
                                <a:srgbClr val="000000"/>
                              </a:solidFill>
                              <a:effectLst/>
                              <a:latin typeface="+mn-lt"/>
                              <a:ea typeface="+mn-ea"/>
                              <a:cs typeface="Times New Roman" panose="02020603050405020304" pitchFamily="18" charset="0"/>
                            </a:rPr>
                            <a:t>=-Δ</a:t>
                          </a:r>
                          <a:r>
                            <a:rPr lang="en-US" sz="2800" i="1" dirty="0">
                              <a:solidFill>
                                <a:srgbClr val="000000"/>
                              </a:solidFill>
                              <a:effectLst/>
                              <a:latin typeface="+mn-lt"/>
                              <a:ea typeface="+mn-ea"/>
                              <a:cs typeface="Times New Roman" panose="02020603050405020304" pitchFamily="18" charset="0"/>
                            </a:rPr>
                            <a:t>H</a:t>
                          </a:r>
                          <a:r>
                            <a:rPr lang="en-US" sz="2800" baseline="-25000" dirty="0">
                              <a:solidFill>
                                <a:srgbClr val="000000"/>
                              </a:solidFill>
                              <a:effectLst/>
                              <a:latin typeface="+mn-lt"/>
                              <a:ea typeface="+mn-ea"/>
                              <a:cs typeface="Times New Roman" panose="02020603050405020304" pitchFamily="18" charset="0"/>
                            </a:rPr>
                            <a:t>2</a:t>
                          </a:r>
                          <a:endParaRPr lang="zh-CN" sz="28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58395958"/>
                      </a:ext>
                    </a:extLst>
                  </a:tr>
                  <a:tr h="0">
                    <a:tc>
                      <a:txBody>
                        <a:bodyPr/>
                        <a:lstStyle/>
                        <a:p>
                          <a:pPr algn="ctr">
                            <a:lnSpc>
                              <a:spcPct val="120000"/>
                            </a:lnSpc>
                            <a:spcAft>
                              <a:spcPts val="0"/>
                            </a:spcAft>
                          </a:pPr>
                          <a:r>
                            <a:rPr lang="en-US" sz="2800" i="1" dirty="0" err="1">
                              <a:solidFill>
                                <a:srgbClr val="000000"/>
                              </a:solidFill>
                              <a:effectLst/>
                              <a:latin typeface="+mn-lt"/>
                              <a:ea typeface="+mn-ea"/>
                              <a:cs typeface="Times New Roman" panose="02020603050405020304" pitchFamily="18" charset="0"/>
                            </a:rPr>
                            <a:t>a</a:t>
                          </a:r>
                          <a:r>
                            <a:rPr lang="en-US" sz="2800" dirty="0" err="1">
                              <a:solidFill>
                                <a:srgbClr val="000000"/>
                              </a:solidFill>
                              <a:effectLst/>
                              <a:latin typeface="+mn-lt"/>
                              <a:ea typeface="+mn-ea"/>
                              <a:cs typeface="Times New Roman" panose="02020603050405020304" pitchFamily="18" charset="0"/>
                            </a:rPr>
                            <a:t>A</a:t>
                          </a:r>
                          <a:r>
                            <a:rPr lang="en-US" sz="2800" dirty="0">
                              <a:solidFill>
                                <a:srgbClr val="000000"/>
                              </a:solidFill>
                              <a:effectLst/>
                              <a:latin typeface="+mn-lt"/>
                              <a:ea typeface="+mn-ea"/>
                              <a:cs typeface="Times New Roman" panose="02020603050405020304" pitchFamily="18" charset="0"/>
                            </a:rPr>
                            <a:t>       B</a:t>
                          </a:r>
                          <a:r>
                            <a:rPr lang="zh-CN" sz="2800" dirty="0">
                              <a:solidFill>
                                <a:srgbClr val="000000"/>
                              </a:solidFill>
                              <a:effectLst/>
                              <a:latin typeface="+mn-lt"/>
                              <a:ea typeface="+mn-ea"/>
                              <a:cs typeface="Times New Roman" panose="02020603050405020304" pitchFamily="18" charset="0"/>
                            </a:rPr>
                            <a:t>　</a:t>
                          </a:r>
                          <a:r>
                            <a:rPr lang="en-US" sz="2800" dirty="0">
                              <a:solidFill>
                                <a:srgbClr val="000000"/>
                              </a:solidFill>
                              <a:effectLst/>
                              <a:latin typeface="+mn-lt"/>
                              <a:ea typeface="+mn-ea"/>
                              <a:cs typeface="Times New Roman" panose="02020603050405020304" pitchFamily="18" charset="0"/>
                            </a:rPr>
                            <a:t>Δ</a:t>
                          </a:r>
                          <a:r>
                            <a:rPr lang="en-US" sz="2800" i="1" dirty="0">
                              <a:solidFill>
                                <a:srgbClr val="000000"/>
                              </a:solidFill>
                              <a:effectLst/>
                              <a:latin typeface="+mn-lt"/>
                              <a:ea typeface="+mn-ea"/>
                              <a:cs typeface="Times New Roman" panose="02020603050405020304" pitchFamily="18" charset="0"/>
                            </a:rPr>
                            <a:t>H</a:t>
                          </a:r>
                          <a:r>
                            <a:rPr lang="en-US" sz="2800" baseline="-25000" dirty="0">
                              <a:solidFill>
                                <a:srgbClr val="000000"/>
                              </a:solidFill>
                              <a:effectLst/>
                              <a:latin typeface="+mn-lt"/>
                              <a:ea typeface="+mn-ea"/>
                              <a:cs typeface="Times New Roman" panose="02020603050405020304" pitchFamily="18" charset="0"/>
                            </a:rPr>
                            <a:t>1</a:t>
                          </a:r>
                          <a:endParaRPr lang="zh-CN" sz="2800" dirty="0">
                            <a:solidFill>
                              <a:srgbClr val="000000"/>
                            </a:solidFill>
                            <a:effectLst/>
                            <a:latin typeface="+mn-lt"/>
                            <a:ea typeface="+mn-ea"/>
                            <a:cs typeface="Times New Roman" panose="02020603050405020304" pitchFamily="18" charset="0"/>
                          </a:endParaRPr>
                        </a:p>
                        <a:p>
                          <a:pPr algn="ctr">
                            <a:lnSpc>
                              <a:spcPct val="120000"/>
                            </a:lnSpc>
                            <a:spcAft>
                              <a:spcPts val="0"/>
                            </a:spcAft>
                          </a:pPr>
                          <a:r>
                            <a:rPr lang="en-US" sz="2800" dirty="0">
                              <a:solidFill>
                                <a:srgbClr val="000000"/>
                              </a:solidFill>
                              <a:effectLst/>
                              <a:latin typeface="+mn-lt"/>
                              <a:ea typeface="+mn-ea"/>
                              <a:cs typeface="Times New Roman" panose="02020603050405020304" pitchFamily="18" charset="0"/>
                            </a:rPr>
                            <a:t>B       </a:t>
                          </a:r>
                          <a:r>
                            <a:rPr lang="en-US" sz="2800" i="1" dirty="0" err="1">
                              <a:solidFill>
                                <a:srgbClr val="000000"/>
                              </a:solidFill>
                              <a:effectLst/>
                              <a:latin typeface="+mn-lt"/>
                              <a:ea typeface="+mn-ea"/>
                              <a:cs typeface="Times New Roman" panose="02020603050405020304" pitchFamily="18" charset="0"/>
                            </a:rPr>
                            <a:t>c</a:t>
                          </a:r>
                          <a:r>
                            <a:rPr lang="en-US" sz="2800" dirty="0" err="1">
                              <a:solidFill>
                                <a:srgbClr val="000000"/>
                              </a:solidFill>
                              <a:effectLst/>
                              <a:latin typeface="+mn-lt"/>
                              <a:ea typeface="+mn-ea"/>
                              <a:cs typeface="Times New Roman" panose="02020603050405020304" pitchFamily="18" charset="0"/>
                            </a:rPr>
                            <a:t>C</a:t>
                          </a:r>
                          <a:r>
                            <a:rPr lang="zh-CN" sz="2800" dirty="0">
                              <a:solidFill>
                                <a:srgbClr val="000000"/>
                              </a:solidFill>
                              <a:effectLst/>
                              <a:latin typeface="+mn-lt"/>
                              <a:ea typeface="+mn-ea"/>
                              <a:cs typeface="Times New Roman" panose="02020603050405020304" pitchFamily="18" charset="0"/>
                            </a:rPr>
                            <a:t>　</a:t>
                          </a:r>
                          <a:r>
                            <a:rPr lang="en-US" sz="2800" dirty="0">
                              <a:solidFill>
                                <a:srgbClr val="000000"/>
                              </a:solidFill>
                              <a:effectLst/>
                              <a:latin typeface="+mn-lt"/>
                              <a:ea typeface="+mn-ea"/>
                              <a:cs typeface="Times New Roman" panose="02020603050405020304" pitchFamily="18" charset="0"/>
                            </a:rPr>
                            <a:t>Δ</a:t>
                          </a:r>
                          <a:r>
                            <a:rPr lang="en-US" sz="2800" i="1" dirty="0">
                              <a:solidFill>
                                <a:srgbClr val="000000"/>
                              </a:solidFill>
                              <a:effectLst/>
                              <a:latin typeface="+mn-lt"/>
                              <a:ea typeface="+mn-ea"/>
                              <a:cs typeface="Times New Roman" panose="02020603050405020304" pitchFamily="18" charset="0"/>
                            </a:rPr>
                            <a:t>H</a:t>
                          </a:r>
                          <a:r>
                            <a:rPr lang="en-US" sz="2800" baseline="-25000" dirty="0">
                              <a:solidFill>
                                <a:srgbClr val="000000"/>
                              </a:solidFill>
                              <a:effectLst/>
                              <a:latin typeface="+mn-lt"/>
                              <a:ea typeface="+mn-ea"/>
                              <a:cs typeface="Times New Roman" panose="02020603050405020304" pitchFamily="18" charset="0"/>
                            </a:rPr>
                            <a:t>2</a:t>
                          </a:r>
                          <a:endParaRPr lang="zh-CN" sz="2800" dirty="0">
                            <a:solidFill>
                              <a:srgbClr val="000000"/>
                            </a:solidFill>
                            <a:effectLst/>
                            <a:latin typeface="+mn-lt"/>
                            <a:ea typeface="+mn-ea"/>
                            <a:cs typeface="Times New Roman" panose="02020603050405020304" pitchFamily="18" charset="0"/>
                          </a:endParaRPr>
                        </a:p>
                        <a:p>
                          <a:pPr algn="ctr">
                            <a:lnSpc>
                              <a:spcPct val="120000"/>
                            </a:lnSpc>
                            <a:spcAft>
                              <a:spcPts val="0"/>
                            </a:spcAft>
                          </a:pPr>
                          <a:r>
                            <a:rPr lang="en-US" sz="2800" i="1" dirty="0" err="1">
                              <a:solidFill>
                                <a:srgbClr val="000000"/>
                              </a:solidFill>
                              <a:effectLst/>
                              <a:latin typeface="+mn-lt"/>
                              <a:ea typeface="+mn-ea"/>
                              <a:cs typeface="Times New Roman" panose="02020603050405020304" pitchFamily="18" charset="0"/>
                            </a:rPr>
                            <a:t>a</a:t>
                          </a:r>
                          <a:r>
                            <a:rPr lang="en-US" sz="2800" dirty="0" err="1">
                              <a:solidFill>
                                <a:srgbClr val="000000"/>
                              </a:solidFill>
                              <a:effectLst/>
                              <a:latin typeface="+mn-lt"/>
                              <a:ea typeface="+mn-ea"/>
                              <a:cs typeface="Times New Roman" panose="02020603050405020304" pitchFamily="18" charset="0"/>
                            </a:rPr>
                            <a:t>A</a:t>
                          </a:r>
                          <a:r>
                            <a:rPr lang="en-US" sz="2800" dirty="0">
                              <a:solidFill>
                                <a:srgbClr val="000000"/>
                              </a:solidFill>
                              <a:effectLst/>
                              <a:latin typeface="+mn-lt"/>
                              <a:ea typeface="+mn-ea"/>
                              <a:cs typeface="Times New Roman" panose="02020603050405020304" pitchFamily="18" charset="0"/>
                            </a:rPr>
                            <a:t>       </a:t>
                          </a:r>
                          <a:r>
                            <a:rPr lang="en-US" sz="2800" i="1" dirty="0" err="1">
                              <a:solidFill>
                                <a:srgbClr val="000000"/>
                              </a:solidFill>
                              <a:effectLst/>
                              <a:latin typeface="+mn-lt"/>
                              <a:ea typeface="+mn-ea"/>
                              <a:cs typeface="Times New Roman" panose="02020603050405020304" pitchFamily="18" charset="0"/>
                            </a:rPr>
                            <a:t>c</a:t>
                          </a:r>
                          <a:r>
                            <a:rPr lang="en-US" sz="2800" dirty="0" err="1">
                              <a:solidFill>
                                <a:srgbClr val="000000"/>
                              </a:solidFill>
                              <a:effectLst/>
                              <a:latin typeface="+mn-lt"/>
                              <a:ea typeface="+mn-ea"/>
                              <a:cs typeface="Times New Roman" panose="02020603050405020304" pitchFamily="18" charset="0"/>
                            </a:rPr>
                            <a:t>C</a:t>
                          </a:r>
                          <a:r>
                            <a:rPr lang="zh-CN" sz="2800" dirty="0">
                              <a:solidFill>
                                <a:srgbClr val="000000"/>
                              </a:solidFill>
                              <a:effectLst/>
                              <a:latin typeface="+mn-lt"/>
                              <a:ea typeface="+mn-ea"/>
                              <a:cs typeface="Times New Roman" panose="02020603050405020304" pitchFamily="18" charset="0"/>
                            </a:rPr>
                            <a:t>　</a:t>
                          </a:r>
                          <a:r>
                            <a:rPr lang="en-US" sz="2800" dirty="0">
                              <a:solidFill>
                                <a:srgbClr val="000000"/>
                              </a:solidFill>
                              <a:effectLst/>
                              <a:latin typeface="+mn-lt"/>
                              <a:ea typeface="+mn-ea"/>
                              <a:cs typeface="Times New Roman" panose="02020603050405020304" pitchFamily="18" charset="0"/>
                            </a:rPr>
                            <a:t>Δ</a:t>
                          </a:r>
                          <a:r>
                            <a:rPr lang="en-US" sz="2800" i="1" dirty="0">
                              <a:solidFill>
                                <a:srgbClr val="000000"/>
                              </a:solidFill>
                              <a:effectLst/>
                              <a:latin typeface="+mn-lt"/>
                              <a:ea typeface="+mn-ea"/>
                              <a:cs typeface="Times New Roman" panose="02020603050405020304" pitchFamily="18" charset="0"/>
                            </a:rPr>
                            <a:t>H</a:t>
                          </a:r>
                          <a:endParaRPr lang="zh-CN" sz="28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2800" dirty="0">
                              <a:solidFill>
                                <a:srgbClr val="000000"/>
                              </a:solidFill>
                              <a:effectLst/>
                              <a:latin typeface="+mn-lt"/>
                              <a:ea typeface="+mn-ea"/>
                              <a:cs typeface="Times New Roman" panose="02020603050405020304" pitchFamily="18" charset="0"/>
                            </a:rPr>
                            <a:t>Δ</a:t>
                          </a:r>
                          <a:r>
                            <a:rPr lang="en-US" sz="2800" i="1" dirty="0">
                              <a:solidFill>
                                <a:srgbClr val="000000"/>
                              </a:solidFill>
                              <a:effectLst/>
                              <a:latin typeface="+mn-lt"/>
                              <a:ea typeface="+mn-ea"/>
                              <a:cs typeface="Times New Roman" panose="02020603050405020304" pitchFamily="18" charset="0"/>
                            </a:rPr>
                            <a:t>H</a:t>
                          </a:r>
                          <a:r>
                            <a:rPr lang="en-US" sz="2800" dirty="0">
                              <a:solidFill>
                                <a:srgbClr val="000000"/>
                              </a:solidFill>
                              <a:effectLst/>
                              <a:latin typeface="+mn-lt"/>
                              <a:ea typeface="+mn-ea"/>
                              <a:cs typeface="Times New Roman" panose="02020603050405020304" pitchFamily="18" charset="0"/>
                            </a:rPr>
                            <a:t>=Δ</a:t>
                          </a:r>
                          <a:r>
                            <a:rPr lang="en-US" sz="2800" i="1" dirty="0">
                              <a:solidFill>
                                <a:srgbClr val="000000"/>
                              </a:solidFill>
                              <a:effectLst/>
                              <a:latin typeface="+mn-lt"/>
                              <a:ea typeface="+mn-ea"/>
                              <a:cs typeface="Times New Roman" panose="02020603050405020304" pitchFamily="18" charset="0"/>
                            </a:rPr>
                            <a:t>H</a:t>
                          </a:r>
                          <a:r>
                            <a:rPr lang="en-US" sz="2800" baseline="-25000" dirty="0">
                              <a:solidFill>
                                <a:srgbClr val="000000"/>
                              </a:solidFill>
                              <a:effectLst/>
                              <a:latin typeface="+mn-lt"/>
                              <a:ea typeface="+mn-ea"/>
                              <a:cs typeface="Times New Roman" panose="02020603050405020304" pitchFamily="18" charset="0"/>
                            </a:rPr>
                            <a:t>1</a:t>
                          </a:r>
                          <a:r>
                            <a:rPr lang="en-US" sz="2800" dirty="0">
                              <a:solidFill>
                                <a:srgbClr val="000000"/>
                              </a:solidFill>
                              <a:effectLst/>
                              <a:latin typeface="+mn-lt"/>
                              <a:ea typeface="+mn-ea"/>
                              <a:cs typeface="Times New Roman" panose="02020603050405020304" pitchFamily="18" charset="0"/>
                            </a:rPr>
                            <a:t>+Δ</a:t>
                          </a:r>
                          <a:r>
                            <a:rPr lang="en-US" sz="2800" i="1" dirty="0">
                              <a:solidFill>
                                <a:srgbClr val="000000"/>
                              </a:solidFill>
                              <a:effectLst/>
                              <a:latin typeface="+mn-lt"/>
                              <a:ea typeface="+mn-ea"/>
                              <a:cs typeface="Times New Roman" panose="02020603050405020304" pitchFamily="18" charset="0"/>
                            </a:rPr>
                            <a:t>H</a:t>
                          </a:r>
                          <a:r>
                            <a:rPr lang="en-US" sz="2800" baseline="-25000" dirty="0">
                              <a:solidFill>
                                <a:srgbClr val="000000"/>
                              </a:solidFill>
                              <a:effectLst/>
                              <a:latin typeface="+mn-lt"/>
                              <a:ea typeface="+mn-ea"/>
                              <a:cs typeface="Times New Roman" panose="02020603050405020304" pitchFamily="18" charset="0"/>
                            </a:rPr>
                            <a:t>2</a:t>
                          </a:r>
                          <a:endParaRPr lang="zh-CN" sz="28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57219439"/>
                      </a:ext>
                    </a:extLst>
                  </a:tr>
                </a:tbl>
              </a:graphicData>
            </a:graphic>
          </p:graphicFrame>
        </mc:Choice>
        <mc:Fallback xmlns="">
          <p:graphicFrame>
            <p:nvGraphicFramePr>
              <p:cNvPr id="4" name="表格 3">
                <a:extLst>
                  <a:ext uri="{FF2B5EF4-FFF2-40B4-BE49-F238E27FC236}">
                    <a16:creationId xmlns:a16="http://schemas.microsoft.com/office/drawing/2014/main" id="{3D5D6559-1F7E-42B1-8924-A140491D8B90}"/>
                  </a:ext>
                </a:extLst>
              </p:cNvPr>
              <p:cNvGraphicFramePr>
                <a:graphicFrameLocks noGrp="1"/>
              </p:cNvGraphicFramePr>
              <p:nvPr>
                <p:extLst>
                  <p:ext uri="{D42A27DB-BD31-4B8C-83A1-F6EECF244321}">
                    <p14:modId xmlns:p14="http://schemas.microsoft.com/office/powerpoint/2010/main" val="3096433737"/>
                  </p:ext>
                </p:extLst>
              </p:nvPr>
            </p:nvGraphicFramePr>
            <p:xfrm>
              <a:off x="538654" y="2386925"/>
              <a:ext cx="11421116" cy="4162363"/>
            </p:xfrm>
            <a:graphic>
              <a:graphicData uri="http://schemas.openxmlformats.org/drawingml/2006/table">
                <a:tbl>
                  <a:tblPr firstRow="1" firstCol="1" bandRow="1"/>
                  <a:tblGrid>
                    <a:gridCol w="4541346">
                      <a:extLst>
                        <a:ext uri="{9D8B030D-6E8A-4147-A177-3AD203B41FA5}">
                          <a16:colId xmlns:a16="http://schemas.microsoft.com/office/drawing/2014/main" val="221613289"/>
                        </a:ext>
                      </a:extLst>
                    </a:gridCol>
                    <a:gridCol w="6879770">
                      <a:extLst>
                        <a:ext uri="{9D8B030D-6E8A-4147-A177-3AD203B41FA5}">
                          <a16:colId xmlns:a16="http://schemas.microsoft.com/office/drawing/2014/main" val="1199469497"/>
                        </a:ext>
                      </a:extLst>
                    </a:gridCol>
                  </a:tblGrid>
                  <a:tr h="468440">
                    <a:tc>
                      <a:txBody>
                        <a:bodyPr/>
                        <a:lstStyle/>
                        <a:p>
                          <a:pPr algn="ctr">
                            <a:lnSpc>
                              <a:spcPct val="120000"/>
                            </a:lnSpc>
                            <a:spcAft>
                              <a:spcPts val="0"/>
                            </a:spcAft>
                          </a:pPr>
                          <a:r>
                            <a:rPr lang="zh-CN" sz="2800">
                              <a:solidFill>
                                <a:srgbClr val="000000"/>
                              </a:solidFill>
                              <a:effectLst/>
                              <a:latin typeface="+mn-lt"/>
                              <a:ea typeface="+mn-ea"/>
                              <a:cs typeface="Times New Roman" panose="02020603050405020304" pitchFamily="18" charset="0"/>
                            </a:rPr>
                            <a:t>热化学方程式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zh-CN" sz="2800">
                              <a:solidFill>
                                <a:srgbClr val="000000"/>
                              </a:solidFill>
                              <a:effectLst/>
                              <a:latin typeface="+mn-lt"/>
                              <a:ea typeface="+mn-ea"/>
                              <a:cs typeface="Times New Roman" panose="02020603050405020304" pitchFamily="18" charset="0"/>
                            </a:rPr>
                            <a:t>焓变之间的关系</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4612299"/>
                      </a:ext>
                    </a:extLst>
                  </a:tr>
                  <a:tr h="1220851">
                    <a:tc>
                      <a:txBody>
                        <a:bodyPr/>
                        <a:lstStyle/>
                        <a:p>
                          <a:endParaRPr lang="zh-CN"/>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34" t="-43284" r="-151812" b="-219403"/>
                          </a:stretch>
                        </a:blipFill>
                      </a:tcPr>
                    </a:tc>
                    <a:tc>
                      <a:txBody>
                        <a:bodyPr/>
                        <a:lstStyle/>
                        <a:p>
                          <a:endParaRPr lang="zh-CN"/>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66076" t="-43284" r="-177" b="-219403"/>
                          </a:stretch>
                        </a:blipFill>
                      </a:tcPr>
                    </a:tc>
                    <a:extLst>
                      <a:ext uri="{0D108BD9-81ED-4DB2-BD59-A6C34878D82A}">
                        <a16:rowId xmlns:a16="http://schemas.microsoft.com/office/drawing/2014/main" val="4252639499"/>
                      </a:ext>
                    </a:extLst>
                  </a:tr>
                  <a:tr h="980504">
                    <a:tc>
                      <a:txBody>
                        <a:bodyPr/>
                        <a:lstStyle/>
                        <a:p>
                          <a:pPr algn="ctr">
                            <a:lnSpc>
                              <a:spcPct val="120000"/>
                            </a:lnSpc>
                            <a:spcAft>
                              <a:spcPts val="0"/>
                            </a:spcAft>
                          </a:pPr>
                          <a:r>
                            <a:rPr lang="en-US" sz="2800" i="1" dirty="0" err="1">
                              <a:solidFill>
                                <a:srgbClr val="000000"/>
                              </a:solidFill>
                              <a:effectLst/>
                              <a:latin typeface="+mn-lt"/>
                              <a:ea typeface="+mn-ea"/>
                              <a:cs typeface="Times New Roman" panose="02020603050405020304" pitchFamily="18" charset="0"/>
                            </a:rPr>
                            <a:t>a</a:t>
                          </a:r>
                          <a:r>
                            <a:rPr lang="en-US" sz="2800" dirty="0" err="1">
                              <a:solidFill>
                                <a:srgbClr val="000000"/>
                              </a:solidFill>
                              <a:effectLst/>
                              <a:latin typeface="+mn-lt"/>
                              <a:ea typeface="+mn-ea"/>
                              <a:cs typeface="Times New Roman" panose="02020603050405020304" pitchFamily="18" charset="0"/>
                            </a:rPr>
                            <a:t>A</a:t>
                          </a:r>
                          <a:r>
                            <a:rPr lang="en-US" sz="2800" dirty="0">
                              <a:solidFill>
                                <a:srgbClr val="000000"/>
                              </a:solidFill>
                              <a:effectLst/>
                              <a:latin typeface="+mn-lt"/>
                              <a:ea typeface="+mn-ea"/>
                              <a:cs typeface="Times New Roman" panose="02020603050405020304" pitchFamily="18" charset="0"/>
                            </a:rPr>
                            <a:t>       B</a:t>
                          </a:r>
                          <a:r>
                            <a:rPr lang="zh-CN" sz="2800" dirty="0">
                              <a:solidFill>
                                <a:srgbClr val="000000"/>
                              </a:solidFill>
                              <a:effectLst/>
                              <a:latin typeface="+mn-lt"/>
                              <a:ea typeface="+mn-ea"/>
                              <a:cs typeface="Times New Roman" panose="02020603050405020304" pitchFamily="18" charset="0"/>
                            </a:rPr>
                            <a:t>　</a:t>
                          </a:r>
                          <a:r>
                            <a:rPr lang="en-US" sz="2800" dirty="0">
                              <a:solidFill>
                                <a:srgbClr val="000000"/>
                              </a:solidFill>
                              <a:effectLst/>
                              <a:latin typeface="+mn-lt"/>
                              <a:ea typeface="+mn-ea"/>
                              <a:cs typeface="Times New Roman" panose="02020603050405020304" pitchFamily="18" charset="0"/>
                            </a:rPr>
                            <a:t>Δ</a:t>
                          </a:r>
                          <a:r>
                            <a:rPr lang="en-US" sz="2800" i="1" dirty="0">
                              <a:solidFill>
                                <a:srgbClr val="000000"/>
                              </a:solidFill>
                              <a:effectLst/>
                              <a:latin typeface="+mn-lt"/>
                              <a:ea typeface="+mn-ea"/>
                              <a:cs typeface="Times New Roman" panose="02020603050405020304" pitchFamily="18" charset="0"/>
                            </a:rPr>
                            <a:t>H</a:t>
                          </a:r>
                          <a:r>
                            <a:rPr lang="en-US" sz="2800" baseline="-25000" dirty="0">
                              <a:solidFill>
                                <a:srgbClr val="000000"/>
                              </a:solidFill>
                              <a:effectLst/>
                              <a:latin typeface="+mn-lt"/>
                              <a:ea typeface="+mn-ea"/>
                              <a:cs typeface="Times New Roman" panose="02020603050405020304" pitchFamily="18" charset="0"/>
                            </a:rPr>
                            <a:t>1</a:t>
                          </a:r>
                          <a:endParaRPr lang="zh-CN" sz="2800" dirty="0">
                            <a:solidFill>
                              <a:srgbClr val="000000"/>
                            </a:solidFill>
                            <a:effectLst/>
                            <a:latin typeface="+mn-lt"/>
                            <a:ea typeface="+mn-ea"/>
                            <a:cs typeface="Times New Roman" panose="02020603050405020304" pitchFamily="18" charset="0"/>
                          </a:endParaRPr>
                        </a:p>
                        <a:p>
                          <a:pPr algn="ctr">
                            <a:lnSpc>
                              <a:spcPct val="120000"/>
                            </a:lnSpc>
                            <a:spcAft>
                              <a:spcPts val="0"/>
                            </a:spcAft>
                          </a:pPr>
                          <a:r>
                            <a:rPr lang="en-US" sz="2800" dirty="0">
                              <a:solidFill>
                                <a:srgbClr val="000000"/>
                              </a:solidFill>
                              <a:effectLst/>
                              <a:latin typeface="+mn-lt"/>
                              <a:ea typeface="+mn-ea"/>
                              <a:cs typeface="Times New Roman" panose="02020603050405020304" pitchFamily="18" charset="0"/>
                            </a:rPr>
                            <a:t>B       </a:t>
                          </a:r>
                          <a:r>
                            <a:rPr lang="en-US" sz="2800" i="1" dirty="0" err="1">
                              <a:solidFill>
                                <a:srgbClr val="000000"/>
                              </a:solidFill>
                              <a:effectLst/>
                              <a:latin typeface="+mn-lt"/>
                              <a:ea typeface="+mn-ea"/>
                              <a:cs typeface="Times New Roman" panose="02020603050405020304" pitchFamily="18" charset="0"/>
                            </a:rPr>
                            <a:t>a</a:t>
                          </a:r>
                          <a:r>
                            <a:rPr lang="en-US" sz="2800" dirty="0" err="1">
                              <a:solidFill>
                                <a:srgbClr val="000000"/>
                              </a:solidFill>
                              <a:effectLst/>
                              <a:latin typeface="+mn-lt"/>
                              <a:ea typeface="+mn-ea"/>
                              <a:cs typeface="Times New Roman" panose="02020603050405020304" pitchFamily="18" charset="0"/>
                            </a:rPr>
                            <a:t>A</a:t>
                          </a:r>
                          <a:r>
                            <a:rPr lang="zh-CN" sz="2800" dirty="0">
                              <a:solidFill>
                                <a:srgbClr val="000000"/>
                              </a:solidFill>
                              <a:effectLst/>
                              <a:latin typeface="+mn-lt"/>
                              <a:ea typeface="+mn-ea"/>
                              <a:cs typeface="Times New Roman" panose="02020603050405020304" pitchFamily="18" charset="0"/>
                            </a:rPr>
                            <a:t>　</a:t>
                          </a:r>
                          <a:r>
                            <a:rPr lang="en-US" sz="2800" dirty="0">
                              <a:solidFill>
                                <a:srgbClr val="000000"/>
                              </a:solidFill>
                              <a:effectLst/>
                              <a:latin typeface="+mn-lt"/>
                              <a:ea typeface="+mn-ea"/>
                              <a:cs typeface="Times New Roman" panose="02020603050405020304" pitchFamily="18" charset="0"/>
                            </a:rPr>
                            <a:t>Δ</a:t>
                          </a:r>
                          <a:r>
                            <a:rPr lang="en-US" sz="2800" i="1" dirty="0">
                              <a:solidFill>
                                <a:srgbClr val="000000"/>
                              </a:solidFill>
                              <a:effectLst/>
                              <a:latin typeface="+mn-lt"/>
                              <a:ea typeface="+mn-ea"/>
                              <a:cs typeface="Times New Roman" panose="02020603050405020304" pitchFamily="18" charset="0"/>
                            </a:rPr>
                            <a:t>H</a:t>
                          </a:r>
                          <a:r>
                            <a:rPr lang="en-US" sz="2800" baseline="-25000" dirty="0">
                              <a:solidFill>
                                <a:srgbClr val="000000"/>
                              </a:solidFill>
                              <a:effectLst/>
                              <a:latin typeface="+mn-lt"/>
                              <a:ea typeface="+mn-ea"/>
                              <a:cs typeface="Times New Roman" panose="02020603050405020304" pitchFamily="18" charset="0"/>
                            </a:rPr>
                            <a:t>2</a:t>
                          </a:r>
                          <a:endParaRPr lang="zh-CN" sz="28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2800" dirty="0">
                              <a:solidFill>
                                <a:srgbClr val="000000"/>
                              </a:solidFill>
                              <a:effectLst/>
                              <a:latin typeface="+mn-lt"/>
                              <a:ea typeface="+mn-ea"/>
                              <a:cs typeface="Times New Roman" panose="02020603050405020304" pitchFamily="18" charset="0"/>
                            </a:rPr>
                            <a:t>Δ</a:t>
                          </a:r>
                          <a:r>
                            <a:rPr lang="en-US" sz="2800" i="1" dirty="0">
                              <a:solidFill>
                                <a:srgbClr val="000000"/>
                              </a:solidFill>
                              <a:effectLst/>
                              <a:latin typeface="+mn-lt"/>
                              <a:ea typeface="+mn-ea"/>
                              <a:cs typeface="Times New Roman" panose="02020603050405020304" pitchFamily="18" charset="0"/>
                            </a:rPr>
                            <a:t>H</a:t>
                          </a:r>
                          <a:r>
                            <a:rPr lang="en-US" sz="2800" baseline="-25000" dirty="0">
                              <a:solidFill>
                                <a:srgbClr val="000000"/>
                              </a:solidFill>
                              <a:effectLst/>
                              <a:latin typeface="+mn-lt"/>
                              <a:ea typeface="+mn-ea"/>
                              <a:cs typeface="Times New Roman" panose="02020603050405020304" pitchFamily="18" charset="0"/>
                            </a:rPr>
                            <a:t>1</a:t>
                          </a:r>
                          <a:r>
                            <a:rPr lang="en-US" sz="2800" dirty="0">
                              <a:solidFill>
                                <a:srgbClr val="000000"/>
                              </a:solidFill>
                              <a:effectLst/>
                              <a:latin typeface="+mn-lt"/>
                              <a:ea typeface="+mn-ea"/>
                              <a:cs typeface="Times New Roman" panose="02020603050405020304" pitchFamily="18" charset="0"/>
                            </a:rPr>
                            <a:t>=-Δ</a:t>
                          </a:r>
                          <a:r>
                            <a:rPr lang="en-US" sz="2800" i="1" dirty="0">
                              <a:solidFill>
                                <a:srgbClr val="000000"/>
                              </a:solidFill>
                              <a:effectLst/>
                              <a:latin typeface="+mn-lt"/>
                              <a:ea typeface="+mn-ea"/>
                              <a:cs typeface="Times New Roman" panose="02020603050405020304" pitchFamily="18" charset="0"/>
                            </a:rPr>
                            <a:t>H</a:t>
                          </a:r>
                          <a:r>
                            <a:rPr lang="en-US" sz="2800" baseline="-25000" dirty="0">
                              <a:solidFill>
                                <a:srgbClr val="000000"/>
                              </a:solidFill>
                              <a:effectLst/>
                              <a:latin typeface="+mn-lt"/>
                              <a:ea typeface="+mn-ea"/>
                              <a:cs typeface="Times New Roman" panose="02020603050405020304" pitchFamily="18" charset="0"/>
                            </a:rPr>
                            <a:t>2</a:t>
                          </a:r>
                          <a:endParaRPr lang="zh-CN" sz="28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8395958"/>
                      </a:ext>
                    </a:extLst>
                  </a:tr>
                  <a:tr h="1492568">
                    <a:tc>
                      <a:txBody>
                        <a:bodyPr/>
                        <a:lstStyle/>
                        <a:p>
                          <a:pPr algn="ctr">
                            <a:lnSpc>
                              <a:spcPct val="120000"/>
                            </a:lnSpc>
                            <a:spcAft>
                              <a:spcPts val="0"/>
                            </a:spcAft>
                          </a:pPr>
                          <a:r>
                            <a:rPr lang="en-US" sz="2800" i="1" dirty="0" err="1">
                              <a:solidFill>
                                <a:srgbClr val="000000"/>
                              </a:solidFill>
                              <a:effectLst/>
                              <a:latin typeface="+mn-lt"/>
                              <a:ea typeface="+mn-ea"/>
                              <a:cs typeface="Times New Roman" panose="02020603050405020304" pitchFamily="18" charset="0"/>
                            </a:rPr>
                            <a:t>a</a:t>
                          </a:r>
                          <a:r>
                            <a:rPr lang="en-US" sz="2800" dirty="0" err="1">
                              <a:solidFill>
                                <a:srgbClr val="000000"/>
                              </a:solidFill>
                              <a:effectLst/>
                              <a:latin typeface="+mn-lt"/>
                              <a:ea typeface="+mn-ea"/>
                              <a:cs typeface="Times New Roman" panose="02020603050405020304" pitchFamily="18" charset="0"/>
                            </a:rPr>
                            <a:t>A</a:t>
                          </a:r>
                          <a:r>
                            <a:rPr lang="en-US" sz="2800" dirty="0">
                              <a:solidFill>
                                <a:srgbClr val="000000"/>
                              </a:solidFill>
                              <a:effectLst/>
                              <a:latin typeface="+mn-lt"/>
                              <a:ea typeface="+mn-ea"/>
                              <a:cs typeface="Times New Roman" panose="02020603050405020304" pitchFamily="18" charset="0"/>
                            </a:rPr>
                            <a:t>       B</a:t>
                          </a:r>
                          <a:r>
                            <a:rPr lang="zh-CN" sz="2800" dirty="0">
                              <a:solidFill>
                                <a:srgbClr val="000000"/>
                              </a:solidFill>
                              <a:effectLst/>
                              <a:latin typeface="+mn-lt"/>
                              <a:ea typeface="+mn-ea"/>
                              <a:cs typeface="Times New Roman" panose="02020603050405020304" pitchFamily="18" charset="0"/>
                            </a:rPr>
                            <a:t>　</a:t>
                          </a:r>
                          <a:r>
                            <a:rPr lang="en-US" sz="2800" dirty="0">
                              <a:solidFill>
                                <a:srgbClr val="000000"/>
                              </a:solidFill>
                              <a:effectLst/>
                              <a:latin typeface="+mn-lt"/>
                              <a:ea typeface="+mn-ea"/>
                              <a:cs typeface="Times New Roman" panose="02020603050405020304" pitchFamily="18" charset="0"/>
                            </a:rPr>
                            <a:t>Δ</a:t>
                          </a:r>
                          <a:r>
                            <a:rPr lang="en-US" sz="2800" i="1" dirty="0">
                              <a:solidFill>
                                <a:srgbClr val="000000"/>
                              </a:solidFill>
                              <a:effectLst/>
                              <a:latin typeface="+mn-lt"/>
                              <a:ea typeface="+mn-ea"/>
                              <a:cs typeface="Times New Roman" panose="02020603050405020304" pitchFamily="18" charset="0"/>
                            </a:rPr>
                            <a:t>H</a:t>
                          </a:r>
                          <a:r>
                            <a:rPr lang="en-US" sz="2800" baseline="-25000" dirty="0">
                              <a:solidFill>
                                <a:srgbClr val="000000"/>
                              </a:solidFill>
                              <a:effectLst/>
                              <a:latin typeface="+mn-lt"/>
                              <a:ea typeface="+mn-ea"/>
                              <a:cs typeface="Times New Roman" panose="02020603050405020304" pitchFamily="18" charset="0"/>
                            </a:rPr>
                            <a:t>1</a:t>
                          </a:r>
                          <a:endParaRPr lang="zh-CN" sz="2800" dirty="0">
                            <a:solidFill>
                              <a:srgbClr val="000000"/>
                            </a:solidFill>
                            <a:effectLst/>
                            <a:latin typeface="+mn-lt"/>
                            <a:ea typeface="+mn-ea"/>
                            <a:cs typeface="Times New Roman" panose="02020603050405020304" pitchFamily="18" charset="0"/>
                          </a:endParaRPr>
                        </a:p>
                        <a:p>
                          <a:pPr algn="ctr">
                            <a:lnSpc>
                              <a:spcPct val="120000"/>
                            </a:lnSpc>
                            <a:spcAft>
                              <a:spcPts val="0"/>
                            </a:spcAft>
                          </a:pPr>
                          <a:r>
                            <a:rPr lang="en-US" sz="2800" dirty="0">
                              <a:solidFill>
                                <a:srgbClr val="000000"/>
                              </a:solidFill>
                              <a:effectLst/>
                              <a:latin typeface="+mn-lt"/>
                              <a:ea typeface="+mn-ea"/>
                              <a:cs typeface="Times New Roman" panose="02020603050405020304" pitchFamily="18" charset="0"/>
                            </a:rPr>
                            <a:t>B       </a:t>
                          </a:r>
                          <a:r>
                            <a:rPr lang="en-US" sz="2800" i="1" dirty="0" err="1">
                              <a:solidFill>
                                <a:srgbClr val="000000"/>
                              </a:solidFill>
                              <a:effectLst/>
                              <a:latin typeface="+mn-lt"/>
                              <a:ea typeface="+mn-ea"/>
                              <a:cs typeface="Times New Roman" panose="02020603050405020304" pitchFamily="18" charset="0"/>
                            </a:rPr>
                            <a:t>c</a:t>
                          </a:r>
                          <a:r>
                            <a:rPr lang="en-US" sz="2800" dirty="0" err="1">
                              <a:solidFill>
                                <a:srgbClr val="000000"/>
                              </a:solidFill>
                              <a:effectLst/>
                              <a:latin typeface="+mn-lt"/>
                              <a:ea typeface="+mn-ea"/>
                              <a:cs typeface="Times New Roman" panose="02020603050405020304" pitchFamily="18" charset="0"/>
                            </a:rPr>
                            <a:t>C</a:t>
                          </a:r>
                          <a:r>
                            <a:rPr lang="zh-CN" sz="2800" dirty="0">
                              <a:solidFill>
                                <a:srgbClr val="000000"/>
                              </a:solidFill>
                              <a:effectLst/>
                              <a:latin typeface="+mn-lt"/>
                              <a:ea typeface="+mn-ea"/>
                              <a:cs typeface="Times New Roman" panose="02020603050405020304" pitchFamily="18" charset="0"/>
                            </a:rPr>
                            <a:t>　</a:t>
                          </a:r>
                          <a:r>
                            <a:rPr lang="en-US" sz="2800" dirty="0">
                              <a:solidFill>
                                <a:srgbClr val="000000"/>
                              </a:solidFill>
                              <a:effectLst/>
                              <a:latin typeface="+mn-lt"/>
                              <a:ea typeface="+mn-ea"/>
                              <a:cs typeface="Times New Roman" panose="02020603050405020304" pitchFamily="18" charset="0"/>
                            </a:rPr>
                            <a:t>Δ</a:t>
                          </a:r>
                          <a:r>
                            <a:rPr lang="en-US" sz="2800" i="1" dirty="0">
                              <a:solidFill>
                                <a:srgbClr val="000000"/>
                              </a:solidFill>
                              <a:effectLst/>
                              <a:latin typeface="+mn-lt"/>
                              <a:ea typeface="+mn-ea"/>
                              <a:cs typeface="Times New Roman" panose="02020603050405020304" pitchFamily="18" charset="0"/>
                            </a:rPr>
                            <a:t>H</a:t>
                          </a:r>
                          <a:r>
                            <a:rPr lang="en-US" sz="2800" baseline="-25000" dirty="0">
                              <a:solidFill>
                                <a:srgbClr val="000000"/>
                              </a:solidFill>
                              <a:effectLst/>
                              <a:latin typeface="+mn-lt"/>
                              <a:ea typeface="+mn-ea"/>
                              <a:cs typeface="Times New Roman" panose="02020603050405020304" pitchFamily="18" charset="0"/>
                            </a:rPr>
                            <a:t>2</a:t>
                          </a:r>
                          <a:endParaRPr lang="zh-CN" sz="2800" dirty="0">
                            <a:solidFill>
                              <a:srgbClr val="000000"/>
                            </a:solidFill>
                            <a:effectLst/>
                            <a:latin typeface="+mn-lt"/>
                            <a:ea typeface="+mn-ea"/>
                            <a:cs typeface="Times New Roman" panose="02020603050405020304" pitchFamily="18" charset="0"/>
                          </a:endParaRPr>
                        </a:p>
                        <a:p>
                          <a:pPr algn="ctr">
                            <a:lnSpc>
                              <a:spcPct val="120000"/>
                            </a:lnSpc>
                            <a:spcAft>
                              <a:spcPts val="0"/>
                            </a:spcAft>
                          </a:pPr>
                          <a:r>
                            <a:rPr lang="en-US" sz="2800" i="1" dirty="0" err="1">
                              <a:solidFill>
                                <a:srgbClr val="000000"/>
                              </a:solidFill>
                              <a:effectLst/>
                              <a:latin typeface="+mn-lt"/>
                              <a:ea typeface="+mn-ea"/>
                              <a:cs typeface="Times New Roman" panose="02020603050405020304" pitchFamily="18" charset="0"/>
                            </a:rPr>
                            <a:t>a</a:t>
                          </a:r>
                          <a:r>
                            <a:rPr lang="en-US" sz="2800" dirty="0" err="1">
                              <a:solidFill>
                                <a:srgbClr val="000000"/>
                              </a:solidFill>
                              <a:effectLst/>
                              <a:latin typeface="+mn-lt"/>
                              <a:ea typeface="+mn-ea"/>
                              <a:cs typeface="Times New Roman" panose="02020603050405020304" pitchFamily="18" charset="0"/>
                            </a:rPr>
                            <a:t>A</a:t>
                          </a:r>
                          <a:r>
                            <a:rPr lang="en-US" sz="2800" dirty="0">
                              <a:solidFill>
                                <a:srgbClr val="000000"/>
                              </a:solidFill>
                              <a:effectLst/>
                              <a:latin typeface="+mn-lt"/>
                              <a:ea typeface="+mn-ea"/>
                              <a:cs typeface="Times New Roman" panose="02020603050405020304" pitchFamily="18" charset="0"/>
                            </a:rPr>
                            <a:t>       </a:t>
                          </a:r>
                          <a:r>
                            <a:rPr lang="en-US" sz="2800" i="1" dirty="0" err="1">
                              <a:solidFill>
                                <a:srgbClr val="000000"/>
                              </a:solidFill>
                              <a:effectLst/>
                              <a:latin typeface="+mn-lt"/>
                              <a:ea typeface="+mn-ea"/>
                              <a:cs typeface="Times New Roman" panose="02020603050405020304" pitchFamily="18" charset="0"/>
                            </a:rPr>
                            <a:t>c</a:t>
                          </a:r>
                          <a:r>
                            <a:rPr lang="en-US" sz="2800" dirty="0" err="1">
                              <a:solidFill>
                                <a:srgbClr val="000000"/>
                              </a:solidFill>
                              <a:effectLst/>
                              <a:latin typeface="+mn-lt"/>
                              <a:ea typeface="+mn-ea"/>
                              <a:cs typeface="Times New Roman" panose="02020603050405020304" pitchFamily="18" charset="0"/>
                            </a:rPr>
                            <a:t>C</a:t>
                          </a:r>
                          <a:r>
                            <a:rPr lang="zh-CN" sz="2800" dirty="0">
                              <a:solidFill>
                                <a:srgbClr val="000000"/>
                              </a:solidFill>
                              <a:effectLst/>
                              <a:latin typeface="+mn-lt"/>
                              <a:ea typeface="+mn-ea"/>
                              <a:cs typeface="Times New Roman" panose="02020603050405020304" pitchFamily="18" charset="0"/>
                            </a:rPr>
                            <a:t>　</a:t>
                          </a:r>
                          <a:r>
                            <a:rPr lang="en-US" sz="2800" dirty="0">
                              <a:solidFill>
                                <a:srgbClr val="000000"/>
                              </a:solidFill>
                              <a:effectLst/>
                              <a:latin typeface="+mn-lt"/>
                              <a:ea typeface="+mn-ea"/>
                              <a:cs typeface="Times New Roman" panose="02020603050405020304" pitchFamily="18" charset="0"/>
                            </a:rPr>
                            <a:t>Δ</a:t>
                          </a:r>
                          <a:r>
                            <a:rPr lang="en-US" sz="2800" i="1" dirty="0">
                              <a:solidFill>
                                <a:srgbClr val="000000"/>
                              </a:solidFill>
                              <a:effectLst/>
                              <a:latin typeface="+mn-lt"/>
                              <a:ea typeface="+mn-ea"/>
                              <a:cs typeface="Times New Roman" panose="02020603050405020304" pitchFamily="18" charset="0"/>
                            </a:rPr>
                            <a:t>H</a:t>
                          </a:r>
                          <a:endParaRPr lang="zh-CN" sz="28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2800" dirty="0">
                              <a:solidFill>
                                <a:srgbClr val="000000"/>
                              </a:solidFill>
                              <a:effectLst/>
                              <a:latin typeface="+mn-lt"/>
                              <a:ea typeface="+mn-ea"/>
                              <a:cs typeface="Times New Roman" panose="02020603050405020304" pitchFamily="18" charset="0"/>
                            </a:rPr>
                            <a:t>Δ</a:t>
                          </a:r>
                          <a:r>
                            <a:rPr lang="en-US" sz="2800" i="1" dirty="0">
                              <a:solidFill>
                                <a:srgbClr val="000000"/>
                              </a:solidFill>
                              <a:effectLst/>
                              <a:latin typeface="+mn-lt"/>
                              <a:ea typeface="+mn-ea"/>
                              <a:cs typeface="Times New Roman" panose="02020603050405020304" pitchFamily="18" charset="0"/>
                            </a:rPr>
                            <a:t>H</a:t>
                          </a:r>
                          <a:r>
                            <a:rPr lang="en-US" sz="2800" dirty="0">
                              <a:solidFill>
                                <a:srgbClr val="000000"/>
                              </a:solidFill>
                              <a:effectLst/>
                              <a:latin typeface="+mn-lt"/>
                              <a:ea typeface="+mn-ea"/>
                              <a:cs typeface="Times New Roman" panose="02020603050405020304" pitchFamily="18" charset="0"/>
                            </a:rPr>
                            <a:t>=Δ</a:t>
                          </a:r>
                          <a:r>
                            <a:rPr lang="en-US" sz="2800" i="1" dirty="0">
                              <a:solidFill>
                                <a:srgbClr val="000000"/>
                              </a:solidFill>
                              <a:effectLst/>
                              <a:latin typeface="+mn-lt"/>
                              <a:ea typeface="+mn-ea"/>
                              <a:cs typeface="Times New Roman" panose="02020603050405020304" pitchFamily="18" charset="0"/>
                            </a:rPr>
                            <a:t>H</a:t>
                          </a:r>
                          <a:r>
                            <a:rPr lang="en-US" sz="2800" baseline="-25000" dirty="0">
                              <a:solidFill>
                                <a:srgbClr val="000000"/>
                              </a:solidFill>
                              <a:effectLst/>
                              <a:latin typeface="+mn-lt"/>
                              <a:ea typeface="+mn-ea"/>
                              <a:cs typeface="Times New Roman" panose="02020603050405020304" pitchFamily="18" charset="0"/>
                            </a:rPr>
                            <a:t>1</a:t>
                          </a:r>
                          <a:r>
                            <a:rPr lang="en-US" sz="2800" dirty="0">
                              <a:solidFill>
                                <a:srgbClr val="000000"/>
                              </a:solidFill>
                              <a:effectLst/>
                              <a:latin typeface="+mn-lt"/>
                              <a:ea typeface="+mn-ea"/>
                              <a:cs typeface="Times New Roman" panose="02020603050405020304" pitchFamily="18" charset="0"/>
                            </a:rPr>
                            <a:t>+Δ</a:t>
                          </a:r>
                          <a:r>
                            <a:rPr lang="en-US" sz="2800" i="1" dirty="0">
                              <a:solidFill>
                                <a:srgbClr val="000000"/>
                              </a:solidFill>
                              <a:effectLst/>
                              <a:latin typeface="+mn-lt"/>
                              <a:ea typeface="+mn-ea"/>
                              <a:cs typeface="Times New Roman" panose="02020603050405020304" pitchFamily="18" charset="0"/>
                            </a:rPr>
                            <a:t>H</a:t>
                          </a:r>
                          <a:r>
                            <a:rPr lang="en-US" sz="2800" baseline="-25000" dirty="0">
                              <a:solidFill>
                                <a:srgbClr val="000000"/>
                              </a:solidFill>
                              <a:effectLst/>
                              <a:latin typeface="+mn-lt"/>
                              <a:ea typeface="+mn-ea"/>
                              <a:cs typeface="Times New Roman" panose="02020603050405020304" pitchFamily="18" charset="0"/>
                            </a:rPr>
                            <a:t>2</a:t>
                          </a:r>
                          <a:endParaRPr lang="zh-CN" sz="28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7219439"/>
                      </a:ext>
                    </a:extLst>
                  </a:tr>
                </a:tbl>
              </a:graphicData>
            </a:graphic>
          </p:graphicFrame>
        </mc:Fallback>
      </mc:AlternateContent>
      <p:pic>
        <p:nvPicPr>
          <p:cNvPr id="9223" name="图片 2463">
            <a:extLst>
              <a:ext uri="{FF2B5EF4-FFF2-40B4-BE49-F238E27FC236}">
                <a16:creationId xmlns="" xmlns:a16="http://schemas.microsoft.com/office/drawing/2014/main" id="{C39C70B0-FF89-42D5-B845-E1062D3AFC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0588" y="6311332"/>
            <a:ext cx="426546" cy="255927"/>
          </a:xfrm>
          <a:prstGeom prst="rect">
            <a:avLst/>
          </a:prstGeom>
          <a:noFill/>
          <a:extLst>
            <a:ext uri="{909E8E84-426E-40DD-AFC4-6F175D3DCCD1}">
              <a14:hiddenFill xmlns:a14="http://schemas.microsoft.com/office/drawing/2010/main">
                <a:solidFill>
                  <a:srgbClr val="FFFFFF"/>
                </a:solidFill>
              </a14:hiddenFill>
            </a:ext>
          </a:extLst>
        </p:spPr>
      </p:pic>
      <p:pic>
        <p:nvPicPr>
          <p:cNvPr id="9222" name="图片 2464">
            <a:extLst>
              <a:ext uri="{FF2B5EF4-FFF2-40B4-BE49-F238E27FC236}">
                <a16:creationId xmlns="" xmlns:a16="http://schemas.microsoft.com/office/drawing/2014/main" id="{4A4282EA-49EC-418E-8DD1-8350C2B7A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505" y="5813116"/>
            <a:ext cx="426546" cy="255927"/>
          </a:xfrm>
          <a:prstGeom prst="rect">
            <a:avLst/>
          </a:prstGeom>
          <a:noFill/>
          <a:extLst>
            <a:ext uri="{909E8E84-426E-40DD-AFC4-6F175D3DCCD1}">
              <a14:hiddenFill xmlns:a14="http://schemas.microsoft.com/office/drawing/2010/main">
                <a:solidFill>
                  <a:srgbClr val="FFFFFF"/>
                </a:solidFill>
              </a14:hiddenFill>
            </a:ext>
          </a:extLst>
        </p:spPr>
      </p:pic>
      <p:pic>
        <p:nvPicPr>
          <p:cNvPr id="9221" name="图片 2465">
            <a:extLst>
              <a:ext uri="{FF2B5EF4-FFF2-40B4-BE49-F238E27FC236}">
                <a16:creationId xmlns="" xmlns:a16="http://schemas.microsoft.com/office/drawing/2014/main" id="{714F28EA-8490-4A96-896F-A532CCA64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319" y="5296312"/>
            <a:ext cx="426546" cy="255927"/>
          </a:xfrm>
          <a:prstGeom prst="rect">
            <a:avLst/>
          </a:prstGeom>
          <a:noFill/>
          <a:extLst>
            <a:ext uri="{909E8E84-426E-40DD-AFC4-6F175D3DCCD1}">
              <a14:hiddenFill xmlns:a14="http://schemas.microsoft.com/office/drawing/2010/main">
                <a:solidFill>
                  <a:srgbClr val="FFFFFF"/>
                </a:solidFill>
              </a14:hiddenFill>
            </a:ext>
          </a:extLst>
        </p:spPr>
      </p:pic>
      <p:pic>
        <p:nvPicPr>
          <p:cNvPr id="9220" name="图片 2466">
            <a:extLst>
              <a:ext uri="{FF2B5EF4-FFF2-40B4-BE49-F238E27FC236}">
                <a16:creationId xmlns="" xmlns:a16="http://schemas.microsoft.com/office/drawing/2014/main" id="{52D0D5DB-2458-4E47-AE94-0E0EABAF0E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1600" y="4835367"/>
            <a:ext cx="426546" cy="255927"/>
          </a:xfrm>
          <a:prstGeom prst="rect">
            <a:avLst/>
          </a:prstGeom>
          <a:noFill/>
          <a:extLst>
            <a:ext uri="{909E8E84-426E-40DD-AFC4-6F175D3DCCD1}">
              <a14:hiddenFill xmlns:a14="http://schemas.microsoft.com/office/drawing/2010/main">
                <a:solidFill>
                  <a:srgbClr val="FFFFFF"/>
                </a:solidFill>
              </a14:hiddenFill>
            </a:ext>
          </a:extLst>
        </p:spPr>
      </p:pic>
      <p:pic>
        <p:nvPicPr>
          <p:cNvPr id="9219" name="图片 2467">
            <a:extLst>
              <a:ext uri="{FF2B5EF4-FFF2-40B4-BE49-F238E27FC236}">
                <a16:creationId xmlns="" xmlns:a16="http://schemas.microsoft.com/office/drawing/2014/main" id="{26F44ECD-4F05-40DD-B5CB-9333386BDA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081" y="4314782"/>
            <a:ext cx="426546" cy="255927"/>
          </a:xfrm>
          <a:prstGeom prst="rect">
            <a:avLst/>
          </a:prstGeom>
          <a:noFill/>
          <a:extLst>
            <a:ext uri="{909E8E84-426E-40DD-AFC4-6F175D3DCCD1}">
              <a14:hiddenFill xmlns:a14="http://schemas.microsoft.com/office/drawing/2010/main">
                <a:solidFill>
                  <a:srgbClr val="FFFFFF"/>
                </a:solidFill>
              </a14:hiddenFill>
            </a:ext>
          </a:extLst>
        </p:spPr>
      </p:pic>
      <p:pic>
        <p:nvPicPr>
          <p:cNvPr id="9218" name="图片 2468">
            <a:extLst>
              <a:ext uri="{FF2B5EF4-FFF2-40B4-BE49-F238E27FC236}">
                <a16:creationId xmlns="" xmlns:a16="http://schemas.microsoft.com/office/drawing/2014/main" id="{DEF05E60-337C-4252-B6E7-DCB1F8EDC3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6221" y="3652077"/>
            <a:ext cx="426546" cy="255927"/>
          </a:xfrm>
          <a:prstGeom prst="rect">
            <a:avLst/>
          </a:prstGeom>
          <a:noFill/>
          <a:extLst>
            <a:ext uri="{909E8E84-426E-40DD-AFC4-6F175D3DCCD1}">
              <a14:hiddenFill xmlns:a14="http://schemas.microsoft.com/office/drawing/2010/main">
                <a:solidFill>
                  <a:srgbClr val="FFFFFF"/>
                </a:solidFill>
              </a14:hiddenFill>
            </a:ext>
          </a:extLst>
        </p:spPr>
      </p:pic>
      <p:pic>
        <p:nvPicPr>
          <p:cNvPr id="9217" name="图片 2469">
            <a:extLst>
              <a:ext uri="{FF2B5EF4-FFF2-40B4-BE49-F238E27FC236}">
                <a16:creationId xmlns="" xmlns:a16="http://schemas.microsoft.com/office/drawing/2014/main" id="{B764CA38-8202-4F06-9B60-DF4738FAD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539" y="3033660"/>
            <a:ext cx="426546" cy="255927"/>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a:extLst>
              <a:ext uri="{FF2B5EF4-FFF2-40B4-BE49-F238E27FC236}">
                <a16:creationId xmlns="" xmlns:a16="http://schemas.microsoft.com/office/drawing/2014/main" id="{3F3B5CA8-EFBD-415C-AC36-A848C38C718F}"/>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37952642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2677656"/>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二氧化碳回收利用是环保科学研究的热点课题。已知</a:t>
            </a:r>
            <a:r>
              <a:rPr lang="en-US" altLang="zh-CN" sz="2800" dirty="0"/>
              <a:t>CO</a:t>
            </a:r>
            <a:r>
              <a:rPr lang="en-US" altLang="zh-CN" sz="2800" baseline="-25000" dirty="0"/>
              <a:t>2</a:t>
            </a:r>
            <a:r>
              <a:rPr lang="zh-CN" altLang="zh-CN" sz="2800" dirty="0"/>
              <a:t>经催化加氢可合成低碳烯烃</a:t>
            </a:r>
            <a:r>
              <a:rPr lang="en-US" altLang="zh-CN" sz="2800" dirty="0"/>
              <a:t>:2CO</a:t>
            </a:r>
            <a:r>
              <a:rPr lang="en-US" altLang="zh-CN" sz="2800" baseline="-25000" dirty="0"/>
              <a:t>2</a:t>
            </a:r>
            <a:r>
              <a:rPr lang="en-US" altLang="zh-CN" sz="2800" dirty="0"/>
              <a:t>(g)+6H</a:t>
            </a:r>
            <a:r>
              <a:rPr lang="en-US" altLang="zh-CN" sz="2800" baseline="-25000" dirty="0"/>
              <a:t>2</a:t>
            </a:r>
            <a:r>
              <a:rPr lang="en-US" altLang="zh-CN" sz="2800" dirty="0"/>
              <a:t>(g)       CH</a:t>
            </a:r>
            <a:r>
              <a:rPr lang="en-US" altLang="zh-CN" sz="2800" baseline="-25000" dirty="0"/>
              <a:t>2         </a:t>
            </a:r>
            <a:r>
              <a:rPr lang="en-US" altLang="zh-CN" sz="2800" dirty="0" err="1"/>
              <a:t>CH</a:t>
            </a:r>
            <a:r>
              <a:rPr lang="en-US" altLang="zh-CN" sz="2800" baseline="-25000" dirty="0" err="1"/>
              <a:t>2</a:t>
            </a:r>
            <a:r>
              <a:rPr lang="en-US" altLang="zh-CN" sz="2800" baseline="-25000" dirty="0"/>
              <a:t> </a:t>
            </a:r>
            <a:r>
              <a:rPr lang="en-US" altLang="zh-CN" sz="2800" dirty="0"/>
              <a:t>(g) +4H</a:t>
            </a:r>
            <a:r>
              <a:rPr lang="en-US" altLang="zh-CN" sz="2800" baseline="-25000" dirty="0"/>
              <a:t>2</a:t>
            </a:r>
            <a:r>
              <a:rPr lang="en-US" altLang="zh-CN" sz="2800" dirty="0"/>
              <a:t>O(g)</a:t>
            </a:r>
            <a:r>
              <a:rPr lang="zh-CN" altLang="zh-CN" sz="2800" dirty="0"/>
              <a:t>　</a:t>
            </a:r>
            <a:r>
              <a:rPr lang="en-US" altLang="zh-CN" sz="2800" dirty="0"/>
              <a:t>Δ</a:t>
            </a:r>
            <a:r>
              <a:rPr lang="en-US" altLang="zh-CN" sz="2800" i="1" dirty="0"/>
              <a:t>H</a:t>
            </a:r>
          </a:p>
          <a:p>
            <a:pPr>
              <a:lnSpc>
                <a:spcPct val="150000"/>
              </a:lnSpc>
            </a:pPr>
            <a:r>
              <a:rPr lang="en-US" altLang="zh-CN" sz="2800" dirty="0"/>
              <a:t>(1)</a:t>
            </a:r>
            <a:r>
              <a:rPr lang="zh-CN" altLang="zh-CN" sz="2800" dirty="0"/>
              <a:t>几种物质的能量</a:t>
            </a:r>
            <a:r>
              <a:rPr lang="en-US" altLang="zh-CN" sz="2800" dirty="0"/>
              <a:t>(kJ·mol</a:t>
            </a:r>
            <a:r>
              <a:rPr lang="en-US" altLang="zh-CN" sz="2800" baseline="30000" dirty="0"/>
              <a:t>-1</a:t>
            </a:r>
            <a:r>
              <a:rPr lang="en-US" altLang="zh-CN" sz="2800" dirty="0"/>
              <a:t>)</a:t>
            </a:r>
            <a:r>
              <a:rPr lang="zh-CN" altLang="zh-CN" sz="2800" dirty="0"/>
              <a:t>如表所示</a:t>
            </a:r>
            <a:r>
              <a:rPr lang="en-US" altLang="zh-CN" sz="2800" dirty="0"/>
              <a:t>(</a:t>
            </a:r>
            <a:r>
              <a:rPr lang="zh-CN" altLang="zh-CN" sz="2800" dirty="0"/>
              <a:t>在</a:t>
            </a:r>
            <a:r>
              <a:rPr lang="en-US" altLang="zh-CN" sz="2800" dirty="0"/>
              <a:t>25 ℃</a:t>
            </a:r>
            <a:r>
              <a:rPr lang="zh-CN" altLang="zh-CN" sz="2800" dirty="0"/>
              <a:t>、</a:t>
            </a:r>
            <a:r>
              <a:rPr lang="en-US" altLang="zh-CN" sz="2800" dirty="0"/>
              <a:t>101 kPa</a:t>
            </a:r>
            <a:r>
              <a:rPr lang="zh-CN" altLang="zh-CN" sz="2800" dirty="0"/>
              <a:t>条件下</a:t>
            </a:r>
            <a:r>
              <a:rPr lang="en-US" altLang="zh-CN" sz="2800" dirty="0"/>
              <a:t>,</a:t>
            </a:r>
            <a:r>
              <a:rPr lang="zh-CN" altLang="zh-CN" sz="2800" dirty="0"/>
              <a:t>规定单质的能量为</a:t>
            </a:r>
            <a:r>
              <a:rPr lang="en-US" altLang="zh-CN" sz="2800" dirty="0"/>
              <a:t>0,</a:t>
            </a:r>
            <a:r>
              <a:rPr lang="zh-CN" altLang="zh-CN" sz="2800" dirty="0"/>
              <a:t>测得其他物质生成时放出的热量为其具有的能量</a:t>
            </a:r>
            <a:r>
              <a:rPr lang="en-US" altLang="zh-CN" sz="2800" dirty="0"/>
              <a:t>):</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a:extLst>
              <a:ext uri="{FF2B5EF4-FFF2-40B4-BE49-F238E27FC236}">
                <a16:creationId xmlns="" xmlns:a16="http://schemas.microsoft.com/office/drawing/2014/main" id="{32A7144F-FBD2-4EF5-BC7B-907AEC3B98AD}"/>
              </a:ext>
            </a:extLst>
          </p:cNvPr>
          <p:cNvPicPr/>
          <p:nvPr/>
        </p:nvPicPr>
        <p:blipFill>
          <a:blip r:embed="rId2"/>
          <a:stretch>
            <a:fillRect/>
          </a:stretch>
        </p:blipFill>
        <p:spPr>
          <a:xfrm>
            <a:off x="6407376" y="1175111"/>
            <a:ext cx="472395" cy="268375"/>
          </a:xfrm>
          <a:prstGeom prst="rect">
            <a:avLst/>
          </a:prstGeom>
        </p:spPr>
      </p:pic>
      <p:pic>
        <p:nvPicPr>
          <p:cNvPr id="15" name="图片 14">
            <a:extLst>
              <a:ext uri="{FF2B5EF4-FFF2-40B4-BE49-F238E27FC236}">
                <a16:creationId xmlns="" xmlns:a16="http://schemas.microsoft.com/office/drawing/2014/main" id="{52410D55-8688-4EB0-B9C8-507E23DC10CC}"/>
              </a:ext>
            </a:extLst>
          </p:cNvPr>
          <p:cNvPicPr/>
          <p:nvPr/>
        </p:nvPicPr>
        <p:blipFill>
          <a:blip r:embed="rId3"/>
          <a:stretch>
            <a:fillRect/>
          </a:stretch>
        </p:blipFill>
        <p:spPr>
          <a:xfrm>
            <a:off x="7644854" y="1069880"/>
            <a:ext cx="373606" cy="373606"/>
          </a:xfrm>
          <a:prstGeom prst="rect">
            <a:avLst/>
          </a:prstGeom>
        </p:spPr>
      </p:pic>
      <p:graphicFrame>
        <p:nvGraphicFramePr>
          <p:cNvPr id="3" name="表格 2">
            <a:extLst>
              <a:ext uri="{FF2B5EF4-FFF2-40B4-BE49-F238E27FC236}">
                <a16:creationId xmlns="" xmlns:a16="http://schemas.microsoft.com/office/drawing/2014/main" id="{A070B326-0F48-405F-8FBF-9E2EF173FB90}"/>
              </a:ext>
            </a:extLst>
          </p:cNvPr>
          <p:cNvGraphicFramePr>
            <a:graphicFrameLocks noGrp="1"/>
          </p:cNvGraphicFramePr>
          <p:nvPr>
            <p:extLst>
              <p:ext uri="{D42A27DB-BD31-4B8C-83A1-F6EECF244321}">
                <p14:modId xmlns:p14="http://schemas.microsoft.com/office/powerpoint/2010/main" val="1509204415"/>
              </p:ext>
            </p:extLst>
          </p:nvPr>
        </p:nvGraphicFramePr>
        <p:xfrm>
          <a:off x="388257" y="3037907"/>
          <a:ext cx="11442936" cy="1766322"/>
        </p:xfrm>
        <a:graphic>
          <a:graphicData uri="http://schemas.openxmlformats.org/drawingml/2006/table">
            <a:tbl>
              <a:tblPr firstRow="1" firstCol="1" bandRow="1"/>
              <a:tblGrid>
                <a:gridCol w="2485572">
                  <a:extLst>
                    <a:ext uri="{9D8B030D-6E8A-4147-A177-3AD203B41FA5}">
                      <a16:colId xmlns="" xmlns:a16="http://schemas.microsoft.com/office/drawing/2014/main" val="2734233293"/>
                    </a:ext>
                  </a:extLst>
                </a:gridCol>
                <a:gridCol w="2177142">
                  <a:extLst>
                    <a:ext uri="{9D8B030D-6E8A-4147-A177-3AD203B41FA5}">
                      <a16:colId xmlns="" xmlns:a16="http://schemas.microsoft.com/office/drawing/2014/main" val="3809657011"/>
                    </a:ext>
                  </a:extLst>
                </a:gridCol>
                <a:gridCol w="1959429">
                  <a:extLst>
                    <a:ext uri="{9D8B030D-6E8A-4147-A177-3AD203B41FA5}">
                      <a16:colId xmlns="" xmlns:a16="http://schemas.microsoft.com/office/drawing/2014/main" val="107836342"/>
                    </a:ext>
                  </a:extLst>
                </a:gridCol>
                <a:gridCol w="2583543">
                  <a:extLst>
                    <a:ext uri="{9D8B030D-6E8A-4147-A177-3AD203B41FA5}">
                      <a16:colId xmlns="" xmlns:a16="http://schemas.microsoft.com/office/drawing/2014/main" val="224216794"/>
                    </a:ext>
                  </a:extLst>
                </a:gridCol>
                <a:gridCol w="2237250">
                  <a:extLst>
                    <a:ext uri="{9D8B030D-6E8A-4147-A177-3AD203B41FA5}">
                      <a16:colId xmlns="" xmlns:a16="http://schemas.microsoft.com/office/drawing/2014/main" val="2962694362"/>
                    </a:ext>
                  </a:extLst>
                </a:gridCol>
              </a:tblGrid>
              <a:tr h="883161">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物质</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a:solidFill>
                            <a:srgbClr val="000000"/>
                          </a:solidFill>
                          <a:effectLst/>
                          <a:latin typeface="+mn-lt"/>
                          <a:ea typeface="+mn-ea"/>
                          <a:cs typeface="Times New Roman" panose="02020603050405020304" pitchFamily="18" charset="0"/>
                        </a:rPr>
                        <a:t>CO</a:t>
                      </a:r>
                      <a:r>
                        <a:rPr lang="en-US" sz="2800" baseline="-25000">
                          <a:solidFill>
                            <a:srgbClr val="000000"/>
                          </a:solidFill>
                          <a:effectLst/>
                          <a:latin typeface="+mn-lt"/>
                          <a:ea typeface="+mn-ea"/>
                          <a:cs typeface="Times New Roman" panose="02020603050405020304" pitchFamily="18" charset="0"/>
                        </a:rPr>
                        <a:t>2</a:t>
                      </a:r>
                      <a:r>
                        <a:rPr lang="en-US" sz="2800">
                          <a:solidFill>
                            <a:srgbClr val="000000"/>
                          </a:solidFill>
                          <a:effectLst/>
                          <a:latin typeface="+mn-lt"/>
                          <a:ea typeface="+mn-ea"/>
                          <a:cs typeface="Times New Roman" panose="02020603050405020304" pitchFamily="18" charset="0"/>
                        </a:rPr>
                        <a:t>(g)</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a:solidFill>
                            <a:srgbClr val="000000"/>
                          </a:solidFill>
                          <a:effectLst/>
                          <a:latin typeface="+mn-lt"/>
                          <a:ea typeface="+mn-ea"/>
                          <a:cs typeface="Times New Roman" panose="02020603050405020304" pitchFamily="18" charset="0"/>
                        </a:rPr>
                        <a:t>H</a:t>
                      </a:r>
                      <a:r>
                        <a:rPr lang="en-US" sz="2800" baseline="-25000">
                          <a:solidFill>
                            <a:srgbClr val="000000"/>
                          </a:solidFill>
                          <a:effectLst/>
                          <a:latin typeface="+mn-lt"/>
                          <a:ea typeface="+mn-ea"/>
                          <a:cs typeface="Times New Roman" panose="02020603050405020304" pitchFamily="18" charset="0"/>
                        </a:rPr>
                        <a:t>2</a:t>
                      </a:r>
                      <a:r>
                        <a:rPr lang="en-US" sz="2800">
                          <a:solidFill>
                            <a:srgbClr val="000000"/>
                          </a:solidFill>
                          <a:effectLst/>
                          <a:latin typeface="+mn-lt"/>
                          <a:ea typeface="+mn-ea"/>
                          <a:cs typeface="Times New Roman" panose="02020603050405020304" pitchFamily="18" charset="0"/>
                        </a:rPr>
                        <a:t>(g)</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dirty="0">
                          <a:solidFill>
                            <a:srgbClr val="000000"/>
                          </a:solidFill>
                          <a:effectLst/>
                          <a:latin typeface="+mn-lt"/>
                          <a:ea typeface="+mn-ea"/>
                          <a:cs typeface="Times New Roman" panose="02020603050405020304" pitchFamily="18" charset="0"/>
                        </a:rPr>
                        <a:t>CH</a:t>
                      </a:r>
                      <a:r>
                        <a:rPr lang="en-US" sz="2800" baseline="-25000" dirty="0">
                          <a:solidFill>
                            <a:srgbClr val="000000"/>
                          </a:solidFill>
                          <a:effectLst/>
                          <a:latin typeface="+mn-lt"/>
                          <a:ea typeface="+mn-ea"/>
                          <a:cs typeface="Times New Roman" panose="02020603050405020304" pitchFamily="18" charset="0"/>
                        </a:rPr>
                        <a:t>2</a:t>
                      </a:r>
                      <a:r>
                        <a:rPr lang="en-US" sz="2800" dirty="0">
                          <a:solidFill>
                            <a:srgbClr val="000000"/>
                          </a:solidFill>
                          <a:effectLst/>
                          <a:latin typeface="+mn-lt"/>
                          <a:ea typeface="+mn-ea"/>
                          <a:cs typeface="Times New Roman" panose="02020603050405020304" pitchFamily="18" charset="0"/>
                        </a:rPr>
                        <a:t>       CH</a:t>
                      </a:r>
                      <a:r>
                        <a:rPr lang="en-US" sz="2800" baseline="-25000" dirty="0">
                          <a:solidFill>
                            <a:srgbClr val="000000"/>
                          </a:solidFill>
                          <a:effectLst/>
                          <a:latin typeface="+mn-lt"/>
                          <a:ea typeface="+mn-ea"/>
                          <a:cs typeface="Times New Roman" panose="02020603050405020304" pitchFamily="18" charset="0"/>
                        </a:rPr>
                        <a:t>2</a:t>
                      </a:r>
                      <a:r>
                        <a:rPr lang="en-US" sz="2800" dirty="0">
                          <a:solidFill>
                            <a:srgbClr val="000000"/>
                          </a:solidFill>
                          <a:effectLst/>
                          <a:latin typeface="+mn-lt"/>
                          <a:ea typeface="+mn-ea"/>
                          <a:cs typeface="Times New Roman" panose="02020603050405020304" pitchFamily="18" charset="0"/>
                        </a:rPr>
                        <a:t>(g)</a:t>
                      </a:r>
                      <a:endParaRPr lang="zh-CN" sz="28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a:solidFill>
                            <a:srgbClr val="000000"/>
                          </a:solidFill>
                          <a:effectLst/>
                          <a:latin typeface="+mn-lt"/>
                          <a:ea typeface="+mn-ea"/>
                          <a:cs typeface="Times New Roman" panose="02020603050405020304" pitchFamily="18" charset="0"/>
                        </a:rPr>
                        <a:t>H</a:t>
                      </a:r>
                      <a:r>
                        <a:rPr lang="en-US" sz="2800" baseline="-25000">
                          <a:solidFill>
                            <a:srgbClr val="000000"/>
                          </a:solidFill>
                          <a:effectLst/>
                          <a:latin typeface="+mn-lt"/>
                          <a:ea typeface="+mn-ea"/>
                          <a:cs typeface="Times New Roman" panose="02020603050405020304" pitchFamily="18" charset="0"/>
                        </a:rPr>
                        <a:t>2</a:t>
                      </a:r>
                      <a:r>
                        <a:rPr lang="en-US" sz="2800">
                          <a:solidFill>
                            <a:srgbClr val="000000"/>
                          </a:solidFill>
                          <a:effectLst/>
                          <a:latin typeface="+mn-lt"/>
                          <a:ea typeface="+mn-ea"/>
                          <a:cs typeface="Times New Roman" panose="02020603050405020304" pitchFamily="18" charset="0"/>
                        </a:rPr>
                        <a:t>O(g)</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53168422"/>
                  </a:ext>
                </a:extLst>
              </a:tr>
              <a:tr h="883161">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能量</a:t>
                      </a:r>
                      <a:r>
                        <a:rPr lang="en-US" sz="2800">
                          <a:solidFill>
                            <a:srgbClr val="000000"/>
                          </a:solidFill>
                          <a:effectLst/>
                          <a:latin typeface="+mn-lt"/>
                          <a:ea typeface="+mn-ea"/>
                          <a:cs typeface="Times New Roman" panose="02020603050405020304" pitchFamily="18" charset="0"/>
                        </a:rPr>
                        <a:t>/(kJ·mol</a:t>
                      </a:r>
                      <a:r>
                        <a:rPr lang="en-US" sz="2800" baseline="30000">
                          <a:solidFill>
                            <a:srgbClr val="000000"/>
                          </a:solidFill>
                          <a:effectLst/>
                          <a:latin typeface="+mn-lt"/>
                          <a:ea typeface="+mn-ea"/>
                          <a:cs typeface="Times New Roman" panose="02020603050405020304" pitchFamily="18" charset="0"/>
                        </a:rPr>
                        <a:t>-1</a:t>
                      </a:r>
                      <a:r>
                        <a:rPr lang="en-US" sz="2800">
                          <a:solidFill>
                            <a:srgbClr val="000000"/>
                          </a:solidFill>
                          <a:effectLst/>
                          <a:latin typeface="+mn-lt"/>
                          <a:ea typeface="+mn-ea"/>
                          <a:cs typeface="Times New Roman" panose="02020603050405020304" pitchFamily="18" charset="0"/>
                        </a:rPr>
                        <a:t>)</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a:solidFill>
                            <a:srgbClr val="000000"/>
                          </a:solidFill>
                          <a:effectLst/>
                          <a:latin typeface="+mn-lt"/>
                          <a:ea typeface="+mn-ea"/>
                          <a:cs typeface="Times New Roman" panose="02020603050405020304" pitchFamily="18" charset="0"/>
                        </a:rPr>
                        <a:t>-394</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a:solidFill>
                            <a:srgbClr val="000000"/>
                          </a:solidFill>
                          <a:effectLst/>
                          <a:latin typeface="+mn-lt"/>
                          <a:ea typeface="+mn-ea"/>
                          <a:cs typeface="Times New Roman" panose="02020603050405020304" pitchFamily="18" charset="0"/>
                        </a:rPr>
                        <a:t>0</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a:solidFill>
                            <a:srgbClr val="000000"/>
                          </a:solidFill>
                          <a:effectLst/>
                          <a:latin typeface="+mn-lt"/>
                          <a:ea typeface="+mn-ea"/>
                          <a:cs typeface="Times New Roman" panose="02020603050405020304" pitchFamily="18" charset="0"/>
                        </a:rPr>
                        <a:t>52</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dirty="0">
                          <a:solidFill>
                            <a:srgbClr val="000000"/>
                          </a:solidFill>
                          <a:effectLst/>
                          <a:latin typeface="+mn-lt"/>
                          <a:ea typeface="+mn-ea"/>
                          <a:cs typeface="Times New Roman" panose="02020603050405020304" pitchFamily="18" charset="0"/>
                        </a:rPr>
                        <a:t>-242</a:t>
                      </a:r>
                      <a:endParaRPr lang="zh-CN" sz="28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62597731"/>
                  </a:ext>
                </a:extLst>
              </a:tr>
            </a:tbl>
          </a:graphicData>
        </a:graphic>
      </p:graphicFrame>
      <p:pic>
        <p:nvPicPr>
          <p:cNvPr id="13313" name="图片 2473">
            <a:extLst>
              <a:ext uri="{FF2B5EF4-FFF2-40B4-BE49-F238E27FC236}">
                <a16:creationId xmlns="" xmlns:a16="http://schemas.microsoft.com/office/drawing/2014/main" id="{2CC4CA96-4C2C-4CF7-AC86-13C286B4F7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1657" y="3279450"/>
            <a:ext cx="482600" cy="4826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a:extLst>
              <a:ext uri="{FF2B5EF4-FFF2-40B4-BE49-F238E27FC236}">
                <a16:creationId xmlns="" xmlns:a16="http://schemas.microsoft.com/office/drawing/2014/main" id="{ECD28C95-E426-46D7-9B4B-E7FCDDD32934}"/>
              </a:ext>
            </a:extLst>
          </p:cNvPr>
          <p:cNvSpPr/>
          <p:nvPr/>
        </p:nvSpPr>
        <p:spPr>
          <a:xfrm>
            <a:off x="388257" y="5281524"/>
            <a:ext cx="5844870" cy="523220"/>
          </a:xfrm>
          <a:prstGeom prst="rect">
            <a:avLst/>
          </a:prstGeom>
        </p:spPr>
        <p:txBody>
          <a:bodyPr wrap="none">
            <a:spAutoFit/>
          </a:bodyPr>
          <a:lstStyle/>
          <a:p>
            <a:pPr>
              <a:spcAft>
                <a:spcPts val="0"/>
              </a:spcAft>
            </a:pPr>
            <a:r>
              <a:rPr lang="zh-CN" altLang="zh-CN" sz="2800" dirty="0">
                <a:solidFill>
                  <a:srgbClr val="000000"/>
                </a:solidFill>
                <a:cs typeface="Times New Roman" panose="02020603050405020304" pitchFamily="18" charset="0"/>
              </a:rPr>
              <a:t>则该反应的</a:t>
            </a:r>
            <a:r>
              <a:rPr lang="en-US" altLang="zh-CN" sz="2800" dirty="0">
                <a:solidFill>
                  <a:srgbClr val="000000"/>
                </a:solidFill>
                <a:cs typeface="Times New Roman" panose="02020603050405020304" pitchFamily="18" charset="0"/>
              </a:rPr>
              <a:t>Δ</a:t>
            </a:r>
            <a:r>
              <a:rPr lang="en-US" altLang="zh-CN" sz="2800" i="1" dirty="0">
                <a:solidFill>
                  <a:srgbClr val="000000"/>
                </a:solidFill>
                <a:cs typeface="Times New Roman" panose="02020603050405020304" pitchFamily="18" charset="0"/>
              </a:rPr>
              <a:t>H</a:t>
            </a:r>
            <a:r>
              <a:rPr lang="en-US" altLang="zh-CN" sz="2800" dirty="0">
                <a:solidFill>
                  <a:srgbClr val="000000"/>
                </a:solidFill>
                <a:cs typeface="Times New Roman" panose="02020603050405020304" pitchFamily="18" charset="0"/>
              </a:rPr>
              <a:t>=</a:t>
            </a:r>
            <a:r>
              <a:rPr lang="zh-CN" altLang="zh-CN" sz="2800" u="sng" dirty="0">
                <a:solidFill>
                  <a:srgbClr val="000000"/>
                </a:solidFill>
                <a:uFill>
                  <a:solidFill>
                    <a:srgbClr val="000000"/>
                  </a:solidFill>
                </a:uFill>
                <a:cs typeface="Times New Roman" panose="02020603050405020304" pitchFamily="18" charset="0"/>
              </a:rPr>
              <a:t>　　　　</a:t>
            </a:r>
            <a:r>
              <a:rPr lang="zh-CN" altLang="zh-CN" sz="2800" dirty="0">
                <a:solidFill>
                  <a:srgbClr val="000000"/>
                </a:solidFill>
                <a:cs typeface="Times New Roman" panose="02020603050405020304" pitchFamily="18" charset="0"/>
              </a:rPr>
              <a:t> </a:t>
            </a:r>
            <a:r>
              <a:rPr lang="en-US" altLang="zh-CN" sz="2800" dirty="0">
                <a:solidFill>
                  <a:srgbClr val="000000"/>
                </a:solidFill>
                <a:cs typeface="Times New Roman" panose="02020603050405020304" pitchFamily="18" charset="0"/>
              </a:rPr>
              <a:t>kJ·mol</a:t>
            </a:r>
            <a:r>
              <a:rPr lang="en-US" altLang="zh-CN" sz="2800" baseline="30000" dirty="0">
                <a:solidFill>
                  <a:srgbClr val="000000"/>
                </a:solidFill>
                <a:cs typeface="Times New Roman" panose="02020603050405020304" pitchFamily="18" charset="0"/>
              </a:rPr>
              <a:t>-1</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 </a:t>
            </a:r>
            <a:endParaRPr lang="zh-CN" altLang="zh-CN" sz="2800" dirty="0">
              <a:solidFill>
                <a:srgbClr val="000000"/>
              </a:solidFill>
              <a:cs typeface="Times New Roman" panose="02020603050405020304" pitchFamily="18" charset="0"/>
            </a:endParaRPr>
          </a:p>
        </p:txBody>
      </p:sp>
      <p:sp>
        <p:nvSpPr>
          <p:cNvPr id="16" name="矩形 15">
            <a:extLst>
              <a:ext uri="{FF2B5EF4-FFF2-40B4-BE49-F238E27FC236}">
                <a16:creationId xmlns="" xmlns:a16="http://schemas.microsoft.com/office/drawing/2014/main" id="{7AB9FC5A-ECCE-44E2-AD05-EB15A5D4DA66}"/>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26205966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2C90885C-6E4A-4A07-B31D-54063B3E0000}"/>
              </a:ext>
            </a:extLst>
          </p:cNvPr>
          <p:cNvSpPr/>
          <p:nvPr/>
        </p:nvSpPr>
        <p:spPr>
          <a:xfrm>
            <a:off x="269479" y="317638"/>
            <a:ext cx="5638082" cy="461665"/>
          </a:xfrm>
          <a:prstGeom prst="rect">
            <a:avLst/>
          </a:prstGeom>
        </p:spPr>
        <p:txBody>
          <a:bodyPr wrap="none">
            <a:spAutoFit/>
          </a:bodyPr>
          <a:lstStyle/>
          <a:p>
            <a:r>
              <a:rPr lang="en-US" altLang="zh-CN" sz="2400" dirty="0">
                <a:solidFill>
                  <a:srgbClr val="000000"/>
                </a:solidFill>
                <a:cs typeface="Times New Roman" panose="02020603050405020304" pitchFamily="18" charset="0"/>
              </a:rPr>
              <a:t>(2)</a:t>
            </a:r>
            <a:r>
              <a:rPr lang="zh-CN" altLang="zh-CN" sz="2400" dirty="0">
                <a:solidFill>
                  <a:srgbClr val="000000"/>
                </a:solidFill>
                <a:cs typeface="Times New Roman" panose="02020603050405020304" pitchFamily="18" charset="0"/>
              </a:rPr>
              <a:t>几种化学键的键能</a:t>
            </a:r>
            <a:r>
              <a:rPr lang="en-US" altLang="zh-CN" sz="2400" dirty="0">
                <a:solidFill>
                  <a:srgbClr val="000000"/>
                </a:solidFill>
                <a:cs typeface="Times New Roman" panose="02020603050405020304" pitchFamily="18" charset="0"/>
              </a:rPr>
              <a:t>(kJ·mol-1)</a:t>
            </a:r>
            <a:r>
              <a:rPr lang="zh-CN" altLang="zh-CN" sz="2400" dirty="0">
                <a:solidFill>
                  <a:srgbClr val="000000"/>
                </a:solidFill>
                <a:cs typeface="Times New Roman" panose="02020603050405020304" pitchFamily="18" charset="0"/>
              </a:rPr>
              <a:t>如表所示</a:t>
            </a:r>
            <a:r>
              <a:rPr lang="en-US" altLang="zh-CN" sz="2400" dirty="0">
                <a:solidFill>
                  <a:srgbClr val="000000"/>
                </a:solidFill>
                <a:cs typeface="Times New Roman" panose="02020603050405020304" pitchFamily="18" charset="0"/>
              </a:rPr>
              <a:t>:</a:t>
            </a:r>
            <a:endParaRPr lang="zh-CN" altLang="zh-CN" sz="2400" dirty="0">
              <a:solidFill>
                <a:srgbClr val="000000"/>
              </a:solidFill>
              <a:cs typeface="Times New Roman" panose="02020603050405020304" pitchFamily="18" charset="0"/>
            </a:endParaRPr>
          </a:p>
        </p:txBody>
      </p:sp>
      <p:graphicFrame>
        <p:nvGraphicFramePr>
          <p:cNvPr id="3" name="表格 2">
            <a:extLst>
              <a:ext uri="{FF2B5EF4-FFF2-40B4-BE49-F238E27FC236}">
                <a16:creationId xmlns="" xmlns:a16="http://schemas.microsoft.com/office/drawing/2014/main" id="{E71C8EEE-1EF9-416E-B10E-9AC23EE7F4B6}"/>
              </a:ext>
            </a:extLst>
          </p:cNvPr>
          <p:cNvGraphicFramePr>
            <a:graphicFrameLocks noGrp="1"/>
          </p:cNvGraphicFramePr>
          <p:nvPr>
            <p:extLst>
              <p:ext uri="{D42A27DB-BD31-4B8C-83A1-F6EECF244321}">
                <p14:modId xmlns:p14="http://schemas.microsoft.com/office/powerpoint/2010/main" val="267003874"/>
              </p:ext>
            </p:extLst>
          </p:nvPr>
        </p:nvGraphicFramePr>
        <p:xfrm>
          <a:off x="401799" y="914513"/>
          <a:ext cx="11388402" cy="1727087"/>
        </p:xfrm>
        <a:graphic>
          <a:graphicData uri="http://schemas.openxmlformats.org/drawingml/2006/table">
            <a:tbl>
              <a:tblPr firstRow="1" firstCol="1" bandRow="1"/>
              <a:tblGrid>
                <a:gridCol w="1898067">
                  <a:extLst>
                    <a:ext uri="{9D8B030D-6E8A-4147-A177-3AD203B41FA5}">
                      <a16:colId xmlns="" xmlns:a16="http://schemas.microsoft.com/office/drawing/2014/main" val="19707763"/>
                    </a:ext>
                  </a:extLst>
                </a:gridCol>
                <a:gridCol w="1898067">
                  <a:extLst>
                    <a:ext uri="{9D8B030D-6E8A-4147-A177-3AD203B41FA5}">
                      <a16:colId xmlns="" xmlns:a16="http://schemas.microsoft.com/office/drawing/2014/main" val="2134132039"/>
                    </a:ext>
                  </a:extLst>
                </a:gridCol>
                <a:gridCol w="1898067">
                  <a:extLst>
                    <a:ext uri="{9D8B030D-6E8A-4147-A177-3AD203B41FA5}">
                      <a16:colId xmlns="" xmlns:a16="http://schemas.microsoft.com/office/drawing/2014/main" val="420653041"/>
                    </a:ext>
                  </a:extLst>
                </a:gridCol>
                <a:gridCol w="1898067">
                  <a:extLst>
                    <a:ext uri="{9D8B030D-6E8A-4147-A177-3AD203B41FA5}">
                      <a16:colId xmlns="" xmlns:a16="http://schemas.microsoft.com/office/drawing/2014/main" val="4203678687"/>
                    </a:ext>
                  </a:extLst>
                </a:gridCol>
                <a:gridCol w="1898067">
                  <a:extLst>
                    <a:ext uri="{9D8B030D-6E8A-4147-A177-3AD203B41FA5}">
                      <a16:colId xmlns="" xmlns:a16="http://schemas.microsoft.com/office/drawing/2014/main" val="422632733"/>
                    </a:ext>
                  </a:extLst>
                </a:gridCol>
                <a:gridCol w="1898067">
                  <a:extLst>
                    <a:ext uri="{9D8B030D-6E8A-4147-A177-3AD203B41FA5}">
                      <a16:colId xmlns="" xmlns:a16="http://schemas.microsoft.com/office/drawing/2014/main" val="2107561093"/>
                    </a:ext>
                  </a:extLst>
                </a:gridCol>
              </a:tblGrid>
              <a:tr h="571273">
                <a:tc>
                  <a:txBody>
                    <a:bodyPr/>
                    <a:lstStyle/>
                    <a:p>
                      <a:pPr algn="ctr">
                        <a:lnSpc>
                          <a:spcPct val="100000"/>
                        </a:lnSpc>
                        <a:spcAft>
                          <a:spcPts val="0"/>
                        </a:spcAft>
                      </a:pPr>
                      <a:r>
                        <a:rPr lang="zh-CN" sz="2800" dirty="0">
                          <a:solidFill>
                            <a:srgbClr val="000000"/>
                          </a:solidFill>
                          <a:effectLst/>
                          <a:latin typeface="+mn-lt"/>
                          <a:ea typeface="+mn-ea"/>
                          <a:cs typeface="Times New Roman" panose="02020603050405020304" pitchFamily="18" charset="0"/>
                        </a:rPr>
                        <a:t>化学键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dirty="0">
                          <a:solidFill>
                            <a:srgbClr val="000000"/>
                          </a:solidFill>
                          <a:effectLst/>
                          <a:latin typeface="+mn-lt"/>
                          <a:ea typeface="+mn-ea"/>
                          <a:cs typeface="Times New Roman" panose="02020603050405020304" pitchFamily="18" charset="0"/>
                        </a:rPr>
                        <a:t>C      O</a:t>
                      </a:r>
                      <a:endParaRPr lang="zh-CN" sz="28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a:solidFill>
                            <a:srgbClr val="000000"/>
                          </a:solidFill>
                          <a:effectLst/>
                          <a:latin typeface="+mn-lt"/>
                          <a:ea typeface="+mn-ea"/>
                          <a:cs typeface="Times New Roman" panose="02020603050405020304" pitchFamily="18" charset="0"/>
                        </a:rPr>
                        <a:t>H—H</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dirty="0">
                          <a:solidFill>
                            <a:srgbClr val="000000"/>
                          </a:solidFill>
                          <a:effectLst/>
                          <a:latin typeface="+mn-lt"/>
                          <a:ea typeface="+mn-ea"/>
                          <a:cs typeface="Times New Roman" panose="02020603050405020304" pitchFamily="18" charset="0"/>
                        </a:rPr>
                        <a:t>C     </a:t>
                      </a:r>
                      <a:r>
                        <a:rPr lang="en-US" sz="2800" dirty="0" err="1">
                          <a:solidFill>
                            <a:srgbClr val="000000"/>
                          </a:solidFill>
                          <a:effectLst/>
                          <a:latin typeface="+mn-lt"/>
                          <a:ea typeface="+mn-ea"/>
                          <a:cs typeface="Times New Roman" panose="02020603050405020304" pitchFamily="18" charset="0"/>
                        </a:rPr>
                        <a:t>C</a:t>
                      </a:r>
                      <a:endParaRPr lang="zh-CN" sz="28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a:solidFill>
                            <a:srgbClr val="000000"/>
                          </a:solidFill>
                          <a:effectLst/>
                          <a:latin typeface="+mn-lt"/>
                          <a:ea typeface="+mn-ea"/>
                          <a:cs typeface="Times New Roman" panose="02020603050405020304" pitchFamily="18" charset="0"/>
                        </a:rPr>
                        <a:t>H—C</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a:solidFill>
                            <a:srgbClr val="000000"/>
                          </a:solidFill>
                          <a:effectLst/>
                          <a:latin typeface="+mn-lt"/>
                          <a:ea typeface="+mn-ea"/>
                          <a:cs typeface="Times New Roman" panose="02020603050405020304" pitchFamily="18" charset="0"/>
                        </a:rPr>
                        <a:t>H—O</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61058582"/>
                  </a:ext>
                </a:extLst>
              </a:tr>
              <a:tr h="1155814">
                <a:tc>
                  <a:txBody>
                    <a:bodyPr/>
                    <a:lstStyle/>
                    <a:p>
                      <a:pPr algn="ctr">
                        <a:lnSpc>
                          <a:spcPct val="100000"/>
                        </a:lnSpc>
                        <a:spcAft>
                          <a:spcPts val="0"/>
                        </a:spcAft>
                      </a:pPr>
                      <a:r>
                        <a:rPr lang="zh-CN" sz="2800">
                          <a:solidFill>
                            <a:srgbClr val="000000"/>
                          </a:solidFill>
                          <a:effectLst/>
                          <a:latin typeface="+mn-lt"/>
                          <a:ea typeface="+mn-ea"/>
                          <a:cs typeface="Times New Roman" panose="02020603050405020304" pitchFamily="18" charset="0"/>
                        </a:rPr>
                        <a:t>键能</a:t>
                      </a:r>
                      <a:r>
                        <a:rPr lang="en-US" sz="2800">
                          <a:solidFill>
                            <a:srgbClr val="000000"/>
                          </a:solidFill>
                          <a:effectLst/>
                          <a:latin typeface="+mn-lt"/>
                          <a:ea typeface="+mn-ea"/>
                          <a:cs typeface="Times New Roman" panose="02020603050405020304" pitchFamily="18" charset="0"/>
                        </a:rPr>
                        <a:t>/(kJ·mol</a:t>
                      </a:r>
                      <a:r>
                        <a:rPr lang="en-US" sz="2800" baseline="30000">
                          <a:solidFill>
                            <a:srgbClr val="000000"/>
                          </a:solidFill>
                          <a:effectLst/>
                          <a:latin typeface="+mn-lt"/>
                          <a:ea typeface="+mn-ea"/>
                          <a:cs typeface="Times New Roman" panose="02020603050405020304" pitchFamily="18" charset="0"/>
                        </a:rPr>
                        <a:t>-1</a:t>
                      </a:r>
                      <a:r>
                        <a:rPr lang="en-US" sz="2800">
                          <a:solidFill>
                            <a:srgbClr val="000000"/>
                          </a:solidFill>
                          <a:effectLst/>
                          <a:latin typeface="+mn-lt"/>
                          <a:ea typeface="+mn-ea"/>
                          <a:cs typeface="Times New Roman" panose="02020603050405020304" pitchFamily="18" charset="0"/>
                        </a:rPr>
                        <a:t>)</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a:solidFill>
                            <a:srgbClr val="000000"/>
                          </a:solidFill>
                          <a:effectLst/>
                          <a:latin typeface="+mn-lt"/>
                          <a:ea typeface="+mn-ea"/>
                          <a:cs typeface="Times New Roman" panose="02020603050405020304" pitchFamily="18" charset="0"/>
                        </a:rPr>
                        <a:t>803</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a:solidFill>
                            <a:srgbClr val="000000"/>
                          </a:solidFill>
                          <a:effectLst/>
                          <a:latin typeface="+mn-lt"/>
                          <a:ea typeface="+mn-ea"/>
                          <a:cs typeface="Times New Roman" panose="02020603050405020304" pitchFamily="18" charset="0"/>
                        </a:rPr>
                        <a:t>436</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a:solidFill>
                            <a:srgbClr val="000000"/>
                          </a:solidFill>
                          <a:effectLst/>
                          <a:latin typeface="+mn-lt"/>
                          <a:ea typeface="+mn-ea"/>
                          <a:cs typeface="Times New Roman" panose="02020603050405020304" pitchFamily="18" charset="0"/>
                        </a:rPr>
                        <a:t>615</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i="1" dirty="0">
                          <a:solidFill>
                            <a:srgbClr val="000000"/>
                          </a:solidFill>
                          <a:effectLst/>
                          <a:latin typeface="+mn-lt"/>
                          <a:ea typeface="+mn-ea"/>
                          <a:cs typeface="Times New Roman" panose="02020603050405020304" pitchFamily="18" charset="0"/>
                        </a:rPr>
                        <a:t>a</a:t>
                      </a:r>
                      <a:endParaRPr lang="zh-CN" sz="2800" i="1"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dirty="0">
                          <a:solidFill>
                            <a:srgbClr val="000000"/>
                          </a:solidFill>
                          <a:effectLst/>
                          <a:latin typeface="+mn-lt"/>
                          <a:ea typeface="+mn-ea"/>
                          <a:cs typeface="Times New Roman" panose="02020603050405020304" pitchFamily="18" charset="0"/>
                        </a:rPr>
                        <a:t>463</a:t>
                      </a:r>
                      <a:endParaRPr lang="zh-CN" sz="28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75285059"/>
                  </a:ext>
                </a:extLst>
              </a:tr>
            </a:tbl>
          </a:graphicData>
        </a:graphic>
      </p:graphicFrame>
      <p:pic>
        <p:nvPicPr>
          <p:cNvPr id="14338" name="图片 2474">
            <a:extLst>
              <a:ext uri="{FF2B5EF4-FFF2-40B4-BE49-F238E27FC236}">
                <a16:creationId xmlns="" xmlns:a16="http://schemas.microsoft.com/office/drawing/2014/main" id="{84C16BF7-87A3-4CBF-86A8-EFC96BEDE7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7116" y="102314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4337" name="图片 2475">
            <a:extLst>
              <a:ext uri="{FF2B5EF4-FFF2-40B4-BE49-F238E27FC236}">
                <a16:creationId xmlns="" xmlns:a16="http://schemas.microsoft.com/office/drawing/2014/main" id="{F0F7EEA9-B353-42BD-999D-3609C55846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4978" y="1016111"/>
            <a:ext cx="381000" cy="3810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a:extLst>
              <a:ext uri="{FF2B5EF4-FFF2-40B4-BE49-F238E27FC236}">
                <a16:creationId xmlns="" xmlns:a16="http://schemas.microsoft.com/office/drawing/2014/main" id="{BF94814B-0D57-4CD3-B4BC-9C9B7D9204BE}"/>
              </a:ext>
            </a:extLst>
          </p:cNvPr>
          <p:cNvSpPr/>
          <p:nvPr/>
        </p:nvSpPr>
        <p:spPr>
          <a:xfrm>
            <a:off x="401799" y="3116222"/>
            <a:ext cx="2451312" cy="271869"/>
          </a:xfrm>
          <a:prstGeom prst="rect">
            <a:avLst/>
          </a:prstGeom>
        </p:spPr>
        <p:txBody>
          <a:bodyPr wrap="none">
            <a:spAutoFit/>
          </a:bodyPr>
          <a:lstStyle/>
          <a:p>
            <a:pPr>
              <a:lnSpc>
                <a:spcPts val="1395"/>
              </a:lnSpc>
              <a:spcAft>
                <a:spcPts val="0"/>
              </a:spcAft>
            </a:pPr>
            <a:r>
              <a:rPr lang="en-US" altLang="zh-CN" sz="2800" i="1" dirty="0">
                <a:solidFill>
                  <a:srgbClr val="000000"/>
                </a:solidFill>
                <a:ea typeface="方正书宋_GBK" panose="02000000000000000000" pitchFamily="2" charset="-122"/>
                <a:cs typeface="Times New Roman" panose="02020603050405020304" pitchFamily="18" charset="0"/>
              </a:rPr>
              <a:t>a</a:t>
            </a:r>
            <a:r>
              <a:rPr lang="en-US" altLang="zh-CN" sz="2800" dirty="0">
                <a:solidFill>
                  <a:srgbClr val="000000"/>
                </a:solidFill>
                <a:ea typeface="方正书宋_GBK" panose="02000000000000000000" pitchFamily="2" charset="-122"/>
                <a:cs typeface="Times New Roman" panose="02020603050405020304" pitchFamily="18" charset="0"/>
              </a:rPr>
              <a:t>=</a:t>
            </a:r>
            <a:r>
              <a:rPr lang="zh-CN" altLang="zh-CN" sz="2800" u="sng" dirty="0">
                <a:solidFill>
                  <a:srgbClr val="000000"/>
                </a:solidFill>
                <a:uFill>
                  <a:solidFill>
                    <a:srgbClr val="000000"/>
                  </a:solidFill>
                </a:uFill>
                <a:ea typeface="方正书宋_GBK" panose="02000000000000000000" pitchFamily="2" charset="-122"/>
                <a:cs typeface="Times New Roman" panose="02020603050405020304" pitchFamily="18" charset="0"/>
              </a:rPr>
              <a:t>　　　　</a:t>
            </a:r>
            <a:r>
              <a:rPr lang="zh-CN" altLang="zh-CN" sz="2800" dirty="0">
                <a:solidFill>
                  <a:srgbClr val="000000"/>
                </a:solidFill>
                <a:ea typeface="方正书宋_GBK" panose="02000000000000000000" pitchFamily="2" charset="-122"/>
                <a:cs typeface="Times New Roman" panose="02020603050405020304" pitchFamily="18" charset="0"/>
              </a:rPr>
              <a:t>。</a:t>
            </a:r>
            <a:r>
              <a:rPr lang="en-US" altLang="zh-CN" sz="2800" dirty="0">
                <a:solidFill>
                  <a:srgbClr val="000000"/>
                </a:solidFill>
                <a:ea typeface="方正书宋_GBK" panose="02000000000000000000" pitchFamily="2" charset="-122"/>
                <a:cs typeface="Times New Roman" panose="02020603050405020304" pitchFamily="18" charset="0"/>
              </a:rPr>
              <a:t> </a:t>
            </a:r>
            <a:endParaRPr lang="zh-CN" altLang="zh-CN" sz="2800" dirty="0">
              <a:solidFill>
                <a:srgbClr val="000000"/>
              </a:solidFill>
              <a:ea typeface="方正书宋_GBK" panose="02000000000000000000" pitchFamily="2" charset="-122"/>
              <a:cs typeface="Times New Roman" panose="02020603050405020304" pitchFamily="18" charset="0"/>
            </a:endParaRPr>
          </a:p>
        </p:txBody>
      </p:sp>
      <p:sp>
        <p:nvSpPr>
          <p:cNvPr id="8" name="矩形 7">
            <a:extLst>
              <a:ext uri="{FF2B5EF4-FFF2-40B4-BE49-F238E27FC236}">
                <a16:creationId xmlns="" xmlns:a16="http://schemas.microsoft.com/office/drawing/2014/main" id="{678EB299-99AA-47E1-9563-0CE7B80CE692}"/>
              </a:ext>
            </a:extLst>
          </p:cNvPr>
          <p:cNvSpPr/>
          <p:nvPr/>
        </p:nvSpPr>
        <p:spPr>
          <a:xfrm>
            <a:off x="234043" y="3618395"/>
            <a:ext cx="11682186" cy="738664"/>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思维导引</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p>
        </p:txBody>
      </p:sp>
      <p:sp>
        <p:nvSpPr>
          <p:cNvPr id="6" name="矩形 5">
            <a:extLst>
              <a:ext uri="{FF2B5EF4-FFF2-40B4-BE49-F238E27FC236}">
                <a16:creationId xmlns="" xmlns:a16="http://schemas.microsoft.com/office/drawing/2014/main" id="{32826FE8-0DEB-431C-A634-0B72D49B4290}"/>
              </a:ext>
            </a:extLst>
          </p:cNvPr>
          <p:cNvSpPr/>
          <p:nvPr/>
        </p:nvSpPr>
        <p:spPr>
          <a:xfrm>
            <a:off x="401799" y="4546454"/>
            <a:ext cx="1756229" cy="830997"/>
          </a:xfrm>
          <a:prstGeom prst="rect">
            <a:avLst/>
          </a:prstGeom>
          <a:ln>
            <a:solidFill>
              <a:schemeClr val="tx1"/>
            </a:solidFill>
          </a:ln>
        </p:spPr>
        <p:txBody>
          <a:bodyPr wrap="square">
            <a:spAutoFit/>
          </a:bodyPr>
          <a:lstStyle/>
          <a:p>
            <a:r>
              <a:rPr lang="zh-CN" altLang="zh-CN" sz="2400" dirty="0">
                <a:solidFill>
                  <a:srgbClr val="000000"/>
                </a:solidFill>
                <a:cs typeface="Times New Roman" panose="02020603050405020304" pitchFamily="18" charset="0"/>
              </a:rPr>
              <a:t>理清分子中</a:t>
            </a:r>
            <a:r>
              <a:rPr lang="en-US" altLang="zh-CN" sz="2400" dirty="0">
                <a:solidFill>
                  <a:srgbClr val="000000"/>
                </a:solidFill>
                <a:cs typeface="Times New Roman" panose="02020603050405020304" pitchFamily="18" charset="0"/>
              </a:rPr>
              <a:t/>
            </a:r>
            <a:br>
              <a:rPr lang="en-US" altLang="zh-CN" sz="2400" dirty="0">
                <a:solidFill>
                  <a:srgbClr val="000000"/>
                </a:solidFill>
                <a:cs typeface="Times New Roman" panose="02020603050405020304" pitchFamily="18" charset="0"/>
              </a:rPr>
            </a:br>
            <a:r>
              <a:rPr lang="zh-CN" altLang="zh-CN" sz="2400" dirty="0">
                <a:solidFill>
                  <a:srgbClr val="000000"/>
                </a:solidFill>
                <a:cs typeface="Times New Roman" panose="02020603050405020304" pitchFamily="18" charset="0"/>
              </a:rPr>
              <a:t>价键关系</a:t>
            </a:r>
            <a:endParaRPr lang="zh-CN" altLang="en-US" sz="2400" dirty="0">
              <a:solidFill>
                <a:srgbClr val="000000"/>
              </a:solidFill>
              <a:cs typeface="Times New Roman" panose="02020603050405020304" pitchFamily="18" charset="0"/>
            </a:endParaRPr>
          </a:p>
        </p:txBody>
      </p:sp>
      <p:sp>
        <p:nvSpPr>
          <p:cNvPr id="9" name="矩形 8">
            <a:extLst>
              <a:ext uri="{FF2B5EF4-FFF2-40B4-BE49-F238E27FC236}">
                <a16:creationId xmlns="" xmlns:a16="http://schemas.microsoft.com/office/drawing/2014/main" id="{9701CB78-66A3-4D2F-8BDC-E152C976AD7F}"/>
              </a:ext>
            </a:extLst>
          </p:cNvPr>
          <p:cNvSpPr/>
          <p:nvPr/>
        </p:nvSpPr>
        <p:spPr>
          <a:xfrm>
            <a:off x="4556983" y="4731119"/>
            <a:ext cx="1220206" cy="461665"/>
          </a:xfrm>
          <a:prstGeom prst="rect">
            <a:avLst/>
          </a:prstGeom>
          <a:ln>
            <a:solidFill>
              <a:schemeClr val="tx1"/>
            </a:solidFill>
          </a:ln>
        </p:spPr>
        <p:txBody>
          <a:bodyPr wrap="none">
            <a:spAutoFit/>
          </a:bodyPr>
          <a:lstStyle/>
          <a:p>
            <a:r>
              <a:rPr lang="zh-CN" altLang="zh-CN" sz="2400" dirty="0">
                <a:solidFill>
                  <a:srgbClr val="000000"/>
                </a:solidFill>
                <a:cs typeface="Times New Roman" panose="02020603050405020304" pitchFamily="18" charset="0"/>
              </a:rPr>
              <a:t>得出</a:t>
            </a:r>
            <a:r>
              <a:rPr lang="en-US" altLang="zh-CN" sz="2400" dirty="0">
                <a:solidFill>
                  <a:srgbClr val="000000"/>
                </a:solidFill>
                <a:cs typeface="Times New Roman" panose="02020603050405020304" pitchFamily="18" charset="0"/>
              </a:rPr>
              <a:t>Δ</a:t>
            </a:r>
            <a:r>
              <a:rPr lang="en-US" altLang="zh-CN" sz="2400" i="1" dirty="0">
                <a:solidFill>
                  <a:srgbClr val="000000"/>
                </a:solidFill>
                <a:cs typeface="Times New Roman" panose="02020603050405020304" pitchFamily="18" charset="0"/>
              </a:rPr>
              <a:t>H</a:t>
            </a:r>
            <a:endParaRPr lang="zh-CN" altLang="en-US" sz="2400" i="1" dirty="0">
              <a:solidFill>
                <a:srgbClr val="000000"/>
              </a:solidFill>
              <a:cs typeface="Times New Roman" panose="02020603050405020304" pitchFamily="18" charset="0"/>
            </a:endParaRPr>
          </a:p>
        </p:txBody>
      </p:sp>
      <p:sp>
        <p:nvSpPr>
          <p:cNvPr id="10" name="矩形 9">
            <a:extLst>
              <a:ext uri="{FF2B5EF4-FFF2-40B4-BE49-F238E27FC236}">
                <a16:creationId xmlns="" xmlns:a16="http://schemas.microsoft.com/office/drawing/2014/main" id="{D3ED9E93-92AF-498D-81BF-A9C298948E9D}"/>
              </a:ext>
            </a:extLst>
          </p:cNvPr>
          <p:cNvSpPr/>
          <p:nvPr/>
        </p:nvSpPr>
        <p:spPr>
          <a:xfrm>
            <a:off x="7531957" y="4731119"/>
            <a:ext cx="954107" cy="461665"/>
          </a:xfrm>
          <a:prstGeom prst="rect">
            <a:avLst/>
          </a:prstGeom>
          <a:ln>
            <a:solidFill>
              <a:schemeClr val="tx1"/>
            </a:solidFill>
          </a:ln>
        </p:spPr>
        <p:txBody>
          <a:bodyPr wrap="none">
            <a:spAutoFit/>
          </a:bodyPr>
          <a:lstStyle/>
          <a:p>
            <a:r>
              <a:rPr lang="zh-CN" altLang="zh-CN" sz="2400" dirty="0">
                <a:solidFill>
                  <a:srgbClr val="000000"/>
                </a:solidFill>
                <a:cs typeface="Times New Roman" panose="02020603050405020304" pitchFamily="18" charset="0"/>
              </a:rPr>
              <a:t>得出</a:t>
            </a:r>
            <a:r>
              <a:rPr lang="en-US" altLang="zh-CN" sz="2400" i="1" dirty="0">
                <a:solidFill>
                  <a:srgbClr val="000000"/>
                </a:solidFill>
                <a:cs typeface="Times New Roman" panose="02020603050405020304" pitchFamily="18" charset="0"/>
              </a:rPr>
              <a:t>a</a:t>
            </a:r>
            <a:endParaRPr lang="zh-CN" altLang="en-US" sz="2400" i="1" dirty="0">
              <a:solidFill>
                <a:srgbClr val="000000"/>
              </a:solidFill>
              <a:cs typeface="Times New Roman" panose="02020603050405020304" pitchFamily="18" charset="0"/>
            </a:endParaRPr>
          </a:p>
        </p:txBody>
      </p:sp>
      <p:pic>
        <p:nvPicPr>
          <p:cNvPr id="13" name="图片 12">
            <a:extLst>
              <a:ext uri="{FF2B5EF4-FFF2-40B4-BE49-F238E27FC236}">
                <a16:creationId xmlns="" xmlns:a16="http://schemas.microsoft.com/office/drawing/2014/main" id="{D8D83BE7-C2E8-4FFC-B005-01FE3C4C3C84}"/>
              </a:ext>
            </a:extLst>
          </p:cNvPr>
          <p:cNvPicPr/>
          <p:nvPr/>
        </p:nvPicPr>
        <p:blipFill>
          <a:blip r:embed="rId3"/>
          <a:stretch>
            <a:fillRect/>
          </a:stretch>
        </p:blipFill>
        <p:spPr>
          <a:xfrm>
            <a:off x="2203711" y="4658205"/>
            <a:ext cx="2196004" cy="534579"/>
          </a:xfrm>
          <a:prstGeom prst="rect">
            <a:avLst/>
          </a:prstGeom>
        </p:spPr>
      </p:pic>
      <p:pic>
        <p:nvPicPr>
          <p:cNvPr id="14" name="图片 13">
            <a:extLst>
              <a:ext uri="{FF2B5EF4-FFF2-40B4-BE49-F238E27FC236}">
                <a16:creationId xmlns="" xmlns:a16="http://schemas.microsoft.com/office/drawing/2014/main" id="{C1FA1CAB-B65E-4B5A-AB5D-D1DBFAE776A7}"/>
              </a:ext>
            </a:extLst>
          </p:cNvPr>
          <p:cNvPicPr/>
          <p:nvPr/>
        </p:nvPicPr>
        <p:blipFill>
          <a:blip r:embed="rId4"/>
          <a:stretch>
            <a:fillRect/>
          </a:stretch>
        </p:blipFill>
        <p:spPr>
          <a:xfrm>
            <a:off x="5934457" y="4658205"/>
            <a:ext cx="1361986" cy="712973"/>
          </a:xfrm>
          <a:prstGeom prst="rect">
            <a:avLst/>
          </a:prstGeom>
        </p:spPr>
      </p:pic>
      <p:sp>
        <p:nvSpPr>
          <p:cNvPr id="15" name="矩形 14">
            <a:extLst>
              <a:ext uri="{FF2B5EF4-FFF2-40B4-BE49-F238E27FC236}">
                <a16:creationId xmlns="" xmlns:a16="http://schemas.microsoft.com/office/drawing/2014/main" id="{9A6051DD-D673-4A0F-B71D-D8F20F345C83}"/>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7822129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E6887BEB-6A6D-41A9-8ECC-AF3CEFAE4603}"/>
              </a:ext>
            </a:extLst>
          </p:cNvPr>
          <p:cNvSpPr/>
          <p:nvPr/>
        </p:nvSpPr>
        <p:spPr>
          <a:xfrm>
            <a:off x="234043" y="254679"/>
            <a:ext cx="11682186" cy="3246530"/>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(1)Δ</a:t>
            </a:r>
            <a:r>
              <a:rPr lang="en-US" altLang="zh-CN" sz="2800" i="1" dirty="0"/>
              <a:t>H</a:t>
            </a:r>
            <a:r>
              <a:rPr lang="en-US" altLang="zh-CN" sz="2800" dirty="0"/>
              <a:t>=∑</a:t>
            </a:r>
            <a:r>
              <a:rPr lang="en-US" altLang="zh-CN" sz="2800" i="1" dirty="0"/>
              <a:t>E</a:t>
            </a:r>
            <a:r>
              <a:rPr lang="en-US" altLang="zh-CN" sz="2800" dirty="0"/>
              <a:t> (</a:t>
            </a:r>
            <a:r>
              <a:rPr lang="zh-CN" altLang="zh-CN" sz="2800" dirty="0"/>
              <a:t>生成物能量</a:t>
            </a:r>
            <a:r>
              <a:rPr lang="en-US" altLang="zh-CN" sz="2800" dirty="0"/>
              <a:t>)-∑</a:t>
            </a:r>
            <a:r>
              <a:rPr lang="en-US" altLang="zh-CN" sz="2800" i="1" dirty="0"/>
              <a:t>E</a:t>
            </a:r>
            <a:r>
              <a:rPr lang="en-US" altLang="zh-CN" sz="2800" dirty="0"/>
              <a:t> (</a:t>
            </a:r>
            <a:r>
              <a:rPr lang="zh-CN" altLang="zh-CN" sz="2800" dirty="0"/>
              <a:t>反应物能量</a:t>
            </a:r>
            <a:r>
              <a:rPr lang="en-US" altLang="zh-CN" sz="2800" dirty="0"/>
              <a:t>)=(52-242×4-0+394 ×2) kJ·mol</a:t>
            </a:r>
            <a:r>
              <a:rPr lang="en-US" altLang="zh-CN" sz="2800" baseline="30000" dirty="0"/>
              <a:t>-1</a:t>
            </a:r>
            <a:r>
              <a:rPr lang="en-US" altLang="zh-CN" sz="2800" dirty="0"/>
              <a:t>=-128 kJ·mol</a:t>
            </a:r>
            <a:r>
              <a:rPr lang="en-US" altLang="zh-CN" sz="2800" baseline="30000" dirty="0"/>
              <a:t>-1</a:t>
            </a:r>
            <a:r>
              <a:rPr lang="zh-CN" altLang="zh-CN" sz="2800" dirty="0"/>
              <a:t>。</a:t>
            </a:r>
          </a:p>
          <a:p>
            <a:pPr>
              <a:lnSpc>
                <a:spcPct val="150000"/>
              </a:lnSpc>
            </a:pPr>
            <a:r>
              <a:rPr lang="en-US" altLang="zh-CN" sz="2800" dirty="0"/>
              <a:t>(2)Δ</a:t>
            </a:r>
            <a:r>
              <a:rPr lang="en-US" altLang="zh-CN" sz="2800" i="1" dirty="0"/>
              <a:t>H</a:t>
            </a:r>
            <a:r>
              <a:rPr lang="en-US" altLang="zh-CN" sz="2800" dirty="0"/>
              <a:t>=∑</a:t>
            </a:r>
            <a:r>
              <a:rPr lang="en-US" altLang="zh-CN" sz="2800" i="1" dirty="0"/>
              <a:t>E</a:t>
            </a:r>
            <a:r>
              <a:rPr lang="en-US" altLang="zh-CN" sz="2800" dirty="0"/>
              <a:t> (</a:t>
            </a:r>
            <a:r>
              <a:rPr lang="zh-CN" altLang="zh-CN" sz="2800" dirty="0"/>
              <a:t>反应物键能</a:t>
            </a:r>
            <a:r>
              <a:rPr lang="en-US" altLang="zh-CN" sz="2800" dirty="0"/>
              <a:t>)-∑</a:t>
            </a:r>
            <a:r>
              <a:rPr lang="en-US" altLang="zh-CN" sz="2800" i="1" dirty="0"/>
              <a:t>E</a:t>
            </a:r>
            <a:r>
              <a:rPr lang="en-US" altLang="zh-CN" sz="2800" dirty="0"/>
              <a:t> (</a:t>
            </a:r>
            <a:r>
              <a:rPr lang="zh-CN" altLang="zh-CN" sz="2800" dirty="0"/>
              <a:t>生成物键能</a:t>
            </a:r>
            <a:r>
              <a:rPr lang="en-US" altLang="zh-CN" sz="2800" dirty="0"/>
              <a:t>)=(803×4+436×6-615-4a-463×8) kJ·mol</a:t>
            </a:r>
            <a:r>
              <a:rPr lang="en-US" altLang="zh-CN" sz="2800" baseline="30000" dirty="0"/>
              <a:t>-1</a:t>
            </a:r>
            <a:r>
              <a:rPr lang="en-US" altLang="zh-CN" sz="2800" dirty="0"/>
              <a:t>=-128 kJ·mol</a:t>
            </a:r>
            <a:r>
              <a:rPr lang="en-US" altLang="zh-CN" sz="2800" baseline="30000" dirty="0"/>
              <a:t>-1</a:t>
            </a:r>
            <a:r>
              <a:rPr lang="en-US" altLang="zh-CN" sz="2800" dirty="0"/>
              <a:t>,</a:t>
            </a:r>
            <a:r>
              <a:rPr lang="zh-CN" altLang="zh-CN" sz="2800" dirty="0"/>
              <a:t>解得</a:t>
            </a:r>
            <a:r>
              <a:rPr lang="en-US" altLang="zh-CN" sz="2800" dirty="0"/>
              <a:t>a=409.25</a:t>
            </a:r>
            <a:r>
              <a:rPr lang="zh-CN" altLang="zh-CN" sz="2800" dirty="0"/>
              <a:t>。</a:t>
            </a:r>
          </a:p>
          <a:p>
            <a:pPr>
              <a:lnSpc>
                <a:spcPct val="150000"/>
              </a:lnSpc>
            </a:pP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矩形 14">
            <a:extLst>
              <a:ext uri="{FF2B5EF4-FFF2-40B4-BE49-F238E27FC236}">
                <a16:creationId xmlns="" xmlns:a16="http://schemas.microsoft.com/office/drawing/2014/main" id="{3E2EF2FC-712C-4D31-8BF4-C157568BBF90}"/>
              </a:ext>
            </a:extLst>
          </p:cNvPr>
          <p:cNvSpPr/>
          <p:nvPr/>
        </p:nvSpPr>
        <p:spPr>
          <a:xfrm>
            <a:off x="234043" y="3113994"/>
            <a:ext cx="11682186" cy="523220"/>
          </a:xfrm>
          <a:prstGeom prst="rect">
            <a:avLst/>
          </a:prstGeom>
        </p:spPr>
        <p:txBody>
          <a:bodyPr wrap="square">
            <a:spAutoFit/>
          </a:bodyPr>
          <a:lstStyle/>
          <a:p>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(1)-128</a:t>
            </a:r>
            <a:r>
              <a:rPr lang="zh-CN" altLang="zh-CN" sz="2800" dirty="0"/>
              <a:t>　</a:t>
            </a:r>
            <a:r>
              <a:rPr lang="en-US" altLang="zh-CN" sz="2800" dirty="0"/>
              <a:t>(2)409.25</a:t>
            </a:r>
            <a:endParaRPr lang="zh-CN" altLang="zh-CN" sz="2800" dirty="0"/>
          </a:p>
        </p:txBody>
      </p:sp>
      <p:sp>
        <p:nvSpPr>
          <p:cNvPr id="13" name="矩形 12">
            <a:extLst>
              <a:ext uri="{FF2B5EF4-FFF2-40B4-BE49-F238E27FC236}">
                <a16:creationId xmlns="" xmlns:a16="http://schemas.microsoft.com/office/drawing/2014/main" id="{AB311966-350A-4CC0-B782-69F2F313C3D1}"/>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3691576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a:extLst>
              <a:ext uri="{FF2B5EF4-FFF2-40B4-BE49-F238E27FC236}">
                <a16:creationId xmlns="" xmlns:a16="http://schemas.microsoft.com/office/drawing/2014/main" id="{DA68DB7F-5C95-469E-8530-BFD93D4951A9}"/>
              </a:ext>
            </a:extLst>
          </p:cNvPr>
          <p:cNvSpPr/>
          <p:nvPr/>
        </p:nvSpPr>
        <p:spPr>
          <a:xfrm>
            <a:off x="234043" y="284133"/>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突破攻略</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 xmlns:a16="http://schemas.microsoft.com/office/drawing/2014/main" id="{7AEC9594-9A36-4D14-B62D-229309498CA4}"/>
              </a:ext>
            </a:extLst>
          </p:cNvPr>
          <p:cNvSpPr/>
          <p:nvPr/>
        </p:nvSpPr>
        <p:spPr>
          <a:xfrm>
            <a:off x="500743" y="1023209"/>
            <a:ext cx="11190514" cy="1308628"/>
          </a:xfrm>
          <a:prstGeom prst="rect">
            <a:avLst/>
          </a:prstGeom>
        </p:spPr>
        <p:txBody>
          <a:bodyPr wrap="square">
            <a:spAutoFit/>
          </a:bodyPr>
          <a:lstStyle/>
          <a:p>
            <a:pPr>
              <a:lnSpc>
                <a:spcPct val="150000"/>
              </a:lnSpc>
            </a:pPr>
            <a:r>
              <a:rPr lang="zh-CN" altLang="zh-CN" sz="2800" dirty="0"/>
              <a:t>　　利用键能计算反应热的关键</a:t>
            </a:r>
            <a:r>
              <a:rPr lang="en-US" altLang="zh-CN" sz="2800" dirty="0"/>
              <a:t>,</a:t>
            </a:r>
            <a:r>
              <a:rPr lang="zh-CN" altLang="zh-CN" sz="2800" dirty="0"/>
              <a:t>就是要算清物质中化学键的数目</a:t>
            </a:r>
            <a:r>
              <a:rPr lang="en-US" altLang="zh-CN" sz="2800" dirty="0"/>
              <a:t>,</a:t>
            </a:r>
            <a:r>
              <a:rPr lang="zh-CN" altLang="zh-CN" sz="2800" dirty="0"/>
              <a:t>清楚中学阶段常见单质、化合物中所含共价键的种类和数目。</a:t>
            </a:r>
          </a:p>
        </p:txBody>
      </p:sp>
      <p:graphicFrame>
        <p:nvGraphicFramePr>
          <p:cNvPr id="2" name="表格 1">
            <a:extLst>
              <a:ext uri="{FF2B5EF4-FFF2-40B4-BE49-F238E27FC236}">
                <a16:creationId xmlns="" xmlns:a16="http://schemas.microsoft.com/office/drawing/2014/main" id="{F437B206-8819-43FF-A94A-F8EB6A8C32E7}"/>
              </a:ext>
            </a:extLst>
          </p:cNvPr>
          <p:cNvGraphicFramePr>
            <a:graphicFrameLocks noGrp="1"/>
          </p:cNvGraphicFramePr>
          <p:nvPr>
            <p:extLst>
              <p:ext uri="{D42A27DB-BD31-4B8C-83A1-F6EECF244321}">
                <p14:modId xmlns:p14="http://schemas.microsoft.com/office/powerpoint/2010/main" val="532534790"/>
              </p:ext>
            </p:extLst>
          </p:nvPr>
        </p:nvGraphicFramePr>
        <p:xfrm>
          <a:off x="500742" y="3032644"/>
          <a:ext cx="11457213" cy="2987040"/>
        </p:xfrm>
        <a:graphic>
          <a:graphicData uri="http://schemas.openxmlformats.org/drawingml/2006/table">
            <a:tbl>
              <a:tblPr firstRow="1" firstCol="1" bandRow="1"/>
              <a:tblGrid>
                <a:gridCol w="881325">
                  <a:extLst>
                    <a:ext uri="{9D8B030D-6E8A-4147-A177-3AD203B41FA5}">
                      <a16:colId xmlns="" xmlns:a16="http://schemas.microsoft.com/office/drawing/2014/main" val="3181885794"/>
                    </a:ext>
                  </a:extLst>
                </a:gridCol>
                <a:gridCol w="1410118">
                  <a:extLst>
                    <a:ext uri="{9D8B030D-6E8A-4147-A177-3AD203B41FA5}">
                      <a16:colId xmlns="" xmlns:a16="http://schemas.microsoft.com/office/drawing/2014/main" val="610335101"/>
                    </a:ext>
                  </a:extLst>
                </a:gridCol>
                <a:gridCol w="1233854">
                  <a:extLst>
                    <a:ext uri="{9D8B030D-6E8A-4147-A177-3AD203B41FA5}">
                      <a16:colId xmlns="" xmlns:a16="http://schemas.microsoft.com/office/drawing/2014/main" val="2167279725"/>
                    </a:ext>
                  </a:extLst>
                </a:gridCol>
                <a:gridCol w="1233854">
                  <a:extLst>
                    <a:ext uri="{9D8B030D-6E8A-4147-A177-3AD203B41FA5}">
                      <a16:colId xmlns="" xmlns:a16="http://schemas.microsoft.com/office/drawing/2014/main" val="20212165"/>
                    </a:ext>
                  </a:extLst>
                </a:gridCol>
                <a:gridCol w="1233854">
                  <a:extLst>
                    <a:ext uri="{9D8B030D-6E8A-4147-A177-3AD203B41FA5}">
                      <a16:colId xmlns="" xmlns:a16="http://schemas.microsoft.com/office/drawing/2014/main" val="3493178832"/>
                    </a:ext>
                  </a:extLst>
                </a:gridCol>
                <a:gridCol w="1233854">
                  <a:extLst>
                    <a:ext uri="{9D8B030D-6E8A-4147-A177-3AD203B41FA5}">
                      <a16:colId xmlns="" xmlns:a16="http://schemas.microsoft.com/office/drawing/2014/main" val="2544671357"/>
                    </a:ext>
                  </a:extLst>
                </a:gridCol>
                <a:gridCol w="1410118">
                  <a:extLst>
                    <a:ext uri="{9D8B030D-6E8A-4147-A177-3AD203B41FA5}">
                      <a16:colId xmlns="" xmlns:a16="http://schemas.microsoft.com/office/drawing/2014/main" val="1991080468"/>
                    </a:ext>
                  </a:extLst>
                </a:gridCol>
                <a:gridCol w="1410118">
                  <a:extLst>
                    <a:ext uri="{9D8B030D-6E8A-4147-A177-3AD203B41FA5}">
                      <a16:colId xmlns="" xmlns:a16="http://schemas.microsoft.com/office/drawing/2014/main" val="695469005"/>
                    </a:ext>
                  </a:extLst>
                </a:gridCol>
                <a:gridCol w="1410118">
                  <a:extLst>
                    <a:ext uri="{9D8B030D-6E8A-4147-A177-3AD203B41FA5}">
                      <a16:colId xmlns="" xmlns:a16="http://schemas.microsoft.com/office/drawing/2014/main" val="1661941647"/>
                    </a:ext>
                  </a:extLst>
                </a:gridCol>
              </a:tblGrid>
              <a:tr h="0">
                <a:tc>
                  <a:txBody>
                    <a:bodyPr/>
                    <a:lstStyle/>
                    <a:p>
                      <a:pPr algn="ctr">
                        <a:lnSpc>
                          <a:spcPct val="100000"/>
                        </a:lnSpc>
                        <a:spcAft>
                          <a:spcPts val="0"/>
                        </a:spcAft>
                      </a:pPr>
                      <a:r>
                        <a:rPr lang="zh-CN" sz="2800">
                          <a:solidFill>
                            <a:srgbClr val="000000"/>
                          </a:solidFill>
                          <a:effectLst/>
                          <a:latin typeface="+mn-lt"/>
                          <a:ea typeface="+mn-ea"/>
                          <a:cs typeface="Times New Roman" panose="02020603050405020304" pitchFamily="18" charset="0"/>
                        </a:rPr>
                        <a:t>物质</a:t>
                      </a:r>
                    </a:p>
                    <a:p>
                      <a:pPr algn="ctr">
                        <a:lnSpc>
                          <a:spcPct val="100000"/>
                        </a:lnSpc>
                        <a:spcAft>
                          <a:spcPts val="0"/>
                        </a:spcAft>
                      </a:pPr>
                      <a:r>
                        <a:rPr lang="en-US" sz="2800">
                          <a:solidFill>
                            <a:srgbClr val="000000"/>
                          </a:solidFill>
                          <a:effectLst/>
                          <a:latin typeface="+mn-lt"/>
                          <a:ea typeface="+mn-ea"/>
                          <a:cs typeface="Times New Roman" panose="02020603050405020304" pitchFamily="18" charset="0"/>
                        </a:rPr>
                        <a:t>(</a:t>
                      </a:r>
                      <a:r>
                        <a:rPr lang="zh-CN" sz="2800">
                          <a:solidFill>
                            <a:srgbClr val="000000"/>
                          </a:solidFill>
                          <a:effectLst/>
                          <a:latin typeface="+mn-lt"/>
                          <a:ea typeface="+mn-ea"/>
                          <a:cs typeface="Times New Roman" panose="02020603050405020304" pitchFamily="18" charset="0"/>
                        </a:rPr>
                        <a:t>化学</a:t>
                      </a:r>
                    </a:p>
                    <a:p>
                      <a:pPr algn="ctr">
                        <a:lnSpc>
                          <a:spcPct val="100000"/>
                        </a:lnSpc>
                        <a:spcAft>
                          <a:spcPts val="0"/>
                        </a:spcAft>
                      </a:pPr>
                      <a:r>
                        <a:rPr lang="zh-CN" sz="2800">
                          <a:solidFill>
                            <a:srgbClr val="000000"/>
                          </a:solidFill>
                          <a:effectLst/>
                          <a:latin typeface="+mn-lt"/>
                          <a:ea typeface="+mn-ea"/>
                          <a:cs typeface="Times New Roman" panose="02020603050405020304" pitchFamily="18" charset="0"/>
                        </a:rPr>
                        <a:t>键</a:t>
                      </a:r>
                      <a:r>
                        <a:rPr lang="en-US" sz="2800">
                          <a:solidFill>
                            <a:srgbClr val="000000"/>
                          </a:solidFill>
                          <a:effectLst/>
                          <a:latin typeface="+mn-lt"/>
                          <a:ea typeface="+mn-ea"/>
                          <a:cs typeface="Times New Roman" panose="02020603050405020304" pitchFamily="18" charset="0"/>
                        </a:rPr>
                        <a:t>)</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dirty="0">
                          <a:solidFill>
                            <a:srgbClr val="000000"/>
                          </a:solidFill>
                          <a:effectLst/>
                          <a:latin typeface="+mn-lt"/>
                          <a:ea typeface="+mn-ea"/>
                          <a:cs typeface="Times New Roman" panose="02020603050405020304" pitchFamily="18" charset="0"/>
                        </a:rPr>
                        <a:t>CO</a:t>
                      </a:r>
                      <a:r>
                        <a:rPr lang="en-US" sz="2800" baseline="-25000" dirty="0">
                          <a:solidFill>
                            <a:srgbClr val="000000"/>
                          </a:solidFill>
                          <a:effectLst/>
                          <a:latin typeface="+mn-lt"/>
                          <a:ea typeface="+mn-ea"/>
                          <a:cs typeface="Times New Roman" panose="02020603050405020304" pitchFamily="18" charset="0"/>
                        </a:rPr>
                        <a:t>2</a:t>
                      </a:r>
                      <a:endParaRPr lang="zh-CN" sz="2800" dirty="0">
                        <a:solidFill>
                          <a:srgbClr val="000000"/>
                        </a:solidFill>
                        <a:effectLst/>
                        <a:latin typeface="+mn-lt"/>
                        <a:ea typeface="+mn-ea"/>
                        <a:cs typeface="Times New Roman" panose="02020603050405020304" pitchFamily="18" charset="0"/>
                      </a:endParaRPr>
                    </a:p>
                    <a:p>
                      <a:pPr algn="ctr">
                        <a:lnSpc>
                          <a:spcPct val="100000"/>
                        </a:lnSpc>
                        <a:spcAft>
                          <a:spcPts val="0"/>
                        </a:spcAft>
                      </a:pPr>
                      <a:r>
                        <a:rPr lang="en-US" sz="2800" dirty="0">
                          <a:solidFill>
                            <a:srgbClr val="000000"/>
                          </a:solidFill>
                          <a:effectLst/>
                          <a:latin typeface="+mn-lt"/>
                          <a:ea typeface="+mn-ea"/>
                          <a:cs typeface="Times New Roman" panose="02020603050405020304" pitchFamily="18" charset="0"/>
                        </a:rPr>
                        <a:t>(C    O)</a:t>
                      </a:r>
                      <a:endParaRPr lang="zh-CN" sz="28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a:solidFill>
                            <a:srgbClr val="000000"/>
                          </a:solidFill>
                          <a:effectLst/>
                          <a:latin typeface="+mn-lt"/>
                          <a:ea typeface="+mn-ea"/>
                          <a:cs typeface="Times New Roman" panose="02020603050405020304" pitchFamily="18" charset="0"/>
                        </a:rPr>
                        <a:t>CH</a:t>
                      </a:r>
                      <a:r>
                        <a:rPr lang="en-US" sz="2800" baseline="-25000">
                          <a:solidFill>
                            <a:srgbClr val="000000"/>
                          </a:solidFill>
                          <a:effectLst/>
                          <a:latin typeface="+mn-lt"/>
                          <a:ea typeface="+mn-ea"/>
                          <a:cs typeface="Times New Roman" panose="02020603050405020304" pitchFamily="18" charset="0"/>
                        </a:rPr>
                        <a:t>4</a:t>
                      </a:r>
                      <a:endParaRPr lang="zh-CN" sz="2800">
                        <a:solidFill>
                          <a:srgbClr val="000000"/>
                        </a:solidFill>
                        <a:effectLst/>
                        <a:latin typeface="+mn-lt"/>
                        <a:ea typeface="+mn-ea"/>
                        <a:cs typeface="Times New Roman" panose="02020603050405020304" pitchFamily="18" charset="0"/>
                      </a:endParaRPr>
                    </a:p>
                    <a:p>
                      <a:pPr algn="ctr">
                        <a:lnSpc>
                          <a:spcPct val="100000"/>
                        </a:lnSpc>
                        <a:spcAft>
                          <a:spcPts val="0"/>
                        </a:spcAft>
                      </a:pPr>
                      <a:r>
                        <a:rPr lang="en-US" sz="2800">
                          <a:solidFill>
                            <a:srgbClr val="000000"/>
                          </a:solidFill>
                          <a:effectLst/>
                          <a:latin typeface="+mn-lt"/>
                          <a:ea typeface="+mn-ea"/>
                          <a:cs typeface="Times New Roman" panose="02020603050405020304" pitchFamily="18" charset="0"/>
                        </a:rPr>
                        <a:t>(C—H)</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a:solidFill>
                            <a:srgbClr val="000000"/>
                          </a:solidFill>
                          <a:effectLst/>
                          <a:latin typeface="+mn-lt"/>
                          <a:ea typeface="+mn-ea"/>
                          <a:cs typeface="Times New Roman" panose="02020603050405020304" pitchFamily="18" charset="0"/>
                        </a:rPr>
                        <a:t>P</a:t>
                      </a:r>
                      <a:r>
                        <a:rPr lang="en-US" sz="2800" baseline="-25000">
                          <a:solidFill>
                            <a:srgbClr val="000000"/>
                          </a:solidFill>
                          <a:effectLst/>
                          <a:latin typeface="+mn-lt"/>
                          <a:ea typeface="+mn-ea"/>
                          <a:cs typeface="Times New Roman" panose="02020603050405020304" pitchFamily="18" charset="0"/>
                        </a:rPr>
                        <a:t>4</a:t>
                      </a:r>
                      <a:endParaRPr lang="zh-CN" sz="2800">
                        <a:solidFill>
                          <a:srgbClr val="000000"/>
                        </a:solidFill>
                        <a:effectLst/>
                        <a:latin typeface="+mn-lt"/>
                        <a:ea typeface="+mn-ea"/>
                        <a:cs typeface="Times New Roman" panose="02020603050405020304" pitchFamily="18" charset="0"/>
                      </a:endParaRPr>
                    </a:p>
                    <a:p>
                      <a:pPr algn="ctr">
                        <a:lnSpc>
                          <a:spcPct val="100000"/>
                        </a:lnSpc>
                        <a:spcAft>
                          <a:spcPts val="0"/>
                        </a:spcAft>
                      </a:pPr>
                      <a:r>
                        <a:rPr lang="en-US" sz="2800">
                          <a:solidFill>
                            <a:srgbClr val="000000"/>
                          </a:solidFill>
                          <a:effectLst/>
                          <a:latin typeface="+mn-lt"/>
                          <a:ea typeface="+mn-ea"/>
                          <a:cs typeface="Times New Roman" panose="02020603050405020304" pitchFamily="18" charset="0"/>
                        </a:rPr>
                        <a:t>(P—P)</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a:solidFill>
                            <a:srgbClr val="000000"/>
                          </a:solidFill>
                          <a:effectLst/>
                          <a:latin typeface="+mn-lt"/>
                          <a:ea typeface="+mn-ea"/>
                          <a:cs typeface="Times New Roman" panose="02020603050405020304" pitchFamily="18" charset="0"/>
                        </a:rPr>
                        <a:t>SiO</a:t>
                      </a:r>
                      <a:r>
                        <a:rPr lang="en-US" sz="2800" baseline="-25000">
                          <a:solidFill>
                            <a:srgbClr val="000000"/>
                          </a:solidFill>
                          <a:effectLst/>
                          <a:latin typeface="+mn-lt"/>
                          <a:ea typeface="+mn-ea"/>
                          <a:cs typeface="Times New Roman" panose="02020603050405020304" pitchFamily="18" charset="0"/>
                        </a:rPr>
                        <a:t>2</a:t>
                      </a:r>
                      <a:endParaRPr lang="zh-CN" sz="2800">
                        <a:solidFill>
                          <a:srgbClr val="000000"/>
                        </a:solidFill>
                        <a:effectLst/>
                        <a:latin typeface="+mn-lt"/>
                        <a:ea typeface="+mn-ea"/>
                        <a:cs typeface="Times New Roman" panose="02020603050405020304" pitchFamily="18" charset="0"/>
                      </a:endParaRPr>
                    </a:p>
                    <a:p>
                      <a:pPr algn="ctr">
                        <a:lnSpc>
                          <a:spcPct val="100000"/>
                        </a:lnSpc>
                        <a:spcAft>
                          <a:spcPts val="0"/>
                        </a:spcAft>
                      </a:pPr>
                      <a:r>
                        <a:rPr lang="en-US" sz="2800">
                          <a:solidFill>
                            <a:srgbClr val="000000"/>
                          </a:solidFill>
                          <a:effectLst/>
                          <a:latin typeface="+mn-lt"/>
                          <a:ea typeface="+mn-ea"/>
                          <a:cs typeface="Times New Roman" panose="02020603050405020304" pitchFamily="18" charset="0"/>
                        </a:rPr>
                        <a:t>(Si—O)</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800">
                          <a:solidFill>
                            <a:srgbClr val="000000"/>
                          </a:solidFill>
                          <a:effectLst/>
                          <a:latin typeface="+mn-lt"/>
                          <a:ea typeface="+mn-ea"/>
                          <a:cs typeface="Times New Roman" panose="02020603050405020304" pitchFamily="18" charset="0"/>
                        </a:rPr>
                        <a:t>石墨</a:t>
                      </a:r>
                    </a:p>
                    <a:p>
                      <a:pPr algn="ctr">
                        <a:lnSpc>
                          <a:spcPct val="100000"/>
                        </a:lnSpc>
                        <a:spcAft>
                          <a:spcPts val="0"/>
                        </a:spcAft>
                      </a:pPr>
                      <a:r>
                        <a:rPr lang="en-US" sz="2800">
                          <a:solidFill>
                            <a:srgbClr val="000000"/>
                          </a:solidFill>
                          <a:effectLst/>
                          <a:latin typeface="+mn-lt"/>
                          <a:ea typeface="+mn-ea"/>
                          <a:cs typeface="Times New Roman" panose="02020603050405020304" pitchFamily="18" charset="0"/>
                        </a:rPr>
                        <a:t>(C—C)</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800">
                          <a:solidFill>
                            <a:srgbClr val="000000"/>
                          </a:solidFill>
                          <a:effectLst/>
                          <a:latin typeface="+mn-lt"/>
                          <a:ea typeface="+mn-ea"/>
                          <a:cs typeface="Times New Roman" panose="02020603050405020304" pitchFamily="18" charset="0"/>
                        </a:rPr>
                        <a:t>金刚石</a:t>
                      </a:r>
                    </a:p>
                    <a:p>
                      <a:pPr algn="ctr">
                        <a:lnSpc>
                          <a:spcPct val="100000"/>
                        </a:lnSpc>
                        <a:spcAft>
                          <a:spcPts val="0"/>
                        </a:spcAft>
                      </a:pPr>
                      <a:r>
                        <a:rPr lang="en-US" sz="2800">
                          <a:solidFill>
                            <a:srgbClr val="000000"/>
                          </a:solidFill>
                          <a:effectLst/>
                          <a:latin typeface="+mn-lt"/>
                          <a:ea typeface="+mn-ea"/>
                          <a:cs typeface="Times New Roman" panose="02020603050405020304" pitchFamily="18" charset="0"/>
                        </a:rPr>
                        <a:t>(C—C)</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a:solidFill>
                            <a:srgbClr val="000000"/>
                          </a:solidFill>
                          <a:effectLst/>
                          <a:latin typeface="+mn-lt"/>
                          <a:ea typeface="+mn-ea"/>
                          <a:cs typeface="Times New Roman" panose="02020603050405020304" pitchFamily="18" charset="0"/>
                        </a:rPr>
                        <a:t>S</a:t>
                      </a:r>
                      <a:r>
                        <a:rPr lang="en-US" sz="2800" baseline="-25000">
                          <a:solidFill>
                            <a:srgbClr val="000000"/>
                          </a:solidFill>
                          <a:effectLst/>
                          <a:latin typeface="+mn-lt"/>
                          <a:ea typeface="+mn-ea"/>
                          <a:cs typeface="Times New Roman" panose="02020603050405020304" pitchFamily="18" charset="0"/>
                        </a:rPr>
                        <a:t>8</a:t>
                      </a:r>
                      <a:endParaRPr lang="zh-CN" sz="2800">
                        <a:solidFill>
                          <a:srgbClr val="000000"/>
                        </a:solidFill>
                        <a:effectLst/>
                        <a:latin typeface="+mn-lt"/>
                        <a:ea typeface="+mn-ea"/>
                        <a:cs typeface="Times New Roman" panose="02020603050405020304" pitchFamily="18" charset="0"/>
                      </a:endParaRPr>
                    </a:p>
                    <a:p>
                      <a:pPr algn="ctr">
                        <a:lnSpc>
                          <a:spcPct val="100000"/>
                        </a:lnSpc>
                        <a:spcAft>
                          <a:spcPts val="0"/>
                        </a:spcAft>
                      </a:pPr>
                      <a:r>
                        <a:rPr lang="en-US" sz="2800">
                          <a:solidFill>
                            <a:srgbClr val="000000"/>
                          </a:solidFill>
                          <a:effectLst/>
                          <a:latin typeface="+mn-lt"/>
                          <a:ea typeface="+mn-ea"/>
                          <a:cs typeface="Times New Roman" panose="02020603050405020304" pitchFamily="18" charset="0"/>
                        </a:rPr>
                        <a:t>(S—S)</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a:solidFill>
                            <a:srgbClr val="000000"/>
                          </a:solidFill>
                          <a:effectLst/>
                          <a:latin typeface="+mn-lt"/>
                          <a:ea typeface="+mn-ea"/>
                          <a:cs typeface="Times New Roman" panose="02020603050405020304" pitchFamily="18" charset="0"/>
                        </a:rPr>
                        <a:t>Si</a:t>
                      </a:r>
                      <a:endParaRPr lang="zh-CN" sz="2800">
                        <a:solidFill>
                          <a:srgbClr val="000000"/>
                        </a:solidFill>
                        <a:effectLst/>
                        <a:latin typeface="+mn-lt"/>
                        <a:ea typeface="+mn-ea"/>
                        <a:cs typeface="Times New Roman" panose="02020603050405020304" pitchFamily="18" charset="0"/>
                      </a:endParaRPr>
                    </a:p>
                    <a:p>
                      <a:pPr algn="ctr">
                        <a:lnSpc>
                          <a:spcPct val="100000"/>
                        </a:lnSpc>
                        <a:spcAft>
                          <a:spcPts val="0"/>
                        </a:spcAft>
                      </a:pPr>
                      <a:r>
                        <a:rPr lang="en-US" sz="2800">
                          <a:solidFill>
                            <a:srgbClr val="000000"/>
                          </a:solidFill>
                          <a:effectLst/>
                          <a:latin typeface="+mn-lt"/>
                          <a:ea typeface="+mn-ea"/>
                          <a:cs typeface="Times New Roman" panose="02020603050405020304" pitchFamily="18" charset="0"/>
                        </a:rPr>
                        <a:t>(Si—Si)</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48883290"/>
                  </a:ext>
                </a:extLst>
              </a:tr>
              <a:tr h="0">
                <a:tc>
                  <a:txBody>
                    <a:bodyPr/>
                    <a:lstStyle/>
                    <a:p>
                      <a:pPr algn="ctr">
                        <a:lnSpc>
                          <a:spcPct val="100000"/>
                        </a:lnSpc>
                        <a:spcAft>
                          <a:spcPts val="0"/>
                        </a:spcAft>
                      </a:pPr>
                      <a:r>
                        <a:rPr lang="zh-CN" sz="2800">
                          <a:solidFill>
                            <a:srgbClr val="000000"/>
                          </a:solidFill>
                          <a:effectLst/>
                          <a:latin typeface="+mn-lt"/>
                          <a:ea typeface="+mn-ea"/>
                          <a:cs typeface="Times New Roman" panose="02020603050405020304" pitchFamily="18" charset="0"/>
                        </a:rPr>
                        <a:t>每个</a:t>
                      </a:r>
                    </a:p>
                    <a:p>
                      <a:pPr algn="ctr">
                        <a:lnSpc>
                          <a:spcPct val="100000"/>
                        </a:lnSpc>
                        <a:spcAft>
                          <a:spcPts val="0"/>
                        </a:spcAft>
                      </a:pPr>
                      <a:r>
                        <a:rPr lang="zh-CN" sz="2800">
                          <a:solidFill>
                            <a:srgbClr val="000000"/>
                          </a:solidFill>
                          <a:effectLst/>
                          <a:latin typeface="+mn-lt"/>
                          <a:ea typeface="+mn-ea"/>
                          <a:cs typeface="Times New Roman" panose="02020603050405020304" pitchFamily="18" charset="0"/>
                        </a:rPr>
                        <a:t>微粒</a:t>
                      </a:r>
                    </a:p>
                    <a:p>
                      <a:pPr algn="ctr">
                        <a:lnSpc>
                          <a:spcPct val="100000"/>
                        </a:lnSpc>
                        <a:spcAft>
                          <a:spcPts val="0"/>
                        </a:spcAft>
                      </a:pPr>
                      <a:r>
                        <a:rPr lang="zh-CN" sz="2800">
                          <a:solidFill>
                            <a:srgbClr val="000000"/>
                          </a:solidFill>
                          <a:effectLst/>
                          <a:latin typeface="+mn-lt"/>
                          <a:ea typeface="+mn-ea"/>
                          <a:cs typeface="Times New Roman" panose="02020603050405020304" pitchFamily="18" charset="0"/>
                        </a:rPr>
                        <a:t>所含</a:t>
                      </a:r>
                    </a:p>
                    <a:p>
                      <a:pPr algn="ctr">
                        <a:lnSpc>
                          <a:spcPct val="100000"/>
                        </a:lnSpc>
                        <a:spcAft>
                          <a:spcPts val="0"/>
                        </a:spcAft>
                      </a:pPr>
                      <a:r>
                        <a:rPr lang="zh-CN" sz="2800">
                          <a:solidFill>
                            <a:srgbClr val="000000"/>
                          </a:solidFill>
                          <a:effectLst/>
                          <a:latin typeface="+mn-lt"/>
                          <a:ea typeface="+mn-ea"/>
                          <a:cs typeface="Times New Roman" panose="02020603050405020304" pitchFamily="18" charset="0"/>
                        </a:rPr>
                        <a:t>键数</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a:solidFill>
                            <a:srgbClr val="000000"/>
                          </a:solidFill>
                          <a:effectLst/>
                          <a:latin typeface="+mn-lt"/>
                          <a:ea typeface="+mn-ea"/>
                          <a:cs typeface="Times New Roman" panose="02020603050405020304" pitchFamily="18" charset="0"/>
                        </a:rPr>
                        <a:t>2</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dirty="0">
                          <a:solidFill>
                            <a:srgbClr val="000000"/>
                          </a:solidFill>
                          <a:effectLst/>
                          <a:latin typeface="+mn-lt"/>
                          <a:ea typeface="+mn-ea"/>
                          <a:cs typeface="Times New Roman" panose="02020603050405020304" pitchFamily="18" charset="0"/>
                        </a:rPr>
                        <a:t>4</a:t>
                      </a:r>
                      <a:endParaRPr lang="zh-CN" sz="28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a:solidFill>
                            <a:srgbClr val="000000"/>
                          </a:solidFill>
                          <a:effectLst/>
                          <a:latin typeface="+mn-lt"/>
                          <a:ea typeface="+mn-ea"/>
                          <a:cs typeface="Times New Roman" panose="02020603050405020304" pitchFamily="18" charset="0"/>
                        </a:rPr>
                        <a:t>6</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a:solidFill>
                            <a:srgbClr val="000000"/>
                          </a:solidFill>
                          <a:effectLst/>
                          <a:latin typeface="+mn-lt"/>
                          <a:ea typeface="+mn-ea"/>
                          <a:cs typeface="Times New Roman" panose="02020603050405020304" pitchFamily="18" charset="0"/>
                        </a:rPr>
                        <a:t>4</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a:solidFill>
                            <a:srgbClr val="000000"/>
                          </a:solidFill>
                          <a:effectLst/>
                          <a:latin typeface="+mn-lt"/>
                          <a:ea typeface="+mn-ea"/>
                          <a:cs typeface="Times New Roman" panose="02020603050405020304" pitchFamily="18" charset="0"/>
                        </a:rPr>
                        <a:t>1.5</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a:solidFill>
                            <a:srgbClr val="000000"/>
                          </a:solidFill>
                          <a:effectLst/>
                          <a:latin typeface="+mn-lt"/>
                          <a:ea typeface="+mn-ea"/>
                          <a:cs typeface="Times New Roman" panose="02020603050405020304" pitchFamily="18" charset="0"/>
                        </a:rPr>
                        <a:t>2</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a:solidFill>
                            <a:srgbClr val="000000"/>
                          </a:solidFill>
                          <a:effectLst/>
                          <a:latin typeface="+mn-lt"/>
                          <a:ea typeface="+mn-ea"/>
                          <a:cs typeface="Times New Roman" panose="02020603050405020304" pitchFamily="18" charset="0"/>
                        </a:rPr>
                        <a:t>8</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dirty="0">
                          <a:solidFill>
                            <a:srgbClr val="000000"/>
                          </a:solidFill>
                          <a:effectLst/>
                          <a:latin typeface="+mn-lt"/>
                          <a:ea typeface="+mn-ea"/>
                          <a:cs typeface="Times New Roman" panose="02020603050405020304" pitchFamily="18" charset="0"/>
                        </a:rPr>
                        <a:t>2</a:t>
                      </a:r>
                      <a:endParaRPr lang="zh-CN" sz="28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89911591"/>
                  </a:ext>
                </a:extLst>
              </a:tr>
            </a:tbl>
          </a:graphicData>
        </a:graphic>
      </p:graphicFrame>
      <p:pic>
        <p:nvPicPr>
          <p:cNvPr id="15361" name="图片 2484">
            <a:extLst>
              <a:ext uri="{FF2B5EF4-FFF2-40B4-BE49-F238E27FC236}">
                <a16:creationId xmlns="" xmlns:a16="http://schemas.microsoft.com/office/drawing/2014/main" id="{C3B94E01-05CA-4247-8A2B-CE216CBAD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311" y="3731760"/>
            <a:ext cx="333375" cy="333375"/>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a:extLst>
              <a:ext uri="{FF2B5EF4-FFF2-40B4-BE49-F238E27FC236}">
                <a16:creationId xmlns="" xmlns:a16="http://schemas.microsoft.com/office/drawing/2014/main" id="{3A54F278-260D-4606-A845-E96BFB6B263F}"/>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15350666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82924"/>
            <a:ext cx="11723913" cy="738664"/>
          </a:xfrm>
          <a:prstGeom prst="rect">
            <a:avLst/>
          </a:prstGeom>
        </p:spPr>
        <p:txBody>
          <a:bodyPr wrap="square">
            <a:spAutoFit/>
          </a:bodyPr>
          <a:lstStyle/>
          <a:p>
            <a:pPr>
              <a:lnSpc>
                <a:spcPct val="150000"/>
              </a:lnSpc>
              <a:spcAft>
                <a:spcPts val="0"/>
              </a:spcAft>
            </a:pP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Rectangle 1">
            <a:extLst>
              <a:ext uri="{FF2B5EF4-FFF2-40B4-BE49-F238E27FC236}">
                <a16:creationId xmlns="" xmlns:a16="http://schemas.microsoft.com/office/drawing/2014/main" id="{D0A48C7D-9A84-4823-9A6A-E89A375B574C}"/>
              </a:ext>
            </a:extLst>
          </p:cNvPr>
          <p:cNvSpPr>
            <a:spLocks noChangeArrowheads="1"/>
          </p:cNvSpPr>
          <p:nvPr/>
        </p:nvSpPr>
        <p:spPr bwMode="auto">
          <a:xfrm>
            <a:off x="360847" y="952256"/>
            <a:ext cx="11450153"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拓展变式</a:t>
            </a:r>
            <a:r>
              <a:rPr lang="en-US" altLang="zh-CN"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1  </a:t>
            </a:r>
            <a:r>
              <a:rPr lang="en-US" altLang="zh-CN" sz="2800" dirty="0" smtClean="0"/>
              <a:t>SF</a:t>
            </a:r>
            <a:r>
              <a:rPr lang="en-US" altLang="zh-CN" sz="2800" baseline="-25000" dirty="0" smtClean="0"/>
              <a:t>6</a:t>
            </a:r>
            <a:r>
              <a:rPr lang="zh-CN" altLang="zh-CN" sz="2800" dirty="0"/>
              <a:t>是一种优良的绝缘气体</a:t>
            </a:r>
            <a:r>
              <a:rPr lang="en-US" altLang="zh-CN" sz="2800" dirty="0"/>
              <a:t>,</a:t>
            </a:r>
            <a:r>
              <a:rPr lang="zh-CN" altLang="zh-CN" sz="2800" dirty="0"/>
              <a:t>分子结构中只存在</a:t>
            </a:r>
            <a:r>
              <a:rPr lang="en-US" altLang="zh-CN" sz="2800" dirty="0"/>
              <a:t>S—F</a:t>
            </a:r>
            <a:r>
              <a:rPr lang="zh-CN" altLang="zh-CN" sz="2800" dirty="0"/>
              <a:t>键。已知</a:t>
            </a:r>
            <a:r>
              <a:rPr lang="en-US" altLang="zh-CN" sz="2800" dirty="0"/>
              <a:t>:1 </a:t>
            </a:r>
            <a:r>
              <a:rPr lang="en-US" altLang="zh-CN" sz="2800" dirty="0" err="1"/>
              <a:t>mol</a:t>
            </a:r>
            <a:r>
              <a:rPr lang="en-US" altLang="zh-CN" sz="2800" dirty="0"/>
              <a:t> S(s)</a:t>
            </a:r>
            <a:r>
              <a:rPr lang="zh-CN" altLang="zh-CN" sz="2800" dirty="0"/>
              <a:t>转化为气态硫原子吸收能量 </a:t>
            </a:r>
            <a:r>
              <a:rPr lang="en-US" altLang="zh-CN" sz="2800" dirty="0"/>
              <a:t>280 kJ,</a:t>
            </a:r>
            <a:r>
              <a:rPr lang="zh-CN" altLang="zh-CN" sz="2800" dirty="0"/>
              <a:t>断裂</a:t>
            </a:r>
            <a:r>
              <a:rPr lang="en-US" altLang="zh-CN" sz="2800" dirty="0"/>
              <a:t>1 </a:t>
            </a:r>
            <a:r>
              <a:rPr lang="en-US" altLang="zh-CN" sz="2800" dirty="0" err="1"/>
              <a:t>mol</a:t>
            </a:r>
            <a:r>
              <a:rPr lang="en-US" altLang="zh-CN" sz="2800" dirty="0"/>
              <a:t> F—F</a:t>
            </a:r>
            <a:r>
              <a:rPr lang="zh-CN" altLang="zh-CN" sz="2800" dirty="0"/>
              <a:t>、</a:t>
            </a:r>
            <a:r>
              <a:rPr lang="en-US" altLang="zh-CN" sz="2800" dirty="0"/>
              <a:t>S—F</a:t>
            </a:r>
            <a:r>
              <a:rPr lang="zh-CN" altLang="zh-CN" sz="2800" dirty="0"/>
              <a:t>键需吸收的能量分别为</a:t>
            </a:r>
            <a:r>
              <a:rPr lang="en-US" altLang="zh-CN" sz="2800" dirty="0"/>
              <a:t>160 kJ</a:t>
            </a:r>
            <a:r>
              <a:rPr lang="zh-CN" altLang="zh-CN" sz="2800" dirty="0"/>
              <a:t>、</a:t>
            </a:r>
            <a:r>
              <a:rPr lang="en-US" altLang="zh-CN" sz="2800" dirty="0"/>
              <a:t>330 kJ</a:t>
            </a:r>
            <a:r>
              <a:rPr lang="zh-CN" altLang="zh-CN" sz="2800" dirty="0"/>
              <a:t>。则</a:t>
            </a:r>
            <a:r>
              <a:rPr lang="en-US" altLang="zh-CN" sz="2800" dirty="0"/>
              <a:t>S(s)+3F</a:t>
            </a:r>
            <a:r>
              <a:rPr lang="en-US" altLang="zh-CN" sz="2800" baseline="-25000" dirty="0"/>
              <a:t>2</a:t>
            </a:r>
            <a:r>
              <a:rPr lang="en-US" altLang="zh-CN" sz="2800" dirty="0"/>
              <a:t>(g)       SF</a:t>
            </a:r>
            <a:r>
              <a:rPr lang="en-US" altLang="zh-CN" sz="2800" baseline="-25000" dirty="0"/>
              <a:t>6</a:t>
            </a:r>
            <a:r>
              <a:rPr lang="en-US" altLang="zh-CN" sz="2800" dirty="0"/>
              <a:t>(g)</a:t>
            </a:r>
            <a:r>
              <a:rPr lang="zh-CN" altLang="zh-CN" sz="2800" dirty="0"/>
              <a:t>的反应热</a:t>
            </a:r>
            <a:r>
              <a:rPr lang="en-US" altLang="zh-CN" sz="2800" dirty="0"/>
              <a:t>Δ</a:t>
            </a:r>
            <a:r>
              <a:rPr lang="en-US" altLang="zh-CN" sz="2800" i="1" dirty="0"/>
              <a:t>H</a:t>
            </a:r>
            <a:r>
              <a:rPr lang="zh-CN" altLang="zh-CN" sz="2800" dirty="0"/>
              <a:t>为</a:t>
            </a:r>
            <a:r>
              <a:rPr lang="en-US" altLang="zh-CN" sz="2800" dirty="0"/>
              <a:t>(</a:t>
            </a:r>
            <a:r>
              <a:rPr lang="zh-CN" altLang="zh-CN" sz="2800" dirty="0"/>
              <a:t>　　</a:t>
            </a:r>
            <a:r>
              <a:rPr lang="en-US" altLang="zh-CN" sz="2800" dirty="0"/>
              <a:t>)</a:t>
            </a:r>
            <a:endParaRPr lang="zh-CN" altLang="zh-CN" sz="2800" dirty="0"/>
          </a:p>
          <a:p>
            <a:pPr>
              <a:lnSpc>
                <a:spcPct val="150000"/>
              </a:lnSpc>
            </a:pPr>
            <a:r>
              <a:rPr lang="en-US" altLang="zh-CN" sz="2800" dirty="0"/>
              <a:t>A.-1 780 kJ/</a:t>
            </a:r>
            <a:r>
              <a:rPr lang="en-US" altLang="zh-CN" sz="2800" dirty="0" err="1"/>
              <a:t>mol</a:t>
            </a:r>
            <a:r>
              <a:rPr lang="en-US" altLang="zh-CN" sz="2800" dirty="0"/>
              <a:t>	</a:t>
            </a:r>
            <a:r>
              <a:rPr lang="en-US" altLang="zh-CN" sz="2800" dirty="0" smtClean="0"/>
              <a:t>             B</a:t>
            </a:r>
            <a:r>
              <a:rPr lang="en-US" altLang="zh-CN" sz="2800" dirty="0"/>
              <a:t>.-1 220 kJ/</a:t>
            </a:r>
            <a:r>
              <a:rPr lang="en-US" altLang="zh-CN" sz="2800" dirty="0" err="1"/>
              <a:t>mol</a:t>
            </a:r>
            <a:endParaRPr lang="zh-CN" altLang="zh-CN" sz="2800" dirty="0"/>
          </a:p>
          <a:p>
            <a:pPr>
              <a:lnSpc>
                <a:spcPct val="150000"/>
              </a:lnSpc>
            </a:pPr>
            <a:r>
              <a:rPr lang="en-US" altLang="zh-CN" sz="2800" dirty="0"/>
              <a:t>C.-450 kJ/</a:t>
            </a:r>
            <a:r>
              <a:rPr lang="en-US" altLang="zh-CN" sz="2800" dirty="0" err="1"/>
              <a:t>mol</a:t>
            </a:r>
            <a:r>
              <a:rPr lang="en-US" altLang="zh-CN" sz="2800" dirty="0"/>
              <a:t>	</a:t>
            </a:r>
            <a:r>
              <a:rPr lang="en-US" altLang="zh-CN" sz="2800" dirty="0" smtClean="0"/>
              <a:t>             D</a:t>
            </a:r>
            <a:r>
              <a:rPr lang="en-US" altLang="zh-CN" sz="2800" dirty="0"/>
              <a:t>.+430 kJ/</a:t>
            </a:r>
            <a:r>
              <a:rPr lang="en-US" altLang="zh-CN" sz="2800" dirty="0" err="1"/>
              <a:t>mol</a:t>
            </a:r>
            <a:endParaRPr kumimoji="0" lang="zh-CN" altLang="en-US" sz="2800" b="0" i="0" u="none" strike="noStrike" cap="none" normalizeH="0" baseline="0" dirty="0">
              <a:ln>
                <a:noFill/>
              </a:ln>
              <a:solidFill>
                <a:schemeClr val="tx1"/>
              </a:solidFill>
              <a:effectLst/>
            </a:endParaRPr>
          </a:p>
        </p:txBody>
      </p:sp>
      <p:pic>
        <p:nvPicPr>
          <p:cNvPr id="13" name="图片 12">
            <a:extLst>
              <a:ext uri="{FF2B5EF4-FFF2-40B4-BE49-F238E27FC236}">
                <a16:creationId xmlns="" xmlns:a16="http://schemas.microsoft.com/office/drawing/2014/main" id="{E5287BF9-03F6-47D4-9F8D-3F317C37CD52}"/>
              </a:ext>
            </a:extLst>
          </p:cNvPr>
          <p:cNvPicPr/>
          <p:nvPr/>
        </p:nvPicPr>
        <p:blipFill>
          <a:blip r:embed="rId2"/>
          <a:stretch>
            <a:fillRect/>
          </a:stretch>
        </p:blipFill>
        <p:spPr>
          <a:xfrm>
            <a:off x="6262234" y="2858769"/>
            <a:ext cx="435276" cy="247287"/>
          </a:xfrm>
          <a:prstGeom prst="rect">
            <a:avLst/>
          </a:prstGeom>
        </p:spPr>
      </p:pic>
      <p:sp>
        <p:nvSpPr>
          <p:cNvPr id="14" name="矩形 13">
            <a:extLst>
              <a:ext uri="{FF2B5EF4-FFF2-40B4-BE49-F238E27FC236}">
                <a16:creationId xmlns="" xmlns:a16="http://schemas.microsoft.com/office/drawing/2014/main" id="{D0277C6E-255B-4A43-9413-C142A16141D3}"/>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35029217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E6887BEB-6A6D-41A9-8ECC-AF3CEFAE4603}"/>
              </a:ext>
            </a:extLst>
          </p:cNvPr>
          <p:cNvSpPr/>
          <p:nvPr/>
        </p:nvSpPr>
        <p:spPr>
          <a:xfrm>
            <a:off x="234043" y="254679"/>
            <a:ext cx="11723912" cy="738664"/>
          </a:xfrm>
          <a:prstGeom prst="rect">
            <a:avLst/>
          </a:prstGeom>
        </p:spPr>
        <p:txBody>
          <a:bodyPr wrap="square">
            <a:spAutoFit/>
          </a:bodyPr>
          <a:lstStyle/>
          <a:p>
            <a:pPr>
              <a:lnSpc>
                <a:spcPct val="150000"/>
              </a:lnSpc>
              <a:spcAft>
                <a:spcPts val="0"/>
              </a:spcAft>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p>
        </p:txBody>
      </p:sp>
      <p:sp>
        <p:nvSpPr>
          <p:cNvPr id="2" name="Rectangle 2">
            <a:extLst>
              <a:ext uri="{FF2B5EF4-FFF2-40B4-BE49-F238E27FC236}">
                <a16:creationId xmlns="" xmlns:a16="http://schemas.microsoft.com/office/drawing/2014/main" id="{F5DFADB4-8E34-4E89-8C07-F88301A1CC8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3">
            <a:extLst>
              <a:ext uri="{FF2B5EF4-FFF2-40B4-BE49-F238E27FC236}">
                <a16:creationId xmlns="" xmlns:a16="http://schemas.microsoft.com/office/drawing/2014/main" id="{67E53C1C-2151-434A-9C1D-B622BEBD331F}"/>
              </a:ext>
            </a:extLst>
          </p:cNvPr>
          <p:cNvSpPr>
            <a:spLocks noChangeArrowheads="1"/>
          </p:cNvSpPr>
          <p:nvPr/>
        </p:nvSpPr>
        <p:spPr bwMode="auto">
          <a:xfrm>
            <a:off x="352877" y="668960"/>
            <a:ext cx="11476266"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lnSpc>
                <a:spcPct val="150000"/>
              </a:lnSpc>
              <a:spcBef>
                <a:spcPct val="0"/>
              </a:spcBef>
              <a:spcAft>
                <a:spcPct val="0"/>
              </a:spcAft>
            </a:pPr>
            <a:r>
              <a:rPr lang="en-US" altLang="zh-CN" sz="2800" dirty="0" smtClean="0"/>
              <a:t>1.B    </a:t>
            </a:r>
            <a:r>
              <a:rPr lang="zh-CN" altLang="zh-CN" sz="2800" dirty="0" smtClean="0"/>
              <a:t>化学反应</a:t>
            </a:r>
            <a:r>
              <a:rPr lang="zh-CN" altLang="zh-CN" sz="2800" dirty="0"/>
              <a:t>的实质是旧化学键的断裂和新化学键的形成</a:t>
            </a:r>
            <a:r>
              <a:rPr lang="en-US" altLang="zh-CN" sz="2800" dirty="0"/>
              <a:t>,</a:t>
            </a:r>
            <a:r>
              <a:rPr lang="zh-CN" altLang="zh-CN" sz="2800" dirty="0"/>
              <a:t>旧化学键的断裂吸收能量</a:t>
            </a:r>
            <a:r>
              <a:rPr lang="en-US" altLang="zh-CN" sz="2800" dirty="0"/>
              <a:t>,</a:t>
            </a:r>
            <a:r>
              <a:rPr lang="zh-CN" altLang="zh-CN" sz="2800" dirty="0"/>
              <a:t>新化学键的形成放出能量</a:t>
            </a:r>
            <a:r>
              <a:rPr lang="en-US" altLang="zh-CN" sz="2800" dirty="0"/>
              <a:t>,</a:t>
            </a:r>
            <a:r>
              <a:rPr lang="zh-CN" altLang="zh-CN" sz="2800" dirty="0"/>
              <a:t>两个能量变化的总效应即为反应的热效应。</a:t>
            </a:r>
            <a:r>
              <a:rPr lang="en-US" altLang="zh-CN" sz="2800" dirty="0"/>
              <a:t>S(s)+3F</a:t>
            </a:r>
            <a:r>
              <a:rPr lang="en-US" altLang="zh-CN" sz="2800" baseline="-25000" dirty="0"/>
              <a:t>2</a:t>
            </a:r>
            <a:r>
              <a:rPr lang="en-US" altLang="zh-CN" sz="2800" dirty="0"/>
              <a:t>(g)      SF</a:t>
            </a:r>
            <a:r>
              <a:rPr lang="en-US" altLang="zh-CN" sz="2800" baseline="-25000" dirty="0"/>
              <a:t>6</a:t>
            </a:r>
            <a:r>
              <a:rPr lang="en-US" altLang="zh-CN" sz="2800" dirty="0"/>
              <a:t>(g)</a:t>
            </a:r>
            <a:r>
              <a:rPr lang="zh-CN" altLang="zh-CN" sz="2800" dirty="0"/>
              <a:t>的反应过程中</a:t>
            </a:r>
            <a:r>
              <a:rPr lang="en-US" altLang="zh-CN" sz="2800" dirty="0"/>
              <a:t>,</a:t>
            </a:r>
            <a:r>
              <a:rPr lang="zh-CN" altLang="zh-CN" sz="2800" dirty="0"/>
              <a:t>需要将</a:t>
            </a:r>
            <a:r>
              <a:rPr lang="en-US" altLang="zh-CN" sz="2800" dirty="0"/>
              <a:t>1 </a:t>
            </a:r>
            <a:r>
              <a:rPr lang="en-US" altLang="zh-CN" sz="2800" dirty="0" err="1"/>
              <a:t>mol</a:t>
            </a:r>
            <a:r>
              <a:rPr lang="en-US" altLang="zh-CN" sz="2800" dirty="0"/>
              <a:t> S(s)</a:t>
            </a:r>
            <a:r>
              <a:rPr lang="zh-CN" altLang="zh-CN" sz="2800" dirty="0"/>
              <a:t>转化为气态硫原子</a:t>
            </a:r>
            <a:r>
              <a:rPr lang="en-US" altLang="zh-CN" sz="2800" dirty="0"/>
              <a:t>,</a:t>
            </a:r>
            <a:r>
              <a:rPr lang="zh-CN" altLang="zh-CN" sz="2800" dirty="0"/>
              <a:t>断裂</a:t>
            </a:r>
            <a:r>
              <a:rPr lang="en-US" altLang="zh-CN" sz="2800" dirty="0"/>
              <a:t>3 </a:t>
            </a:r>
            <a:r>
              <a:rPr lang="en-US" altLang="zh-CN" sz="2800" dirty="0" err="1"/>
              <a:t>mol</a:t>
            </a:r>
            <a:r>
              <a:rPr lang="en-US" altLang="zh-CN" sz="2800" dirty="0"/>
              <a:t> F—F</a:t>
            </a:r>
            <a:r>
              <a:rPr lang="zh-CN" altLang="zh-CN" sz="2800" dirty="0"/>
              <a:t>键</a:t>
            </a:r>
            <a:r>
              <a:rPr lang="en-US" altLang="zh-CN" sz="2800" dirty="0"/>
              <a:t>,</a:t>
            </a:r>
            <a:r>
              <a:rPr lang="zh-CN" altLang="zh-CN" sz="2800" dirty="0"/>
              <a:t>则旧化学键断裂吸收的能量为 </a:t>
            </a:r>
            <a:r>
              <a:rPr lang="en-US" altLang="zh-CN" sz="2800" dirty="0"/>
              <a:t>280 kJ+160 kJ×3=760 kJ,</a:t>
            </a:r>
            <a:r>
              <a:rPr lang="zh-CN" altLang="zh-CN" sz="2800" dirty="0"/>
              <a:t>同时形成 </a:t>
            </a:r>
            <a:r>
              <a:rPr lang="en-US" altLang="zh-CN" sz="2800" dirty="0"/>
              <a:t>6 </a:t>
            </a:r>
            <a:r>
              <a:rPr lang="en-US" altLang="zh-CN" sz="2800" dirty="0" err="1"/>
              <a:t>mol</a:t>
            </a:r>
            <a:r>
              <a:rPr lang="en-US" altLang="zh-CN" sz="2800" dirty="0"/>
              <a:t> S—F</a:t>
            </a:r>
            <a:r>
              <a:rPr lang="zh-CN" altLang="zh-CN" sz="2800" dirty="0"/>
              <a:t>键</a:t>
            </a:r>
            <a:r>
              <a:rPr lang="en-US" altLang="zh-CN" sz="2800" dirty="0"/>
              <a:t>,</a:t>
            </a:r>
            <a:r>
              <a:rPr lang="zh-CN" altLang="zh-CN" sz="2800" dirty="0"/>
              <a:t>则新化学键生成放出的能量为</a:t>
            </a:r>
            <a:r>
              <a:rPr lang="en-US" altLang="zh-CN" sz="2800" dirty="0"/>
              <a:t>330 kJ×6=1 980 kJ,</a:t>
            </a:r>
            <a:r>
              <a:rPr lang="zh-CN" altLang="zh-CN" sz="2800" dirty="0"/>
              <a:t>反应放出的能量为 </a:t>
            </a:r>
            <a:r>
              <a:rPr lang="en-US" altLang="zh-CN" sz="2800" dirty="0"/>
              <a:t>1 980 kJ-760 kJ=1 220 kJ,</a:t>
            </a:r>
            <a:r>
              <a:rPr lang="zh-CN" altLang="zh-CN" sz="2800" dirty="0"/>
              <a:t>所以</a:t>
            </a:r>
            <a:r>
              <a:rPr lang="en-US" altLang="zh-CN" sz="2800" dirty="0"/>
              <a:t>Δ</a:t>
            </a:r>
            <a:r>
              <a:rPr lang="en-US" altLang="zh-CN" sz="2800" i="1" dirty="0"/>
              <a:t>H</a:t>
            </a:r>
            <a:r>
              <a:rPr lang="en-US" altLang="zh-CN" sz="2800" dirty="0"/>
              <a:t>=-1 220 kJ/</a:t>
            </a:r>
            <a:r>
              <a:rPr lang="en-US" altLang="zh-CN" sz="2800" dirty="0" err="1"/>
              <a:t>mol</a:t>
            </a:r>
            <a:r>
              <a:rPr lang="zh-CN" altLang="zh-CN" sz="2800" dirty="0"/>
              <a:t>。</a:t>
            </a:r>
            <a:endParaRPr kumimoji="0" lang="zh-CN" altLang="en-US" sz="2800" b="0" i="0" u="none" strike="noStrike" cap="none" normalizeH="0" baseline="0" dirty="0">
              <a:ln>
                <a:noFill/>
              </a:ln>
              <a:solidFill>
                <a:schemeClr val="tx1"/>
              </a:solidFill>
              <a:effectLst/>
            </a:endParaRPr>
          </a:p>
        </p:txBody>
      </p:sp>
      <p:pic>
        <p:nvPicPr>
          <p:cNvPr id="15" name="图片 14">
            <a:extLst>
              <a:ext uri="{FF2B5EF4-FFF2-40B4-BE49-F238E27FC236}">
                <a16:creationId xmlns="" xmlns:a16="http://schemas.microsoft.com/office/drawing/2014/main" id="{365DA455-2B26-459F-B6F8-0B89ACD22E17}"/>
              </a:ext>
            </a:extLst>
          </p:cNvPr>
          <p:cNvPicPr/>
          <p:nvPr/>
        </p:nvPicPr>
        <p:blipFill>
          <a:blip r:embed="rId2"/>
          <a:stretch>
            <a:fillRect/>
          </a:stretch>
        </p:blipFill>
        <p:spPr>
          <a:xfrm>
            <a:off x="2880406" y="2582664"/>
            <a:ext cx="435276" cy="247287"/>
          </a:xfrm>
          <a:prstGeom prst="rect">
            <a:avLst/>
          </a:prstGeom>
        </p:spPr>
      </p:pic>
      <p:sp>
        <p:nvSpPr>
          <p:cNvPr id="16" name="矩形 15">
            <a:extLst>
              <a:ext uri="{FF2B5EF4-FFF2-40B4-BE49-F238E27FC236}">
                <a16:creationId xmlns="" xmlns:a16="http://schemas.microsoft.com/office/drawing/2014/main" id="{0225B761-A752-45DA-A2FF-A8B340BC35A5}"/>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3402415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考情精解读</a:t>
            </a:r>
          </a:p>
        </p:txBody>
      </p:sp>
      <p:sp>
        <p:nvSpPr>
          <p:cNvPr id="3" name="矩形 2">
            <a:hlinkClick r:id="rId2" action="ppaction://hlinksldjump"/>
          </p:cNvPr>
          <p:cNvSpPr/>
          <p:nvPr/>
        </p:nvSpPr>
        <p:spPr>
          <a:xfrm>
            <a:off x="4659086" y="1273628"/>
            <a:ext cx="64878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考纲要求</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命题规律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命题分析预测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知识体系构建</a:t>
            </a:r>
          </a:p>
        </p:txBody>
      </p:sp>
    </p:spTree>
    <p:extLst>
      <p:ext uri="{BB962C8B-B14F-4D97-AF65-F5344CB8AC3E}">
        <p14:creationId xmlns:p14="http://schemas.microsoft.com/office/powerpoint/2010/main" val="4629613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800" y="-2"/>
            <a:ext cx="4230914"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方法</a:t>
            </a:r>
            <a:r>
              <a:rPr lang="en-US" altLang="zh-CN" sz="2800" dirty="0">
                <a:solidFill>
                  <a:srgbClr val="DA251C"/>
                </a:solidFill>
              </a:rPr>
              <a:t>4 </a:t>
            </a:r>
            <a:r>
              <a:rPr lang="en-US" altLang="zh-CN" sz="2800" dirty="0" smtClean="0">
                <a:solidFill>
                  <a:srgbClr val="DA251C"/>
                </a:solidFill>
              </a:rPr>
              <a:t> </a:t>
            </a:r>
            <a:r>
              <a:rPr lang="zh-CN" altLang="zh-CN" sz="2800" dirty="0" smtClean="0">
                <a:solidFill>
                  <a:srgbClr val="DA251C"/>
                </a:solidFill>
              </a:rPr>
              <a:t>反应热</a:t>
            </a:r>
            <a:r>
              <a:rPr lang="zh-CN" altLang="zh-CN" sz="2800" dirty="0">
                <a:solidFill>
                  <a:srgbClr val="DA251C"/>
                </a:solidFill>
              </a:rPr>
              <a:t>的大小比较</a:t>
            </a:r>
          </a:p>
        </p:txBody>
      </p:sp>
      <p:sp>
        <p:nvSpPr>
          <p:cNvPr id="30" name="矩形 29">
            <a:extLst>
              <a:ext uri="{FF2B5EF4-FFF2-40B4-BE49-F238E27FC236}">
                <a16:creationId xmlns="" xmlns:a16="http://schemas.microsoft.com/office/drawing/2014/main" id="{D080D175-763B-4714-8F2A-930ED62CA217}"/>
              </a:ext>
            </a:extLst>
          </p:cNvPr>
          <p:cNvSpPr/>
          <p:nvPr/>
        </p:nvSpPr>
        <p:spPr>
          <a:xfrm>
            <a:off x="234043" y="740354"/>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 xmlns:a16="http://schemas.microsoft.com/office/drawing/2014/main" id="{D2EBAC1E-D045-43E1-962A-6BF2BD9714F3}"/>
              </a:ext>
            </a:extLst>
          </p:cNvPr>
          <p:cNvSpPr/>
          <p:nvPr/>
        </p:nvSpPr>
        <p:spPr>
          <a:xfrm>
            <a:off x="234043" y="1623923"/>
            <a:ext cx="11723913" cy="2677656"/>
          </a:xfrm>
          <a:prstGeom prst="rect">
            <a:avLst/>
          </a:prstGeom>
        </p:spPr>
        <p:txBody>
          <a:bodyPr wrap="square">
            <a:spAutoFit/>
          </a:bodyPr>
          <a:lstStyle/>
          <a:p>
            <a:pPr>
              <a:lnSpc>
                <a:spcPct val="150000"/>
              </a:lnSpc>
            </a:pPr>
            <a:r>
              <a:rPr lang="en-US" altLang="zh-CN" sz="2800" b="1" dirty="0"/>
              <a:t>1.</a:t>
            </a:r>
            <a:r>
              <a:rPr lang="zh-CN" altLang="zh-CN" sz="2800" b="1" dirty="0"/>
              <a:t>总体原则</a:t>
            </a:r>
          </a:p>
          <a:p>
            <a:pPr>
              <a:lnSpc>
                <a:spcPct val="150000"/>
              </a:lnSpc>
            </a:pPr>
            <a:r>
              <a:rPr lang="en-US" altLang="zh-CN" sz="2800" dirty="0"/>
              <a:t>(1)</a:t>
            </a:r>
            <a:r>
              <a:rPr lang="zh-CN" altLang="zh-CN" sz="2800" dirty="0"/>
              <a:t>比较</a:t>
            </a:r>
            <a:r>
              <a:rPr lang="en-US" altLang="zh-CN" sz="2800" dirty="0"/>
              <a:t>Δ</a:t>
            </a:r>
            <a:r>
              <a:rPr lang="en-US" altLang="zh-CN" sz="2800" i="1" dirty="0"/>
              <a:t>H</a:t>
            </a:r>
            <a:r>
              <a:rPr lang="zh-CN" altLang="zh-CN" sz="2800" dirty="0"/>
              <a:t>的大小时</a:t>
            </a:r>
            <a:r>
              <a:rPr lang="en-US" altLang="zh-CN" sz="2800" dirty="0"/>
              <a:t>,</a:t>
            </a:r>
            <a:r>
              <a:rPr lang="zh-CN" altLang="zh-CN" sz="2800" dirty="0"/>
              <a:t>必须把反应热的</a:t>
            </a:r>
            <a:r>
              <a:rPr lang="en-US" altLang="zh-CN" sz="2800" dirty="0"/>
              <a:t>“+”“-”</a:t>
            </a:r>
            <a:r>
              <a:rPr lang="zh-CN" altLang="zh-CN" sz="2800" dirty="0"/>
              <a:t>与反应热的数值看作一个整体进行比较。对放热反应</a:t>
            </a:r>
            <a:r>
              <a:rPr lang="en-US" altLang="zh-CN" sz="2800" dirty="0"/>
              <a:t>,</a:t>
            </a:r>
            <a:r>
              <a:rPr lang="zh-CN" altLang="zh-CN" sz="2800" dirty="0"/>
              <a:t>放热越多</a:t>
            </a:r>
            <a:r>
              <a:rPr lang="en-US" altLang="zh-CN" sz="2800" dirty="0"/>
              <a:t>,Δ</a:t>
            </a:r>
            <a:r>
              <a:rPr lang="en-US" altLang="zh-CN" sz="2800" i="1" dirty="0"/>
              <a:t>H</a:t>
            </a:r>
            <a:r>
              <a:rPr lang="zh-CN" altLang="zh-CN" sz="2800" dirty="0"/>
              <a:t>越小</a:t>
            </a:r>
            <a:r>
              <a:rPr lang="en-US" altLang="zh-CN" sz="2800" dirty="0"/>
              <a:t>;</a:t>
            </a:r>
            <a:r>
              <a:rPr lang="zh-CN" altLang="zh-CN" sz="2800" dirty="0"/>
              <a:t>对吸热反应</a:t>
            </a:r>
            <a:r>
              <a:rPr lang="en-US" altLang="zh-CN" sz="2800" dirty="0"/>
              <a:t>,</a:t>
            </a:r>
            <a:r>
              <a:rPr lang="zh-CN" altLang="zh-CN" sz="2800" dirty="0"/>
              <a:t>吸热越多</a:t>
            </a:r>
            <a:r>
              <a:rPr lang="en-US" altLang="zh-CN" sz="2800" dirty="0"/>
              <a:t>,Δ</a:t>
            </a:r>
            <a:r>
              <a:rPr lang="en-US" altLang="zh-CN" sz="2800" i="1" dirty="0"/>
              <a:t>H</a:t>
            </a:r>
            <a:r>
              <a:rPr lang="zh-CN" altLang="zh-CN" sz="2800" dirty="0"/>
              <a:t>越大。</a:t>
            </a:r>
          </a:p>
          <a:p>
            <a:pPr>
              <a:lnSpc>
                <a:spcPct val="150000"/>
              </a:lnSpc>
            </a:pPr>
            <a:r>
              <a:rPr lang="en-US" altLang="zh-CN" sz="2800" dirty="0"/>
              <a:t>(2)</a:t>
            </a:r>
            <a:r>
              <a:rPr lang="zh-CN" altLang="zh-CN" sz="2800" dirty="0"/>
              <a:t>反应物的化学计量数不同</a:t>
            </a:r>
            <a:r>
              <a:rPr lang="en-US" altLang="zh-CN" sz="2800" dirty="0"/>
              <a:t>,</a:t>
            </a:r>
            <a:r>
              <a:rPr lang="zh-CN" altLang="zh-CN" sz="2800" dirty="0"/>
              <a:t>则</a:t>
            </a:r>
            <a:r>
              <a:rPr lang="en-US" altLang="zh-CN" sz="2800" dirty="0"/>
              <a:t>Δ</a:t>
            </a:r>
            <a:r>
              <a:rPr lang="en-US" altLang="zh-CN" sz="2800" i="1" dirty="0"/>
              <a:t>H</a:t>
            </a:r>
            <a:r>
              <a:rPr lang="zh-CN" altLang="zh-CN" sz="2800" dirty="0"/>
              <a:t>不同。</a:t>
            </a:r>
          </a:p>
        </p:txBody>
      </p:sp>
      <p:sp>
        <p:nvSpPr>
          <p:cNvPr id="2" name="矩形 1">
            <a:extLst>
              <a:ext uri="{FF2B5EF4-FFF2-40B4-BE49-F238E27FC236}">
                <a16:creationId xmlns="" xmlns:a16="http://schemas.microsoft.com/office/drawing/2014/main" id="{7D3050EF-0790-4E82-9695-CA4E2D2501D9}"/>
              </a:ext>
            </a:extLst>
          </p:cNvPr>
          <p:cNvSpPr/>
          <p:nvPr/>
        </p:nvSpPr>
        <p:spPr>
          <a:xfrm>
            <a:off x="273957" y="4301579"/>
            <a:ext cx="7276351" cy="523220"/>
          </a:xfrm>
          <a:prstGeom prst="rect">
            <a:avLst/>
          </a:prstGeom>
        </p:spPr>
        <p:txBody>
          <a:bodyPr wrap="none">
            <a:spAutoFit/>
          </a:bodyPr>
          <a:lstStyle/>
          <a:p>
            <a:r>
              <a:rPr lang="en-US" altLang="zh-CN" sz="2800" dirty="0">
                <a:solidFill>
                  <a:srgbClr val="000000"/>
                </a:solidFill>
                <a:cs typeface="Times New Roman" panose="02020603050405020304" pitchFamily="18" charset="0"/>
              </a:rPr>
              <a:t>(3)</a:t>
            </a:r>
            <a:r>
              <a:rPr lang="zh-CN" altLang="zh-CN" sz="2800" dirty="0">
                <a:solidFill>
                  <a:srgbClr val="000000"/>
                </a:solidFill>
                <a:cs typeface="Times New Roman" panose="02020603050405020304" pitchFamily="18" charset="0"/>
              </a:rPr>
              <a:t>同一物质</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状态不同</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反应热也不同。如</a:t>
            </a:r>
            <a:r>
              <a:rPr lang="en-US" altLang="zh-CN" sz="2800" dirty="0">
                <a:solidFill>
                  <a:srgbClr val="000000"/>
                </a:solidFill>
                <a:cs typeface="Times New Roman" panose="02020603050405020304" pitchFamily="18" charset="0"/>
              </a:rPr>
              <a:t>A(g)</a:t>
            </a:r>
            <a:endParaRPr lang="zh-CN" altLang="en-US" sz="2800" dirty="0"/>
          </a:p>
        </p:txBody>
      </p:sp>
      <p:pic>
        <p:nvPicPr>
          <p:cNvPr id="10" name="图片 9">
            <a:extLst>
              <a:ext uri="{FF2B5EF4-FFF2-40B4-BE49-F238E27FC236}">
                <a16:creationId xmlns="" xmlns:a16="http://schemas.microsoft.com/office/drawing/2014/main" id="{D6247490-3C23-4FE4-9676-853AA614342D}"/>
              </a:ext>
            </a:extLst>
          </p:cNvPr>
          <p:cNvPicPr/>
          <p:nvPr/>
        </p:nvPicPr>
        <p:blipFill>
          <a:blip r:embed="rId2"/>
          <a:stretch>
            <a:fillRect/>
          </a:stretch>
        </p:blipFill>
        <p:spPr>
          <a:xfrm>
            <a:off x="7455058" y="4141735"/>
            <a:ext cx="681038" cy="842908"/>
          </a:xfrm>
          <a:prstGeom prst="rect">
            <a:avLst/>
          </a:prstGeom>
        </p:spPr>
      </p:pic>
      <p:sp>
        <p:nvSpPr>
          <p:cNvPr id="4" name="矩形 3">
            <a:extLst>
              <a:ext uri="{FF2B5EF4-FFF2-40B4-BE49-F238E27FC236}">
                <a16:creationId xmlns="" xmlns:a16="http://schemas.microsoft.com/office/drawing/2014/main" id="{77A501D5-E514-4D5E-B6E0-918BABC84E61}"/>
              </a:ext>
            </a:extLst>
          </p:cNvPr>
          <p:cNvSpPr/>
          <p:nvPr/>
        </p:nvSpPr>
        <p:spPr>
          <a:xfrm>
            <a:off x="8189704" y="4311818"/>
            <a:ext cx="784189" cy="523220"/>
          </a:xfrm>
          <a:prstGeom prst="rect">
            <a:avLst/>
          </a:prstGeom>
        </p:spPr>
        <p:txBody>
          <a:bodyPr wrap="none">
            <a:spAutoFit/>
          </a:bodyPr>
          <a:lstStyle/>
          <a:p>
            <a:r>
              <a:rPr lang="en-US" altLang="zh-CN" sz="2800" dirty="0">
                <a:solidFill>
                  <a:srgbClr val="000000"/>
                </a:solidFill>
                <a:ea typeface="方正书宋_GBK" panose="02000000000000000000" pitchFamily="2" charset="-122"/>
                <a:cs typeface="Times New Roman" panose="02020603050405020304" pitchFamily="18" charset="0"/>
              </a:rPr>
              <a:t>A</a:t>
            </a:r>
            <a:r>
              <a:rPr lang="en-US" altLang="zh-CN" sz="2800" dirty="0">
                <a:solidFill>
                  <a:srgbClr val="000000"/>
                </a:solidFill>
                <a:cs typeface="Times New Roman" panose="02020603050405020304" pitchFamily="18" charset="0"/>
              </a:rPr>
              <a:t>(</a:t>
            </a:r>
            <a:r>
              <a:rPr lang="en-US" altLang="zh-CN" sz="2800" dirty="0">
                <a:solidFill>
                  <a:srgbClr val="000000"/>
                </a:solidFill>
                <a:ea typeface="方正书宋_GBK" panose="02000000000000000000" pitchFamily="2" charset="-122"/>
                <a:cs typeface="Times New Roman" panose="02020603050405020304" pitchFamily="18" charset="0"/>
              </a:rPr>
              <a:t>l</a:t>
            </a:r>
            <a:r>
              <a:rPr lang="en-US" altLang="zh-CN" sz="2800" dirty="0">
                <a:solidFill>
                  <a:srgbClr val="000000"/>
                </a:solidFill>
                <a:cs typeface="Times New Roman" panose="02020603050405020304" pitchFamily="18" charset="0"/>
              </a:rPr>
              <a:t>)</a:t>
            </a:r>
            <a:endParaRPr lang="zh-CN" altLang="en-US" sz="2800" dirty="0"/>
          </a:p>
        </p:txBody>
      </p:sp>
      <p:pic>
        <p:nvPicPr>
          <p:cNvPr id="11" name="图片 10">
            <a:extLst>
              <a:ext uri="{FF2B5EF4-FFF2-40B4-BE49-F238E27FC236}">
                <a16:creationId xmlns="" xmlns:a16="http://schemas.microsoft.com/office/drawing/2014/main" id="{6801CBC2-823D-40A7-855E-FAF5B4705C8A}"/>
              </a:ext>
            </a:extLst>
          </p:cNvPr>
          <p:cNvPicPr/>
          <p:nvPr/>
        </p:nvPicPr>
        <p:blipFill>
          <a:blip r:embed="rId2"/>
          <a:stretch>
            <a:fillRect/>
          </a:stretch>
        </p:blipFill>
        <p:spPr>
          <a:xfrm>
            <a:off x="8973892" y="4134718"/>
            <a:ext cx="681037" cy="842907"/>
          </a:xfrm>
          <a:prstGeom prst="rect">
            <a:avLst/>
          </a:prstGeom>
        </p:spPr>
      </p:pic>
      <p:sp>
        <p:nvSpPr>
          <p:cNvPr id="8" name="矩形 7">
            <a:extLst>
              <a:ext uri="{FF2B5EF4-FFF2-40B4-BE49-F238E27FC236}">
                <a16:creationId xmlns="" xmlns:a16="http://schemas.microsoft.com/office/drawing/2014/main" id="{B3439E4C-E976-42F0-9C21-9CBC7C465A58}"/>
              </a:ext>
            </a:extLst>
          </p:cNvPr>
          <p:cNvSpPr/>
          <p:nvPr/>
        </p:nvSpPr>
        <p:spPr>
          <a:xfrm>
            <a:off x="9754539" y="4299341"/>
            <a:ext cx="1183337" cy="523220"/>
          </a:xfrm>
          <a:prstGeom prst="rect">
            <a:avLst/>
          </a:prstGeom>
        </p:spPr>
        <p:txBody>
          <a:bodyPr wrap="none">
            <a:spAutoFit/>
          </a:bodyPr>
          <a:lstStyle/>
          <a:p>
            <a:r>
              <a:rPr lang="en-US" altLang="zh-CN" sz="2800" dirty="0">
                <a:solidFill>
                  <a:srgbClr val="000000"/>
                </a:solidFill>
                <a:ea typeface="方正书宋_GBK" panose="02000000000000000000" pitchFamily="2" charset="-122"/>
                <a:cs typeface="Times New Roman" panose="02020603050405020304" pitchFamily="18" charset="0"/>
              </a:rPr>
              <a:t>A</a:t>
            </a:r>
            <a:r>
              <a:rPr lang="en-US" altLang="zh-CN" sz="2800" dirty="0">
                <a:solidFill>
                  <a:srgbClr val="000000"/>
                </a:solidFill>
                <a:cs typeface="Times New Roman" panose="02020603050405020304" pitchFamily="18" charset="0"/>
              </a:rPr>
              <a:t>(</a:t>
            </a:r>
            <a:r>
              <a:rPr lang="en-US" altLang="zh-CN" sz="2800" dirty="0">
                <a:solidFill>
                  <a:srgbClr val="000000"/>
                </a:solidFill>
                <a:ea typeface="方正书宋_GBK" panose="02000000000000000000" pitchFamily="2" charset="-122"/>
                <a:cs typeface="Times New Roman" panose="02020603050405020304" pitchFamily="18" charset="0"/>
              </a:rPr>
              <a:t>s</a:t>
            </a:r>
            <a:r>
              <a:rPr lang="en-US" altLang="zh-CN" sz="2800" dirty="0">
                <a:solidFill>
                  <a:srgbClr val="000000"/>
                </a:solidFill>
                <a:cs typeface="Times New Roman" panose="02020603050405020304" pitchFamily="18" charset="0"/>
              </a:rPr>
              <a:t>)</a:t>
            </a:r>
            <a:r>
              <a:rPr lang="zh-CN" altLang="zh-CN" sz="2800" dirty="0">
                <a:solidFill>
                  <a:srgbClr val="000000"/>
                </a:solidFill>
                <a:ea typeface="方正书宋_GBK" panose="02000000000000000000" pitchFamily="2" charset="-122"/>
                <a:cs typeface="Times New Roman" panose="02020603050405020304" pitchFamily="18" charset="0"/>
              </a:rPr>
              <a:t>。</a:t>
            </a:r>
            <a:endParaRPr lang="zh-CN" altLang="en-US" sz="2800" dirty="0"/>
          </a:p>
        </p:txBody>
      </p:sp>
    </p:spTree>
    <p:extLst>
      <p:ext uri="{BB962C8B-B14F-4D97-AF65-F5344CB8AC3E}">
        <p14:creationId xmlns:p14="http://schemas.microsoft.com/office/powerpoint/2010/main" val="23522299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9B6B298A-4E8A-4116-8014-7387A638810C}"/>
              </a:ext>
            </a:extLst>
          </p:cNvPr>
          <p:cNvSpPr/>
          <p:nvPr/>
        </p:nvSpPr>
        <p:spPr>
          <a:xfrm>
            <a:off x="247650" y="293824"/>
            <a:ext cx="11677650" cy="6555641"/>
          </a:xfrm>
          <a:prstGeom prst="rect">
            <a:avLst/>
          </a:prstGeom>
        </p:spPr>
        <p:txBody>
          <a:bodyPr wrap="square">
            <a:spAutoFit/>
          </a:bodyPr>
          <a:lstStyle/>
          <a:p>
            <a:pPr>
              <a:lnSpc>
                <a:spcPct val="150000"/>
              </a:lnSpc>
            </a:pPr>
            <a:r>
              <a:rPr lang="en-US" altLang="zh-CN" sz="2800" b="1" dirty="0">
                <a:solidFill>
                  <a:srgbClr val="000000"/>
                </a:solidFill>
                <a:cs typeface="Times New Roman" panose="02020603050405020304" pitchFamily="18" charset="0"/>
              </a:rPr>
              <a:t>2.</a:t>
            </a:r>
            <a:r>
              <a:rPr lang="zh-CN" altLang="zh-CN" sz="2800" b="1" dirty="0">
                <a:solidFill>
                  <a:srgbClr val="000000"/>
                </a:solidFill>
                <a:cs typeface="Times New Roman" panose="02020603050405020304" pitchFamily="18" charset="0"/>
              </a:rPr>
              <a:t>比较类型</a:t>
            </a:r>
          </a:p>
          <a:p>
            <a:pPr>
              <a:lnSpc>
                <a:spcPct val="150000"/>
              </a:lnSpc>
            </a:pPr>
            <a:r>
              <a:rPr lang="en-US" altLang="zh-CN" sz="2800" dirty="0">
                <a:solidFill>
                  <a:srgbClr val="000000"/>
                </a:solidFill>
                <a:cs typeface="Times New Roman" panose="02020603050405020304" pitchFamily="18" charset="0"/>
              </a:rPr>
              <a:t>(1)</a:t>
            </a:r>
            <a:r>
              <a:rPr lang="zh-CN" altLang="zh-CN" sz="2800" dirty="0">
                <a:solidFill>
                  <a:srgbClr val="000000"/>
                </a:solidFill>
                <a:cs typeface="Times New Roman" panose="02020603050405020304" pitchFamily="18" charset="0"/>
              </a:rPr>
              <a:t>直接比较法</a:t>
            </a:r>
          </a:p>
          <a:p>
            <a:pPr>
              <a:lnSpc>
                <a:spcPct val="150000"/>
              </a:lnSpc>
            </a:pPr>
            <a:r>
              <a:rPr lang="en-US" altLang="zh-CN" sz="2800" dirty="0">
                <a:solidFill>
                  <a:srgbClr val="000000"/>
                </a:solidFill>
                <a:cs typeface="Times New Roman" panose="02020603050405020304" pitchFamily="18" charset="0"/>
              </a:rPr>
              <a:t>①</a:t>
            </a:r>
            <a:r>
              <a:rPr lang="zh-CN" altLang="zh-CN" sz="2800" dirty="0">
                <a:solidFill>
                  <a:srgbClr val="000000"/>
                </a:solidFill>
                <a:cs typeface="Times New Roman" panose="02020603050405020304" pitchFamily="18" charset="0"/>
              </a:rPr>
              <a:t>物质燃烧时</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可燃物物质的量越大</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燃烧放出的热量越多。</a:t>
            </a:r>
          </a:p>
          <a:p>
            <a:pPr>
              <a:lnSpc>
                <a:spcPct val="150000"/>
              </a:lnSpc>
            </a:pPr>
            <a:r>
              <a:rPr lang="en-US" altLang="zh-CN" sz="2800" dirty="0">
                <a:solidFill>
                  <a:srgbClr val="000000"/>
                </a:solidFill>
                <a:cs typeface="Times New Roman" panose="02020603050405020304" pitchFamily="18" charset="0"/>
              </a:rPr>
              <a:t>②</a:t>
            </a:r>
            <a:r>
              <a:rPr lang="zh-CN" altLang="zh-CN" sz="2800" dirty="0">
                <a:solidFill>
                  <a:srgbClr val="000000"/>
                </a:solidFill>
                <a:cs typeface="Times New Roman" panose="02020603050405020304" pitchFamily="18" charset="0"/>
              </a:rPr>
              <a:t>等量的可燃物完全燃烧所放出的热量肯定比不完全燃烧所放出的热量多。</a:t>
            </a:r>
          </a:p>
          <a:p>
            <a:pPr>
              <a:lnSpc>
                <a:spcPct val="150000"/>
              </a:lnSpc>
            </a:pPr>
            <a:r>
              <a:rPr lang="en-US" altLang="zh-CN" sz="2800" dirty="0">
                <a:solidFill>
                  <a:srgbClr val="000000"/>
                </a:solidFill>
                <a:cs typeface="Times New Roman" panose="02020603050405020304" pitchFamily="18" charset="0"/>
              </a:rPr>
              <a:t>③</a:t>
            </a:r>
            <a:r>
              <a:rPr lang="zh-CN" altLang="zh-CN" sz="2800" dirty="0">
                <a:solidFill>
                  <a:srgbClr val="000000"/>
                </a:solidFill>
                <a:cs typeface="Times New Roman" panose="02020603050405020304" pitchFamily="18" charset="0"/>
              </a:rPr>
              <a:t>生成等量的水时</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强酸和强碱的稀溶液反应比弱酸和强碱或弱碱和强酸或弱酸和弱碱的稀溶液反应放出的热量多。</a:t>
            </a:r>
          </a:p>
          <a:p>
            <a:pPr>
              <a:lnSpc>
                <a:spcPct val="150000"/>
              </a:lnSpc>
            </a:pPr>
            <a:r>
              <a:rPr lang="en-US" altLang="zh-CN" sz="2800" dirty="0">
                <a:solidFill>
                  <a:srgbClr val="000000"/>
                </a:solidFill>
                <a:cs typeface="Times New Roman" panose="02020603050405020304" pitchFamily="18" charset="0"/>
              </a:rPr>
              <a:t>④</a:t>
            </a:r>
            <a:r>
              <a:rPr lang="zh-CN" altLang="zh-CN" sz="2800" dirty="0">
                <a:solidFill>
                  <a:srgbClr val="000000"/>
                </a:solidFill>
                <a:cs typeface="Times New Roman" panose="02020603050405020304" pitchFamily="18" charset="0"/>
              </a:rPr>
              <a:t>对于可逆反应</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因反应不能进行完全</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实际反应过程中放出或吸收的热量要小于相应热化学方程式中的反应热数值。例</a:t>
            </a:r>
            <a:r>
              <a:rPr lang="zh-CN" altLang="zh-CN" sz="2800" dirty="0"/>
              <a:t>如</a:t>
            </a:r>
            <a:r>
              <a:rPr lang="en-US" altLang="zh-CN" sz="2800" dirty="0"/>
              <a:t>:</a:t>
            </a:r>
          </a:p>
          <a:p>
            <a:pPr>
              <a:lnSpc>
                <a:spcPct val="150000"/>
              </a:lnSpc>
            </a:pPr>
            <a:r>
              <a:rPr lang="en-US" altLang="zh-CN" sz="2800" dirty="0"/>
              <a:t>2SO</a:t>
            </a:r>
            <a:r>
              <a:rPr lang="en-US" altLang="zh-CN" sz="2800" baseline="-25000" dirty="0"/>
              <a:t>2</a:t>
            </a:r>
            <a:r>
              <a:rPr lang="en-US" altLang="zh-CN" sz="2800" dirty="0"/>
              <a:t>(g)+O</a:t>
            </a:r>
            <a:r>
              <a:rPr lang="en-US" altLang="zh-CN" sz="2800" baseline="-25000" dirty="0"/>
              <a:t>2</a:t>
            </a:r>
            <a:r>
              <a:rPr lang="en-US" altLang="zh-CN" sz="2800" dirty="0"/>
              <a:t>(g)</a:t>
            </a:r>
            <a:r>
              <a:rPr lang="en-US" altLang="zh-CN" dirty="0"/>
              <a:t>            </a:t>
            </a:r>
            <a:r>
              <a:rPr lang="en-US" altLang="zh-CN" sz="2800" dirty="0"/>
              <a:t>2SO</a:t>
            </a:r>
            <a:r>
              <a:rPr lang="en-US" altLang="zh-CN" sz="2800" baseline="-25000" dirty="0"/>
              <a:t>3</a:t>
            </a:r>
            <a:r>
              <a:rPr lang="en-US" altLang="zh-CN" sz="2800" dirty="0"/>
              <a:t>(g)</a:t>
            </a:r>
            <a:r>
              <a:rPr lang="zh-CN" altLang="zh-CN" sz="2800" dirty="0"/>
              <a:t>　</a:t>
            </a:r>
            <a:r>
              <a:rPr lang="en-US" altLang="zh-CN" sz="2800" dirty="0"/>
              <a:t>Δ</a:t>
            </a:r>
            <a:r>
              <a:rPr lang="en-US" altLang="zh-CN" sz="2800" i="1" dirty="0"/>
              <a:t>H</a:t>
            </a:r>
            <a:r>
              <a:rPr lang="en-US" altLang="zh-CN" sz="2800" dirty="0"/>
              <a:t>=-197 kJ·mol</a:t>
            </a:r>
            <a:r>
              <a:rPr lang="en-US" altLang="zh-CN" sz="2800" baseline="30000" dirty="0"/>
              <a:t>-1</a:t>
            </a:r>
            <a:r>
              <a:rPr lang="en-US" altLang="zh-CN" sz="2800" dirty="0"/>
              <a:t>,</a:t>
            </a:r>
            <a:r>
              <a:rPr lang="zh-CN" altLang="zh-CN" sz="2800" dirty="0"/>
              <a:t>表示</a:t>
            </a:r>
            <a:r>
              <a:rPr lang="en-US" altLang="zh-CN" sz="2800" dirty="0"/>
              <a:t>2 </a:t>
            </a:r>
            <a:r>
              <a:rPr lang="en-US" altLang="zh-CN" sz="2800" dirty="0" err="1"/>
              <a:t>mol</a:t>
            </a:r>
            <a:r>
              <a:rPr lang="en-US" altLang="zh-CN" sz="2800" dirty="0"/>
              <a:t> SO</a:t>
            </a:r>
            <a:r>
              <a:rPr lang="en-US" altLang="zh-CN" sz="2800" baseline="-25000" dirty="0"/>
              <a:t>2</a:t>
            </a:r>
            <a:r>
              <a:rPr lang="zh-CN" altLang="zh-CN" sz="2800" dirty="0"/>
              <a:t>和</a:t>
            </a:r>
            <a:r>
              <a:rPr lang="en-US" altLang="zh-CN" sz="2800" dirty="0"/>
              <a:t>1 </a:t>
            </a:r>
            <a:r>
              <a:rPr lang="en-US" altLang="zh-CN" sz="2800" dirty="0" err="1"/>
              <a:t>mol</a:t>
            </a:r>
            <a:r>
              <a:rPr lang="en-US" altLang="zh-CN" sz="2800" dirty="0"/>
              <a:t> O</a:t>
            </a:r>
            <a:r>
              <a:rPr lang="en-US" altLang="zh-CN" sz="2800" baseline="-25000" dirty="0"/>
              <a:t>2</a:t>
            </a:r>
            <a:r>
              <a:rPr lang="zh-CN" altLang="zh-CN" sz="2800" dirty="0"/>
              <a:t>完全反应生成</a:t>
            </a:r>
            <a:r>
              <a:rPr lang="en-US" altLang="zh-CN" sz="2800" dirty="0"/>
              <a:t>2 </a:t>
            </a:r>
            <a:r>
              <a:rPr lang="en-US" altLang="zh-CN" sz="2800" dirty="0" err="1"/>
              <a:t>mol</a:t>
            </a:r>
            <a:r>
              <a:rPr lang="en-US" altLang="zh-CN" sz="2800" dirty="0"/>
              <a:t> SO</a:t>
            </a:r>
            <a:r>
              <a:rPr lang="en-US" altLang="zh-CN" sz="2800" baseline="-25000" dirty="0"/>
              <a:t>3</a:t>
            </a:r>
            <a:r>
              <a:rPr lang="zh-CN" altLang="zh-CN" sz="2800" dirty="0"/>
              <a:t>时</a:t>
            </a:r>
            <a:r>
              <a:rPr lang="en-US" altLang="zh-CN" sz="2800" dirty="0"/>
              <a:t>,</a:t>
            </a:r>
            <a:r>
              <a:rPr lang="zh-CN" altLang="zh-CN" sz="2800" dirty="0"/>
              <a:t>放出的热量为</a:t>
            </a:r>
            <a:r>
              <a:rPr lang="en-US" altLang="zh-CN" sz="2800" dirty="0"/>
              <a:t>197 kJ,</a:t>
            </a:r>
            <a:r>
              <a:rPr lang="zh-CN" altLang="zh-CN" sz="2800" dirty="0"/>
              <a:t>实际上向密闭容器中通入</a:t>
            </a:r>
            <a:endParaRPr lang="zh-CN" altLang="en-US" sz="2800" dirty="0">
              <a:solidFill>
                <a:srgbClr val="000000"/>
              </a:solidFill>
              <a:cs typeface="Times New Roman" panose="02020603050405020304" pitchFamily="18" charset="0"/>
            </a:endParaRPr>
          </a:p>
        </p:txBody>
      </p:sp>
      <p:pic>
        <p:nvPicPr>
          <p:cNvPr id="3" name="图片 2">
            <a:extLst>
              <a:ext uri="{FF2B5EF4-FFF2-40B4-BE49-F238E27FC236}">
                <a16:creationId xmlns="" xmlns:a16="http://schemas.microsoft.com/office/drawing/2014/main" id="{11EED32E-4ADE-4B5B-9D41-C6609C928570}"/>
              </a:ext>
            </a:extLst>
          </p:cNvPr>
          <p:cNvPicPr/>
          <p:nvPr/>
        </p:nvPicPr>
        <p:blipFill>
          <a:blip r:embed="rId2"/>
          <a:stretch>
            <a:fillRect/>
          </a:stretch>
        </p:blipFill>
        <p:spPr>
          <a:xfrm>
            <a:off x="2557462" y="5652770"/>
            <a:ext cx="612516" cy="347980"/>
          </a:xfrm>
          <a:prstGeom prst="rect">
            <a:avLst/>
          </a:prstGeom>
        </p:spPr>
      </p:pic>
      <p:sp>
        <p:nvSpPr>
          <p:cNvPr id="4" name="矩形 3">
            <a:extLst>
              <a:ext uri="{FF2B5EF4-FFF2-40B4-BE49-F238E27FC236}">
                <a16:creationId xmlns="" xmlns:a16="http://schemas.microsoft.com/office/drawing/2014/main" id="{BE82434A-264F-4A52-B1EE-F984B7892790}"/>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18545305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9B6B298A-4E8A-4116-8014-7387A638810C}"/>
              </a:ext>
            </a:extLst>
          </p:cNvPr>
          <p:cNvSpPr/>
          <p:nvPr/>
        </p:nvSpPr>
        <p:spPr>
          <a:xfrm>
            <a:off x="247650" y="293824"/>
            <a:ext cx="11677650" cy="1307537"/>
          </a:xfrm>
          <a:prstGeom prst="rect">
            <a:avLst/>
          </a:prstGeom>
        </p:spPr>
        <p:txBody>
          <a:bodyPr wrap="square">
            <a:spAutoFit/>
          </a:bodyPr>
          <a:lstStyle/>
          <a:p>
            <a:pPr>
              <a:lnSpc>
                <a:spcPct val="150000"/>
              </a:lnSpc>
            </a:pPr>
            <a:r>
              <a:rPr lang="en-US" altLang="zh-CN" sz="2800" dirty="0"/>
              <a:t>2 </a:t>
            </a:r>
            <a:r>
              <a:rPr lang="en-US" altLang="zh-CN" sz="2800" dirty="0" err="1"/>
              <a:t>mol</a:t>
            </a:r>
            <a:r>
              <a:rPr lang="en-US" altLang="zh-CN" sz="2800" dirty="0"/>
              <a:t> SO</a:t>
            </a:r>
            <a:r>
              <a:rPr lang="en-US" altLang="zh-CN" sz="2800" baseline="-25000" dirty="0"/>
              <a:t>2</a:t>
            </a:r>
            <a:r>
              <a:rPr lang="zh-CN" altLang="zh-CN" sz="2800" dirty="0"/>
              <a:t>和</a:t>
            </a:r>
            <a:r>
              <a:rPr lang="en-US" altLang="zh-CN" sz="2800" dirty="0"/>
              <a:t>1 </a:t>
            </a:r>
            <a:r>
              <a:rPr lang="en-US" altLang="zh-CN" sz="2800" dirty="0" err="1"/>
              <a:t>mol</a:t>
            </a:r>
            <a:r>
              <a:rPr lang="en-US" altLang="zh-CN" sz="2800" dirty="0"/>
              <a:t> O</a:t>
            </a:r>
            <a:r>
              <a:rPr lang="en-US" altLang="zh-CN" sz="2800" baseline="-25000" dirty="0"/>
              <a:t>2</a:t>
            </a:r>
            <a:r>
              <a:rPr lang="en-US" altLang="zh-CN" sz="2800" dirty="0"/>
              <a:t>,</a:t>
            </a:r>
            <a:r>
              <a:rPr lang="zh-CN" altLang="zh-CN" sz="2800" dirty="0"/>
              <a:t>反应达到平衡后</a:t>
            </a:r>
            <a:r>
              <a:rPr lang="en-US" altLang="zh-CN" sz="2800" dirty="0"/>
              <a:t>,</a:t>
            </a:r>
            <a:r>
              <a:rPr lang="zh-CN" altLang="zh-CN" sz="2800" dirty="0"/>
              <a:t>放出的热量要小于</a:t>
            </a:r>
            <a:r>
              <a:rPr lang="en-US" altLang="zh-CN" sz="2800" dirty="0"/>
              <a:t>197 kJ</a:t>
            </a:r>
            <a:r>
              <a:rPr lang="zh-CN" altLang="zh-CN" sz="2800" dirty="0"/>
              <a:t>。</a:t>
            </a:r>
          </a:p>
          <a:p>
            <a:pPr>
              <a:lnSpc>
                <a:spcPct val="150000"/>
              </a:lnSpc>
            </a:pPr>
            <a:endParaRPr lang="zh-CN" altLang="en-US" sz="2800" dirty="0">
              <a:solidFill>
                <a:srgbClr val="000000"/>
              </a:solidFill>
              <a:cs typeface="Times New Roman" panose="02020603050405020304" pitchFamily="18" charset="0"/>
            </a:endParaRPr>
          </a:p>
        </p:txBody>
      </p:sp>
      <p:sp>
        <p:nvSpPr>
          <p:cNvPr id="4" name="矩形 3">
            <a:extLst>
              <a:ext uri="{FF2B5EF4-FFF2-40B4-BE49-F238E27FC236}">
                <a16:creationId xmlns="" xmlns:a16="http://schemas.microsoft.com/office/drawing/2014/main" id="{95FB0D08-3CF6-4200-9F65-1C62E0B9D252}"/>
              </a:ext>
            </a:extLst>
          </p:cNvPr>
          <p:cNvSpPr/>
          <p:nvPr/>
        </p:nvSpPr>
        <p:spPr>
          <a:xfrm>
            <a:off x="266700" y="985692"/>
            <a:ext cx="10591800" cy="3323987"/>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盖斯定律比较法</a:t>
            </a:r>
          </a:p>
          <a:p>
            <a:pPr>
              <a:lnSpc>
                <a:spcPct val="150000"/>
              </a:lnSpc>
              <a:spcAft>
                <a:spcPts val="0"/>
              </a:spcAft>
            </a:pPr>
            <a:r>
              <a:rPr lang="en-US" altLang="zh-CN" sz="2800" dirty="0">
                <a:solidFill>
                  <a:srgbClr val="000000"/>
                </a:solidFill>
                <a:cs typeface="Times New Roman" panose="02020603050405020304" pitchFamily="18" charset="0"/>
              </a:rPr>
              <a:t>①</a:t>
            </a:r>
            <a:r>
              <a:rPr lang="zh-CN" altLang="zh-CN" sz="2800" dirty="0">
                <a:solidFill>
                  <a:srgbClr val="000000"/>
                </a:solidFill>
                <a:cs typeface="Times New Roman" panose="02020603050405020304" pitchFamily="18" charset="0"/>
              </a:rPr>
              <a:t>同一反应</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生成物状态不同时</a:t>
            </a:r>
          </a:p>
          <a:p>
            <a:pPr>
              <a:lnSpc>
                <a:spcPct val="150000"/>
              </a:lnSpc>
            </a:pPr>
            <a:r>
              <a:rPr lang="zh-CN" altLang="zh-CN" sz="2800" dirty="0">
                <a:solidFill>
                  <a:srgbClr val="000000"/>
                </a:solidFill>
                <a:cs typeface="Times New Roman" panose="02020603050405020304" pitchFamily="18" charset="0"/>
              </a:rPr>
              <a:t>如</a:t>
            </a:r>
            <a:r>
              <a:rPr lang="en-US" altLang="zh-CN" sz="2800" dirty="0">
                <a:solidFill>
                  <a:srgbClr val="000000"/>
                </a:solidFill>
                <a:cs typeface="Times New Roman" panose="02020603050405020304" pitchFamily="18" charset="0"/>
              </a:rPr>
              <a:t>A(g)+B(g)         </a:t>
            </a:r>
            <a:r>
              <a:rPr lang="en-US" altLang="zh-CN" sz="2800" dirty="0"/>
              <a:t>C(g)</a:t>
            </a:r>
            <a:r>
              <a:rPr lang="zh-CN" altLang="zh-CN" sz="2800" dirty="0"/>
              <a:t>　</a:t>
            </a:r>
            <a:r>
              <a:rPr lang="en-US" altLang="zh-CN" sz="2800" dirty="0"/>
              <a:t>Δ</a:t>
            </a:r>
            <a:r>
              <a:rPr lang="en-US" altLang="zh-CN" sz="2800" i="1" dirty="0"/>
              <a:t>H</a:t>
            </a:r>
            <a:r>
              <a:rPr lang="en-US" altLang="zh-CN" sz="2800" baseline="-25000" dirty="0"/>
              <a:t>1</a:t>
            </a:r>
            <a:r>
              <a:rPr lang="en-US" altLang="zh-CN" sz="2800" dirty="0"/>
              <a:t>&lt;0</a:t>
            </a:r>
            <a:endParaRPr lang="zh-CN" altLang="zh-CN" sz="2800" dirty="0"/>
          </a:p>
          <a:p>
            <a:pPr>
              <a:lnSpc>
                <a:spcPct val="150000"/>
              </a:lnSpc>
            </a:pPr>
            <a:r>
              <a:rPr lang="en-US" altLang="zh-CN" sz="2800" dirty="0"/>
              <a:t>A(g)+B(g)        C(l)</a:t>
            </a:r>
            <a:r>
              <a:rPr lang="zh-CN" altLang="zh-CN" sz="2800" dirty="0"/>
              <a:t>　</a:t>
            </a:r>
            <a:r>
              <a:rPr lang="en-US" altLang="zh-CN" sz="2800" dirty="0"/>
              <a:t>Δ</a:t>
            </a:r>
            <a:r>
              <a:rPr lang="en-US" altLang="zh-CN" sz="2800" i="1" dirty="0"/>
              <a:t>H</a:t>
            </a:r>
            <a:r>
              <a:rPr lang="en-US" altLang="zh-CN" sz="2800" baseline="-25000" dirty="0"/>
              <a:t>2</a:t>
            </a:r>
            <a:r>
              <a:rPr lang="en-US" altLang="zh-CN" sz="2800" dirty="0"/>
              <a:t>&lt;0</a:t>
            </a:r>
            <a:endParaRPr lang="zh-CN" altLang="zh-CN" sz="2800" dirty="0"/>
          </a:p>
          <a:p>
            <a:pPr>
              <a:lnSpc>
                <a:spcPct val="150000"/>
              </a:lnSpc>
            </a:pPr>
            <a:r>
              <a:rPr lang="en-US" altLang="zh-CN" sz="2800" dirty="0"/>
              <a:t>C(g)        C(l)</a:t>
            </a:r>
            <a:r>
              <a:rPr lang="zh-CN" altLang="zh-CN" sz="2800" dirty="0"/>
              <a:t>　</a:t>
            </a:r>
            <a:r>
              <a:rPr lang="en-US" altLang="zh-CN" sz="2800" dirty="0"/>
              <a:t>Δ</a:t>
            </a:r>
            <a:r>
              <a:rPr lang="en-US" altLang="zh-CN" sz="2800" i="1" dirty="0"/>
              <a:t>H</a:t>
            </a:r>
            <a:r>
              <a:rPr lang="en-US" altLang="zh-CN" sz="2800" baseline="-25000" dirty="0"/>
              <a:t>3</a:t>
            </a:r>
            <a:r>
              <a:rPr lang="en-US" altLang="zh-CN" sz="2800" dirty="0"/>
              <a:t>&lt;0</a:t>
            </a:r>
            <a:endParaRPr lang="zh-CN" altLang="en-US" sz="2800" dirty="0"/>
          </a:p>
        </p:txBody>
      </p:sp>
      <mc:AlternateContent xmlns:mc="http://schemas.openxmlformats.org/markup-compatibility/2006" xmlns:a14="http://schemas.microsoft.com/office/drawing/2010/main">
        <mc:Choice Requires="a14">
          <p:sp>
            <p:nvSpPr>
              <p:cNvPr id="5" name="矩形 4">
                <a:extLst>
                  <a:ext uri="{FF2B5EF4-FFF2-40B4-BE49-F238E27FC236}">
                    <a16:creationId xmlns="" xmlns:a16="http://schemas.microsoft.com/office/drawing/2014/main" id="{D5852E2E-50E4-4F08-BBBD-1A6B04EAD160}"/>
                  </a:ext>
                </a:extLst>
              </p:cNvPr>
              <p:cNvSpPr/>
              <p:nvPr/>
            </p:nvSpPr>
            <p:spPr>
              <a:xfrm>
                <a:off x="322366" y="4438932"/>
                <a:ext cx="1194494" cy="14679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zh-CN" altLang="en-US" sz="2800" i="1">
                              <a:latin typeface="Cambria Math" panose="02040503050406030204" pitchFamily="18" charset="0"/>
                            </a:rPr>
                          </m:ctrlPr>
                        </m:dPr>
                        <m:e>
                          <m:m>
                            <m:mPr>
                              <m:plcHide m:val="on"/>
                              <m:mcs>
                                <m:mc>
                                  <m:mcPr>
                                    <m:count m:val="1"/>
                                    <m:mcJc m:val="center"/>
                                  </m:mcPr>
                                </m:mc>
                              </m:mcs>
                              <m:ctrlPr>
                                <a:rPr lang="zh-CN" altLang="en-US" sz="2800" i="1">
                                  <a:latin typeface="Cambria Math" panose="02040503050406030204" pitchFamily="18" charset="0"/>
                                </a:rPr>
                              </m:ctrlPr>
                            </m:mPr>
                            <m:mr>
                              <m:e>
                                <m:r>
                                  <m:rPr>
                                    <m:sty m:val="p"/>
                                  </m:rPr>
                                  <a:rPr lang="zh-CN" altLang="en-US" sz="2800">
                                    <a:latin typeface="Cambria Math" panose="02040503050406030204" pitchFamily="18" charset="0"/>
                                  </a:rPr>
                                  <m:t>A</m:t>
                                </m:r>
                                <m:r>
                                  <m:rPr>
                                    <m:nor/>
                                  </m:rPr>
                                  <a:rPr lang="zh-CN" altLang="en-US" sz="2800"/>
                                  <m:t>(</m:t>
                                </m:r>
                                <m:r>
                                  <m:rPr>
                                    <m:sty m:val="p"/>
                                  </m:rPr>
                                  <a:rPr lang="zh-CN" altLang="en-US" sz="2800" i="0">
                                    <a:latin typeface="Cambria Math" panose="02040503050406030204" pitchFamily="18" charset="0"/>
                                  </a:rPr>
                                  <m:t>g</m:t>
                                </m:r>
                                <m:r>
                                  <m:rPr>
                                    <m:nor/>
                                  </m:rPr>
                                  <a:rPr lang="zh-CN" altLang="en-US" sz="2800"/>
                                  <m:t>)</m:t>
                                </m:r>
                              </m:e>
                            </m:mr>
                            <m:mr>
                              <m:e>
                                <m:r>
                                  <m:rPr>
                                    <m:nor/>
                                  </m:rPr>
                                  <a:rPr lang="zh-CN" altLang="en-US" sz="2800" i="1"/>
                                  <m:t>　</m:t>
                                </m:r>
                                <m:r>
                                  <a:rPr lang="zh-CN" altLang="en-US" sz="2800" i="0">
                                    <a:latin typeface="Cambria Math" panose="02040503050406030204" pitchFamily="18" charset="0"/>
                                  </a:rPr>
                                  <m:t>+</m:t>
                                </m:r>
                              </m:e>
                            </m:mr>
                            <m:mr>
                              <m:e>
                                <m:r>
                                  <m:rPr>
                                    <m:sty m:val="p"/>
                                  </m:rPr>
                                  <a:rPr lang="zh-CN" altLang="en-US" sz="2800" i="0">
                                    <a:latin typeface="Cambria Math" panose="02040503050406030204" pitchFamily="18" charset="0"/>
                                  </a:rPr>
                                  <m:t>B</m:t>
                                </m:r>
                                <m:r>
                                  <m:rPr>
                                    <m:nor/>
                                  </m:rPr>
                                  <a:rPr lang="zh-CN" altLang="en-US" sz="2800"/>
                                  <m:t>(</m:t>
                                </m:r>
                                <m:r>
                                  <m:rPr>
                                    <m:sty m:val="p"/>
                                  </m:rPr>
                                  <a:rPr lang="zh-CN" altLang="en-US" sz="2800" i="0">
                                    <a:latin typeface="Cambria Math" panose="02040503050406030204" pitchFamily="18" charset="0"/>
                                  </a:rPr>
                                  <m:t>g</m:t>
                                </m:r>
                                <m:r>
                                  <m:rPr>
                                    <m:nor/>
                                  </m:rPr>
                                  <a:rPr lang="zh-CN" altLang="en-US" sz="2800"/>
                                  <m:t>)</m:t>
                                </m:r>
                              </m:e>
                            </m:mr>
                          </m:m>
                        </m:e>
                      </m:d>
                    </m:oMath>
                  </m:oMathPara>
                </a14:m>
                <a:endParaRPr lang="zh-CN" altLang="en-US" sz="2800" dirty="0"/>
              </a:p>
            </p:txBody>
          </p:sp>
        </mc:Choice>
        <mc:Fallback xmlns="">
          <p:sp>
            <p:nvSpPr>
              <p:cNvPr id="5" name="矩形 4">
                <a:extLst>
                  <a:ext uri="{FF2B5EF4-FFF2-40B4-BE49-F238E27FC236}">
                    <a16:creationId xmlns:a16="http://schemas.microsoft.com/office/drawing/2014/main" xmlns:a14="http://schemas.microsoft.com/office/drawing/2010/main" xmlns="" id="{D5852E2E-50E4-4F08-BBBD-1A6B04EAD160}"/>
                  </a:ext>
                </a:extLst>
              </p:cNvPr>
              <p:cNvSpPr>
                <a:spLocks noRot="1" noChangeAspect="1" noMove="1" noResize="1" noEditPoints="1" noAdjustHandles="1" noChangeArrowheads="1" noChangeShapeType="1" noTextEdit="1"/>
              </p:cNvSpPr>
              <p:nvPr/>
            </p:nvSpPr>
            <p:spPr>
              <a:xfrm>
                <a:off x="322366" y="4438932"/>
                <a:ext cx="1194494" cy="1467966"/>
              </a:xfrm>
              <a:prstGeom prst="rect">
                <a:avLst/>
              </a:prstGeom>
              <a:blipFill rotWithShape="1">
                <a:blip r:embed="rId2"/>
                <a:stretch>
                  <a:fillRect/>
                </a:stretch>
              </a:blipFill>
            </p:spPr>
            <p:txBody>
              <a:bodyPr/>
              <a:lstStyle/>
              <a:p>
                <a:r>
                  <a:rPr lang="zh-CN" altLang="en-US">
                    <a:noFill/>
                  </a:rPr>
                  <a:t> </a:t>
                </a:r>
              </a:p>
            </p:txBody>
          </p:sp>
        </mc:Fallback>
      </mc:AlternateContent>
      <p:sp>
        <p:nvSpPr>
          <p:cNvPr id="6" name="矩形 5">
            <a:extLst>
              <a:ext uri="{FF2B5EF4-FFF2-40B4-BE49-F238E27FC236}">
                <a16:creationId xmlns="" xmlns:a16="http://schemas.microsoft.com/office/drawing/2014/main" id="{E966F2BD-F3F0-450D-9515-B4953DD2DA29}"/>
              </a:ext>
            </a:extLst>
          </p:cNvPr>
          <p:cNvSpPr/>
          <p:nvPr/>
        </p:nvSpPr>
        <p:spPr>
          <a:xfrm>
            <a:off x="2218043" y="4911305"/>
            <a:ext cx="843501" cy="523220"/>
          </a:xfrm>
          <a:prstGeom prst="rect">
            <a:avLst/>
          </a:prstGeom>
        </p:spPr>
        <p:txBody>
          <a:bodyPr wrap="none">
            <a:spAutoFit/>
          </a:bodyPr>
          <a:lstStyle/>
          <a:p>
            <a:r>
              <a:rPr lang="en-US" altLang="zh-CN" sz="2800" dirty="0">
                <a:solidFill>
                  <a:srgbClr val="000000"/>
                </a:solidFill>
                <a:ea typeface="方正书宋_GBK" panose="02000000000000000000" pitchFamily="2" charset="-122"/>
                <a:cs typeface="Times New Roman" panose="02020603050405020304" pitchFamily="18" charset="0"/>
              </a:rPr>
              <a:t>C</a:t>
            </a:r>
            <a:r>
              <a:rPr lang="en-US" altLang="zh-CN" sz="2800" dirty="0">
                <a:solidFill>
                  <a:srgbClr val="000000"/>
                </a:solidFill>
                <a:cs typeface="Times New Roman" panose="02020603050405020304" pitchFamily="18" charset="0"/>
              </a:rPr>
              <a:t>(</a:t>
            </a:r>
            <a:r>
              <a:rPr lang="en-US" altLang="zh-CN" sz="2800" dirty="0">
                <a:solidFill>
                  <a:srgbClr val="000000"/>
                </a:solidFill>
                <a:ea typeface="方正书宋_GBK" panose="02000000000000000000" pitchFamily="2" charset="-122"/>
                <a:cs typeface="Times New Roman" panose="02020603050405020304" pitchFamily="18" charset="0"/>
              </a:rPr>
              <a:t>g</a:t>
            </a:r>
            <a:r>
              <a:rPr lang="en-US" altLang="zh-CN" sz="2800" dirty="0">
                <a:solidFill>
                  <a:srgbClr val="000000"/>
                </a:solidFill>
                <a:cs typeface="Times New Roman" panose="02020603050405020304" pitchFamily="18" charset="0"/>
              </a:rPr>
              <a:t>)</a:t>
            </a:r>
            <a:endParaRPr lang="zh-CN" altLang="en-US" sz="2800" dirty="0"/>
          </a:p>
        </p:txBody>
      </p:sp>
      <p:sp>
        <p:nvSpPr>
          <p:cNvPr id="7" name="矩形 6">
            <a:extLst>
              <a:ext uri="{FF2B5EF4-FFF2-40B4-BE49-F238E27FC236}">
                <a16:creationId xmlns="" xmlns:a16="http://schemas.microsoft.com/office/drawing/2014/main" id="{19B8645B-EF5A-4E4C-B77B-79F6079A1B2E}"/>
              </a:ext>
            </a:extLst>
          </p:cNvPr>
          <p:cNvSpPr/>
          <p:nvPr/>
        </p:nvSpPr>
        <p:spPr>
          <a:xfrm>
            <a:off x="3708139" y="4930355"/>
            <a:ext cx="763351" cy="523220"/>
          </a:xfrm>
          <a:prstGeom prst="rect">
            <a:avLst/>
          </a:prstGeom>
        </p:spPr>
        <p:txBody>
          <a:bodyPr wrap="none">
            <a:spAutoFit/>
          </a:bodyPr>
          <a:lstStyle/>
          <a:p>
            <a:r>
              <a:rPr lang="en-US" altLang="zh-CN" sz="2800" dirty="0">
                <a:solidFill>
                  <a:srgbClr val="000000"/>
                </a:solidFill>
                <a:ea typeface="方正书宋_GBK" panose="02000000000000000000" pitchFamily="2" charset="-122"/>
                <a:cs typeface="Times New Roman" panose="02020603050405020304" pitchFamily="18" charset="0"/>
              </a:rPr>
              <a:t>C(l)</a:t>
            </a:r>
            <a:endParaRPr lang="zh-CN" altLang="en-US" sz="2800" dirty="0">
              <a:solidFill>
                <a:srgbClr val="000000"/>
              </a:solidFill>
              <a:ea typeface="方正书宋_GBK" panose="02000000000000000000" pitchFamily="2" charset="-122"/>
              <a:cs typeface="Times New Roman" panose="02020603050405020304" pitchFamily="18" charset="0"/>
            </a:endParaRPr>
          </a:p>
        </p:txBody>
      </p:sp>
      <p:sp>
        <p:nvSpPr>
          <p:cNvPr id="8" name="矩形 7">
            <a:extLst>
              <a:ext uri="{FF2B5EF4-FFF2-40B4-BE49-F238E27FC236}">
                <a16:creationId xmlns="" xmlns:a16="http://schemas.microsoft.com/office/drawing/2014/main" id="{4D699EA9-8145-4A73-B612-F99FDBB8DD74}"/>
              </a:ext>
            </a:extLst>
          </p:cNvPr>
          <p:cNvSpPr/>
          <p:nvPr/>
        </p:nvSpPr>
        <p:spPr>
          <a:xfrm>
            <a:off x="5254559" y="4930355"/>
            <a:ext cx="763351" cy="523220"/>
          </a:xfrm>
          <a:prstGeom prst="rect">
            <a:avLst/>
          </a:prstGeom>
        </p:spPr>
        <p:txBody>
          <a:bodyPr wrap="none">
            <a:spAutoFit/>
          </a:bodyPr>
          <a:lstStyle/>
          <a:p>
            <a:r>
              <a:rPr lang="en-US" altLang="zh-CN" sz="2800" dirty="0">
                <a:solidFill>
                  <a:srgbClr val="000000"/>
                </a:solidFill>
                <a:ea typeface="方正书宋_GBK" panose="02000000000000000000" pitchFamily="2" charset="-122"/>
                <a:cs typeface="Times New Roman" panose="02020603050405020304" pitchFamily="18" charset="0"/>
              </a:rPr>
              <a:t>C(l)</a:t>
            </a:r>
            <a:endParaRPr lang="zh-CN" altLang="en-US" sz="2800" dirty="0">
              <a:solidFill>
                <a:srgbClr val="000000"/>
              </a:solidFill>
              <a:ea typeface="方正书宋_GBK" panose="02000000000000000000" pitchFamily="2" charset="-122"/>
              <a:cs typeface="Times New Roman" panose="02020603050405020304" pitchFamily="18" charset="0"/>
            </a:endParaRPr>
          </a:p>
        </p:txBody>
      </p:sp>
      <p:pic>
        <p:nvPicPr>
          <p:cNvPr id="9" name="图片 8">
            <a:extLst>
              <a:ext uri="{FF2B5EF4-FFF2-40B4-BE49-F238E27FC236}">
                <a16:creationId xmlns="" xmlns:a16="http://schemas.microsoft.com/office/drawing/2014/main" id="{40120482-542B-483F-A077-2F04C8AA2849}"/>
              </a:ext>
            </a:extLst>
          </p:cNvPr>
          <p:cNvPicPr/>
          <p:nvPr/>
        </p:nvPicPr>
        <p:blipFill>
          <a:blip r:embed="rId3"/>
          <a:stretch>
            <a:fillRect/>
          </a:stretch>
        </p:blipFill>
        <p:spPr>
          <a:xfrm>
            <a:off x="2309813" y="2503810"/>
            <a:ext cx="637106" cy="361950"/>
          </a:xfrm>
          <a:prstGeom prst="rect">
            <a:avLst/>
          </a:prstGeom>
        </p:spPr>
      </p:pic>
      <p:pic>
        <p:nvPicPr>
          <p:cNvPr id="10" name="图片 9">
            <a:extLst>
              <a:ext uri="{FF2B5EF4-FFF2-40B4-BE49-F238E27FC236}">
                <a16:creationId xmlns="" xmlns:a16="http://schemas.microsoft.com/office/drawing/2014/main" id="{2599033C-CA5C-41F5-8D35-F70A5D87E210}"/>
              </a:ext>
            </a:extLst>
          </p:cNvPr>
          <p:cNvPicPr/>
          <p:nvPr/>
        </p:nvPicPr>
        <p:blipFill>
          <a:blip r:embed="rId3"/>
          <a:stretch>
            <a:fillRect/>
          </a:stretch>
        </p:blipFill>
        <p:spPr>
          <a:xfrm>
            <a:off x="1934110" y="3148053"/>
            <a:ext cx="637106" cy="361950"/>
          </a:xfrm>
          <a:prstGeom prst="rect">
            <a:avLst/>
          </a:prstGeom>
        </p:spPr>
      </p:pic>
      <p:pic>
        <p:nvPicPr>
          <p:cNvPr id="11" name="图片 10">
            <a:extLst>
              <a:ext uri="{FF2B5EF4-FFF2-40B4-BE49-F238E27FC236}">
                <a16:creationId xmlns="" xmlns:a16="http://schemas.microsoft.com/office/drawing/2014/main" id="{A3609812-E12F-4464-A6F1-56CD83DC35FA}"/>
              </a:ext>
            </a:extLst>
          </p:cNvPr>
          <p:cNvPicPr/>
          <p:nvPr/>
        </p:nvPicPr>
        <p:blipFill>
          <a:blip r:embed="rId3"/>
          <a:stretch>
            <a:fillRect/>
          </a:stretch>
        </p:blipFill>
        <p:spPr>
          <a:xfrm>
            <a:off x="1037043" y="3786228"/>
            <a:ext cx="637106" cy="361950"/>
          </a:xfrm>
          <a:prstGeom prst="rect">
            <a:avLst/>
          </a:prstGeom>
        </p:spPr>
      </p:pic>
      <p:pic>
        <p:nvPicPr>
          <p:cNvPr id="12" name="图片 11">
            <a:extLst>
              <a:ext uri="{FF2B5EF4-FFF2-40B4-BE49-F238E27FC236}">
                <a16:creationId xmlns="" xmlns:a16="http://schemas.microsoft.com/office/drawing/2014/main" id="{D375842C-2E14-4682-9955-18AD9E6A8780}"/>
              </a:ext>
            </a:extLst>
          </p:cNvPr>
          <p:cNvPicPr/>
          <p:nvPr/>
        </p:nvPicPr>
        <p:blipFill>
          <a:blip r:embed="rId4"/>
          <a:stretch>
            <a:fillRect/>
          </a:stretch>
        </p:blipFill>
        <p:spPr>
          <a:xfrm>
            <a:off x="1437765" y="4891940"/>
            <a:ext cx="735568" cy="457558"/>
          </a:xfrm>
          <a:prstGeom prst="rect">
            <a:avLst/>
          </a:prstGeom>
        </p:spPr>
      </p:pic>
      <p:pic>
        <p:nvPicPr>
          <p:cNvPr id="13" name="图片 12">
            <a:extLst>
              <a:ext uri="{FF2B5EF4-FFF2-40B4-BE49-F238E27FC236}">
                <a16:creationId xmlns="" xmlns:a16="http://schemas.microsoft.com/office/drawing/2014/main" id="{BBE65FD5-6F1B-43C9-836F-6248187B6D6B}"/>
              </a:ext>
            </a:extLst>
          </p:cNvPr>
          <p:cNvPicPr/>
          <p:nvPr/>
        </p:nvPicPr>
        <p:blipFill>
          <a:blip r:embed="rId5"/>
          <a:stretch>
            <a:fillRect/>
          </a:stretch>
        </p:blipFill>
        <p:spPr>
          <a:xfrm>
            <a:off x="2982938" y="4911305"/>
            <a:ext cx="735568" cy="457558"/>
          </a:xfrm>
          <a:prstGeom prst="rect">
            <a:avLst/>
          </a:prstGeom>
        </p:spPr>
      </p:pic>
      <p:pic>
        <p:nvPicPr>
          <p:cNvPr id="14" name="图片 13">
            <a:extLst>
              <a:ext uri="{FF2B5EF4-FFF2-40B4-BE49-F238E27FC236}">
                <a16:creationId xmlns="" xmlns:a16="http://schemas.microsoft.com/office/drawing/2014/main" id="{096BA7B2-C7FB-4CD2-9C82-AE0BC9D002AD}"/>
              </a:ext>
            </a:extLst>
          </p:cNvPr>
          <p:cNvPicPr/>
          <p:nvPr/>
        </p:nvPicPr>
        <p:blipFill>
          <a:blip r:embed="rId6"/>
          <a:stretch>
            <a:fillRect/>
          </a:stretch>
        </p:blipFill>
        <p:spPr>
          <a:xfrm>
            <a:off x="4436360" y="4896131"/>
            <a:ext cx="735568" cy="457558"/>
          </a:xfrm>
          <a:prstGeom prst="rect">
            <a:avLst/>
          </a:prstGeom>
        </p:spPr>
      </p:pic>
      <p:sp>
        <p:nvSpPr>
          <p:cNvPr id="15" name="矩形 14">
            <a:extLst>
              <a:ext uri="{FF2B5EF4-FFF2-40B4-BE49-F238E27FC236}">
                <a16:creationId xmlns="" xmlns:a16="http://schemas.microsoft.com/office/drawing/2014/main" id="{3CA27684-E850-4AB1-A1AB-FBBCEDADE8AD}"/>
              </a:ext>
            </a:extLst>
          </p:cNvPr>
          <p:cNvSpPr/>
          <p:nvPr/>
        </p:nvSpPr>
        <p:spPr>
          <a:xfrm>
            <a:off x="342795" y="6177050"/>
            <a:ext cx="8257389" cy="284693"/>
          </a:xfrm>
          <a:prstGeom prst="rect">
            <a:avLst/>
          </a:prstGeom>
        </p:spPr>
        <p:txBody>
          <a:bodyPr wrap="none">
            <a:spAutoFit/>
          </a:bodyPr>
          <a:lstStyle/>
          <a:p>
            <a:pPr>
              <a:lnSpc>
                <a:spcPts val="1480"/>
              </a:lnSpc>
              <a:spcAft>
                <a:spcPts val="0"/>
              </a:spcAft>
            </a:pPr>
            <a:r>
              <a:rPr lang="en-US" altLang="zh-CN" sz="2800" dirty="0">
                <a:solidFill>
                  <a:srgbClr val="000000"/>
                </a:solidFill>
                <a:ea typeface="方正书宋_GBK" panose="02000000000000000000" pitchFamily="2" charset="-122"/>
                <a:cs typeface="Times New Roman" panose="02020603050405020304" pitchFamily="18" charset="0"/>
              </a:rPr>
              <a:t>Δ</a:t>
            </a:r>
            <a:r>
              <a:rPr lang="en-US" altLang="zh-CN" sz="2800" i="1" dirty="0">
                <a:solidFill>
                  <a:srgbClr val="000000"/>
                </a:solidFill>
                <a:ea typeface="方正书宋_GBK" panose="02000000000000000000" pitchFamily="2" charset="-122"/>
                <a:cs typeface="Times New Roman" panose="02020603050405020304" pitchFamily="18" charset="0"/>
              </a:rPr>
              <a:t>H</a:t>
            </a:r>
            <a:r>
              <a:rPr lang="en-US" altLang="zh-CN" sz="2800" baseline="-25000" dirty="0">
                <a:solidFill>
                  <a:srgbClr val="000000"/>
                </a:solidFill>
                <a:ea typeface="方正书宋_GBK" panose="02000000000000000000" pitchFamily="2" charset="-122"/>
                <a:cs typeface="Times New Roman" panose="02020603050405020304" pitchFamily="18" charset="0"/>
              </a:rPr>
              <a:t>1</a:t>
            </a:r>
            <a:r>
              <a:rPr lang="en-US" altLang="zh-CN" sz="2800" dirty="0">
                <a:solidFill>
                  <a:srgbClr val="000000"/>
                </a:solidFill>
                <a:ea typeface="方正书宋_GBK" panose="02000000000000000000" pitchFamily="2" charset="-122"/>
                <a:cs typeface="Times New Roman" panose="02020603050405020304" pitchFamily="18" charset="0"/>
              </a:rPr>
              <a:t>+Δ</a:t>
            </a:r>
            <a:r>
              <a:rPr lang="en-US" altLang="zh-CN" sz="2800" i="1" dirty="0">
                <a:solidFill>
                  <a:srgbClr val="000000"/>
                </a:solidFill>
                <a:ea typeface="方正书宋_GBK" panose="02000000000000000000" pitchFamily="2" charset="-122"/>
                <a:cs typeface="Times New Roman" panose="02020603050405020304" pitchFamily="18" charset="0"/>
              </a:rPr>
              <a:t>H</a:t>
            </a:r>
            <a:r>
              <a:rPr lang="en-US" altLang="zh-CN" sz="2800" baseline="-25000" dirty="0">
                <a:solidFill>
                  <a:srgbClr val="000000"/>
                </a:solidFill>
                <a:ea typeface="方正书宋_GBK" panose="02000000000000000000" pitchFamily="2" charset="-122"/>
                <a:cs typeface="Times New Roman" panose="02020603050405020304" pitchFamily="18" charset="0"/>
              </a:rPr>
              <a:t>3</a:t>
            </a:r>
            <a:r>
              <a:rPr lang="en-US" altLang="zh-CN" sz="2800" dirty="0">
                <a:solidFill>
                  <a:srgbClr val="000000"/>
                </a:solidFill>
                <a:ea typeface="方正书宋_GBK" panose="02000000000000000000" pitchFamily="2" charset="-122"/>
                <a:cs typeface="Times New Roman" panose="02020603050405020304" pitchFamily="18" charset="0"/>
              </a:rPr>
              <a:t>=Δ</a:t>
            </a:r>
            <a:r>
              <a:rPr lang="en-US" altLang="zh-CN" sz="2800" i="1" dirty="0">
                <a:solidFill>
                  <a:srgbClr val="000000"/>
                </a:solidFill>
                <a:ea typeface="方正书宋_GBK" panose="02000000000000000000" pitchFamily="2" charset="-122"/>
                <a:cs typeface="Times New Roman" panose="02020603050405020304" pitchFamily="18" charset="0"/>
              </a:rPr>
              <a:t>H</a:t>
            </a:r>
            <a:r>
              <a:rPr lang="en-US" altLang="zh-CN" sz="2800" baseline="-25000" dirty="0">
                <a:solidFill>
                  <a:srgbClr val="000000"/>
                </a:solidFill>
                <a:ea typeface="方正书宋_GBK" panose="02000000000000000000" pitchFamily="2" charset="-122"/>
                <a:cs typeface="Times New Roman" panose="02020603050405020304" pitchFamily="18" charset="0"/>
              </a:rPr>
              <a:t>2</a:t>
            </a:r>
            <a:r>
              <a:rPr lang="en-US" altLang="zh-CN" sz="2800" dirty="0">
                <a:solidFill>
                  <a:srgbClr val="000000"/>
                </a:solidFill>
                <a:ea typeface="方正书宋_GBK" panose="02000000000000000000" pitchFamily="2" charset="-122"/>
                <a:cs typeface="Times New Roman" panose="02020603050405020304" pitchFamily="18" charset="0"/>
              </a:rPr>
              <a:t>,Δ</a:t>
            </a:r>
            <a:r>
              <a:rPr lang="en-US" altLang="zh-CN" sz="2800" i="1" dirty="0">
                <a:solidFill>
                  <a:srgbClr val="000000"/>
                </a:solidFill>
                <a:ea typeface="方正书宋_GBK" panose="02000000000000000000" pitchFamily="2" charset="-122"/>
                <a:cs typeface="Times New Roman" panose="02020603050405020304" pitchFamily="18" charset="0"/>
              </a:rPr>
              <a:t>H</a:t>
            </a:r>
            <a:r>
              <a:rPr lang="en-US" altLang="zh-CN" sz="2800" baseline="-25000" dirty="0">
                <a:solidFill>
                  <a:srgbClr val="000000"/>
                </a:solidFill>
                <a:ea typeface="方正书宋_GBK" panose="02000000000000000000" pitchFamily="2" charset="-122"/>
                <a:cs typeface="Times New Roman" panose="02020603050405020304" pitchFamily="18" charset="0"/>
              </a:rPr>
              <a:t>1</a:t>
            </a:r>
            <a:r>
              <a:rPr lang="en-US" altLang="zh-CN" sz="2800" dirty="0">
                <a:solidFill>
                  <a:srgbClr val="000000"/>
                </a:solidFill>
                <a:ea typeface="方正书宋_GBK" panose="02000000000000000000" pitchFamily="2" charset="-122"/>
                <a:cs typeface="Times New Roman" panose="02020603050405020304" pitchFamily="18" charset="0"/>
              </a:rPr>
              <a:t>&lt;0,Δ</a:t>
            </a:r>
            <a:r>
              <a:rPr lang="en-US" altLang="zh-CN" sz="2800" i="1" dirty="0">
                <a:solidFill>
                  <a:srgbClr val="000000"/>
                </a:solidFill>
                <a:ea typeface="方正书宋_GBK" panose="02000000000000000000" pitchFamily="2" charset="-122"/>
                <a:cs typeface="Times New Roman" panose="02020603050405020304" pitchFamily="18" charset="0"/>
              </a:rPr>
              <a:t>H</a:t>
            </a:r>
            <a:r>
              <a:rPr lang="en-US" altLang="zh-CN" sz="2800" baseline="-25000" dirty="0">
                <a:solidFill>
                  <a:srgbClr val="000000"/>
                </a:solidFill>
                <a:ea typeface="方正书宋_GBK" panose="02000000000000000000" pitchFamily="2" charset="-122"/>
                <a:cs typeface="Times New Roman" panose="02020603050405020304" pitchFamily="18" charset="0"/>
              </a:rPr>
              <a:t>2</a:t>
            </a:r>
            <a:r>
              <a:rPr lang="en-US" altLang="zh-CN" sz="2800" dirty="0">
                <a:solidFill>
                  <a:srgbClr val="000000"/>
                </a:solidFill>
                <a:ea typeface="方正书宋_GBK" panose="02000000000000000000" pitchFamily="2" charset="-122"/>
                <a:cs typeface="Times New Roman" panose="02020603050405020304" pitchFamily="18" charset="0"/>
              </a:rPr>
              <a:t>&lt;0,Δ</a:t>
            </a:r>
            <a:r>
              <a:rPr lang="en-US" altLang="zh-CN" sz="2800" i="1" dirty="0">
                <a:solidFill>
                  <a:srgbClr val="000000"/>
                </a:solidFill>
                <a:ea typeface="方正书宋_GBK" panose="02000000000000000000" pitchFamily="2" charset="-122"/>
                <a:cs typeface="Times New Roman" panose="02020603050405020304" pitchFamily="18" charset="0"/>
              </a:rPr>
              <a:t>H</a:t>
            </a:r>
            <a:r>
              <a:rPr lang="en-US" altLang="zh-CN" sz="2800" baseline="-25000" dirty="0">
                <a:solidFill>
                  <a:srgbClr val="000000"/>
                </a:solidFill>
                <a:ea typeface="方正书宋_GBK" panose="02000000000000000000" pitchFamily="2" charset="-122"/>
                <a:cs typeface="Times New Roman" panose="02020603050405020304" pitchFamily="18" charset="0"/>
              </a:rPr>
              <a:t>3</a:t>
            </a:r>
            <a:r>
              <a:rPr lang="en-US" altLang="zh-CN" sz="2800" dirty="0">
                <a:solidFill>
                  <a:srgbClr val="000000"/>
                </a:solidFill>
                <a:ea typeface="方正书宋_GBK" panose="02000000000000000000" pitchFamily="2" charset="-122"/>
                <a:cs typeface="Times New Roman" panose="02020603050405020304" pitchFamily="18" charset="0"/>
              </a:rPr>
              <a:t>&lt;0,</a:t>
            </a:r>
            <a:r>
              <a:rPr lang="zh-CN" altLang="zh-CN" sz="2800" dirty="0">
                <a:solidFill>
                  <a:srgbClr val="000000"/>
                </a:solidFill>
                <a:ea typeface="方正书宋_GBK" panose="02000000000000000000" pitchFamily="2" charset="-122"/>
                <a:cs typeface="Times New Roman" panose="02020603050405020304" pitchFamily="18" charset="0"/>
              </a:rPr>
              <a:t>所以</a:t>
            </a:r>
            <a:r>
              <a:rPr lang="en-US" altLang="zh-CN" sz="2800" dirty="0">
                <a:solidFill>
                  <a:srgbClr val="000000"/>
                </a:solidFill>
                <a:ea typeface="方正书宋_GBK" panose="02000000000000000000" pitchFamily="2" charset="-122"/>
                <a:cs typeface="Times New Roman" panose="02020603050405020304" pitchFamily="18" charset="0"/>
              </a:rPr>
              <a:t>Δ</a:t>
            </a:r>
            <a:r>
              <a:rPr lang="en-US" altLang="zh-CN" sz="2800" i="1" dirty="0">
                <a:solidFill>
                  <a:srgbClr val="000000"/>
                </a:solidFill>
                <a:ea typeface="方正书宋_GBK" panose="02000000000000000000" pitchFamily="2" charset="-122"/>
                <a:cs typeface="Times New Roman" panose="02020603050405020304" pitchFamily="18" charset="0"/>
              </a:rPr>
              <a:t>H</a:t>
            </a:r>
            <a:r>
              <a:rPr lang="en-US" altLang="zh-CN" sz="2800" baseline="-25000" dirty="0">
                <a:solidFill>
                  <a:srgbClr val="000000"/>
                </a:solidFill>
                <a:ea typeface="方正书宋_GBK" panose="02000000000000000000" pitchFamily="2" charset="-122"/>
                <a:cs typeface="Times New Roman" panose="02020603050405020304" pitchFamily="18" charset="0"/>
              </a:rPr>
              <a:t>2</a:t>
            </a:r>
            <a:r>
              <a:rPr lang="en-US" altLang="zh-CN" sz="2800" dirty="0">
                <a:solidFill>
                  <a:srgbClr val="000000"/>
                </a:solidFill>
                <a:ea typeface="方正书宋_GBK" panose="02000000000000000000" pitchFamily="2" charset="-122"/>
                <a:cs typeface="Times New Roman" panose="02020603050405020304" pitchFamily="18" charset="0"/>
              </a:rPr>
              <a:t>&lt;Δ</a:t>
            </a:r>
            <a:r>
              <a:rPr lang="en-US" altLang="zh-CN" sz="2800" i="1" dirty="0">
                <a:solidFill>
                  <a:srgbClr val="000000"/>
                </a:solidFill>
                <a:ea typeface="方正书宋_GBK" panose="02000000000000000000" pitchFamily="2" charset="-122"/>
                <a:cs typeface="Times New Roman" panose="02020603050405020304" pitchFamily="18" charset="0"/>
              </a:rPr>
              <a:t>H</a:t>
            </a:r>
            <a:r>
              <a:rPr lang="en-US" altLang="zh-CN" sz="2800" baseline="-25000" dirty="0">
                <a:solidFill>
                  <a:srgbClr val="000000"/>
                </a:solidFill>
                <a:ea typeface="方正书宋_GBK" panose="02000000000000000000" pitchFamily="2" charset="-122"/>
                <a:cs typeface="Times New Roman" panose="02020603050405020304" pitchFamily="18" charset="0"/>
              </a:rPr>
              <a:t>1</a:t>
            </a:r>
            <a:r>
              <a:rPr lang="zh-CN" altLang="zh-CN" sz="2800" dirty="0">
                <a:solidFill>
                  <a:srgbClr val="000000"/>
                </a:solidFill>
                <a:ea typeface="方正书宋_GBK" panose="02000000000000000000" pitchFamily="2" charset="-122"/>
                <a:cs typeface="Times New Roman" panose="02020603050405020304" pitchFamily="18" charset="0"/>
              </a:rPr>
              <a:t>。</a:t>
            </a:r>
            <a:endParaRPr lang="zh-CN" altLang="zh-CN" sz="2800" dirty="0">
              <a:solidFill>
                <a:srgbClr val="000000"/>
              </a:solidFill>
              <a:effectLst/>
              <a:ea typeface="方正书宋_GBK" panose="02000000000000000000" pitchFamily="2" charset="-122"/>
              <a:cs typeface="Times New Roman" panose="02020603050405020304" pitchFamily="18" charset="0"/>
            </a:endParaRPr>
          </a:p>
        </p:txBody>
      </p:sp>
      <p:sp>
        <p:nvSpPr>
          <p:cNvPr id="16" name="矩形 15">
            <a:extLst>
              <a:ext uri="{FF2B5EF4-FFF2-40B4-BE49-F238E27FC236}">
                <a16:creationId xmlns="" xmlns:a16="http://schemas.microsoft.com/office/drawing/2014/main" id="{1A5567E5-8656-4690-82EC-49E304BDD091}"/>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13371156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9B6B298A-4E8A-4116-8014-7387A638810C}"/>
              </a:ext>
            </a:extLst>
          </p:cNvPr>
          <p:cNvSpPr/>
          <p:nvPr/>
        </p:nvSpPr>
        <p:spPr>
          <a:xfrm>
            <a:off x="247650" y="293824"/>
            <a:ext cx="11677650" cy="3323987"/>
          </a:xfrm>
          <a:prstGeom prst="rect">
            <a:avLst/>
          </a:prstGeom>
        </p:spPr>
        <p:txBody>
          <a:bodyPr wrap="square">
            <a:spAutoFit/>
          </a:bodyPr>
          <a:lstStyle/>
          <a:p>
            <a:pPr>
              <a:lnSpc>
                <a:spcPct val="150000"/>
              </a:lnSpc>
            </a:pPr>
            <a:r>
              <a:rPr lang="en-US" altLang="zh-CN" sz="2800" dirty="0"/>
              <a:t>②</a:t>
            </a:r>
            <a:r>
              <a:rPr lang="zh-CN" altLang="zh-CN" sz="2800" dirty="0"/>
              <a:t>同一反应</a:t>
            </a:r>
            <a:r>
              <a:rPr lang="en-US" altLang="zh-CN" sz="2800" dirty="0"/>
              <a:t>,</a:t>
            </a:r>
            <a:r>
              <a:rPr lang="zh-CN" altLang="zh-CN" sz="2800" dirty="0"/>
              <a:t>反应物状态不同时</a:t>
            </a:r>
          </a:p>
          <a:p>
            <a:pPr>
              <a:lnSpc>
                <a:spcPct val="150000"/>
              </a:lnSpc>
            </a:pPr>
            <a:r>
              <a:rPr lang="zh-CN" altLang="zh-CN" sz="2800" dirty="0"/>
              <a:t>如</a:t>
            </a:r>
            <a:r>
              <a:rPr lang="en-US" altLang="zh-CN" sz="2800" dirty="0"/>
              <a:t>S(g)+O</a:t>
            </a:r>
            <a:r>
              <a:rPr lang="en-US" altLang="zh-CN" sz="2800" baseline="-25000" dirty="0"/>
              <a:t>2</a:t>
            </a:r>
            <a:r>
              <a:rPr lang="en-US" altLang="zh-CN" sz="2800" dirty="0"/>
              <a:t>(g)          SO</a:t>
            </a:r>
            <a:r>
              <a:rPr lang="en-US" altLang="zh-CN" sz="2800" baseline="-25000" dirty="0"/>
              <a:t>2</a:t>
            </a:r>
            <a:r>
              <a:rPr lang="en-US" altLang="zh-CN" sz="2800" dirty="0"/>
              <a:t>(g)</a:t>
            </a:r>
            <a:r>
              <a:rPr lang="zh-CN" altLang="zh-CN" sz="2800" dirty="0"/>
              <a:t>　</a:t>
            </a:r>
            <a:r>
              <a:rPr lang="en-US" altLang="zh-CN" sz="2800" dirty="0"/>
              <a:t>Δ</a:t>
            </a:r>
            <a:r>
              <a:rPr lang="en-US" altLang="zh-CN" sz="2800" i="1" dirty="0"/>
              <a:t>H</a:t>
            </a:r>
            <a:r>
              <a:rPr lang="en-US" altLang="zh-CN" sz="2800" baseline="-25000" dirty="0"/>
              <a:t>1</a:t>
            </a:r>
            <a:r>
              <a:rPr lang="en-US" altLang="zh-CN" sz="2800" dirty="0"/>
              <a:t>&lt;0</a:t>
            </a:r>
            <a:endParaRPr lang="zh-CN" altLang="zh-CN" sz="2800" dirty="0"/>
          </a:p>
          <a:p>
            <a:pPr>
              <a:lnSpc>
                <a:spcPct val="150000"/>
              </a:lnSpc>
            </a:pPr>
            <a:r>
              <a:rPr lang="en-US" altLang="zh-CN" sz="2800" dirty="0"/>
              <a:t>S(s)+O</a:t>
            </a:r>
            <a:r>
              <a:rPr lang="en-US" altLang="zh-CN" sz="2800" baseline="-25000" dirty="0"/>
              <a:t>2</a:t>
            </a:r>
            <a:r>
              <a:rPr lang="en-US" altLang="zh-CN" sz="2800" dirty="0"/>
              <a:t>(g)         SO</a:t>
            </a:r>
            <a:r>
              <a:rPr lang="en-US" altLang="zh-CN" sz="2800" baseline="-25000" dirty="0"/>
              <a:t>2</a:t>
            </a:r>
            <a:r>
              <a:rPr lang="en-US" altLang="zh-CN" sz="2800" dirty="0"/>
              <a:t>(g)</a:t>
            </a:r>
            <a:r>
              <a:rPr lang="zh-CN" altLang="zh-CN" sz="2800" dirty="0"/>
              <a:t>　</a:t>
            </a:r>
            <a:r>
              <a:rPr lang="en-US" altLang="zh-CN" sz="2800" dirty="0"/>
              <a:t>Δ</a:t>
            </a:r>
            <a:r>
              <a:rPr lang="en-US" altLang="zh-CN" sz="2800" i="1" dirty="0"/>
              <a:t>H</a:t>
            </a:r>
            <a:r>
              <a:rPr lang="en-US" altLang="zh-CN" sz="2800" baseline="-25000" dirty="0"/>
              <a:t>2</a:t>
            </a:r>
            <a:r>
              <a:rPr lang="en-US" altLang="zh-CN" sz="2800" dirty="0"/>
              <a:t>&lt;0</a:t>
            </a:r>
            <a:endParaRPr lang="zh-CN" altLang="zh-CN" sz="2800" dirty="0"/>
          </a:p>
          <a:p>
            <a:pPr>
              <a:lnSpc>
                <a:spcPct val="150000"/>
              </a:lnSpc>
            </a:pPr>
            <a:r>
              <a:rPr lang="en-US" altLang="zh-CN" sz="2800" dirty="0"/>
              <a:t>S(g) </a:t>
            </a:r>
            <a:r>
              <a:rPr lang="en-US" altLang="zh-CN" sz="2800" dirty="0" smtClean="0"/>
              <a:t>        S(s</a:t>
            </a:r>
            <a:r>
              <a:rPr lang="en-US" altLang="zh-CN" sz="2800" dirty="0"/>
              <a:t>)</a:t>
            </a:r>
            <a:r>
              <a:rPr lang="zh-CN" altLang="zh-CN" sz="2800" dirty="0"/>
              <a:t>　</a:t>
            </a:r>
            <a:r>
              <a:rPr lang="en-US" altLang="zh-CN" sz="2800" dirty="0"/>
              <a:t>     Δ</a:t>
            </a:r>
            <a:r>
              <a:rPr lang="en-US" altLang="zh-CN" sz="2800" i="1" dirty="0"/>
              <a:t>H</a:t>
            </a:r>
            <a:r>
              <a:rPr lang="en-US" altLang="zh-CN" sz="2800" baseline="-25000" dirty="0"/>
              <a:t>3</a:t>
            </a:r>
            <a:r>
              <a:rPr lang="en-US" altLang="zh-CN" sz="2800" dirty="0"/>
              <a:t>&lt;0</a:t>
            </a:r>
            <a:endParaRPr lang="zh-CN" altLang="zh-CN" sz="2800" dirty="0"/>
          </a:p>
          <a:p>
            <a:pPr>
              <a:lnSpc>
                <a:spcPct val="150000"/>
              </a:lnSpc>
            </a:pPr>
            <a:endParaRPr lang="zh-CN" altLang="en-US" sz="2800" dirty="0">
              <a:solidFill>
                <a:srgbClr val="000000"/>
              </a:solidFill>
              <a:cs typeface="Times New Roman" panose="02020603050405020304" pitchFamily="18" charset="0"/>
            </a:endParaRPr>
          </a:p>
        </p:txBody>
      </p:sp>
      <p:pic>
        <p:nvPicPr>
          <p:cNvPr id="9" name="图片 8">
            <a:extLst>
              <a:ext uri="{FF2B5EF4-FFF2-40B4-BE49-F238E27FC236}">
                <a16:creationId xmlns="" xmlns:a16="http://schemas.microsoft.com/office/drawing/2014/main" id="{40120482-542B-483F-A077-2F04C8AA2849}"/>
              </a:ext>
            </a:extLst>
          </p:cNvPr>
          <p:cNvPicPr/>
          <p:nvPr/>
        </p:nvPicPr>
        <p:blipFill>
          <a:blip r:embed="rId2"/>
          <a:stretch>
            <a:fillRect/>
          </a:stretch>
        </p:blipFill>
        <p:spPr>
          <a:xfrm>
            <a:off x="2424438" y="1140835"/>
            <a:ext cx="637106" cy="361950"/>
          </a:xfrm>
          <a:prstGeom prst="rect">
            <a:avLst/>
          </a:prstGeom>
        </p:spPr>
      </p:pic>
      <p:pic>
        <p:nvPicPr>
          <p:cNvPr id="10" name="图片 9">
            <a:extLst>
              <a:ext uri="{FF2B5EF4-FFF2-40B4-BE49-F238E27FC236}">
                <a16:creationId xmlns="" xmlns:a16="http://schemas.microsoft.com/office/drawing/2014/main" id="{2599033C-CA5C-41F5-8D35-F70A5D87E210}"/>
              </a:ext>
            </a:extLst>
          </p:cNvPr>
          <p:cNvPicPr/>
          <p:nvPr/>
        </p:nvPicPr>
        <p:blipFill>
          <a:blip r:embed="rId2"/>
          <a:stretch>
            <a:fillRect/>
          </a:stretch>
        </p:blipFill>
        <p:spPr>
          <a:xfrm>
            <a:off x="1975391" y="1812855"/>
            <a:ext cx="637106" cy="361950"/>
          </a:xfrm>
          <a:prstGeom prst="rect">
            <a:avLst/>
          </a:prstGeom>
        </p:spPr>
      </p:pic>
      <p:pic>
        <p:nvPicPr>
          <p:cNvPr id="11" name="图片 10">
            <a:extLst>
              <a:ext uri="{FF2B5EF4-FFF2-40B4-BE49-F238E27FC236}">
                <a16:creationId xmlns="" xmlns:a16="http://schemas.microsoft.com/office/drawing/2014/main" id="{A3609812-E12F-4464-A6F1-56CD83DC35FA}"/>
              </a:ext>
            </a:extLst>
          </p:cNvPr>
          <p:cNvPicPr/>
          <p:nvPr/>
        </p:nvPicPr>
        <p:blipFill>
          <a:blip r:embed="rId2"/>
          <a:stretch>
            <a:fillRect/>
          </a:stretch>
        </p:blipFill>
        <p:spPr>
          <a:xfrm flipV="1">
            <a:off x="995101" y="2475441"/>
            <a:ext cx="637106" cy="334423"/>
          </a:xfrm>
          <a:prstGeom prst="rect">
            <a:avLst/>
          </a:prstGeom>
        </p:spPr>
      </p:pic>
      <p:pic>
        <p:nvPicPr>
          <p:cNvPr id="16" name="图片 15">
            <a:extLst>
              <a:ext uri="{FF2B5EF4-FFF2-40B4-BE49-F238E27FC236}">
                <a16:creationId xmlns="" xmlns:a16="http://schemas.microsoft.com/office/drawing/2014/main" id="{F045265C-3A9F-4FF3-A09B-0F8CA8ED387E}"/>
              </a:ext>
            </a:extLst>
          </p:cNvPr>
          <p:cNvPicPr/>
          <p:nvPr/>
        </p:nvPicPr>
        <p:blipFill>
          <a:blip r:embed="rId3"/>
          <a:stretch>
            <a:fillRect/>
          </a:stretch>
        </p:blipFill>
        <p:spPr>
          <a:xfrm>
            <a:off x="2742991" y="3121758"/>
            <a:ext cx="4345016" cy="1302176"/>
          </a:xfrm>
          <a:prstGeom prst="rect">
            <a:avLst/>
          </a:prstGeom>
        </p:spPr>
      </p:pic>
      <p:sp>
        <p:nvSpPr>
          <p:cNvPr id="17" name="矩形 16">
            <a:extLst>
              <a:ext uri="{FF2B5EF4-FFF2-40B4-BE49-F238E27FC236}">
                <a16:creationId xmlns="" xmlns:a16="http://schemas.microsoft.com/office/drawing/2014/main" id="{B7B4DD59-EFB3-43F4-8041-02889767C254}"/>
              </a:ext>
            </a:extLst>
          </p:cNvPr>
          <p:cNvSpPr/>
          <p:nvPr/>
        </p:nvSpPr>
        <p:spPr>
          <a:xfrm>
            <a:off x="247650" y="4805693"/>
            <a:ext cx="7924765" cy="662297"/>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pitchFamily="18" charset="0"/>
              </a:rPr>
              <a:t>Δ</a:t>
            </a:r>
            <a:r>
              <a:rPr lang="en-US" altLang="zh-CN" sz="2800" i="1"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+Δ</a:t>
            </a:r>
            <a:r>
              <a:rPr lang="en-US" altLang="zh-CN" sz="2800" i="1"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3</a:t>
            </a:r>
            <a:r>
              <a:rPr lang="en-US" altLang="zh-CN" sz="2800" dirty="0">
                <a:solidFill>
                  <a:srgbClr val="000000"/>
                </a:solidFill>
                <a:cs typeface="Times New Roman" panose="02020603050405020304" pitchFamily="18" charset="0"/>
              </a:rPr>
              <a:t>=Δ</a:t>
            </a:r>
            <a:r>
              <a:rPr lang="en-US" altLang="zh-CN" sz="2800" i="1"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1</a:t>
            </a:r>
            <a:r>
              <a:rPr lang="en-US" altLang="zh-CN" sz="2800" dirty="0">
                <a:solidFill>
                  <a:srgbClr val="000000"/>
                </a:solidFill>
                <a:cs typeface="Times New Roman" panose="02020603050405020304" pitchFamily="18" charset="0"/>
              </a:rPr>
              <a:t>,Δ</a:t>
            </a:r>
            <a:r>
              <a:rPr lang="en-US" altLang="zh-CN" sz="2800" i="1"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1</a:t>
            </a:r>
            <a:r>
              <a:rPr lang="en-US" altLang="zh-CN" sz="2800" dirty="0">
                <a:solidFill>
                  <a:srgbClr val="000000"/>
                </a:solidFill>
                <a:cs typeface="Times New Roman" panose="02020603050405020304" pitchFamily="18" charset="0"/>
              </a:rPr>
              <a:t>&lt;0,Δ</a:t>
            </a:r>
            <a:r>
              <a:rPr lang="en-US" altLang="zh-CN" sz="2800" i="1"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&lt;0,Δ</a:t>
            </a:r>
            <a:r>
              <a:rPr lang="en-US" altLang="zh-CN" sz="2800" i="1"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3</a:t>
            </a:r>
            <a:r>
              <a:rPr lang="en-US" altLang="zh-CN" sz="2800" dirty="0">
                <a:solidFill>
                  <a:srgbClr val="000000"/>
                </a:solidFill>
                <a:cs typeface="Times New Roman" panose="02020603050405020304" pitchFamily="18" charset="0"/>
              </a:rPr>
              <a:t>&lt;0,</a:t>
            </a:r>
            <a:r>
              <a:rPr lang="zh-CN" altLang="zh-CN" sz="2800" dirty="0">
                <a:solidFill>
                  <a:srgbClr val="000000"/>
                </a:solidFill>
                <a:cs typeface="Times New Roman" panose="02020603050405020304" pitchFamily="18" charset="0"/>
              </a:rPr>
              <a:t>所以</a:t>
            </a:r>
            <a:r>
              <a:rPr lang="en-US" altLang="zh-CN" sz="2800" dirty="0">
                <a:solidFill>
                  <a:srgbClr val="000000"/>
                </a:solidFill>
                <a:cs typeface="Times New Roman" panose="02020603050405020304" pitchFamily="18" charset="0"/>
              </a:rPr>
              <a:t>Δ</a:t>
            </a:r>
            <a:r>
              <a:rPr lang="en-US" altLang="zh-CN" sz="2800" i="1"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1</a:t>
            </a:r>
            <a:r>
              <a:rPr lang="en-US" altLang="zh-CN" sz="2800" dirty="0">
                <a:solidFill>
                  <a:srgbClr val="000000"/>
                </a:solidFill>
                <a:cs typeface="Times New Roman" panose="02020603050405020304" pitchFamily="18" charset="0"/>
              </a:rPr>
              <a:t>&lt;Δ</a:t>
            </a:r>
            <a:r>
              <a:rPr lang="en-US" altLang="zh-CN" sz="2800" i="1"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a:t>
            </a:r>
          </a:p>
        </p:txBody>
      </p:sp>
      <p:sp>
        <p:nvSpPr>
          <p:cNvPr id="8" name="矩形 7">
            <a:extLst>
              <a:ext uri="{FF2B5EF4-FFF2-40B4-BE49-F238E27FC236}">
                <a16:creationId xmlns="" xmlns:a16="http://schemas.microsoft.com/office/drawing/2014/main" id="{7DB5209B-72BB-436D-8E01-4B554D8E2990}"/>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1776514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9B6B298A-4E8A-4116-8014-7387A638810C}"/>
              </a:ext>
            </a:extLst>
          </p:cNvPr>
          <p:cNvSpPr/>
          <p:nvPr/>
        </p:nvSpPr>
        <p:spPr>
          <a:xfrm>
            <a:off x="247650" y="293824"/>
            <a:ext cx="11677650" cy="662297"/>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pitchFamily="18" charset="0"/>
              </a:rPr>
              <a:t>③</a:t>
            </a:r>
            <a:r>
              <a:rPr lang="zh-CN" altLang="zh-CN" sz="2800" dirty="0">
                <a:solidFill>
                  <a:srgbClr val="000000"/>
                </a:solidFill>
                <a:cs typeface="Times New Roman" panose="02020603050405020304" pitchFamily="18" charset="0"/>
              </a:rPr>
              <a:t>两个有联系的不同反应相比较时</a:t>
            </a:r>
          </a:p>
        </p:txBody>
      </p:sp>
      <p:pic>
        <p:nvPicPr>
          <p:cNvPr id="9" name="图片 8">
            <a:extLst>
              <a:ext uri="{FF2B5EF4-FFF2-40B4-BE49-F238E27FC236}">
                <a16:creationId xmlns="" xmlns:a16="http://schemas.microsoft.com/office/drawing/2014/main" id="{40120482-542B-483F-A077-2F04C8AA2849}"/>
              </a:ext>
            </a:extLst>
          </p:cNvPr>
          <p:cNvPicPr/>
          <p:nvPr/>
        </p:nvPicPr>
        <p:blipFill>
          <a:blip r:embed="rId2"/>
          <a:stretch>
            <a:fillRect/>
          </a:stretch>
        </p:blipFill>
        <p:spPr>
          <a:xfrm>
            <a:off x="2203151" y="1072312"/>
            <a:ext cx="637106" cy="361950"/>
          </a:xfrm>
          <a:prstGeom prst="rect">
            <a:avLst/>
          </a:prstGeom>
        </p:spPr>
      </p:pic>
      <p:pic>
        <p:nvPicPr>
          <p:cNvPr id="10" name="图片 9">
            <a:extLst>
              <a:ext uri="{FF2B5EF4-FFF2-40B4-BE49-F238E27FC236}">
                <a16:creationId xmlns="" xmlns:a16="http://schemas.microsoft.com/office/drawing/2014/main" id="{2599033C-CA5C-41F5-8D35-F70A5D87E210}"/>
              </a:ext>
            </a:extLst>
          </p:cNvPr>
          <p:cNvPicPr/>
          <p:nvPr/>
        </p:nvPicPr>
        <p:blipFill>
          <a:blip r:embed="rId2"/>
          <a:stretch>
            <a:fillRect/>
          </a:stretch>
        </p:blipFill>
        <p:spPr>
          <a:xfrm>
            <a:off x="2302938" y="1812855"/>
            <a:ext cx="637106" cy="361950"/>
          </a:xfrm>
          <a:prstGeom prst="rect">
            <a:avLst/>
          </a:prstGeom>
        </p:spPr>
      </p:pic>
      <p:sp>
        <p:nvSpPr>
          <p:cNvPr id="3" name="矩形 2">
            <a:extLst>
              <a:ext uri="{FF2B5EF4-FFF2-40B4-BE49-F238E27FC236}">
                <a16:creationId xmlns="" xmlns:a16="http://schemas.microsoft.com/office/drawing/2014/main" id="{A88A585B-BB48-42BE-955D-7CBF2F3FDC34}"/>
              </a:ext>
            </a:extLst>
          </p:cNvPr>
          <p:cNvSpPr/>
          <p:nvPr/>
        </p:nvSpPr>
        <p:spPr>
          <a:xfrm>
            <a:off x="398873" y="979565"/>
            <a:ext cx="1895071" cy="523220"/>
          </a:xfrm>
          <a:prstGeom prst="rect">
            <a:avLst/>
          </a:prstGeom>
        </p:spPr>
        <p:txBody>
          <a:bodyPr wrap="none">
            <a:spAutoFit/>
          </a:bodyPr>
          <a:lstStyle/>
          <a:p>
            <a:r>
              <a:rPr lang="en-US" altLang="zh-CN" sz="2800" dirty="0">
                <a:solidFill>
                  <a:srgbClr val="000000"/>
                </a:solidFill>
                <a:ea typeface="方正书宋_GBK" panose="02000000000000000000" pitchFamily="2" charset="-122"/>
                <a:cs typeface="Times New Roman" panose="02020603050405020304" pitchFamily="18" charset="0"/>
              </a:rPr>
              <a:t>C</a:t>
            </a:r>
            <a:r>
              <a:rPr lang="en-US" altLang="zh-CN" sz="2800" dirty="0">
                <a:solidFill>
                  <a:srgbClr val="000000"/>
                </a:solidFill>
                <a:cs typeface="Times New Roman" panose="02020603050405020304" pitchFamily="18" charset="0"/>
              </a:rPr>
              <a:t>(</a:t>
            </a:r>
            <a:r>
              <a:rPr lang="en-US" altLang="zh-CN" sz="2800" dirty="0">
                <a:solidFill>
                  <a:srgbClr val="000000"/>
                </a:solidFill>
                <a:ea typeface="方正书宋_GBK" panose="02000000000000000000" pitchFamily="2" charset="-122"/>
                <a:cs typeface="Times New Roman" panose="02020603050405020304" pitchFamily="18" charset="0"/>
              </a:rPr>
              <a:t>s</a:t>
            </a:r>
            <a:r>
              <a:rPr lang="en-US" altLang="zh-CN" sz="2800" dirty="0">
                <a:solidFill>
                  <a:srgbClr val="000000"/>
                </a:solidFill>
                <a:cs typeface="Times New Roman" panose="02020603050405020304" pitchFamily="18" charset="0"/>
              </a:rPr>
              <a:t>)</a:t>
            </a:r>
            <a:r>
              <a:rPr lang="en-US" altLang="zh-CN" sz="2800" dirty="0">
                <a:solidFill>
                  <a:srgbClr val="000000"/>
                </a:solidFill>
                <a:ea typeface="方正书宋_GBK" panose="02000000000000000000" pitchFamily="2" charset="-122"/>
                <a:cs typeface="Times New Roman" panose="02020603050405020304" pitchFamily="18" charset="0"/>
              </a:rPr>
              <a:t>+O</a:t>
            </a:r>
            <a:r>
              <a:rPr lang="en-US" altLang="zh-CN" sz="2800" baseline="-25000" dirty="0">
                <a:solidFill>
                  <a:srgbClr val="000000"/>
                </a:solidFill>
                <a:ea typeface="方正书宋_GBK" panose="02000000000000000000" pitchFamily="2" charset="-122"/>
                <a:cs typeface="Times New Roman" panose="02020603050405020304" pitchFamily="18" charset="0"/>
              </a:rPr>
              <a:t>2</a:t>
            </a:r>
            <a:r>
              <a:rPr lang="en-US" altLang="zh-CN" sz="2800" dirty="0">
                <a:solidFill>
                  <a:srgbClr val="000000"/>
                </a:solidFill>
                <a:cs typeface="Times New Roman" panose="02020603050405020304" pitchFamily="18" charset="0"/>
              </a:rPr>
              <a:t>(</a:t>
            </a:r>
            <a:r>
              <a:rPr lang="en-US" altLang="zh-CN" sz="2800" dirty="0">
                <a:solidFill>
                  <a:srgbClr val="000000"/>
                </a:solidFill>
                <a:ea typeface="方正书宋_GBK" panose="02000000000000000000" pitchFamily="2" charset="-122"/>
                <a:cs typeface="Times New Roman" panose="02020603050405020304" pitchFamily="18" charset="0"/>
              </a:rPr>
              <a:t>g</a:t>
            </a:r>
            <a:r>
              <a:rPr lang="en-US" altLang="zh-CN" sz="2800" dirty="0">
                <a:solidFill>
                  <a:srgbClr val="000000"/>
                </a:solidFill>
                <a:cs typeface="Times New Roman" panose="02020603050405020304" pitchFamily="18" charset="0"/>
              </a:rPr>
              <a:t>)</a:t>
            </a:r>
            <a:r>
              <a:rPr lang="en-US" altLang="zh-CN" sz="2800" dirty="0">
                <a:solidFill>
                  <a:srgbClr val="000000"/>
                </a:solidFill>
                <a:ea typeface="方正书宋_GBK" panose="02000000000000000000" pitchFamily="2" charset="-122"/>
                <a:cs typeface="Times New Roman" panose="02020603050405020304" pitchFamily="18" charset="0"/>
              </a:rPr>
              <a:t> </a:t>
            </a:r>
            <a:endParaRPr lang="zh-CN" altLang="en-US" sz="2800" dirty="0"/>
          </a:p>
        </p:txBody>
      </p:sp>
      <p:sp>
        <p:nvSpPr>
          <p:cNvPr id="4" name="矩形 3">
            <a:extLst>
              <a:ext uri="{FF2B5EF4-FFF2-40B4-BE49-F238E27FC236}">
                <a16:creationId xmlns="" xmlns:a16="http://schemas.microsoft.com/office/drawing/2014/main" id="{A87ACA90-9796-4E0C-9BCE-823923B3A9C3}"/>
              </a:ext>
            </a:extLst>
          </p:cNvPr>
          <p:cNvSpPr/>
          <p:nvPr/>
        </p:nvSpPr>
        <p:spPr>
          <a:xfrm>
            <a:off x="2917457" y="1161762"/>
            <a:ext cx="2574744" cy="284693"/>
          </a:xfrm>
          <a:prstGeom prst="rect">
            <a:avLst/>
          </a:prstGeom>
        </p:spPr>
        <p:txBody>
          <a:bodyPr wrap="none">
            <a:spAutoFit/>
          </a:bodyPr>
          <a:lstStyle/>
          <a:p>
            <a:pPr>
              <a:lnSpc>
                <a:spcPts val="1480"/>
              </a:lnSpc>
              <a:spcAft>
                <a:spcPts val="0"/>
              </a:spcAft>
            </a:pPr>
            <a:r>
              <a:rPr lang="en-US" altLang="zh-CN" sz="2800" dirty="0">
                <a:solidFill>
                  <a:srgbClr val="000000"/>
                </a:solidFill>
                <a:ea typeface="方正书宋_GBK" panose="02000000000000000000" pitchFamily="2" charset="-122"/>
                <a:cs typeface="Times New Roman" panose="02020603050405020304" pitchFamily="18" charset="0"/>
              </a:rPr>
              <a:t>CO</a:t>
            </a:r>
            <a:r>
              <a:rPr lang="en-US" altLang="zh-CN" sz="2800" baseline="-25000" dirty="0">
                <a:solidFill>
                  <a:srgbClr val="000000"/>
                </a:solidFill>
                <a:ea typeface="方正书宋_GBK" panose="02000000000000000000" pitchFamily="2" charset="-122"/>
                <a:cs typeface="Times New Roman" panose="02020603050405020304" pitchFamily="18" charset="0"/>
              </a:rPr>
              <a:t>2</a:t>
            </a:r>
            <a:r>
              <a:rPr lang="en-US" altLang="zh-CN" sz="2800" dirty="0">
                <a:solidFill>
                  <a:srgbClr val="000000"/>
                </a:solidFill>
                <a:ea typeface="方正书宋_GBK" panose="02000000000000000000" pitchFamily="2" charset="-122"/>
                <a:cs typeface="Times New Roman" panose="02020603050405020304" pitchFamily="18" charset="0"/>
              </a:rPr>
              <a:t>(g)</a:t>
            </a:r>
            <a:r>
              <a:rPr lang="zh-CN" altLang="zh-CN" sz="2800" dirty="0">
                <a:solidFill>
                  <a:srgbClr val="000000"/>
                </a:solidFill>
                <a:ea typeface="方正书宋_GBK" panose="02000000000000000000" pitchFamily="2" charset="-122"/>
                <a:cs typeface="Times New Roman" panose="02020603050405020304" pitchFamily="18" charset="0"/>
              </a:rPr>
              <a:t>　</a:t>
            </a:r>
            <a:r>
              <a:rPr lang="en-US" altLang="zh-CN" sz="2800" dirty="0">
                <a:solidFill>
                  <a:srgbClr val="000000"/>
                </a:solidFill>
                <a:ea typeface="方正书宋_GBK" panose="02000000000000000000" pitchFamily="2" charset="-122"/>
                <a:cs typeface="Times New Roman" panose="02020603050405020304" pitchFamily="18" charset="0"/>
              </a:rPr>
              <a:t>Δ</a:t>
            </a:r>
            <a:r>
              <a:rPr lang="en-US" altLang="zh-CN" sz="2800" i="1" dirty="0">
                <a:solidFill>
                  <a:srgbClr val="000000"/>
                </a:solidFill>
                <a:ea typeface="方正书宋_GBK" panose="02000000000000000000" pitchFamily="2" charset="-122"/>
                <a:cs typeface="Times New Roman" panose="02020603050405020304" pitchFamily="18" charset="0"/>
              </a:rPr>
              <a:t>H</a:t>
            </a:r>
            <a:r>
              <a:rPr lang="en-US" altLang="zh-CN" sz="2800" baseline="-25000" dirty="0">
                <a:solidFill>
                  <a:srgbClr val="000000"/>
                </a:solidFill>
                <a:ea typeface="方正书宋_GBK" panose="02000000000000000000" pitchFamily="2" charset="-122"/>
                <a:cs typeface="Times New Roman" panose="02020603050405020304" pitchFamily="18" charset="0"/>
              </a:rPr>
              <a:t>1</a:t>
            </a:r>
            <a:r>
              <a:rPr lang="en-US" altLang="zh-CN" sz="2800" dirty="0">
                <a:solidFill>
                  <a:srgbClr val="000000"/>
                </a:solidFill>
                <a:ea typeface="方正书宋_GBK" panose="02000000000000000000" pitchFamily="2" charset="-122"/>
                <a:cs typeface="Times New Roman" panose="02020603050405020304" pitchFamily="18" charset="0"/>
              </a:rPr>
              <a:t>&lt;0</a:t>
            </a:r>
            <a:endParaRPr lang="zh-CN" altLang="zh-CN" sz="2800" dirty="0">
              <a:solidFill>
                <a:srgbClr val="000000"/>
              </a:solidFill>
              <a:ea typeface="方正书宋_GBK" panose="02000000000000000000"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a:extLst>
                  <a:ext uri="{FF2B5EF4-FFF2-40B4-BE49-F238E27FC236}">
                    <a16:creationId xmlns="" xmlns:a16="http://schemas.microsoft.com/office/drawing/2014/main" id="{B634050E-1353-4F65-A18E-B0DB88669682}"/>
                  </a:ext>
                </a:extLst>
              </p:cNvPr>
              <p:cNvSpPr/>
              <p:nvPr/>
            </p:nvSpPr>
            <p:spPr>
              <a:xfrm>
                <a:off x="398873" y="1595532"/>
                <a:ext cx="2040943" cy="712631"/>
              </a:xfrm>
              <a:prstGeom prst="rect">
                <a:avLst/>
              </a:prstGeom>
            </p:spPr>
            <p:txBody>
              <a:bodyPr wrap="none">
                <a:spAutoFit/>
              </a:bodyPr>
              <a:lstStyle/>
              <a:p>
                <a:r>
                  <a:rPr lang="en-US" altLang="zh-CN" sz="2800" dirty="0">
                    <a:solidFill>
                      <a:srgbClr val="000000"/>
                    </a:solidFill>
                    <a:ea typeface="方正书宋_GBK" panose="02000000000000000000" pitchFamily="2" charset="-122"/>
                    <a:cs typeface="Times New Roman" panose="02020603050405020304" pitchFamily="18" charset="0"/>
                  </a:rPr>
                  <a:t>C</a:t>
                </a:r>
                <a:r>
                  <a:rPr lang="en-US" altLang="zh-CN" sz="2800" dirty="0">
                    <a:solidFill>
                      <a:srgbClr val="000000"/>
                    </a:solidFill>
                    <a:cs typeface="Times New Roman" panose="02020603050405020304" pitchFamily="18" charset="0"/>
                  </a:rPr>
                  <a:t>(</a:t>
                </a:r>
                <a:r>
                  <a:rPr lang="en-US" altLang="zh-CN" sz="2800" dirty="0">
                    <a:solidFill>
                      <a:srgbClr val="000000"/>
                    </a:solidFill>
                    <a:ea typeface="方正书宋_GBK" panose="02000000000000000000" pitchFamily="2" charset="-122"/>
                    <a:cs typeface="Times New Roman" panose="02020603050405020304" pitchFamily="18" charset="0"/>
                  </a:rPr>
                  <a:t>s</a:t>
                </a:r>
                <a:r>
                  <a:rPr lang="en-US" altLang="zh-CN" sz="2800" dirty="0">
                    <a:solidFill>
                      <a:srgbClr val="000000"/>
                    </a:solidFill>
                    <a:cs typeface="Times New Roman" panose="02020603050405020304" pitchFamily="18" charset="0"/>
                  </a:rPr>
                  <a:t>)</a:t>
                </a:r>
                <a:r>
                  <a:rPr lang="en-US" altLang="zh-CN" sz="2800" dirty="0">
                    <a:solidFill>
                      <a:srgbClr val="000000"/>
                    </a:solidFill>
                    <a:ea typeface="方正书宋_GBK" panose="02000000000000000000" pitchFamily="2"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m:t>
                        </m:r>
                      </m:den>
                    </m:f>
                  </m:oMath>
                </a14:m>
                <a:r>
                  <a:rPr lang="en-US" altLang="zh-CN" sz="2800" dirty="0">
                    <a:solidFill>
                      <a:srgbClr val="000000"/>
                    </a:solidFill>
                    <a:ea typeface="方正书宋_GBK" panose="02000000000000000000" pitchFamily="2" charset="-122"/>
                    <a:cs typeface="Times New Roman" panose="02020603050405020304" pitchFamily="18" charset="0"/>
                  </a:rPr>
                  <a:t>O</a:t>
                </a:r>
                <a:r>
                  <a:rPr lang="en-US" altLang="zh-CN" sz="2800" baseline="-25000" dirty="0">
                    <a:solidFill>
                      <a:srgbClr val="000000"/>
                    </a:solidFill>
                    <a:ea typeface="方正书宋_GBK" panose="02000000000000000000" pitchFamily="2" charset="-122"/>
                    <a:cs typeface="Times New Roman" panose="02020603050405020304" pitchFamily="18" charset="0"/>
                  </a:rPr>
                  <a:t>2</a:t>
                </a:r>
                <a:r>
                  <a:rPr lang="en-US" altLang="zh-CN" sz="2800" dirty="0">
                    <a:solidFill>
                      <a:srgbClr val="000000"/>
                    </a:solidFill>
                    <a:cs typeface="Times New Roman" panose="02020603050405020304" pitchFamily="18" charset="0"/>
                  </a:rPr>
                  <a:t>(</a:t>
                </a:r>
                <a:r>
                  <a:rPr lang="en-US" altLang="zh-CN" sz="2800" dirty="0">
                    <a:solidFill>
                      <a:srgbClr val="000000"/>
                    </a:solidFill>
                    <a:ea typeface="方正书宋_GBK" panose="02000000000000000000" pitchFamily="2" charset="-122"/>
                    <a:cs typeface="Times New Roman" panose="02020603050405020304" pitchFamily="18" charset="0"/>
                  </a:rPr>
                  <a:t>g</a:t>
                </a:r>
                <a:r>
                  <a:rPr lang="en-US" altLang="zh-CN" sz="2800" dirty="0">
                    <a:solidFill>
                      <a:srgbClr val="000000"/>
                    </a:solidFill>
                    <a:cs typeface="Times New Roman" panose="02020603050405020304" pitchFamily="18" charset="0"/>
                  </a:rPr>
                  <a:t>)</a:t>
                </a:r>
                <a:r>
                  <a:rPr lang="en-US" altLang="zh-CN" sz="2800" dirty="0">
                    <a:solidFill>
                      <a:srgbClr val="000000"/>
                    </a:solidFill>
                    <a:ea typeface="方正书宋_GBK" panose="02000000000000000000" pitchFamily="2" charset="-122"/>
                    <a:cs typeface="Times New Roman" panose="02020603050405020304" pitchFamily="18" charset="0"/>
                  </a:rPr>
                  <a:t> </a:t>
                </a:r>
                <a:endParaRPr lang="zh-CN" altLang="en-US" sz="2800" dirty="0"/>
              </a:p>
            </p:txBody>
          </p:sp>
        </mc:Choice>
        <mc:Fallback xmlns="">
          <p:sp>
            <p:nvSpPr>
              <p:cNvPr id="5" name="矩形 4">
                <a:extLst>
                  <a:ext uri="{FF2B5EF4-FFF2-40B4-BE49-F238E27FC236}">
                    <a16:creationId xmlns:a16="http://schemas.microsoft.com/office/drawing/2014/main" id="{B634050E-1353-4F65-A18E-B0DB88669682}"/>
                  </a:ext>
                </a:extLst>
              </p:cNvPr>
              <p:cNvSpPr>
                <a:spLocks noRot="1" noChangeAspect="1" noMove="1" noResize="1" noEditPoints="1" noAdjustHandles="1" noChangeArrowheads="1" noChangeShapeType="1" noTextEdit="1"/>
              </p:cNvSpPr>
              <p:nvPr/>
            </p:nvSpPr>
            <p:spPr>
              <a:xfrm>
                <a:off x="398873" y="1595532"/>
                <a:ext cx="2040943" cy="712631"/>
              </a:xfrm>
              <a:prstGeom prst="rect">
                <a:avLst/>
              </a:prstGeom>
              <a:blipFill>
                <a:blip r:embed="rId3"/>
                <a:stretch>
                  <a:fillRect l="-5970" r="-299" b="-9402"/>
                </a:stretch>
              </a:blipFill>
            </p:spPr>
            <p:txBody>
              <a:bodyPr/>
              <a:lstStyle/>
              <a:p>
                <a:r>
                  <a:rPr lang="zh-CN" altLang="en-US">
                    <a:noFill/>
                  </a:rPr>
                  <a:t> </a:t>
                </a:r>
              </a:p>
            </p:txBody>
          </p:sp>
        </mc:Fallback>
      </mc:AlternateContent>
      <p:sp>
        <p:nvSpPr>
          <p:cNvPr id="6" name="矩形 5">
            <a:extLst>
              <a:ext uri="{FF2B5EF4-FFF2-40B4-BE49-F238E27FC236}">
                <a16:creationId xmlns="" xmlns:a16="http://schemas.microsoft.com/office/drawing/2014/main" id="{FDA05B0A-F024-43CD-B2B2-DB1573C2F7DB}"/>
              </a:ext>
            </a:extLst>
          </p:cNvPr>
          <p:cNvSpPr/>
          <p:nvPr/>
        </p:nvSpPr>
        <p:spPr>
          <a:xfrm>
            <a:off x="2917457" y="1891886"/>
            <a:ext cx="2454518" cy="284693"/>
          </a:xfrm>
          <a:prstGeom prst="rect">
            <a:avLst/>
          </a:prstGeom>
        </p:spPr>
        <p:txBody>
          <a:bodyPr wrap="none">
            <a:spAutoFit/>
          </a:bodyPr>
          <a:lstStyle/>
          <a:p>
            <a:pPr>
              <a:lnSpc>
                <a:spcPts val="1480"/>
              </a:lnSpc>
              <a:spcAft>
                <a:spcPts val="0"/>
              </a:spcAft>
            </a:pPr>
            <a:r>
              <a:rPr lang="en-US" altLang="zh-CN" sz="2800" dirty="0">
                <a:solidFill>
                  <a:srgbClr val="000000"/>
                </a:solidFill>
                <a:ea typeface="方正书宋_GBK" panose="02000000000000000000" pitchFamily="2" charset="-122"/>
                <a:cs typeface="Times New Roman" panose="02020603050405020304" pitchFamily="18" charset="0"/>
              </a:rPr>
              <a:t>CO(g)</a:t>
            </a:r>
            <a:r>
              <a:rPr lang="zh-CN" altLang="zh-CN" sz="2800" dirty="0">
                <a:solidFill>
                  <a:srgbClr val="000000"/>
                </a:solidFill>
                <a:ea typeface="方正书宋_GBK" panose="02000000000000000000" pitchFamily="2" charset="-122"/>
                <a:cs typeface="Times New Roman" panose="02020603050405020304" pitchFamily="18" charset="0"/>
              </a:rPr>
              <a:t>　</a:t>
            </a:r>
            <a:r>
              <a:rPr lang="en-US" altLang="zh-CN" sz="2800" dirty="0">
                <a:solidFill>
                  <a:srgbClr val="000000"/>
                </a:solidFill>
                <a:ea typeface="方正书宋_GBK" panose="02000000000000000000" pitchFamily="2" charset="-122"/>
                <a:cs typeface="Times New Roman" panose="02020603050405020304" pitchFamily="18" charset="0"/>
              </a:rPr>
              <a:t>Δ</a:t>
            </a:r>
            <a:r>
              <a:rPr lang="en-US" altLang="zh-CN" sz="2800" i="1" dirty="0">
                <a:solidFill>
                  <a:srgbClr val="000000"/>
                </a:solidFill>
                <a:ea typeface="方正书宋_GBK" panose="02000000000000000000" pitchFamily="2" charset="-122"/>
                <a:cs typeface="Times New Roman" panose="02020603050405020304" pitchFamily="18" charset="0"/>
              </a:rPr>
              <a:t>H</a:t>
            </a:r>
            <a:r>
              <a:rPr lang="en-US" altLang="zh-CN" sz="2800" baseline="-25000" dirty="0">
                <a:solidFill>
                  <a:srgbClr val="000000"/>
                </a:solidFill>
                <a:ea typeface="方正书宋_GBK" panose="02000000000000000000" pitchFamily="2" charset="-122"/>
                <a:cs typeface="Times New Roman" panose="02020603050405020304" pitchFamily="18" charset="0"/>
              </a:rPr>
              <a:t>2</a:t>
            </a:r>
            <a:r>
              <a:rPr lang="en-US" altLang="zh-CN" sz="2800" dirty="0">
                <a:solidFill>
                  <a:srgbClr val="000000"/>
                </a:solidFill>
                <a:ea typeface="方正书宋_GBK" panose="02000000000000000000" pitchFamily="2" charset="-122"/>
                <a:cs typeface="Times New Roman" panose="02020603050405020304" pitchFamily="18" charset="0"/>
              </a:rPr>
              <a:t>&lt;0</a:t>
            </a:r>
            <a:endParaRPr lang="zh-CN" altLang="zh-CN" sz="2800" dirty="0">
              <a:solidFill>
                <a:srgbClr val="000000"/>
              </a:solidFill>
              <a:ea typeface="方正书宋_GBK" panose="02000000000000000000" pitchFamily="2" charset="-122"/>
              <a:cs typeface="Times New Roman" panose="02020603050405020304" pitchFamily="18" charset="0"/>
            </a:endParaRPr>
          </a:p>
        </p:txBody>
      </p:sp>
      <p:sp>
        <p:nvSpPr>
          <p:cNvPr id="7" name="矩形 6">
            <a:extLst>
              <a:ext uri="{FF2B5EF4-FFF2-40B4-BE49-F238E27FC236}">
                <a16:creationId xmlns="" xmlns:a16="http://schemas.microsoft.com/office/drawing/2014/main" id="{2A72DB23-A65B-4368-9E79-AEF77B8882E0}"/>
              </a:ext>
            </a:extLst>
          </p:cNvPr>
          <p:cNvSpPr/>
          <p:nvPr/>
        </p:nvSpPr>
        <p:spPr>
          <a:xfrm>
            <a:off x="406081" y="2387274"/>
            <a:ext cx="803425" cy="523220"/>
          </a:xfrm>
          <a:prstGeom prst="rect">
            <a:avLst/>
          </a:prstGeom>
        </p:spPr>
        <p:txBody>
          <a:bodyPr wrap="none">
            <a:spAutoFit/>
          </a:bodyPr>
          <a:lstStyle/>
          <a:p>
            <a:r>
              <a:rPr lang="en-US" altLang="zh-CN" sz="2800" dirty="0">
                <a:solidFill>
                  <a:srgbClr val="000000"/>
                </a:solidFill>
                <a:ea typeface="方正书宋_GBK" panose="02000000000000000000" pitchFamily="2" charset="-122"/>
                <a:cs typeface="Times New Roman" panose="02020603050405020304" pitchFamily="18" charset="0"/>
              </a:rPr>
              <a:t>C</a:t>
            </a:r>
            <a:r>
              <a:rPr lang="en-US" altLang="zh-CN" sz="2800" dirty="0">
                <a:solidFill>
                  <a:srgbClr val="000000"/>
                </a:solidFill>
                <a:cs typeface="Times New Roman" panose="02020603050405020304" pitchFamily="18" charset="0"/>
              </a:rPr>
              <a:t>(</a:t>
            </a:r>
            <a:r>
              <a:rPr lang="en-US" altLang="zh-CN" sz="2800" dirty="0">
                <a:solidFill>
                  <a:srgbClr val="000000"/>
                </a:solidFill>
                <a:ea typeface="方正书宋_GBK" panose="02000000000000000000" pitchFamily="2" charset="-122"/>
                <a:cs typeface="Times New Roman" panose="02020603050405020304" pitchFamily="18" charset="0"/>
              </a:rPr>
              <a:t>s</a:t>
            </a:r>
            <a:r>
              <a:rPr lang="en-US" altLang="zh-CN" sz="2800" dirty="0">
                <a:solidFill>
                  <a:srgbClr val="000000"/>
                </a:solidFill>
                <a:cs typeface="Times New Roman" panose="02020603050405020304" pitchFamily="18" charset="0"/>
              </a:rPr>
              <a:t>)</a:t>
            </a:r>
            <a:endParaRPr lang="zh-CN" altLang="en-US" sz="2800" dirty="0"/>
          </a:p>
        </p:txBody>
      </p:sp>
      <p:sp>
        <p:nvSpPr>
          <p:cNvPr id="8" name="矩形 7">
            <a:extLst>
              <a:ext uri="{FF2B5EF4-FFF2-40B4-BE49-F238E27FC236}">
                <a16:creationId xmlns="" xmlns:a16="http://schemas.microsoft.com/office/drawing/2014/main" id="{3620BB49-40C6-4E65-8A28-99139460E35E}"/>
              </a:ext>
            </a:extLst>
          </p:cNvPr>
          <p:cNvSpPr/>
          <p:nvPr/>
        </p:nvSpPr>
        <p:spPr>
          <a:xfrm>
            <a:off x="2046478" y="2356743"/>
            <a:ext cx="1223412" cy="523220"/>
          </a:xfrm>
          <a:prstGeom prst="rect">
            <a:avLst/>
          </a:prstGeom>
        </p:spPr>
        <p:txBody>
          <a:bodyPr wrap="none">
            <a:spAutoFit/>
          </a:bodyPr>
          <a:lstStyle/>
          <a:p>
            <a:r>
              <a:rPr lang="en-US" altLang="zh-CN" sz="2800" dirty="0">
                <a:solidFill>
                  <a:srgbClr val="000000"/>
                </a:solidFill>
                <a:ea typeface="方正书宋_GBK" panose="02000000000000000000" pitchFamily="2" charset="-122"/>
                <a:cs typeface="Times New Roman" panose="02020603050405020304" pitchFamily="18" charset="0"/>
              </a:rPr>
              <a:t>CO</a:t>
            </a:r>
            <a:r>
              <a:rPr lang="en-US" altLang="zh-CN" sz="2800" baseline="-25000" dirty="0">
                <a:solidFill>
                  <a:srgbClr val="000000"/>
                </a:solidFill>
                <a:ea typeface="方正书宋_GBK" panose="02000000000000000000" pitchFamily="2" charset="-122"/>
                <a:cs typeface="Times New Roman" panose="02020603050405020304" pitchFamily="18" charset="0"/>
              </a:rPr>
              <a:t>2</a:t>
            </a:r>
            <a:r>
              <a:rPr lang="en-US" altLang="zh-CN" sz="2800" dirty="0">
                <a:solidFill>
                  <a:srgbClr val="000000"/>
                </a:solidFill>
                <a:cs typeface="Times New Roman" panose="02020603050405020304" pitchFamily="18" charset="0"/>
              </a:rPr>
              <a:t>(</a:t>
            </a:r>
            <a:r>
              <a:rPr lang="en-US" altLang="zh-CN" sz="2800" dirty="0">
                <a:solidFill>
                  <a:srgbClr val="000000"/>
                </a:solidFill>
                <a:ea typeface="方正书宋_GBK" panose="02000000000000000000" pitchFamily="2" charset="-122"/>
                <a:cs typeface="Times New Roman" panose="02020603050405020304" pitchFamily="18" charset="0"/>
              </a:rPr>
              <a:t>g</a:t>
            </a:r>
            <a:r>
              <a:rPr lang="en-US" altLang="zh-CN" sz="2800" dirty="0">
                <a:solidFill>
                  <a:srgbClr val="000000"/>
                </a:solidFill>
                <a:cs typeface="Times New Roman" panose="02020603050405020304" pitchFamily="18" charset="0"/>
              </a:rPr>
              <a:t>)</a:t>
            </a:r>
            <a:endParaRPr lang="zh-CN" altLang="en-US" sz="2800" dirty="0"/>
          </a:p>
        </p:txBody>
      </p:sp>
      <p:sp>
        <p:nvSpPr>
          <p:cNvPr id="12" name="矩形 11">
            <a:extLst>
              <a:ext uri="{FF2B5EF4-FFF2-40B4-BE49-F238E27FC236}">
                <a16:creationId xmlns="" xmlns:a16="http://schemas.microsoft.com/office/drawing/2014/main" id="{FE3A34E0-8221-4825-8B42-7CECD4FE4ED5}"/>
              </a:ext>
            </a:extLst>
          </p:cNvPr>
          <p:cNvSpPr/>
          <p:nvPr/>
        </p:nvSpPr>
        <p:spPr>
          <a:xfrm>
            <a:off x="386871" y="3116032"/>
            <a:ext cx="803425" cy="523220"/>
          </a:xfrm>
          <a:prstGeom prst="rect">
            <a:avLst/>
          </a:prstGeom>
        </p:spPr>
        <p:txBody>
          <a:bodyPr wrap="none">
            <a:spAutoFit/>
          </a:bodyPr>
          <a:lstStyle/>
          <a:p>
            <a:r>
              <a:rPr lang="en-US" altLang="zh-CN" sz="2800" dirty="0">
                <a:solidFill>
                  <a:srgbClr val="000000"/>
                </a:solidFill>
                <a:ea typeface="方正书宋_GBK" panose="02000000000000000000" pitchFamily="2" charset="-122"/>
                <a:cs typeface="Times New Roman" panose="02020603050405020304" pitchFamily="18" charset="0"/>
              </a:rPr>
              <a:t>C</a:t>
            </a:r>
            <a:r>
              <a:rPr lang="en-US" altLang="zh-CN" sz="2800" dirty="0">
                <a:solidFill>
                  <a:srgbClr val="000000"/>
                </a:solidFill>
                <a:cs typeface="Times New Roman" panose="02020603050405020304" pitchFamily="18" charset="0"/>
              </a:rPr>
              <a:t>(</a:t>
            </a:r>
            <a:r>
              <a:rPr lang="en-US" altLang="zh-CN" sz="2800" dirty="0">
                <a:solidFill>
                  <a:srgbClr val="000000"/>
                </a:solidFill>
                <a:ea typeface="方正书宋_GBK" panose="02000000000000000000" pitchFamily="2" charset="-122"/>
                <a:cs typeface="Times New Roman" panose="02020603050405020304" pitchFamily="18" charset="0"/>
              </a:rPr>
              <a:t>s</a:t>
            </a:r>
            <a:r>
              <a:rPr lang="en-US" altLang="zh-CN" sz="2800" dirty="0">
                <a:solidFill>
                  <a:srgbClr val="000000"/>
                </a:solidFill>
                <a:cs typeface="Times New Roman" panose="02020603050405020304" pitchFamily="18" charset="0"/>
              </a:rPr>
              <a:t>)</a:t>
            </a:r>
            <a:endParaRPr lang="zh-CN" altLang="en-US" sz="2800" dirty="0"/>
          </a:p>
        </p:txBody>
      </p:sp>
      <p:sp>
        <p:nvSpPr>
          <p:cNvPr id="13" name="矩形 12">
            <a:extLst>
              <a:ext uri="{FF2B5EF4-FFF2-40B4-BE49-F238E27FC236}">
                <a16:creationId xmlns="" xmlns:a16="http://schemas.microsoft.com/office/drawing/2014/main" id="{9F218F30-C55F-4350-BFE2-16A8CA778F06}"/>
              </a:ext>
            </a:extLst>
          </p:cNvPr>
          <p:cNvSpPr/>
          <p:nvPr/>
        </p:nvSpPr>
        <p:spPr>
          <a:xfrm>
            <a:off x="2033951" y="3135204"/>
            <a:ext cx="1103187" cy="523220"/>
          </a:xfrm>
          <a:prstGeom prst="rect">
            <a:avLst/>
          </a:prstGeom>
        </p:spPr>
        <p:txBody>
          <a:bodyPr wrap="none">
            <a:spAutoFit/>
          </a:bodyPr>
          <a:lstStyle/>
          <a:p>
            <a:r>
              <a:rPr lang="en-US" altLang="zh-CN" sz="2800" dirty="0">
                <a:solidFill>
                  <a:srgbClr val="000000"/>
                </a:solidFill>
                <a:ea typeface="方正书宋_GBK" panose="02000000000000000000" pitchFamily="2" charset="-122"/>
                <a:cs typeface="Times New Roman" panose="02020603050405020304" pitchFamily="18" charset="0"/>
              </a:rPr>
              <a:t>CO</a:t>
            </a:r>
            <a:r>
              <a:rPr lang="en-US" altLang="zh-CN" sz="2800" dirty="0">
                <a:solidFill>
                  <a:srgbClr val="000000"/>
                </a:solidFill>
                <a:cs typeface="Times New Roman" panose="02020603050405020304" pitchFamily="18" charset="0"/>
              </a:rPr>
              <a:t>(</a:t>
            </a:r>
            <a:r>
              <a:rPr lang="en-US" altLang="zh-CN" sz="2800" dirty="0">
                <a:solidFill>
                  <a:srgbClr val="000000"/>
                </a:solidFill>
                <a:ea typeface="方正书宋_GBK" panose="02000000000000000000" pitchFamily="2" charset="-122"/>
                <a:cs typeface="Times New Roman" panose="02020603050405020304" pitchFamily="18" charset="0"/>
              </a:rPr>
              <a:t>g</a:t>
            </a:r>
            <a:r>
              <a:rPr lang="en-US" altLang="zh-CN" sz="2800" dirty="0">
                <a:solidFill>
                  <a:srgbClr val="000000"/>
                </a:solidFill>
                <a:cs typeface="Times New Roman" panose="02020603050405020304" pitchFamily="18" charset="0"/>
              </a:rPr>
              <a:t>)</a:t>
            </a:r>
            <a:endParaRPr lang="zh-CN" altLang="en-US" sz="2800" dirty="0"/>
          </a:p>
        </p:txBody>
      </p:sp>
      <p:sp>
        <p:nvSpPr>
          <p:cNvPr id="14" name="矩形 13">
            <a:extLst>
              <a:ext uri="{FF2B5EF4-FFF2-40B4-BE49-F238E27FC236}">
                <a16:creationId xmlns="" xmlns:a16="http://schemas.microsoft.com/office/drawing/2014/main" id="{89EEC8A7-183E-4091-AAB7-4D7B5D5CE65B}"/>
              </a:ext>
            </a:extLst>
          </p:cNvPr>
          <p:cNvSpPr/>
          <p:nvPr/>
        </p:nvSpPr>
        <p:spPr>
          <a:xfrm>
            <a:off x="3980793" y="3116032"/>
            <a:ext cx="1223412" cy="523220"/>
          </a:xfrm>
          <a:prstGeom prst="rect">
            <a:avLst/>
          </a:prstGeom>
        </p:spPr>
        <p:txBody>
          <a:bodyPr wrap="none">
            <a:spAutoFit/>
          </a:bodyPr>
          <a:lstStyle/>
          <a:p>
            <a:r>
              <a:rPr lang="en-US" altLang="zh-CN" sz="2800" dirty="0">
                <a:solidFill>
                  <a:srgbClr val="000000"/>
                </a:solidFill>
                <a:ea typeface="方正书宋_GBK" panose="02000000000000000000" pitchFamily="2" charset="-122"/>
                <a:cs typeface="Times New Roman" panose="02020603050405020304" pitchFamily="18" charset="0"/>
              </a:rPr>
              <a:t>CO</a:t>
            </a:r>
            <a:r>
              <a:rPr lang="en-US" altLang="zh-CN" sz="2800" baseline="-25000" dirty="0">
                <a:solidFill>
                  <a:srgbClr val="000000"/>
                </a:solidFill>
                <a:ea typeface="方正书宋_GBK" panose="02000000000000000000" pitchFamily="2" charset="-122"/>
                <a:cs typeface="Times New Roman" panose="02020603050405020304" pitchFamily="18" charset="0"/>
              </a:rPr>
              <a:t>2</a:t>
            </a:r>
            <a:r>
              <a:rPr lang="en-US" altLang="zh-CN" sz="2800" dirty="0">
                <a:solidFill>
                  <a:srgbClr val="000000"/>
                </a:solidFill>
                <a:cs typeface="Times New Roman" panose="02020603050405020304" pitchFamily="18" charset="0"/>
              </a:rPr>
              <a:t>(</a:t>
            </a:r>
            <a:r>
              <a:rPr lang="en-US" altLang="zh-CN" sz="2800" dirty="0">
                <a:solidFill>
                  <a:srgbClr val="000000"/>
                </a:solidFill>
                <a:ea typeface="方正书宋_GBK" panose="02000000000000000000" pitchFamily="2" charset="-122"/>
                <a:cs typeface="Times New Roman" panose="02020603050405020304" pitchFamily="18" charset="0"/>
              </a:rPr>
              <a:t>g</a:t>
            </a:r>
            <a:r>
              <a:rPr lang="en-US" altLang="zh-CN" sz="2800" dirty="0">
                <a:solidFill>
                  <a:srgbClr val="000000"/>
                </a:solidFill>
                <a:cs typeface="Times New Roman" panose="02020603050405020304" pitchFamily="18" charset="0"/>
              </a:rPr>
              <a:t>)</a:t>
            </a:r>
            <a:endParaRPr lang="zh-CN" altLang="en-US" sz="2800" dirty="0"/>
          </a:p>
        </p:txBody>
      </p:sp>
      <p:pic>
        <p:nvPicPr>
          <p:cNvPr id="18" name="图片 17">
            <a:extLst>
              <a:ext uri="{FF2B5EF4-FFF2-40B4-BE49-F238E27FC236}">
                <a16:creationId xmlns="" xmlns:a16="http://schemas.microsoft.com/office/drawing/2014/main" id="{A6C54529-B342-41C3-9652-87807BBA387A}"/>
              </a:ext>
            </a:extLst>
          </p:cNvPr>
          <p:cNvPicPr/>
          <p:nvPr/>
        </p:nvPicPr>
        <p:blipFill>
          <a:blip r:embed="rId4"/>
          <a:stretch>
            <a:fillRect/>
          </a:stretch>
        </p:blipFill>
        <p:spPr>
          <a:xfrm>
            <a:off x="1152595" y="2321811"/>
            <a:ext cx="841126" cy="523220"/>
          </a:xfrm>
          <a:prstGeom prst="rect">
            <a:avLst/>
          </a:prstGeom>
        </p:spPr>
      </p:pic>
      <p:pic>
        <p:nvPicPr>
          <p:cNvPr id="19" name="图片 18">
            <a:extLst>
              <a:ext uri="{FF2B5EF4-FFF2-40B4-BE49-F238E27FC236}">
                <a16:creationId xmlns="" xmlns:a16="http://schemas.microsoft.com/office/drawing/2014/main" id="{7692135D-E0C9-4CDF-876E-2076896FB27B}"/>
              </a:ext>
            </a:extLst>
          </p:cNvPr>
          <p:cNvPicPr/>
          <p:nvPr/>
        </p:nvPicPr>
        <p:blipFill>
          <a:blip r:embed="rId5"/>
          <a:stretch>
            <a:fillRect/>
          </a:stretch>
        </p:blipFill>
        <p:spPr>
          <a:xfrm>
            <a:off x="1132507" y="3050569"/>
            <a:ext cx="841126" cy="523220"/>
          </a:xfrm>
          <a:prstGeom prst="rect">
            <a:avLst/>
          </a:prstGeom>
        </p:spPr>
      </p:pic>
      <p:pic>
        <p:nvPicPr>
          <p:cNvPr id="20" name="图片 19">
            <a:extLst>
              <a:ext uri="{FF2B5EF4-FFF2-40B4-BE49-F238E27FC236}">
                <a16:creationId xmlns="" xmlns:a16="http://schemas.microsoft.com/office/drawing/2014/main" id="{C19E8F33-5A17-41A1-A5A0-98A85B1414B6}"/>
              </a:ext>
            </a:extLst>
          </p:cNvPr>
          <p:cNvPicPr/>
          <p:nvPr/>
        </p:nvPicPr>
        <p:blipFill>
          <a:blip r:embed="rId6"/>
          <a:stretch>
            <a:fillRect/>
          </a:stretch>
        </p:blipFill>
        <p:spPr>
          <a:xfrm>
            <a:off x="3123490" y="3085498"/>
            <a:ext cx="841126" cy="523220"/>
          </a:xfrm>
          <a:prstGeom prst="rect">
            <a:avLst/>
          </a:prstGeom>
        </p:spPr>
      </p:pic>
      <mc:AlternateContent xmlns:mc="http://schemas.openxmlformats.org/markup-compatibility/2006" xmlns:a14="http://schemas.microsoft.com/office/drawing/2010/main">
        <mc:Choice Requires="a14">
          <p:sp>
            <p:nvSpPr>
              <p:cNvPr id="15" name="矩形 14">
                <a:extLst>
                  <a:ext uri="{FF2B5EF4-FFF2-40B4-BE49-F238E27FC236}">
                    <a16:creationId xmlns="" xmlns:a16="http://schemas.microsoft.com/office/drawing/2014/main" id="{BD8FF7E5-AF84-40FC-BA63-C2FA610C1D37}"/>
                  </a:ext>
                </a:extLst>
              </p:cNvPr>
              <p:cNvSpPr/>
              <p:nvPr/>
            </p:nvSpPr>
            <p:spPr>
              <a:xfrm>
                <a:off x="386871" y="3877092"/>
                <a:ext cx="10435804" cy="2315442"/>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pitchFamily="18" charset="0"/>
                  </a:rPr>
                  <a:t>Δ</a:t>
                </a:r>
                <a:r>
                  <a:rPr lang="en-US" altLang="zh-CN" sz="2800" i="1"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+Δ</a:t>
                </a:r>
                <a:r>
                  <a:rPr lang="en-US" altLang="zh-CN" sz="2800" i="1"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3</a:t>
                </a:r>
                <a:r>
                  <a:rPr lang="en-US" altLang="zh-CN" sz="2800" dirty="0">
                    <a:solidFill>
                      <a:srgbClr val="000000"/>
                    </a:solidFill>
                    <a:cs typeface="Times New Roman" panose="02020603050405020304" pitchFamily="18" charset="0"/>
                  </a:rPr>
                  <a:t>=Δ</a:t>
                </a:r>
                <a:r>
                  <a:rPr lang="en-US" altLang="zh-CN" sz="2800" i="1"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1</a:t>
                </a:r>
                <a:r>
                  <a:rPr lang="en-US" altLang="zh-CN" sz="2800" dirty="0">
                    <a:solidFill>
                      <a:srgbClr val="000000"/>
                    </a:solidFill>
                    <a:cs typeface="Times New Roman" panose="02020603050405020304" pitchFamily="18" charset="0"/>
                  </a:rPr>
                  <a:t>,Δ</a:t>
                </a:r>
                <a:r>
                  <a:rPr lang="en-US" altLang="zh-CN" sz="2800" i="1"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1</a:t>
                </a:r>
                <a:r>
                  <a:rPr lang="en-US" altLang="zh-CN" sz="2800" dirty="0">
                    <a:solidFill>
                      <a:srgbClr val="000000"/>
                    </a:solidFill>
                    <a:cs typeface="Times New Roman" panose="02020603050405020304" pitchFamily="18" charset="0"/>
                  </a:rPr>
                  <a:t>&lt;0,Δ</a:t>
                </a:r>
                <a:r>
                  <a:rPr lang="en-US" altLang="zh-CN" sz="2800" i="1"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&lt;0,Δ</a:t>
                </a:r>
                <a:r>
                  <a:rPr lang="en-US" altLang="zh-CN" sz="2800" i="1"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3</a:t>
                </a:r>
                <a:r>
                  <a:rPr lang="en-US" altLang="zh-CN" sz="2800" dirty="0">
                    <a:solidFill>
                      <a:srgbClr val="000000"/>
                    </a:solidFill>
                    <a:cs typeface="Times New Roman" panose="02020603050405020304" pitchFamily="18" charset="0"/>
                  </a:rPr>
                  <a:t>&lt;0,</a:t>
                </a:r>
                <a:r>
                  <a:rPr lang="zh-CN" altLang="zh-CN" sz="2800" dirty="0">
                    <a:solidFill>
                      <a:srgbClr val="000000"/>
                    </a:solidFill>
                    <a:cs typeface="Times New Roman" panose="02020603050405020304" pitchFamily="18" charset="0"/>
                  </a:rPr>
                  <a:t>所以</a:t>
                </a:r>
                <a:r>
                  <a:rPr lang="en-US" altLang="zh-CN" sz="2800" dirty="0">
                    <a:solidFill>
                      <a:srgbClr val="000000"/>
                    </a:solidFill>
                    <a:cs typeface="Times New Roman" panose="02020603050405020304" pitchFamily="18" charset="0"/>
                  </a:rPr>
                  <a:t>Δ</a:t>
                </a:r>
                <a:r>
                  <a:rPr lang="en-US" altLang="zh-CN" sz="2800" i="1"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1</a:t>
                </a:r>
                <a:r>
                  <a:rPr lang="en-US" altLang="zh-CN" sz="2800" dirty="0">
                    <a:solidFill>
                      <a:srgbClr val="000000"/>
                    </a:solidFill>
                    <a:cs typeface="Times New Roman" panose="02020603050405020304" pitchFamily="18" charset="0"/>
                  </a:rPr>
                  <a:t>&lt;Δ</a:t>
                </a:r>
                <a:r>
                  <a:rPr lang="en-US" altLang="zh-CN" sz="2800" i="1"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a:t>
                </a:r>
              </a:p>
              <a:p>
                <a:pPr>
                  <a:lnSpc>
                    <a:spcPct val="150000"/>
                  </a:lnSpc>
                </a:pPr>
                <a:r>
                  <a:rPr lang="zh-CN" altLang="zh-CN" sz="2800" dirty="0">
                    <a:solidFill>
                      <a:srgbClr val="000000"/>
                    </a:solidFill>
                    <a:cs typeface="Times New Roman" panose="02020603050405020304" pitchFamily="18" charset="0"/>
                  </a:rPr>
                  <a:t>并且</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据此可以写出热化学方程式</a:t>
                </a:r>
                <a:r>
                  <a:rPr lang="en-US" altLang="zh-CN" sz="2800" dirty="0">
                    <a:solidFill>
                      <a:srgbClr val="000000"/>
                    </a:solidFill>
                    <a:cs typeface="Times New Roman" panose="02020603050405020304" pitchFamily="18" charset="0"/>
                  </a:rPr>
                  <a:t>:</a:t>
                </a:r>
              </a:p>
              <a:p>
                <a:pPr>
                  <a:lnSpc>
                    <a:spcPct val="150000"/>
                  </a:lnSpc>
                </a:pPr>
                <a:r>
                  <a:rPr lang="en-US" altLang="zh-CN" sz="2800" dirty="0">
                    <a:solidFill>
                      <a:srgbClr val="000000"/>
                    </a:solidFill>
                    <a:cs typeface="Times New Roman" panose="02020603050405020304" pitchFamily="18" charset="0"/>
                  </a:rPr>
                  <a:t>CO(g)+</a:t>
                </a:r>
                <a14:m>
                  <m:oMath xmlns:m="http://schemas.openxmlformats.org/officeDocument/2006/math">
                    <m:f>
                      <m:fPr>
                        <m:ctrlPr>
                          <a:rPr lang="zh-CN" altLang="zh-CN" sz="2800" i="1">
                            <a:effectLst/>
                            <a:latin typeface="Cambria Math" panose="02040503050406030204" pitchFamily="18" charset="0"/>
                          </a:rPr>
                        </m:ctrlPr>
                      </m:fPr>
                      <m:num>
                        <m:r>
                          <a:rPr lang="en-US" altLang="zh-CN" sz="2800">
                            <a:solidFill>
                              <a:srgbClr val="000000"/>
                            </a:solidFill>
                            <a:effectLst/>
                            <a:latin typeface="Cambria Math" panose="02040503050406030204" pitchFamily="18" charset="0"/>
                            <a:cs typeface="Times New Roman" panose="02020603050405020304" pitchFamily="18" charset="0"/>
                          </a:rPr>
                          <m:t>1</m:t>
                        </m:r>
                      </m:num>
                      <m:den>
                        <m:r>
                          <a:rPr lang="en-US" altLang="zh-CN" sz="2800">
                            <a:solidFill>
                              <a:srgbClr val="000000"/>
                            </a:solidFill>
                            <a:effectLst/>
                            <a:latin typeface="Cambria Math" panose="02040503050406030204" pitchFamily="18" charset="0"/>
                            <a:cs typeface="Times New Roman" panose="02020603050405020304" pitchFamily="18" charset="0"/>
                          </a:rPr>
                          <m:t>2</m:t>
                        </m:r>
                      </m:den>
                    </m:f>
                  </m:oMath>
                </a14:m>
                <a:r>
                  <a:rPr lang="en-US" altLang="zh-CN" sz="2800" dirty="0">
                    <a:solidFill>
                      <a:srgbClr val="000000"/>
                    </a:solidFill>
                    <a:cs typeface="Times New Roman" panose="02020603050405020304" pitchFamily="18" charset="0"/>
                  </a:rPr>
                  <a:t> O</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(g)</a:t>
                </a:r>
                <a:endParaRPr lang="zh-CN" altLang="en-US" sz="2800" dirty="0"/>
              </a:p>
            </p:txBody>
          </p:sp>
        </mc:Choice>
        <mc:Fallback xmlns="">
          <p:sp>
            <p:nvSpPr>
              <p:cNvPr id="15" name="矩形 14">
                <a:extLst>
                  <a:ext uri="{FF2B5EF4-FFF2-40B4-BE49-F238E27FC236}">
                    <a16:creationId xmlns:a16="http://schemas.microsoft.com/office/drawing/2014/main" id="{BD8FF7E5-AF84-40FC-BA63-C2FA610C1D37}"/>
                  </a:ext>
                </a:extLst>
              </p:cNvPr>
              <p:cNvSpPr>
                <a:spLocks noRot="1" noChangeAspect="1" noMove="1" noResize="1" noEditPoints="1" noAdjustHandles="1" noChangeArrowheads="1" noChangeShapeType="1" noTextEdit="1"/>
              </p:cNvSpPr>
              <p:nvPr/>
            </p:nvSpPr>
            <p:spPr>
              <a:xfrm>
                <a:off x="386871" y="3877092"/>
                <a:ext cx="10435804" cy="2315442"/>
              </a:xfrm>
              <a:prstGeom prst="rect">
                <a:avLst/>
              </a:prstGeom>
              <a:blipFill>
                <a:blip r:embed="rId7"/>
                <a:stretch>
                  <a:fillRect l="-1168"/>
                </a:stretch>
              </a:blipFill>
            </p:spPr>
            <p:txBody>
              <a:bodyPr/>
              <a:lstStyle/>
              <a:p>
                <a:r>
                  <a:rPr lang="zh-CN" altLang="en-US">
                    <a:noFill/>
                  </a:rPr>
                  <a:t> </a:t>
                </a:r>
              </a:p>
            </p:txBody>
          </p:sp>
        </mc:Fallback>
      </mc:AlternateContent>
      <p:sp>
        <p:nvSpPr>
          <p:cNvPr id="21" name="矩形 20">
            <a:extLst>
              <a:ext uri="{FF2B5EF4-FFF2-40B4-BE49-F238E27FC236}">
                <a16:creationId xmlns="" xmlns:a16="http://schemas.microsoft.com/office/drawing/2014/main" id="{073A70C0-52AB-40B6-8030-DA735A71FF6A}"/>
              </a:ext>
            </a:extLst>
          </p:cNvPr>
          <p:cNvSpPr/>
          <p:nvPr/>
        </p:nvSpPr>
        <p:spPr>
          <a:xfrm>
            <a:off x="3269890" y="5516135"/>
            <a:ext cx="3736920" cy="523220"/>
          </a:xfrm>
          <a:prstGeom prst="rect">
            <a:avLst/>
          </a:prstGeom>
        </p:spPr>
        <p:txBody>
          <a:bodyPr wrap="none">
            <a:spAutoFit/>
          </a:bodyPr>
          <a:lstStyle/>
          <a:p>
            <a:r>
              <a:rPr lang="en-US" altLang="zh-CN" sz="2800" dirty="0">
                <a:solidFill>
                  <a:srgbClr val="000000"/>
                </a:solidFill>
                <a:ea typeface="方正书宋_GBK" panose="02000000000000000000" pitchFamily="2" charset="-122"/>
                <a:cs typeface="Times New Roman" panose="02020603050405020304" pitchFamily="18" charset="0"/>
              </a:rPr>
              <a:t>CO</a:t>
            </a:r>
            <a:r>
              <a:rPr lang="en-US" altLang="zh-CN" sz="2800" baseline="-25000" dirty="0">
                <a:solidFill>
                  <a:srgbClr val="000000"/>
                </a:solidFill>
                <a:ea typeface="方正书宋_GBK" panose="02000000000000000000" pitchFamily="2" charset="-122"/>
                <a:cs typeface="Times New Roman" panose="02020603050405020304" pitchFamily="18" charset="0"/>
              </a:rPr>
              <a:t>2</a:t>
            </a:r>
            <a:r>
              <a:rPr lang="en-US" altLang="zh-CN" sz="2800" dirty="0">
                <a:solidFill>
                  <a:srgbClr val="000000"/>
                </a:solidFill>
                <a:cs typeface="Times New Roman" panose="02020603050405020304" pitchFamily="18" charset="0"/>
              </a:rPr>
              <a:t>(</a:t>
            </a:r>
            <a:r>
              <a:rPr lang="en-US" altLang="zh-CN" sz="2800" dirty="0">
                <a:solidFill>
                  <a:srgbClr val="000000"/>
                </a:solidFill>
                <a:ea typeface="方正书宋_GBK" panose="02000000000000000000" pitchFamily="2" charset="-122"/>
                <a:cs typeface="Times New Roman" panose="02020603050405020304" pitchFamily="18" charset="0"/>
              </a:rPr>
              <a:t>g</a:t>
            </a:r>
            <a:r>
              <a:rPr lang="en-US" altLang="zh-CN" sz="2800" dirty="0">
                <a:solidFill>
                  <a:srgbClr val="000000"/>
                </a:solidFill>
                <a:cs typeface="Times New Roman" panose="02020603050405020304" pitchFamily="18" charset="0"/>
              </a:rPr>
              <a:t>)</a:t>
            </a:r>
            <a:r>
              <a:rPr lang="zh-CN" altLang="zh-CN" sz="2800" dirty="0">
                <a:solidFill>
                  <a:srgbClr val="000000"/>
                </a:solidFill>
                <a:ea typeface="方正书宋_GBK" panose="02000000000000000000" pitchFamily="2" charset="-122"/>
                <a:cs typeface="Times New Roman" panose="02020603050405020304" pitchFamily="18" charset="0"/>
              </a:rPr>
              <a:t>　</a:t>
            </a:r>
            <a:r>
              <a:rPr lang="en-US" altLang="zh-CN" sz="2800" dirty="0">
                <a:solidFill>
                  <a:srgbClr val="000000"/>
                </a:solidFill>
                <a:ea typeface="方正书宋_GBK" panose="02000000000000000000" pitchFamily="2" charset="-122"/>
                <a:cs typeface="Times New Roman" panose="02020603050405020304" pitchFamily="18" charset="0"/>
              </a:rPr>
              <a:t>Δ</a:t>
            </a:r>
            <a:r>
              <a:rPr lang="en-US" altLang="zh-CN" sz="2800" i="1" dirty="0">
                <a:solidFill>
                  <a:srgbClr val="000000"/>
                </a:solidFill>
                <a:ea typeface="方正书宋_GBK" panose="02000000000000000000" pitchFamily="2" charset="-122"/>
                <a:cs typeface="Times New Roman" panose="02020603050405020304" pitchFamily="18" charset="0"/>
              </a:rPr>
              <a:t>H</a:t>
            </a:r>
            <a:r>
              <a:rPr lang="en-US" altLang="zh-CN" sz="2800" baseline="-25000" dirty="0">
                <a:solidFill>
                  <a:srgbClr val="000000"/>
                </a:solidFill>
                <a:ea typeface="方正书宋_GBK" panose="02000000000000000000" pitchFamily="2" charset="-122"/>
                <a:cs typeface="Times New Roman" panose="02020603050405020304" pitchFamily="18" charset="0"/>
              </a:rPr>
              <a:t>3</a:t>
            </a:r>
            <a:r>
              <a:rPr lang="en-US" altLang="zh-CN" sz="2800" dirty="0">
                <a:solidFill>
                  <a:srgbClr val="000000"/>
                </a:solidFill>
                <a:ea typeface="方正书宋_GBK" panose="02000000000000000000" pitchFamily="2" charset="-122"/>
                <a:cs typeface="Times New Roman" panose="02020603050405020304" pitchFamily="18" charset="0"/>
              </a:rPr>
              <a:t>=Δ</a:t>
            </a:r>
            <a:r>
              <a:rPr lang="en-US" altLang="zh-CN" sz="2800" i="1" dirty="0">
                <a:solidFill>
                  <a:srgbClr val="000000"/>
                </a:solidFill>
                <a:ea typeface="方正书宋_GBK" panose="02000000000000000000" pitchFamily="2" charset="-122"/>
                <a:cs typeface="Times New Roman" panose="02020603050405020304" pitchFamily="18" charset="0"/>
              </a:rPr>
              <a:t>H</a:t>
            </a:r>
            <a:r>
              <a:rPr lang="en-US" altLang="zh-CN" sz="2800" baseline="-25000" dirty="0">
                <a:solidFill>
                  <a:srgbClr val="000000"/>
                </a:solidFill>
                <a:ea typeface="方正书宋_GBK" panose="02000000000000000000" pitchFamily="2" charset="-122"/>
                <a:cs typeface="Times New Roman" panose="02020603050405020304" pitchFamily="18" charset="0"/>
              </a:rPr>
              <a:t>1</a:t>
            </a:r>
            <a:r>
              <a:rPr lang="en-US" altLang="zh-CN" sz="2800" dirty="0">
                <a:solidFill>
                  <a:srgbClr val="000000"/>
                </a:solidFill>
                <a:ea typeface="方正书宋_GBK" panose="02000000000000000000" pitchFamily="2" charset="-122"/>
                <a:cs typeface="Times New Roman" panose="02020603050405020304" pitchFamily="18" charset="0"/>
              </a:rPr>
              <a:t>-Δ</a:t>
            </a:r>
            <a:r>
              <a:rPr lang="en-US" altLang="zh-CN" sz="2800" i="1" dirty="0">
                <a:solidFill>
                  <a:srgbClr val="000000"/>
                </a:solidFill>
                <a:ea typeface="方正书宋_GBK" panose="02000000000000000000" pitchFamily="2" charset="-122"/>
                <a:cs typeface="Times New Roman" panose="02020603050405020304" pitchFamily="18" charset="0"/>
              </a:rPr>
              <a:t>H</a:t>
            </a:r>
            <a:r>
              <a:rPr lang="en-US" altLang="zh-CN" sz="2800" baseline="-25000" dirty="0">
                <a:solidFill>
                  <a:srgbClr val="000000"/>
                </a:solidFill>
                <a:ea typeface="方正书宋_GBK" panose="02000000000000000000" pitchFamily="2" charset="-122"/>
                <a:cs typeface="Times New Roman" panose="02020603050405020304" pitchFamily="18" charset="0"/>
              </a:rPr>
              <a:t>2</a:t>
            </a:r>
            <a:endParaRPr lang="zh-CN" altLang="en-US" sz="2800" dirty="0"/>
          </a:p>
        </p:txBody>
      </p:sp>
      <p:pic>
        <p:nvPicPr>
          <p:cNvPr id="22" name="图片 21">
            <a:extLst>
              <a:ext uri="{FF2B5EF4-FFF2-40B4-BE49-F238E27FC236}">
                <a16:creationId xmlns="" xmlns:a16="http://schemas.microsoft.com/office/drawing/2014/main" id="{E6CFC0ED-6CBC-4E6A-9110-8FDF25E25D6B}"/>
              </a:ext>
            </a:extLst>
          </p:cNvPr>
          <p:cNvPicPr/>
          <p:nvPr/>
        </p:nvPicPr>
        <p:blipFill>
          <a:blip r:embed="rId2"/>
          <a:stretch>
            <a:fillRect/>
          </a:stretch>
        </p:blipFill>
        <p:spPr>
          <a:xfrm>
            <a:off x="2671640" y="5633203"/>
            <a:ext cx="536808" cy="304969"/>
          </a:xfrm>
          <a:prstGeom prst="rect">
            <a:avLst/>
          </a:prstGeom>
        </p:spPr>
      </p:pic>
      <p:sp>
        <p:nvSpPr>
          <p:cNvPr id="23" name="矩形 22">
            <a:extLst>
              <a:ext uri="{FF2B5EF4-FFF2-40B4-BE49-F238E27FC236}">
                <a16:creationId xmlns="" xmlns:a16="http://schemas.microsoft.com/office/drawing/2014/main" id="{9724FF17-D6E1-454D-82AD-A3DC9BED510C}"/>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4427906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662297"/>
          </a:xfrm>
          <a:prstGeom prst="rect">
            <a:avLst/>
          </a:prstGeom>
        </p:spPr>
        <p:txBody>
          <a:bodyPr wrap="square">
            <a:spAutoFit/>
          </a:bodyPr>
          <a:lstStyle/>
          <a:p>
            <a:pPr>
              <a:lnSpc>
                <a:spcPct val="150000"/>
              </a:lnSpc>
            </a:pP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416" name="图片 2508">
            <a:extLst>
              <a:ext uri="{FF2B5EF4-FFF2-40B4-BE49-F238E27FC236}">
                <a16:creationId xmlns="" xmlns:a16="http://schemas.microsoft.com/office/drawing/2014/main" id="{9EB1726E-B1B7-44A8-9250-08AF9001BE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957" y="3511851"/>
            <a:ext cx="745458" cy="421346"/>
          </a:xfrm>
          <a:prstGeom prst="rect">
            <a:avLst/>
          </a:prstGeom>
          <a:noFill/>
          <a:extLst>
            <a:ext uri="{909E8E84-426E-40DD-AFC4-6F175D3DCCD1}">
              <a14:hiddenFill xmlns:a14="http://schemas.microsoft.com/office/drawing/2010/main">
                <a:solidFill>
                  <a:srgbClr val="FFFFFF"/>
                </a:solidFill>
              </a14:hiddenFill>
            </a:ext>
          </a:extLst>
        </p:spPr>
      </p:pic>
      <p:pic>
        <p:nvPicPr>
          <p:cNvPr id="17415" name="图片 2509">
            <a:extLst>
              <a:ext uri="{FF2B5EF4-FFF2-40B4-BE49-F238E27FC236}">
                <a16:creationId xmlns="" xmlns:a16="http://schemas.microsoft.com/office/drawing/2014/main" id="{66DEDDA7-B79D-4E4A-B150-017A85CF0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0502" y="2512402"/>
            <a:ext cx="745458" cy="421346"/>
          </a:xfrm>
          <a:prstGeom prst="rect">
            <a:avLst/>
          </a:prstGeom>
          <a:noFill/>
          <a:extLst>
            <a:ext uri="{909E8E84-426E-40DD-AFC4-6F175D3DCCD1}">
              <a14:hiddenFill xmlns:a14="http://schemas.microsoft.com/office/drawing/2010/main">
                <a:solidFill>
                  <a:srgbClr val="FFFFFF"/>
                </a:solidFill>
              </a14:hiddenFill>
            </a:ext>
          </a:extLst>
        </p:spPr>
      </p:pic>
      <p:pic>
        <p:nvPicPr>
          <p:cNvPr id="17414" name="图片 2510">
            <a:extLst>
              <a:ext uri="{FF2B5EF4-FFF2-40B4-BE49-F238E27FC236}">
                <a16:creationId xmlns="" xmlns:a16="http://schemas.microsoft.com/office/drawing/2014/main" id="{C50F90C8-790B-479A-8A66-8BDB58ED1D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378" y="1785106"/>
            <a:ext cx="745458" cy="421346"/>
          </a:xfrm>
          <a:prstGeom prst="rect">
            <a:avLst/>
          </a:prstGeom>
          <a:noFill/>
          <a:extLst>
            <a:ext uri="{909E8E84-426E-40DD-AFC4-6F175D3DCCD1}">
              <a14:hiddenFill xmlns:a14="http://schemas.microsoft.com/office/drawing/2010/main">
                <a:solidFill>
                  <a:srgbClr val="FFFFFF"/>
                </a:solidFill>
              </a14:hiddenFill>
            </a:ext>
          </a:extLst>
        </p:spPr>
      </p:pic>
      <p:pic>
        <p:nvPicPr>
          <p:cNvPr id="17413" name="图片 2511">
            <a:extLst>
              <a:ext uri="{FF2B5EF4-FFF2-40B4-BE49-F238E27FC236}">
                <a16:creationId xmlns="" xmlns:a16="http://schemas.microsoft.com/office/drawing/2014/main" id="{198EF465-99C4-484B-BCB7-B83DC72FE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960" y="5154947"/>
            <a:ext cx="745458" cy="42134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图片 2512">
            <a:extLst>
              <a:ext uri="{FF2B5EF4-FFF2-40B4-BE49-F238E27FC236}">
                <a16:creationId xmlns="" xmlns:a16="http://schemas.microsoft.com/office/drawing/2014/main" id="{165BCB51-58C8-4722-925E-B4789F7B5D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360" y="4328498"/>
            <a:ext cx="745458" cy="421346"/>
          </a:xfrm>
          <a:prstGeom prst="rect">
            <a:avLst/>
          </a:prstGeom>
          <a:noFill/>
          <a:extLst>
            <a:ext uri="{909E8E84-426E-40DD-AFC4-6F175D3DCCD1}">
              <a14:hiddenFill xmlns:a14="http://schemas.microsoft.com/office/drawing/2010/main">
                <a:solidFill>
                  <a:srgbClr val="FFFFFF"/>
                </a:solidFill>
              </a14:hiddenFill>
            </a:ext>
          </a:extLst>
        </p:spPr>
      </p:pic>
      <p:pic>
        <p:nvPicPr>
          <p:cNvPr id="17409" name="图片 2515">
            <a:extLst>
              <a:ext uri="{FF2B5EF4-FFF2-40B4-BE49-F238E27FC236}">
                <a16:creationId xmlns="" xmlns:a16="http://schemas.microsoft.com/office/drawing/2014/main" id="{1DC74977-B7C2-4C68-80CC-C4ABFE2DF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182" y="6070832"/>
            <a:ext cx="745458" cy="42134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9">
            <a:extLst>
              <a:ext uri="{FF2B5EF4-FFF2-40B4-BE49-F238E27FC236}">
                <a16:creationId xmlns="" xmlns:a16="http://schemas.microsoft.com/office/drawing/2014/main" id="{E8E78035-7AB6-4B4D-B334-458EE08A6AAD}"/>
              </a:ext>
            </a:extLst>
          </p:cNvPr>
          <p:cNvSpPr>
            <a:spLocks noChangeArrowheads="1"/>
          </p:cNvSpPr>
          <p:nvPr/>
        </p:nvSpPr>
        <p:spPr bwMode="auto">
          <a:xfrm>
            <a:off x="228046" y="886427"/>
            <a:ext cx="866455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lnSpc>
                <a:spcPct val="150000"/>
              </a:lnSpc>
              <a:spcBef>
                <a:spcPct val="0"/>
              </a:spcBef>
              <a:spcAft>
                <a:spcPct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6   </a:t>
            </a:r>
            <a:r>
              <a:rPr kumimoji="0" lang="zh-CN" altLang="zh-CN" sz="2800" b="0" i="0" u="none" strike="noStrike" cap="none" normalizeH="0" baseline="0" dirty="0" smtClean="0">
                <a:ln>
                  <a:noFill/>
                </a:ln>
                <a:solidFill>
                  <a:srgbClr val="000000"/>
                </a:solidFill>
                <a:effectLst/>
                <a:cs typeface="Times New Roman" panose="02020603050405020304" pitchFamily="18" charset="0"/>
              </a:rPr>
              <a:t>下列</a:t>
            </a:r>
            <a:r>
              <a:rPr kumimoji="0" lang="zh-CN" altLang="zh-CN" sz="2800" b="0" i="0" u="none" strike="noStrike" cap="none" normalizeH="0" baseline="0" dirty="0">
                <a:ln>
                  <a:noFill/>
                </a:ln>
                <a:solidFill>
                  <a:srgbClr val="000000"/>
                </a:solidFill>
                <a:effectLst/>
                <a:cs typeface="Times New Roman" panose="02020603050405020304" pitchFamily="18" charset="0"/>
              </a:rPr>
              <a:t>各组热化学方程式的</a:t>
            </a:r>
            <a:r>
              <a:rPr kumimoji="0" lang="en-US" altLang="zh-CN" sz="2800" b="0" i="0" u="none" strike="noStrike" cap="none" normalizeH="0" baseline="0" dirty="0">
                <a:ln>
                  <a:noFill/>
                </a:ln>
                <a:solidFill>
                  <a:srgbClr val="000000"/>
                </a:solidFill>
                <a:effectLst/>
                <a:cs typeface="Times New Roman" panose="02020603050405020304" pitchFamily="18" charset="0"/>
              </a:rPr>
              <a:t>Δ</a:t>
            </a:r>
            <a:r>
              <a:rPr kumimoji="0" lang="en-US" altLang="zh-CN" sz="2800" b="0" i="1" u="none" strike="noStrike" cap="none" normalizeH="0" baseline="0" dirty="0">
                <a:ln>
                  <a:noFill/>
                </a:ln>
                <a:solidFill>
                  <a:srgbClr val="000000"/>
                </a:solidFill>
                <a:effectLst/>
                <a:cs typeface="Times New Roman" panose="02020603050405020304" pitchFamily="18" charset="0"/>
              </a:rPr>
              <a:t>H</a:t>
            </a:r>
            <a:r>
              <a:rPr kumimoji="0" lang="zh-CN" altLang="en-US" sz="2800" b="0" i="0" u="none" strike="noStrike" cap="none" normalizeH="0" baseline="0" dirty="0">
                <a:ln>
                  <a:noFill/>
                </a:ln>
                <a:solidFill>
                  <a:srgbClr val="000000"/>
                </a:solidFill>
                <a:effectLst/>
                <a:cs typeface="Times New Roman" panose="02020603050405020304" pitchFamily="18" charset="0"/>
              </a:rPr>
              <a:t>前者大于后者的是</a:t>
            </a:r>
            <a:endParaRPr kumimoji="0" lang="zh-CN"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2800" b="0" i="0" u="none" strike="noStrike" cap="none" normalizeH="0" baseline="0" dirty="0">
                <a:ln>
                  <a:noFill/>
                </a:ln>
                <a:solidFill>
                  <a:srgbClr val="000000"/>
                </a:solidFill>
                <a:effectLst/>
                <a:cs typeface="Times New Roman" panose="02020603050405020304" pitchFamily="18" charset="0"/>
              </a:rPr>
              <a:t> </a:t>
            </a:r>
            <a:r>
              <a:rPr kumimoji="0" lang="zh-CN" altLang="en-US" sz="2800" b="0" i="0" u="none" strike="noStrike" cap="none" normalizeH="0" baseline="0" dirty="0" smtClean="0">
                <a:ln>
                  <a:noFill/>
                </a:ln>
                <a:solidFill>
                  <a:srgbClr val="000000"/>
                </a:solidFill>
                <a:effectLst/>
                <a:cs typeface="Times New Roman" panose="02020603050405020304" pitchFamily="18" charset="0"/>
              </a:rPr>
              <a:t>①</a:t>
            </a:r>
            <a:r>
              <a:rPr kumimoji="0" lang="en-US" altLang="zh-CN" sz="2800" b="0" i="0" u="none" strike="noStrike" cap="none" normalizeH="0" baseline="0" dirty="0">
                <a:ln>
                  <a:noFill/>
                </a:ln>
                <a:solidFill>
                  <a:srgbClr val="000000"/>
                </a:solidFill>
                <a:effectLst/>
                <a:cs typeface="Times New Roman" panose="02020603050405020304" pitchFamily="18" charset="0"/>
              </a:rPr>
              <a:t>C(s)+O</a:t>
            </a:r>
            <a:r>
              <a:rPr kumimoji="0" lang="en-US" altLang="zh-CN" sz="2800" b="0" i="0" u="none" strike="noStrike" cap="none" normalizeH="0" baseline="-30000" dirty="0">
                <a:ln>
                  <a:noFill/>
                </a:ln>
                <a:solidFill>
                  <a:srgbClr val="000000"/>
                </a:solidFill>
                <a:effectLst/>
                <a:cs typeface="Times New Roman" panose="02020603050405020304" pitchFamily="18" charset="0"/>
              </a:rPr>
              <a:t>2</a:t>
            </a:r>
            <a:r>
              <a:rPr kumimoji="0" lang="en-US" altLang="zh-CN" sz="2800" b="0" i="0" u="none" strike="noStrike" cap="none" normalizeH="0" baseline="0" dirty="0">
                <a:ln>
                  <a:noFill/>
                </a:ln>
                <a:solidFill>
                  <a:srgbClr val="000000"/>
                </a:solidFill>
                <a:effectLst/>
                <a:cs typeface="Times New Roman" panose="02020603050405020304" pitchFamily="18" charset="0"/>
              </a:rPr>
              <a:t>(g)</a:t>
            </a:r>
            <a:endParaRPr kumimoji="0" lang="en-US" altLang="zh-CN" sz="2800" b="0" i="0" u="none" strike="noStrike" cap="none" normalizeH="0" baseline="0" dirty="0">
              <a:ln>
                <a:noFill/>
              </a:ln>
              <a:solidFill>
                <a:schemeClr val="tx1"/>
              </a:solidFill>
              <a:effectLst/>
            </a:endParaRPr>
          </a:p>
        </p:txBody>
      </p:sp>
      <p:sp>
        <p:nvSpPr>
          <p:cNvPr id="16" name="Rectangle 10">
            <a:extLst>
              <a:ext uri="{FF2B5EF4-FFF2-40B4-BE49-F238E27FC236}">
                <a16:creationId xmlns="" xmlns:a16="http://schemas.microsoft.com/office/drawing/2014/main" id="{C72DC27B-CEE6-4C81-A8A2-305B43B49B9D}"/>
              </a:ext>
            </a:extLst>
          </p:cNvPr>
          <p:cNvSpPr>
            <a:spLocks noChangeArrowheads="1"/>
          </p:cNvSpPr>
          <p:nvPr/>
        </p:nvSpPr>
        <p:spPr bwMode="auto">
          <a:xfrm>
            <a:off x="3023289" y="1625673"/>
            <a:ext cx="2282997" cy="662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cs typeface="Times New Roman" panose="02020603050405020304" pitchFamily="18" charset="0"/>
              </a:rPr>
              <a:t> CO</a:t>
            </a:r>
            <a:r>
              <a:rPr kumimoji="0" lang="en-US" altLang="zh-CN" sz="2800" b="0" i="0" u="none" strike="noStrike" cap="none" normalizeH="0" baseline="-30000" dirty="0">
                <a:ln>
                  <a:noFill/>
                </a:ln>
                <a:solidFill>
                  <a:srgbClr val="000000"/>
                </a:solidFill>
                <a:effectLst/>
                <a:cs typeface="Times New Roman" panose="02020603050405020304" pitchFamily="18" charset="0"/>
              </a:rPr>
              <a:t>2</a:t>
            </a:r>
            <a:r>
              <a:rPr kumimoji="0" lang="en-US" altLang="zh-CN" sz="2800" b="0" i="0" u="none" strike="noStrike" cap="none" normalizeH="0" baseline="0" dirty="0">
                <a:ln>
                  <a:noFill/>
                </a:ln>
                <a:solidFill>
                  <a:srgbClr val="000000"/>
                </a:solidFill>
                <a:effectLst/>
                <a:cs typeface="Times New Roman" panose="02020603050405020304" pitchFamily="18" charset="0"/>
              </a:rPr>
              <a:t>(g)</a:t>
            </a:r>
            <a:r>
              <a:rPr kumimoji="0" lang="zh-CN" altLang="en-US" sz="2800" b="0" i="0" u="none" strike="noStrike" cap="none" normalizeH="0" baseline="0" dirty="0">
                <a:ln>
                  <a:noFill/>
                </a:ln>
                <a:solidFill>
                  <a:srgbClr val="000000"/>
                </a:solidFill>
                <a:effectLst/>
                <a:cs typeface="Times New Roman" panose="02020603050405020304" pitchFamily="18" charset="0"/>
              </a:rPr>
              <a:t>　</a:t>
            </a:r>
            <a:r>
              <a:rPr kumimoji="0" lang="en-US" altLang="zh-CN" sz="2800" b="0" i="0" u="none" strike="noStrike" cap="none" normalizeH="0" baseline="0" dirty="0">
                <a:ln>
                  <a:noFill/>
                </a:ln>
                <a:solidFill>
                  <a:srgbClr val="000000"/>
                </a:solidFill>
                <a:effectLst/>
                <a:cs typeface="Times New Roman" panose="02020603050405020304" pitchFamily="18" charset="0"/>
              </a:rPr>
              <a:t>Δ</a:t>
            </a:r>
            <a:r>
              <a:rPr kumimoji="0" lang="en-US" altLang="zh-CN" sz="2800" b="0" i="1" u="none" strike="noStrike" cap="none" normalizeH="0" baseline="0" dirty="0">
                <a:ln>
                  <a:noFill/>
                </a:ln>
                <a:solidFill>
                  <a:srgbClr val="000000"/>
                </a:solidFill>
                <a:effectLst/>
                <a:cs typeface="Times New Roman" panose="02020603050405020304" pitchFamily="18" charset="0"/>
              </a:rPr>
              <a:t>H</a:t>
            </a:r>
            <a:r>
              <a:rPr kumimoji="0" lang="en-US" altLang="zh-CN" sz="2800" b="0" i="0" u="none" strike="noStrike" cap="none" normalizeH="0" baseline="-30000" dirty="0">
                <a:ln>
                  <a:noFill/>
                </a:ln>
                <a:solidFill>
                  <a:srgbClr val="000000"/>
                </a:solidFill>
                <a:effectLst/>
                <a:cs typeface="Times New Roman" panose="02020603050405020304" pitchFamily="18" charset="0"/>
              </a:rPr>
              <a:t>1</a:t>
            </a:r>
            <a:endParaRPr kumimoji="0" lang="en-US" altLang="zh-CN" sz="2800" b="0" i="0" u="none" strike="noStrike" cap="none" normalizeH="0" baseline="0" dirty="0">
              <a:ln>
                <a:noFill/>
              </a:ln>
              <a:solidFill>
                <a:schemeClr val="tx1"/>
              </a:solidFill>
              <a:effectLst/>
            </a:endParaRPr>
          </a:p>
        </p:txBody>
      </p:sp>
      <p:sp>
        <p:nvSpPr>
          <p:cNvPr id="17" name="Rectangle 11">
            <a:extLst>
              <a:ext uri="{FF2B5EF4-FFF2-40B4-BE49-F238E27FC236}">
                <a16:creationId xmlns="" xmlns:a16="http://schemas.microsoft.com/office/drawing/2014/main" id="{AA9EA9EF-4868-483D-BE32-B23E50DD7A15}"/>
              </a:ext>
            </a:extLst>
          </p:cNvPr>
          <p:cNvSpPr>
            <a:spLocks noChangeArrowheads="1"/>
          </p:cNvSpPr>
          <p:nvPr/>
        </p:nvSpPr>
        <p:spPr bwMode="auto">
          <a:xfrm>
            <a:off x="2966139" y="2349326"/>
            <a:ext cx="2162772" cy="662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cs typeface="Times New Roman" panose="02020603050405020304" pitchFamily="18" charset="0"/>
              </a:rPr>
              <a:t> CO(g)</a:t>
            </a:r>
            <a:r>
              <a:rPr kumimoji="0" lang="zh-CN" altLang="en-US" sz="2800" b="0" i="0" u="none" strike="noStrike" cap="none" normalizeH="0" baseline="0" dirty="0">
                <a:ln>
                  <a:noFill/>
                </a:ln>
                <a:solidFill>
                  <a:srgbClr val="000000"/>
                </a:solidFill>
                <a:effectLst/>
                <a:cs typeface="Times New Roman" panose="02020603050405020304" pitchFamily="18" charset="0"/>
              </a:rPr>
              <a:t>　</a:t>
            </a:r>
            <a:r>
              <a:rPr kumimoji="0" lang="en-US" altLang="zh-CN" sz="2800" b="0" i="0" u="none" strike="noStrike" cap="none" normalizeH="0" baseline="0" dirty="0">
                <a:ln>
                  <a:noFill/>
                </a:ln>
                <a:solidFill>
                  <a:srgbClr val="000000"/>
                </a:solidFill>
                <a:effectLst/>
                <a:cs typeface="Times New Roman" panose="02020603050405020304" pitchFamily="18" charset="0"/>
              </a:rPr>
              <a:t>Δ</a:t>
            </a:r>
            <a:r>
              <a:rPr kumimoji="0" lang="en-US" altLang="zh-CN" sz="2800" b="0" i="1" u="none" strike="noStrike" cap="none" normalizeH="0" baseline="0" dirty="0">
                <a:ln>
                  <a:noFill/>
                </a:ln>
                <a:solidFill>
                  <a:srgbClr val="000000"/>
                </a:solidFill>
                <a:effectLst/>
                <a:cs typeface="Times New Roman" panose="02020603050405020304" pitchFamily="18" charset="0"/>
              </a:rPr>
              <a:t>H</a:t>
            </a:r>
            <a:r>
              <a:rPr kumimoji="0" lang="en-US" altLang="zh-CN" sz="2800" b="0" i="0" u="none" strike="noStrike" cap="none" normalizeH="0" baseline="-30000" dirty="0">
                <a:ln>
                  <a:noFill/>
                </a:ln>
                <a:solidFill>
                  <a:srgbClr val="000000"/>
                </a:solidFill>
                <a:effectLst/>
                <a:cs typeface="Times New Roman" panose="02020603050405020304" pitchFamily="18" charset="0"/>
              </a:rPr>
              <a:t>2</a:t>
            </a:r>
            <a:endParaRPr kumimoji="0" lang="en-US" altLang="zh-CN" sz="2800" b="0" i="0" u="none" strike="noStrike" cap="none" normalizeH="0" baseline="0" dirty="0">
              <a:ln>
                <a:noFill/>
              </a:ln>
              <a:solidFill>
                <a:schemeClr val="tx1"/>
              </a:solidFill>
              <a:effectLst/>
            </a:endParaRPr>
          </a:p>
        </p:txBody>
      </p:sp>
      <p:sp>
        <p:nvSpPr>
          <p:cNvPr id="18" name="Rectangle 12">
            <a:extLst>
              <a:ext uri="{FF2B5EF4-FFF2-40B4-BE49-F238E27FC236}">
                <a16:creationId xmlns="" xmlns:a16="http://schemas.microsoft.com/office/drawing/2014/main" id="{4705B79C-0D99-40F9-8F89-B277DC51C8CA}"/>
              </a:ext>
            </a:extLst>
          </p:cNvPr>
          <p:cNvSpPr>
            <a:spLocks noChangeArrowheads="1"/>
          </p:cNvSpPr>
          <p:nvPr/>
        </p:nvSpPr>
        <p:spPr bwMode="auto">
          <a:xfrm>
            <a:off x="3061761" y="3295817"/>
            <a:ext cx="2244525" cy="662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cs typeface="Times New Roman" panose="02020603050405020304" pitchFamily="18" charset="0"/>
              </a:rPr>
              <a:t> SO</a:t>
            </a:r>
            <a:r>
              <a:rPr kumimoji="0" lang="en-US" altLang="zh-CN" sz="2800" b="0" i="0" u="none" strike="noStrike" cap="none" normalizeH="0" baseline="-30000" dirty="0">
                <a:ln>
                  <a:noFill/>
                </a:ln>
                <a:solidFill>
                  <a:srgbClr val="000000"/>
                </a:solidFill>
                <a:effectLst/>
                <a:cs typeface="Times New Roman" panose="02020603050405020304" pitchFamily="18" charset="0"/>
              </a:rPr>
              <a:t>2</a:t>
            </a:r>
            <a:r>
              <a:rPr kumimoji="0" lang="en-US" altLang="zh-CN" sz="2800" b="0" i="0" u="none" strike="noStrike" cap="none" normalizeH="0" baseline="0" dirty="0">
                <a:ln>
                  <a:noFill/>
                </a:ln>
                <a:solidFill>
                  <a:srgbClr val="000000"/>
                </a:solidFill>
                <a:effectLst/>
                <a:cs typeface="Times New Roman" panose="02020603050405020304" pitchFamily="18" charset="0"/>
              </a:rPr>
              <a:t>(g)</a:t>
            </a:r>
            <a:r>
              <a:rPr kumimoji="0" lang="zh-CN" altLang="en-US" sz="2800" b="0" i="0" u="none" strike="noStrike" cap="none" normalizeH="0" baseline="0" dirty="0">
                <a:ln>
                  <a:noFill/>
                </a:ln>
                <a:solidFill>
                  <a:srgbClr val="000000"/>
                </a:solidFill>
                <a:effectLst/>
                <a:cs typeface="Times New Roman" panose="02020603050405020304" pitchFamily="18" charset="0"/>
              </a:rPr>
              <a:t>　</a:t>
            </a:r>
            <a:r>
              <a:rPr kumimoji="0" lang="en-US" altLang="zh-CN" sz="2800" b="0" i="0" u="none" strike="noStrike" cap="none" normalizeH="0" baseline="0" dirty="0">
                <a:ln>
                  <a:noFill/>
                </a:ln>
                <a:solidFill>
                  <a:srgbClr val="000000"/>
                </a:solidFill>
                <a:effectLst/>
                <a:cs typeface="Times New Roman" panose="02020603050405020304" pitchFamily="18" charset="0"/>
              </a:rPr>
              <a:t>Δ</a:t>
            </a:r>
            <a:r>
              <a:rPr kumimoji="0" lang="en-US" altLang="zh-CN" sz="2800" b="0" i="1" u="none" strike="noStrike" cap="none" normalizeH="0" baseline="0" dirty="0">
                <a:ln>
                  <a:noFill/>
                </a:ln>
                <a:solidFill>
                  <a:srgbClr val="000000"/>
                </a:solidFill>
                <a:effectLst/>
                <a:cs typeface="Times New Roman" panose="02020603050405020304" pitchFamily="18" charset="0"/>
              </a:rPr>
              <a:t>H</a:t>
            </a:r>
            <a:r>
              <a:rPr kumimoji="0" lang="en-US" altLang="zh-CN" sz="2800" b="0" i="0" u="none" strike="noStrike" cap="none" normalizeH="0" baseline="-30000" dirty="0">
                <a:ln>
                  <a:noFill/>
                </a:ln>
                <a:solidFill>
                  <a:srgbClr val="000000"/>
                </a:solidFill>
                <a:effectLst/>
                <a:cs typeface="Times New Roman" panose="02020603050405020304" pitchFamily="18" charset="0"/>
              </a:rPr>
              <a:t>3</a:t>
            </a:r>
            <a:endParaRPr kumimoji="0" lang="en-US" altLang="zh-CN" sz="2800" b="0" i="0" u="none" strike="noStrike" cap="none" normalizeH="0" baseline="0" dirty="0">
              <a:ln>
                <a:noFill/>
              </a:ln>
              <a:solidFill>
                <a:schemeClr val="tx1"/>
              </a:solidFill>
              <a:effectLst/>
            </a:endParaRPr>
          </a:p>
        </p:txBody>
      </p:sp>
      <p:sp>
        <p:nvSpPr>
          <p:cNvPr id="19" name="Rectangle 13">
            <a:extLst>
              <a:ext uri="{FF2B5EF4-FFF2-40B4-BE49-F238E27FC236}">
                <a16:creationId xmlns="" xmlns:a16="http://schemas.microsoft.com/office/drawing/2014/main" id="{073E5136-4BCC-4009-AE5F-80C77D13D2D6}"/>
              </a:ext>
            </a:extLst>
          </p:cNvPr>
          <p:cNvSpPr>
            <a:spLocks noChangeArrowheads="1"/>
          </p:cNvSpPr>
          <p:nvPr/>
        </p:nvSpPr>
        <p:spPr bwMode="auto">
          <a:xfrm>
            <a:off x="2982412" y="4169704"/>
            <a:ext cx="2244525" cy="662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cs typeface="Times New Roman" panose="02020603050405020304" pitchFamily="18" charset="0"/>
              </a:rPr>
              <a:t> SO</a:t>
            </a:r>
            <a:r>
              <a:rPr kumimoji="0" lang="en-US" altLang="zh-CN" sz="2800" b="0" i="0" u="none" strike="noStrike" cap="none" normalizeH="0" baseline="-30000" dirty="0">
                <a:ln>
                  <a:noFill/>
                </a:ln>
                <a:solidFill>
                  <a:srgbClr val="000000"/>
                </a:solidFill>
                <a:effectLst/>
                <a:cs typeface="Times New Roman" panose="02020603050405020304" pitchFamily="18" charset="0"/>
              </a:rPr>
              <a:t>2</a:t>
            </a:r>
            <a:r>
              <a:rPr kumimoji="0" lang="en-US" altLang="zh-CN" sz="2800" b="0" i="0" u="none" strike="noStrike" cap="none" normalizeH="0" baseline="0" dirty="0">
                <a:ln>
                  <a:noFill/>
                </a:ln>
                <a:solidFill>
                  <a:srgbClr val="000000"/>
                </a:solidFill>
                <a:effectLst/>
                <a:cs typeface="Times New Roman" panose="02020603050405020304" pitchFamily="18" charset="0"/>
              </a:rPr>
              <a:t>(g)</a:t>
            </a:r>
            <a:r>
              <a:rPr kumimoji="0" lang="zh-CN" altLang="en-US" sz="2800" b="0" i="0" u="none" strike="noStrike" cap="none" normalizeH="0" baseline="0" dirty="0">
                <a:ln>
                  <a:noFill/>
                </a:ln>
                <a:solidFill>
                  <a:srgbClr val="000000"/>
                </a:solidFill>
                <a:effectLst/>
                <a:cs typeface="Times New Roman" panose="02020603050405020304" pitchFamily="18" charset="0"/>
              </a:rPr>
              <a:t>　</a:t>
            </a:r>
            <a:r>
              <a:rPr kumimoji="0" lang="en-US" altLang="zh-CN" sz="2800" b="0" i="0" u="none" strike="noStrike" cap="none" normalizeH="0" baseline="0" dirty="0">
                <a:ln>
                  <a:noFill/>
                </a:ln>
                <a:solidFill>
                  <a:srgbClr val="000000"/>
                </a:solidFill>
                <a:effectLst/>
                <a:cs typeface="Times New Roman" panose="02020603050405020304" pitchFamily="18" charset="0"/>
              </a:rPr>
              <a:t>Δ</a:t>
            </a:r>
            <a:r>
              <a:rPr kumimoji="0" lang="en-US" altLang="zh-CN" sz="2800" b="0" i="1" u="none" strike="noStrike" cap="none" normalizeH="0" baseline="0" dirty="0">
                <a:ln>
                  <a:noFill/>
                </a:ln>
                <a:solidFill>
                  <a:srgbClr val="000000"/>
                </a:solidFill>
                <a:effectLst/>
                <a:cs typeface="Times New Roman" panose="02020603050405020304" pitchFamily="18" charset="0"/>
              </a:rPr>
              <a:t>H</a:t>
            </a:r>
            <a:r>
              <a:rPr kumimoji="0" lang="en-US" altLang="zh-CN" sz="2800" b="0" i="0" u="none" strike="noStrike" cap="none" normalizeH="0" baseline="-30000" dirty="0">
                <a:ln>
                  <a:noFill/>
                </a:ln>
                <a:solidFill>
                  <a:srgbClr val="000000"/>
                </a:solidFill>
                <a:effectLst/>
                <a:cs typeface="Times New Roman" panose="02020603050405020304" pitchFamily="18" charset="0"/>
              </a:rPr>
              <a:t>4</a:t>
            </a:r>
            <a:endParaRPr kumimoji="0" lang="en-US" altLang="zh-CN" sz="2800" b="0" i="0" u="none" strike="noStrike" cap="none" normalizeH="0" baseline="0" dirty="0">
              <a:ln>
                <a:noFill/>
              </a:ln>
              <a:solidFill>
                <a:schemeClr val="tx1"/>
              </a:solidFill>
              <a:effectLst/>
            </a:endParaRPr>
          </a:p>
        </p:txBody>
      </p:sp>
      <p:sp>
        <p:nvSpPr>
          <p:cNvPr id="20" name="Rectangle 14">
            <a:extLst>
              <a:ext uri="{FF2B5EF4-FFF2-40B4-BE49-F238E27FC236}">
                <a16:creationId xmlns="" xmlns:a16="http://schemas.microsoft.com/office/drawing/2014/main" id="{23E04316-E44A-4EB0-9CC4-5AC075F93F2C}"/>
              </a:ext>
            </a:extLst>
          </p:cNvPr>
          <p:cNvSpPr>
            <a:spLocks noChangeArrowheads="1"/>
          </p:cNvSpPr>
          <p:nvPr/>
        </p:nvSpPr>
        <p:spPr bwMode="auto">
          <a:xfrm>
            <a:off x="3599548" y="4978517"/>
            <a:ext cx="2223686" cy="662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cs typeface="Times New Roman" panose="02020603050405020304" pitchFamily="18" charset="0"/>
              </a:rPr>
              <a:t> H</a:t>
            </a:r>
            <a:r>
              <a:rPr kumimoji="0" lang="en-US" altLang="zh-CN" sz="2800" b="0" i="0" u="none" strike="noStrike" cap="none" normalizeH="0" baseline="-30000" dirty="0">
                <a:ln>
                  <a:noFill/>
                </a:ln>
                <a:solidFill>
                  <a:srgbClr val="000000"/>
                </a:solidFill>
                <a:effectLst/>
                <a:cs typeface="Times New Roman" panose="02020603050405020304" pitchFamily="18" charset="0"/>
              </a:rPr>
              <a:t>2</a:t>
            </a:r>
            <a:r>
              <a:rPr kumimoji="0" lang="en-US" altLang="zh-CN" sz="2800" b="0" i="0" u="none" strike="noStrike" cap="none" normalizeH="0" baseline="0" dirty="0">
                <a:ln>
                  <a:noFill/>
                </a:ln>
                <a:solidFill>
                  <a:srgbClr val="000000"/>
                </a:solidFill>
                <a:effectLst/>
                <a:cs typeface="Times New Roman" panose="02020603050405020304" pitchFamily="18" charset="0"/>
              </a:rPr>
              <a:t>O(l)</a:t>
            </a:r>
            <a:r>
              <a:rPr kumimoji="0" lang="zh-CN" altLang="en-US" sz="2800" b="0" i="0" u="none" strike="noStrike" cap="none" normalizeH="0" baseline="0" dirty="0">
                <a:ln>
                  <a:noFill/>
                </a:ln>
                <a:solidFill>
                  <a:srgbClr val="000000"/>
                </a:solidFill>
                <a:effectLst/>
                <a:cs typeface="Times New Roman" panose="02020603050405020304" pitchFamily="18" charset="0"/>
              </a:rPr>
              <a:t>　</a:t>
            </a:r>
            <a:r>
              <a:rPr kumimoji="0" lang="en-US" altLang="zh-CN" sz="2800" b="0" i="0" u="none" strike="noStrike" cap="none" normalizeH="0" baseline="0" dirty="0">
                <a:ln>
                  <a:noFill/>
                </a:ln>
                <a:solidFill>
                  <a:srgbClr val="000000"/>
                </a:solidFill>
                <a:effectLst/>
                <a:cs typeface="Times New Roman" panose="02020603050405020304" pitchFamily="18" charset="0"/>
              </a:rPr>
              <a:t>Δ</a:t>
            </a:r>
            <a:r>
              <a:rPr kumimoji="0" lang="en-US" altLang="zh-CN" sz="2800" b="0" i="1" u="none" strike="noStrike" cap="none" normalizeH="0" baseline="0" dirty="0">
                <a:ln>
                  <a:noFill/>
                </a:ln>
                <a:solidFill>
                  <a:srgbClr val="000000"/>
                </a:solidFill>
                <a:effectLst/>
                <a:cs typeface="Times New Roman" panose="02020603050405020304" pitchFamily="18" charset="0"/>
              </a:rPr>
              <a:t>H</a:t>
            </a:r>
            <a:r>
              <a:rPr kumimoji="0" lang="en-US" altLang="zh-CN" sz="2800" b="0" i="0" u="none" strike="noStrike" cap="none" normalizeH="0" baseline="-30000" dirty="0">
                <a:ln>
                  <a:noFill/>
                </a:ln>
                <a:solidFill>
                  <a:srgbClr val="000000"/>
                </a:solidFill>
                <a:effectLst/>
                <a:cs typeface="Times New Roman" panose="02020603050405020304" pitchFamily="18" charset="0"/>
              </a:rPr>
              <a:t>5</a:t>
            </a:r>
            <a:endParaRPr kumimoji="0" lang="en-US" altLang="zh-CN" sz="2800" b="0" i="0" u="none" strike="noStrike" cap="none" normalizeH="0" baseline="0" dirty="0">
              <a:ln>
                <a:noFill/>
              </a:ln>
              <a:solidFill>
                <a:schemeClr val="tx1"/>
              </a:solidFill>
              <a:effectLst/>
            </a:endParaRPr>
          </a:p>
        </p:txBody>
      </p:sp>
      <p:sp>
        <p:nvSpPr>
          <p:cNvPr id="21" name="Rectangle 15">
            <a:extLst>
              <a:ext uri="{FF2B5EF4-FFF2-40B4-BE49-F238E27FC236}">
                <a16:creationId xmlns="" xmlns:a16="http://schemas.microsoft.com/office/drawing/2014/main" id="{34905187-F534-4A94-8B3D-7D6116A10ED9}"/>
              </a:ext>
            </a:extLst>
          </p:cNvPr>
          <p:cNvSpPr>
            <a:spLocks noChangeArrowheads="1"/>
          </p:cNvSpPr>
          <p:nvPr/>
        </p:nvSpPr>
        <p:spPr bwMode="auto">
          <a:xfrm>
            <a:off x="3268689" y="5899239"/>
            <a:ext cx="2403222" cy="662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cs typeface="Times New Roman" panose="02020603050405020304" pitchFamily="18" charset="0"/>
              </a:rPr>
              <a:t> 2H</a:t>
            </a:r>
            <a:r>
              <a:rPr kumimoji="0" lang="en-US" altLang="zh-CN" sz="2800" b="0" i="0" u="none" strike="noStrike" cap="none" normalizeH="0" baseline="-30000" dirty="0">
                <a:ln>
                  <a:noFill/>
                </a:ln>
                <a:solidFill>
                  <a:srgbClr val="000000"/>
                </a:solidFill>
                <a:effectLst/>
                <a:cs typeface="Times New Roman" panose="02020603050405020304" pitchFamily="18" charset="0"/>
              </a:rPr>
              <a:t>2</a:t>
            </a:r>
            <a:r>
              <a:rPr kumimoji="0" lang="en-US" altLang="zh-CN" sz="2800" b="0" i="0" u="none" strike="noStrike" cap="none" normalizeH="0" baseline="0" dirty="0">
                <a:ln>
                  <a:noFill/>
                </a:ln>
                <a:solidFill>
                  <a:srgbClr val="000000"/>
                </a:solidFill>
                <a:effectLst/>
                <a:cs typeface="Times New Roman" panose="02020603050405020304" pitchFamily="18" charset="0"/>
              </a:rPr>
              <a:t>O(l)</a:t>
            </a:r>
            <a:r>
              <a:rPr kumimoji="0" lang="zh-CN" altLang="en-US" sz="2800" b="0" i="0" u="none" strike="noStrike" cap="none" normalizeH="0" baseline="0" dirty="0">
                <a:ln>
                  <a:noFill/>
                </a:ln>
                <a:solidFill>
                  <a:srgbClr val="000000"/>
                </a:solidFill>
                <a:effectLst/>
                <a:cs typeface="Times New Roman" panose="02020603050405020304" pitchFamily="18" charset="0"/>
              </a:rPr>
              <a:t>　</a:t>
            </a:r>
            <a:r>
              <a:rPr kumimoji="0" lang="en-US" altLang="zh-CN" sz="2800" b="0" i="0" u="none" strike="noStrike" cap="none" normalizeH="0" baseline="0" dirty="0">
                <a:ln>
                  <a:noFill/>
                </a:ln>
                <a:solidFill>
                  <a:srgbClr val="000000"/>
                </a:solidFill>
                <a:effectLst/>
                <a:cs typeface="Times New Roman" panose="02020603050405020304" pitchFamily="18" charset="0"/>
              </a:rPr>
              <a:t>Δ</a:t>
            </a:r>
            <a:r>
              <a:rPr kumimoji="0" lang="en-US" altLang="zh-CN" sz="2800" b="0" i="1" u="none" strike="noStrike" cap="none" normalizeH="0" baseline="0" dirty="0">
                <a:ln>
                  <a:noFill/>
                </a:ln>
                <a:solidFill>
                  <a:srgbClr val="000000"/>
                </a:solidFill>
                <a:effectLst/>
                <a:cs typeface="Times New Roman" panose="02020603050405020304" pitchFamily="18" charset="0"/>
              </a:rPr>
              <a:t>H</a:t>
            </a:r>
            <a:r>
              <a:rPr kumimoji="0" lang="en-US" altLang="zh-CN" sz="2800" b="0" i="0" u="none" strike="noStrike" cap="none" normalizeH="0" baseline="-30000" dirty="0">
                <a:ln>
                  <a:noFill/>
                </a:ln>
                <a:solidFill>
                  <a:srgbClr val="000000"/>
                </a:solidFill>
                <a:effectLst/>
                <a:cs typeface="Times New Roman" panose="02020603050405020304" pitchFamily="18" charset="0"/>
              </a:rPr>
              <a:t>6</a:t>
            </a:r>
            <a:endParaRPr kumimoji="0" lang="en-US" altLang="zh-CN" sz="2800" b="0" i="0" u="none" strike="noStrike" cap="none" normalizeH="0" baseline="0" dirty="0">
              <a:ln>
                <a:noFill/>
              </a:ln>
              <a:solidFill>
                <a:schemeClr val="tx1"/>
              </a:solidFill>
              <a:effectLst/>
            </a:endParaRPr>
          </a:p>
        </p:txBody>
      </p:sp>
      <mc:AlternateContent xmlns:mc="http://schemas.openxmlformats.org/markup-compatibility/2006" xmlns:a14="http://schemas.microsoft.com/office/drawing/2010/main">
        <mc:Choice Requires="a14">
          <p:sp>
            <p:nvSpPr>
              <p:cNvPr id="24" name="矩形 23">
                <a:extLst>
                  <a:ext uri="{FF2B5EF4-FFF2-40B4-BE49-F238E27FC236}">
                    <a16:creationId xmlns="" xmlns:a16="http://schemas.microsoft.com/office/drawing/2014/main" id="{60B47F9D-8477-4938-84BB-EC2012FA3F18}"/>
                  </a:ext>
                </a:extLst>
              </p:cNvPr>
              <p:cNvSpPr/>
              <p:nvPr/>
            </p:nvSpPr>
            <p:spPr>
              <a:xfrm>
                <a:off x="267946" y="2399371"/>
                <a:ext cx="1911101" cy="700705"/>
              </a:xfrm>
              <a:prstGeom prst="rect">
                <a:avLst/>
              </a:prstGeom>
            </p:spPr>
            <p:txBody>
              <a:bodyPr wrap="none">
                <a:spAutoFit/>
              </a:bodyPr>
              <a:lstStyle/>
              <a:p>
                <a:r>
                  <a:rPr lang="zh-CN" altLang="zh-CN" sz="2800" dirty="0" smtClean="0">
                    <a:solidFill>
                      <a:srgbClr val="000000"/>
                    </a:solidFill>
                    <a:ea typeface="NEU-BZ-S92"/>
                    <a:cs typeface="Times New Roman" panose="02020603050405020304" pitchFamily="18" charset="0"/>
                  </a:rPr>
                  <a:t> </a:t>
                </a:r>
                <a:r>
                  <a:rPr lang="en-US" altLang="zh-CN" sz="2800" dirty="0">
                    <a:solidFill>
                      <a:srgbClr val="000000"/>
                    </a:solidFill>
                    <a:ea typeface="NEU-BZ-S92"/>
                    <a:cs typeface="Times New Roman" panose="02020603050405020304" pitchFamily="18" charset="0"/>
                  </a:rPr>
                  <a:t>C</a:t>
                </a:r>
                <a:r>
                  <a:rPr lang="en-US" altLang="zh-CN" sz="2800" dirty="0">
                    <a:solidFill>
                      <a:srgbClr val="000000"/>
                    </a:solidFill>
                    <a:latin typeface="方正书宋_GBK" panose="02000000000000000000" pitchFamily="2" charset="-122"/>
                    <a:cs typeface="Times New Roman" panose="02020603050405020304" pitchFamily="18" charset="0"/>
                  </a:rPr>
                  <a:t>(</a:t>
                </a:r>
                <a:r>
                  <a:rPr lang="en-US" altLang="zh-CN" sz="2800" dirty="0">
                    <a:solidFill>
                      <a:srgbClr val="000000"/>
                    </a:solidFill>
                    <a:latin typeface="NEU-BZ-S92"/>
                    <a:ea typeface="方正书宋_GBK" panose="02000000000000000000" pitchFamily="2" charset="-122"/>
                    <a:cs typeface="Times New Roman" panose="02020603050405020304" pitchFamily="18" charset="0"/>
                  </a:rPr>
                  <a:t>s</a:t>
                </a:r>
                <a:r>
                  <a:rPr lang="en-US" altLang="zh-CN" sz="2800" dirty="0">
                    <a:solidFill>
                      <a:srgbClr val="000000"/>
                    </a:solidFill>
                    <a:latin typeface="方正书宋_GBK" panose="02000000000000000000" pitchFamily="2" charset="-122"/>
                    <a:cs typeface="Times New Roman" panose="02020603050405020304" pitchFamily="18" charset="0"/>
                  </a:rPr>
                  <a:t>)</a:t>
                </a:r>
                <a:r>
                  <a:rPr lang="en-US" altLang="zh-CN" sz="2800" dirty="0">
                    <a:solidFill>
                      <a:srgbClr val="000000"/>
                    </a:solidFill>
                    <a:latin typeface="NEU-BZ-S92"/>
                    <a:ea typeface="方正书宋_GBK" panose="02000000000000000000" pitchFamily="2"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m:t>
                        </m:r>
                      </m:den>
                    </m:f>
                  </m:oMath>
                </a14:m>
                <a:r>
                  <a:rPr lang="en-US" altLang="zh-CN" sz="2800" dirty="0">
                    <a:solidFill>
                      <a:srgbClr val="000000"/>
                    </a:solidFill>
                    <a:latin typeface="NEU-BZ-S92"/>
                    <a:ea typeface="方正书宋_GBK" panose="02000000000000000000" pitchFamily="2" charset="-122"/>
                    <a:cs typeface="Times New Roman" panose="02020603050405020304" pitchFamily="18" charset="0"/>
                  </a:rPr>
                  <a:t>O</a:t>
                </a:r>
                <a:r>
                  <a:rPr lang="en-US" altLang="zh-CN" sz="2800" baseline="-25000" dirty="0">
                    <a:solidFill>
                      <a:srgbClr val="000000"/>
                    </a:solidFill>
                    <a:latin typeface="NEU-BZ-S92"/>
                    <a:ea typeface="方正书宋_GBK" panose="02000000000000000000" pitchFamily="2" charset="-122"/>
                    <a:cs typeface="Times New Roman" panose="02020603050405020304" pitchFamily="18" charset="0"/>
                  </a:rPr>
                  <a:t>2</a:t>
                </a:r>
                <a:r>
                  <a:rPr lang="en-US" altLang="zh-CN" sz="2800" dirty="0">
                    <a:solidFill>
                      <a:srgbClr val="000000"/>
                    </a:solidFill>
                    <a:latin typeface="方正书宋_GBK" panose="02000000000000000000" pitchFamily="2" charset="-122"/>
                    <a:cs typeface="Times New Roman" panose="02020603050405020304" pitchFamily="18" charset="0"/>
                  </a:rPr>
                  <a:t>(</a:t>
                </a:r>
                <a:r>
                  <a:rPr lang="en-US" altLang="zh-CN" sz="2800" dirty="0">
                    <a:solidFill>
                      <a:srgbClr val="000000"/>
                    </a:solidFill>
                    <a:latin typeface="NEU-BZ-S92"/>
                    <a:ea typeface="方正书宋_GBK" panose="02000000000000000000" pitchFamily="2" charset="-122"/>
                    <a:cs typeface="Times New Roman" panose="02020603050405020304" pitchFamily="18" charset="0"/>
                  </a:rPr>
                  <a:t>g</a:t>
                </a:r>
                <a:r>
                  <a:rPr lang="en-US" altLang="zh-CN" sz="2800" dirty="0">
                    <a:solidFill>
                      <a:srgbClr val="000000"/>
                    </a:solidFill>
                    <a:latin typeface="方正书宋_GBK" panose="02000000000000000000" pitchFamily="2" charset="-122"/>
                    <a:cs typeface="Times New Roman" panose="02020603050405020304" pitchFamily="18" charset="0"/>
                  </a:rPr>
                  <a:t>)</a:t>
                </a:r>
                <a:endParaRPr lang="zh-CN" altLang="en-US" sz="2800" dirty="0"/>
              </a:p>
            </p:txBody>
          </p:sp>
        </mc:Choice>
        <mc:Fallback xmlns="">
          <p:sp>
            <p:nvSpPr>
              <p:cNvPr id="24" name="矩形 23">
                <a:extLst>
                  <a:ext uri="{FF2B5EF4-FFF2-40B4-BE49-F238E27FC236}">
                    <a16:creationId xmlns:a16="http://schemas.microsoft.com/office/drawing/2014/main" xmlns:a14="http://schemas.microsoft.com/office/drawing/2010/main" xmlns="" id="{60B47F9D-8477-4938-84BB-EC2012FA3F18}"/>
                  </a:ext>
                </a:extLst>
              </p:cNvPr>
              <p:cNvSpPr>
                <a:spLocks noRot="1" noChangeAspect="1" noMove="1" noResize="1" noEditPoints="1" noAdjustHandles="1" noChangeArrowheads="1" noChangeShapeType="1" noTextEdit="1"/>
              </p:cNvSpPr>
              <p:nvPr/>
            </p:nvSpPr>
            <p:spPr>
              <a:xfrm>
                <a:off x="267946" y="2399371"/>
                <a:ext cx="1911101" cy="700705"/>
              </a:xfrm>
              <a:prstGeom prst="rect">
                <a:avLst/>
              </a:prstGeom>
              <a:blipFill rotWithShape="1">
                <a:blip r:embed="rId3"/>
                <a:stretch>
                  <a:fillRect l="-1917" r="-11182" b="-13913"/>
                </a:stretch>
              </a:blipFill>
            </p:spPr>
            <p:txBody>
              <a:bodyPr/>
              <a:lstStyle/>
              <a:p>
                <a:r>
                  <a:rPr lang="zh-CN" altLang="en-US">
                    <a:noFill/>
                  </a:rPr>
                  <a:t> </a:t>
                </a:r>
              </a:p>
            </p:txBody>
          </p:sp>
        </mc:Fallback>
      </mc:AlternateContent>
      <p:sp>
        <p:nvSpPr>
          <p:cNvPr id="34" name="Rectangle 11">
            <a:extLst>
              <a:ext uri="{FF2B5EF4-FFF2-40B4-BE49-F238E27FC236}">
                <a16:creationId xmlns="" xmlns:a16="http://schemas.microsoft.com/office/drawing/2014/main" id="{FBFD9A70-1FCE-40A1-B182-6E218E7A4D85}"/>
              </a:ext>
            </a:extLst>
          </p:cNvPr>
          <p:cNvSpPr>
            <a:spLocks noChangeArrowheads="1"/>
          </p:cNvSpPr>
          <p:nvPr/>
        </p:nvSpPr>
        <p:spPr bwMode="auto">
          <a:xfrm>
            <a:off x="139039" y="3343255"/>
            <a:ext cx="2305439" cy="662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cs typeface="Times New Roman" panose="02020603050405020304" pitchFamily="18" charset="0"/>
              </a:rPr>
              <a:t>  ②S(s)+O</a:t>
            </a:r>
            <a:r>
              <a:rPr kumimoji="0" lang="en-US" altLang="zh-CN" sz="2800" b="0" i="0" u="none" strike="noStrike" cap="none" normalizeH="0" baseline="-30000" dirty="0">
                <a:ln>
                  <a:noFill/>
                </a:ln>
                <a:solidFill>
                  <a:srgbClr val="000000"/>
                </a:solidFill>
                <a:effectLst/>
                <a:cs typeface="Times New Roman" panose="02020603050405020304" pitchFamily="18" charset="0"/>
              </a:rPr>
              <a:t>2</a:t>
            </a:r>
            <a:r>
              <a:rPr kumimoji="0" lang="en-US" altLang="zh-CN" sz="2800" b="0" i="0" u="none" strike="noStrike" cap="none" normalizeH="0" baseline="0" dirty="0">
                <a:ln>
                  <a:noFill/>
                </a:ln>
                <a:solidFill>
                  <a:srgbClr val="000000"/>
                </a:solidFill>
                <a:effectLst/>
                <a:cs typeface="Times New Roman" panose="02020603050405020304" pitchFamily="18" charset="0"/>
              </a:rPr>
              <a:t>(g)</a:t>
            </a:r>
            <a:endParaRPr kumimoji="0" lang="en-US" altLang="zh-CN" sz="2800" b="0" i="0" u="none" strike="noStrike" cap="none" normalizeH="0" baseline="0" dirty="0">
              <a:ln>
                <a:noFill/>
              </a:ln>
              <a:solidFill>
                <a:schemeClr val="tx1"/>
              </a:solidFill>
              <a:effectLst/>
            </a:endParaRPr>
          </a:p>
        </p:txBody>
      </p:sp>
      <mc:AlternateContent xmlns:mc="http://schemas.openxmlformats.org/markup-compatibility/2006" xmlns:a14="http://schemas.microsoft.com/office/drawing/2010/main">
        <mc:Choice Requires="a14">
          <p:sp>
            <p:nvSpPr>
              <p:cNvPr id="35" name="Rectangle 13">
                <a:extLst>
                  <a:ext uri="{FF2B5EF4-FFF2-40B4-BE49-F238E27FC236}">
                    <a16:creationId xmlns="" xmlns:a16="http://schemas.microsoft.com/office/drawing/2014/main" id="{53D141F2-E4C8-44C3-8BBB-AF56B8705B40}"/>
                  </a:ext>
                </a:extLst>
              </p:cNvPr>
              <p:cNvSpPr>
                <a:spLocks noChangeArrowheads="1"/>
              </p:cNvSpPr>
              <p:nvPr/>
            </p:nvSpPr>
            <p:spPr bwMode="auto">
              <a:xfrm>
                <a:off x="286996" y="4849159"/>
                <a:ext cx="2666114" cy="100489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lnSpc>
                    <a:spcPct val="150000"/>
                  </a:lnSpc>
                  <a:spcBef>
                    <a:spcPct val="0"/>
                  </a:spcBef>
                  <a:spcAft>
                    <a:spcPct val="0"/>
                  </a:spcAft>
                </a:pPr>
                <a:r>
                  <a:rPr kumimoji="0" lang="en-US" altLang="zh-CN" sz="2800" b="0" i="0" u="none" strike="noStrike" cap="none" normalizeH="0" baseline="0" dirty="0">
                    <a:ln>
                      <a:noFill/>
                    </a:ln>
                    <a:solidFill>
                      <a:srgbClr val="000000"/>
                    </a:solidFill>
                    <a:effectLst/>
                    <a:cs typeface="Times New Roman" panose="02020603050405020304" pitchFamily="18" charset="0"/>
                  </a:rPr>
                  <a:t>③H</a:t>
                </a:r>
                <a:r>
                  <a:rPr kumimoji="0" lang="en-US" altLang="zh-CN" sz="2800" b="0" i="0" u="none" strike="noStrike" cap="none" normalizeH="0" baseline="-30000" dirty="0">
                    <a:ln>
                      <a:noFill/>
                    </a:ln>
                    <a:solidFill>
                      <a:srgbClr val="000000"/>
                    </a:solidFill>
                    <a:effectLst/>
                    <a:cs typeface="Times New Roman" panose="02020603050405020304" pitchFamily="18" charset="0"/>
                  </a:rPr>
                  <a:t>2</a:t>
                </a:r>
                <a:r>
                  <a:rPr kumimoji="0" lang="en-US" altLang="zh-CN" sz="2800" b="0" i="0" u="none" strike="noStrike" cap="none" normalizeH="0" baseline="0" dirty="0">
                    <a:ln>
                      <a:noFill/>
                    </a:ln>
                    <a:solidFill>
                      <a:srgbClr val="000000"/>
                    </a:solidFill>
                    <a:effectLst/>
                    <a:cs typeface="Times New Roman" panose="02020603050405020304" pitchFamily="18" charset="0"/>
                  </a:rPr>
                  <a:t>(g)+</a:t>
                </a:r>
                <a:r>
                  <a:rPr lang="zh-CN" altLang="zh-CN" sz="2800" dirty="0">
                    <a:ea typeface="Cambria Math" panose="02040503050406030204" pitchFamily="18" charset="0"/>
                  </a:rPr>
                  <a:t> </a:t>
                </a:r>
                <a14:m>
                  <m:oMath xmlns:m="http://schemas.openxmlformats.org/officeDocument/2006/math">
                    <m:f>
                      <m:fPr>
                        <m:ctrlPr>
                          <a:rPr lang="zh-CN" altLang="zh-CN" sz="2800" i="1">
                            <a:latin typeface="Cambria Math" panose="02040503050406030204" pitchFamily="18" charset="0"/>
                            <a:ea typeface="Cambria Math" panose="02040503050406030204" pitchFamily="18" charset="0"/>
                          </a:rPr>
                        </m:ctrlPr>
                      </m:fPr>
                      <m:num>
                        <m:r>
                          <a:rPr lang="en-US" altLang="zh-CN" sz="2800">
                            <a:solidFill>
                              <a:srgbClr val="000000"/>
                            </a:solidFill>
                            <a:latin typeface="Cambria Math" panose="02040503050406030204" pitchFamily="18" charset="0"/>
                            <a:ea typeface="方正书宋_GBK" panose="02000000000000000000" pitchFamily="2" charset="-122"/>
                            <a:cs typeface="Times New Roman" panose="02020603050405020304" pitchFamily="18" charset="0"/>
                          </a:rPr>
                          <m:t>1</m:t>
                        </m:r>
                      </m:num>
                      <m:den>
                        <m:r>
                          <a:rPr lang="en-US" altLang="zh-CN" sz="2800">
                            <a:solidFill>
                              <a:srgbClr val="000000"/>
                            </a:solidFill>
                            <a:latin typeface="Cambria Math" panose="02040503050406030204" pitchFamily="18" charset="0"/>
                            <a:ea typeface="方正书宋_GBK" panose="02000000000000000000" pitchFamily="2" charset="-122"/>
                            <a:cs typeface="Times New Roman" panose="02020603050405020304" pitchFamily="18" charset="0"/>
                          </a:rPr>
                          <m:t>2</m:t>
                        </m:r>
                      </m:den>
                    </m:f>
                    <m:r>
                      <a:rPr lang="en-US" altLang="zh-CN" sz="2800" i="1">
                        <a:solidFill>
                          <a:srgbClr val="000000"/>
                        </a:solidFill>
                        <a:latin typeface="Cambria Math" panose="02040503050406030204" pitchFamily="18" charset="0"/>
                        <a:ea typeface="方正书宋_GBK" panose="02000000000000000000" pitchFamily="2" charset="-122"/>
                        <a:cs typeface="Times New Roman" panose="02020603050405020304" pitchFamily="18" charset="0"/>
                      </a:rPr>
                      <m:t> </m:t>
                    </m:r>
                  </m:oMath>
                </a14:m>
                <a:r>
                  <a:rPr kumimoji="0" lang="en-US" altLang="zh-CN" sz="2800" b="0" i="0" u="none" strike="noStrike" cap="none" normalizeH="0" baseline="0" dirty="0">
                    <a:ln>
                      <a:noFill/>
                    </a:ln>
                    <a:solidFill>
                      <a:srgbClr val="000000"/>
                    </a:solidFill>
                    <a:effectLst/>
                    <a:cs typeface="Times New Roman" panose="02020603050405020304" pitchFamily="18" charset="0"/>
                  </a:rPr>
                  <a:t>O</a:t>
                </a:r>
                <a:r>
                  <a:rPr kumimoji="0" lang="en-US" altLang="zh-CN" sz="2800" b="0" i="0" u="none" strike="noStrike" cap="none" normalizeH="0" baseline="-30000" dirty="0">
                    <a:ln>
                      <a:noFill/>
                    </a:ln>
                    <a:solidFill>
                      <a:srgbClr val="000000"/>
                    </a:solidFill>
                    <a:effectLst/>
                    <a:cs typeface="Times New Roman" panose="02020603050405020304" pitchFamily="18" charset="0"/>
                  </a:rPr>
                  <a:t>2</a:t>
                </a:r>
                <a:r>
                  <a:rPr kumimoji="0" lang="en-US" altLang="zh-CN" sz="2800" b="0" i="0" u="none" strike="noStrike" cap="none" normalizeH="0" baseline="0" dirty="0">
                    <a:ln>
                      <a:noFill/>
                    </a:ln>
                    <a:solidFill>
                      <a:srgbClr val="000000"/>
                    </a:solidFill>
                    <a:effectLst/>
                    <a:cs typeface="Times New Roman" panose="02020603050405020304" pitchFamily="18" charset="0"/>
                  </a:rPr>
                  <a:t>(g)</a:t>
                </a:r>
                <a:endParaRPr kumimoji="0" lang="en-US" altLang="zh-CN" sz="2800" b="0" i="0" u="none" strike="noStrike" cap="none" normalizeH="0" baseline="0" dirty="0">
                  <a:ln>
                    <a:noFill/>
                  </a:ln>
                  <a:solidFill>
                    <a:schemeClr val="tx1"/>
                  </a:solidFill>
                  <a:effectLst/>
                </a:endParaRPr>
              </a:p>
            </p:txBody>
          </p:sp>
        </mc:Choice>
        <mc:Fallback xmlns="">
          <p:sp>
            <p:nvSpPr>
              <p:cNvPr id="35" name="Rectangle 13">
                <a:extLst>
                  <a:ext uri="{FF2B5EF4-FFF2-40B4-BE49-F238E27FC236}">
                    <a16:creationId xmlns:a16="http://schemas.microsoft.com/office/drawing/2014/main" id="{53D141F2-E4C8-44C3-8BBB-AF56B8705B40}"/>
                  </a:ext>
                </a:extLst>
              </p:cNvPr>
              <p:cNvSpPr>
                <a:spLocks noRot="1" noChangeAspect="1" noMove="1" noResize="1" noEditPoints="1" noAdjustHandles="1" noChangeArrowheads="1" noChangeShapeType="1" noTextEdit="1"/>
              </p:cNvSpPr>
              <p:nvPr/>
            </p:nvSpPr>
            <p:spPr bwMode="auto">
              <a:xfrm>
                <a:off x="286996" y="4849159"/>
                <a:ext cx="2666114" cy="1004890"/>
              </a:xfrm>
              <a:prstGeom prst="rect">
                <a:avLst/>
              </a:prstGeom>
              <a:blipFill>
                <a:blip r:embed="rId4"/>
                <a:stretch>
                  <a:fillRect l="-4577" r="-3661" b="-60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36" name="Rectangle 14">
            <a:extLst>
              <a:ext uri="{FF2B5EF4-FFF2-40B4-BE49-F238E27FC236}">
                <a16:creationId xmlns="" xmlns:a16="http://schemas.microsoft.com/office/drawing/2014/main" id="{EB6C60BA-BDBC-4AB4-A7B6-7CC6A982C7E5}"/>
              </a:ext>
            </a:extLst>
          </p:cNvPr>
          <p:cNvSpPr>
            <a:spLocks noChangeArrowheads="1"/>
          </p:cNvSpPr>
          <p:nvPr/>
        </p:nvSpPr>
        <p:spPr bwMode="auto">
          <a:xfrm>
            <a:off x="139039" y="5915483"/>
            <a:ext cx="2345514" cy="66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cs typeface="Times New Roman" panose="02020603050405020304" pitchFamily="18" charset="0"/>
              </a:rPr>
              <a:t>  2H</a:t>
            </a:r>
            <a:r>
              <a:rPr kumimoji="0" lang="en-US" altLang="zh-CN" sz="2800" b="0" i="0" u="none" strike="noStrike" cap="none" normalizeH="0" baseline="-30000" dirty="0">
                <a:ln>
                  <a:noFill/>
                </a:ln>
                <a:solidFill>
                  <a:srgbClr val="000000"/>
                </a:solidFill>
                <a:effectLst/>
                <a:cs typeface="Times New Roman" panose="02020603050405020304" pitchFamily="18" charset="0"/>
              </a:rPr>
              <a:t>2</a:t>
            </a:r>
            <a:r>
              <a:rPr kumimoji="0" lang="en-US" altLang="zh-CN" sz="2800" b="0" i="0" u="none" strike="noStrike" cap="none" normalizeH="0" baseline="0" dirty="0">
                <a:ln>
                  <a:noFill/>
                </a:ln>
                <a:solidFill>
                  <a:srgbClr val="000000"/>
                </a:solidFill>
                <a:effectLst/>
                <a:cs typeface="Times New Roman" panose="02020603050405020304" pitchFamily="18" charset="0"/>
              </a:rPr>
              <a:t>(g)+O</a:t>
            </a:r>
            <a:r>
              <a:rPr kumimoji="0" lang="en-US" altLang="zh-CN" sz="2800" b="0" i="0" u="none" strike="noStrike" cap="none" normalizeH="0" baseline="-30000" dirty="0">
                <a:ln>
                  <a:noFill/>
                </a:ln>
                <a:solidFill>
                  <a:srgbClr val="000000"/>
                </a:solidFill>
                <a:effectLst/>
                <a:cs typeface="Times New Roman" panose="02020603050405020304" pitchFamily="18" charset="0"/>
              </a:rPr>
              <a:t>2</a:t>
            </a:r>
            <a:r>
              <a:rPr kumimoji="0" lang="en-US" altLang="zh-CN" sz="2800" b="0" i="0" u="none" strike="noStrike" cap="none" normalizeH="0" baseline="0" dirty="0">
                <a:ln>
                  <a:noFill/>
                </a:ln>
                <a:solidFill>
                  <a:srgbClr val="000000"/>
                </a:solidFill>
                <a:effectLst/>
                <a:cs typeface="Times New Roman" panose="02020603050405020304" pitchFamily="18" charset="0"/>
              </a:rPr>
              <a:t>(g)</a:t>
            </a:r>
            <a:endParaRPr kumimoji="0" lang="en-US" altLang="zh-CN" sz="2800" b="0" i="0" u="none" strike="noStrike" cap="none" normalizeH="0" baseline="0" dirty="0">
              <a:ln>
                <a:noFill/>
              </a:ln>
              <a:solidFill>
                <a:schemeClr val="tx1"/>
              </a:solidFill>
              <a:effectLst/>
            </a:endParaRPr>
          </a:p>
        </p:txBody>
      </p:sp>
      <p:sp>
        <p:nvSpPr>
          <p:cNvPr id="39" name="Rectangle 12">
            <a:extLst>
              <a:ext uri="{FF2B5EF4-FFF2-40B4-BE49-F238E27FC236}">
                <a16:creationId xmlns="" xmlns:a16="http://schemas.microsoft.com/office/drawing/2014/main" id="{27240CF1-4C71-4FB3-BC84-360751A5FE75}"/>
              </a:ext>
            </a:extLst>
          </p:cNvPr>
          <p:cNvSpPr>
            <a:spLocks noChangeArrowheads="1"/>
          </p:cNvSpPr>
          <p:nvPr/>
        </p:nvSpPr>
        <p:spPr bwMode="auto">
          <a:xfrm>
            <a:off x="228046" y="4151725"/>
            <a:ext cx="1986441" cy="66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cs typeface="Times New Roman" panose="02020603050405020304" pitchFamily="18" charset="0"/>
              </a:rPr>
              <a:t>  S(g)+O</a:t>
            </a:r>
            <a:r>
              <a:rPr kumimoji="0" lang="en-US" altLang="zh-CN" sz="2800" b="0" i="0" u="none" strike="noStrike" cap="none" normalizeH="0" baseline="-30000" dirty="0">
                <a:ln>
                  <a:noFill/>
                </a:ln>
                <a:solidFill>
                  <a:srgbClr val="000000"/>
                </a:solidFill>
                <a:effectLst/>
                <a:cs typeface="Times New Roman" panose="02020603050405020304" pitchFamily="18" charset="0"/>
              </a:rPr>
              <a:t>2</a:t>
            </a:r>
            <a:r>
              <a:rPr kumimoji="0" lang="en-US" altLang="zh-CN" sz="2800" b="0" i="0" u="none" strike="noStrike" cap="none" normalizeH="0" baseline="0" dirty="0">
                <a:ln>
                  <a:noFill/>
                </a:ln>
                <a:solidFill>
                  <a:srgbClr val="000000"/>
                </a:solidFill>
                <a:effectLst/>
                <a:cs typeface="Times New Roman" panose="02020603050405020304" pitchFamily="18" charset="0"/>
              </a:rPr>
              <a:t>(g)</a:t>
            </a:r>
            <a:endParaRPr kumimoji="0" lang="en-US" altLang="zh-CN" sz="2800" b="0" i="0" u="none" strike="noStrike" cap="none" normalizeH="0" baseline="0" dirty="0">
              <a:ln>
                <a:noFill/>
              </a:ln>
              <a:solidFill>
                <a:schemeClr val="tx1"/>
              </a:solidFill>
              <a:effectLst/>
            </a:endParaRPr>
          </a:p>
        </p:txBody>
      </p:sp>
      <p:sp>
        <p:nvSpPr>
          <p:cNvPr id="29" name="矩形 28">
            <a:extLst>
              <a:ext uri="{FF2B5EF4-FFF2-40B4-BE49-F238E27FC236}">
                <a16:creationId xmlns="" xmlns:a16="http://schemas.microsoft.com/office/drawing/2014/main" id="{85CDA2FD-7BEE-4E50-AD68-2540EB85DFFF}"/>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40258521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411" name="图片 2513">
            <a:extLst>
              <a:ext uri="{FF2B5EF4-FFF2-40B4-BE49-F238E27FC236}">
                <a16:creationId xmlns="" xmlns:a16="http://schemas.microsoft.com/office/drawing/2014/main" id="{1C1722B6-D459-4AA6-A3AE-BFFA55A5B4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032" y="1498172"/>
            <a:ext cx="745458" cy="421346"/>
          </a:xfrm>
          <a:prstGeom prst="rect">
            <a:avLst/>
          </a:prstGeom>
          <a:noFill/>
          <a:extLst>
            <a:ext uri="{909E8E84-426E-40DD-AFC4-6F175D3DCCD1}">
              <a14:hiddenFill xmlns:a14="http://schemas.microsoft.com/office/drawing/2010/main">
                <a:solidFill>
                  <a:srgbClr val="FFFFFF"/>
                </a:solidFill>
              </a14:hiddenFill>
            </a:ext>
          </a:extLst>
        </p:spPr>
      </p:pic>
      <p:pic>
        <p:nvPicPr>
          <p:cNvPr id="17410" name="图片 2514">
            <a:extLst>
              <a:ext uri="{FF2B5EF4-FFF2-40B4-BE49-F238E27FC236}">
                <a16:creationId xmlns="" xmlns:a16="http://schemas.microsoft.com/office/drawing/2014/main" id="{F338004D-5867-4DDB-B108-85E4D0406E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8610" y="615878"/>
            <a:ext cx="745458" cy="42134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16">
            <a:extLst>
              <a:ext uri="{FF2B5EF4-FFF2-40B4-BE49-F238E27FC236}">
                <a16:creationId xmlns="" xmlns:a16="http://schemas.microsoft.com/office/drawing/2014/main" id="{26CEE577-ACD5-4D9A-8876-ABD4B4D4C295}"/>
              </a:ext>
            </a:extLst>
          </p:cNvPr>
          <p:cNvSpPr>
            <a:spLocks noChangeArrowheads="1"/>
          </p:cNvSpPr>
          <p:nvPr/>
        </p:nvSpPr>
        <p:spPr bwMode="auto">
          <a:xfrm>
            <a:off x="71599" y="1375655"/>
            <a:ext cx="2582758" cy="66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cs typeface="Times New Roman" panose="02020603050405020304" pitchFamily="18" charset="0"/>
              </a:rPr>
              <a:t>  </a:t>
            </a:r>
            <a:r>
              <a:rPr kumimoji="0" lang="en-US" altLang="zh-CN" sz="2800" b="0" i="0" u="none" strike="noStrike" cap="none" normalizeH="0" baseline="0" dirty="0" err="1">
                <a:ln>
                  <a:noFill/>
                </a:ln>
                <a:solidFill>
                  <a:srgbClr val="000000"/>
                </a:solidFill>
                <a:effectLst/>
                <a:cs typeface="Times New Roman" panose="02020603050405020304" pitchFamily="18" charset="0"/>
              </a:rPr>
              <a:t>CaO</a:t>
            </a:r>
            <a:r>
              <a:rPr kumimoji="0" lang="en-US" altLang="zh-CN" sz="2800" b="0" i="0" u="none" strike="noStrike" cap="none" normalizeH="0" baseline="0" dirty="0">
                <a:ln>
                  <a:noFill/>
                </a:ln>
                <a:solidFill>
                  <a:srgbClr val="000000"/>
                </a:solidFill>
                <a:effectLst/>
                <a:cs typeface="Times New Roman" panose="02020603050405020304" pitchFamily="18" charset="0"/>
              </a:rPr>
              <a:t>(s)+H</a:t>
            </a:r>
            <a:r>
              <a:rPr kumimoji="0" lang="en-US" altLang="zh-CN" sz="2800" b="0" i="0" u="none" strike="noStrike" cap="none" normalizeH="0" baseline="-30000" dirty="0">
                <a:ln>
                  <a:noFill/>
                </a:ln>
                <a:solidFill>
                  <a:srgbClr val="000000"/>
                </a:solidFill>
                <a:effectLst/>
                <a:cs typeface="Times New Roman" panose="02020603050405020304" pitchFamily="18" charset="0"/>
              </a:rPr>
              <a:t>2</a:t>
            </a:r>
            <a:r>
              <a:rPr kumimoji="0" lang="en-US" altLang="zh-CN" sz="2800" b="0" i="0" u="none" strike="noStrike" cap="none" normalizeH="0" baseline="0" dirty="0">
                <a:ln>
                  <a:noFill/>
                </a:ln>
                <a:solidFill>
                  <a:srgbClr val="000000"/>
                </a:solidFill>
                <a:effectLst/>
                <a:cs typeface="Times New Roman" panose="02020603050405020304" pitchFamily="18" charset="0"/>
              </a:rPr>
              <a:t>O(l)</a:t>
            </a:r>
            <a:endParaRPr kumimoji="0" lang="en-US" altLang="zh-CN" sz="2800" b="0" i="0" u="none" strike="noStrike" cap="none" normalizeH="0" baseline="0" dirty="0">
              <a:ln>
                <a:noFill/>
              </a:ln>
              <a:solidFill>
                <a:schemeClr val="tx1"/>
              </a:solidFill>
              <a:effectLst/>
            </a:endParaRPr>
          </a:p>
        </p:txBody>
      </p:sp>
      <p:sp>
        <p:nvSpPr>
          <p:cNvPr id="23" name="Rectangle 17">
            <a:extLst>
              <a:ext uri="{FF2B5EF4-FFF2-40B4-BE49-F238E27FC236}">
                <a16:creationId xmlns="" xmlns:a16="http://schemas.microsoft.com/office/drawing/2014/main" id="{C1E2B491-F5DD-4F59-BB5E-6F9099FA23CA}"/>
              </a:ext>
            </a:extLst>
          </p:cNvPr>
          <p:cNvSpPr>
            <a:spLocks noChangeArrowheads="1"/>
          </p:cNvSpPr>
          <p:nvPr/>
        </p:nvSpPr>
        <p:spPr bwMode="auto">
          <a:xfrm>
            <a:off x="3322801" y="1298198"/>
            <a:ext cx="310052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cs typeface="Times New Roman" panose="02020603050405020304" pitchFamily="18" charset="0"/>
              </a:rPr>
              <a:t> Ca(OH)</a:t>
            </a:r>
            <a:r>
              <a:rPr kumimoji="0" lang="en-US" altLang="zh-CN" sz="2800" b="0" i="0" u="none" strike="noStrike" cap="none" normalizeH="0" baseline="-30000" dirty="0">
                <a:ln>
                  <a:noFill/>
                </a:ln>
                <a:solidFill>
                  <a:srgbClr val="000000"/>
                </a:solidFill>
                <a:effectLst/>
                <a:cs typeface="Times New Roman" panose="02020603050405020304" pitchFamily="18" charset="0"/>
              </a:rPr>
              <a:t>2</a:t>
            </a:r>
            <a:r>
              <a:rPr kumimoji="0" lang="en-US" altLang="zh-CN" sz="2800" b="0" i="0" u="none" strike="noStrike" cap="none" normalizeH="0" baseline="0" dirty="0">
                <a:ln>
                  <a:noFill/>
                </a:ln>
                <a:solidFill>
                  <a:srgbClr val="000000"/>
                </a:solidFill>
                <a:effectLst/>
                <a:cs typeface="Times New Roman" panose="02020603050405020304" pitchFamily="18" charset="0"/>
              </a:rPr>
              <a:t>(</a:t>
            </a:r>
            <a:r>
              <a:rPr kumimoji="0" lang="en-US" altLang="zh-CN" sz="2800" b="0" i="0" u="none" strike="noStrike" cap="none" normalizeH="0" baseline="0" dirty="0" err="1">
                <a:ln>
                  <a:noFill/>
                </a:ln>
                <a:solidFill>
                  <a:srgbClr val="000000"/>
                </a:solidFill>
                <a:effectLst/>
                <a:cs typeface="Times New Roman" panose="02020603050405020304" pitchFamily="18" charset="0"/>
              </a:rPr>
              <a:t>aq</a:t>
            </a:r>
            <a:r>
              <a:rPr kumimoji="0" lang="en-US" altLang="zh-CN" sz="2800" b="0" i="0" u="none" strike="noStrike" cap="none" normalizeH="0" baseline="0" dirty="0">
                <a:ln>
                  <a:noFill/>
                </a:ln>
                <a:solidFill>
                  <a:srgbClr val="000000"/>
                </a:solidFill>
                <a:effectLst/>
                <a:cs typeface="Times New Roman" panose="02020603050405020304" pitchFamily="18" charset="0"/>
              </a:rPr>
              <a:t>)</a:t>
            </a:r>
            <a:r>
              <a:rPr kumimoji="0" lang="zh-CN" altLang="en-US" sz="2800" b="0" i="0" u="none" strike="noStrike" cap="none" normalizeH="0" baseline="0" dirty="0">
                <a:ln>
                  <a:noFill/>
                </a:ln>
                <a:solidFill>
                  <a:srgbClr val="000000"/>
                </a:solidFill>
                <a:effectLst/>
                <a:cs typeface="Times New Roman" panose="02020603050405020304" pitchFamily="18" charset="0"/>
              </a:rPr>
              <a:t>　</a:t>
            </a:r>
            <a:r>
              <a:rPr kumimoji="0" lang="en-US" altLang="zh-CN" sz="2800" b="0" i="0" u="none" strike="noStrike" cap="none" normalizeH="0" baseline="0" dirty="0">
                <a:ln>
                  <a:noFill/>
                </a:ln>
                <a:solidFill>
                  <a:srgbClr val="000000"/>
                </a:solidFill>
                <a:effectLst/>
                <a:cs typeface="Times New Roman" panose="02020603050405020304" pitchFamily="18" charset="0"/>
              </a:rPr>
              <a:t>Δ</a:t>
            </a:r>
            <a:r>
              <a:rPr kumimoji="0" lang="en-US" altLang="zh-CN" sz="2800" b="0" i="1" u="none" strike="noStrike" cap="none" normalizeH="0" baseline="0" dirty="0">
                <a:ln>
                  <a:noFill/>
                </a:ln>
                <a:solidFill>
                  <a:srgbClr val="000000"/>
                </a:solidFill>
                <a:effectLst/>
                <a:cs typeface="Times New Roman" panose="02020603050405020304" pitchFamily="18" charset="0"/>
              </a:rPr>
              <a:t>H</a:t>
            </a:r>
            <a:r>
              <a:rPr kumimoji="0" lang="en-US" altLang="zh-CN" sz="2800" b="0" i="0" u="none" strike="noStrike" cap="none" normalizeH="0" baseline="-30000" dirty="0">
                <a:ln>
                  <a:noFill/>
                </a:ln>
                <a:solidFill>
                  <a:srgbClr val="000000"/>
                </a:solidFill>
                <a:effectLst/>
                <a:cs typeface="Times New Roman" panose="02020603050405020304" pitchFamily="18" charset="0"/>
              </a:rPr>
              <a:t>8</a:t>
            </a:r>
            <a:endParaRPr kumimoji="0" lang="en-US" altLang="zh-CN" sz="2800" b="0" i="0" u="none" strike="noStrike" cap="none" normalizeH="0" baseline="0" dirty="0">
              <a:ln>
                <a:noFill/>
              </a:ln>
              <a:solidFill>
                <a:schemeClr val="tx1"/>
              </a:solidFill>
              <a:effectLst/>
            </a:endParaRPr>
          </a:p>
        </p:txBody>
      </p:sp>
      <p:sp>
        <p:nvSpPr>
          <p:cNvPr id="37" name="Rectangle 15">
            <a:extLst>
              <a:ext uri="{FF2B5EF4-FFF2-40B4-BE49-F238E27FC236}">
                <a16:creationId xmlns="" xmlns:a16="http://schemas.microsoft.com/office/drawing/2014/main" id="{D54E3BB0-0039-4A90-9D0F-6A88A6A20F93}"/>
              </a:ext>
            </a:extLst>
          </p:cNvPr>
          <p:cNvSpPr>
            <a:spLocks noChangeArrowheads="1"/>
          </p:cNvSpPr>
          <p:nvPr/>
        </p:nvSpPr>
        <p:spPr bwMode="auto">
          <a:xfrm>
            <a:off x="139039" y="472378"/>
            <a:ext cx="2119491" cy="662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cs typeface="Times New Roman" panose="02020603050405020304" pitchFamily="18" charset="0"/>
              </a:rPr>
              <a:t>  ④CaCO</a:t>
            </a:r>
            <a:r>
              <a:rPr kumimoji="0" lang="en-US" altLang="zh-CN" sz="2800" b="0" i="0" u="none" strike="noStrike" cap="none" normalizeH="0" baseline="-30000" dirty="0">
                <a:ln>
                  <a:noFill/>
                </a:ln>
                <a:solidFill>
                  <a:srgbClr val="000000"/>
                </a:solidFill>
                <a:effectLst/>
                <a:cs typeface="Times New Roman" panose="02020603050405020304" pitchFamily="18" charset="0"/>
              </a:rPr>
              <a:t>3</a:t>
            </a:r>
            <a:r>
              <a:rPr kumimoji="0" lang="en-US" altLang="zh-CN" sz="2800" b="0" i="0" u="none" strike="noStrike" cap="none" normalizeH="0" baseline="0" dirty="0">
                <a:ln>
                  <a:noFill/>
                </a:ln>
                <a:solidFill>
                  <a:srgbClr val="000000"/>
                </a:solidFill>
                <a:effectLst/>
                <a:cs typeface="Times New Roman" panose="02020603050405020304" pitchFamily="18" charset="0"/>
              </a:rPr>
              <a:t>(s)</a:t>
            </a:r>
            <a:endParaRPr kumimoji="0" lang="en-US" altLang="zh-CN" sz="2800" b="0" i="0" u="none" strike="noStrike" cap="none" normalizeH="0" baseline="0" dirty="0">
              <a:ln>
                <a:noFill/>
              </a:ln>
              <a:solidFill>
                <a:schemeClr val="tx1"/>
              </a:solidFill>
              <a:effectLst/>
            </a:endParaRPr>
          </a:p>
        </p:txBody>
      </p:sp>
      <p:sp>
        <p:nvSpPr>
          <p:cNvPr id="38" name="Rectangle 16">
            <a:extLst>
              <a:ext uri="{FF2B5EF4-FFF2-40B4-BE49-F238E27FC236}">
                <a16:creationId xmlns="" xmlns:a16="http://schemas.microsoft.com/office/drawing/2014/main" id="{A2FFDA0A-5417-4822-BA04-0AE07F4E817C}"/>
              </a:ext>
            </a:extLst>
          </p:cNvPr>
          <p:cNvSpPr>
            <a:spLocks noChangeArrowheads="1"/>
          </p:cNvSpPr>
          <p:nvPr/>
        </p:nvSpPr>
        <p:spPr bwMode="auto">
          <a:xfrm>
            <a:off x="3182104" y="501875"/>
            <a:ext cx="3522118" cy="662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cs typeface="Times New Roman" panose="02020603050405020304" pitchFamily="18" charset="0"/>
              </a:rPr>
              <a:t> </a:t>
            </a:r>
            <a:r>
              <a:rPr kumimoji="0" lang="en-US" altLang="zh-CN" sz="2800" b="0" i="0" u="none" strike="noStrike" cap="none" normalizeH="0" baseline="0" dirty="0" err="1">
                <a:ln>
                  <a:noFill/>
                </a:ln>
                <a:solidFill>
                  <a:srgbClr val="000000"/>
                </a:solidFill>
                <a:effectLst/>
                <a:cs typeface="Times New Roman" panose="02020603050405020304" pitchFamily="18" charset="0"/>
              </a:rPr>
              <a:t>CaO</a:t>
            </a:r>
            <a:r>
              <a:rPr kumimoji="0" lang="en-US" altLang="zh-CN" sz="2800" b="0" i="0" u="none" strike="noStrike" cap="none" normalizeH="0" baseline="0" dirty="0">
                <a:ln>
                  <a:noFill/>
                </a:ln>
                <a:solidFill>
                  <a:srgbClr val="000000"/>
                </a:solidFill>
                <a:effectLst/>
                <a:cs typeface="Times New Roman" panose="02020603050405020304" pitchFamily="18" charset="0"/>
              </a:rPr>
              <a:t>(s)+CO</a:t>
            </a:r>
            <a:r>
              <a:rPr kumimoji="0" lang="en-US" altLang="zh-CN" sz="2800" b="0" i="0" u="none" strike="noStrike" cap="none" normalizeH="0" baseline="-30000" dirty="0">
                <a:ln>
                  <a:noFill/>
                </a:ln>
                <a:solidFill>
                  <a:srgbClr val="000000"/>
                </a:solidFill>
                <a:effectLst/>
                <a:cs typeface="Times New Roman" panose="02020603050405020304" pitchFamily="18" charset="0"/>
              </a:rPr>
              <a:t>2</a:t>
            </a:r>
            <a:r>
              <a:rPr kumimoji="0" lang="en-US" altLang="zh-CN" sz="2800" b="0" i="0" u="none" strike="noStrike" cap="none" normalizeH="0" baseline="0" dirty="0">
                <a:ln>
                  <a:noFill/>
                </a:ln>
                <a:solidFill>
                  <a:srgbClr val="000000"/>
                </a:solidFill>
                <a:effectLst/>
                <a:cs typeface="Times New Roman" panose="02020603050405020304" pitchFamily="18" charset="0"/>
              </a:rPr>
              <a:t>(g)</a:t>
            </a:r>
            <a:r>
              <a:rPr kumimoji="0" lang="zh-CN" altLang="en-US" sz="2800" b="0" i="0" u="none" strike="noStrike" cap="none" normalizeH="0" baseline="0" dirty="0">
                <a:ln>
                  <a:noFill/>
                </a:ln>
                <a:solidFill>
                  <a:srgbClr val="000000"/>
                </a:solidFill>
                <a:effectLst/>
                <a:cs typeface="Times New Roman" panose="02020603050405020304" pitchFamily="18" charset="0"/>
              </a:rPr>
              <a:t>　</a:t>
            </a:r>
            <a:r>
              <a:rPr kumimoji="0" lang="en-US" altLang="zh-CN" sz="2800" b="0" i="0" u="none" strike="noStrike" cap="none" normalizeH="0" baseline="0" dirty="0">
                <a:ln>
                  <a:noFill/>
                </a:ln>
                <a:solidFill>
                  <a:srgbClr val="000000"/>
                </a:solidFill>
                <a:effectLst/>
                <a:cs typeface="Times New Roman" panose="02020603050405020304" pitchFamily="18" charset="0"/>
              </a:rPr>
              <a:t>Δ</a:t>
            </a:r>
            <a:r>
              <a:rPr kumimoji="0" lang="en-US" altLang="zh-CN" sz="2800" b="0" i="1" u="none" strike="noStrike" cap="none" normalizeH="0" baseline="0" dirty="0">
                <a:ln>
                  <a:noFill/>
                </a:ln>
                <a:solidFill>
                  <a:srgbClr val="000000"/>
                </a:solidFill>
                <a:effectLst/>
                <a:cs typeface="Times New Roman" panose="02020603050405020304" pitchFamily="18" charset="0"/>
              </a:rPr>
              <a:t>H</a:t>
            </a:r>
            <a:r>
              <a:rPr kumimoji="0" lang="en-US" altLang="zh-CN" sz="2800" b="0" i="0" u="none" strike="noStrike" cap="none" normalizeH="0" baseline="-30000" dirty="0">
                <a:ln>
                  <a:noFill/>
                </a:ln>
                <a:solidFill>
                  <a:srgbClr val="000000"/>
                </a:solidFill>
                <a:effectLst/>
                <a:cs typeface="Times New Roman" panose="02020603050405020304" pitchFamily="18" charset="0"/>
              </a:rPr>
              <a:t>7</a:t>
            </a:r>
            <a:endParaRPr kumimoji="0" lang="en-US" altLang="zh-CN" sz="2800" b="0" i="0" u="none" strike="noStrike" cap="none" normalizeH="0" baseline="0" dirty="0">
              <a:ln>
                <a:noFill/>
              </a:ln>
              <a:solidFill>
                <a:schemeClr val="tx1"/>
              </a:solidFill>
              <a:effectLst/>
            </a:endParaRPr>
          </a:p>
        </p:txBody>
      </p:sp>
      <p:sp>
        <p:nvSpPr>
          <p:cNvPr id="3" name="矩形 2">
            <a:extLst>
              <a:ext uri="{FF2B5EF4-FFF2-40B4-BE49-F238E27FC236}">
                <a16:creationId xmlns="" xmlns:a16="http://schemas.microsoft.com/office/drawing/2014/main" id="{67DD8794-3CCC-4761-A23F-346B93E6CD48}"/>
              </a:ext>
            </a:extLst>
          </p:cNvPr>
          <p:cNvSpPr/>
          <p:nvPr/>
        </p:nvSpPr>
        <p:spPr>
          <a:xfrm>
            <a:off x="285750" y="2467130"/>
            <a:ext cx="7429500" cy="738664"/>
          </a:xfrm>
          <a:prstGeom prst="rect">
            <a:avLst/>
          </a:prstGeom>
        </p:spPr>
        <p:txBody>
          <a:bodyPr wrap="square">
            <a:spAutoFit/>
          </a:bodyPr>
          <a:lstStyle/>
          <a:p>
            <a:pPr>
              <a:lnSpc>
                <a:spcPct val="150000"/>
              </a:lnSpc>
              <a:spcAft>
                <a:spcPts val="0"/>
              </a:spcAft>
            </a:pPr>
            <a:r>
              <a:rPr lang="en-US" altLang="zh-CN" sz="2800" dirty="0">
                <a:solidFill>
                  <a:srgbClr val="000000"/>
                </a:solidFill>
                <a:ea typeface="方正书宋_GBK" panose="02000000000000000000" pitchFamily="2" charset="-122"/>
                <a:cs typeface="Times New Roman" panose="02020603050405020304" pitchFamily="18" charset="0"/>
              </a:rPr>
              <a:t>A.①	  B.④      C.②③④	D.①②③</a:t>
            </a:r>
            <a:endParaRPr lang="zh-CN" altLang="zh-CN" sz="2800" dirty="0">
              <a:solidFill>
                <a:srgbClr val="000000"/>
              </a:solidFill>
              <a:ea typeface="方正书宋_GBK" panose="02000000000000000000" pitchFamily="2" charset="-122"/>
              <a:cs typeface="Times New Roman" panose="02020603050405020304" pitchFamily="18" charset="0"/>
            </a:endParaRPr>
          </a:p>
        </p:txBody>
      </p:sp>
      <p:sp>
        <p:nvSpPr>
          <p:cNvPr id="17" name="矩形 16">
            <a:extLst>
              <a:ext uri="{FF2B5EF4-FFF2-40B4-BE49-F238E27FC236}">
                <a16:creationId xmlns="" xmlns:a16="http://schemas.microsoft.com/office/drawing/2014/main" id="{15BF07B5-6811-4781-A4A2-41C7E97BE83B}"/>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16653300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14" name="矩形 13">
                <a:extLst>
                  <a:ext uri="{FF2B5EF4-FFF2-40B4-BE49-F238E27FC236}">
                    <a16:creationId xmlns="" xmlns:a16="http://schemas.microsoft.com/office/drawing/2014/main" id="{E6887BEB-6A6D-41A9-8ECC-AF3CEFAE4603}"/>
                  </a:ext>
                </a:extLst>
              </p:cNvPr>
              <p:cNvSpPr/>
              <p:nvPr/>
            </p:nvSpPr>
            <p:spPr>
              <a:xfrm>
                <a:off x="234043" y="254679"/>
                <a:ext cx="11682186" cy="4824398"/>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Δ</a:t>
                </a:r>
                <a:r>
                  <a:rPr lang="en-US" altLang="zh-CN" sz="2800" i="1" dirty="0"/>
                  <a:t>H</a:t>
                </a:r>
                <a:r>
                  <a:rPr lang="zh-CN" altLang="zh-CN" sz="2800" dirty="0"/>
                  <a:t>有正、负之分</a:t>
                </a:r>
                <a:r>
                  <a:rPr lang="en-US" altLang="zh-CN" sz="2800" dirty="0"/>
                  <a:t>,</a:t>
                </a:r>
                <a:r>
                  <a:rPr lang="zh-CN" altLang="zh-CN" sz="2800" dirty="0"/>
                  <a:t>比较时要连同</a:t>
                </a:r>
                <a:r>
                  <a:rPr lang="en-US" altLang="zh-CN" sz="2800" dirty="0"/>
                  <a:t>“+”“-”</a:t>
                </a:r>
                <a:r>
                  <a:rPr lang="zh-CN" altLang="zh-CN" sz="2800" dirty="0"/>
                  <a:t>在内一起比较</a:t>
                </a:r>
                <a:r>
                  <a:rPr lang="en-US" altLang="zh-CN" sz="2800" dirty="0"/>
                  <a:t>,</a:t>
                </a:r>
                <a:r>
                  <a:rPr lang="zh-CN" altLang="zh-CN" sz="2800" dirty="0"/>
                  <a:t>类似数学中的正、负数大小的比较。</a:t>
                </a:r>
                <a:r>
                  <a:rPr lang="en-US" altLang="zh-CN" sz="2800" dirty="0"/>
                  <a:t>①</a:t>
                </a:r>
                <a:r>
                  <a:rPr lang="zh-CN" altLang="zh-CN" sz="2800" dirty="0"/>
                  <a:t>中第一个热化学方程式减去第二个热化学方程式可得</a:t>
                </a:r>
                <a:r>
                  <a:rPr lang="en-US" altLang="zh-CN" sz="2800" dirty="0"/>
                  <a:t>:CO(g)+</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1</m:t>
                        </m:r>
                      </m:num>
                      <m:den>
                        <m:r>
                          <a:rPr lang="en-US" altLang="zh-CN" sz="2800">
                            <a:latin typeface="Cambria Math" panose="02040503050406030204" pitchFamily="18" charset="0"/>
                          </a:rPr>
                          <m:t>2</m:t>
                        </m:r>
                      </m:den>
                    </m:f>
                  </m:oMath>
                </a14:m>
                <a:r>
                  <a:rPr lang="en-US" altLang="zh-CN" sz="2800" dirty="0"/>
                  <a:t>O</a:t>
                </a:r>
                <a:r>
                  <a:rPr lang="en-US" altLang="zh-CN" sz="2800" baseline="-25000" dirty="0"/>
                  <a:t>2</a:t>
                </a:r>
                <a:r>
                  <a:rPr lang="en-US" altLang="zh-CN" sz="2800" dirty="0"/>
                  <a:t>(g)          CO</a:t>
                </a:r>
                <a:r>
                  <a:rPr lang="en-US" altLang="zh-CN" sz="2800" baseline="-25000" dirty="0"/>
                  <a:t>2</a:t>
                </a:r>
                <a:r>
                  <a:rPr lang="en-US" altLang="zh-CN" sz="2800" dirty="0"/>
                  <a:t>(g)</a:t>
                </a:r>
                <a:r>
                  <a:rPr lang="zh-CN" altLang="zh-CN" sz="2800" dirty="0"/>
                  <a:t>　</a:t>
                </a:r>
                <a:r>
                  <a:rPr lang="en-US" altLang="zh-CN" sz="2800" dirty="0"/>
                  <a:t>Δ</a:t>
                </a:r>
                <a:r>
                  <a:rPr lang="en-US" altLang="zh-CN" sz="2800" i="1" dirty="0"/>
                  <a:t>H</a:t>
                </a:r>
                <a:r>
                  <a:rPr lang="en-US" altLang="zh-CN" sz="2800" dirty="0"/>
                  <a:t>=Δ</a:t>
                </a:r>
                <a:r>
                  <a:rPr lang="en-US" altLang="zh-CN" sz="2800" i="1" dirty="0"/>
                  <a:t>H</a:t>
                </a:r>
                <a:r>
                  <a:rPr lang="en-US" altLang="zh-CN" sz="2800" baseline="-25000" dirty="0"/>
                  <a:t>1</a:t>
                </a:r>
                <a:r>
                  <a:rPr lang="en-US" altLang="zh-CN" sz="2800" dirty="0"/>
                  <a:t>-Δ</a:t>
                </a:r>
                <a:r>
                  <a:rPr lang="en-US" altLang="zh-CN" sz="2800" i="1" dirty="0"/>
                  <a:t>H</a:t>
                </a:r>
                <a:r>
                  <a:rPr lang="en-US" altLang="zh-CN" sz="2800" baseline="-25000" dirty="0"/>
                  <a:t>2</a:t>
                </a:r>
                <a:r>
                  <a:rPr lang="en-US" altLang="zh-CN" sz="2800" dirty="0"/>
                  <a:t>,</a:t>
                </a:r>
                <a:r>
                  <a:rPr lang="zh-CN" altLang="zh-CN" sz="2800" dirty="0"/>
                  <a:t>该反应为放热反应</a:t>
                </a:r>
                <a:r>
                  <a:rPr lang="en-US" altLang="zh-CN" sz="2800" dirty="0"/>
                  <a:t>,</a:t>
                </a:r>
                <a:r>
                  <a:rPr lang="zh-CN" altLang="zh-CN" sz="2800" dirty="0"/>
                  <a:t>即</a:t>
                </a:r>
                <a:r>
                  <a:rPr lang="en-US" altLang="zh-CN" sz="2800" dirty="0"/>
                  <a:t>Δ</a:t>
                </a:r>
                <a:r>
                  <a:rPr lang="en-US" altLang="zh-CN" sz="2800" i="1" dirty="0"/>
                  <a:t>H</a:t>
                </a:r>
                <a:r>
                  <a:rPr lang="en-US" altLang="zh-CN" sz="2800" baseline="-25000" dirty="0"/>
                  <a:t>1</a:t>
                </a:r>
                <a:r>
                  <a:rPr lang="en-US" altLang="zh-CN" sz="2800" dirty="0"/>
                  <a:t>-Δ</a:t>
                </a:r>
                <a:r>
                  <a:rPr lang="en-US" altLang="zh-CN" sz="2800" i="1" dirty="0"/>
                  <a:t>H</a:t>
                </a:r>
                <a:r>
                  <a:rPr lang="en-US" altLang="zh-CN" sz="2800" baseline="-25000" dirty="0"/>
                  <a:t>2</a:t>
                </a:r>
                <a:r>
                  <a:rPr lang="en-US" altLang="zh-CN" sz="2800" dirty="0"/>
                  <a:t>&lt;0,</a:t>
                </a:r>
                <a:r>
                  <a:rPr lang="zh-CN" altLang="zh-CN" sz="2800" dirty="0"/>
                  <a:t>所以</a:t>
                </a:r>
                <a:r>
                  <a:rPr lang="en-US" altLang="zh-CN" sz="2800" dirty="0"/>
                  <a:t>Δ</a:t>
                </a:r>
                <a:r>
                  <a:rPr lang="en-US" altLang="zh-CN" sz="2800" i="1" dirty="0"/>
                  <a:t>H</a:t>
                </a:r>
                <a:r>
                  <a:rPr lang="en-US" altLang="zh-CN" sz="2800" baseline="-25000" dirty="0"/>
                  <a:t>1</a:t>
                </a:r>
                <a:r>
                  <a:rPr lang="en-US" altLang="zh-CN" sz="2800" dirty="0"/>
                  <a:t>&lt;Δ</a:t>
                </a:r>
                <a:r>
                  <a:rPr lang="en-US" altLang="zh-CN" sz="2800" i="1" dirty="0"/>
                  <a:t>H</a:t>
                </a:r>
                <a:r>
                  <a:rPr lang="en-US" altLang="zh-CN" sz="2800" baseline="-25000" dirty="0"/>
                  <a:t>2</a:t>
                </a:r>
                <a:r>
                  <a:rPr lang="en-US" altLang="zh-CN" sz="2800" dirty="0"/>
                  <a:t>;②</a:t>
                </a:r>
                <a:r>
                  <a:rPr lang="zh-CN" altLang="zh-CN" sz="2800" dirty="0"/>
                  <a:t>等量的固态硫变为硫蒸气时吸收热量</a:t>
                </a:r>
                <a:r>
                  <a:rPr lang="en-US" altLang="zh-CN" sz="2800" dirty="0"/>
                  <a:t>,</a:t>
                </a:r>
                <a:r>
                  <a:rPr lang="zh-CN" altLang="zh-CN" sz="2800" dirty="0"/>
                  <a:t>故在与</a:t>
                </a:r>
                <a:r>
                  <a:rPr lang="en-US" altLang="zh-CN" sz="2800" dirty="0"/>
                  <a:t>O</a:t>
                </a:r>
                <a:r>
                  <a:rPr lang="en-US" altLang="zh-CN" sz="2800" baseline="-25000" dirty="0"/>
                  <a:t>2</a:t>
                </a:r>
                <a:r>
                  <a:rPr lang="zh-CN" altLang="zh-CN" sz="2800" dirty="0"/>
                  <a:t>反应产生同样状态的</a:t>
                </a:r>
                <a:r>
                  <a:rPr lang="en-US" altLang="zh-CN" sz="2800" dirty="0"/>
                  <a:t>SO</a:t>
                </a:r>
                <a:r>
                  <a:rPr lang="en-US" altLang="zh-CN" sz="2800" baseline="-25000" dirty="0"/>
                  <a:t>2</a:t>
                </a:r>
                <a:r>
                  <a:rPr lang="zh-CN" altLang="zh-CN" sz="2800" dirty="0"/>
                  <a:t>时</a:t>
                </a:r>
                <a:r>
                  <a:rPr lang="en-US" altLang="zh-CN" sz="2800" dirty="0"/>
                  <a:t>,</a:t>
                </a:r>
                <a:r>
                  <a:rPr lang="zh-CN" altLang="zh-CN" sz="2800" dirty="0"/>
                  <a:t>气态硫放出的热量多</a:t>
                </a:r>
                <a:r>
                  <a:rPr lang="en-US" altLang="zh-CN" sz="2800" dirty="0"/>
                  <a:t>,</a:t>
                </a:r>
                <a:r>
                  <a:rPr lang="zh-CN" altLang="zh-CN" sz="2800" dirty="0"/>
                  <a:t>即</a:t>
                </a:r>
                <a:r>
                  <a:rPr lang="en-US" altLang="zh-CN" sz="2800" dirty="0"/>
                  <a:t>Δ</a:t>
                </a:r>
                <a:r>
                  <a:rPr lang="en-US" altLang="zh-CN" sz="2800" i="1" dirty="0"/>
                  <a:t>H</a:t>
                </a:r>
                <a:r>
                  <a:rPr lang="en-US" altLang="zh-CN" sz="2800" baseline="-25000" dirty="0"/>
                  <a:t>3</a:t>
                </a:r>
                <a:r>
                  <a:rPr lang="en-US" altLang="zh-CN" sz="2800" dirty="0"/>
                  <a:t>&gt;Δ</a:t>
                </a:r>
                <a:r>
                  <a:rPr lang="en-US" altLang="zh-CN" sz="2800" i="1" dirty="0"/>
                  <a:t>H</a:t>
                </a:r>
                <a:r>
                  <a:rPr lang="en-US" altLang="zh-CN" sz="2800" baseline="-25000" dirty="0"/>
                  <a:t>4</a:t>
                </a:r>
                <a:r>
                  <a:rPr lang="en-US" altLang="zh-CN" sz="2800" dirty="0"/>
                  <a:t>;③</a:t>
                </a:r>
                <a:r>
                  <a:rPr lang="zh-CN" altLang="zh-CN" sz="2800" dirty="0"/>
                  <a:t>发生同样的燃烧反应</a:t>
                </a:r>
                <a:r>
                  <a:rPr lang="en-US" altLang="zh-CN" sz="2800" dirty="0"/>
                  <a:t>,</a:t>
                </a:r>
                <a:r>
                  <a:rPr lang="zh-CN" altLang="zh-CN" sz="2800" dirty="0"/>
                  <a:t>物质的量越多</a:t>
                </a:r>
                <a:r>
                  <a:rPr lang="en-US" altLang="zh-CN" sz="2800" dirty="0"/>
                  <a:t>,</a:t>
                </a:r>
                <a:r>
                  <a:rPr lang="zh-CN" altLang="zh-CN" sz="2800" dirty="0"/>
                  <a:t>放出的热量越多</a:t>
                </a:r>
                <a:r>
                  <a:rPr lang="en-US" altLang="zh-CN" sz="2800" dirty="0"/>
                  <a:t>,</a:t>
                </a:r>
                <a:r>
                  <a:rPr lang="zh-CN" altLang="zh-CN" sz="2800" dirty="0"/>
                  <a:t>故</a:t>
                </a:r>
                <a:r>
                  <a:rPr lang="en-US" altLang="zh-CN" sz="2800" dirty="0"/>
                  <a:t>Δ</a:t>
                </a:r>
                <a:r>
                  <a:rPr lang="en-US" altLang="zh-CN" sz="2800" i="1" dirty="0"/>
                  <a:t>H</a:t>
                </a:r>
                <a:r>
                  <a:rPr lang="en-US" altLang="zh-CN" sz="2800" baseline="-25000" dirty="0"/>
                  <a:t>5</a:t>
                </a:r>
                <a:r>
                  <a:rPr lang="en-US" altLang="zh-CN" sz="2800" dirty="0"/>
                  <a:t>&gt;Δ</a:t>
                </a:r>
                <a:r>
                  <a:rPr lang="en-US" altLang="zh-CN" sz="2800" i="1" dirty="0"/>
                  <a:t>H</a:t>
                </a:r>
                <a:r>
                  <a:rPr lang="en-US" altLang="zh-CN" sz="2800" baseline="-25000" dirty="0"/>
                  <a:t>6</a:t>
                </a:r>
                <a:r>
                  <a:rPr lang="en-US" altLang="zh-CN" sz="2800" dirty="0"/>
                  <a:t>;④</a:t>
                </a:r>
                <a:r>
                  <a:rPr lang="zh-CN" altLang="zh-CN" sz="2800" dirty="0"/>
                  <a:t>碳酸钙分解吸收热量</a:t>
                </a:r>
                <a:r>
                  <a:rPr lang="en-US" altLang="zh-CN" sz="2800" dirty="0"/>
                  <a:t>,Δ</a:t>
                </a:r>
                <a:r>
                  <a:rPr lang="en-US" altLang="zh-CN" sz="2800" i="1" dirty="0"/>
                  <a:t>H</a:t>
                </a:r>
                <a:r>
                  <a:rPr lang="en-US" altLang="zh-CN" sz="2800" baseline="-25000" dirty="0"/>
                  <a:t>7</a:t>
                </a:r>
                <a:r>
                  <a:rPr lang="en-US" altLang="zh-CN" sz="2800" dirty="0"/>
                  <a:t>&gt;0,CaO</a:t>
                </a:r>
                <a:r>
                  <a:rPr lang="zh-CN" altLang="zh-CN" sz="2800" dirty="0"/>
                  <a:t>与</a:t>
                </a:r>
                <a:r>
                  <a:rPr lang="en-US" altLang="zh-CN" sz="2800" dirty="0"/>
                  <a:t>H</a:t>
                </a:r>
                <a:r>
                  <a:rPr lang="en-US" altLang="zh-CN" sz="2800" baseline="-25000" dirty="0"/>
                  <a:t>2</a:t>
                </a:r>
                <a:r>
                  <a:rPr lang="en-US" altLang="zh-CN" sz="2800" dirty="0"/>
                  <a:t>O</a:t>
                </a:r>
                <a:r>
                  <a:rPr lang="zh-CN" altLang="zh-CN" sz="2800" dirty="0"/>
                  <a:t>反应放出热量</a:t>
                </a:r>
                <a:r>
                  <a:rPr lang="en-US" altLang="zh-CN" sz="2800" dirty="0"/>
                  <a:t>,Δ</a:t>
                </a:r>
                <a:r>
                  <a:rPr lang="en-US" altLang="zh-CN" sz="2800" i="1" dirty="0"/>
                  <a:t>H</a:t>
                </a:r>
                <a:r>
                  <a:rPr lang="en-US" altLang="zh-CN" sz="2800" baseline="-25000" dirty="0"/>
                  <a:t>8</a:t>
                </a:r>
                <a:r>
                  <a:rPr lang="en-US" altLang="zh-CN" sz="2800" dirty="0"/>
                  <a:t>&lt;0,</a:t>
                </a:r>
                <a:r>
                  <a:rPr lang="zh-CN" altLang="zh-CN" sz="2800" dirty="0"/>
                  <a:t>显然</a:t>
                </a:r>
                <a:r>
                  <a:rPr lang="en-US" altLang="zh-CN" sz="2800" dirty="0"/>
                  <a:t>Δ</a:t>
                </a:r>
                <a:r>
                  <a:rPr lang="en-US" altLang="zh-CN" sz="2800" i="1" dirty="0"/>
                  <a:t>H</a:t>
                </a:r>
                <a:r>
                  <a:rPr lang="en-US" altLang="zh-CN" sz="2800" baseline="-25000" dirty="0"/>
                  <a:t>7</a:t>
                </a:r>
                <a:r>
                  <a:rPr lang="en-US" altLang="zh-CN" sz="2800" dirty="0"/>
                  <a:t>&gt;Δ</a:t>
                </a:r>
                <a:r>
                  <a:rPr lang="en-US" altLang="zh-CN" sz="2800" i="1" dirty="0"/>
                  <a:t>H</a:t>
                </a:r>
                <a:r>
                  <a:rPr lang="en-US" altLang="zh-CN" sz="2800" baseline="-25000" dirty="0"/>
                  <a:t>8</a:t>
                </a:r>
                <a:r>
                  <a:rPr lang="zh-CN" altLang="zh-CN" sz="2800" dirty="0"/>
                  <a:t>。</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4" name="矩形 13">
                <a:extLst>
                  <a:ext uri="{FF2B5EF4-FFF2-40B4-BE49-F238E27FC236}">
                    <a16:creationId xmlns:a16="http://schemas.microsoft.com/office/drawing/2014/main" id="{E6887BEB-6A6D-41A9-8ECC-AF3CEFAE4603}"/>
                  </a:ext>
                </a:extLst>
              </p:cNvPr>
              <p:cNvSpPr>
                <a:spLocks noRot="1" noChangeAspect="1" noMove="1" noResize="1" noEditPoints="1" noAdjustHandles="1" noChangeArrowheads="1" noChangeShapeType="1" noTextEdit="1"/>
              </p:cNvSpPr>
              <p:nvPr/>
            </p:nvSpPr>
            <p:spPr>
              <a:xfrm>
                <a:off x="234043" y="254679"/>
                <a:ext cx="11682186" cy="4824398"/>
              </a:xfrm>
              <a:prstGeom prst="rect">
                <a:avLst/>
              </a:prstGeom>
              <a:blipFill>
                <a:blip r:embed="rId2"/>
                <a:stretch>
                  <a:fillRect l="-1043" b="-2655"/>
                </a:stretch>
              </a:blipFill>
            </p:spPr>
            <p:txBody>
              <a:bodyPr/>
              <a:lstStyle/>
              <a:p>
                <a:r>
                  <a:rPr lang="zh-CN" altLang="en-US">
                    <a:noFill/>
                  </a:rPr>
                  <a:t> </a:t>
                </a:r>
              </a:p>
            </p:txBody>
          </p:sp>
        </mc:Fallback>
      </mc:AlternateContent>
      <p:sp>
        <p:nvSpPr>
          <p:cNvPr id="15" name="矩形 14">
            <a:extLst>
              <a:ext uri="{FF2B5EF4-FFF2-40B4-BE49-F238E27FC236}">
                <a16:creationId xmlns="" xmlns:a16="http://schemas.microsoft.com/office/drawing/2014/main" id="{3E2EF2FC-712C-4D31-8BF4-C157568BBF90}"/>
              </a:ext>
            </a:extLst>
          </p:cNvPr>
          <p:cNvSpPr/>
          <p:nvPr/>
        </p:nvSpPr>
        <p:spPr>
          <a:xfrm>
            <a:off x="234043" y="5590494"/>
            <a:ext cx="4947557" cy="523220"/>
          </a:xfrm>
          <a:prstGeom prst="rect">
            <a:avLst/>
          </a:prstGeom>
        </p:spPr>
        <p:txBody>
          <a:bodyPr wrap="square">
            <a:spAutoFit/>
          </a:bodyPr>
          <a:lstStyle/>
          <a:p>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C</a:t>
            </a:r>
            <a:endParaRPr lang="zh-CN" altLang="zh-CN" sz="2800" dirty="0"/>
          </a:p>
        </p:txBody>
      </p:sp>
      <p:pic>
        <p:nvPicPr>
          <p:cNvPr id="13" name="图片 12">
            <a:extLst>
              <a:ext uri="{FF2B5EF4-FFF2-40B4-BE49-F238E27FC236}">
                <a16:creationId xmlns="" xmlns:a16="http://schemas.microsoft.com/office/drawing/2014/main" id="{56BDD4C2-B245-4553-8836-16A6DA100704}"/>
              </a:ext>
            </a:extLst>
          </p:cNvPr>
          <p:cNvPicPr/>
          <p:nvPr/>
        </p:nvPicPr>
        <p:blipFill>
          <a:blip r:embed="rId3"/>
          <a:stretch>
            <a:fillRect/>
          </a:stretch>
        </p:blipFill>
        <p:spPr>
          <a:xfrm>
            <a:off x="3262312" y="1938020"/>
            <a:ext cx="661988" cy="376086"/>
          </a:xfrm>
          <a:prstGeom prst="rect">
            <a:avLst/>
          </a:prstGeom>
        </p:spPr>
      </p:pic>
      <p:sp>
        <p:nvSpPr>
          <p:cNvPr id="16" name="矩形 15">
            <a:extLst>
              <a:ext uri="{FF2B5EF4-FFF2-40B4-BE49-F238E27FC236}">
                <a16:creationId xmlns="" xmlns:a16="http://schemas.microsoft.com/office/drawing/2014/main" id="{C09D279E-9B3C-4CE2-9833-4F7FFD50359D}"/>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35990807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800" y="-2"/>
            <a:ext cx="4332514"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微课</a:t>
            </a:r>
            <a:r>
              <a:rPr lang="en-US" altLang="zh-CN" sz="2800" dirty="0">
                <a:solidFill>
                  <a:srgbClr val="DA251C"/>
                </a:solidFill>
              </a:rPr>
              <a:t>10 </a:t>
            </a:r>
            <a:r>
              <a:rPr lang="zh-CN" altLang="zh-CN" sz="2800" dirty="0">
                <a:solidFill>
                  <a:srgbClr val="DA251C"/>
                </a:solidFill>
              </a:rPr>
              <a:t>中和热的实验测定</a:t>
            </a:r>
          </a:p>
        </p:txBody>
      </p:sp>
      <p:sp>
        <p:nvSpPr>
          <p:cNvPr id="30" name="矩形 29">
            <a:extLst>
              <a:ext uri="{FF2B5EF4-FFF2-40B4-BE49-F238E27FC236}">
                <a16:creationId xmlns="" xmlns:a16="http://schemas.microsoft.com/office/drawing/2014/main" id="{D080D175-763B-4714-8F2A-930ED62CA217}"/>
              </a:ext>
            </a:extLst>
          </p:cNvPr>
          <p:cNvSpPr/>
          <p:nvPr/>
        </p:nvSpPr>
        <p:spPr>
          <a:xfrm>
            <a:off x="234043" y="740354"/>
            <a:ext cx="11723913" cy="662554"/>
          </a:xfrm>
          <a:prstGeom prst="rect">
            <a:avLst/>
          </a:prstGeom>
        </p:spPr>
        <p:txBody>
          <a:bodyPr wrap="square">
            <a:spAutoFit/>
          </a:bodyPr>
          <a:lstStyle/>
          <a:p>
            <a:pPr>
              <a:lnSpc>
                <a:spcPct val="150000"/>
              </a:lnSpc>
              <a:spcAft>
                <a:spcPts val="0"/>
              </a:spcAft>
            </a:pPr>
            <a:r>
              <a:rPr lang="zh-CN" altLang="zh-CN"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微点解读</a:t>
            </a:r>
          </a:p>
        </p:txBody>
      </p:sp>
      <p:sp>
        <p:nvSpPr>
          <p:cNvPr id="3" name="矩形 2">
            <a:extLst>
              <a:ext uri="{FF2B5EF4-FFF2-40B4-BE49-F238E27FC236}">
                <a16:creationId xmlns="" xmlns:a16="http://schemas.microsoft.com/office/drawing/2014/main" id="{D2EBAC1E-D045-43E1-962A-6BF2BD9714F3}"/>
              </a:ext>
            </a:extLst>
          </p:cNvPr>
          <p:cNvSpPr/>
          <p:nvPr/>
        </p:nvSpPr>
        <p:spPr>
          <a:xfrm>
            <a:off x="234043" y="1395323"/>
            <a:ext cx="11723913" cy="2677656"/>
          </a:xfrm>
          <a:prstGeom prst="rect">
            <a:avLst/>
          </a:prstGeom>
        </p:spPr>
        <p:txBody>
          <a:bodyPr wrap="square">
            <a:spAutoFit/>
          </a:bodyPr>
          <a:lstStyle/>
          <a:p>
            <a:pPr>
              <a:lnSpc>
                <a:spcPct val="150000"/>
              </a:lnSpc>
            </a:pPr>
            <a:r>
              <a:rPr lang="en-US" altLang="zh-CN" sz="2800" b="1" dirty="0"/>
              <a:t>1.</a:t>
            </a:r>
            <a:r>
              <a:rPr lang="zh-CN" altLang="zh-CN" sz="2800" b="1" dirty="0"/>
              <a:t>实验原理</a:t>
            </a:r>
          </a:p>
          <a:p>
            <a:pPr>
              <a:lnSpc>
                <a:spcPct val="150000"/>
              </a:lnSpc>
            </a:pPr>
            <a:r>
              <a:rPr lang="zh-CN" altLang="zh-CN" sz="2800" dirty="0"/>
              <a:t>在稀溶液中</a:t>
            </a:r>
            <a:r>
              <a:rPr lang="en-US" altLang="zh-CN" sz="2800" dirty="0"/>
              <a:t>,</a:t>
            </a:r>
            <a:r>
              <a:rPr lang="zh-CN" altLang="zh-CN" sz="2800" dirty="0"/>
              <a:t>强酸和强碱发生中和反应生成</a:t>
            </a:r>
            <a:r>
              <a:rPr lang="en-US" altLang="zh-CN" sz="2800" dirty="0"/>
              <a:t>1 </a:t>
            </a:r>
            <a:r>
              <a:rPr lang="en-US" altLang="zh-CN" sz="2800" dirty="0" err="1"/>
              <a:t>mol</a:t>
            </a:r>
            <a:r>
              <a:rPr lang="en-US" altLang="zh-CN" sz="2800" dirty="0"/>
              <a:t> H</a:t>
            </a:r>
            <a:r>
              <a:rPr lang="en-US" altLang="zh-CN" sz="2800" baseline="-25000" dirty="0"/>
              <a:t>2</a:t>
            </a:r>
            <a:r>
              <a:rPr lang="en-US" altLang="zh-CN" sz="2800" dirty="0"/>
              <a:t>O(l)</a:t>
            </a:r>
            <a:r>
              <a:rPr lang="zh-CN" altLang="zh-CN" sz="2800" dirty="0"/>
              <a:t>和可溶性盐时的反应热叫中和热。</a:t>
            </a:r>
          </a:p>
          <a:p>
            <a:pPr>
              <a:lnSpc>
                <a:spcPct val="150000"/>
              </a:lnSpc>
            </a:pPr>
            <a:r>
              <a:rPr lang="en-US" altLang="zh-CN" sz="2800" dirty="0"/>
              <a:t>H</a:t>
            </a:r>
            <a:r>
              <a:rPr lang="en-US" altLang="zh-CN" sz="2800" baseline="30000" dirty="0"/>
              <a:t>+</a:t>
            </a:r>
            <a:r>
              <a:rPr lang="en-US" altLang="zh-CN" sz="2800" dirty="0"/>
              <a:t>(</a:t>
            </a:r>
            <a:r>
              <a:rPr lang="en-US" altLang="zh-CN" sz="2800" dirty="0" err="1"/>
              <a:t>aq</a:t>
            </a:r>
            <a:r>
              <a:rPr lang="en-US" altLang="zh-CN" sz="2800" dirty="0"/>
              <a:t>)+OH</a:t>
            </a:r>
            <a:r>
              <a:rPr lang="en-US" altLang="zh-CN" sz="2800" baseline="30000" dirty="0"/>
              <a:t>-</a:t>
            </a:r>
            <a:r>
              <a:rPr lang="en-US" altLang="zh-CN" sz="2800" dirty="0"/>
              <a:t>(</a:t>
            </a:r>
            <a:r>
              <a:rPr lang="en-US" altLang="zh-CN" sz="2800" dirty="0" err="1"/>
              <a:t>aq</a:t>
            </a:r>
            <a:r>
              <a:rPr lang="en-US" altLang="zh-CN" sz="2800" dirty="0"/>
              <a:t>) H</a:t>
            </a:r>
            <a:r>
              <a:rPr lang="en-US" altLang="zh-CN" sz="2800" baseline="-25000" dirty="0"/>
              <a:t>2</a:t>
            </a:r>
            <a:r>
              <a:rPr lang="en-US" altLang="zh-CN" sz="2800" dirty="0"/>
              <a:t>O(l)</a:t>
            </a:r>
            <a:r>
              <a:rPr lang="zh-CN" altLang="zh-CN" sz="2800" dirty="0"/>
              <a:t>　</a:t>
            </a:r>
            <a:r>
              <a:rPr lang="en-US" altLang="zh-CN" sz="2800" dirty="0"/>
              <a:t>      Δ</a:t>
            </a:r>
            <a:r>
              <a:rPr lang="en-US" altLang="zh-CN" sz="2800" i="1" dirty="0"/>
              <a:t>H</a:t>
            </a:r>
            <a:r>
              <a:rPr lang="en-US" altLang="zh-CN" sz="2800" dirty="0"/>
              <a:t>=-57.3 kJ/</a:t>
            </a:r>
            <a:r>
              <a:rPr lang="en-US" altLang="zh-CN" sz="2800" dirty="0" err="1"/>
              <a:t>mol</a:t>
            </a:r>
            <a:endParaRPr lang="zh-CN" altLang="zh-CN" sz="2800" dirty="0"/>
          </a:p>
        </p:txBody>
      </p:sp>
      <p:sp>
        <p:nvSpPr>
          <p:cNvPr id="9" name="矩形 8">
            <a:extLst>
              <a:ext uri="{FF2B5EF4-FFF2-40B4-BE49-F238E27FC236}">
                <a16:creationId xmlns="" xmlns:a16="http://schemas.microsoft.com/office/drawing/2014/main" id="{406C1458-8904-4F73-8D21-005542F01081}"/>
              </a:ext>
            </a:extLst>
          </p:cNvPr>
          <p:cNvSpPr/>
          <p:nvPr/>
        </p:nvSpPr>
        <p:spPr>
          <a:xfrm>
            <a:off x="234043" y="4434641"/>
            <a:ext cx="1912703" cy="337400"/>
          </a:xfrm>
          <a:prstGeom prst="rect">
            <a:avLst/>
          </a:prstGeom>
        </p:spPr>
        <p:txBody>
          <a:bodyPr wrap="none">
            <a:spAutoFit/>
          </a:bodyPr>
          <a:lstStyle/>
          <a:p>
            <a:pPr>
              <a:lnSpc>
                <a:spcPts val="1465"/>
              </a:lnSpc>
              <a:spcAft>
                <a:spcPts val="0"/>
              </a:spcAft>
            </a:pPr>
            <a:r>
              <a:rPr lang="en-US" altLang="zh-CN" sz="2800" b="1" dirty="0">
                <a:solidFill>
                  <a:srgbClr val="000000"/>
                </a:solidFill>
                <a:latin typeface="NEU-BZ-S92"/>
                <a:ea typeface="方正书宋_GBK" panose="02000000000000000000" pitchFamily="2" charset="-122"/>
                <a:cs typeface="Times New Roman" panose="02020603050405020304" pitchFamily="18" charset="0"/>
              </a:rPr>
              <a:t>2.</a:t>
            </a:r>
            <a:r>
              <a:rPr lang="zh-CN" altLang="zh-CN" sz="2800" b="1" dirty="0">
                <a:solidFill>
                  <a:srgbClr val="000000"/>
                </a:solidFill>
                <a:latin typeface="NEU-BZ-S92"/>
                <a:ea typeface="方正黑体_GBK" panose="02000000000000000000" pitchFamily="2" charset="-122"/>
                <a:cs typeface="Times New Roman" panose="02020603050405020304" pitchFamily="18" charset="0"/>
              </a:rPr>
              <a:t>实验装置</a:t>
            </a:r>
            <a:endParaRPr lang="zh-CN" altLang="zh-CN" sz="2800" b="1" dirty="0">
              <a:solidFill>
                <a:srgbClr val="000000"/>
              </a:solidFill>
              <a:latin typeface="NEU-BZ-S92"/>
              <a:ea typeface="方正书宋_GBK" panose="02000000000000000000" pitchFamily="2" charset="-122"/>
              <a:cs typeface="Times New Roman" panose="02020603050405020304" pitchFamily="18" charset="0"/>
            </a:endParaRPr>
          </a:p>
        </p:txBody>
      </p:sp>
      <p:pic>
        <p:nvPicPr>
          <p:cNvPr id="13" name="LIUQIBA-1.jpg" descr="id:2147524908;FounderCES">
            <a:extLst>
              <a:ext uri="{FF2B5EF4-FFF2-40B4-BE49-F238E27FC236}">
                <a16:creationId xmlns="" xmlns:a16="http://schemas.microsoft.com/office/drawing/2014/main" id="{8C442CC4-0F90-49A9-A848-D75C7D2372E0}"/>
              </a:ext>
            </a:extLst>
          </p:cNvPr>
          <p:cNvPicPr/>
          <p:nvPr/>
        </p:nvPicPr>
        <p:blipFill>
          <a:blip r:embed="rId2"/>
          <a:stretch>
            <a:fillRect/>
          </a:stretch>
        </p:blipFill>
        <p:spPr>
          <a:xfrm>
            <a:off x="4800282" y="4320741"/>
            <a:ext cx="2895918" cy="2283871"/>
          </a:xfrm>
          <a:prstGeom prst="rect">
            <a:avLst/>
          </a:prstGeom>
        </p:spPr>
      </p:pic>
      <p:pic>
        <p:nvPicPr>
          <p:cNvPr id="14" name="图片 13">
            <a:extLst>
              <a:ext uri="{FF2B5EF4-FFF2-40B4-BE49-F238E27FC236}">
                <a16:creationId xmlns="" xmlns:a16="http://schemas.microsoft.com/office/drawing/2014/main" id="{9F7BCB5C-FC98-41A6-B344-42196A9AA9C3}"/>
              </a:ext>
            </a:extLst>
          </p:cNvPr>
          <p:cNvPicPr/>
          <p:nvPr/>
        </p:nvPicPr>
        <p:blipFill>
          <a:blip r:embed="rId3"/>
          <a:stretch>
            <a:fillRect/>
          </a:stretch>
        </p:blipFill>
        <p:spPr>
          <a:xfrm>
            <a:off x="3795712" y="3543300"/>
            <a:ext cx="623888" cy="354441"/>
          </a:xfrm>
          <a:prstGeom prst="rect">
            <a:avLst/>
          </a:prstGeom>
        </p:spPr>
      </p:pic>
    </p:spTree>
    <p:extLst>
      <p:ext uri="{BB962C8B-B14F-4D97-AF65-F5344CB8AC3E}">
        <p14:creationId xmlns:p14="http://schemas.microsoft.com/office/powerpoint/2010/main" val="23611463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a:extLst>
                  <a:ext uri="{FF2B5EF4-FFF2-40B4-BE49-F238E27FC236}">
                    <a16:creationId xmlns="" xmlns:a16="http://schemas.microsoft.com/office/drawing/2014/main" id="{F6E15085-D4AB-4BA6-8073-5AA30A18A339}"/>
                  </a:ext>
                </a:extLst>
              </p:cNvPr>
              <p:cNvSpPr/>
              <p:nvPr/>
            </p:nvSpPr>
            <p:spPr>
              <a:xfrm>
                <a:off x="285750" y="280921"/>
                <a:ext cx="11658600" cy="4991688"/>
              </a:xfrm>
              <a:prstGeom prst="rect">
                <a:avLst/>
              </a:prstGeom>
            </p:spPr>
            <p:txBody>
              <a:bodyPr wrap="square">
                <a:spAutoFit/>
              </a:bodyPr>
              <a:lstStyle/>
              <a:p>
                <a:pPr>
                  <a:lnSpc>
                    <a:spcPct val="150000"/>
                  </a:lnSpc>
                  <a:spcAft>
                    <a:spcPts val="0"/>
                  </a:spcAft>
                </a:pPr>
                <a:r>
                  <a:rPr lang="en-US" altLang="zh-CN" sz="2800" b="1" dirty="0">
                    <a:solidFill>
                      <a:srgbClr val="000000"/>
                    </a:solidFill>
                    <a:cs typeface="Times New Roman" panose="02020603050405020304" pitchFamily="18" charset="0"/>
                  </a:rPr>
                  <a:t>3.</a:t>
                </a:r>
                <a:r>
                  <a:rPr lang="zh-CN" altLang="zh-CN" sz="2800" b="1" dirty="0">
                    <a:solidFill>
                      <a:srgbClr val="000000"/>
                    </a:solidFill>
                    <a:cs typeface="Times New Roman" panose="02020603050405020304" pitchFamily="18" charset="0"/>
                  </a:rPr>
                  <a:t>实验说明</a:t>
                </a:r>
              </a:p>
              <a:p>
                <a:pPr>
                  <a:lnSpc>
                    <a:spcPct val="150000"/>
                  </a:lnSpc>
                  <a:spcAft>
                    <a:spcPts val="0"/>
                  </a:spcAft>
                </a:pPr>
                <a:r>
                  <a:rPr lang="en-US" altLang="zh-CN" sz="2800" dirty="0">
                    <a:solidFill>
                      <a:srgbClr val="000000"/>
                    </a:solidFill>
                    <a:cs typeface="Times New Roman" panose="02020603050405020304" pitchFamily="18" charset="0"/>
                  </a:rPr>
                  <a:t>(1)</a:t>
                </a:r>
                <a:r>
                  <a:rPr lang="zh-CN" altLang="zh-CN" sz="2800" dirty="0">
                    <a:solidFill>
                      <a:srgbClr val="000000"/>
                    </a:solidFill>
                    <a:cs typeface="Times New Roman" panose="02020603050405020304" pitchFamily="18" charset="0"/>
                  </a:rPr>
                  <a:t>中和热的测定实验中</a:t>
                </a:r>
                <a:r>
                  <a:rPr lang="en-US" altLang="zh-CN" sz="2800" dirty="0">
                    <a:solidFill>
                      <a:srgbClr val="000000"/>
                    </a:solidFill>
                    <a:cs typeface="Times New Roman" panose="02020603050405020304" pitchFamily="18" charset="0"/>
                  </a:rPr>
                  <a:t>,</a:t>
                </a:r>
                <a:r>
                  <a:rPr lang="en-US" altLang="zh-CN" sz="2800" dirty="0" err="1">
                    <a:solidFill>
                      <a:srgbClr val="000000"/>
                    </a:solidFill>
                    <a:cs typeface="Times New Roman" panose="02020603050405020304" pitchFamily="18" charset="0"/>
                  </a:rPr>
                  <a:t>NaOH</a:t>
                </a:r>
                <a:r>
                  <a:rPr lang="zh-CN" altLang="zh-CN" sz="2800" dirty="0">
                    <a:solidFill>
                      <a:srgbClr val="000000"/>
                    </a:solidFill>
                    <a:cs typeface="Times New Roman" panose="02020603050405020304" pitchFamily="18" charset="0"/>
                  </a:rPr>
                  <a:t>溶液的浓度稍大于盐酸的浓度是为了确保</a:t>
                </a:r>
                <a:r>
                  <a:rPr lang="en-US" altLang="zh-CN" sz="2800" dirty="0" err="1">
                    <a:solidFill>
                      <a:srgbClr val="000000"/>
                    </a:solidFill>
                    <a:cs typeface="Times New Roman" panose="02020603050405020304" pitchFamily="18" charset="0"/>
                  </a:rPr>
                  <a:t>HCl</a:t>
                </a:r>
                <a:r>
                  <a:rPr lang="zh-CN" altLang="zh-CN" sz="2800" dirty="0">
                    <a:solidFill>
                      <a:srgbClr val="000000"/>
                    </a:solidFill>
                    <a:cs typeface="Times New Roman" panose="02020603050405020304" pitchFamily="18" charset="0"/>
                  </a:rPr>
                  <a:t>反应完全。若采用的酸、碱浓度相等</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可采用碱体积稍过量的方法达到这个目的。</a:t>
                </a:r>
              </a:p>
              <a:p>
                <a:pPr>
                  <a:lnSpc>
                    <a:spcPct val="150000"/>
                  </a:lnSpc>
                  <a:spcAft>
                    <a:spcPts val="0"/>
                  </a:spcAft>
                </a:pPr>
                <a:r>
                  <a:rPr lang="en-US" altLang="zh-CN" sz="28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中和热的计算公式</a:t>
                </a:r>
              </a:p>
              <a:p>
                <a:pPr>
                  <a:lnSpc>
                    <a:spcPct val="150000"/>
                  </a:lnSpc>
                  <a:spcAft>
                    <a:spcPts val="0"/>
                  </a:spcAft>
                </a:pPr>
                <a:r>
                  <a:rPr lang="en-US" altLang="zh-CN" sz="2800" dirty="0">
                    <a:solidFill>
                      <a:srgbClr val="000000"/>
                    </a:solidFill>
                    <a:cs typeface="Times New Roman" panose="02020603050405020304" pitchFamily="18" charset="0"/>
                  </a:rPr>
                  <a:t>Δ</a:t>
                </a:r>
                <a:r>
                  <a:rPr lang="en-US" altLang="zh-CN" sz="2800" i="1" dirty="0">
                    <a:solidFill>
                      <a:srgbClr val="000000"/>
                    </a:solidFill>
                    <a:cs typeface="Times New Roman" panose="02020603050405020304" pitchFamily="18" charset="0"/>
                  </a:rPr>
                  <a:t>H</a:t>
                </a:r>
                <a:r>
                  <a:rPr lang="en-US" altLang="zh-CN" sz="2800" dirty="0">
                    <a:solidFill>
                      <a:srgbClr val="000000"/>
                    </a:solidFill>
                    <a:cs typeface="Times New Roman" panose="02020603050405020304" pitchFamily="18" charset="0"/>
                  </a:rPr>
                  <a:t>=-</a:t>
                </a:r>
                <a14:m>
                  <m:oMath xmlns:m="http://schemas.openxmlformats.org/officeDocument/2006/math">
                    <m:f>
                      <m:fPr>
                        <m:ctrlPr>
                          <a:rPr lang="zh-CN" altLang="zh-CN" sz="2800" i="1">
                            <a:solidFill>
                              <a:srgbClr val="000000"/>
                            </a:solidFill>
                            <a:latin typeface="Cambria Math" panose="02040503050406030204" pitchFamily="18" charset="0"/>
                            <a:cs typeface="Times New Roman" panose="02020603050405020304" pitchFamily="18" charset="0"/>
                          </a:rPr>
                        </m:ctrlPr>
                      </m:fPr>
                      <m:num>
                        <m:r>
                          <m:rPr>
                            <m:nor/>
                          </m:rPr>
                          <a:rPr lang="en-US" altLang="zh-CN" sz="2800">
                            <a:solidFill>
                              <a:srgbClr val="000000"/>
                            </a:solidFill>
                            <a:effectLst/>
                            <a:cs typeface="Times New Roman" panose="02020603050405020304" pitchFamily="18" charset="0"/>
                          </a:rPr>
                          <m:t>(</m:t>
                        </m:r>
                        <m:sSub>
                          <m:sSubPr>
                            <m:ctrlPr>
                              <a:rPr lang="zh-CN" altLang="zh-CN" sz="2800" i="1">
                                <a:solidFill>
                                  <a:srgbClr val="000000"/>
                                </a:solidFill>
                                <a:latin typeface="Cambria Math" panose="02040503050406030204" pitchFamily="18" charset="0"/>
                                <a:cs typeface="Times New Roman" panose="02020603050405020304" pitchFamily="18" charset="0"/>
                              </a:rPr>
                            </m:ctrlPr>
                          </m:sSubPr>
                          <m:e>
                            <m:r>
                              <a:rPr lang="en-US" altLang="zh-CN" sz="2800" i="1">
                                <a:solidFill>
                                  <a:srgbClr val="000000"/>
                                </a:solidFill>
                                <a:effectLst/>
                                <a:latin typeface="Cambria Math" panose="02040503050406030204" pitchFamily="18" charset="0"/>
                                <a:cs typeface="Times New Roman" panose="02020603050405020304" pitchFamily="18" charset="0"/>
                              </a:rPr>
                              <m:t>𝑚</m:t>
                            </m:r>
                          </m:e>
                          <m:sub>
                            <m:r>
                              <m:rPr>
                                <m:nor/>
                              </m:rPr>
                              <a:rPr lang="zh-CN" altLang="zh-CN" sz="2800">
                                <a:solidFill>
                                  <a:srgbClr val="000000"/>
                                </a:solidFill>
                                <a:effectLst/>
                                <a:cs typeface="Times New Roman" panose="02020603050405020304" pitchFamily="18" charset="0"/>
                              </a:rPr>
                              <m:t>酸</m:t>
                            </m:r>
                          </m:sub>
                        </m:sSub>
                        <m:r>
                          <a:rPr lang="en-US" altLang="zh-CN" sz="2800">
                            <a:solidFill>
                              <a:srgbClr val="000000"/>
                            </a:solidFill>
                            <a:effectLst/>
                            <a:latin typeface="Cambria Math" panose="02040503050406030204" pitchFamily="18" charset="0"/>
                            <a:cs typeface="Times New Roman" panose="02020603050405020304" pitchFamily="18" charset="0"/>
                          </a:rPr>
                          <m:t>+</m:t>
                        </m:r>
                        <m:sSub>
                          <m:sSubPr>
                            <m:ctrlPr>
                              <a:rPr lang="zh-CN" altLang="zh-CN" sz="2800" i="1">
                                <a:solidFill>
                                  <a:srgbClr val="000000"/>
                                </a:solidFill>
                                <a:latin typeface="Cambria Math" panose="02040503050406030204" pitchFamily="18" charset="0"/>
                                <a:cs typeface="Times New Roman" panose="02020603050405020304" pitchFamily="18" charset="0"/>
                              </a:rPr>
                            </m:ctrlPr>
                          </m:sSubPr>
                          <m:e>
                            <m:r>
                              <a:rPr lang="en-US" altLang="zh-CN" sz="2800" i="1">
                                <a:solidFill>
                                  <a:srgbClr val="000000"/>
                                </a:solidFill>
                                <a:effectLst/>
                                <a:latin typeface="Cambria Math" panose="02040503050406030204" pitchFamily="18" charset="0"/>
                                <a:cs typeface="Times New Roman" panose="02020603050405020304" pitchFamily="18" charset="0"/>
                              </a:rPr>
                              <m:t>𝑚</m:t>
                            </m:r>
                          </m:e>
                          <m:sub>
                            <m:r>
                              <m:rPr>
                                <m:nor/>
                              </m:rPr>
                              <a:rPr lang="zh-CN" altLang="zh-CN" sz="2800">
                                <a:solidFill>
                                  <a:srgbClr val="000000"/>
                                </a:solidFill>
                                <a:effectLst/>
                                <a:cs typeface="Times New Roman" panose="02020603050405020304" pitchFamily="18" charset="0"/>
                              </a:rPr>
                              <m:t>碱</m:t>
                            </m:r>
                          </m:sub>
                        </m:sSub>
                        <m:r>
                          <m:rPr>
                            <m:nor/>
                          </m:rPr>
                          <a:rPr lang="en-US" altLang="zh-CN" sz="2800">
                            <a:solidFill>
                              <a:srgbClr val="000000"/>
                            </a:solidFill>
                            <a:effectLst/>
                            <a:cs typeface="Times New Roman" panose="02020603050405020304" pitchFamily="18" charset="0"/>
                          </a:rPr>
                          <m:t>)·</m:t>
                        </m:r>
                        <m:r>
                          <a:rPr lang="en-US" altLang="zh-CN" sz="2800" i="1">
                            <a:solidFill>
                              <a:srgbClr val="000000"/>
                            </a:solidFill>
                            <a:effectLst/>
                            <a:latin typeface="Cambria Math" panose="02040503050406030204" pitchFamily="18" charset="0"/>
                            <a:cs typeface="Times New Roman" panose="02020603050405020304" pitchFamily="18" charset="0"/>
                          </a:rPr>
                          <m:t>𝑐</m:t>
                        </m:r>
                        <m:r>
                          <m:rPr>
                            <m:nor/>
                          </m:rPr>
                          <a:rPr lang="en-US" altLang="zh-CN" sz="2800">
                            <a:solidFill>
                              <a:srgbClr val="000000"/>
                            </a:solidFill>
                            <a:effectLst/>
                            <a:cs typeface="Times New Roman" panose="02020603050405020304" pitchFamily="18" charset="0"/>
                          </a:rPr>
                          <m:t>·(</m:t>
                        </m:r>
                        <m:sSub>
                          <m:sSubPr>
                            <m:ctrlPr>
                              <a:rPr lang="zh-CN" altLang="zh-CN" sz="2800" i="1">
                                <a:solidFill>
                                  <a:srgbClr val="000000"/>
                                </a:solidFill>
                                <a:latin typeface="Cambria Math" panose="02040503050406030204" pitchFamily="18" charset="0"/>
                                <a:cs typeface="Times New Roman" panose="02020603050405020304" pitchFamily="18" charset="0"/>
                              </a:rPr>
                            </m:ctrlPr>
                          </m:sSubPr>
                          <m:e>
                            <m:r>
                              <a:rPr lang="en-US" altLang="zh-CN" sz="2800" i="1">
                                <a:solidFill>
                                  <a:srgbClr val="000000"/>
                                </a:solidFill>
                                <a:effectLst/>
                                <a:latin typeface="Cambria Math" panose="02040503050406030204" pitchFamily="18" charset="0"/>
                                <a:cs typeface="Times New Roman" panose="02020603050405020304" pitchFamily="18" charset="0"/>
                              </a:rPr>
                              <m:t>𝑡</m:t>
                            </m:r>
                          </m:e>
                          <m:sub>
                            <m:r>
                              <m:rPr>
                                <m:nor/>
                              </m:rPr>
                              <a:rPr lang="zh-CN" altLang="zh-CN" sz="2800">
                                <a:solidFill>
                                  <a:srgbClr val="000000"/>
                                </a:solidFill>
                                <a:effectLst/>
                                <a:cs typeface="Times New Roman" panose="02020603050405020304" pitchFamily="18" charset="0"/>
                              </a:rPr>
                              <m:t>终</m:t>
                            </m:r>
                          </m:sub>
                        </m:sSub>
                        <m:r>
                          <m:rPr>
                            <m:nor/>
                          </m:rPr>
                          <a:rPr lang="en-US" altLang="zh-CN" sz="2800" i="1">
                            <a:solidFill>
                              <a:srgbClr val="000000"/>
                            </a:solidFill>
                            <a:effectLst/>
                            <a:cs typeface="Times New Roman" panose="02020603050405020304" pitchFamily="18" charset="0"/>
                          </a:rPr>
                          <m:t>−</m:t>
                        </m:r>
                        <m:sSub>
                          <m:sSubPr>
                            <m:ctrlPr>
                              <a:rPr lang="zh-CN" altLang="zh-CN" sz="2800" i="1">
                                <a:solidFill>
                                  <a:srgbClr val="000000"/>
                                </a:solidFill>
                                <a:latin typeface="Cambria Math" panose="02040503050406030204" pitchFamily="18" charset="0"/>
                                <a:cs typeface="Times New Roman" panose="02020603050405020304" pitchFamily="18" charset="0"/>
                              </a:rPr>
                            </m:ctrlPr>
                          </m:sSubPr>
                          <m:e>
                            <m:r>
                              <a:rPr lang="en-US" altLang="zh-CN" sz="2800" i="1">
                                <a:solidFill>
                                  <a:srgbClr val="000000"/>
                                </a:solidFill>
                                <a:effectLst/>
                                <a:latin typeface="Cambria Math" panose="02040503050406030204" pitchFamily="18" charset="0"/>
                                <a:cs typeface="Times New Roman" panose="02020603050405020304" pitchFamily="18" charset="0"/>
                              </a:rPr>
                              <m:t>𝑡</m:t>
                            </m:r>
                          </m:e>
                          <m:sub>
                            <m:r>
                              <m:rPr>
                                <m:nor/>
                              </m:rPr>
                              <a:rPr lang="zh-CN" altLang="zh-CN" sz="2800">
                                <a:solidFill>
                                  <a:srgbClr val="000000"/>
                                </a:solidFill>
                                <a:effectLst/>
                                <a:cs typeface="Times New Roman" panose="02020603050405020304" pitchFamily="18" charset="0"/>
                              </a:rPr>
                              <m:t>始</m:t>
                            </m:r>
                          </m:sub>
                        </m:sSub>
                        <m:r>
                          <m:rPr>
                            <m:nor/>
                          </m:rPr>
                          <a:rPr lang="en-US" altLang="zh-CN" sz="2800">
                            <a:solidFill>
                              <a:srgbClr val="000000"/>
                            </a:solidFill>
                            <a:effectLst/>
                            <a:cs typeface="Times New Roman" panose="02020603050405020304" pitchFamily="18" charset="0"/>
                          </a:rPr>
                          <m:t>)</m:t>
                        </m:r>
                      </m:num>
                      <m:den>
                        <m:sSub>
                          <m:sSubPr>
                            <m:ctrlPr>
                              <a:rPr lang="zh-CN" altLang="zh-CN" sz="2800" i="1">
                                <a:solidFill>
                                  <a:srgbClr val="000000"/>
                                </a:solidFill>
                                <a:latin typeface="Cambria Math" panose="02040503050406030204" pitchFamily="18" charset="0"/>
                                <a:cs typeface="Times New Roman" panose="02020603050405020304" pitchFamily="18" charset="0"/>
                              </a:rPr>
                            </m:ctrlPr>
                          </m:sSubPr>
                          <m:e>
                            <m:r>
                              <a:rPr lang="en-US" altLang="zh-CN" sz="2800" i="1">
                                <a:solidFill>
                                  <a:srgbClr val="000000"/>
                                </a:solidFill>
                                <a:effectLst/>
                                <a:latin typeface="Cambria Math" panose="02040503050406030204" pitchFamily="18" charset="0"/>
                                <a:cs typeface="Times New Roman" panose="02020603050405020304" pitchFamily="18" charset="0"/>
                              </a:rPr>
                              <m:t>𝑛</m:t>
                            </m:r>
                          </m:e>
                          <m:sub>
                            <m:r>
                              <m:rPr>
                                <m:nor/>
                              </m:rPr>
                              <a:rPr lang="zh-CN" altLang="zh-CN" sz="2800">
                                <a:solidFill>
                                  <a:srgbClr val="000000"/>
                                </a:solidFill>
                                <a:effectLst/>
                                <a:cs typeface="Times New Roman" panose="02020603050405020304" pitchFamily="18" charset="0"/>
                              </a:rPr>
                              <m:t>水</m:t>
                            </m:r>
                          </m:sub>
                        </m:sSub>
                      </m:den>
                    </m:f>
                  </m:oMath>
                </a14:m>
                <a:r>
                  <a:rPr lang="en-US" altLang="zh-CN" sz="2800" dirty="0">
                    <a:solidFill>
                      <a:srgbClr val="000000"/>
                    </a:solidFill>
                    <a:cs typeface="Times New Roman" panose="02020603050405020304" pitchFamily="18" charset="0"/>
                  </a:rPr>
                  <a:t> kJ/</a:t>
                </a:r>
                <a:r>
                  <a:rPr lang="en-US" altLang="zh-CN" sz="2800" dirty="0" err="1">
                    <a:solidFill>
                      <a:srgbClr val="000000"/>
                    </a:solidFill>
                    <a:cs typeface="Times New Roman" panose="02020603050405020304" pitchFamily="18" charset="0"/>
                  </a:rPr>
                  <a:t>mol</a:t>
                </a:r>
                <a:endParaRPr lang="zh-CN" altLang="zh-CN" sz="2800" dirty="0">
                  <a:solidFill>
                    <a:srgbClr val="000000"/>
                  </a:solidFill>
                  <a:cs typeface="Times New Roman" panose="02020603050405020304" pitchFamily="18" charset="0"/>
                </a:endParaRPr>
              </a:p>
            </p:txBody>
          </p:sp>
        </mc:Choice>
        <mc:Fallback xmlns="">
          <p:sp>
            <p:nvSpPr>
              <p:cNvPr id="2" name="矩形 1">
                <a:extLst>
                  <a:ext uri="{FF2B5EF4-FFF2-40B4-BE49-F238E27FC236}">
                    <a16:creationId xmlns:a16="http://schemas.microsoft.com/office/drawing/2014/main" xmlns:a14="http://schemas.microsoft.com/office/drawing/2010/main" xmlns="" id="{F6E15085-D4AB-4BA6-8073-5AA30A18A339}"/>
                  </a:ext>
                </a:extLst>
              </p:cNvPr>
              <p:cNvSpPr>
                <a:spLocks noRot="1" noChangeAspect="1" noMove="1" noResize="1" noEditPoints="1" noAdjustHandles="1" noChangeArrowheads="1" noChangeShapeType="1" noTextEdit="1"/>
              </p:cNvSpPr>
              <p:nvPr/>
            </p:nvSpPr>
            <p:spPr>
              <a:xfrm>
                <a:off x="285750" y="280921"/>
                <a:ext cx="11658600" cy="4991688"/>
              </a:xfrm>
              <a:prstGeom prst="rect">
                <a:avLst/>
              </a:prstGeom>
              <a:blipFill rotWithShape="1">
                <a:blip r:embed="rId2"/>
                <a:stretch>
                  <a:fillRect l="-1098"/>
                </a:stretch>
              </a:blipFill>
            </p:spPr>
            <p:txBody>
              <a:bodyPr/>
              <a:lstStyle/>
              <a:p>
                <a:r>
                  <a:rPr lang="zh-CN" altLang="en-US">
                    <a:noFill/>
                  </a:rPr>
                  <a:t> </a:t>
                </a:r>
              </a:p>
            </p:txBody>
          </p:sp>
        </mc:Fallback>
      </mc:AlternateContent>
      <p:sp>
        <p:nvSpPr>
          <p:cNvPr id="3" name="矩形 2">
            <a:extLst>
              <a:ext uri="{FF2B5EF4-FFF2-40B4-BE49-F238E27FC236}">
                <a16:creationId xmlns="" xmlns:a16="http://schemas.microsoft.com/office/drawing/2014/main" id="{C3E9C010-8CDF-4C08-9C5A-11381A0A34EA}"/>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4197211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4043" y="949904"/>
            <a:ext cx="11723913" cy="5262979"/>
          </a:xfrm>
          <a:prstGeom prst="rect">
            <a:avLst/>
          </a:prstGeom>
        </p:spPr>
        <p:txBody>
          <a:bodyPr wrap="square">
            <a:spAutoFit/>
          </a:bodyPr>
          <a:lstStyle/>
          <a:p>
            <a:pPr>
              <a:lnSpc>
                <a:spcPct val="150000"/>
              </a:lnSpc>
            </a:pPr>
            <a:r>
              <a:rPr lang="en-US" altLang="zh-CN" sz="2800" dirty="0"/>
              <a:t>1.</a:t>
            </a:r>
            <a:r>
              <a:rPr lang="zh-CN" altLang="zh-CN" sz="2800" dirty="0"/>
              <a:t>了解化学反应中能量转化的原因及常见的能量转化形式。</a:t>
            </a:r>
          </a:p>
          <a:p>
            <a:pPr>
              <a:lnSpc>
                <a:spcPct val="150000"/>
              </a:lnSpc>
            </a:pPr>
            <a:r>
              <a:rPr lang="en-US" altLang="zh-CN" sz="2800" dirty="0"/>
              <a:t>2.</a:t>
            </a:r>
            <a:r>
              <a:rPr lang="zh-CN" altLang="zh-CN" sz="2800" dirty="0"/>
              <a:t>了解化学能与热能的相互转化。了解吸热反应、放热反应、反应热等概念。</a:t>
            </a:r>
          </a:p>
          <a:p>
            <a:pPr>
              <a:lnSpc>
                <a:spcPct val="150000"/>
              </a:lnSpc>
            </a:pPr>
            <a:r>
              <a:rPr lang="en-US" altLang="zh-CN" sz="2800" dirty="0"/>
              <a:t>3.</a:t>
            </a:r>
            <a:r>
              <a:rPr lang="zh-CN" altLang="zh-CN" sz="2800" dirty="0"/>
              <a:t>了解热化学方程式的含义</a:t>
            </a:r>
            <a:r>
              <a:rPr lang="en-US" altLang="zh-CN" sz="2800" dirty="0"/>
              <a:t>,</a:t>
            </a:r>
            <a:r>
              <a:rPr lang="zh-CN" altLang="zh-CN" sz="2800" dirty="0"/>
              <a:t>能正确书写热化学方程式。</a:t>
            </a:r>
          </a:p>
          <a:p>
            <a:pPr>
              <a:lnSpc>
                <a:spcPct val="150000"/>
              </a:lnSpc>
            </a:pPr>
            <a:r>
              <a:rPr lang="en-US" altLang="zh-CN" sz="2800" dirty="0"/>
              <a:t>4.</a:t>
            </a:r>
            <a:r>
              <a:rPr lang="zh-CN" altLang="zh-CN" sz="2800" dirty="0"/>
              <a:t>了解能源是人类生存和社会发展的重要基础。了解化学在解决能源危机中的重要作用。</a:t>
            </a:r>
          </a:p>
          <a:p>
            <a:pPr>
              <a:lnSpc>
                <a:spcPct val="150000"/>
              </a:lnSpc>
            </a:pPr>
            <a:r>
              <a:rPr lang="en-US" altLang="zh-CN" sz="2800" dirty="0"/>
              <a:t>5.</a:t>
            </a:r>
            <a:r>
              <a:rPr lang="zh-CN" altLang="zh-CN" sz="2800" dirty="0"/>
              <a:t>了解焓变</a:t>
            </a:r>
            <a:r>
              <a:rPr lang="en-US" altLang="zh-CN" sz="2800" dirty="0"/>
              <a:t>(Δ</a:t>
            </a:r>
            <a:r>
              <a:rPr lang="en-US" altLang="zh-CN" sz="2800" i="1" dirty="0"/>
              <a:t>H</a:t>
            </a:r>
            <a:r>
              <a:rPr lang="en-US" altLang="zh-CN" sz="2800" dirty="0"/>
              <a:t>)</a:t>
            </a:r>
            <a:r>
              <a:rPr lang="zh-CN" altLang="zh-CN" sz="2800" dirty="0"/>
              <a:t>与反应热的含义。</a:t>
            </a:r>
          </a:p>
          <a:p>
            <a:pPr>
              <a:lnSpc>
                <a:spcPct val="150000"/>
              </a:lnSpc>
            </a:pPr>
            <a:r>
              <a:rPr lang="en-US" altLang="zh-CN" sz="2800" dirty="0"/>
              <a:t>6.</a:t>
            </a:r>
            <a:r>
              <a:rPr lang="zh-CN" altLang="zh-CN" sz="2800" dirty="0"/>
              <a:t>理解盖斯定律</a:t>
            </a:r>
            <a:r>
              <a:rPr lang="en-US" altLang="zh-CN" sz="2800" dirty="0"/>
              <a:t>,</a:t>
            </a:r>
            <a:r>
              <a:rPr lang="zh-CN" altLang="zh-CN" sz="2800" dirty="0"/>
              <a:t>并能运用盖斯定律进行有关反应焓变的计算</a:t>
            </a:r>
          </a:p>
        </p:txBody>
      </p:sp>
      <p:sp>
        <p:nvSpPr>
          <p:cNvPr id="4" name="矩形 3"/>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考纲要求</a:t>
            </a:r>
          </a:p>
        </p:txBody>
      </p:sp>
    </p:spTree>
    <p:extLst>
      <p:ext uri="{BB962C8B-B14F-4D97-AF65-F5344CB8AC3E}">
        <p14:creationId xmlns:p14="http://schemas.microsoft.com/office/powerpoint/2010/main" val="16430797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F6E15085-D4AB-4BA6-8073-5AA30A18A339}"/>
              </a:ext>
            </a:extLst>
          </p:cNvPr>
          <p:cNvSpPr/>
          <p:nvPr/>
        </p:nvSpPr>
        <p:spPr>
          <a:xfrm>
            <a:off x="285750" y="280921"/>
            <a:ext cx="11658600" cy="6555641"/>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pitchFamily="18" charset="0"/>
              </a:rPr>
              <a:t>(3)</a:t>
            </a:r>
            <a:r>
              <a:rPr lang="zh-CN" altLang="zh-CN" sz="2800" dirty="0">
                <a:solidFill>
                  <a:srgbClr val="000000"/>
                </a:solidFill>
                <a:cs typeface="Times New Roman" panose="02020603050405020304" pitchFamily="18" charset="0"/>
              </a:rPr>
              <a:t>实验中若用弱酸</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或弱碱</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代替强酸</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或强碱</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因弱酸</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或弱碱</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电离出</a:t>
            </a:r>
            <a:r>
              <a:rPr lang="en-US" altLang="zh-CN" sz="2800" dirty="0">
                <a:solidFill>
                  <a:srgbClr val="000000"/>
                </a:solidFill>
                <a:cs typeface="Times New Roman" panose="02020603050405020304" pitchFamily="18" charset="0"/>
              </a:rPr>
              <a:t>H</a:t>
            </a:r>
            <a:r>
              <a:rPr lang="en-US" altLang="zh-CN" sz="2800" baseline="300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或</a:t>
            </a:r>
            <a:r>
              <a:rPr lang="en-US" altLang="zh-CN" sz="2800" dirty="0">
                <a:solidFill>
                  <a:srgbClr val="000000"/>
                </a:solidFill>
                <a:cs typeface="Times New Roman" panose="02020603050405020304" pitchFamily="18" charset="0"/>
              </a:rPr>
              <a:t>OH</a:t>
            </a:r>
            <a:r>
              <a:rPr lang="en-US" altLang="zh-CN" sz="2800" baseline="300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需要吸收热量</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故生成 </a:t>
            </a:r>
            <a:r>
              <a:rPr lang="en-US" altLang="zh-CN" sz="2800" dirty="0">
                <a:solidFill>
                  <a:srgbClr val="000000"/>
                </a:solidFill>
                <a:cs typeface="Times New Roman" panose="02020603050405020304" pitchFamily="18" charset="0"/>
              </a:rPr>
              <a:t>1 </a:t>
            </a:r>
            <a:r>
              <a:rPr lang="en-US" altLang="zh-CN" sz="2800" dirty="0" err="1">
                <a:solidFill>
                  <a:srgbClr val="000000"/>
                </a:solidFill>
                <a:cs typeface="Times New Roman" panose="02020603050405020304" pitchFamily="18" charset="0"/>
              </a:rPr>
              <a:t>mol</a:t>
            </a:r>
            <a:r>
              <a:rPr lang="en-US" altLang="zh-CN" sz="2800" dirty="0">
                <a:solidFill>
                  <a:srgbClr val="000000"/>
                </a:solidFill>
                <a:cs typeface="Times New Roman" panose="02020603050405020304" pitchFamily="18" charset="0"/>
              </a:rPr>
              <a:t> H</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O</a:t>
            </a:r>
            <a:r>
              <a:rPr lang="zh-CN" altLang="zh-CN" sz="2800" dirty="0">
                <a:solidFill>
                  <a:srgbClr val="000000"/>
                </a:solidFill>
                <a:cs typeface="Times New Roman" panose="02020603050405020304" pitchFamily="18" charset="0"/>
              </a:rPr>
              <a:t>测定的反应热的数值小于</a:t>
            </a:r>
            <a:r>
              <a:rPr lang="en-US" altLang="zh-CN" sz="2800" dirty="0">
                <a:solidFill>
                  <a:srgbClr val="000000"/>
                </a:solidFill>
                <a:cs typeface="Times New Roman" panose="02020603050405020304" pitchFamily="18" charset="0"/>
              </a:rPr>
              <a:t>57.3;</a:t>
            </a:r>
            <a:r>
              <a:rPr lang="zh-CN" altLang="zh-CN" sz="2800" dirty="0">
                <a:solidFill>
                  <a:srgbClr val="000000"/>
                </a:solidFill>
                <a:cs typeface="Times New Roman" panose="02020603050405020304" pitchFamily="18" charset="0"/>
              </a:rPr>
              <a:t>若用浓硫酸与强碱反应</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因浓硫酸稀释会放热</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故生成</a:t>
            </a:r>
            <a:r>
              <a:rPr lang="en-US" altLang="zh-CN" sz="2800" dirty="0">
                <a:solidFill>
                  <a:srgbClr val="000000"/>
                </a:solidFill>
                <a:cs typeface="Times New Roman" panose="02020603050405020304" pitchFamily="18" charset="0"/>
              </a:rPr>
              <a:t>1 </a:t>
            </a:r>
            <a:r>
              <a:rPr lang="en-US" altLang="zh-CN" sz="2800" dirty="0" err="1">
                <a:solidFill>
                  <a:srgbClr val="000000"/>
                </a:solidFill>
                <a:cs typeface="Times New Roman" panose="02020603050405020304" pitchFamily="18" charset="0"/>
              </a:rPr>
              <a:t>mol</a:t>
            </a:r>
            <a:r>
              <a:rPr lang="en-US" altLang="zh-CN" sz="2800" dirty="0">
                <a:solidFill>
                  <a:srgbClr val="000000"/>
                </a:solidFill>
                <a:cs typeface="Times New Roman" panose="02020603050405020304" pitchFamily="18" charset="0"/>
              </a:rPr>
              <a:t> H</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O</a:t>
            </a:r>
            <a:r>
              <a:rPr lang="zh-CN" altLang="zh-CN" sz="2800" dirty="0">
                <a:solidFill>
                  <a:srgbClr val="000000"/>
                </a:solidFill>
                <a:cs typeface="Times New Roman" panose="02020603050405020304" pitchFamily="18" charset="0"/>
              </a:rPr>
              <a:t>测定的反应热的数值大于</a:t>
            </a:r>
            <a:r>
              <a:rPr lang="en-US" altLang="zh-CN" sz="2800" dirty="0">
                <a:solidFill>
                  <a:srgbClr val="000000"/>
                </a:solidFill>
                <a:cs typeface="Times New Roman" panose="02020603050405020304" pitchFamily="18" charset="0"/>
              </a:rPr>
              <a:t>57.3</a:t>
            </a:r>
            <a:r>
              <a:rPr lang="zh-CN" altLang="zh-CN" sz="2800" dirty="0">
                <a:solidFill>
                  <a:srgbClr val="000000"/>
                </a:solidFill>
                <a:cs typeface="Times New Roman" panose="02020603050405020304" pitchFamily="18" charset="0"/>
              </a:rPr>
              <a:t>。</a:t>
            </a:r>
          </a:p>
          <a:p>
            <a:pPr>
              <a:lnSpc>
                <a:spcPct val="150000"/>
              </a:lnSpc>
              <a:spcAft>
                <a:spcPts val="0"/>
              </a:spcAft>
            </a:pPr>
            <a:r>
              <a:rPr lang="en-US" altLang="zh-CN" sz="2800" b="1" dirty="0">
                <a:solidFill>
                  <a:srgbClr val="000000"/>
                </a:solidFill>
                <a:cs typeface="Times New Roman" panose="02020603050405020304" pitchFamily="18" charset="0"/>
              </a:rPr>
              <a:t>4.</a:t>
            </a:r>
            <a:r>
              <a:rPr lang="zh-CN" altLang="zh-CN" sz="2800" b="1" dirty="0">
                <a:solidFill>
                  <a:srgbClr val="000000"/>
                </a:solidFill>
                <a:cs typeface="Times New Roman" panose="02020603050405020304" pitchFamily="18" charset="0"/>
              </a:rPr>
              <a:t>误差分析</a:t>
            </a:r>
          </a:p>
          <a:p>
            <a:pPr>
              <a:lnSpc>
                <a:spcPct val="150000"/>
              </a:lnSpc>
              <a:spcAft>
                <a:spcPts val="0"/>
              </a:spcAft>
            </a:pPr>
            <a:r>
              <a:rPr lang="en-US" altLang="zh-CN" sz="2800" dirty="0">
                <a:solidFill>
                  <a:srgbClr val="000000"/>
                </a:solidFill>
                <a:cs typeface="Times New Roman" panose="02020603050405020304" pitchFamily="18" charset="0"/>
              </a:rPr>
              <a:t>(1)</a:t>
            </a:r>
            <a:r>
              <a:rPr lang="zh-CN" altLang="zh-CN" sz="2800" dirty="0">
                <a:solidFill>
                  <a:srgbClr val="000000"/>
                </a:solidFill>
                <a:cs typeface="Times New Roman" panose="02020603050405020304" pitchFamily="18" charset="0"/>
              </a:rPr>
              <a:t>分析的依据</a:t>
            </a:r>
          </a:p>
          <a:p>
            <a:pPr>
              <a:lnSpc>
                <a:spcPct val="150000"/>
              </a:lnSpc>
              <a:spcAft>
                <a:spcPts val="0"/>
              </a:spcAft>
            </a:pPr>
            <a:r>
              <a:rPr lang="en-US" altLang="zh-CN" sz="2800" dirty="0">
                <a:solidFill>
                  <a:srgbClr val="000000"/>
                </a:solidFill>
                <a:cs typeface="Times New Roman" panose="02020603050405020304" pitchFamily="18" charset="0"/>
              </a:rPr>
              <a:t> </a:t>
            </a:r>
            <a:r>
              <a:rPr lang="zh-CN" altLang="zh-CN" sz="2800" dirty="0">
                <a:solidFill>
                  <a:srgbClr val="000000"/>
                </a:solidFill>
                <a:cs typeface="Times New Roman" panose="02020603050405020304" pitchFamily="18" charset="0"/>
              </a:rPr>
              <a:t>看实验中有哪些因素能造成</a:t>
            </a:r>
            <a:r>
              <a:rPr lang="en-US" altLang="zh-CN" sz="2800" dirty="0">
                <a:solidFill>
                  <a:srgbClr val="000000"/>
                </a:solidFill>
                <a:cs typeface="Times New Roman" panose="02020603050405020304" pitchFamily="18" charset="0"/>
              </a:rPr>
              <a:t>(</a:t>
            </a:r>
            <a:r>
              <a:rPr lang="en-US" altLang="zh-CN" sz="2800" i="1" dirty="0">
                <a:solidFill>
                  <a:srgbClr val="000000"/>
                </a:solidFill>
                <a:cs typeface="Times New Roman" panose="02020603050405020304" pitchFamily="18" charset="0"/>
              </a:rPr>
              <a:t>t</a:t>
            </a:r>
            <a:r>
              <a:rPr lang="zh-CN" altLang="zh-CN" sz="2800" baseline="-25000" dirty="0">
                <a:solidFill>
                  <a:srgbClr val="000000"/>
                </a:solidFill>
                <a:cs typeface="Times New Roman" panose="02020603050405020304" pitchFamily="18" charset="0"/>
              </a:rPr>
              <a:t>终</a:t>
            </a:r>
            <a:r>
              <a:rPr lang="en-US" altLang="zh-CN" sz="2800" i="1" dirty="0">
                <a:solidFill>
                  <a:srgbClr val="000000"/>
                </a:solidFill>
                <a:cs typeface="Times New Roman" panose="02020603050405020304" pitchFamily="18" charset="0"/>
              </a:rPr>
              <a:t>-t</a:t>
            </a:r>
            <a:r>
              <a:rPr lang="zh-CN" altLang="zh-CN" sz="2800" baseline="-25000" dirty="0">
                <a:solidFill>
                  <a:srgbClr val="000000"/>
                </a:solidFill>
                <a:cs typeface="Times New Roman" panose="02020603050405020304" pitchFamily="18" charset="0"/>
              </a:rPr>
              <a:t>始</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出现误差。若</a:t>
            </a:r>
            <a:r>
              <a:rPr lang="en-US" altLang="zh-CN" sz="2800" dirty="0">
                <a:solidFill>
                  <a:srgbClr val="000000"/>
                </a:solidFill>
                <a:cs typeface="Times New Roman" panose="02020603050405020304" pitchFamily="18" charset="0"/>
              </a:rPr>
              <a:t>(</a:t>
            </a:r>
            <a:r>
              <a:rPr lang="en-US" altLang="zh-CN" sz="2800" i="1" dirty="0">
                <a:solidFill>
                  <a:srgbClr val="000000"/>
                </a:solidFill>
                <a:cs typeface="Times New Roman" panose="02020603050405020304" pitchFamily="18" charset="0"/>
              </a:rPr>
              <a:t>t</a:t>
            </a:r>
            <a:r>
              <a:rPr lang="zh-CN" altLang="zh-CN" sz="2800" baseline="-25000" dirty="0">
                <a:solidFill>
                  <a:srgbClr val="000000"/>
                </a:solidFill>
                <a:cs typeface="Times New Roman" panose="02020603050405020304" pitchFamily="18" charset="0"/>
              </a:rPr>
              <a:t>终</a:t>
            </a:r>
            <a:r>
              <a:rPr lang="en-US" altLang="zh-CN" sz="2800" i="1" dirty="0">
                <a:solidFill>
                  <a:srgbClr val="000000"/>
                </a:solidFill>
                <a:cs typeface="Times New Roman" panose="02020603050405020304" pitchFamily="18" charset="0"/>
              </a:rPr>
              <a:t>-t</a:t>
            </a:r>
            <a:r>
              <a:rPr lang="zh-CN" altLang="zh-CN" sz="2800" baseline="-25000" dirty="0">
                <a:solidFill>
                  <a:srgbClr val="000000"/>
                </a:solidFill>
                <a:cs typeface="Times New Roman" panose="02020603050405020304" pitchFamily="18" charset="0"/>
              </a:rPr>
              <a:t>始</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偏大</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则</a:t>
            </a:r>
            <a:r>
              <a:rPr lang="en-US" altLang="zh-CN" sz="2800" dirty="0">
                <a:solidFill>
                  <a:srgbClr val="000000"/>
                </a:solidFill>
                <a:cs typeface="Times New Roman" panose="02020603050405020304" pitchFamily="18" charset="0"/>
              </a:rPr>
              <a:t>|Δ</a:t>
            </a:r>
            <a:r>
              <a:rPr lang="en-US" altLang="zh-CN" sz="2800" i="1" dirty="0">
                <a:solidFill>
                  <a:srgbClr val="000000"/>
                </a:solidFill>
                <a:cs typeface="Times New Roman" panose="02020603050405020304" pitchFamily="18" charset="0"/>
              </a:rPr>
              <a:t>H</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偏大</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若</a:t>
            </a:r>
            <a:r>
              <a:rPr lang="en-US" altLang="zh-CN" sz="2800" dirty="0">
                <a:solidFill>
                  <a:srgbClr val="000000"/>
                </a:solidFill>
                <a:cs typeface="Times New Roman" panose="02020603050405020304" pitchFamily="18" charset="0"/>
              </a:rPr>
              <a:t>(</a:t>
            </a:r>
            <a:r>
              <a:rPr lang="en-US" altLang="zh-CN" sz="2800" i="1" dirty="0">
                <a:solidFill>
                  <a:srgbClr val="000000"/>
                </a:solidFill>
                <a:cs typeface="Times New Roman" panose="02020603050405020304" pitchFamily="18" charset="0"/>
              </a:rPr>
              <a:t>t</a:t>
            </a:r>
            <a:r>
              <a:rPr lang="zh-CN" altLang="zh-CN" sz="2800" baseline="-25000" dirty="0">
                <a:solidFill>
                  <a:srgbClr val="000000"/>
                </a:solidFill>
                <a:cs typeface="Times New Roman" panose="02020603050405020304" pitchFamily="18" charset="0"/>
              </a:rPr>
              <a:t>终</a:t>
            </a:r>
            <a:r>
              <a:rPr lang="en-US" altLang="zh-CN" sz="2800" i="1" dirty="0">
                <a:solidFill>
                  <a:srgbClr val="000000"/>
                </a:solidFill>
                <a:cs typeface="Times New Roman" panose="02020603050405020304" pitchFamily="18" charset="0"/>
              </a:rPr>
              <a:t>-t</a:t>
            </a:r>
            <a:r>
              <a:rPr lang="zh-CN" altLang="zh-CN" sz="2800" baseline="-25000" dirty="0">
                <a:solidFill>
                  <a:srgbClr val="000000"/>
                </a:solidFill>
                <a:cs typeface="Times New Roman" panose="02020603050405020304" pitchFamily="18" charset="0"/>
              </a:rPr>
              <a:t>始</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偏小</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则</a:t>
            </a:r>
            <a:r>
              <a:rPr lang="en-US" altLang="zh-CN" sz="2800" dirty="0">
                <a:solidFill>
                  <a:srgbClr val="000000"/>
                </a:solidFill>
                <a:cs typeface="Times New Roman" panose="02020603050405020304" pitchFamily="18" charset="0"/>
              </a:rPr>
              <a:t>|Δ</a:t>
            </a:r>
            <a:r>
              <a:rPr lang="en-US" altLang="zh-CN" sz="2800" i="1" dirty="0">
                <a:solidFill>
                  <a:srgbClr val="000000"/>
                </a:solidFill>
                <a:cs typeface="Times New Roman" panose="02020603050405020304" pitchFamily="18" charset="0"/>
              </a:rPr>
              <a:t>H</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偏小。</a:t>
            </a:r>
          </a:p>
          <a:p>
            <a:pPr>
              <a:lnSpc>
                <a:spcPct val="150000"/>
              </a:lnSpc>
              <a:spcAft>
                <a:spcPts val="0"/>
              </a:spcAft>
            </a:pPr>
            <a:r>
              <a:rPr lang="en-US" altLang="zh-CN" sz="28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误差分析实例</a:t>
            </a:r>
          </a:p>
          <a:p>
            <a:pPr>
              <a:lnSpc>
                <a:spcPct val="150000"/>
              </a:lnSpc>
              <a:spcAft>
                <a:spcPts val="0"/>
              </a:spcAft>
            </a:pPr>
            <a:r>
              <a:rPr lang="en-US" altLang="zh-CN" sz="2800" dirty="0">
                <a:solidFill>
                  <a:srgbClr val="000000"/>
                </a:solidFill>
                <a:cs typeface="Times New Roman" panose="02020603050405020304" pitchFamily="18" charset="0"/>
              </a:rPr>
              <a:t>50 mL 0.50 </a:t>
            </a:r>
            <a:r>
              <a:rPr lang="en-US" altLang="zh-CN" sz="2800" dirty="0" err="1">
                <a:solidFill>
                  <a:srgbClr val="000000"/>
                </a:solidFill>
                <a:cs typeface="Times New Roman" panose="02020603050405020304" pitchFamily="18" charset="0"/>
              </a:rPr>
              <a:t>mol</a:t>
            </a:r>
            <a:r>
              <a:rPr lang="en-US" altLang="zh-CN" sz="2800" dirty="0">
                <a:solidFill>
                  <a:srgbClr val="000000"/>
                </a:solidFill>
                <a:cs typeface="Times New Roman" panose="02020603050405020304" pitchFamily="18" charset="0"/>
              </a:rPr>
              <a:t>/L</a:t>
            </a:r>
            <a:r>
              <a:rPr lang="zh-CN" altLang="zh-CN" sz="2800" dirty="0">
                <a:solidFill>
                  <a:srgbClr val="000000"/>
                </a:solidFill>
                <a:cs typeface="Times New Roman" panose="02020603050405020304" pitchFamily="18" charset="0"/>
              </a:rPr>
              <a:t>盐酸与</a:t>
            </a:r>
            <a:r>
              <a:rPr lang="en-US" altLang="zh-CN" sz="2800" dirty="0">
                <a:solidFill>
                  <a:srgbClr val="000000"/>
                </a:solidFill>
                <a:cs typeface="Times New Roman" panose="02020603050405020304" pitchFamily="18" charset="0"/>
              </a:rPr>
              <a:t>50 mL 0.55 </a:t>
            </a:r>
            <a:r>
              <a:rPr lang="en-US" altLang="zh-CN" sz="2800" dirty="0" err="1">
                <a:solidFill>
                  <a:srgbClr val="000000"/>
                </a:solidFill>
                <a:cs typeface="Times New Roman" panose="02020603050405020304" pitchFamily="18" charset="0"/>
              </a:rPr>
              <a:t>mol</a:t>
            </a:r>
            <a:r>
              <a:rPr lang="en-US" altLang="zh-CN" sz="2800" dirty="0">
                <a:solidFill>
                  <a:srgbClr val="000000"/>
                </a:solidFill>
                <a:cs typeface="Times New Roman" panose="02020603050405020304" pitchFamily="18" charset="0"/>
              </a:rPr>
              <a:t>/L </a:t>
            </a:r>
            <a:r>
              <a:rPr lang="en-US" altLang="zh-CN" sz="2800" dirty="0" err="1">
                <a:solidFill>
                  <a:srgbClr val="000000"/>
                </a:solidFill>
                <a:cs typeface="Times New Roman" panose="02020603050405020304" pitchFamily="18" charset="0"/>
              </a:rPr>
              <a:t>NaOH</a:t>
            </a:r>
            <a:r>
              <a:rPr lang="zh-CN" altLang="zh-CN" sz="2800" dirty="0">
                <a:solidFill>
                  <a:srgbClr val="000000"/>
                </a:solidFill>
                <a:cs typeface="Times New Roman" panose="02020603050405020304" pitchFamily="18" charset="0"/>
              </a:rPr>
              <a:t>溶液反应的误差分析</a:t>
            </a:r>
            <a:r>
              <a:rPr lang="en-US" altLang="zh-CN" sz="2800" dirty="0">
                <a:solidFill>
                  <a:srgbClr val="000000"/>
                </a:solidFill>
                <a:cs typeface="Times New Roman" panose="02020603050405020304" pitchFamily="18" charset="0"/>
              </a:rPr>
              <a:t>:</a:t>
            </a:r>
            <a:endParaRPr lang="zh-CN" altLang="zh-CN" sz="2800" dirty="0">
              <a:solidFill>
                <a:srgbClr val="000000"/>
              </a:solidFill>
              <a:cs typeface="Times New Roman" panose="02020603050405020304" pitchFamily="18" charset="0"/>
            </a:endParaRPr>
          </a:p>
        </p:txBody>
      </p:sp>
      <p:sp>
        <p:nvSpPr>
          <p:cNvPr id="3" name="矩形 2">
            <a:extLst>
              <a:ext uri="{FF2B5EF4-FFF2-40B4-BE49-F238E27FC236}">
                <a16:creationId xmlns="" xmlns:a16="http://schemas.microsoft.com/office/drawing/2014/main" id="{BAE1B24D-8D96-42B9-A421-4070337827C7}"/>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5851673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 xmlns:a16="http://schemas.microsoft.com/office/drawing/2014/main" id="{B50C3A6E-0009-49E3-B6E0-BB9D34882851}"/>
              </a:ext>
            </a:extLst>
          </p:cNvPr>
          <p:cNvGraphicFramePr>
            <a:graphicFrameLocks noGrp="1"/>
          </p:cNvGraphicFramePr>
          <p:nvPr>
            <p:extLst>
              <p:ext uri="{D42A27DB-BD31-4B8C-83A1-F6EECF244321}">
                <p14:modId xmlns:p14="http://schemas.microsoft.com/office/powerpoint/2010/main" val="2672990619"/>
              </p:ext>
            </p:extLst>
          </p:nvPr>
        </p:nvGraphicFramePr>
        <p:xfrm>
          <a:off x="571501" y="1188720"/>
          <a:ext cx="11239498" cy="4480560"/>
        </p:xfrm>
        <a:graphic>
          <a:graphicData uri="http://schemas.openxmlformats.org/drawingml/2006/table">
            <a:tbl>
              <a:tblPr firstRow="1" firstCol="1" bandRow="1"/>
              <a:tblGrid>
                <a:gridCol w="7024684">
                  <a:extLst>
                    <a:ext uri="{9D8B030D-6E8A-4147-A177-3AD203B41FA5}">
                      <a16:colId xmlns="" xmlns:a16="http://schemas.microsoft.com/office/drawing/2014/main" val="3466283344"/>
                    </a:ext>
                  </a:extLst>
                </a:gridCol>
                <a:gridCol w="2107407">
                  <a:extLst>
                    <a:ext uri="{9D8B030D-6E8A-4147-A177-3AD203B41FA5}">
                      <a16:colId xmlns="" xmlns:a16="http://schemas.microsoft.com/office/drawing/2014/main" val="1113868263"/>
                    </a:ext>
                  </a:extLst>
                </a:gridCol>
                <a:gridCol w="2107407">
                  <a:extLst>
                    <a:ext uri="{9D8B030D-6E8A-4147-A177-3AD203B41FA5}">
                      <a16:colId xmlns="" xmlns:a16="http://schemas.microsoft.com/office/drawing/2014/main" val="230537254"/>
                    </a:ext>
                  </a:extLst>
                </a:gridCol>
              </a:tblGrid>
              <a:tr h="0">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引起误差的实验操作</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a:solidFill>
                            <a:srgbClr val="000000"/>
                          </a:solidFill>
                          <a:effectLst/>
                          <a:latin typeface="+mn-lt"/>
                          <a:ea typeface="+mn-ea"/>
                          <a:cs typeface="Times New Roman" panose="02020603050405020304" pitchFamily="18" charset="0"/>
                        </a:rPr>
                        <a:t>t</a:t>
                      </a:r>
                      <a:r>
                        <a:rPr lang="zh-CN" sz="2800" baseline="-25000">
                          <a:solidFill>
                            <a:srgbClr val="000000"/>
                          </a:solidFill>
                          <a:effectLst/>
                          <a:latin typeface="+mn-lt"/>
                          <a:ea typeface="+mn-ea"/>
                          <a:cs typeface="Times New Roman" panose="02020603050405020304" pitchFamily="18" charset="0"/>
                        </a:rPr>
                        <a:t>终</a:t>
                      </a:r>
                      <a:r>
                        <a:rPr lang="en-US" sz="2800" i="1">
                          <a:solidFill>
                            <a:srgbClr val="000000"/>
                          </a:solidFill>
                          <a:effectLst/>
                          <a:latin typeface="+mn-lt"/>
                          <a:ea typeface="+mn-ea"/>
                          <a:cs typeface="Times New Roman" panose="02020603050405020304" pitchFamily="18" charset="0"/>
                        </a:rPr>
                        <a:t>-t</a:t>
                      </a:r>
                      <a:r>
                        <a:rPr lang="zh-CN" sz="2800" baseline="-25000">
                          <a:solidFill>
                            <a:srgbClr val="000000"/>
                          </a:solidFill>
                          <a:effectLst/>
                          <a:latin typeface="+mn-lt"/>
                          <a:ea typeface="+mn-ea"/>
                          <a:cs typeface="Times New Roman" panose="02020603050405020304" pitchFamily="18" charset="0"/>
                        </a:rPr>
                        <a:t>始</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a:solidFill>
                            <a:srgbClr val="000000"/>
                          </a:solidFill>
                          <a:effectLst/>
                          <a:latin typeface="+mn-lt"/>
                          <a:ea typeface="+mn-ea"/>
                          <a:cs typeface="Times New Roman" panose="02020603050405020304" pitchFamily="18" charset="0"/>
                        </a:rPr>
                        <a:t>|Δ</a:t>
                      </a:r>
                      <a:r>
                        <a:rPr lang="en-US" sz="2800" i="1">
                          <a:solidFill>
                            <a:srgbClr val="000000"/>
                          </a:solidFill>
                          <a:effectLst/>
                          <a:latin typeface="+mn-lt"/>
                          <a:ea typeface="+mn-ea"/>
                          <a:cs typeface="Times New Roman" panose="02020603050405020304" pitchFamily="18" charset="0"/>
                        </a:rPr>
                        <a:t>H</a:t>
                      </a:r>
                      <a:r>
                        <a:rPr lang="en-US" sz="2800">
                          <a:solidFill>
                            <a:srgbClr val="000000"/>
                          </a:solidFill>
                          <a:effectLst/>
                          <a:latin typeface="+mn-lt"/>
                          <a:ea typeface="+mn-ea"/>
                          <a:cs typeface="Times New Roman" panose="02020603050405020304" pitchFamily="18" charset="0"/>
                        </a:rPr>
                        <a:t>|</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35569265"/>
                  </a:ext>
                </a:extLst>
              </a:tr>
              <a:tr h="0">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保温措施不好</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偏小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偏小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05075984"/>
                  </a:ext>
                </a:extLst>
              </a:tr>
              <a:tr h="0">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搅拌不充分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偏小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偏小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80061246"/>
                  </a:ext>
                </a:extLst>
              </a:tr>
              <a:tr h="0">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所用酸、碱浓度过大</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偏大</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偏大</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84406506"/>
                  </a:ext>
                </a:extLst>
              </a:tr>
              <a:tr h="0">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用同浓度的氨水代替</a:t>
                      </a:r>
                      <a:r>
                        <a:rPr lang="en-US" sz="2800">
                          <a:solidFill>
                            <a:srgbClr val="000000"/>
                          </a:solidFill>
                          <a:effectLst/>
                          <a:latin typeface="+mn-lt"/>
                          <a:ea typeface="+mn-ea"/>
                          <a:cs typeface="Times New Roman" panose="02020603050405020304" pitchFamily="18" charset="0"/>
                        </a:rPr>
                        <a:t>NaOH</a:t>
                      </a:r>
                      <a:r>
                        <a:rPr lang="zh-CN" sz="2800">
                          <a:solidFill>
                            <a:srgbClr val="000000"/>
                          </a:solidFill>
                          <a:effectLst/>
                          <a:latin typeface="+mn-lt"/>
                          <a:ea typeface="+mn-ea"/>
                          <a:cs typeface="Times New Roman" panose="02020603050405020304" pitchFamily="18" charset="0"/>
                        </a:rPr>
                        <a:t>溶液</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偏小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偏小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2839699"/>
                  </a:ext>
                </a:extLst>
              </a:tr>
              <a:tr h="0">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用同浓度的醋酸代替盐酸</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偏小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偏小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56518924"/>
                  </a:ext>
                </a:extLst>
              </a:tr>
              <a:tr h="0">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用</a:t>
                      </a:r>
                      <a:r>
                        <a:rPr lang="en-US" sz="2800">
                          <a:solidFill>
                            <a:srgbClr val="000000"/>
                          </a:solidFill>
                          <a:effectLst/>
                          <a:latin typeface="+mn-lt"/>
                          <a:ea typeface="+mn-ea"/>
                          <a:cs typeface="Times New Roman" panose="02020603050405020304" pitchFamily="18" charset="0"/>
                        </a:rPr>
                        <a:t>50 mL 0.50 mol/L NaOH</a:t>
                      </a:r>
                      <a:r>
                        <a:rPr lang="zh-CN" sz="2800">
                          <a:solidFill>
                            <a:srgbClr val="000000"/>
                          </a:solidFill>
                          <a:effectLst/>
                          <a:latin typeface="+mn-lt"/>
                          <a:ea typeface="+mn-ea"/>
                          <a:cs typeface="Times New Roman" panose="02020603050405020304" pitchFamily="18" charset="0"/>
                        </a:rPr>
                        <a:t>溶液</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偏小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偏小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66868376"/>
                  </a:ext>
                </a:extLst>
              </a:tr>
            </a:tbl>
          </a:graphicData>
        </a:graphic>
      </p:graphicFrame>
      <p:sp>
        <p:nvSpPr>
          <p:cNvPr id="4" name="矩形 3">
            <a:extLst>
              <a:ext uri="{FF2B5EF4-FFF2-40B4-BE49-F238E27FC236}">
                <a16:creationId xmlns="" xmlns:a16="http://schemas.microsoft.com/office/drawing/2014/main" id="{170EF39F-1588-4F55-9370-26E433CDC37F}"/>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6900501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C.</a:t>
            </a:r>
            <a:r>
              <a:rPr lang="zh-CN" altLang="en-US" sz="2800" b="1" dirty="0">
                <a:solidFill>
                  <a:schemeClr val="bg1"/>
                </a:solidFill>
                <a:latin typeface="微软雅黑" panose="020B0503020204020204" pitchFamily="34" charset="-122"/>
                <a:ea typeface="微软雅黑" panose="020B0503020204020204" pitchFamily="34" charset="-122"/>
              </a:rPr>
              <a:t>考法帮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考向全扫描</a:t>
            </a:r>
          </a:p>
        </p:txBody>
      </p:sp>
      <p:sp>
        <p:nvSpPr>
          <p:cNvPr id="3" name="矩形 2">
            <a:hlinkClick r:id="rId2" action="ppaction://hlinksldjump"/>
          </p:cNvPr>
          <p:cNvSpPr/>
          <p:nvPr/>
        </p:nvSpPr>
        <p:spPr>
          <a:xfrm>
            <a:off x="4659086" y="1273628"/>
            <a:ext cx="6836228"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根据盖斯定律计算反应热</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根据键能计算反应热</a:t>
            </a:r>
          </a:p>
        </p:txBody>
      </p:sp>
    </p:spTree>
    <p:extLst>
      <p:ext uri="{BB962C8B-B14F-4D97-AF65-F5344CB8AC3E}">
        <p14:creationId xmlns:p14="http://schemas.microsoft.com/office/powerpoint/2010/main" val="7104351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8EA5E433-12A3-47D9-96FC-E1C5A5825E7B}"/>
              </a:ext>
            </a:extLst>
          </p:cNvPr>
          <p:cNvSpPr/>
          <p:nvPr/>
        </p:nvSpPr>
        <p:spPr>
          <a:xfrm>
            <a:off x="268515" y="1033927"/>
            <a:ext cx="11691256" cy="2677656"/>
          </a:xfrm>
          <a:prstGeom prst="rect">
            <a:avLst/>
          </a:prstGeom>
        </p:spPr>
        <p:txBody>
          <a:bodyPr wrap="square">
            <a:spAutoFit/>
          </a:bodyPr>
          <a:lstStyle/>
          <a:p>
            <a:pPr>
              <a:lnSpc>
                <a:spcPct val="150000"/>
              </a:lnSpc>
            </a:pPr>
            <a:r>
              <a:rPr lang="zh-CN" altLang="zh-CN" sz="2800" dirty="0"/>
              <a:t>反应热已成为近几年高考全国卷的必考内容</a:t>
            </a:r>
            <a:r>
              <a:rPr lang="en-US" altLang="zh-CN" sz="2800" dirty="0"/>
              <a:t>,</a:t>
            </a:r>
            <a:r>
              <a:rPr lang="zh-CN" altLang="zh-CN" sz="2800" dirty="0"/>
              <a:t>主要在全国卷非选择题部分某一问中结合化学反应速率、化学平衡及工艺流程进行考查</a:t>
            </a:r>
            <a:r>
              <a:rPr lang="en-US" altLang="zh-CN" sz="2800" dirty="0"/>
              <a:t>,</a:t>
            </a:r>
            <a:r>
              <a:rPr lang="zh-CN" altLang="zh-CN" sz="2800" dirty="0"/>
              <a:t>考查内容常与盖斯定律的应用和计算有关。随着能源问题的日益突出</a:t>
            </a:r>
            <a:r>
              <a:rPr lang="en-US" altLang="zh-CN" sz="2800" dirty="0"/>
              <a:t>,</a:t>
            </a:r>
            <a:r>
              <a:rPr lang="zh-CN" altLang="zh-CN" sz="2800" dirty="0"/>
              <a:t>与新能源相关的考点也应引起关注。</a:t>
            </a:r>
          </a:p>
        </p:txBody>
      </p:sp>
      <p:sp>
        <p:nvSpPr>
          <p:cNvPr id="6" name="矩形 5">
            <a:extLst>
              <a:ext uri="{FF2B5EF4-FFF2-40B4-BE49-F238E27FC236}">
                <a16:creationId xmlns="" xmlns:a16="http://schemas.microsoft.com/office/drawing/2014/main" id="{7C61D3FA-6E98-4FC1-AD71-1331FBF0ABB1}"/>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1066800" y="-2"/>
            <a:ext cx="18288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考情揭秘</a:t>
            </a:r>
          </a:p>
        </p:txBody>
      </p:sp>
      <p:sp>
        <p:nvSpPr>
          <p:cNvPr id="9" name="矩形 8"/>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Tree>
    <p:extLst>
      <p:ext uri="{BB962C8B-B14F-4D97-AF65-F5344CB8AC3E}">
        <p14:creationId xmlns:p14="http://schemas.microsoft.com/office/powerpoint/2010/main" val="27914690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矩形 8">
                <a:extLst>
                  <a:ext uri="{FF2B5EF4-FFF2-40B4-BE49-F238E27FC236}">
                    <a16:creationId xmlns="" xmlns:a16="http://schemas.microsoft.com/office/drawing/2014/main" id="{9BCFBCDB-577C-4C84-9BF9-814CC413FB39}"/>
                  </a:ext>
                </a:extLst>
              </p:cNvPr>
              <p:cNvSpPr/>
              <p:nvPr/>
            </p:nvSpPr>
            <p:spPr>
              <a:xfrm>
                <a:off x="250487" y="734771"/>
                <a:ext cx="11723912" cy="5149102"/>
              </a:xfrm>
              <a:prstGeom prst="rect">
                <a:avLst/>
              </a:prstGeom>
            </p:spPr>
            <p:txBody>
              <a:bodyPr wrap="square">
                <a:spAutoFit/>
              </a:bodyPr>
              <a:lstStyle/>
              <a:p>
                <a:pPr>
                  <a:lnSpc>
                    <a:spcPct val="150000"/>
                  </a:lnSpc>
                </a:pPr>
                <a:r>
                  <a:rPr lang="zh-CN" altLang="zh-CN" sz="2800" b="1" dirty="0">
                    <a:solidFill>
                      <a:srgbClr val="DA251C"/>
                    </a:solidFill>
                    <a:cs typeface="Times New Roman"/>
                  </a:rPr>
                  <a:t>示例</a:t>
                </a:r>
                <a:r>
                  <a:rPr lang="en-US" altLang="zh-CN" sz="2800" b="1" dirty="0">
                    <a:solidFill>
                      <a:srgbClr val="DA251C"/>
                    </a:solidFill>
                    <a:cs typeface="Times New Roman"/>
                  </a:rPr>
                  <a:t>7</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smtClean="0"/>
                  <a:t>[</a:t>
                </a:r>
                <a:r>
                  <a:rPr lang="zh-CN" altLang="zh-CN" sz="2800" dirty="0"/>
                  <a:t>高考组合题</a:t>
                </a:r>
                <a:r>
                  <a:rPr lang="en-US" altLang="zh-CN" sz="2800" dirty="0"/>
                  <a:t>]</a:t>
                </a:r>
                <a:r>
                  <a:rPr lang="zh-CN" altLang="zh-CN" sz="2800" dirty="0"/>
                  <a:t>请回答下列问题</a:t>
                </a:r>
                <a:r>
                  <a:rPr lang="en-US" altLang="zh-CN" sz="2800" dirty="0"/>
                  <a:t>:</a:t>
                </a:r>
                <a:endParaRPr lang="zh-CN" altLang="zh-CN" sz="2800" dirty="0"/>
              </a:p>
              <a:p>
                <a:pPr>
                  <a:lnSpc>
                    <a:spcPct val="150000"/>
                  </a:lnSpc>
                </a:pPr>
                <a:r>
                  <a:rPr lang="en-US" altLang="zh-CN" sz="2800" dirty="0"/>
                  <a:t>(1)[2017</a:t>
                </a:r>
                <a:r>
                  <a:rPr lang="zh-CN" altLang="zh-CN" sz="2800" dirty="0"/>
                  <a:t>全国卷</a:t>
                </a:r>
                <a:r>
                  <a:rPr lang="en-US" altLang="zh-CN" sz="2800" dirty="0"/>
                  <a:t>Ⅱ,27(1)</a:t>
                </a:r>
                <a:r>
                  <a:rPr lang="zh-CN" altLang="zh-CN" sz="2800" dirty="0"/>
                  <a:t>节选</a:t>
                </a:r>
                <a:r>
                  <a:rPr lang="en-US" altLang="zh-CN" sz="2800" dirty="0"/>
                  <a:t>,2</a:t>
                </a:r>
                <a:r>
                  <a:rPr lang="zh-CN" altLang="zh-CN" sz="2800" dirty="0"/>
                  <a:t>分</a:t>
                </a:r>
                <a:r>
                  <a:rPr lang="en-US" altLang="zh-CN" sz="2800" dirty="0"/>
                  <a:t>]</a:t>
                </a:r>
                <a:r>
                  <a:rPr lang="zh-CN" altLang="zh-CN" sz="2800" dirty="0"/>
                  <a:t>正丁烷</a:t>
                </a:r>
                <a:r>
                  <a:rPr lang="en-US" altLang="zh-CN" sz="2800" dirty="0"/>
                  <a:t>(C</a:t>
                </a:r>
                <a:r>
                  <a:rPr lang="en-US" altLang="zh-CN" sz="2800" baseline="-25000" dirty="0"/>
                  <a:t>4</a:t>
                </a:r>
                <a:r>
                  <a:rPr lang="en-US" altLang="zh-CN" sz="2800" dirty="0"/>
                  <a:t>H</a:t>
                </a:r>
                <a:r>
                  <a:rPr lang="en-US" altLang="zh-CN" sz="2800" baseline="-25000" dirty="0"/>
                  <a:t>10</a:t>
                </a:r>
                <a:r>
                  <a:rPr lang="en-US" altLang="zh-CN" sz="2800" dirty="0"/>
                  <a:t>)</a:t>
                </a:r>
                <a:r>
                  <a:rPr lang="zh-CN" altLang="zh-CN" sz="2800" dirty="0"/>
                  <a:t>脱氢制</a:t>
                </a:r>
                <a:r>
                  <a:rPr lang="en-US" altLang="zh-CN" sz="2800" dirty="0"/>
                  <a:t>1-</a:t>
                </a:r>
                <a:r>
                  <a:rPr lang="zh-CN" altLang="zh-CN" sz="2800" dirty="0"/>
                  <a:t>丁烯</a:t>
                </a:r>
                <a:r>
                  <a:rPr lang="en-US" altLang="zh-CN" sz="2800" dirty="0"/>
                  <a:t>(C</a:t>
                </a:r>
                <a:r>
                  <a:rPr lang="en-US" altLang="zh-CN" sz="2800" baseline="-25000" dirty="0"/>
                  <a:t>4</a:t>
                </a:r>
                <a:r>
                  <a:rPr lang="en-US" altLang="zh-CN" sz="2800" dirty="0"/>
                  <a:t>H</a:t>
                </a:r>
                <a:r>
                  <a:rPr lang="en-US" altLang="zh-CN" sz="2800" baseline="-25000" dirty="0"/>
                  <a:t>8</a:t>
                </a:r>
                <a:r>
                  <a:rPr lang="en-US" altLang="zh-CN" sz="2800" dirty="0"/>
                  <a:t>)</a:t>
                </a:r>
                <a:r>
                  <a:rPr lang="zh-CN" altLang="zh-CN" sz="2800" dirty="0"/>
                  <a:t>的热化学方程式如下</a:t>
                </a:r>
                <a:r>
                  <a:rPr lang="en-US" altLang="zh-CN" sz="2800" dirty="0"/>
                  <a:t>:</a:t>
                </a:r>
                <a:endParaRPr lang="zh-CN" altLang="zh-CN" sz="2800" dirty="0"/>
              </a:p>
              <a:p>
                <a:pPr>
                  <a:lnSpc>
                    <a:spcPct val="150000"/>
                  </a:lnSpc>
                </a:pPr>
                <a:r>
                  <a:rPr lang="en-US" altLang="zh-CN" sz="2800" dirty="0"/>
                  <a:t>①C</a:t>
                </a:r>
                <a:r>
                  <a:rPr lang="en-US" altLang="zh-CN" sz="2800" baseline="-25000" dirty="0"/>
                  <a:t>4</a:t>
                </a:r>
                <a:r>
                  <a:rPr lang="en-US" altLang="zh-CN" sz="2800" dirty="0"/>
                  <a:t>H</a:t>
                </a:r>
                <a:r>
                  <a:rPr lang="en-US" altLang="zh-CN" sz="2800" baseline="-25000" dirty="0"/>
                  <a:t>10</a:t>
                </a:r>
                <a:r>
                  <a:rPr lang="en-US" altLang="zh-CN" sz="2800" dirty="0"/>
                  <a:t>(g)         C</a:t>
                </a:r>
                <a:r>
                  <a:rPr lang="en-US" altLang="zh-CN" sz="2800" baseline="-25000" dirty="0"/>
                  <a:t>4</a:t>
                </a:r>
                <a:r>
                  <a:rPr lang="en-US" altLang="zh-CN" sz="2800" dirty="0"/>
                  <a:t>H</a:t>
                </a:r>
                <a:r>
                  <a:rPr lang="en-US" altLang="zh-CN" sz="2800" baseline="-25000" dirty="0"/>
                  <a:t>8</a:t>
                </a:r>
                <a:r>
                  <a:rPr lang="en-US" altLang="zh-CN" sz="2800" dirty="0"/>
                  <a:t>(g)+H</a:t>
                </a:r>
                <a:r>
                  <a:rPr lang="en-US" altLang="zh-CN" sz="2800" baseline="-25000" dirty="0"/>
                  <a:t>2</a:t>
                </a:r>
                <a:r>
                  <a:rPr lang="en-US" altLang="zh-CN" sz="2800" dirty="0"/>
                  <a:t>(g)</a:t>
                </a:r>
                <a:r>
                  <a:rPr lang="zh-CN" altLang="zh-CN" sz="2800" dirty="0"/>
                  <a:t>　</a:t>
                </a:r>
                <a:r>
                  <a:rPr lang="en-US" altLang="zh-CN" sz="2800" dirty="0"/>
                  <a:t>Δ</a:t>
                </a:r>
                <a:r>
                  <a:rPr lang="en-US" altLang="zh-CN" sz="2800" i="1" dirty="0"/>
                  <a:t>H</a:t>
                </a:r>
                <a:r>
                  <a:rPr lang="en-US" altLang="zh-CN" sz="2800" baseline="-25000" dirty="0"/>
                  <a:t>1</a:t>
                </a:r>
                <a:endParaRPr lang="zh-CN" altLang="zh-CN" sz="2800" dirty="0"/>
              </a:p>
              <a:p>
                <a:pPr>
                  <a:lnSpc>
                    <a:spcPct val="150000"/>
                  </a:lnSpc>
                </a:pPr>
                <a:r>
                  <a:rPr lang="zh-CN" altLang="zh-CN" sz="2800" dirty="0"/>
                  <a:t>已知</a:t>
                </a:r>
                <a:r>
                  <a:rPr lang="en-US" altLang="zh-CN" sz="2800" dirty="0"/>
                  <a:t>:②C</a:t>
                </a:r>
                <a:r>
                  <a:rPr lang="en-US" altLang="zh-CN" sz="2800" baseline="-25000" dirty="0"/>
                  <a:t>4</a:t>
                </a:r>
                <a:r>
                  <a:rPr lang="en-US" altLang="zh-CN" sz="2800" dirty="0"/>
                  <a:t>H</a:t>
                </a:r>
                <a:r>
                  <a:rPr lang="en-US" altLang="zh-CN" sz="2800" baseline="-25000" dirty="0"/>
                  <a:t>10</a:t>
                </a:r>
                <a:r>
                  <a:rPr lang="en-US" altLang="zh-CN" sz="2800" dirty="0"/>
                  <a:t>(g)+</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1</m:t>
                        </m:r>
                      </m:num>
                      <m:den>
                        <m:r>
                          <a:rPr lang="en-US" altLang="zh-CN" sz="2800">
                            <a:latin typeface="Cambria Math" panose="02040503050406030204" pitchFamily="18" charset="0"/>
                          </a:rPr>
                          <m:t>2</m:t>
                        </m:r>
                      </m:den>
                    </m:f>
                  </m:oMath>
                </a14:m>
                <a:r>
                  <a:rPr lang="en-US" altLang="zh-CN" sz="2800" dirty="0"/>
                  <a:t>O</a:t>
                </a:r>
                <a:r>
                  <a:rPr lang="en-US" altLang="zh-CN" sz="2800" baseline="-25000" dirty="0"/>
                  <a:t>2</a:t>
                </a:r>
                <a:r>
                  <a:rPr lang="en-US" altLang="zh-CN" sz="2800" dirty="0"/>
                  <a:t>(g)           C</a:t>
                </a:r>
                <a:r>
                  <a:rPr lang="en-US" altLang="zh-CN" sz="2800" baseline="-25000" dirty="0"/>
                  <a:t>4</a:t>
                </a:r>
                <a:r>
                  <a:rPr lang="en-US" altLang="zh-CN" sz="2800" dirty="0"/>
                  <a:t>H</a:t>
                </a:r>
                <a:r>
                  <a:rPr lang="en-US" altLang="zh-CN" sz="2800" baseline="-25000" dirty="0"/>
                  <a:t>8</a:t>
                </a:r>
                <a:r>
                  <a:rPr lang="en-US" altLang="zh-CN" sz="2800" dirty="0"/>
                  <a:t>(g)+H</a:t>
                </a:r>
                <a:r>
                  <a:rPr lang="en-US" altLang="zh-CN" sz="2800" baseline="-25000" dirty="0"/>
                  <a:t>2</a:t>
                </a:r>
                <a:r>
                  <a:rPr lang="en-US" altLang="zh-CN" sz="2800" dirty="0"/>
                  <a:t>O(g)</a:t>
                </a:r>
                <a:r>
                  <a:rPr lang="zh-CN" altLang="zh-CN" sz="2800" dirty="0"/>
                  <a:t>　</a:t>
                </a:r>
                <a:r>
                  <a:rPr lang="en-US" altLang="zh-CN" sz="2800" dirty="0"/>
                  <a:t>Δ</a:t>
                </a:r>
                <a:r>
                  <a:rPr lang="en-US" altLang="zh-CN" sz="2800" i="1" dirty="0"/>
                  <a:t>H</a:t>
                </a:r>
                <a:r>
                  <a:rPr lang="en-US" altLang="zh-CN" sz="2800" baseline="-25000" dirty="0"/>
                  <a:t>2</a:t>
                </a:r>
                <a:r>
                  <a:rPr lang="en-US" altLang="zh-CN" sz="2800" dirty="0"/>
                  <a:t>=-119 kJ·mol</a:t>
                </a:r>
                <a:r>
                  <a:rPr lang="en-US" altLang="zh-CN" sz="2800" baseline="30000" dirty="0"/>
                  <a:t>-1</a:t>
                </a:r>
                <a:endParaRPr lang="zh-CN" altLang="zh-CN" sz="2800" dirty="0"/>
              </a:p>
              <a:p>
                <a:pPr>
                  <a:lnSpc>
                    <a:spcPct val="150000"/>
                  </a:lnSpc>
                </a:pPr>
                <a:r>
                  <a:rPr lang="en-US" altLang="zh-CN" sz="2800" dirty="0"/>
                  <a:t>③H</a:t>
                </a:r>
                <a:r>
                  <a:rPr lang="en-US" altLang="zh-CN" sz="2800" baseline="-25000" dirty="0"/>
                  <a:t>2</a:t>
                </a:r>
                <a:r>
                  <a:rPr lang="en-US" altLang="zh-CN" sz="2800" dirty="0"/>
                  <a:t>(g)+</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1</m:t>
                        </m:r>
                      </m:num>
                      <m:den>
                        <m:r>
                          <a:rPr lang="en-US" altLang="zh-CN" sz="2800">
                            <a:latin typeface="Cambria Math" panose="02040503050406030204" pitchFamily="18" charset="0"/>
                          </a:rPr>
                          <m:t>2</m:t>
                        </m:r>
                      </m:den>
                    </m:f>
                  </m:oMath>
                </a14:m>
                <a:r>
                  <a:rPr lang="en-US" altLang="zh-CN" sz="2800" dirty="0"/>
                  <a:t>O</a:t>
                </a:r>
                <a:r>
                  <a:rPr lang="en-US" altLang="zh-CN" sz="2800" baseline="-25000" dirty="0"/>
                  <a:t>2</a:t>
                </a:r>
                <a:r>
                  <a:rPr lang="en-US" altLang="zh-CN" sz="2800" dirty="0"/>
                  <a:t>(g)          H</a:t>
                </a:r>
                <a:r>
                  <a:rPr lang="en-US" altLang="zh-CN" sz="2800" baseline="-25000" dirty="0"/>
                  <a:t>2</a:t>
                </a:r>
                <a:r>
                  <a:rPr lang="en-US" altLang="zh-CN" sz="2800" dirty="0"/>
                  <a:t>O(g)</a:t>
                </a:r>
                <a:r>
                  <a:rPr lang="zh-CN" altLang="zh-CN" sz="2800" dirty="0"/>
                  <a:t>　</a:t>
                </a:r>
                <a:r>
                  <a:rPr lang="en-US" altLang="zh-CN" sz="2800" dirty="0"/>
                  <a:t>Δ</a:t>
                </a:r>
                <a:r>
                  <a:rPr lang="en-US" altLang="zh-CN" sz="2800" i="1" dirty="0"/>
                  <a:t>H</a:t>
                </a:r>
                <a:r>
                  <a:rPr lang="en-US" altLang="zh-CN" sz="2800" baseline="-25000" dirty="0"/>
                  <a:t>3</a:t>
                </a:r>
                <a:r>
                  <a:rPr lang="en-US" altLang="zh-CN" sz="2800" dirty="0"/>
                  <a:t>=-242 kJ·mol</a:t>
                </a:r>
                <a:r>
                  <a:rPr lang="en-US" altLang="zh-CN" sz="2800" baseline="30000" dirty="0"/>
                  <a:t>-1</a:t>
                </a:r>
                <a:endParaRPr lang="zh-CN" altLang="zh-CN" sz="2800" dirty="0"/>
              </a:p>
              <a:p>
                <a:pPr>
                  <a:lnSpc>
                    <a:spcPct val="150000"/>
                  </a:lnSpc>
                </a:pPr>
                <a:r>
                  <a:rPr lang="zh-CN" altLang="zh-CN" sz="2800" dirty="0"/>
                  <a:t>反应</a:t>
                </a:r>
                <a:r>
                  <a:rPr lang="en-US" altLang="zh-CN" sz="2800" dirty="0"/>
                  <a:t>①</a:t>
                </a:r>
                <a:r>
                  <a:rPr lang="zh-CN" altLang="zh-CN" sz="2800" dirty="0"/>
                  <a:t>的</a:t>
                </a:r>
                <a:r>
                  <a:rPr lang="en-US" altLang="zh-CN" sz="2800" dirty="0"/>
                  <a:t>Δ</a:t>
                </a:r>
                <a:r>
                  <a:rPr lang="en-US" altLang="zh-CN" sz="2800" i="1" dirty="0"/>
                  <a:t>H</a:t>
                </a:r>
                <a:r>
                  <a:rPr lang="en-US" altLang="zh-CN" sz="2800" baseline="-25000" dirty="0"/>
                  <a:t>1</a:t>
                </a:r>
                <a:r>
                  <a:rPr lang="zh-CN" altLang="zh-CN" sz="2800" dirty="0"/>
                  <a:t>为</a:t>
                </a:r>
                <a:r>
                  <a:rPr lang="zh-CN" altLang="zh-CN" sz="2800" u="sng" dirty="0"/>
                  <a:t>　　　　</a:t>
                </a:r>
                <a:r>
                  <a:rPr lang="en-US" altLang="zh-CN" sz="2800" dirty="0"/>
                  <a:t>kJ·mol</a:t>
                </a:r>
                <a:r>
                  <a:rPr lang="en-US" altLang="zh-CN" sz="2800" baseline="30000" dirty="0"/>
                  <a:t>-1</a:t>
                </a:r>
                <a:r>
                  <a:rPr lang="zh-CN" altLang="zh-CN" sz="2800" dirty="0"/>
                  <a:t>。</a:t>
                </a:r>
                <a:r>
                  <a:rPr lang="en-US" altLang="zh-CN" sz="2800" dirty="0"/>
                  <a:t> </a:t>
                </a:r>
                <a:endParaRPr lang="zh-CN" altLang="zh-CN" sz="2800" dirty="0"/>
              </a:p>
            </p:txBody>
          </p:sp>
        </mc:Choice>
        <mc:Fallback xmlns="">
          <p:sp>
            <p:nvSpPr>
              <p:cNvPr id="9" name="矩形 8">
                <a:extLst>
                  <a:ext uri="{FF2B5EF4-FFF2-40B4-BE49-F238E27FC236}">
                    <a16:creationId xmlns:a16="http://schemas.microsoft.com/office/drawing/2014/main" xmlns:a14="http://schemas.microsoft.com/office/drawing/2010/main" xmlns="" id="{9BCFBCDB-577C-4C84-9BF9-814CC413FB39}"/>
                  </a:ext>
                </a:extLst>
              </p:cNvPr>
              <p:cNvSpPr>
                <a:spLocks noRot="1" noChangeAspect="1" noMove="1" noResize="1" noEditPoints="1" noAdjustHandles="1" noChangeArrowheads="1" noChangeShapeType="1" noTextEdit="1"/>
              </p:cNvSpPr>
              <p:nvPr/>
            </p:nvSpPr>
            <p:spPr>
              <a:xfrm>
                <a:off x="250487" y="734771"/>
                <a:ext cx="11723912" cy="5149102"/>
              </a:xfrm>
              <a:prstGeom prst="rect">
                <a:avLst/>
              </a:prstGeom>
              <a:blipFill rotWithShape="1">
                <a:blip r:embed="rId2"/>
                <a:stretch>
                  <a:fillRect l="-1040" r="-312" b="-948"/>
                </a:stretch>
              </a:blipFill>
            </p:spPr>
            <p:txBody>
              <a:bodyPr/>
              <a:lstStyle/>
              <a:p>
                <a:r>
                  <a:rPr lang="zh-CN" altLang="en-US">
                    <a:noFill/>
                  </a:rPr>
                  <a:t> </a:t>
                </a:r>
              </a:p>
            </p:txBody>
          </p:sp>
        </mc:Fallback>
      </mc:AlternateContent>
      <p:sp>
        <p:nvSpPr>
          <p:cNvPr id="18" name="矩形 17">
            <a:extLst>
              <a:ext uri="{FF2B5EF4-FFF2-40B4-BE49-F238E27FC236}">
                <a16:creationId xmlns="" xmlns:a16="http://schemas.microsoft.com/office/drawing/2014/main" id="{A2A84C92-79A9-4D4B-B239-8E7F764F7A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a:extLst>
              <a:ext uri="{FF2B5EF4-FFF2-40B4-BE49-F238E27FC236}">
                <a16:creationId xmlns="" xmlns:a16="http://schemas.microsoft.com/office/drawing/2014/main" id="{11FDB6B2-A016-4A70-B131-BD696910996E}"/>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a:extLst>
              <a:ext uri="{FF2B5EF4-FFF2-40B4-BE49-F238E27FC236}">
                <a16:creationId xmlns="" xmlns:a16="http://schemas.microsoft.com/office/drawing/2014/main" id="{3A6C60BF-FD67-4859-A866-B3E2AFF0A966}"/>
              </a:ext>
            </a:extLst>
          </p:cNvPr>
          <p:cNvSpPr/>
          <p:nvPr/>
        </p:nvSpPr>
        <p:spPr>
          <a:xfrm>
            <a:off x="1066800" y="-2"/>
            <a:ext cx="542925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sz="2800" dirty="0">
                <a:solidFill>
                  <a:srgbClr val="DA251C"/>
                </a:solidFill>
              </a:rPr>
              <a:t>考向</a:t>
            </a:r>
            <a:r>
              <a:rPr lang="en-US" altLang="zh-CN" sz="2800" dirty="0">
                <a:solidFill>
                  <a:srgbClr val="DA251C"/>
                </a:solidFill>
              </a:rPr>
              <a:t>1 </a:t>
            </a:r>
            <a:r>
              <a:rPr lang="zh-CN" altLang="zh-CN" sz="2800" dirty="0">
                <a:solidFill>
                  <a:srgbClr val="DA251C"/>
                </a:solidFill>
              </a:rPr>
              <a:t>根据盖斯定律计算反应热</a:t>
            </a:r>
            <a:endParaRPr lang="en-US" altLang="zh-CN" sz="2800" dirty="0">
              <a:solidFill>
                <a:srgbClr val="DA251C"/>
              </a:solidFill>
            </a:endParaRPr>
          </a:p>
        </p:txBody>
      </p:sp>
      <p:pic>
        <p:nvPicPr>
          <p:cNvPr id="6" name="图片 5">
            <a:extLst>
              <a:ext uri="{FF2B5EF4-FFF2-40B4-BE49-F238E27FC236}">
                <a16:creationId xmlns="" xmlns:a16="http://schemas.microsoft.com/office/drawing/2014/main" id="{15D6097E-AA2F-4185-B759-BAEEFA864610}"/>
              </a:ext>
            </a:extLst>
          </p:cNvPr>
          <p:cNvPicPr/>
          <p:nvPr/>
        </p:nvPicPr>
        <p:blipFill>
          <a:blip r:embed="rId3"/>
          <a:stretch>
            <a:fillRect/>
          </a:stretch>
        </p:blipFill>
        <p:spPr>
          <a:xfrm>
            <a:off x="2024062" y="2833369"/>
            <a:ext cx="681038" cy="386909"/>
          </a:xfrm>
          <a:prstGeom prst="rect">
            <a:avLst/>
          </a:prstGeom>
        </p:spPr>
      </p:pic>
      <p:pic>
        <p:nvPicPr>
          <p:cNvPr id="7" name="图片 6">
            <a:extLst>
              <a:ext uri="{FF2B5EF4-FFF2-40B4-BE49-F238E27FC236}">
                <a16:creationId xmlns="" xmlns:a16="http://schemas.microsoft.com/office/drawing/2014/main" id="{39779FF5-835A-45C2-AAAA-5026F6F779DD}"/>
              </a:ext>
            </a:extLst>
          </p:cNvPr>
          <p:cNvPicPr/>
          <p:nvPr/>
        </p:nvPicPr>
        <p:blipFill>
          <a:blip r:embed="rId3"/>
          <a:stretch>
            <a:fillRect/>
          </a:stretch>
        </p:blipFill>
        <p:spPr>
          <a:xfrm>
            <a:off x="4043362" y="3688614"/>
            <a:ext cx="681038" cy="386909"/>
          </a:xfrm>
          <a:prstGeom prst="rect">
            <a:avLst/>
          </a:prstGeom>
        </p:spPr>
      </p:pic>
      <p:pic>
        <p:nvPicPr>
          <p:cNvPr id="8" name="图片 7">
            <a:extLst>
              <a:ext uri="{FF2B5EF4-FFF2-40B4-BE49-F238E27FC236}">
                <a16:creationId xmlns="" xmlns:a16="http://schemas.microsoft.com/office/drawing/2014/main" id="{BB70B3E2-C3E2-44E6-BAA7-BB33C6D97E62}"/>
              </a:ext>
            </a:extLst>
          </p:cNvPr>
          <p:cNvPicPr/>
          <p:nvPr/>
        </p:nvPicPr>
        <p:blipFill>
          <a:blip r:embed="rId3"/>
          <a:stretch>
            <a:fillRect/>
          </a:stretch>
        </p:blipFill>
        <p:spPr>
          <a:xfrm>
            <a:off x="2705100" y="4622064"/>
            <a:ext cx="681038" cy="386909"/>
          </a:xfrm>
          <a:prstGeom prst="rect">
            <a:avLst/>
          </a:prstGeom>
        </p:spPr>
      </p:pic>
    </p:spTree>
    <p:extLst>
      <p:ext uri="{BB962C8B-B14F-4D97-AF65-F5344CB8AC3E}">
        <p14:creationId xmlns:p14="http://schemas.microsoft.com/office/powerpoint/2010/main" val="1999296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a:extLst>
                  <a:ext uri="{FF2B5EF4-FFF2-40B4-BE49-F238E27FC236}">
                    <a16:creationId xmlns="" xmlns:a16="http://schemas.microsoft.com/office/drawing/2014/main" id="{E09651F2-D55A-4F8D-B863-FBA0ECDF7955}"/>
                  </a:ext>
                </a:extLst>
              </p:cNvPr>
              <p:cNvSpPr/>
              <p:nvPr/>
            </p:nvSpPr>
            <p:spPr>
              <a:xfrm>
                <a:off x="266700" y="322342"/>
                <a:ext cx="11696700" cy="4099969"/>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pitchFamily="18" charset="0"/>
                  </a:rPr>
                  <a:t>(2)[2016</a:t>
                </a:r>
                <a:r>
                  <a:rPr lang="zh-CN" altLang="zh-CN" sz="2800" dirty="0">
                    <a:solidFill>
                      <a:srgbClr val="000000"/>
                    </a:solidFill>
                    <a:cs typeface="Times New Roman" panose="02020603050405020304" pitchFamily="18" charset="0"/>
                  </a:rPr>
                  <a:t>全国卷</a:t>
                </a:r>
                <a:r>
                  <a:rPr lang="en-US" altLang="zh-CN" sz="2800" dirty="0">
                    <a:solidFill>
                      <a:srgbClr val="000000"/>
                    </a:solidFill>
                    <a:cs typeface="Times New Roman" panose="02020603050405020304" pitchFamily="18" charset="0"/>
                  </a:rPr>
                  <a:t>Ⅲ,27(4)②,2</a:t>
                </a:r>
                <a:r>
                  <a:rPr lang="zh-CN" altLang="zh-CN" sz="2800" dirty="0">
                    <a:solidFill>
                      <a:srgbClr val="000000"/>
                    </a:solidFill>
                    <a:cs typeface="Times New Roman" panose="02020603050405020304" pitchFamily="18" charset="0"/>
                  </a:rPr>
                  <a:t>分</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已知下列反应</a:t>
                </a:r>
                <a:r>
                  <a:rPr lang="en-US" altLang="zh-CN" sz="2800" dirty="0">
                    <a:solidFill>
                      <a:srgbClr val="000000"/>
                    </a:solidFill>
                    <a:cs typeface="Times New Roman" panose="02020603050405020304" pitchFamily="18" charset="0"/>
                  </a:rPr>
                  <a:t>:</a:t>
                </a:r>
                <a:endParaRPr lang="zh-CN" altLang="zh-CN" sz="2800" dirty="0">
                  <a:solidFill>
                    <a:srgbClr val="000000"/>
                  </a:solidFill>
                  <a:cs typeface="Times New Roman" panose="02020603050405020304" pitchFamily="18" charset="0"/>
                </a:endParaRPr>
              </a:p>
              <a:p>
                <a:pPr>
                  <a:lnSpc>
                    <a:spcPct val="150000"/>
                  </a:lnSpc>
                </a:pPr>
                <a:r>
                  <a:rPr lang="en-US" altLang="zh-CN" sz="2800" dirty="0">
                    <a:solidFill>
                      <a:srgbClr val="000000"/>
                    </a:solidFill>
                    <a:cs typeface="Times New Roman" panose="02020603050405020304" pitchFamily="18" charset="0"/>
                  </a:rPr>
                  <a:t>SO</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(g)+2OH</a:t>
                </a:r>
                <a:r>
                  <a:rPr lang="en-US" altLang="zh-CN" sz="2800" baseline="300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a:t>
                </a:r>
                <a:r>
                  <a:rPr lang="en-US" altLang="zh-CN" sz="2800" dirty="0" err="1">
                    <a:solidFill>
                      <a:srgbClr val="000000"/>
                    </a:solidFill>
                    <a:cs typeface="Times New Roman" panose="02020603050405020304" pitchFamily="18" charset="0"/>
                  </a:rPr>
                  <a:t>aq</a:t>
                </a:r>
                <a:r>
                  <a:rPr lang="en-US" altLang="zh-CN" sz="2800" dirty="0">
                    <a:solidFill>
                      <a:srgbClr val="000000"/>
                    </a:solidFill>
                    <a:cs typeface="Times New Roman" panose="02020603050405020304" pitchFamily="18" charset="0"/>
                  </a:rPr>
                  <a:t>)        </a:t>
                </a:r>
                <a:r>
                  <a:rPr lang="en-US" altLang="zh-CN" sz="2800" dirty="0"/>
                  <a:t> 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en-US" altLang="zh-CN" sz="2800" dirty="0"/>
                  <a:t>(</a:t>
                </a:r>
                <a:r>
                  <a:rPr lang="en-US" altLang="zh-CN" sz="2800" dirty="0" err="1"/>
                  <a:t>aq</a:t>
                </a:r>
                <a:r>
                  <a:rPr lang="en-US" altLang="zh-CN" sz="2800" dirty="0"/>
                  <a:t>)+H</a:t>
                </a:r>
                <a:r>
                  <a:rPr lang="en-US" altLang="zh-CN" sz="2800" baseline="-25000" dirty="0"/>
                  <a:t>2</a:t>
                </a:r>
                <a:r>
                  <a:rPr lang="en-US" altLang="zh-CN" sz="2800" dirty="0"/>
                  <a:t>O(l)</a:t>
                </a:r>
                <a:r>
                  <a:rPr lang="zh-CN" altLang="zh-CN" sz="2800" dirty="0"/>
                  <a:t>　</a:t>
                </a:r>
                <a:r>
                  <a:rPr lang="en-US" altLang="zh-CN" sz="2800" dirty="0"/>
                  <a:t>Δ</a:t>
                </a:r>
                <a:r>
                  <a:rPr lang="en-US" altLang="zh-CN" sz="2800" i="1" dirty="0"/>
                  <a:t>H</a:t>
                </a:r>
                <a:r>
                  <a:rPr lang="en-US" altLang="zh-CN" sz="2800" baseline="-25000" dirty="0"/>
                  <a:t>1</a:t>
                </a:r>
                <a:endParaRPr lang="zh-CN" altLang="zh-CN" sz="2800" dirty="0"/>
              </a:p>
              <a:p>
                <a:pPr>
                  <a:lnSpc>
                    <a:spcPct val="150000"/>
                  </a:lnSpc>
                </a:pPr>
                <a:r>
                  <a:rPr lang="en-US" altLang="zh-CN" sz="2800" dirty="0" err="1"/>
                  <a:t>ClO</a:t>
                </a:r>
                <a:r>
                  <a:rPr lang="en-US" altLang="zh-CN" sz="2800" baseline="30000" dirty="0"/>
                  <a:t>-</a:t>
                </a:r>
                <a:r>
                  <a:rPr lang="en-US" altLang="zh-CN" sz="2800" dirty="0"/>
                  <a:t>(</a:t>
                </a:r>
                <a:r>
                  <a:rPr lang="en-US" altLang="zh-CN" sz="2800" dirty="0" err="1"/>
                  <a:t>aq</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en-US" altLang="zh-CN" sz="2800" dirty="0"/>
                  <a:t>(</a:t>
                </a:r>
                <a:r>
                  <a:rPr lang="en-US" altLang="zh-CN" sz="2800" dirty="0" err="1"/>
                  <a:t>aq</a:t>
                </a:r>
                <a:r>
                  <a:rPr lang="en-US" altLang="zh-CN" sz="2800" dirty="0"/>
                  <a:t>)          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r>
                  <a:rPr lang="en-US" altLang="zh-CN" sz="2800" dirty="0"/>
                  <a:t>(</a:t>
                </a:r>
                <a:r>
                  <a:rPr lang="en-US" altLang="zh-CN" sz="2800" dirty="0" err="1"/>
                  <a:t>aq</a:t>
                </a:r>
                <a:r>
                  <a:rPr lang="en-US" altLang="zh-CN" sz="2800" dirty="0"/>
                  <a:t>)+Cl</a:t>
                </a:r>
                <a:r>
                  <a:rPr lang="en-US" altLang="zh-CN" sz="2800" baseline="30000" dirty="0"/>
                  <a:t>-</a:t>
                </a:r>
                <a:r>
                  <a:rPr lang="en-US" altLang="zh-CN" sz="2800" dirty="0"/>
                  <a:t>(</a:t>
                </a:r>
                <a:r>
                  <a:rPr lang="en-US" altLang="zh-CN" sz="2800" dirty="0" err="1"/>
                  <a:t>aq</a:t>
                </a:r>
                <a:r>
                  <a:rPr lang="en-US" altLang="zh-CN" sz="2800" dirty="0"/>
                  <a:t>)</a:t>
                </a:r>
                <a:r>
                  <a:rPr lang="zh-CN" altLang="zh-CN" sz="2800" dirty="0"/>
                  <a:t>　</a:t>
                </a:r>
                <a:r>
                  <a:rPr lang="en-US" altLang="zh-CN" sz="2800" dirty="0"/>
                  <a:t>Δ</a:t>
                </a:r>
                <a:r>
                  <a:rPr lang="en-US" altLang="zh-CN" sz="2800" i="1" dirty="0"/>
                  <a:t>H</a:t>
                </a:r>
                <a:r>
                  <a:rPr lang="en-US" altLang="zh-CN" sz="2800" baseline="-25000" dirty="0"/>
                  <a:t>2</a:t>
                </a:r>
                <a:endParaRPr lang="zh-CN" altLang="zh-CN" sz="2800" dirty="0"/>
              </a:p>
              <a:p>
                <a:pPr>
                  <a:lnSpc>
                    <a:spcPct val="150000"/>
                  </a:lnSpc>
                </a:pPr>
                <a:r>
                  <a:rPr lang="en-US" altLang="zh-CN" sz="2800" dirty="0"/>
                  <a:t>CaSO</a:t>
                </a:r>
                <a:r>
                  <a:rPr lang="en-US" altLang="zh-CN" sz="2800" baseline="-25000" dirty="0"/>
                  <a:t>4</a:t>
                </a:r>
                <a:r>
                  <a:rPr lang="en-US" altLang="zh-CN" sz="2800" dirty="0"/>
                  <a:t>(s)           Ca</a:t>
                </a:r>
                <a:r>
                  <a:rPr lang="en-US" altLang="zh-CN" sz="2800" baseline="30000" dirty="0"/>
                  <a:t>2+</a:t>
                </a:r>
                <a:r>
                  <a:rPr lang="en-US" altLang="zh-CN" sz="2800" dirty="0"/>
                  <a:t>(</a:t>
                </a:r>
                <a:r>
                  <a:rPr lang="en-US" altLang="zh-CN" sz="2800" dirty="0" err="1"/>
                  <a:t>aq</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r>
                  <a:rPr lang="en-US" altLang="zh-CN" sz="2800" dirty="0"/>
                  <a:t>(</a:t>
                </a:r>
                <a:r>
                  <a:rPr lang="en-US" altLang="zh-CN" sz="2800" dirty="0" err="1"/>
                  <a:t>aq</a:t>
                </a:r>
                <a:r>
                  <a:rPr lang="en-US" altLang="zh-CN" sz="2800" dirty="0"/>
                  <a:t>)</a:t>
                </a:r>
                <a:r>
                  <a:rPr lang="zh-CN" altLang="zh-CN" sz="2800" dirty="0"/>
                  <a:t>　</a:t>
                </a:r>
                <a:r>
                  <a:rPr lang="en-US" altLang="zh-CN" sz="2800" dirty="0"/>
                  <a:t>Δ</a:t>
                </a:r>
                <a:r>
                  <a:rPr lang="en-US" altLang="zh-CN" sz="2800" i="1" dirty="0"/>
                  <a:t>H</a:t>
                </a:r>
                <a:r>
                  <a:rPr lang="en-US" altLang="zh-CN" sz="2800" baseline="-25000" dirty="0"/>
                  <a:t>3</a:t>
                </a:r>
                <a:endParaRPr lang="zh-CN" altLang="zh-CN" sz="2800" dirty="0"/>
              </a:p>
              <a:p>
                <a:pPr>
                  <a:lnSpc>
                    <a:spcPct val="150000"/>
                  </a:lnSpc>
                </a:pPr>
                <a:r>
                  <a:rPr lang="zh-CN" altLang="zh-CN" sz="2800" dirty="0"/>
                  <a:t>则反应</a:t>
                </a:r>
                <a:r>
                  <a:rPr lang="en-US" altLang="zh-CN" sz="2800" dirty="0"/>
                  <a:t>SO</a:t>
                </a:r>
                <a:r>
                  <a:rPr lang="en-US" altLang="zh-CN" sz="2800" baseline="-25000" dirty="0"/>
                  <a:t>2</a:t>
                </a:r>
                <a:r>
                  <a:rPr lang="en-US" altLang="zh-CN" sz="2800" dirty="0"/>
                  <a:t>(g)+Ca</a:t>
                </a:r>
                <a:r>
                  <a:rPr lang="en-US" altLang="zh-CN" sz="2800" baseline="30000" dirty="0"/>
                  <a:t>2+</a:t>
                </a:r>
                <a:r>
                  <a:rPr lang="en-US" altLang="zh-CN" sz="2800" dirty="0"/>
                  <a:t>(</a:t>
                </a:r>
                <a:r>
                  <a:rPr lang="en-US" altLang="zh-CN" sz="2800" dirty="0" err="1"/>
                  <a:t>aq</a:t>
                </a:r>
                <a:r>
                  <a:rPr lang="en-US" altLang="zh-CN" sz="2800" dirty="0"/>
                  <a:t>)+</a:t>
                </a:r>
                <a:r>
                  <a:rPr lang="en-US" altLang="zh-CN" sz="2800" dirty="0" err="1"/>
                  <a:t>ClO</a:t>
                </a:r>
                <a:r>
                  <a:rPr lang="en-US" altLang="zh-CN" sz="2800" baseline="30000" dirty="0"/>
                  <a:t>-</a:t>
                </a:r>
                <a:r>
                  <a:rPr lang="en-US" altLang="zh-CN" sz="2800" dirty="0"/>
                  <a:t>(</a:t>
                </a:r>
                <a:r>
                  <a:rPr lang="en-US" altLang="zh-CN" sz="2800" dirty="0" err="1"/>
                  <a:t>aq</a:t>
                </a:r>
                <a:r>
                  <a:rPr lang="en-US" altLang="zh-CN" sz="2800" dirty="0"/>
                  <a:t>)+2OH</a:t>
                </a:r>
                <a:r>
                  <a:rPr lang="en-US" altLang="zh-CN" sz="2800" baseline="30000" dirty="0"/>
                  <a:t>-</a:t>
                </a:r>
                <a:r>
                  <a:rPr lang="en-US" altLang="zh-CN" sz="2800" dirty="0"/>
                  <a:t>(</a:t>
                </a:r>
                <a:r>
                  <a:rPr lang="en-US" altLang="zh-CN" sz="2800" dirty="0" err="1"/>
                  <a:t>aq</a:t>
                </a:r>
                <a:r>
                  <a:rPr lang="en-US" altLang="zh-CN" sz="2800" dirty="0"/>
                  <a:t>)         CaSO</a:t>
                </a:r>
                <a:r>
                  <a:rPr lang="en-US" altLang="zh-CN" sz="2800" baseline="-25000" dirty="0"/>
                  <a:t>4</a:t>
                </a:r>
                <a:r>
                  <a:rPr lang="en-US" altLang="zh-CN" sz="2800" dirty="0"/>
                  <a:t>(s)+H</a:t>
                </a:r>
                <a:r>
                  <a:rPr lang="en-US" altLang="zh-CN" sz="2800" baseline="-25000" dirty="0"/>
                  <a:t>2</a:t>
                </a:r>
                <a:r>
                  <a:rPr lang="en-US" altLang="zh-CN" sz="2800" dirty="0"/>
                  <a:t>O(l)+Cl</a:t>
                </a:r>
                <a:r>
                  <a:rPr lang="en-US" altLang="zh-CN" sz="2800" baseline="30000" dirty="0"/>
                  <a:t>-</a:t>
                </a:r>
                <a:r>
                  <a:rPr lang="en-US" altLang="zh-CN" sz="2800" dirty="0"/>
                  <a:t>(</a:t>
                </a:r>
                <a:r>
                  <a:rPr lang="en-US" altLang="zh-CN" sz="2800" dirty="0" err="1"/>
                  <a:t>aq</a:t>
                </a:r>
                <a:r>
                  <a:rPr lang="en-US" altLang="zh-CN" sz="2800" dirty="0"/>
                  <a:t>)</a:t>
                </a:r>
                <a:r>
                  <a:rPr lang="zh-CN" altLang="zh-CN" sz="2800" dirty="0"/>
                  <a:t>的</a:t>
                </a:r>
                <a:r>
                  <a:rPr lang="en-US" altLang="zh-CN" sz="2800" dirty="0"/>
                  <a:t>Δ</a:t>
                </a:r>
                <a:r>
                  <a:rPr lang="en-US" altLang="zh-CN" sz="2800" i="1" dirty="0"/>
                  <a:t>H</a:t>
                </a:r>
                <a:r>
                  <a:rPr lang="en-US" altLang="zh-CN" sz="2800" dirty="0"/>
                  <a:t>=</a:t>
                </a:r>
                <a:r>
                  <a:rPr lang="zh-CN" altLang="zh-CN" sz="2800" u="sng" dirty="0"/>
                  <a:t>　　　　</a:t>
                </a:r>
                <a:r>
                  <a:rPr lang="zh-CN" altLang="zh-CN" sz="2800" dirty="0"/>
                  <a:t>。</a:t>
                </a:r>
                <a:r>
                  <a:rPr lang="en-US" altLang="zh-CN" sz="2800" dirty="0"/>
                  <a:t> </a:t>
                </a:r>
                <a:endParaRPr lang="zh-CN" altLang="en-US" sz="2800" dirty="0"/>
              </a:p>
            </p:txBody>
          </p:sp>
        </mc:Choice>
        <mc:Fallback xmlns="">
          <p:sp>
            <p:nvSpPr>
              <p:cNvPr id="2" name="矩形 1">
                <a:extLst>
                  <a:ext uri="{FF2B5EF4-FFF2-40B4-BE49-F238E27FC236}">
                    <a16:creationId xmlns:a16="http://schemas.microsoft.com/office/drawing/2014/main" id="{E09651F2-D55A-4F8D-B863-FBA0ECDF7955}"/>
                  </a:ext>
                </a:extLst>
              </p:cNvPr>
              <p:cNvSpPr>
                <a:spLocks noRot="1" noChangeAspect="1" noMove="1" noResize="1" noEditPoints="1" noAdjustHandles="1" noChangeArrowheads="1" noChangeShapeType="1" noTextEdit="1"/>
              </p:cNvSpPr>
              <p:nvPr/>
            </p:nvSpPr>
            <p:spPr>
              <a:xfrm>
                <a:off x="266700" y="322342"/>
                <a:ext cx="11696700" cy="4099969"/>
              </a:xfrm>
              <a:prstGeom prst="rect">
                <a:avLst/>
              </a:prstGeom>
              <a:blipFill>
                <a:blip r:embed="rId2"/>
                <a:stretch>
                  <a:fillRect l="-1094" b="-1488"/>
                </a:stretch>
              </a:blipFill>
            </p:spPr>
            <p:txBody>
              <a:bodyPr/>
              <a:lstStyle/>
              <a:p>
                <a:r>
                  <a:rPr lang="zh-CN" altLang="en-US">
                    <a:noFill/>
                  </a:rPr>
                  <a:t> </a:t>
                </a:r>
              </a:p>
            </p:txBody>
          </p:sp>
        </mc:Fallback>
      </mc:AlternateContent>
      <p:pic>
        <p:nvPicPr>
          <p:cNvPr id="3" name="图片 2">
            <a:extLst>
              <a:ext uri="{FF2B5EF4-FFF2-40B4-BE49-F238E27FC236}">
                <a16:creationId xmlns="" xmlns:a16="http://schemas.microsoft.com/office/drawing/2014/main" id="{CF8E2D8A-9DD7-4F56-8EA7-A4E20DEE1DF9}"/>
              </a:ext>
            </a:extLst>
          </p:cNvPr>
          <p:cNvPicPr/>
          <p:nvPr/>
        </p:nvPicPr>
        <p:blipFill>
          <a:blip r:embed="rId3"/>
          <a:stretch>
            <a:fillRect/>
          </a:stretch>
        </p:blipFill>
        <p:spPr>
          <a:xfrm>
            <a:off x="2957512" y="1195069"/>
            <a:ext cx="681038" cy="386909"/>
          </a:xfrm>
          <a:prstGeom prst="rect">
            <a:avLst/>
          </a:prstGeom>
        </p:spPr>
      </p:pic>
      <p:pic>
        <p:nvPicPr>
          <p:cNvPr id="4" name="图片 3">
            <a:extLst>
              <a:ext uri="{FF2B5EF4-FFF2-40B4-BE49-F238E27FC236}">
                <a16:creationId xmlns="" xmlns:a16="http://schemas.microsoft.com/office/drawing/2014/main" id="{3CDB695F-9470-470E-A4D9-5D1995537E42}"/>
              </a:ext>
            </a:extLst>
          </p:cNvPr>
          <p:cNvPicPr/>
          <p:nvPr/>
        </p:nvPicPr>
        <p:blipFill>
          <a:blip r:embed="rId3"/>
          <a:stretch>
            <a:fillRect/>
          </a:stretch>
        </p:blipFill>
        <p:spPr>
          <a:xfrm>
            <a:off x="3298031" y="1842769"/>
            <a:ext cx="681038" cy="386909"/>
          </a:xfrm>
          <a:prstGeom prst="rect">
            <a:avLst/>
          </a:prstGeom>
        </p:spPr>
      </p:pic>
      <p:pic>
        <p:nvPicPr>
          <p:cNvPr id="5" name="图片 4">
            <a:extLst>
              <a:ext uri="{FF2B5EF4-FFF2-40B4-BE49-F238E27FC236}">
                <a16:creationId xmlns="" xmlns:a16="http://schemas.microsoft.com/office/drawing/2014/main" id="{2DED6D54-F9A9-4AFD-B3BE-B57EB9B31488}"/>
              </a:ext>
            </a:extLst>
          </p:cNvPr>
          <p:cNvPicPr/>
          <p:nvPr/>
        </p:nvPicPr>
        <p:blipFill>
          <a:blip r:embed="rId3"/>
          <a:stretch>
            <a:fillRect/>
          </a:stretch>
        </p:blipFill>
        <p:spPr>
          <a:xfrm>
            <a:off x="1831181" y="2547619"/>
            <a:ext cx="681038" cy="386909"/>
          </a:xfrm>
          <a:prstGeom prst="rect">
            <a:avLst/>
          </a:prstGeom>
        </p:spPr>
      </p:pic>
      <p:pic>
        <p:nvPicPr>
          <p:cNvPr id="6" name="图片 5">
            <a:extLst>
              <a:ext uri="{FF2B5EF4-FFF2-40B4-BE49-F238E27FC236}">
                <a16:creationId xmlns="" xmlns:a16="http://schemas.microsoft.com/office/drawing/2014/main" id="{56A4F68A-AA69-4768-BFBB-91B8AD13997E}"/>
              </a:ext>
            </a:extLst>
          </p:cNvPr>
          <p:cNvPicPr/>
          <p:nvPr/>
        </p:nvPicPr>
        <p:blipFill>
          <a:blip r:embed="rId3"/>
          <a:stretch>
            <a:fillRect/>
          </a:stretch>
        </p:blipFill>
        <p:spPr>
          <a:xfrm>
            <a:off x="6879431" y="3179273"/>
            <a:ext cx="681038" cy="386909"/>
          </a:xfrm>
          <a:prstGeom prst="rect">
            <a:avLst/>
          </a:prstGeom>
        </p:spPr>
      </p:pic>
      <p:sp>
        <p:nvSpPr>
          <p:cNvPr id="7" name="矩形 6">
            <a:extLst>
              <a:ext uri="{FF2B5EF4-FFF2-40B4-BE49-F238E27FC236}">
                <a16:creationId xmlns="" xmlns:a16="http://schemas.microsoft.com/office/drawing/2014/main" id="{F1FA81DF-48EA-4282-8067-7EBAEEA3E809}"/>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19436072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4F601DA6-6A6F-4A8B-8BBA-E641769C2FC2}"/>
              </a:ext>
            </a:extLst>
          </p:cNvPr>
          <p:cNvSpPr/>
          <p:nvPr/>
        </p:nvSpPr>
        <p:spPr>
          <a:xfrm>
            <a:off x="327016" y="358751"/>
            <a:ext cx="1620957" cy="523220"/>
          </a:xfrm>
          <a:prstGeom prst="rect">
            <a:avLst/>
          </a:prstGeom>
        </p:spPr>
        <p:txBody>
          <a:bodyPr wrap="none">
            <a:spAutoFit/>
          </a:bodyPr>
          <a:lstStyle/>
          <a:p>
            <a:r>
              <a:rPr lang="zh-CN" altLang="zh-CN" sz="2800" b="1" dirty="0">
                <a:solidFill>
                  <a:srgbClr val="DA251C"/>
                </a:solidFill>
                <a:cs typeface="Times New Roman"/>
              </a:rPr>
              <a:t>思维导引</a:t>
            </a:r>
          </a:p>
        </p:txBody>
      </p:sp>
      <p:pic>
        <p:nvPicPr>
          <p:cNvPr id="6" name="YQNSJEDSA-1.jpg" descr="id:2147524979;FounderCES">
            <a:extLst>
              <a:ext uri="{FF2B5EF4-FFF2-40B4-BE49-F238E27FC236}">
                <a16:creationId xmlns="" xmlns:a16="http://schemas.microsoft.com/office/drawing/2014/main" id="{6C2CA6D9-57AC-4DEE-B83A-4CBF4BADDD21}"/>
              </a:ext>
            </a:extLst>
          </p:cNvPr>
          <p:cNvPicPr/>
          <p:nvPr/>
        </p:nvPicPr>
        <p:blipFill>
          <a:blip r:embed="rId2"/>
          <a:stretch>
            <a:fillRect/>
          </a:stretch>
        </p:blipFill>
        <p:spPr>
          <a:xfrm>
            <a:off x="2453445" y="1181417"/>
            <a:ext cx="7285110" cy="4076383"/>
          </a:xfrm>
          <a:prstGeom prst="rect">
            <a:avLst/>
          </a:prstGeom>
        </p:spPr>
      </p:pic>
      <p:sp>
        <p:nvSpPr>
          <p:cNvPr id="7" name="矩形 6">
            <a:extLst>
              <a:ext uri="{FF2B5EF4-FFF2-40B4-BE49-F238E27FC236}">
                <a16:creationId xmlns="" xmlns:a16="http://schemas.microsoft.com/office/drawing/2014/main" id="{7B096B81-255B-4F51-B99A-5CF8B478D554}"/>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14082908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 xmlns:a16="http://schemas.microsoft.com/office/drawing/2014/main" id="{AC236D71-30D0-4F17-B213-6539C399C39E}"/>
              </a:ext>
            </a:extLst>
          </p:cNvPr>
          <p:cNvSpPr/>
          <p:nvPr/>
        </p:nvSpPr>
        <p:spPr>
          <a:xfrm>
            <a:off x="332520" y="310241"/>
            <a:ext cx="11554679" cy="738664"/>
          </a:xfrm>
          <a:prstGeom prst="rect">
            <a:avLst/>
          </a:prstGeom>
        </p:spPr>
        <p:txBody>
          <a:bodyPr wrap="square">
            <a:spAutoFit/>
          </a:bodyPr>
          <a:lstStyle/>
          <a:p>
            <a:pPr>
              <a:lnSpc>
                <a:spcPct val="150000"/>
              </a:lnSpc>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2800" dirty="0"/>
          </a:p>
        </p:txBody>
      </p:sp>
      <p:sp>
        <p:nvSpPr>
          <p:cNvPr id="5" name="矩形 4">
            <a:extLst>
              <a:ext uri="{FF2B5EF4-FFF2-40B4-BE49-F238E27FC236}">
                <a16:creationId xmlns="" xmlns:a16="http://schemas.microsoft.com/office/drawing/2014/main" id="{1C6D3E8C-05ED-4EDF-8CC0-78E42FBAC6D9}"/>
              </a:ext>
            </a:extLst>
          </p:cNvPr>
          <p:cNvSpPr/>
          <p:nvPr/>
        </p:nvSpPr>
        <p:spPr>
          <a:xfrm>
            <a:off x="332520" y="977915"/>
            <a:ext cx="11554679" cy="2677656"/>
          </a:xfrm>
          <a:prstGeom prst="rect">
            <a:avLst/>
          </a:prstGeom>
        </p:spPr>
        <p:txBody>
          <a:bodyPr wrap="square">
            <a:spAutoFit/>
          </a:bodyPr>
          <a:lstStyle/>
          <a:p>
            <a:pPr>
              <a:lnSpc>
                <a:spcPct val="150000"/>
              </a:lnSpc>
            </a:pPr>
            <a:r>
              <a:rPr lang="zh-CN" altLang="zh-CN" sz="2800" b="1" dirty="0" smtClean="0">
                <a:solidFill>
                  <a:srgbClr val="DA251C"/>
                </a:solidFill>
                <a:latin typeface="Times New Roman" panose="02020603050405020304" pitchFamily="18" charset="0"/>
                <a:cs typeface="Times New Roman" panose="02020603050405020304" pitchFamily="18" charset="0"/>
              </a:rPr>
              <a:t>解析</a:t>
            </a:r>
            <a:r>
              <a:rPr lang="en-US" altLang="zh-CN" sz="2800" b="1" dirty="0" smtClean="0">
                <a:solidFill>
                  <a:srgbClr val="DA251C"/>
                </a:solidFill>
                <a:latin typeface="Times New Roman" panose="02020603050405020304" pitchFamily="18" charset="0"/>
                <a:cs typeface="Times New Roman" panose="02020603050405020304" pitchFamily="18" charset="0"/>
              </a:rPr>
              <a:t>  </a:t>
            </a:r>
            <a:r>
              <a:rPr lang="en-US" altLang="zh-CN" sz="2800" dirty="0" smtClean="0"/>
              <a:t>(</a:t>
            </a:r>
            <a:r>
              <a:rPr lang="en-US" altLang="zh-CN" sz="2800" dirty="0"/>
              <a:t>1)</a:t>
            </a:r>
            <a:r>
              <a:rPr lang="zh-CN" altLang="zh-CN" sz="2800" dirty="0"/>
              <a:t>根据盖斯定律</a:t>
            </a:r>
            <a:r>
              <a:rPr lang="en-US" altLang="zh-CN" sz="2800" dirty="0"/>
              <a:t>,</a:t>
            </a:r>
            <a:r>
              <a:rPr lang="zh-CN" altLang="zh-CN" sz="2800" dirty="0"/>
              <a:t>可得</a:t>
            </a:r>
            <a:r>
              <a:rPr lang="en-US" altLang="zh-CN" sz="2800" dirty="0"/>
              <a:t>①=②-③,</a:t>
            </a:r>
            <a:r>
              <a:rPr lang="zh-CN" altLang="zh-CN" sz="2800" dirty="0"/>
              <a:t>则</a:t>
            </a:r>
            <a:r>
              <a:rPr lang="en-US" altLang="zh-CN" sz="2800" dirty="0"/>
              <a:t>Δ</a:t>
            </a:r>
            <a:r>
              <a:rPr lang="en-US" altLang="zh-CN" sz="2800" i="1" dirty="0"/>
              <a:t>H</a:t>
            </a:r>
            <a:r>
              <a:rPr lang="en-US" altLang="zh-CN" sz="2800" baseline="-25000" dirty="0"/>
              <a:t>1</a:t>
            </a:r>
            <a:r>
              <a:rPr lang="en-US" altLang="zh-CN" sz="2800" dirty="0"/>
              <a:t>=Δ</a:t>
            </a:r>
            <a:r>
              <a:rPr lang="en-US" altLang="zh-CN" sz="2800" i="1" dirty="0"/>
              <a:t>H</a:t>
            </a:r>
            <a:r>
              <a:rPr lang="en-US" altLang="zh-CN" sz="2800" baseline="-25000" dirty="0"/>
              <a:t>2</a:t>
            </a:r>
            <a:r>
              <a:rPr lang="en-US" altLang="zh-CN" sz="2800" dirty="0"/>
              <a:t>-Δ</a:t>
            </a:r>
            <a:r>
              <a:rPr lang="en-US" altLang="zh-CN" sz="2800" i="1" dirty="0"/>
              <a:t>H</a:t>
            </a:r>
            <a:r>
              <a:rPr lang="en-US" altLang="zh-CN" sz="2800" baseline="-25000" dirty="0"/>
              <a:t>3</a:t>
            </a:r>
            <a:r>
              <a:rPr lang="en-US" altLang="zh-CN" sz="2800" dirty="0"/>
              <a:t>=-119 kJ·mol</a:t>
            </a:r>
            <a:r>
              <a:rPr lang="en-US" altLang="zh-CN" sz="2800" baseline="30000" dirty="0"/>
              <a:t>-1</a:t>
            </a:r>
            <a:r>
              <a:rPr lang="en-US" altLang="zh-CN" sz="2800" dirty="0"/>
              <a:t>+242 kJ·mol</a:t>
            </a:r>
            <a:r>
              <a:rPr lang="en-US" altLang="zh-CN" sz="2800" baseline="30000" dirty="0"/>
              <a:t>-1</a:t>
            </a:r>
            <a:r>
              <a:rPr lang="en-US" altLang="zh-CN" sz="2800" dirty="0"/>
              <a:t>=+123 kJ·mol</a:t>
            </a:r>
            <a:r>
              <a:rPr lang="en-US" altLang="zh-CN" sz="2800" baseline="30000" dirty="0"/>
              <a:t>-1</a:t>
            </a:r>
            <a:r>
              <a:rPr lang="zh-CN" altLang="zh-CN" sz="2800" dirty="0"/>
              <a:t>。</a:t>
            </a:r>
            <a:r>
              <a:rPr lang="en-US" altLang="zh-CN" sz="2800" dirty="0"/>
              <a:t>(2)</a:t>
            </a:r>
            <a:r>
              <a:rPr lang="zh-CN" altLang="zh-CN" sz="2800" dirty="0"/>
              <a:t>设三个反应依次是</a:t>
            </a:r>
            <a:r>
              <a:rPr lang="en-US" altLang="zh-CN" sz="2800" i="1" dirty="0"/>
              <a:t>a</a:t>
            </a:r>
            <a:r>
              <a:rPr lang="zh-CN" altLang="zh-CN" sz="2800" dirty="0"/>
              <a:t>、</a:t>
            </a:r>
            <a:r>
              <a:rPr lang="en-US" altLang="zh-CN" sz="2800" i="1" dirty="0"/>
              <a:t>b</a:t>
            </a:r>
            <a:r>
              <a:rPr lang="zh-CN" altLang="zh-CN" sz="2800" dirty="0"/>
              <a:t>、</a:t>
            </a:r>
            <a:r>
              <a:rPr lang="en-US" altLang="zh-CN" sz="2800" i="1" dirty="0"/>
              <a:t>c</a:t>
            </a:r>
            <a:r>
              <a:rPr lang="en-US" altLang="zh-CN" sz="2800" dirty="0"/>
              <a:t>,</a:t>
            </a:r>
            <a:r>
              <a:rPr lang="zh-CN" altLang="zh-CN" sz="2800" dirty="0"/>
              <a:t>根据盖斯定律</a:t>
            </a:r>
            <a:r>
              <a:rPr lang="en-US" altLang="zh-CN" sz="2800" dirty="0"/>
              <a:t>,</a:t>
            </a:r>
            <a:r>
              <a:rPr lang="zh-CN" altLang="zh-CN" sz="2800" dirty="0"/>
              <a:t>由</a:t>
            </a:r>
            <a:r>
              <a:rPr lang="en-US" altLang="zh-CN" sz="2800" i="1" dirty="0" err="1"/>
              <a:t>a+b-c</a:t>
            </a:r>
            <a:r>
              <a:rPr lang="zh-CN" altLang="zh-CN" sz="2800" dirty="0"/>
              <a:t>得</a:t>
            </a:r>
            <a:r>
              <a:rPr lang="en-US" altLang="zh-CN" sz="2800" dirty="0"/>
              <a:t>:SO</a:t>
            </a:r>
            <a:r>
              <a:rPr lang="en-US" altLang="zh-CN" sz="2800" baseline="-25000" dirty="0"/>
              <a:t>2</a:t>
            </a:r>
            <a:r>
              <a:rPr lang="en-US" altLang="zh-CN" sz="2800" dirty="0"/>
              <a:t>(g)+Ca</a:t>
            </a:r>
            <a:r>
              <a:rPr lang="en-US" altLang="zh-CN" sz="2800" baseline="30000" dirty="0"/>
              <a:t>2+</a:t>
            </a:r>
            <a:r>
              <a:rPr lang="en-US" altLang="zh-CN" sz="2800" dirty="0"/>
              <a:t>(</a:t>
            </a:r>
            <a:r>
              <a:rPr lang="en-US" altLang="zh-CN" sz="2800" dirty="0" err="1"/>
              <a:t>aq</a:t>
            </a:r>
            <a:r>
              <a:rPr lang="en-US" altLang="zh-CN" sz="2800" dirty="0"/>
              <a:t>)+</a:t>
            </a:r>
            <a:r>
              <a:rPr lang="en-US" altLang="zh-CN" sz="2800" dirty="0" err="1"/>
              <a:t>ClO</a:t>
            </a:r>
            <a:r>
              <a:rPr lang="en-US" altLang="zh-CN" sz="2800" baseline="30000" dirty="0"/>
              <a:t>-</a:t>
            </a:r>
            <a:r>
              <a:rPr lang="en-US" altLang="zh-CN" sz="2800" dirty="0"/>
              <a:t>(</a:t>
            </a:r>
            <a:r>
              <a:rPr lang="en-US" altLang="zh-CN" sz="2800" dirty="0" err="1"/>
              <a:t>aq</a:t>
            </a:r>
            <a:r>
              <a:rPr lang="en-US" altLang="zh-CN" sz="2800" dirty="0"/>
              <a:t>)+2OH</a:t>
            </a:r>
            <a:r>
              <a:rPr lang="en-US" altLang="zh-CN" sz="2800" baseline="30000" dirty="0"/>
              <a:t>-</a:t>
            </a:r>
            <a:r>
              <a:rPr lang="en-US" altLang="zh-CN" sz="2800" dirty="0"/>
              <a:t>(</a:t>
            </a:r>
            <a:r>
              <a:rPr lang="en-US" altLang="zh-CN" sz="2800" dirty="0" err="1"/>
              <a:t>aq</a:t>
            </a:r>
            <a:r>
              <a:rPr lang="en-US" altLang="zh-CN" sz="2800" dirty="0"/>
              <a:t>)         CaSO</a:t>
            </a:r>
            <a:r>
              <a:rPr lang="en-US" altLang="zh-CN" sz="2800" baseline="-25000" dirty="0"/>
              <a:t>4</a:t>
            </a:r>
            <a:r>
              <a:rPr lang="en-US" altLang="zh-CN" sz="2800" dirty="0"/>
              <a:t>(s)+H</a:t>
            </a:r>
            <a:r>
              <a:rPr lang="en-US" altLang="zh-CN" sz="2800" baseline="-25000" dirty="0"/>
              <a:t>2</a:t>
            </a:r>
            <a:r>
              <a:rPr lang="en-US" altLang="zh-CN" sz="2800" dirty="0"/>
              <a:t>O(l) +Cl</a:t>
            </a:r>
            <a:r>
              <a:rPr lang="en-US" altLang="zh-CN" sz="2800" baseline="30000" dirty="0"/>
              <a:t>-</a:t>
            </a:r>
            <a:r>
              <a:rPr lang="en-US" altLang="zh-CN" sz="2800" dirty="0"/>
              <a:t>(</a:t>
            </a:r>
            <a:r>
              <a:rPr lang="en-US" altLang="zh-CN" sz="2800" dirty="0" err="1"/>
              <a:t>aq</a:t>
            </a:r>
            <a:r>
              <a:rPr lang="en-US" altLang="zh-CN" sz="2800" dirty="0"/>
              <a:t>)</a:t>
            </a:r>
            <a:r>
              <a:rPr lang="zh-CN" altLang="zh-CN" sz="2800" dirty="0"/>
              <a:t>　</a:t>
            </a:r>
            <a:r>
              <a:rPr lang="en-US" altLang="zh-CN" sz="2800" dirty="0"/>
              <a:t>Δ</a:t>
            </a:r>
            <a:r>
              <a:rPr lang="en-US" altLang="zh-CN" sz="2800" i="1" dirty="0"/>
              <a:t>H</a:t>
            </a:r>
            <a:r>
              <a:rPr lang="en-US" altLang="zh-CN" sz="2800" dirty="0"/>
              <a:t>=Δ</a:t>
            </a:r>
            <a:r>
              <a:rPr lang="en-US" altLang="zh-CN" sz="2800" i="1" dirty="0"/>
              <a:t>H</a:t>
            </a:r>
            <a:r>
              <a:rPr lang="en-US" altLang="zh-CN" sz="2800" baseline="-25000" dirty="0"/>
              <a:t>1</a:t>
            </a:r>
            <a:r>
              <a:rPr lang="en-US" altLang="zh-CN" sz="2800" dirty="0"/>
              <a:t>+Δ</a:t>
            </a:r>
            <a:r>
              <a:rPr lang="en-US" altLang="zh-CN" sz="2800" i="1" dirty="0"/>
              <a:t>H</a:t>
            </a:r>
            <a:r>
              <a:rPr lang="en-US" altLang="zh-CN" sz="2800" baseline="-25000" dirty="0"/>
              <a:t>2</a:t>
            </a:r>
            <a:r>
              <a:rPr lang="en-US" altLang="zh-CN" sz="2800" dirty="0"/>
              <a:t>-Δ</a:t>
            </a:r>
            <a:r>
              <a:rPr lang="en-US" altLang="zh-CN" sz="2800" i="1" dirty="0"/>
              <a:t>H</a:t>
            </a:r>
            <a:r>
              <a:rPr lang="en-US" altLang="zh-CN" sz="2800" baseline="-25000" dirty="0"/>
              <a:t>3</a:t>
            </a:r>
            <a:r>
              <a:rPr lang="zh-CN" altLang="zh-CN" sz="2800" dirty="0" smtClean="0"/>
              <a:t>。</a:t>
            </a:r>
            <a:endParaRPr lang="zh-CN" altLang="zh-CN" sz="2800" dirty="0"/>
          </a:p>
        </p:txBody>
      </p:sp>
      <p:pic>
        <p:nvPicPr>
          <p:cNvPr id="6" name="图片 5">
            <a:extLst>
              <a:ext uri="{FF2B5EF4-FFF2-40B4-BE49-F238E27FC236}">
                <a16:creationId xmlns="" xmlns:a16="http://schemas.microsoft.com/office/drawing/2014/main" id="{55F5FBD9-2F1D-48A9-A5F2-2C91757D1E00}"/>
              </a:ext>
            </a:extLst>
          </p:cNvPr>
          <p:cNvPicPr/>
          <p:nvPr/>
        </p:nvPicPr>
        <p:blipFill>
          <a:blip r:embed="rId2"/>
          <a:stretch>
            <a:fillRect/>
          </a:stretch>
        </p:blipFill>
        <p:spPr>
          <a:xfrm>
            <a:off x="7231730" y="2469381"/>
            <a:ext cx="646048" cy="367030"/>
          </a:xfrm>
          <a:prstGeom prst="rect">
            <a:avLst/>
          </a:prstGeom>
        </p:spPr>
      </p:pic>
      <p:sp>
        <p:nvSpPr>
          <p:cNvPr id="7" name="矩形 6">
            <a:extLst>
              <a:ext uri="{FF2B5EF4-FFF2-40B4-BE49-F238E27FC236}">
                <a16:creationId xmlns="" xmlns:a16="http://schemas.microsoft.com/office/drawing/2014/main" id="{8D9221A5-A0CB-4DA6-90E8-0A6141A38ECC}"/>
              </a:ext>
            </a:extLst>
          </p:cNvPr>
          <p:cNvSpPr/>
          <p:nvPr/>
        </p:nvSpPr>
        <p:spPr>
          <a:xfrm>
            <a:off x="332520" y="3967916"/>
            <a:ext cx="11554679" cy="662297"/>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cs typeface="Times New Roman" panose="02020603050405020304" pitchFamily="18" charset="0"/>
              </a:rPr>
              <a:t>答案       </a:t>
            </a:r>
            <a:r>
              <a:rPr lang="en-US" altLang="zh-CN" sz="2800" dirty="0"/>
              <a:t>(1)+123</a:t>
            </a:r>
            <a:r>
              <a:rPr lang="zh-CN" altLang="zh-CN" sz="2800" dirty="0"/>
              <a:t>　</a:t>
            </a:r>
            <a:r>
              <a:rPr lang="en-US" altLang="zh-CN" sz="2800" dirty="0"/>
              <a:t>(2)Δ</a:t>
            </a:r>
            <a:r>
              <a:rPr lang="en-US" altLang="zh-CN" sz="2800" i="1" dirty="0"/>
              <a:t>H</a:t>
            </a:r>
            <a:r>
              <a:rPr lang="en-US" altLang="zh-CN" sz="2800" baseline="-25000" dirty="0"/>
              <a:t>1</a:t>
            </a:r>
            <a:r>
              <a:rPr lang="en-US" altLang="zh-CN" sz="2800" dirty="0"/>
              <a:t>+Δ</a:t>
            </a:r>
            <a:r>
              <a:rPr lang="en-US" altLang="zh-CN" sz="2800" i="1" dirty="0"/>
              <a:t>H</a:t>
            </a:r>
            <a:r>
              <a:rPr lang="en-US" altLang="zh-CN" sz="2800" baseline="-25000" dirty="0"/>
              <a:t>2</a:t>
            </a:r>
            <a:r>
              <a:rPr lang="en-US" altLang="zh-CN" sz="2800" dirty="0"/>
              <a:t>-Δ</a:t>
            </a:r>
            <a:r>
              <a:rPr lang="en-US" altLang="zh-CN" sz="2800" i="1" dirty="0"/>
              <a:t>H</a:t>
            </a:r>
            <a:r>
              <a:rPr lang="en-US" altLang="zh-CN" sz="2800" baseline="-25000" dirty="0"/>
              <a:t>3</a:t>
            </a:r>
            <a:endParaRPr lang="zh-CN" altLang="zh-CN" sz="2800" dirty="0"/>
          </a:p>
        </p:txBody>
      </p:sp>
      <p:sp>
        <p:nvSpPr>
          <p:cNvPr id="9" name="矩形 8">
            <a:extLst>
              <a:ext uri="{FF2B5EF4-FFF2-40B4-BE49-F238E27FC236}">
                <a16:creationId xmlns="" xmlns:a16="http://schemas.microsoft.com/office/drawing/2014/main" id="{EBFBA079-1907-4A93-BF60-58E593D81B91}"/>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34206184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9BCFBCDB-577C-4C84-9BF9-814CC413FB39}"/>
              </a:ext>
            </a:extLst>
          </p:cNvPr>
          <p:cNvSpPr/>
          <p:nvPr/>
        </p:nvSpPr>
        <p:spPr>
          <a:xfrm>
            <a:off x="250487" y="734771"/>
            <a:ext cx="11723912" cy="5262979"/>
          </a:xfrm>
          <a:prstGeom prst="rect">
            <a:avLst/>
          </a:prstGeom>
        </p:spPr>
        <p:txBody>
          <a:bodyPr wrap="square">
            <a:spAutoFit/>
          </a:bodyPr>
          <a:lstStyle/>
          <a:p>
            <a:pPr>
              <a:lnSpc>
                <a:spcPct val="150000"/>
              </a:lnSpc>
            </a:pPr>
            <a:r>
              <a:rPr lang="zh-CN" altLang="zh-CN" sz="2800" b="1" dirty="0">
                <a:solidFill>
                  <a:srgbClr val="DA251C"/>
                </a:solidFill>
                <a:cs typeface="Times New Roman"/>
              </a:rPr>
              <a:t>示例</a:t>
            </a:r>
            <a:r>
              <a:rPr lang="en-US" altLang="zh-CN" sz="2800" b="1" dirty="0">
                <a:solidFill>
                  <a:srgbClr val="DA251C"/>
                </a:solidFill>
                <a:cs typeface="Times New Roman"/>
              </a:rPr>
              <a:t>8</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a:t>
            </a:r>
            <a:r>
              <a:rPr lang="zh-CN" altLang="zh-CN" sz="2800" dirty="0"/>
              <a:t>高考组合题</a:t>
            </a:r>
            <a:r>
              <a:rPr lang="en-US" altLang="zh-CN" sz="2800" dirty="0"/>
              <a:t>]</a:t>
            </a:r>
            <a:r>
              <a:rPr lang="zh-CN" altLang="zh-CN" sz="2800" dirty="0"/>
              <a:t>请回答下列问题</a:t>
            </a:r>
            <a:r>
              <a:rPr lang="en-US" altLang="zh-CN" sz="2800" dirty="0"/>
              <a:t>:</a:t>
            </a:r>
            <a:endParaRPr lang="zh-CN" altLang="zh-CN" sz="2800" dirty="0"/>
          </a:p>
          <a:p>
            <a:pPr>
              <a:lnSpc>
                <a:spcPct val="150000"/>
              </a:lnSpc>
            </a:pPr>
            <a:r>
              <a:rPr lang="en-US" altLang="zh-CN" sz="2800" dirty="0"/>
              <a:t>(1)[2015</a:t>
            </a:r>
            <a:r>
              <a:rPr lang="zh-CN" altLang="zh-CN" sz="2800" dirty="0"/>
              <a:t>新课标全国卷</a:t>
            </a:r>
            <a:r>
              <a:rPr lang="en-US" altLang="zh-CN" sz="2800" dirty="0"/>
              <a:t>Ⅰ,28(3),2</a:t>
            </a:r>
            <a:r>
              <a:rPr lang="zh-CN" altLang="zh-CN" sz="2800" dirty="0"/>
              <a:t>分</a:t>
            </a:r>
            <a:r>
              <a:rPr lang="en-US" altLang="zh-CN" sz="2800" dirty="0"/>
              <a:t>]</a:t>
            </a:r>
            <a:r>
              <a:rPr lang="zh-CN" altLang="zh-CN" sz="2800" dirty="0"/>
              <a:t>已知反应 </a:t>
            </a:r>
            <a:r>
              <a:rPr lang="en-US" altLang="zh-CN" sz="2800" dirty="0"/>
              <a:t>2HI(g)           H</a:t>
            </a:r>
            <a:r>
              <a:rPr lang="en-US" altLang="zh-CN" sz="2800" baseline="-25000" dirty="0"/>
              <a:t>2</a:t>
            </a:r>
            <a:r>
              <a:rPr lang="en-US" altLang="zh-CN" sz="2800" dirty="0"/>
              <a:t>(g)+I</a:t>
            </a:r>
            <a:r>
              <a:rPr lang="en-US" altLang="zh-CN" sz="2800" baseline="-25000" dirty="0"/>
              <a:t>2</a:t>
            </a:r>
            <a:r>
              <a:rPr lang="en-US" altLang="zh-CN" sz="2800" dirty="0"/>
              <a:t>(g)</a:t>
            </a:r>
            <a:r>
              <a:rPr lang="zh-CN" altLang="zh-CN" sz="2800" dirty="0"/>
              <a:t>的</a:t>
            </a:r>
            <a:r>
              <a:rPr lang="en-US" altLang="zh-CN" sz="2800" dirty="0"/>
              <a:t>Δ</a:t>
            </a:r>
            <a:r>
              <a:rPr lang="en-US" altLang="zh-CN" sz="2800" i="1" dirty="0"/>
              <a:t>H</a:t>
            </a:r>
            <a:r>
              <a:rPr lang="en-US" altLang="zh-CN" sz="2800" dirty="0"/>
              <a:t>=+11 kJ·mol</a:t>
            </a:r>
            <a:r>
              <a:rPr lang="en-US" altLang="zh-CN" sz="2800" baseline="30000" dirty="0"/>
              <a:t>-1</a:t>
            </a:r>
            <a:r>
              <a:rPr lang="en-US" altLang="zh-CN" sz="2800" dirty="0"/>
              <a:t>,1 </a:t>
            </a:r>
            <a:r>
              <a:rPr lang="en-US" altLang="zh-CN" sz="2800" dirty="0" err="1"/>
              <a:t>mol</a:t>
            </a:r>
            <a:r>
              <a:rPr lang="en-US" altLang="zh-CN" sz="2800" dirty="0"/>
              <a:t> H</a:t>
            </a:r>
            <a:r>
              <a:rPr lang="en-US" altLang="zh-CN" sz="2800" baseline="-25000" dirty="0"/>
              <a:t>2</a:t>
            </a:r>
            <a:r>
              <a:rPr lang="en-US" altLang="zh-CN" sz="2800" dirty="0"/>
              <a:t>(g)</a:t>
            </a:r>
            <a:r>
              <a:rPr lang="zh-CN" altLang="zh-CN" sz="2800" dirty="0"/>
              <a:t>、</a:t>
            </a:r>
            <a:r>
              <a:rPr lang="en-US" altLang="zh-CN" sz="2800" dirty="0"/>
              <a:t>1 </a:t>
            </a:r>
            <a:r>
              <a:rPr lang="en-US" altLang="zh-CN" sz="2800" dirty="0" err="1"/>
              <a:t>mol</a:t>
            </a:r>
            <a:r>
              <a:rPr lang="en-US" altLang="zh-CN" sz="2800" dirty="0"/>
              <a:t> I</a:t>
            </a:r>
            <a:r>
              <a:rPr lang="en-US" altLang="zh-CN" sz="2800" baseline="-25000" dirty="0"/>
              <a:t>2</a:t>
            </a:r>
            <a:r>
              <a:rPr lang="en-US" altLang="zh-CN" sz="2800" dirty="0"/>
              <a:t>(g)</a:t>
            </a:r>
            <a:r>
              <a:rPr lang="zh-CN" altLang="zh-CN" sz="2800" dirty="0"/>
              <a:t>分子中化学键断裂时分别需要吸收 </a:t>
            </a:r>
            <a:r>
              <a:rPr lang="en-US" altLang="zh-CN" sz="2800" dirty="0"/>
              <a:t>436 kJ</a:t>
            </a:r>
            <a:r>
              <a:rPr lang="zh-CN" altLang="zh-CN" sz="2800" dirty="0"/>
              <a:t>、</a:t>
            </a:r>
            <a:r>
              <a:rPr lang="en-US" altLang="zh-CN" sz="2800" dirty="0"/>
              <a:t>151 kJ </a:t>
            </a:r>
            <a:r>
              <a:rPr lang="zh-CN" altLang="zh-CN" sz="2800" dirty="0"/>
              <a:t>的能量</a:t>
            </a:r>
            <a:r>
              <a:rPr lang="en-US" altLang="zh-CN" sz="2800" dirty="0"/>
              <a:t>,</a:t>
            </a:r>
            <a:r>
              <a:rPr lang="zh-CN" altLang="zh-CN" sz="2800" dirty="0"/>
              <a:t>则 </a:t>
            </a:r>
            <a:r>
              <a:rPr lang="en-US" altLang="zh-CN" sz="2800" dirty="0"/>
              <a:t>1 </a:t>
            </a:r>
            <a:r>
              <a:rPr lang="en-US" altLang="zh-CN" sz="2800" dirty="0" err="1"/>
              <a:t>mol</a:t>
            </a:r>
            <a:r>
              <a:rPr lang="en-US" altLang="zh-CN" sz="2800" dirty="0"/>
              <a:t> HI(g)</a:t>
            </a:r>
            <a:r>
              <a:rPr lang="zh-CN" altLang="zh-CN" sz="2800" dirty="0"/>
              <a:t>分子中化学键断裂时</a:t>
            </a:r>
          </a:p>
          <a:p>
            <a:pPr>
              <a:lnSpc>
                <a:spcPct val="150000"/>
              </a:lnSpc>
            </a:pPr>
            <a:r>
              <a:rPr lang="zh-CN" altLang="zh-CN" sz="2800" dirty="0"/>
              <a:t>需吸收的能量为</a:t>
            </a:r>
            <a:r>
              <a:rPr lang="zh-CN" altLang="zh-CN" sz="2800" u="sng" dirty="0"/>
              <a:t>　　　　</a:t>
            </a:r>
            <a:r>
              <a:rPr lang="en-US" altLang="zh-CN" sz="2800" dirty="0"/>
              <a:t>kJ</a:t>
            </a:r>
            <a:r>
              <a:rPr lang="zh-CN" altLang="zh-CN" sz="2800" dirty="0"/>
              <a:t>。</a:t>
            </a:r>
            <a:r>
              <a:rPr lang="en-US" altLang="zh-CN" sz="2800" dirty="0"/>
              <a:t> </a:t>
            </a:r>
            <a:endParaRPr lang="zh-CN" altLang="zh-CN" sz="2800" dirty="0"/>
          </a:p>
          <a:p>
            <a:pPr>
              <a:lnSpc>
                <a:spcPct val="150000"/>
              </a:lnSpc>
            </a:pPr>
            <a:r>
              <a:rPr lang="en-US" altLang="zh-CN" sz="2800" dirty="0"/>
              <a:t>(2)[2015</a:t>
            </a:r>
            <a:r>
              <a:rPr lang="zh-CN" altLang="zh-CN" sz="2800" dirty="0"/>
              <a:t>新课标全国卷</a:t>
            </a:r>
            <a:r>
              <a:rPr lang="en-US" altLang="zh-CN" sz="2800" dirty="0"/>
              <a:t>Ⅱ,27(1),4</a:t>
            </a:r>
            <a:r>
              <a:rPr lang="zh-CN" altLang="zh-CN" sz="2800" dirty="0"/>
              <a:t>分</a:t>
            </a:r>
            <a:r>
              <a:rPr lang="en-US" altLang="zh-CN" sz="2800" dirty="0"/>
              <a:t>]</a:t>
            </a:r>
            <a:r>
              <a:rPr lang="zh-CN" altLang="zh-CN" sz="2800" dirty="0"/>
              <a:t>甲醇既是重要的化工原料</a:t>
            </a:r>
            <a:r>
              <a:rPr lang="en-US" altLang="zh-CN" sz="2800" dirty="0"/>
              <a:t>,</a:t>
            </a:r>
            <a:r>
              <a:rPr lang="zh-CN" altLang="zh-CN" sz="2800" dirty="0"/>
              <a:t>又可作为燃料。利用合成气</a:t>
            </a:r>
            <a:r>
              <a:rPr lang="en-US" altLang="zh-CN" sz="2800" dirty="0"/>
              <a:t>(</a:t>
            </a:r>
            <a:r>
              <a:rPr lang="zh-CN" altLang="zh-CN" sz="2800" dirty="0"/>
              <a:t>主要成分为</a:t>
            </a:r>
            <a:r>
              <a:rPr lang="en-US" altLang="zh-CN" sz="2800" dirty="0"/>
              <a:t>CO</a:t>
            </a:r>
            <a:r>
              <a:rPr lang="zh-CN" altLang="zh-CN" sz="2800" dirty="0"/>
              <a:t>、</a:t>
            </a:r>
            <a:r>
              <a:rPr lang="en-US" altLang="zh-CN" sz="2800" dirty="0"/>
              <a:t>CO</a:t>
            </a:r>
            <a:r>
              <a:rPr lang="en-US" altLang="zh-CN" sz="2800" baseline="-25000" dirty="0"/>
              <a:t>2</a:t>
            </a:r>
            <a:r>
              <a:rPr lang="zh-CN" altLang="zh-CN" sz="2800" dirty="0"/>
              <a:t>和</a:t>
            </a:r>
            <a:r>
              <a:rPr lang="en-US" altLang="zh-CN" sz="2800" dirty="0"/>
              <a:t>H</a:t>
            </a:r>
            <a:r>
              <a:rPr lang="en-US" altLang="zh-CN" sz="2800" baseline="-25000" dirty="0"/>
              <a:t>2</a:t>
            </a:r>
            <a:r>
              <a:rPr lang="en-US" altLang="zh-CN" sz="2800" dirty="0"/>
              <a:t>)</a:t>
            </a:r>
            <a:r>
              <a:rPr lang="zh-CN" altLang="zh-CN" sz="2800" dirty="0"/>
              <a:t>在催化剂作用下合成甲醇</a:t>
            </a:r>
            <a:r>
              <a:rPr lang="en-US" altLang="zh-CN" sz="2800" dirty="0"/>
              <a:t>,</a:t>
            </a:r>
            <a:r>
              <a:rPr lang="zh-CN" altLang="zh-CN" sz="2800" dirty="0"/>
              <a:t>发生的主要反应如下</a:t>
            </a:r>
            <a:r>
              <a:rPr lang="en-US" altLang="zh-CN" sz="2800" dirty="0"/>
              <a:t>:</a:t>
            </a:r>
            <a:endParaRPr lang="zh-CN" altLang="zh-CN" sz="2800" dirty="0"/>
          </a:p>
        </p:txBody>
      </p:sp>
      <p:sp>
        <p:nvSpPr>
          <p:cNvPr id="18" name="矩形 17">
            <a:extLst>
              <a:ext uri="{FF2B5EF4-FFF2-40B4-BE49-F238E27FC236}">
                <a16:creationId xmlns="" xmlns:a16="http://schemas.microsoft.com/office/drawing/2014/main" id="{A2A84C92-79A9-4D4B-B239-8E7F764F7A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a:extLst>
              <a:ext uri="{FF2B5EF4-FFF2-40B4-BE49-F238E27FC236}">
                <a16:creationId xmlns="" xmlns:a16="http://schemas.microsoft.com/office/drawing/2014/main" id="{11FDB6B2-A016-4A70-B131-BD696910996E}"/>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a:extLst>
              <a:ext uri="{FF2B5EF4-FFF2-40B4-BE49-F238E27FC236}">
                <a16:creationId xmlns="" xmlns:a16="http://schemas.microsoft.com/office/drawing/2014/main" id="{3A6C60BF-FD67-4859-A866-B3E2AFF0A966}"/>
              </a:ext>
            </a:extLst>
          </p:cNvPr>
          <p:cNvSpPr/>
          <p:nvPr/>
        </p:nvSpPr>
        <p:spPr>
          <a:xfrm>
            <a:off x="1066799" y="-2"/>
            <a:ext cx="480060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sz="2800" dirty="0">
                <a:solidFill>
                  <a:srgbClr val="DA251C"/>
                </a:solidFill>
              </a:rPr>
              <a:t>考向</a:t>
            </a:r>
            <a:r>
              <a:rPr lang="en-US" altLang="zh-CN" sz="2800" dirty="0">
                <a:solidFill>
                  <a:srgbClr val="DA251C"/>
                </a:solidFill>
              </a:rPr>
              <a:t>2 </a:t>
            </a:r>
            <a:r>
              <a:rPr lang="zh-CN" altLang="zh-CN" sz="2800" dirty="0">
                <a:solidFill>
                  <a:srgbClr val="DA251C"/>
                </a:solidFill>
              </a:rPr>
              <a:t>根据键能计算反应热</a:t>
            </a:r>
            <a:endParaRPr lang="en-US" altLang="zh-CN" sz="2800" dirty="0">
              <a:solidFill>
                <a:srgbClr val="DA251C"/>
              </a:solidFill>
            </a:endParaRPr>
          </a:p>
        </p:txBody>
      </p:sp>
      <p:pic>
        <p:nvPicPr>
          <p:cNvPr id="6" name="图片 5">
            <a:extLst>
              <a:ext uri="{FF2B5EF4-FFF2-40B4-BE49-F238E27FC236}">
                <a16:creationId xmlns="" xmlns:a16="http://schemas.microsoft.com/office/drawing/2014/main" id="{DA1FFC39-DB87-4F8F-A8B1-C33F8471047C}"/>
              </a:ext>
            </a:extLst>
          </p:cNvPr>
          <p:cNvPicPr/>
          <p:nvPr/>
        </p:nvPicPr>
        <p:blipFill>
          <a:blip r:embed="rId2"/>
          <a:stretch>
            <a:fillRect/>
          </a:stretch>
        </p:blipFill>
        <p:spPr>
          <a:xfrm>
            <a:off x="8279496" y="1523903"/>
            <a:ext cx="723827" cy="411218"/>
          </a:xfrm>
          <a:prstGeom prst="rect">
            <a:avLst/>
          </a:prstGeom>
        </p:spPr>
      </p:pic>
    </p:spTree>
    <p:extLst>
      <p:ext uri="{BB962C8B-B14F-4D97-AF65-F5344CB8AC3E}">
        <p14:creationId xmlns:p14="http://schemas.microsoft.com/office/powerpoint/2010/main" val="8857766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9BCFBCDB-577C-4C84-9BF9-814CC413FB39}"/>
              </a:ext>
            </a:extLst>
          </p:cNvPr>
          <p:cNvSpPr/>
          <p:nvPr/>
        </p:nvSpPr>
        <p:spPr>
          <a:xfrm>
            <a:off x="250487" y="449021"/>
            <a:ext cx="11723912" cy="2677656"/>
          </a:xfrm>
          <a:prstGeom prst="rect">
            <a:avLst/>
          </a:prstGeom>
        </p:spPr>
        <p:txBody>
          <a:bodyPr wrap="square">
            <a:spAutoFit/>
          </a:bodyPr>
          <a:lstStyle/>
          <a:p>
            <a:pPr>
              <a:lnSpc>
                <a:spcPct val="150000"/>
              </a:lnSpc>
            </a:pPr>
            <a:r>
              <a:rPr lang="en-US" altLang="zh-CN" sz="2800" dirty="0"/>
              <a:t>①CO(g)+2H</a:t>
            </a:r>
            <a:r>
              <a:rPr lang="en-US" altLang="zh-CN" sz="2800" baseline="-25000" dirty="0"/>
              <a:t>2</a:t>
            </a:r>
            <a:r>
              <a:rPr lang="en-US" altLang="zh-CN" sz="2800" dirty="0"/>
              <a:t>(g)          CH</a:t>
            </a:r>
            <a:r>
              <a:rPr lang="en-US" altLang="zh-CN" sz="2800" baseline="-25000" dirty="0"/>
              <a:t>3</a:t>
            </a:r>
            <a:r>
              <a:rPr lang="en-US" altLang="zh-CN" sz="2800" dirty="0"/>
              <a:t>OH(g)</a:t>
            </a:r>
            <a:r>
              <a:rPr lang="zh-CN" altLang="zh-CN" sz="2800" dirty="0"/>
              <a:t>　</a:t>
            </a:r>
            <a:r>
              <a:rPr lang="en-US" altLang="zh-CN" sz="2800" dirty="0"/>
              <a:t>Δ</a:t>
            </a:r>
            <a:r>
              <a:rPr lang="en-US" altLang="zh-CN" sz="2800" i="1" dirty="0"/>
              <a:t>H</a:t>
            </a:r>
            <a:r>
              <a:rPr lang="en-US" altLang="zh-CN" sz="2800" baseline="-25000" dirty="0"/>
              <a:t>1</a:t>
            </a:r>
            <a:endParaRPr lang="zh-CN" altLang="zh-CN" sz="2800" dirty="0"/>
          </a:p>
          <a:p>
            <a:pPr>
              <a:lnSpc>
                <a:spcPct val="150000"/>
              </a:lnSpc>
            </a:pPr>
            <a:r>
              <a:rPr lang="en-US" altLang="zh-CN" sz="2800" dirty="0"/>
              <a:t>②CO</a:t>
            </a:r>
            <a:r>
              <a:rPr lang="en-US" altLang="zh-CN" sz="2800" baseline="-25000" dirty="0"/>
              <a:t>2</a:t>
            </a:r>
            <a:r>
              <a:rPr lang="en-US" altLang="zh-CN" sz="2800" dirty="0"/>
              <a:t>(g)+3H</a:t>
            </a:r>
            <a:r>
              <a:rPr lang="en-US" altLang="zh-CN" sz="2800" baseline="-25000" dirty="0"/>
              <a:t>2</a:t>
            </a:r>
            <a:r>
              <a:rPr lang="en-US" altLang="zh-CN" sz="2800" dirty="0"/>
              <a:t>(g)         CH</a:t>
            </a:r>
            <a:r>
              <a:rPr lang="en-US" altLang="zh-CN" sz="2800" baseline="-25000" dirty="0"/>
              <a:t>3</a:t>
            </a:r>
            <a:r>
              <a:rPr lang="en-US" altLang="zh-CN" sz="2800" dirty="0"/>
              <a:t>OH(g)+H</a:t>
            </a:r>
            <a:r>
              <a:rPr lang="en-US" altLang="zh-CN" sz="2800" baseline="-25000" dirty="0"/>
              <a:t>2</a:t>
            </a:r>
            <a:r>
              <a:rPr lang="en-US" altLang="zh-CN" sz="2800" dirty="0"/>
              <a:t>O(g)</a:t>
            </a:r>
            <a:r>
              <a:rPr lang="zh-CN" altLang="zh-CN" sz="2800" dirty="0"/>
              <a:t>　</a:t>
            </a:r>
            <a:r>
              <a:rPr lang="en-US" altLang="zh-CN" sz="2800" dirty="0"/>
              <a:t>Δ</a:t>
            </a:r>
            <a:r>
              <a:rPr lang="en-US" altLang="zh-CN" sz="2800" i="1" dirty="0"/>
              <a:t>H</a:t>
            </a:r>
            <a:r>
              <a:rPr lang="en-US" altLang="zh-CN" sz="2800" baseline="-25000" dirty="0"/>
              <a:t>2</a:t>
            </a:r>
            <a:endParaRPr lang="zh-CN" altLang="zh-CN" sz="2800" dirty="0"/>
          </a:p>
          <a:p>
            <a:pPr>
              <a:lnSpc>
                <a:spcPct val="150000"/>
              </a:lnSpc>
            </a:pPr>
            <a:r>
              <a:rPr lang="en-US" altLang="zh-CN" sz="2800" dirty="0"/>
              <a:t>③CO</a:t>
            </a:r>
            <a:r>
              <a:rPr lang="en-US" altLang="zh-CN" sz="2800" baseline="-25000" dirty="0"/>
              <a:t>2</a:t>
            </a:r>
            <a:r>
              <a:rPr lang="en-US" altLang="zh-CN" sz="2800" dirty="0"/>
              <a:t>(g)+H</a:t>
            </a:r>
            <a:r>
              <a:rPr lang="en-US" altLang="zh-CN" sz="2800" baseline="-25000" dirty="0"/>
              <a:t>2</a:t>
            </a:r>
            <a:r>
              <a:rPr lang="en-US" altLang="zh-CN" sz="2800" dirty="0"/>
              <a:t>(g)           CO(g)+H</a:t>
            </a:r>
            <a:r>
              <a:rPr lang="en-US" altLang="zh-CN" sz="2800" baseline="-25000" dirty="0"/>
              <a:t>2</a:t>
            </a:r>
            <a:r>
              <a:rPr lang="en-US" altLang="zh-CN" sz="2800" dirty="0"/>
              <a:t>O(g)</a:t>
            </a:r>
            <a:r>
              <a:rPr lang="zh-CN" altLang="zh-CN" sz="2800" dirty="0"/>
              <a:t>　</a:t>
            </a:r>
            <a:r>
              <a:rPr lang="en-US" altLang="zh-CN" sz="2800" dirty="0"/>
              <a:t>Δ</a:t>
            </a:r>
            <a:r>
              <a:rPr lang="en-US" altLang="zh-CN" sz="2800" i="1" dirty="0"/>
              <a:t>H</a:t>
            </a:r>
            <a:r>
              <a:rPr lang="en-US" altLang="zh-CN" sz="2800" baseline="-25000" dirty="0"/>
              <a:t>3</a:t>
            </a:r>
            <a:endParaRPr lang="zh-CN" altLang="zh-CN" sz="2800" dirty="0"/>
          </a:p>
          <a:p>
            <a:pPr>
              <a:lnSpc>
                <a:spcPct val="150000"/>
              </a:lnSpc>
            </a:pPr>
            <a:endParaRPr lang="zh-CN" altLang="zh-CN" sz="2800" dirty="0"/>
          </a:p>
        </p:txBody>
      </p:sp>
      <p:pic>
        <p:nvPicPr>
          <p:cNvPr id="6" name="图片 5">
            <a:extLst>
              <a:ext uri="{FF2B5EF4-FFF2-40B4-BE49-F238E27FC236}">
                <a16:creationId xmlns="" xmlns:a16="http://schemas.microsoft.com/office/drawing/2014/main" id="{ADA79B98-1A6A-457C-9BDB-7F13630E4E9F}"/>
              </a:ext>
            </a:extLst>
          </p:cNvPr>
          <p:cNvPicPr/>
          <p:nvPr/>
        </p:nvPicPr>
        <p:blipFill>
          <a:blip r:embed="rId2"/>
          <a:stretch>
            <a:fillRect/>
          </a:stretch>
        </p:blipFill>
        <p:spPr>
          <a:xfrm>
            <a:off x="2900362" y="680720"/>
            <a:ext cx="641689" cy="364554"/>
          </a:xfrm>
          <a:prstGeom prst="rect">
            <a:avLst/>
          </a:prstGeom>
        </p:spPr>
      </p:pic>
      <p:pic>
        <p:nvPicPr>
          <p:cNvPr id="7" name="图片 6">
            <a:extLst>
              <a:ext uri="{FF2B5EF4-FFF2-40B4-BE49-F238E27FC236}">
                <a16:creationId xmlns="" xmlns:a16="http://schemas.microsoft.com/office/drawing/2014/main" id="{2295BE74-12FF-4466-885E-52AC642CB75C}"/>
              </a:ext>
            </a:extLst>
          </p:cNvPr>
          <p:cNvPicPr/>
          <p:nvPr/>
        </p:nvPicPr>
        <p:blipFill>
          <a:blip r:embed="rId2"/>
          <a:stretch>
            <a:fillRect/>
          </a:stretch>
        </p:blipFill>
        <p:spPr>
          <a:xfrm>
            <a:off x="2995612" y="1315073"/>
            <a:ext cx="641689" cy="364554"/>
          </a:xfrm>
          <a:prstGeom prst="rect">
            <a:avLst/>
          </a:prstGeom>
        </p:spPr>
      </p:pic>
      <p:pic>
        <p:nvPicPr>
          <p:cNvPr id="8" name="图片 7">
            <a:extLst>
              <a:ext uri="{FF2B5EF4-FFF2-40B4-BE49-F238E27FC236}">
                <a16:creationId xmlns="" xmlns:a16="http://schemas.microsoft.com/office/drawing/2014/main" id="{6918CD92-987B-4D3B-A234-20176AEBC4D6}"/>
              </a:ext>
            </a:extLst>
          </p:cNvPr>
          <p:cNvPicPr/>
          <p:nvPr/>
        </p:nvPicPr>
        <p:blipFill>
          <a:blip r:embed="rId2"/>
          <a:stretch>
            <a:fillRect/>
          </a:stretch>
        </p:blipFill>
        <p:spPr>
          <a:xfrm>
            <a:off x="2902118" y="1949426"/>
            <a:ext cx="641689" cy="364554"/>
          </a:xfrm>
          <a:prstGeom prst="rect">
            <a:avLst/>
          </a:prstGeom>
        </p:spPr>
      </p:pic>
      <p:sp>
        <p:nvSpPr>
          <p:cNvPr id="2" name="矩形 1">
            <a:extLst>
              <a:ext uri="{FF2B5EF4-FFF2-40B4-BE49-F238E27FC236}">
                <a16:creationId xmlns="" xmlns:a16="http://schemas.microsoft.com/office/drawing/2014/main" id="{A2661EBE-AC6D-40A3-B5D2-43977EF4A775}"/>
              </a:ext>
            </a:extLst>
          </p:cNvPr>
          <p:cNvSpPr/>
          <p:nvPr/>
        </p:nvSpPr>
        <p:spPr>
          <a:xfrm>
            <a:off x="268456" y="2548790"/>
            <a:ext cx="10761494" cy="1384995"/>
          </a:xfrm>
          <a:prstGeom prst="rect">
            <a:avLst/>
          </a:prstGeom>
        </p:spPr>
        <p:txBody>
          <a:bodyPr wrap="square">
            <a:spAutoFit/>
          </a:bodyPr>
          <a:lstStyle/>
          <a:p>
            <a:pPr>
              <a:lnSpc>
                <a:spcPct val="150000"/>
              </a:lnSpc>
              <a:spcAft>
                <a:spcPts val="0"/>
              </a:spcAft>
            </a:pPr>
            <a:r>
              <a:rPr lang="zh-CN" altLang="zh-CN" sz="2800" dirty="0"/>
              <a:t>回答下列问题</a:t>
            </a:r>
            <a:r>
              <a:rPr lang="en-US" altLang="zh-CN" sz="2800" dirty="0"/>
              <a:t>:</a:t>
            </a:r>
            <a:endParaRPr lang="zh-CN" altLang="zh-CN" sz="2800" dirty="0"/>
          </a:p>
          <a:p>
            <a:pPr>
              <a:lnSpc>
                <a:spcPct val="150000"/>
              </a:lnSpc>
              <a:spcAft>
                <a:spcPts val="0"/>
              </a:spcAft>
            </a:pPr>
            <a:r>
              <a:rPr lang="zh-CN" altLang="zh-CN" sz="2800" dirty="0"/>
              <a:t>已知反应</a:t>
            </a:r>
            <a:r>
              <a:rPr lang="en-US" altLang="zh-CN" sz="2800" dirty="0"/>
              <a:t>①</a:t>
            </a:r>
            <a:r>
              <a:rPr lang="zh-CN" altLang="zh-CN" sz="2800" dirty="0"/>
              <a:t>中相关的化学键键能数据如下</a:t>
            </a:r>
            <a:r>
              <a:rPr lang="en-US" altLang="zh-CN" sz="2800" dirty="0"/>
              <a:t>:</a:t>
            </a:r>
            <a:endParaRPr lang="zh-CN" altLang="zh-CN" sz="2800" dirty="0"/>
          </a:p>
        </p:txBody>
      </p:sp>
      <p:graphicFrame>
        <p:nvGraphicFramePr>
          <p:cNvPr id="3" name="表格 2">
            <a:extLst>
              <a:ext uri="{FF2B5EF4-FFF2-40B4-BE49-F238E27FC236}">
                <a16:creationId xmlns="" xmlns:a16="http://schemas.microsoft.com/office/drawing/2014/main" id="{450A63C4-354A-4C63-813E-333764F4D40F}"/>
              </a:ext>
            </a:extLst>
          </p:cNvPr>
          <p:cNvGraphicFramePr>
            <a:graphicFrameLocks noGrp="1"/>
          </p:cNvGraphicFramePr>
          <p:nvPr>
            <p:extLst>
              <p:ext uri="{D42A27DB-BD31-4B8C-83A1-F6EECF244321}">
                <p14:modId xmlns:p14="http://schemas.microsoft.com/office/powerpoint/2010/main" val="1661827304"/>
              </p:ext>
            </p:extLst>
          </p:nvPr>
        </p:nvGraphicFramePr>
        <p:xfrm>
          <a:off x="554206" y="4127499"/>
          <a:ext cx="10515600" cy="1538402"/>
        </p:xfrm>
        <a:graphic>
          <a:graphicData uri="http://schemas.openxmlformats.org/drawingml/2006/table">
            <a:tbl>
              <a:tblPr firstRow="1" firstCol="1" bandRow="1"/>
              <a:tblGrid>
                <a:gridCol w="1752600">
                  <a:extLst>
                    <a:ext uri="{9D8B030D-6E8A-4147-A177-3AD203B41FA5}">
                      <a16:colId xmlns="" xmlns:a16="http://schemas.microsoft.com/office/drawing/2014/main" val="3317672296"/>
                    </a:ext>
                  </a:extLst>
                </a:gridCol>
                <a:gridCol w="1752600">
                  <a:extLst>
                    <a:ext uri="{9D8B030D-6E8A-4147-A177-3AD203B41FA5}">
                      <a16:colId xmlns="" xmlns:a16="http://schemas.microsoft.com/office/drawing/2014/main" val="3848692772"/>
                    </a:ext>
                  </a:extLst>
                </a:gridCol>
                <a:gridCol w="1752600">
                  <a:extLst>
                    <a:ext uri="{9D8B030D-6E8A-4147-A177-3AD203B41FA5}">
                      <a16:colId xmlns="" xmlns:a16="http://schemas.microsoft.com/office/drawing/2014/main" val="3333901160"/>
                    </a:ext>
                  </a:extLst>
                </a:gridCol>
                <a:gridCol w="1752600">
                  <a:extLst>
                    <a:ext uri="{9D8B030D-6E8A-4147-A177-3AD203B41FA5}">
                      <a16:colId xmlns="" xmlns:a16="http://schemas.microsoft.com/office/drawing/2014/main" val="1857281174"/>
                    </a:ext>
                  </a:extLst>
                </a:gridCol>
                <a:gridCol w="1752600">
                  <a:extLst>
                    <a:ext uri="{9D8B030D-6E8A-4147-A177-3AD203B41FA5}">
                      <a16:colId xmlns="" xmlns:a16="http://schemas.microsoft.com/office/drawing/2014/main" val="4257560757"/>
                    </a:ext>
                  </a:extLst>
                </a:gridCol>
                <a:gridCol w="1752600">
                  <a:extLst>
                    <a:ext uri="{9D8B030D-6E8A-4147-A177-3AD203B41FA5}">
                      <a16:colId xmlns="" xmlns:a16="http://schemas.microsoft.com/office/drawing/2014/main" val="2627464602"/>
                    </a:ext>
                  </a:extLst>
                </a:gridCol>
              </a:tblGrid>
              <a:tr h="769201">
                <a:tc>
                  <a:txBody>
                    <a:bodyPr/>
                    <a:lstStyle/>
                    <a:p>
                      <a:pPr algn="ctr">
                        <a:lnSpc>
                          <a:spcPct val="100000"/>
                        </a:lnSpc>
                        <a:spcAft>
                          <a:spcPts val="0"/>
                        </a:spcAft>
                      </a:pPr>
                      <a:r>
                        <a:rPr lang="zh-CN" sz="2800">
                          <a:solidFill>
                            <a:srgbClr val="000000"/>
                          </a:solidFill>
                          <a:effectLst/>
                          <a:latin typeface="+mn-lt"/>
                          <a:ea typeface="+mn-ea"/>
                          <a:cs typeface="Times New Roman" panose="02020603050405020304" pitchFamily="18" charset="0"/>
                        </a:rPr>
                        <a:t>化学键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a:solidFill>
                            <a:srgbClr val="000000"/>
                          </a:solidFill>
                          <a:effectLst/>
                          <a:latin typeface="+mn-lt"/>
                          <a:ea typeface="+mn-ea"/>
                          <a:cs typeface="Times New Roman" panose="02020603050405020304" pitchFamily="18" charset="0"/>
                        </a:rPr>
                        <a:t>H—H</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a:solidFill>
                            <a:srgbClr val="000000"/>
                          </a:solidFill>
                          <a:effectLst/>
                          <a:latin typeface="+mn-lt"/>
                          <a:ea typeface="+mn-ea"/>
                          <a:cs typeface="Times New Roman" panose="02020603050405020304" pitchFamily="18" charset="0"/>
                        </a:rPr>
                        <a:t>C—O</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dirty="0">
                          <a:solidFill>
                            <a:srgbClr val="000000"/>
                          </a:solidFill>
                          <a:effectLst/>
                          <a:latin typeface="+mn-lt"/>
                          <a:ea typeface="+mn-ea"/>
                          <a:cs typeface="Times New Roman" panose="02020603050405020304" pitchFamily="18" charset="0"/>
                        </a:rPr>
                        <a:t>C←      O</a:t>
                      </a:r>
                      <a:endParaRPr lang="zh-CN" sz="28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a:solidFill>
                            <a:srgbClr val="000000"/>
                          </a:solidFill>
                          <a:effectLst/>
                          <a:latin typeface="+mn-lt"/>
                          <a:ea typeface="+mn-ea"/>
                          <a:cs typeface="Times New Roman" panose="02020603050405020304" pitchFamily="18" charset="0"/>
                        </a:rPr>
                        <a:t>H—O</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dirty="0">
                          <a:solidFill>
                            <a:srgbClr val="000000"/>
                          </a:solidFill>
                          <a:effectLst/>
                          <a:latin typeface="+mn-lt"/>
                          <a:ea typeface="+mn-ea"/>
                          <a:cs typeface="Times New Roman" panose="02020603050405020304" pitchFamily="18" charset="0"/>
                        </a:rPr>
                        <a:t>C—H</a:t>
                      </a:r>
                      <a:endParaRPr lang="zh-CN" sz="28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64953086"/>
                  </a:ext>
                </a:extLst>
              </a:tr>
              <a:tr h="769201">
                <a:tc>
                  <a:txBody>
                    <a:bodyPr/>
                    <a:lstStyle/>
                    <a:p>
                      <a:pPr algn="ctr">
                        <a:lnSpc>
                          <a:spcPct val="100000"/>
                        </a:lnSpc>
                        <a:spcAft>
                          <a:spcPts val="0"/>
                        </a:spcAft>
                      </a:pPr>
                      <a:r>
                        <a:rPr lang="en-US" sz="2800" i="1">
                          <a:solidFill>
                            <a:srgbClr val="000000"/>
                          </a:solidFill>
                          <a:effectLst/>
                          <a:latin typeface="+mn-lt"/>
                          <a:ea typeface="+mn-ea"/>
                          <a:cs typeface="Times New Roman" panose="02020603050405020304" pitchFamily="18" charset="0"/>
                        </a:rPr>
                        <a:t>E</a:t>
                      </a:r>
                      <a:r>
                        <a:rPr lang="en-US" sz="2800">
                          <a:solidFill>
                            <a:srgbClr val="000000"/>
                          </a:solidFill>
                          <a:effectLst/>
                          <a:latin typeface="+mn-lt"/>
                          <a:ea typeface="+mn-ea"/>
                          <a:cs typeface="Times New Roman" panose="02020603050405020304" pitchFamily="18" charset="0"/>
                        </a:rPr>
                        <a:t>/(kJ·mol</a:t>
                      </a:r>
                      <a:r>
                        <a:rPr lang="en-US" sz="2800" baseline="30000">
                          <a:solidFill>
                            <a:srgbClr val="000000"/>
                          </a:solidFill>
                          <a:effectLst/>
                          <a:latin typeface="+mn-lt"/>
                          <a:ea typeface="+mn-ea"/>
                          <a:cs typeface="Times New Roman" panose="02020603050405020304" pitchFamily="18" charset="0"/>
                        </a:rPr>
                        <a:t>-1</a:t>
                      </a:r>
                      <a:r>
                        <a:rPr lang="en-US" sz="2800">
                          <a:solidFill>
                            <a:srgbClr val="000000"/>
                          </a:solidFill>
                          <a:effectLst/>
                          <a:latin typeface="+mn-lt"/>
                          <a:ea typeface="+mn-ea"/>
                          <a:cs typeface="Times New Roman" panose="02020603050405020304" pitchFamily="18" charset="0"/>
                        </a:rPr>
                        <a:t>)</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dirty="0">
                          <a:solidFill>
                            <a:srgbClr val="000000"/>
                          </a:solidFill>
                          <a:effectLst/>
                          <a:latin typeface="+mn-lt"/>
                          <a:ea typeface="+mn-ea"/>
                          <a:cs typeface="Times New Roman" panose="02020603050405020304" pitchFamily="18" charset="0"/>
                        </a:rPr>
                        <a:t>436</a:t>
                      </a:r>
                      <a:endParaRPr lang="zh-CN" sz="28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a:solidFill>
                            <a:srgbClr val="000000"/>
                          </a:solidFill>
                          <a:effectLst/>
                          <a:latin typeface="+mn-lt"/>
                          <a:ea typeface="+mn-ea"/>
                          <a:cs typeface="Times New Roman" panose="02020603050405020304" pitchFamily="18" charset="0"/>
                        </a:rPr>
                        <a:t>343</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dirty="0">
                          <a:solidFill>
                            <a:srgbClr val="000000"/>
                          </a:solidFill>
                          <a:effectLst/>
                          <a:latin typeface="+mn-lt"/>
                          <a:ea typeface="+mn-ea"/>
                          <a:cs typeface="Times New Roman" panose="02020603050405020304" pitchFamily="18" charset="0"/>
                        </a:rPr>
                        <a:t>1 076</a:t>
                      </a:r>
                      <a:endParaRPr lang="zh-CN" sz="28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a:solidFill>
                            <a:srgbClr val="000000"/>
                          </a:solidFill>
                          <a:effectLst/>
                          <a:latin typeface="+mn-lt"/>
                          <a:ea typeface="+mn-ea"/>
                          <a:cs typeface="Times New Roman" panose="02020603050405020304" pitchFamily="18" charset="0"/>
                        </a:rPr>
                        <a:t>465</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dirty="0">
                          <a:solidFill>
                            <a:srgbClr val="000000"/>
                          </a:solidFill>
                          <a:effectLst/>
                          <a:latin typeface="+mn-lt"/>
                          <a:ea typeface="+mn-ea"/>
                          <a:cs typeface="Times New Roman" panose="02020603050405020304" pitchFamily="18" charset="0"/>
                        </a:rPr>
                        <a:t>413</a:t>
                      </a:r>
                      <a:endParaRPr lang="zh-CN" sz="28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52074734"/>
                  </a:ext>
                </a:extLst>
              </a:tr>
            </a:tbl>
          </a:graphicData>
        </a:graphic>
      </p:graphicFrame>
      <p:pic>
        <p:nvPicPr>
          <p:cNvPr id="1025" name="图片 2548">
            <a:extLst>
              <a:ext uri="{FF2B5EF4-FFF2-40B4-BE49-F238E27FC236}">
                <a16:creationId xmlns="" xmlns:a16="http://schemas.microsoft.com/office/drawing/2014/main" id="{A418850C-4811-41B3-ADD3-57675314DC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8450" y="4361590"/>
            <a:ext cx="405606" cy="405606"/>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a:extLst>
              <a:ext uri="{FF2B5EF4-FFF2-40B4-BE49-F238E27FC236}">
                <a16:creationId xmlns="" xmlns:a16="http://schemas.microsoft.com/office/drawing/2014/main" id="{A75FBB60-0E8D-4BE1-9099-EC107B1BDA35}"/>
              </a:ext>
            </a:extLst>
          </p:cNvPr>
          <p:cNvSpPr/>
          <p:nvPr/>
        </p:nvSpPr>
        <p:spPr>
          <a:xfrm>
            <a:off x="231436" y="5894007"/>
            <a:ext cx="12151064" cy="523220"/>
          </a:xfrm>
          <a:prstGeom prst="rect">
            <a:avLst/>
          </a:prstGeom>
        </p:spPr>
        <p:txBody>
          <a:bodyPr wrap="square">
            <a:spAutoFit/>
          </a:bodyPr>
          <a:lstStyle/>
          <a:p>
            <a:pPr>
              <a:spcAft>
                <a:spcPts val="0"/>
              </a:spcAft>
            </a:pPr>
            <a:r>
              <a:rPr lang="zh-CN" altLang="zh-CN" sz="2800" dirty="0">
                <a:solidFill>
                  <a:srgbClr val="000000"/>
                </a:solidFill>
                <a:cs typeface="Times New Roman" panose="02020603050405020304" pitchFamily="18" charset="0"/>
              </a:rPr>
              <a:t>由此计算</a:t>
            </a:r>
            <a:r>
              <a:rPr lang="en-US" altLang="zh-CN" sz="2800" dirty="0">
                <a:solidFill>
                  <a:srgbClr val="000000"/>
                </a:solidFill>
                <a:cs typeface="Times New Roman" panose="02020603050405020304" pitchFamily="18" charset="0"/>
              </a:rPr>
              <a:t>Δ</a:t>
            </a:r>
            <a:r>
              <a:rPr lang="en-US" altLang="zh-CN" sz="2800" i="1"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1</a:t>
            </a:r>
            <a:r>
              <a:rPr lang="en-US" altLang="zh-CN" sz="2800" dirty="0">
                <a:solidFill>
                  <a:srgbClr val="000000"/>
                </a:solidFill>
                <a:cs typeface="Times New Roman" panose="02020603050405020304" pitchFamily="18" charset="0"/>
              </a:rPr>
              <a:t>=</a:t>
            </a:r>
            <a:r>
              <a:rPr lang="zh-CN" altLang="zh-CN" sz="2800" u="sng" dirty="0">
                <a:solidFill>
                  <a:srgbClr val="000000"/>
                </a:solidFill>
                <a:uFill>
                  <a:solidFill>
                    <a:srgbClr val="000000"/>
                  </a:solidFill>
                </a:uFill>
                <a:cs typeface="Times New Roman" panose="02020603050405020304" pitchFamily="18" charset="0"/>
              </a:rPr>
              <a:t>　　　</a:t>
            </a:r>
            <a:r>
              <a:rPr lang="en-US" altLang="zh-CN" sz="2800" dirty="0">
                <a:solidFill>
                  <a:srgbClr val="000000"/>
                </a:solidFill>
                <a:cs typeface="Times New Roman" panose="02020603050405020304" pitchFamily="18" charset="0"/>
              </a:rPr>
              <a:t>kJ·mol</a:t>
            </a:r>
            <a:r>
              <a:rPr lang="en-US" altLang="zh-CN" sz="2800" baseline="30000" dirty="0">
                <a:solidFill>
                  <a:srgbClr val="000000"/>
                </a:solidFill>
                <a:cs typeface="Times New Roman" panose="02020603050405020304" pitchFamily="18" charset="0"/>
              </a:rPr>
              <a:t>-1</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已知</a:t>
            </a:r>
            <a:r>
              <a:rPr lang="en-US" altLang="zh-CN" sz="2800" dirty="0">
                <a:solidFill>
                  <a:srgbClr val="000000"/>
                </a:solidFill>
                <a:cs typeface="Times New Roman" panose="02020603050405020304" pitchFamily="18" charset="0"/>
              </a:rPr>
              <a:t>Δ</a:t>
            </a:r>
            <a:r>
              <a:rPr lang="en-US" altLang="zh-CN" sz="2800" i="1"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=-58 kJ·mol</a:t>
            </a:r>
            <a:r>
              <a:rPr lang="en-US" altLang="zh-CN" sz="2800" baseline="30000" dirty="0">
                <a:solidFill>
                  <a:srgbClr val="000000"/>
                </a:solidFill>
                <a:cs typeface="Times New Roman" panose="02020603050405020304" pitchFamily="18" charset="0"/>
              </a:rPr>
              <a:t>-1</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则</a:t>
            </a:r>
            <a:r>
              <a:rPr lang="en-US" altLang="zh-CN" sz="2800" dirty="0">
                <a:solidFill>
                  <a:srgbClr val="000000"/>
                </a:solidFill>
                <a:cs typeface="Times New Roman" panose="02020603050405020304" pitchFamily="18" charset="0"/>
              </a:rPr>
              <a:t>Δ</a:t>
            </a:r>
            <a:r>
              <a:rPr lang="en-US" altLang="zh-CN" sz="2800" i="1"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3</a:t>
            </a:r>
            <a:r>
              <a:rPr lang="en-US" altLang="zh-CN" sz="2800" dirty="0">
                <a:solidFill>
                  <a:srgbClr val="000000"/>
                </a:solidFill>
                <a:cs typeface="Times New Roman" panose="02020603050405020304" pitchFamily="18" charset="0"/>
              </a:rPr>
              <a:t>=</a:t>
            </a:r>
            <a:r>
              <a:rPr lang="zh-CN" altLang="zh-CN" sz="2800" u="sng" dirty="0">
                <a:solidFill>
                  <a:srgbClr val="000000"/>
                </a:solidFill>
                <a:uFill>
                  <a:solidFill>
                    <a:srgbClr val="000000"/>
                  </a:solidFill>
                </a:uFill>
                <a:cs typeface="Times New Roman" panose="02020603050405020304" pitchFamily="18" charset="0"/>
              </a:rPr>
              <a:t>　　　</a:t>
            </a:r>
            <a:r>
              <a:rPr lang="en-US" altLang="zh-CN" sz="2800" dirty="0">
                <a:solidFill>
                  <a:srgbClr val="000000"/>
                </a:solidFill>
                <a:cs typeface="Times New Roman" panose="02020603050405020304" pitchFamily="18" charset="0"/>
              </a:rPr>
              <a:t>kJ·mol</a:t>
            </a:r>
            <a:r>
              <a:rPr lang="en-US" altLang="zh-CN" sz="2800" baseline="30000" dirty="0">
                <a:solidFill>
                  <a:srgbClr val="000000"/>
                </a:solidFill>
                <a:cs typeface="Times New Roman" panose="02020603050405020304" pitchFamily="18" charset="0"/>
              </a:rPr>
              <a:t>-1</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 </a:t>
            </a:r>
            <a:endParaRPr lang="zh-CN" altLang="zh-CN" sz="2800" dirty="0">
              <a:solidFill>
                <a:srgbClr val="000000"/>
              </a:solidFill>
              <a:cs typeface="Times New Roman" panose="02020603050405020304" pitchFamily="18" charset="0"/>
            </a:endParaRPr>
          </a:p>
        </p:txBody>
      </p:sp>
      <p:sp>
        <p:nvSpPr>
          <p:cNvPr id="13" name="矩形 12">
            <a:extLst>
              <a:ext uri="{FF2B5EF4-FFF2-40B4-BE49-F238E27FC236}">
                <a16:creationId xmlns="" xmlns:a16="http://schemas.microsoft.com/office/drawing/2014/main" id="{3B52E69C-1490-4637-B882-74751EFA317B}"/>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2569226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命题规律</a:t>
            </a:r>
          </a:p>
        </p:txBody>
      </p:sp>
      <p:graphicFrame>
        <p:nvGraphicFramePr>
          <p:cNvPr id="3" name="表格 2">
            <a:extLst>
              <a:ext uri="{FF2B5EF4-FFF2-40B4-BE49-F238E27FC236}">
                <a16:creationId xmlns="" xmlns:a16="http://schemas.microsoft.com/office/drawing/2014/main" id="{5092A9E0-24DD-4348-8000-AE7F658C2A43}"/>
              </a:ext>
            </a:extLst>
          </p:cNvPr>
          <p:cNvGraphicFramePr>
            <a:graphicFrameLocks noGrp="1"/>
          </p:cNvGraphicFramePr>
          <p:nvPr>
            <p:extLst>
              <p:ext uri="{D42A27DB-BD31-4B8C-83A1-F6EECF244321}">
                <p14:modId xmlns:p14="http://schemas.microsoft.com/office/powerpoint/2010/main" val="292589777"/>
              </p:ext>
            </p:extLst>
          </p:nvPr>
        </p:nvGraphicFramePr>
        <p:xfrm>
          <a:off x="484896" y="1030202"/>
          <a:ext cx="11211804" cy="5491472"/>
        </p:xfrm>
        <a:graphic>
          <a:graphicData uri="http://schemas.openxmlformats.org/drawingml/2006/table">
            <a:tbl>
              <a:tblPr firstRow="1" firstCol="1" bandRow="1"/>
              <a:tblGrid>
                <a:gridCol w="3313103">
                  <a:extLst>
                    <a:ext uri="{9D8B030D-6E8A-4147-A177-3AD203B41FA5}">
                      <a16:colId xmlns="" xmlns:a16="http://schemas.microsoft.com/office/drawing/2014/main" val="2449191632"/>
                    </a:ext>
                  </a:extLst>
                </a:gridCol>
                <a:gridCol w="4660189">
                  <a:extLst>
                    <a:ext uri="{9D8B030D-6E8A-4147-A177-3AD203B41FA5}">
                      <a16:colId xmlns="" xmlns:a16="http://schemas.microsoft.com/office/drawing/2014/main" val="2419567506"/>
                    </a:ext>
                  </a:extLst>
                </a:gridCol>
                <a:gridCol w="3238512">
                  <a:extLst>
                    <a:ext uri="{9D8B030D-6E8A-4147-A177-3AD203B41FA5}">
                      <a16:colId xmlns="" xmlns:a16="http://schemas.microsoft.com/office/drawing/2014/main" val="1484200788"/>
                    </a:ext>
                  </a:extLst>
                </a:gridCol>
              </a:tblGrid>
              <a:tr h="627148">
                <a:tc>
                  <a:txBody>
                    <a:bodyPr/>
                    <a:lstStyle/>
                    <a:p>
                      <a:pPr algn="ctr">
                        <a:lnSpc>
                          <a:spcPct val="100000"/>
                        </a:lnSpc>
                      </a:pPr>
                      <a:r>
                        <a:rPr lang="zh-CN" altLang="en-US" sz="2400" b="1" dirty="0">
                          <a:solidFill>
                            <a:srgbClr val="DA251C"/>
                          </a:solidFill>
                          <a:latin typeface="微软雅黑" panose="020B0503020204020204" pitchFamily="82" charset="2"/>
                          <a:ea typeface="微软雅黑" panose="020B0503020204020204" pitchFamily="82" charset="2"/>
                        </a:rPr>
                        <a:t>核心考点</a:t>
                      </a: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863600" rtl="0" eaLnBrk="1" latinLnBrk="0" hangingPunct="1">
                        <a:lnSpc>
                          <a:spcPct val="100000"/>
                        </a:lnSpc>
                      </a:pPr>
                      <a:r>
                        <a:rPr lang="zh-CN" altLang="en-US" sz="2400" b="1" kern="1200" dirty="0">
                          <a:solidFill>
                            <a:srgbClr val="DA251C"/>
                          </a:solidFill>
                          <a:latin typeface="微软雅黑" panose="020B0503020204020204" pitchFamily="82" charset="2"/>
                          <a:ea typeface="微软雅黑" panose="020B0503020204020204" pitchFamily="82" charset="2"/>
                          <a:cs typeface="+mn-cs"/>
                        </a:rPr>
                        <a:t>考题取样</a:t>
                      </a: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863600" rtl="0" eaLnBrk="1" latinLnBrk="0" hangingPunct="1">
                        <a:lnSpc>
                          <a:spcPct val="100000"/>
                        </a:lnSpc>
                      </a:pPr>
                      <a:r>
                        <a:rPr lang="zh-CN" altLang="en-US" sz="2400" b="1" kern="1200" dirty="0">
                          <a:solidFill>
                            <a:srgbClr val="DA251C"/>
                          </a:solidFill>
                          <a:latin typeface="微软雅黑" panose="020B0503020204020204" pitchFamily="82" charset="2"/>
                          <a:ea typeface="微软雅黑" panose="020B0503020204020204" pitchFamily="82" charset="2"/>
                          <a:cs typeface="+mn-cs"/>
                        </a:rPr>
                        <a:t>考向必究</a:t>
                      </a: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4222797559"/>
                  </a:ext>
                </a:extLst>
              </a:tr>
              <a:tr h="1151825">
                <a:tc>
                  <a:txBody>
                    <a:bodyPr/>
                    <a:lstStyle/>
                    <a:p>
                      <a:pPr marL="0" algn="l" defTabSz="914400" rtl="0" eaLnBrk="1" latinLnBrk="0" hangingPunct="1">
                        <a:lnSpc>
                          <a:spcPct val="150000"/>
                        </a:lnSpc>
                        <a:spcAft>
                          <a:spcPts val="0"/>
                        </a:spcAft>
                      </a:pPr>
                      <a:r>
                        <a:rPr lang="zh-CN" altLang="en-US" sz="2800" kern="1200" dirty="0">
                          <a:solidFill>
                            <a:schemeClr val="tx1"/>
                          </a:solidFill>
                          <a:latin typeface="+mn-lt"/>
                          <a:ea typeface="+mn-ea"/>
                          <a:cs typeface="+mn-cs"/>
                        </a:rPr>
                        <a:t> 化学反应中能量变化的有关概念</a:t>
                      </a:r>
                    </a:p>
                  </a:txBody>
                  <a:tcPr marL="61082" marR="6108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en-US" sz="2800" kern="1200">
                          <a:solidFill>
                            <a:schemeClr val="tx1"/>
                          </a:solidFill>
                          <a:latin typeface="+mn-lt"/>
                          <a:ea typeface="+mn-ea"/>
                          <a:cs typeface="+mn-cs"/>
                        </a:rPr>
                        <a:t> 2015</a:t>
                      </a:r>
                      <a:r>
                        <a:rPr lang="zh-CN" altLang="en-US" sz="2800" kern="1200">
                          <a:solidFill>
                            <a:schemeClr val="tx1"/>
                          </a:solidFill>
                          <a:latin typeface="+mn-lt"/>
                          <a:ea typeface="+mn-ea"/>
                          <a:cs typeface="+mn-cs"/>
                        </a:rPr>
                        <a:t>北京理综</a:t>
                      </a:r>
                      <a:r>
                        <a:rPr lang="en-US" sz="2800" kern="1200">
                          <a:solidFill>
                            <a:schemeClr val="tx1"/>
                          </a:solidFill>
                          <a:latin typeface="+mn-lt"/>
                          <a:ea typeface="+mn-ea"/>
                          <a:cs typeface="+mn-cs"/>
                        </a:rPr>
                        <a:t>,T9</a:t>
                      </a:r>
                      <a:endParaRPr lang="zh-CN" altLang="en-US" sz="2800" kern="1200">
                        <a:solidFill>
                          <a:schemeClr val="tx1"/>
                        </a:solidFill>
                        <a:latin typeface="+mn-lt"/>
                        <a:ea typeface="+mn-ea"/>
                        <a:cs typeface="+mn-cs"/>
                      </a:endParaRPr>
                    </a:p>
                  </a:txBody>
                  <a:tcPr marL="61082" marR="6108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zh-CN" altLang="en-US" sz="2800" kern="1200" dirty="0">
                          <a:solidFill>
                            <a:schemeClr val="tx1"/>
                          </a:solidFill>
                          <a:latin typeface="+mn-lt"/>
                          <a:ea typeface="+mn-ea"/>
                          <a:cs typeface="+mn-cs"/>
                        </a:rPr>
                        <a:t>根据图示能量关系</a:t>
                      </a:r>
                      <a:r>
                        <a:rPr lang="en-US" sz="2800" kern="1200" dirty="0">
                          <a:solidFill>
                            <a:schemeClr val="tx1"/>
                          </a:solidFill>
                          <a:latin typeface="+mn-lt"/>
                          <a:ea typeface="+mn-ea"/>
                          <a:cs typeface="+mn-cs"/>
                        </a:rPr>
                        <a:t>,</a:t>
                      </a:r>
                      <a:r>
                        <a:rPr lang="zh-CN" altLang="en-US" sz="2800" kern="1200" dirty="0">
                          <a:solidFill>
                            <a:schemeClr val="tx1"/>
                          </a:solidFill>
                          <a:latin typeface="+mn-lt"/>
                          <a:ea typeface="+mn-ea"/>
                          <a:cs typeface="+mn-cs"/>
                        </a:rPr>
                        <a:t>判断反应过程</a:t>
                      </a:r>
                      <a:r>
                        <a:rPr lang="en-US" sz="2800" b="1" kern="1200" dirty="0">
                          <a:solidFill>
                            <a:schemeClr val="tx1"/>
                          </a:solidFill>
                          <a:latin typeface="+mn-lt"/>
                          <a:ea typeface="+mn-ea"/>
                          <a:cs typeface="+mn-cs"/>
                        </a:rPr>
                        <a:t>(</a:t>
                      </a:r>
                      <a:r>
                        <a:rPr lang="zh-CN" altLang="en-US" sz="2800" b="1" kern="1200" dirty="0">
                          <a:solidFill>
                            <a:schemeClr val="tx1"/>
                          </a:solidFill>
                          <a:latin typeface="+mn-lt"/>
                          <a:ea typeface="+mn-ea"/>
                          <a:cs typeface="+mn-cs"/>
                        </a:rPr>
                        <a:t>方法</a:t>
                      </a:r>
                      <a:r>
                        <a:rPr lang="en-US" sz="2800" b="1" kern="1200" dirty="0">
                          <a:solidFill>
                            <a:schemeClr val="tx1"/>
                          </a:solidFill>
                          <a:latin typeface="+mn-lt"/>
                          <a:ea typeface="+mn-ea"/>
                          <a:cs typeface="+mn-cs"/>
                        </a:rPr>
                        <a:t>1)</a:t>
                      </a:r>
                      <a:endParaRPr lang="zh-CN" altLang="en-US" b="1" dirty="0"/>
                    </a:p>
                  </a:txBody>
                  <a:tcPr marL="61082" marR="6108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84561493"/>
                  </a:ext>
                </a:extLst>
              </a:tr>
              <a:tr h="1023844">
                <a:tc>
                  <a:txBody>
                    <a:bodyPr/>
                    <a:lstStyle/>
                    <a:p>
                      <a:pPr marL="0" algn="l" defTabSz="914400" rtl="0" eaLnBrk="1" latinLnBrk="0" hangingPunct="1">
                        <a:lnSpc>
                          <a:spcPct val="150000"/>
                        </a:lnSpc>
                        <a:spcAft>
                          <a:spcPts val="0"/>
                        </a:spcAft>
                      </a:pPr>
                      <a:r>
                        <a:rPr lang="zh-CN" altLang="en-US" sz="2800" kern="1200">
                          <a:solidFill>
                            <a:schemeClr val="tx1"/>
                          </a:solidFill>
                          <a:latin typeface="+mn-lt"/>
                          <a:ea typeface="+mn-ea"/>
                          <a:cs typeface="+mn-cs"/>
                        </a:rPr>
                        <a:t>热化学方程式 </a:t>
                      </a:r>
                    </a:p>
                  </a:txBody>
                  <a:tcPr marL="61082" marR="6108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en-US" sz="2800" kern="1200" dirty="0">
                          <a:solidFill>
                            <a:schemeClr val="tx1"/>
                          </a:solidFill>
                          <a:latin typeface="+mn-lt"/>
                          <a:ea typeface="+mn-ea"/>
                          <a:cs typeface="+mn-cs"/>
                        </a:rPr>
                        <a:t> 2014</a:t>
                      </a:r>
                      <a:r>
                        <a:rPr lang="zh-CN" altLang="en-US" sz="2800" kern="1200" dirty="0">
                          <a:solidFill>
                            <a:schemeClr val="tx1"/>
                          </a:solidFill>
                          <a:latin typeface="+mn-lt"/>
                          <a:ea typeface="+mn-ea"/>
                          <a:cs typeface="+mn-cs"/>
                        </a:rPr>
                        <a:t>大纲全国卷</a:t>
                      </a:r>
                      <a:r>
                        <a:rPr lang="en-US" sz="2800" kern="1200" dirty="0">
                          <a:solidFill>
                            <a:schemeClr val="tx1"/>
                          </a:solidFill>
                          <a:latin typeface="+mn-lt"/>
                          <a:ea typeface="+mn-ea"/>
                          <a:cs typeface="+mn-cs"/>
                        </a:rPr>
                        <a:t>,T28(1)</a:t>
                      </a:r>
                      <a:endParaRPr lang="zh-CN" altLang="en-US" sz="2800" kern="1200" dirty="0">
                        <a:solidFill>
                          <a:schemeClr val="tx1"/>
                        </a:solidFill>
                        <a:latin typeface="+mn-lt"/>
                        <a:ea typeface="+mn-ea"/>
                        <a:cs typeface="+mn-cs"/>
                      </a:endParaRPr>
                    </a:p>
                  </a:txBody>
                  <a:tcPr marL="61082" marR="6108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zh-CN" altLang="en-US" sz="2800" kern="1200" dirty="0">
                          <a:solidFill>
                            <a:schemeClr val="tx1"/>
                          </a:solidFill>
                          <a:latin typeface="+mn-lt"/>
                          <a:ea typeface="+mn-ea"/>
                          <a:cs typeface="+mn-cs"/>
                        </a:rPr>
                        <a:t>给出信息</a:t>
                      </a:r>
                      <a:r>
                        <a:rPr lang="en-US" sz="2800" kern="1200" dirty="0">
                          <a:solidFill>
                            <a:schemeClr val="tx1"/>
                          </a:solidFill>
                          <a:latin typeface="+mn-lt"/>
                          <a:ea typeface="+mn-ea"/>
                          <a:cs typeface="+mn-cs"/>
                        </a:rPr>
                        <a:t>,</a:t>
                      </a:r>
                      <a:r>
                        <a:rPr lang="zh-CN" altLang="en-US" sz="2800" kern="1200" dirty="0">
                          <a:solidFill>
                            <a:schemeClr val="tx1"/>
                          </a:solidFill>
                          <a:latin typeface="+mn-lt"/>
                          <a:ea typeface="+mn-ea"/>
                          <a:cs typeface="+mn-cs"/>
                        </a:rPr>
                        <a:t>书写热化学方程式</a:t>
                      </a:r>
                      <a:r>
                        <a:rPr lang="en-US" sz="2800" b="1" kern="1200" dirty="0">
                          <a:solidFill>
                            <a:schemeClr val="tx1"/>
                          </a:solidFill>
                          <a:latin typeface="+mn-lt"/>
                          <a:ea typeface="+mn-ea"/>
                          <a:cs typeface="+mn-cs"/>
                        </a:rPr>
                        <a:t>(</a:t>
                      </a:r>
                      <a:r>
                        <a:rPr lang="zh-CN" altLang="en-US" sz="2800" b="1" kern="1200" dirty="0">
                          <a:solidFill>
                            <a:schemeClr val="tx1"/>
                          </a:solidFill>
                          <a:latin typeface="+mn-lt"/>
                          <a:ea typeface="+mn-ea"/>
                          <a:cs typeface="+mn-cs"/>
                        </a:rPr>
                        <a:t>方法</a:t>
                      </a:r>
                      <a:r>
                        <a:rPr lang="en-US" sz="2800" b="1" kern="1200" dirty="0">
                          <a:solidFill>
                            <a:schemeClr val="tx1"/>
                          </a:solidFill>
                          <a:latin typeface="+mn-lt"/>
                          <a:ea typeface="+mn-ea"/>
                          <a:cs typeface="+mn-cs"/>
                        </a:rPr>
                        <a:t>2)</a:t>
                      </a:r>
                      <a:endParaRPr lang="zh-CN" altLang="en-US" b="1" dirty="0"/>
                    </a:p>
                  </a:txBody>
                  <a:tcPr marL="61082" marR="6108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4242937404"/>
                  </a:ext>
                </a:extLst>
              </a:tr>
              <a:tr h="895864">
                <a:tc rowSpan="2">
                  <a:txBody>
                    <a:bodyPr/>
                    <a:lstStyle/>
                    <a:p>
                      <a:pPr marL="0" algn="l" defTabSz="914400" rtl="0" eaLnBrk="1" latinLnBrk="0" hangingPunct="1">
                        <a:lnSpc>
                          <a:spcPct val="150000"/>
                        </a:lnSpc>
                        <a:spcAft>
                          <a:spcPts val="0"/>
                        </a:spcAft>
                      </a:pPr>
                      <a:r>
                        <a:rPr lang="zh-CN" altLang="en-US" sz="2800" kern="1200">
                          <a:solidFill>
                            <a:schemeClr val="tx1"/>
                          </a:solidFill>
                          <a:latin typeface="+mn-lt"/>
                          <a:ea typeface="+mn-ea"/>
                          <a:cs typeface="+mn-cs"/>
                        </a:rPr>
                        <a:t>盖斯定律及其应用</a:t>
                      </a:r>
                    </a:p>
                  </a:txBody>
                  <a:tcPr marL="61082" marR="6108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en-US" sz="2800" kern="1200" dirty="0">
                          <a:solidFill>
                            <a:schemeClr val="tx1"/>
                          </a:solidFill>
                          <a:latin typeface="+mn-lt"/>
                          <a:ea typeface="+mn-ea"/>
                          <a:cs typeface="+mn-cs"/>
                        </a:rPr>
                        <a:t>2017</a:t>
                      </a:r>
                      <a:r>
                        <a:rPr lang="zh-CN" altLang="en-US" sz="2800" kern="1200" dirty="0">
                          <a:solidFill>
                            <a:schemeClr val="tx1"/>
                          </a:solidFill>
                          <a:latin typeface="+mn-lt"/>
                          <a:ea typeface="+mn-ea"/>
                          <a:cs typeface="+mn-cs"/>
                        </a:rPr>
                        <a:t>全国卷</a:t>
                      </a:r>
                      <a:r>
                        <a:rPr lang="en-US" sz="2800" kern="1200" dirty="0">
                          <a:solidFill>
                            <a:schemeClr val="tx1"/>
                          </a:solidFill>
                          <a:latin typeface="+mn-lt"/>
                          <a:ea typeface="+mn-ea"/>
                          <a:cs typeface="+mn-cs"/>
                        </a:rPr>
                        <a:t>Ⅱ,T27(1);</a:t>
                      </a:r>
                      <a:endParaRPr lang="zh-CN" altLang="en-US" sz="2800" kern="1200" dirty="0">
                        <a:solidFill>
                          <a:schemeClr val="tx1"/>
                        </a:solidFill>
                        <a:latin typeface="+mn-lt"/>
                        <a:ea typeface="+mn-ea"/>
                        <a:cs typeface="+mn-cs"/>
                      </a:endParaRPr>
                    </a:p>
                    <a:p>
                      <a:pPr marL="0" algn="l" defTabSz="914400" rtl="0" eaLnBrk="1" latinLnBrk="0" hangingPunct="1">
                        <a:lnSpc>
                          <a:spcPct val="150000"/>
                        </a:lnSpc>
                        <a:spcAft>
                          <a:spcPts val="0"/>
                        </a:spcAft>
                      </a:pPr>
                      <a:r>
                        <a:rPr lang="en-US" sz="2800" kern="1200" dirty="0">
                          <a:solidFill>
                            <a:schemeClr val="tx1"/>
                          </a:solidFill>
                          <a:latin typeface="+mn-lt"/>
                          <a:ea typeface="+mn-ea"/>
                          <a:cs typeface="+mn-cs"/>
                        </a:rPr>
                        <a:t>2016</a:t>
                      </a:r>
                      <a:r>
                        <a:rPr lang="zh-CN" altLang="en-US" sz="2800" kern="1200" dirty="0">
                          <a:solidFill>
                            <a:schemeClr val="tx1"/>
                          </a:solidFill>
                          <a:latin typeface="+mn-lt"/>
                          <a:ea typeface="+mn-ea"/>
                          <a:cs typeface="+mn-cs"/>
                        </a:rPr>
                        <a:t>全国卷</a:t>
                      </a:r>
                      <a:r>
                        <a:rPr lang="en-US" sz="2800" kern="1200" dirty="0">
                          <a:solidFill>
                            <a:schemeClr val="tx1"/>
                          </a:solidFill>
                          <a:latin typeface="+mn-lt"/>
                          <a:ea typeface="+mn-ea"/>
                          <a:cs typeface="+mn-cs"/>
                        </a:rPr>
                        <a:t>Ⅲ,T27(4)②</a:t>
                      </a:r>
                      <a:endParaRPr lang="zh-CN" altLang="en-US" sz="2800" kern="1200" dirty="0">
                        <a:solidFill>
                          <a:schemeClr val="tx1"/>
                        </a:solidFill>
                        <a:latin typeface="+mn-lt"/>
                        <a:ea typeface="+mn-ea"/>
                        <a:cs typeface="+mn-cs"/>
                      </a:endParaRPr>
                    </a:p>
                  </a:txBody>
                  <a:tcPr marL="61082" marR="6108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zh-CN" altLang="en-US" sz="2800" kern="1200" dirty="0">
                          <a:solidFill>
                            <a:schemeClr val="tx1"/>
                          </a:solidFill>
                          <a:latin typeface="+mn-lt"/>
                          <a:ea typeface="+mn-ea"/>
                          <a:cs typeface="+mn-cs"/>
                        </a:rPr>
                        <a:t>根据盖斯定律计算反应热</a:t>
                      </a:r>
                      <a:r>
                        <a:rPr lang="en-US" sz="2800" b="1" kern="1200" dirty="0">
                          <a:solidFill>
                            <a:schemeClr val="tx1"/>
                          </a:solidFill>
                          <a:latin typeface="+mn-lt"/>
                          <a:ea typeface="+mn-ea"/>
                          <a:cs typeface="+mn-cs"/>
                        </a:rPr>
                        <a:t>(</a:t>
                      </a:r>
                      <a:r>
                        <a:rPr lang="zh-CN" altLang="en-US" sz="2800" b="1" kern="1200" dirty="0">
                          <a:solidFill>
                            <a:schemeClr val="tx1"/>
                          </a:solidFill>
                          <a:latin typeface="+mn-lt"/>
                          <a:ea typeface="+mn-ea"/>
                          <a:cs typeface="+mn-cs"/>
                        </a:rPr>
                        <a:t>考向</a:t>
                      </a:r>
                      <a:r>
                        <a:rPr lang="en-US" sz="2800" b="1" kern="1200" dirty="0">
                          <a:solidFill>
                            <a:schemeClr val="tx1"/>
                          </a:solidFill>
                          <a:latin typeface="+mn-lt"/>
                          <a:ea typeface="+mn-ea"/>
                          <a:cs typeface="+mn-cs"/>
                        </a:rPr>
                        <a:t>1)</a:t>
                      </a:r>
                      <a:endParaRPr lang="zh-CN" altLang="en-US" sz="2800" b="1" kern="1200" dirty="0">
                        <a:solidFill>
                          <a:schemeClr val="tx1"/>
                        </a:solidFill>
                        <a:latin typeface="+mn-lt"/>
                        <a:ea typeface="+mn-ea"/>
                        <a:cs typeface="+mn-cs"/>
                      </a:endParaRPr>
                    </a:p>
                  </a:txBody>
                  <a:tcPr marL="61082" marR="6108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4058766026"/>
                  </a:ext>
                </a:extLst>
              </a:tr>
              <a:tr h="767883">
                <a:tc vMerge="1">
                  <a:txBody>
                    <a:bodyPr/>
                    <a:lstStyle/>
                    <a:p>
                      <a:endParaRPr lang="zh-CN" altLang="en-US"/>
                    </a:p>
                  </a:txBody>
                  <a:tcPr/>
                </a:tc>
                <a:tc>
                  <a:txBody>
                    <a:bodyPr/>
                    <a:lstStyle/>
                    <a:p>
                      <a:pPr marL="0" algn="l" defTabSz="914400" rtl="0" eaLnBrk="1" latinLnBrk="0" hangingPunct="1">
                        <a:lnSpc>
                          <a:spcPct val="150000"/>
                        </a:lnSpc>
                        <a:spcAft>
                          <a:spcPts val="0"/>
                        </a:spcAft>
                      </a:pPr>
                      <a:r>
                        <a:rPr lang="en-US" sz="2800" kern="1200" dirty="0">
                          <a:solidFill>
                            <a:schemeClr val="tx1"/>
                          </a:solidFill>
                          <a:latin typeface="+mn-lt"/>
                          <a:ea typeface="+mn-ea"/>
                          <a:cs typeface="+mn-cs"/>
                        </a:rPr>
                        <a:t>2015</a:t>
                      </a:r>
                      <a:r>
                        <a:rPr lang="zh-CN" altLang="en-US" sz="2800" kern="1200" dirty="0">
                          <a:solidFill>
                            <a:schemeClr val="tx1"/>
                          </a:solidFill>
                          <a:latin typeface="+mn-lt"/>
                          <a:ea typeface="+mn-ea"/>
                          <a:cs typeface="+mn-cs"/>
                        </a:rPr>
                        <a:t>新课标全国</a:t>
                      </a:r>
                      <a:r>
                        <a:rPr lang="en-US" sz="2800" kern="1200" dirty="0">
                          <a:solidFill>
                            <a:schemeClr val="tx1"/>
                          </a:solidFill>
                          <a:latin typeface="+mn-lt"/>
                          <a:ea typeface="+mn-ea"/>
                          <a:cs typeface="+mn-cs"/>
                        </a:rPr>
                        <a:t>Ⅰ,T28(3);</a:t>
                      </a:r>
                      <a:endParaRPr lang="zh-CN" altLang="en-US" sz="2800" kern="1200" dirty="0">
                        <a:solidFill>
                          <a:schemeClr val="tx1"/>
                        </a:solidFill>
                        <a:latin typeface="+mn-lt"/>
                        <a:ea typeface="+mn-ea"/>
                        <a:cs typeface="+mn-cs"/>
                      </a:endParaRPr>
                    </a:p>
                    <a:p>
                      <a:pPr marL="0" algn="l" defTabSz="914400" rtl="0" eaLnBrk="1" latinLnBrk="0" hangingPunct="1">
                        <a:lnSpc>
                          <a:spcPct val="150000"/>
                        </a:lnSpc>
                        <a:spcAft>
                          <a:spcPts val="0"/>
                        </a:spcAft>
                      </a:pPr>
                      <a:r>
                        <a:rPr lang="en-US" sz="2800" kern="1200" dirty="0">
                          <a:solidFill>
                            <a:schemeClr val="tx1"/>
                          </a:solidFill>
                          <a:latin typeface="+mn-lt"/>
                          <a:ea typeface="+mn-ea"/>
                          <a:cs typeface="+mn-cs"/>
                        </a:rPr>
                        <a:t>2015</a:t>
                      </a:r>
                      <a:r>
                        <a:rPr lang="zh-CN" altLang="en-US" sz="2800" kern="1200" dirty="0">
                          <a:solidFill>
                            <a:schemeClr val="tx1"/>
                          </a:solidFill>
                          <a:latin typeface="+mn-lt"/>
                          <a:ea typeface="+mn-ea"/>
                          <a:cs typeface="+mn-cs"/>
                        </a:rPr>
                        <a:t>新课标全国</a:t>
                      </a:r>
                      <a:r>
                        <a:rPr lang="en-US" sz="2800" kern="1200" dirty="0">
                          <a:solidFill>
                            <a:schemeClr val="tx1"/>
                          </a:solidFill>
                          <a:latin typeface="+mn-lt"/>
                          <a:ea typeface="+mn-ea"/>
                          <a:cs typeface="+mn-cs"/>
                        </a:rPr>
                        <a:t>Ⅱ,T27(1)</a:t>
                      </a:r>
                      <a:endParaRPr lang="zh-CN" altLang="en-US" sz="2800" kern="1200" dirty="0">
                        <a:solidFill>
                          <a:schemeClr val="tx1"/>
                        </a:solidFill>
                        <a:latin typeface="+mn-lt"/>
                        <a:ea typeface="+mn-ea"/>
                        <a:cs typeface="+mn-cs"/>
                      </a:endParaRPr>
                    </a:p>
                  </a:txBody>
                  <a:tcPr marL="61082" marR="6108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zh-CN" altLang="en-US" sz="2800" kern="1200" dirty="0">
                          <a:solidFill>
                            <a:schemeClr val="tx1"/>
                          </a:solidFill>
                          <a:latin typeface="+mn-lt"/>
                          <a:ea typeface="+mn-ea"/>
                          <a:cs typeface="+mn-cs"/>
                        </a:rPr>
                        <a:t>根据键能计算反应热</a:t>
                      </a:r>
                      <a:r>
                        <a:rPr lang="en-US" sz="2800" b="1" kern="1200" dirty="0">
                          <a:solidFill>
                            <a:schemeClr val="tx1"/>
                          </a:solidFill>
                          <a:latin typeface="+mn-lt"/>
                          <a:ea typeface="+mn-ea"/>
                          <a:cs typeface="+mn-cs"/>
                        </a:rPr>
                        <a:t>(</a:t>
                      </a:r>
                      <a:r>
                        <a:rPr lang="zh-CN" altLang="en-US" sz="2800" b="1" kern="1200" dirty="0">
                          <a:solidFill>
                            <a:schemeClr val="tx1"/>
                          </a:solidFill>
                          <a:latin typeface="+mn-lt"/>
                          <a:ea typeface="+mn-ea"/>
                          <a:cs typeface="+mn-cs"/>
                        </a:rPr>
                        <a:t>考向</a:t>
                      </a:r>
                      <a:r>
                        <a:rPr lang="en-US" sz="2800" b="1" kern="1200" dirty="0">
                          <a:solidFill>
                            <a:schemeClr val="tx1"/>
                          </a:solidFill>
                          <a:latin typeface="+mn-lt"/>
                          <a:ea typeface="+mn-ea"/>
                          <a:cs typeface="+mn-cs"/>
                        </a:rPr>
                        <a:t>2)</a:t>
                      </a:r>
                      <a:endParaRPr lang="zh-CN" altLang="en-US" sz="2800" b="1" kern="1200" dirty="0">
                        <a:solidFill>
                          <a:schemeClr val="tx1"/>
                        </a:solidFill>
                        <a:latin typeface="+mn-lt"/>
                        <a:ea typeface="+mn-ea"/>
                        <a:cs typeface="+mn-cs"/>
                      </a:endParaRPr>
                    </a:p>
                  </a:txBody>
                  <a:tcPr marL="61082" marR="6108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2594245708"/>
                  </a:ext>
                </a:extLst>
              </a:tr>
            </a:tbl>
          </a:graphicData>
        </a:graphic>
      </p:graphicFrame>
    </p:spTree>
    <p:extLst>
      <p:ext uri="{BB962C8B-B14F-4D97-AF65-F5344CB8AC3E}">
        <p14:creationId xmlns:p14="http://schemas.microsoft.com/office/powerpoint/2010/main" val="37912352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4F601DA6-6A6F-4A8B-8BBA-E641769C2FC2}"/>
              </a:ext>
            </a:extLst>
          </p:cNvPr>
          <p:cNvSpPr/>
          <p:nvPr/>
        </p:nvSpPr>
        <p:spPr>
          <a:xfrm>
            <a:off x="327016" y="358751"/>
            <a:ext cx="1620957" cy="523220"/>
          </a:xfrm>
          <a:prstGeom prst="rect">
            <a:avLst/>
          </a:prstGeom>
        </p:spPr>
        <p:txBody>
          <a:bodyPr wrap="none">
            <a:spAutoFit/>
          </a:bodyPr>
          <a:lstStyle/>
          <a:p>
            <a:r>
              <a:rPr lang="zh-CN" altLang="zh-CN" sz="2800" b="1" dirty="0">
                <a:solidFill>
                  <a:srgbClr val="DA251C"/>
                </a:solidFill>
                <a:cs typeface="Times New Roman"/>
              </a:rPr>
              <a:t>思维导引</a:t>
            </a:r>
          </a:p>
        </p:txBody>
      </p:sp>
      <p:grpSp>
        <p:nvGrpSpPr>
          <p:cNvPr id="14" name="组合 13">
            <a:extLst>
              <a:ext uri="{FF2B5EF4-FFF2-40B4-BE49-F238E27FC236}">
                <a16:creationId xmlns="" xmlns:a16="http://schemas.microsoft.com/office/drawing/2014/main" id="{4018624F-67D8-481F-A482-6E41B0F7620C}"/>
              </a:ext>
            </a:extLst>
          </p:cNvPr>
          <p:cNvGrpSpPr/>
          <p:nvPr/>
        </p:nvGrpSpPr>
        <p:grpSpPr>
          <a:xfrm>
            <a:off x="2073275" y="1566386"/>
            <a:ext cx="7603545" cy="2601277"/>
            <a:chOff x="2073275" y="1566386"/>
            <a:chExt cx="7603545" cy="2601277"/>
          </a:xfrm>
        </p:grpSpPr>
        <p:sp>
          <p:nvSpPr>
            <p:cNvPr id="2" name="矩形 1">
              <a:extLst>
                <a:ext uri="{FF2B5EF4-FFF2-40B4-BE49-F238E27FC236}">
                  <a16:creationId xmlns="" xmlns:a16="http://schemas.microsoft.com/office/drawing/2014/main" id="{8BD23320-E83A-4A4C-BF72-3FADE01A4760}"/>
                </a:ext>
              </a:extLst>
            </p:cNvPr>
            <p:cNvSpPr/>
            <p:nvPr/>
          </p:nvSpPr>
          <p:spPr>
            <a:xfrm>
              <a:off x="2073275" y="1566386"/>
              <a:ext cx="996950" cy="523220"/>
            </a:xfrm>
            <a:prstGeom prst="rect">
              <a:avLst/>
            </a:prstGeom>
            <a:ln>
              <a:solidFill>
                <a:schemeClr val="tx1"/>
              </a:solidFill>
            </a:ln>
          </p:spPr>
          <p:txBody>
            <a:bodyPr wrap="square">
              <a:spAutoFit/>
            </a:bodyPr>
            <a:lstStyle/>
            <a:p>
              <a:r>
                <a:rPr lang="zh-CN" altLang="en-US" sz="2800" dirty="0">
                  <a:latin typeface="FZFSK--GBK1-0"/>
                </a:rPr>
                <a:t>审题</a:t>
              </a:r>
              <a:endParaRPr lang="zh-CN" altLang="en-US" sz="2800" dirty="0"/>
            </a:p>
          </p:txBody>
        </p:sp>
        <p:sp>
          <p:nvSpPr>
            <p:cNvPr id="5" name="矩形 4">
              <a:extLst>
                <a:ext uri="{FF2B5EF4-FFF2-40B4-BE49-F238E27FC236}">
                  <a16:creationId xmlns="" xmlns:a16="http://schemas.microsoft.com/office/drawing/2014/main" id="{02A5D8C9-258F-420E-85BB-5C4E5657F1C2}"/>
                </a:ext>
              </a:extLst>
            </p:cNvPr>
            <p:cNvSpPr/>
            <p:nvPr/>
          </p:nvSpPr>
          <p:spPr>
            <a:xfrm>
              <a:off x="4000500" y="1566386"/>
              <a:ext cx="1790700" cy="523220"/>
            </a:xfrm>
            <a:prstGeom prst="rect">
              <a:avLst/>
            </a:prstGeom>
            <a:ln>
              <a:solidFill>
                <a:schemeClr val="tx1"/>
              </a:solidFill>
            </a:ln>
          </p:spPr>
          <p:txBody>
            <a:bodyPr wrap="square">
              <a:spAutoFit/>
            </a:bodyPr>
            <a:lstStyle/>
            <a:p>
              <a:r>
                <a:rPr lang="zh-CN" altLang="en-US" sz="2800" dirty="0">
                  <a:latin typeface="FZFSK--GBK1-0"/>
                </a:rPr>
                <a:t>提取信息</a:t>
              </a:r>
              <a:endParaRPr lang="zh-CN" altLang="en-US" sz="2800" dirty="0"/>
            </a:p>
          </p:txBody>
        </p:sp>
        <p:sp>
          <p:nvSpPr>
            <p:cNvPr id="3" name="矩形 2">
              <a:extLst>
                <a:ext uri="{FF2B5EF4-FFF2-40B4-BE49-F238E27FC236}">
                  <a16:creationId xmlns="" xmlns:a16="http://schemas.microsoft.com/office/drawing/2014/main" id="{CD8EE7C0-B7E6-48BB-8750-7071E035DB95}"/>
                </a:ext>
              </a:extLst>
            </p:cNvPr>
            <p:cNvSpPr/>
            <p:nvPr/>
          </p:nvSpPr>
          <p:spPr>
            <a:xfrm>
              <a:off x="6619573" y="1566386"/>
              <a:ext cx="3057247" cy="523220"/>
            </a:xfrm>
            <a:prstGeom prst="rect">
              <a:avLst/>
            </a:prstGeom>
            <a:ln>
              <a:solidFill>
                <a:schemeClr val="tx1"/>
              </a:solidFill>
            </a:ln>
          </p:spPr>
          <p:txBody>
            <a:bodyPr wrap="none">
              <a:spAutoFit/>
            </a:bodyPr>
            <a:lstStyle/>
            <a:p>
              <a:r>
                <a:rPr lang="zh-CN" altLang="en-US" sz="2800" dirty="0"/>
                <a:t>写出热化学方程式</a:t>
              </a:r>
            </a:p>
          </p:txBody>
        </p:sp>
        <p:sp>
          <p:nvSpPr>
            <p:cNvPr id="8" name="矩形 7">
              <a:extLst>
                <a:ext uri="{FF2B5EF4-FFF2-40B4-BE49-F238E27FC236}">
                  <a16:creationId xmlns="" xmlns:a16="http://schemas.microsoft.com/office/drawing/2014/main" id="{7444AED0-D255-4596-87E0-CE1C98B2FCD6}"/>
                </a:ext>
              </a:extLst>
            </p:cNvPr>
            <p:cNvSpPr/>
            <p:nvPr/>
          </p:nvSpPr>
          <p:spPr>
            <a:xfrm>
              <a:off x="2876550" y="3429000"/>
              <a:ext cx="2938625" cy="523220"/>
            </a:xfrm>
            <a:prstGeom prst="rect">
              <a:avLst/>
            </a:prstGeom>
            <a:ln>
              <a:solidFill>
                <a:schemeClr val="tx1"/>
              </a:solidFill>
            </a:ln>
          </p:spPr>
          <p:txBody>
            <a:bodyPr wrap="none">
              <a:spAutoFit/>
            </a:bodyPr>
            <a:lstStyle/>
            <a:p>
              <a:r>
                <a:rPr lang="zh-CN" altLang="en-US" sz="2800" dirty="0"/>
                <a:t>计算反应热</a:t>
              </a:r>
              <a:r>
                <a:rPr lang="en-US" altLang="zh-CN" sz="2800" dirty="0"/>
                <a:t>(</a:t>
              </a:r>
              <a:r>
                <a:rPr lang="zh-CN" altLang="en-US" sz="2800" dirty="0"/>
                <a:t>焓变</a:t>
              </a:r>
              <a:r>
                <a:rPr lang="en-US" altLang="zh-CN" sz="2800" dirty="0"/>
                <a:t>)</a:t>
              </a:r>
              <a:endParaRPr lang="zh-CN" altLang="en-US" sz="2800" dirty="0"/>
            </a:p>
          </p:txBody>
        </p:sp>
        <p:sp>
          <p:nvSpPr>
            <p:cNvPr id="9" name="矩形 8">
              <a:extLst>
                <a:ext uri="{FF2B5EF4-FFF2-40B4-BE49-F238E27FC236}">
                  <a16:creationId xmlns="" xmlns:a16="http://schemas.microsoft.com/office/drawing/2014/main" id="{FA36A30C-C320-4310-BF84-305FA50F720F}"/>
                </a:ext>
              </a:extLst>
            </p:cNvPr>
            <p:cNvSpPr/>
            <p:nvPr/>
          </p:nvSpPr>
          <p:spPr>
            <a:xfrm>
              <a:off x="6619573" y="3213556"/>
              <a:ext cx="2938625" cy="954107"/>
            </a:xfrm>
            <a:prstGeom prst="rect">
              <a:avLst/>
            </a:prstGeom>
            <a:ln>
              <a:solidFill>
                <a:schemeClr val="tx1"/>
              </a:solidFill>
            </a:ln>
          </p:spPr>
          <p:txBody>
            <a:bodyPr wrap="square">
              <a:spAutoFit/>
            </a:bodyPr>
            <a:lstStyle/>
            <a:p>
              <a:r>
                <a:rPr lang="zh-CN" altLang="en-US" sz="2800" dirty="0"/>
                <a:t>获取化学键断裂</a:t>
              </a:r>
            </a:p>
            <a:p>
              <a:r>
                <a:rPr lang="zh-CN" altLang="en-US" sz="2800" dirty="0"/>
                <a:t>吸收的能量数据</a:t>
              </a:r>
            </a:p>
          </p:txBody>
        </p:sp>
        <p:sp>
          <p:nvSpPr>
            <p:cNvPr id="10" name="矩形 9">
              <a:extLst>
                <a:ext uri="{FF2B5EF4-FFF2-40B4-BE49-F238E27FC236}">
                  <a16:creationId xmlns="" xmlns:a16="http://schemas.microsoft.com/office/drawing/2014/main" id="{8FF6C338-F628-46FA-878F-32DBC4707DF8}"/>
                </a:ext>
              </a:extLst>
            </p:cNvPr>
            <p:cNvSpPr/>
            <p:nvPr/>
          </p:nvSpPr>
          <p:spPr>
            <a:xfrm>
              <a:off x="3280324" y="1592426"/>
              <a:ext cx="510076" cy="523220"/>
            </a:xfrm>
            <a:prstGeom prst="rect">
              <a:avLst/>
            </a:prstGeom>
          </p:spPr>
          <p:txBody>
            <a:bodyPr wrap="none">
              <a:spAutoFit/>
            </a:bodyPr>
            <a:lstStyle/>
            <a:p>
              <a:r>
                <a:rPr lang="zh-CN" altLang="en-US" sz="2800" dirty="0">
                  <a:latin typeface="E-BZ"/>
                </a:rPr>
                <a:t>→</a:t>
              </a:r>
              <a:endParaRPr lang="zh-CN" altLang="en-US" sz="2800" dirty="0"/>
            </a:p>
          </p:txBody>
        </p:sp>
        <p:sp>
          <p:nvSpPr>
            <p:cNvPr id="11" name="矩形 10">
              <a:extLst>
                <a:ext uri="{FF2B5EF4-FFF2-40B4-BE49-F238E27FC236}">
                  <a16:creationId xmlns="" xmlns:a16="http://schemas.microsoft.com/office/drawing/2014/main" id="{FCE24B43-0AFF-478C-B53C-F1446C8FF769}"/>
                </a:ext>
              </a:extLst>
            </p:cNvPr>
            <p:cNvSpPr/>
            <p:nvPr/>
          </p:nvSpPr>
          <p:spPr>
            <a:xfrm>
              <a:off x="5890726" y="1592426"/>
              <a:ext cx="510076" cy="523220"/>
            </a:xfrm>
            <a:prstGeom prst="rect">
              <a:avLst/>
            </a:prstGeom>
          </p:spPr>
          <p:txBody>
            <a:bodyPr wrap="none">
              <a:spAutoFit/>
            </a:bodyPr>
            <a:lstStyle/>
            <a:p>
              <a:r>
                <a:rPr lang="zh-CN" altLang="en-US" sz="2800" dirty="0">
                  <a:latin typeface="E-BZ"/>
                </a:rPr>
                <a:t>→</a:t>
              </a:r>
              <a:endParaRPr lang="zh-CN" altLang="en-US" sz="2800" dirty="0"/>
            </a:p>
          </p:txBody>
        </p:sp>
        <p:sp>
          <p:nvSpPr>
            <p:cNvPr id="12" name="矩形 11">
              <a:extLst>
                <a:ext uri="{FF2B5EF4-FFF2-40B4-BE49-F238E27FC236}">
                  <a16:creationId xmlns="" xmlns:a16="http://schemas.microsoft.com/office/drawing/2014/main" id="{4EE0B9E7-2F94-4E08-B639-0E80E1A18258}"/>
                </a:ext>
              </a:extLst>
            </p:cNvPr>
            <p:cNvSpPr/>
            <p:nvPr/>
          </p:nvSpPr>
          <p:spPr>
            <a:xfrm rot="5400000">
              <a:off x="7833847" y="2389971"/>
              <a:ext cx="510076" cy="523220"/>
            </a:xfrm>
            <a:prstGeom prst="rect">
              <a:avLst/>
            </a:prstGeom>
          </p:spPr>
          <p:txBody>
            <a:bodyPr wrap="none">
              <a:spAutoFit/>
            </a:bodyPr>
            <a:lstStyle/>
            <a:p>
              <a:r>
                <a:rPr lang="zh-CN" altLang="en-US" sz="2800" dirty="0">
                  <a:latin typeface="E-BZ"/>
                </a:rPr>
                <a:t>→</a:t>
              </a:r>
              <a:endParaRPr lang="zh-CN" altLang="en-US" sz="2800" dirty="0"/>
            </a:p>
          </p:txBody>
        </p:sp>
        <p:sp>
          <p:nvSpPr>
            <p:cNvPr id="13" name="矩形 12">
              <a:extLst>
                <a:ext uri="{FF2B5EF4-FFF2-40B4-BE49-F238E27FC236}">
                  <a16:creationId xmlns="" xmlns:a16="http://schemas.microsoft.com/office/drawing/2014/main" id="{1DA10FD3-4172-4B45-AF0B-08A86CA491A7}"/>
                </a:ext>
              </a:extLst>
            </p:cNvPr>
            <p:cNvSpPr/>
            <p:nvPr/>
          </p:nvSpPr>
          <p:spPr>
            <a:xfrm rot="10800000">
              <a:off x="5890726" y="3429000"/>
              <a:ext cx="510076" cy="523220"/>
            </a:xfrm>
            <a:prstGeom prst="rect">
              <a:avLst/>
            </a:prstGeom>
          </p:spPr>
          <p:txBody>
            <a:bodyPr wrap="none">
              <a:spAutoFit/>
            </a:bodyPr>
            <a:lstStyle/>
            <a:p>
              <a:r>
                <a:rPr lang="zh-CN" altLang="en-US" sz="2800" dirty="0">
                  <a:latin typeface="E-BZ"/>
                </a:rPr>
                <a:t>→</a:t>
              </a:r>
              <a:endParaRPr lang="zh-CN" altLang="en-US" sz="2800" dirty="0"/>
            </a:p>
          </p:txBody>
        </p:sp>
      </p:grpSp>
      <p:sp>
        <p:nvSpPr>
          <p:cNvPr id="15" name="矩形 14">
            <a:extLst>
              <a:ext uri="{FF2B5EF4-FFF2-40B4-BE49-F238E27FC236}">
                <a16:creationId xmlns="" xmlns:a16="http://schemas.microsoft.com/office/drawing/2014/main" id="{664601D4-CC59-4764-8D02-AA6B964A14A4}"/>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18164035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9BCFBCDB-577C-4C84-9BF9-814CC413FB39}"/>
              </a:ext>
            </a:extLst>
          </p:cNvPr>
          <p:cNvSpPr/>
          <p:nvPr/>
        </p:nvSpPr>
        <p:spPr>
          <a:xfrm>
            <a:off x="250487" y="354464"/>
            <a:ext cx="11723912" cy="523220"/>
          </a:xfrm>
          <a:prstGeom prst="rect">
            <a:avLst/>
          </a:prstGeom>
        </p:spPr>
        <p:txBody>
          <a:bodyPr wrap="square">
            <a:spAutoFit/>
          </a:bodyPr>
          <a:lstStyle/>
          <a:p>
            <a:r>
              <a:rPr lang="zh-CN" altLang="zh-CN" sz="2800" dirty="0"/>
              <a:t>　</a:t>
            </a:r>
          </a:p>
        </p:txBody>
      </p:sp>
      <p:sp>
        <p:nvSpPr>
          <p:cNvPr id="5" name="矩形 4">
            <a:extLst>
              <a:ext uri="{FF2B5EF4-FFF2-40B4-BE49-F238E27FC236}">
                <a16:creationId xmlns="" xmlns:a16="http://schemas.microsoft.com/office/drawing/2014/main" id="{4AE8229A-93A3-403E-AF96-8D78149BF427}"/>
              </a:ext>
            </a:extLst>
          </p:cNvPr>
          <p:cNvSpPr/>
          <p:nvPr/>
        </p:nvSpPr>
        <p:spPr>
          <a:xfrm>
            <a:off x="250487" y="987325"/>
            <a:ext cx="11723912" cy="4616648"/>
          </a:xfrm>
          <a:prstGeom prst="rect">
            <a:avLst/>
          </a:prstGeom>
        </p:spPr>
        <p:txBody>
          <a:bodyPr wrap="square">
            <a:spAutoFit/>
          </a:bodyPr>
          <a:lstStyle/>
          <a:p>
            <a:pPr>
              <a:lnSpc>
                <a:spcPct val="150000"/>
              </a:lnSpc>
            </a:pPr>
            <a:r>
              <a:rPr lang="zh-CN" altLang="zh-CN" sz="2800" b="1" dirty="0" smtClean="0">
                <a:solidFill>
                  <a:srgbClr val="DA251C"/>
                </a:solidFill>
                <a:cs typeface="Times New Roman"/>
              </a:rPr>
              <a:t>解析</a:t>
            </a:r>
            <a:r>
              <a:rPr lang="en-US" altLang="zh-CN" sz="2800" b="1" dirty="0" smtClean="0"/>
              <a:t>  </a:t>
            </a:r>
            <a:r>
              <a:rPr lang="en-US" altLang="zh-CN" sz="2800" dirty="0" smtClean="0"/>
              <a:t>(</a:t>
            </a:r>
            <a:r>
              <a:rPr lang="en-US" altLang="zh-CN" sz="2800" dirty="0"/>
              <a:t>1)</a:t>
            </a:r>
            <a:r>
              <a:rPr lang="zh-CN" altLang="zh-CN" sz="2800" dirty="0"/>
              <a:t>设</a:t>
            </a:r>
            <a:r>
              <a:rPr lang="en-US" altLang="zh-CN" sz="2800" dirty="0"/>
              <a:t>1 </a:t>
            </a:r>
            <a:r>
              <a:rPr lang="en-US" altLang="zh-CN" sz="2800" dirty="0" err="1"/>
              <a:t>mol</a:t>
            </a:r>
            <a:r>
              <a:rPr lang="en-US" altLang="zh-CN" sz="2800" dirty="0"/>
              <a:t> HI(g)</a:t>
            </a:r>
            <a:r>
              <a:rPr lang="zh-CN" altLang="zh-CN" sz="2800" dirty="0"/>
              <a:t>分子中化学键断裂时需吸收的能量为</a:t>
            </a:r>
            <a:r>
              <a:rPr lang="en-US" altLang="zh-CN" sz="2800" i="1" dirty="0"/>
              <a:t>a</a:t>
            </a:r>
            <a:r>
              <a:rPr lang="en-US" altLang="zh-CN" sz="2800" dirty="0"/>
              <a:t> kJ,</a:t>
            </a:r>
            <a:r>
              <a:rPr lang="zh-CN" altLang="zh-CN" sz="2800" dirty="0"/>
              <a:t>则</a:t>
            </a:r>
            <a:r>
              <a:rPr lang="en-US" altLang="zh-CN" sz="2800" dirty="0"/>
              <a:t>Δ</a:t>
            </a:r>
            <a:r>
              <a:rPr lang="en-US" altLang="zh-CN" sz="2800" i="1" dirty="0"/>
              <a:t>H</a:t>
            </a:r>
            <a:r>
              <a:rPr lang="en-US" altLang="zh-CN" sz="2800" dirty="0"/>
              <a:t>=(2</a:t>
            </a:r>
            <a:r>
              <a:rPr lang="en-US" altLang="zh-CN" sz="2800" i="1" dirty="0"/>
              <a:t>a-</a:t>
            </a:r>
            <a:r>
              <a:rPr lang="en-US" altLang="zh-CN" sz="2800" dirty="0"/>
              <a:t>436-151) kJ·mol</a:t>
            </a:r>
            <a:r>
              <a:rPr lang="en-US" altLang="zh-CN" sz="2800" baseline="30000" dirty="0"/>
              <a:t>-1</a:t>
            </a:r>
            <a:r>
              <a:rPr lang="en-US" altLang="zh-CN" sz="2800" dirty="0"/>
              <a:t>=+11 kJ·mol</a:t>
            </a:r>
            <a:r>
              <a:rPr lang="en-US" altLang="zh-CN" sz="2800" baseline="30000" dirty="0"/>
              <a:t>-1</a:t>
            </a:r>
            <a:r>
              <a:rPr lang="en-US" altLang="zh-CN" sz="2800" dirty="0"/>
              <a:t>,</a:t>
            </a:r>
            <a:r>
              <a:rPr lang="zh-CN" altLang="zh-CN" sz="2800" dirty="0"/>
              <a:t>解得</a:t>
            </a:r>
            <a:r>
              <a:rPr lang="en-US" altLang="zh-CN" sz="2800" i="1" dirty="0"/>
              <a:t>a</a:t>
            </a:r>
            <a:r>
              <a:rPr lang="en-US" altLang="zh-CN" sz="2800" dirty="0"/>
              <a:t>=299</a:t>
            </a:r>
            <a:r>
              <a:rPr lang="zh-CN" altLang="zh-CN" sz="2800" dirty="0"/>
              <a:t>。</a:t>
            </a:r>
            <a:r>
              <a:rPr lang="en-US" altLang="zh-CN" sz="2800" dirty="0"/>
              <a:t>(2)</a:t>
            </a:r>
            <a:r>
              <a:rPr lang="zh-CN" altLang="zh-CN" sz="2800" dirty="0"/>
              <a:t>反应</a:t>
            </a:r>
            <a:r>
              <a:rPr lang="en-US" altLang="zh-CN" sz="2800" dirty="0"/>
              <a:t>①</a:t>
            </a:r>
            <a:r>
              <a:rPr lang="zh-CN" altLang="zh-CN" sz="2800" dirty="0"/>
              <a:t>中</a:t>
            </a:r>
            <a:r>
              <a:rPr lang="en-US" altLang="zh-CN" sz="2800" dirty="0"/>
              <a:t>,</a:t>
            </a:r>
            <a:r>
              <a:rPr lang="zh-CN" altLang="zh-CN" sz="2800" dirty="0"/>
              <a:t>生成</a:t>
            </a:r>
            <a:r>
              <a:rPr lang="en-US" altLang="zh-CN" sz="2800" dirty="0"/>
              <a:t>1 </a:t>
            </a:r>
            <a:r>
              <a:rPr lang="en-US" altLang="zh-CN" sz="2800" dirty="0" err="1"/>
              <a:t>mol</a:t>
            </a:r>
            <a:r>
              <a:rPr lang="en-US" altLang="zh-CN" sz="2800" dirty="0"/>
              <a:t> CH</a:t>
            </a:r>
            <a:r>
              <a:rPr lang="en-US" altLang="zh-CN" sz="2800" baseline="-25000" dirty="0"/>
              <a:t>3</a:t>
            </a:r>
            <a:r>
              <a:rPr lang="en-US" altLang="zh-CN" sz="2800" dirty="0"/>
              <a:t>OH(g)</a:t>
            </a:r>
            <a:r>
              <a:rPr lang="zh-CN" altLang="zh-CN" sz="2800" dirty="0"/>
              <a:t>时需要形成 </a:t>
            </a:r>
            <a:r>
              <a:rPr lang="en-US" altLang="zh-CN" sz="2800" dirty="0"/>
              <a:t>3 </a:t>
            </a:r>
            <a:r>
              <a:rPr lang="en-US" altLang="zh-CN" sz="2800" dirty="0" err="1"/>
              <a:t>mol</a:t>
            </a:r>
            <a:r>
              <a:rPr lang="en-US" altLang="zh-CN" sz="2800" dirty="0"/>
              <a:t> C—H</a:t>
            </a:r>
            <a:r>
              <a:rPr lang="zh-CN" altLang="zh-CN" sz="2800" dirty="0"/>
              <a:t>键、</a:t>
            </a:r>
            <a:r>
              <a:rPr lang="en-US" altLang="zh-CN" sz="2800" dirty="0"/>
              <a:t>1 </a:t>
            </a:r>
            <a:r>
              <a:rPr lang="en-US" altLang="zh-CN" sz="2800" dirty="0" err="1"/>
              <a:t>mol</a:t>
            </a:r>
            <a:r>
              <a:rPr lang="en-US" altLang="zh-CN" sz="2800" dirty="0"/>
              <a:t> C—O</a:t>
            </a:r>
            <a:r>
              <a:rPr lang="zh-CN" altLang="zh-CN" sz="2800" dirty="0"/>
              <a:t>键和</a:t>
            </a:r>
            <a:r>
              <a:rPr lang="en-US" altLang="zh-CN" sz="2800" dirty="0"/>
              <a:t>1 </a:t>
            </a:r>
            <a:r>
              <a:rPr lang="en-US" altLang="zh-CN" sz="2800" dirty="0" err="1"/>
              <a:t>mol</a:t>
            </a:r>
            <a:r>
              <a:rPr lang="en-US" altLang="zh-CN" sz="2800" dirty="0"/>
              <a:t> O—H</a:t>
            </a:r>
            <a:r>
              <a:rPr lang="zh-CN" altLang="zh-CN" sz="2800" dirty="0"/>
              <a:t>键</a:t>
            </a:r>
            <a:r>
              <a:rPr lang="en-US" altLang="zh-CN" sz="2800" dirty="0"/>
              <a:t>,</a:t>
            </a:r>
            <a:r>
              <a:rPr lang="zh-CN" altLang="zh-CN" sz="2800" dirty="0"/>
              <a:t>则放出的热量为</a:t>
            </a:r>
            <a:r>
              <a:rPr lang="en-US" altLang="zh-CN" sz="2800" dirty="0"/>
              <a:t>(413×3+343+465) kJ=2 047 kJ,</a:t>
            </a:r>
            <a:r>
              <a:rPr lang="zh-CN" altLang="zh-CN" sz="2800" dirty="0"/>
              <a:t>同时需要断裂</a:t>
            </a:r>
            <a:r>
              <a:rPr lang="en-US" altLang="zh-CN" sz="2800" dirty="0"/>
              <a:t>1 </a:t>
            </a:r>
            <a:r>
              <a:rPr lang="en-US" altLang="zh-CN" sz="2800" dirty="0" err="1"/>
              <a:t>mol</a:t>
            </a:r>
            <a:r>
              <a:rPr lang="en-US" altLang="zh-CN" sz="2800" dirty="0"/>
              <a:t> </a:t>
            </a:r>
            <a:r>
              <a:rPr lang="en-US" altLang="zh-CN" sz="2800" dirty="0" smtClean="0"/>
              <a:t>C ←</a:t>
            </a:r>
            <a:r>
              <a:rPr lang="en-US" altLang="zh-CN" sz="2800" b="1" dirty="0" smtClean="0"/>
              <a:t> </a:t>
            </a:r>
            <a:r>
              <a:rPr lang="en-US" altLang="zh-CN" sz="2800" dirty="0" smtClean="0"/>
              <a:t>O</a:t>
            </a:r>
            <a:r>
              <a:rPr lang="zh-CN" altLang="zh-CN" sz="2800" dirty="0"/>
              <a:t>键和 </a:t>
            </a:r>
            <a:r>
              <a:rPr lang="en-US" altLang="zh-CN" sz="2800" dirty="0"/>
              <a:t>2 </a:t>
            </a:r>
            <a:r>
              <a:rPr lang="en-US" altLang="zh-CN" sz="2800" dirty="0" err="1"/>
              <a:t>mol</a:t>
            </a:r>
            <a:r>
              <a:rPr lang="en-US" altLang="zh-CN" sz="2800" dirty="0"/>
              <a:t> </a:t>
            </a:r>
            <a:r>
              <a:rPr lang="en-US" altLang="zh-CN" sz="2800" dirty="0" smtClean="0"/>
              <a:t>H—H</a:t>
            </a:r>
            <a:r>
              <a:rPr lang="zh-CN" altLang="zh-CN" sz="2800" dirty="0"/>
              <a:t>键</a:t>
            </a:r>
            <a:r>
              <a:rPr lang="en-US" altLang="zh-CN" sz="2800" dirty="0"/>
              <a:t>,</a:t>
            </a:r>
            <a:r>
              <a:rPr lang="zh-CN" altLang="zh-CN" sz="2800" dirty="0"/>
              <a:t>吸收的热量为</a:t>
            </a:r>
            <a:r>
              <a:rPr lang="en-US" altLang="zh-CN" sz="2800" dirty="0"/>
              <a:t>(1 076+436×2) kJ=1 948 kJ,</a:t>
            </a:r>
            <a:r>
              <a:rPr lang="zh-CN" altLang="zh-CN" sz="2800" dirty="0"/>
              <a:t>则该反应为放热反应</a:t>
            </a:r>
            <a:r>
              <a:rPr lang="en-US" altLang="zh-CN" sz="2800" dirty="0"/>
              <a:t>,Δ</a:t>
            </a:r>
            <a:r>
              <a:rPr lang="en-US" altLang="zh-CN" sz="2800" i="1" dirty="0"/>
              <a:t>H</a:t>
            </a:r>
            <a:r>
              <a:rPr lang="en-US" altLang="zh-CN" sz="2800" baseline="-25000" dirty="0"/>
              <a:t>1</a:t>
            </a:r>
            <a:r>
              <a:rPr lang="en-US" altLang="zh-CN" sz="2800" dirty="0"/>
              <a:t>=(1 948-2 047) kJ·mol</a:t>
            </a:r>
            <a:r>
              <a:rPr lang="en-US" altLang="zh-CN" sz="2800" baseline="30000" dirty="0"/>
              <a:t>-1</a:t>
            </a:r>
            <a:r>
              <a:rPr lang="en-US" altLang="zh-CN" sz="2800" dirty="0"/>
              <a:t>=-99 kJ·mol</a:t>
            </a:r>
            <a:r>
              <a:rPr lang="en-US" altLang="zh-CN" sz="2800" baseline="30000" dirty="0"/>
              <a:t>-1</a:t>
            </a:r>
            <a:r>
              <a:rPr lang="en-US" altLang="zh-CN" sz="2800" dirty="0"/>
              <a:t>;</a:t>
            </a:r>
            <a:r>
              <a:rPr lang="zh-CN" altLang="zh-CN" sz="2800" dirty="0"/>
              <a:t>根据盖斯定律</a:t>
            </a:r>
            <a:r>
              <a:rPr lang="en-US" altLang="zh-CN" sz="2800" dirty="0"/>
              <a:t>,</a:t>
            </a:r>
          </a:p>
          <a:p>
            <a:pPr>
              <a:lnSpc>
                <a:spcPct val="150000"/>
              </a:lnSpc>
            </a:pPr>
            <a:r>
              <a:rPr lang="en-US" altLang="zh-CN" sz="2800" dirty="0"/>
              <a:t>Δ</a:t>
            </a:r>
            <a:r>
              <a:rPr lang="en-US" altLang="zh-CN" sz="2800" i="1" dirty="0"/>
              <a:t>H</a:t>
            </a:r>
            <a:r>
              <a:rPr lang="en-US" altLang="zh-CN" sz="2800" baseline="-25000" dirty="0"/>
              <a:t>3</a:t>
            </a:r>
            <a:r>
              <a:rPr lang="en-US" altLang="zh-CN" sz="2800" dirty="0"/>
              <a:t>=Δ</a:t>
            </a:r>
            <a:r>
              <a:rPr lang="en-US" altLang="zh-CN" sz="2800" i="1" dirty="0"/>
              <a:t>H</a:t>
            </a:r>
            <a:r>
              <a:rPr lang="en-US" altLang="zh-CN" sz="2800" baseline="-25000" dirty="0"/>
              <a:t>2</a:t>
            </a:r>
            <a:r>
              <a:rPr lang="en-US" altLang="zh-CN" sz="2800" dirty="0"/>
              <a:t>-Δ</a:t>
            </a:r>
            <a:r>
              <a:rPr lang="en-US" altLang="zh-CN" sz="2800" i="1" dirty="0"/>
              <a:t>H</a:t>
            </a:r>
            <a:r>
              <a:rPr lang="en-US" altLang="zh-CN" sz="2800" baseline="-25000" dirty="0"/>
              <a:t>1</a:t>
            </a:r>
            <a:r>
              <a:rPr lang="en-US" altLang="zh-CN" sz="2800" dirty="0"/>
              <a:t>=(-58+99) kJ·mol</a:t>
            </a:r>
            <a:r>
              <a:rPr lang="en-US" altLang="zh-CN" sz="2800" baseline="30000" dirty="0"/>
              <a:t>-1</a:t>
            </a:r>
            <a:r>
              <a:rPr lang="en-US" altLang="zh-CN" sz="2800" dirty="0"/>
              <a:t>=+41 kJ·mol</a:t>
            </a:r>
            <a:r>
              <a:rPr lang="en-US" altLang="zh-CN" sz="2800" baseline="30000" dirty="0"/>
              <a:t>-1</a:t>
            </a:r>
            <a:r>
              <a:rPr lang="zh-CN" altLang="zh-CN" sz="2800" dirty="0" smtClean="0"/>
              <a:t>。</a:t>
            </a:r>
            <a:endParaRPr lang="zh-CN" altLang="zh-CN" sz="2800" b="1" dirty="0"/>
          </a:p>
        </p:txBody>
      </p:sp>
      <p:pic>
        <p:nvPicPr>
          <p:cNvPr id="2049" name="图片 2555">
            <a:extLst>
              <a:ext uri="{FF2B5EF4-FFF2-40B4-BE49-F238E27FC236}">
                <a16:creationId xmlns="" xmlns:a16="http://schemas.microsoft.com/office/drawing/2014/main" id="{5035D713-A8ED-4A07-81DD-941B19C31B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6880" y="3328110"/>
            <a:ext cx="342733" cy="342733"/>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a:extLst>
              <a:ext uri="{FF2B5EF4-FFF2-40B4-BE49-F238E27FC236}">
                <a16:creationId xmlns="" xmlns:a16="http://schemas.microsoft.com/office/drawing/2014/main" id="{BA0B8A03-AA45-46DE-9CD9-93262C4592C4}"/>
              </a:ext>
            </a:extLst>
          </p:cNvPr>
          <p:cNvSpPr/>
          <p:nvPr/>
        </p:nvSpPr>
        <p:spPr>
          <a:xfrm>
            <a:off x="326687" y="5770598"/>
            <a:ext cx="6331742" cy="523220"/>
          </a:xfrm>
          <a:prstGeom prst="rect">
            <a:avLst/>
          </a:prstGeom>
        </p:spPr>
        <p:txBody>
          <a:bodyPr wrap="square">
            <a:spAutoFit/>
          </a:bodyPr>
          <a:lstStyle/>
          <a:p>
            <a:r>
              <a:rPr lang="zh-CN" altLang="en-US" sz="2800" b="1" dirty="0">
                <a:solidFill>
                  <a:srgbClr val="DA251C"/>
                </a:solidFill>
                <a:cs typeface="Times New Roman"/>
              </a:rPr>
              <a:t>答案</a:t>
            </a:r>
            <a:r>
              <a:rPr lang="zh-CN" altLang="zh-CN" sz="2800" dirty="0"/>
              <a:t>　</a:t>
            </a:r>
            <a:r>
              <a:rPr lang="en-US" altLang="zh-CN" sz="2800" dirty="0"/>
              <a:t>(1)299</a:t>
            </a:r>
            <a:r>
              <a:rPr lang="zh-CN" altLang="zh-CN" sz="2800" dirty="0"/>
              <a:t>　</a:t>
            </a:r>
            <a:r>
              <a:rPr lang="en-US" altLang="zh-CN" sz="2800" dirty="0"/>
              <a:t>(2)-99</a:t>
            </a:r>
            <a:r>
              <a:rPr lang="zh-CN" altLang="zh-CN" sz="2800" dirty="0"/>
              <a:t>　</a:t>
            </a:r>
            <a:r>
              <a:rPr lang="en-US" altLang="zh-CN" sz="2800" dirty="0"/>
              <a:t>+41</a:t>
            </a:r>
            <a:endParaRPr lang="zh-CN" altLang="zh-CN" sz="2800" dirty="0"/>
          </a:p>
        </p:txBody>
      </p:sp>
      <p:sp>
        <p:nvSpPr>
          <p:cNvPr id="11" name="矩形 10">
            <a:extLst>
              <a:ext uri="{FF2B5EF4-FFF2-40B4-BE49-F238E27FC236}">
                <a16:creationId xmlns="" xmlns:a16="http://schemas.microsoft.com/office/drawing/2014/main" id="{724BF995-235E-4ED2-B8C0-7E8E5EF43D59}"/>
              </a:ext>
            </a:extLst>
          </p:cNvPr>
          <p:cNvSpPr/>
          <p:nvPr/>
        </p:nvSpPr>
        <p:spPr>
          <a:xfrm>
            <a:off x="8991600" y="0"/>
            <a:ext cx="22213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专题十三　化学能与热能</a:t>
            </a:r>
          </a:p>
        </p:txBody>
      </p:sp>
    </p:spTree>
    <p:extLst>
      <p:ext uri="{BB962C8B-B14F-4D97-AF65-F5344CB8AC3E}">
        <p14:creationId xmlns:p14="http://schemas.microsoft.com/office/powerpoint/2010/main" val="40707741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721571" y="2254128"/>
            <a:ext cx="4801314" cy="499432"/>
          </a:xfrm>
          <a:prstGeom prst="rect">
            <a:avLst/>
          </a:prstGeom>
          <a:noFill/>
        </p:spPr>
        <p:txBody>
          <a:bodyPr wrap="none" rtlCol="0">
            <a:spAutoFit/>
          </a:bodyPr>
          <a:lstStyle/>
          <a:p>
            <a:pPr algn="ctr">
              <a:lnSpc>
                <a:spcPct val="150000"/>
              </a:lnSpc>
            </a:pPr>
            <a:r>
              <a:rPr lang="zh-CN" altLang="en-US" sz="2000" dirty="0">
                <a:solidFill>
                  <a:srgbClr val="DA251C"/>
                </a:solidFill>
              </a:rPr>
              <a:t>找新题，组好卷！智能筛选，一键成卷！</a:t>
            </a:r>
            <a:endParaRPr lang="en-US" altLang="zh-CN" sz="2000" dirty="0">
              <a:solidFill>
                <a:srgbClr val="DA251C"/>
              </a:solidFill>
            </a:endParaRPr>
          </a:p>
        </p:txBody>
      </p:sp>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r="40505"/>
          <a:stretch/>
        </p:blipFill>
        <p:spPr>
          <a:xfrm>
            <a:off x="8514840" y="1725644"/>
            <a:ext cx="1214777" cy="288998"/>
          </a:xfrm>
          <a:prstGeom prst="rect">
            <a:avLst/>
          </a:prstGeom>
        </p:spPr>
      </p:pic>
      <p:sp>
        <p:nvSpPr>
          <p:cNvPr id="8" name="文本框 7"/>
          <p:cNvSpPr txBox="1"/>
          <p:nvPr/>
        </p:nvSpPr>
        <p:spPr>
          <a:xfrm>
            <a:off x="6830575" y="2816547"/>
            <a:ext cx="4583306" cy="535531"/>
          </a:xfrm>
          <a:prstGeom prst="rect">
            <a:avLst/>
          </a:prstGeom>
          <a:noFill/>
        </p:spPr>
        <p:txBody>
          <a:bodyPr wrap="none" rtlCol="0">
            <a:spAutoFit/>
          </a:bodyPr>
          <a:lstStyle/>
          <a:p>
            <a:pPr algn="ctr">
              <a:lnSpc>
                <a:spcPct val="120000"/>
              </a:lnSpc>
            </a:pPr>
            <a:r>
              <a:rPr lang="zh-CN" altLang="zh-CN" sz="1200" dirty="0">
                <a:solidFill>
                  <a:schemeClr val="tx1">
                    <a:lumMod val="50000"/>
                    <a:lumOff val="50000"/>
                  </a:schemeClr>
                </a:solidFill>
                <a:latin typeface="+mn-ea"/>
              </a:rPr>
              <a:t>强区名校，新题好卷，每日更新</a:t>
            </a:r>
            <a:r>
              <a:rPr lang="zh-CN" altLang="en-US" sz="1200" dirty="0">
                <a:solidFill>
                  <a:schemeClr val="tx1">
                    <a:lumMod val="50000"/>
                    <a:lumOff val="50000"/>
                  </a:schemeClr>
                </a:solidFill>
                <a:latin typeface="+mn-ea"/>
              </a:rPr>
              <a:t>，</a:t>
            </a:r>
            <a:r>
              <a:rPr lang="zh-CN" altLang="zh-CN" sz="1200" dirty="0">
                <a:solidFill>
                  <a:schemeClr val="tx1">
                    <a:lumMod val="50000"/>
                    <a:lumOff val="50000"/>
                  </a:schemeClr>
                </a:solidFill>
                <a:latin typeface="+mn-ea"/>
              </a:rPr>
              <a:t>智能选题，模板体例，</a:t>
            </a:r>
            <a:r>
              <a:rPr lang="en-US" altLang="zh-CN" sz="1200" dirty="0">
                <a:solidFill>
                  <a:schemeClr val="tx1">
                    <a:lumMod val="50000"/>
                    <a:lumOff val="50000"/>
                  </a:schemeClr>
                </a:solidFill>
                <a:latin typeface="+mn-ea"/>
              </a:rPr>
              <a:t>3</a:t>
            </a:r>
            <a:r>
              <a:rPr lang="zh-CN" altLang="zh-CN" sz="1200" dirty="0">
                <a:solidFill>
                  <a:schemeClr val="tx1">
                    <a:lumMod val="50000"/>
                    <a:lumOff val="50000"/>
                  </a:schemeClr>
                </a:solidFill>
                <a:latin typeface="+mn-ea"/>
              </a:rPr>
              <a:t>步成卷</a:t>
            </a:r>
            <a:endParaRPr lang="en-US" altLang="zh-CN" sz="1200" dirty="0">
              <a:solidFill>
                <a:schemeClr val="tx1">
                  <a:lumMod val="50000"/>
                  <a:lumOff val="50000"/>
                </a:schemeClr>
              </a:solidFill>
              <a:latin typeface="+mn-ea"/>
            </a:endParaRPr>
          </a:p>
          <a:p>
            <a:pPr algn="ctr">
              <a:lnSpc>
                <a:spcPct val="120000"/>
              </a:lnSpc>
            </a:pPr>
            <a:r>
              <a:rPr lang="zh-CN" altLang="zh-CN" sz="1200" dirty="0">
                <a:solidFill>
                  <a:schemeClr val="tx1">
                    <a:lumMod val="50000"/>
                    <a:lumOff val="50000"/>
                  </a:schemeClr>
                </a:solidFill>
                <a:latin typeface="+mn-ea"/>
              </a:rPr>
              <a:t>自动查重，一键替换，</a:t>
            </a:r>
            <a:r>
              <a:rPr lang="zh-CN" altLang="en-US" sz="1200" dirty="0">
                <a:solidFill>
                  <a:schemeClr val="tx1">
                    <a:lumMod val="50000"/>
                    <a:lumOff val="50000"/>
                  </a:schemeClr>
                </a:solidFill>
                <a:latin typeface="+mn-ea"/>
              </a:rPr>
              <a:t>难度自定，天星原创题库，</a:t>
            </a:r>
            <a:r>
              <a:rPr lang="zh-CN" altLang="zh-CN" sz="1200" dirty="0">
                <a:solidFill>
                  <a:schemeClr val="tx1">
                    <a:lumMod val="50000"/>
                    <a:lumOff val="50000"/>
                  </a:schemeClr>
                </a:solidFill>
                <a:latin typeface="+mn-ea"/>
              </a:rPr>
              <a:t>好题随选随用</a:t>
            </a:r>
            <a:r>
              <a:rPr lang="en-US" altLang="zh-CN" sz="1200" dirty="0">
                <a:solidFill>
                  <a:schemeClr val="tx1">
                    <a:lumMod val="50000"/>
                    <a:lumOff val="50000"/>
                  </a:schemeClr>
                </a:solidFill>
                <a:latin typeface="+mn-ea"/>
              </a:rPr>
              <a:t>!</a:t>
            </a:r>
          </a:p>
        </p:txBody>
      </p:sp>
      <p:sp>
        <p:nvSpPr>
          <p:cNvPr id="9" name="矩形 8"/>
          <p:cNvSpPr/>
          <p:nvPr/>
        </p:nvSpPr>
        <p:spPr>
          <a:xfrm>
            <a:off x="8516934" y="4347700"/>
            <a:ext cx="1210588" cy="430374"/>
          </a:xfrm>
          <a:prstGeom prst="rect">
            <a:avLst/>
          </a:prstGeom>
        </p:spPr>
        <p:txBody>
          <a:bodyPr wrap="none">
            <a:spAutoFit/>
          </a:bodyPr>
          <a:lstStyle/>
          <a:p>
            <a:pPr algn="ctr">
              <a:lnSpc>
                <a:spcPct val="120000"/>
              </a:lnSpc>
            </a:pPr>
            <a:r>
              <a:rPr lang="zh-CN" altLang="en-US" sz="2000" dirty="0">
                <a:solidFill>
                  <a:schemeClr val="tx1">
                    <a:lumMod val="85000"/>
                    <a:lumOff val="15000"/>
                  </a:schemeClr>
                </a:solidFill>
                <a:latin typeface="+mn-ea"/>
              </a:rPr>
              <a:t>免费组卷</a:t>
            </a:r>
            <a:endParaRPr lang="zh-CN" altLang="zh-CN" sz="2000" dirty="0">
              <a:solidFill>
                <a:schemeClr val="tx1">
                  <a:lumMod val="85000"/>
                  <a:lumOff val="15000"/>
                </a:schemeClr>
              </a:solidFill>
              <a:latin typeface="+mn-ea"/>
            </a:endParaRPr>
          </a:p>
        </p:txBody>
      </p:sp>
      <p:cxnSp>
        <p:nvCxnSpPr>
          <p:cNvPr id="11" name="直接连接符 10"/>
          <p:cNvCxnSpPr/>
          <p:nvPr/>
        </p:nvCxnSpPr>
        <p:spPr>
          <a:xfrm>
            <a:off x="6096000" y="1251857"/>
            <a:ext cx="0" cy="435428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矩形 11">
            <a:hlinkClick r:id="rId3"/>
          </p:cNvPr>
          <p:cNvSpPr/>
          <p:nvPr/>
        </p:nvSpPr>
        <p:spPr>
          <a:xfrm>
            <a:off x="7924799" y="4833257"/>
            <a:ext cx="2394857" cy="478971"/>
          </a:xfrm>
          <a:prstGeom prst="rect">
            <a:avLst/>
          </a:prstGeom>
          <a:solidFill>
            <a:srgbClr val="DA25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www.wln100.com</a:t>
            </a:r>
            <a:endParaRPr lang="zh-CN" altLang="en-US" sz="2000" dirty="0">
              <a:solidFill>
                <a:schemeClr val="bg1"/>
              </a:solidFill>
            </a:endParaRPr>
          </a:p>
        </p:txBody>
      </p:sp>
      <p:sp>
        <p:nvSpPr>
          <p:cNvPr id="14" name="文本框 13"/>
          <p:cNvSpPr txBox="1"/>
          <p:nvPr/>
        </p:nvSpPr>
        <p:spPr>
          <a:xfrm>
            <a:off x="1474395" y="4313171"/>
            <a:ext cx="3448380" cy="553998"/>
          </a:xfrm>
          <a:prstGeom prst="rect">
            <a:avLst/>
          </a:prstGeom>
          <a:noFill/>
        </p:spPr>
        <p:txBody>
          <a:bodyPr wrap="none" rtlCol="0">
            <a:spAutoFit/>
          </a:bodyPr>
          <a:lstStyle/>
          <a:p>
            <a:pPr algn="ctr">
              <a:lnSpc>
                <a:spcPct val="150000"/>
              </a:lnSpc>
            </a:pPr>
            <a:r>
              <a:rPr lang="en-US" altLang="zh-CN" sz="2000" dirty="0">
                <a:solidFill>
                  <a:schemeClr val="tx1">
                    <a:lumMod val="85000"/>
                    <a:lumOff val="15000"/>
                  </a:schemeClr>
                </a:solidFill>
              </a:rPr>
              <a:t>2019《</a:t>
            </a:r>
            <a:r>
              <a:rPr lang="zh-CN" altLang="en-US" sz="2000" dirty="0">
                <a:solidFill>
                  <a:schemeClr val="tx1">
                    <a:lumMod val="85000"/>
                    <a:lumOff val="15000"/>
                  </a:schemeClr>
                </a:solidFill>
              </a:rPr>
              <a:t>高考帮</a:t>
            </a:r>
            <a:r>
              <a:rPr lang="en-US" altLang="zh-CN" sz="2000" dirty="0">
                <a:solidFill>
                  <a:schemeClr val="tx1">
                    <a:lumMod val="85000"/>
                    <a:lumOff val="15000"/>
                  </a:schemeClr>
                </a:solidFill>
              </a:rPr>
              <a:t>》</a:t>
            </a:r>
            <a:r>
              <a:rPr lang="zh-CN" altLang="en-US" sz="2000" dirty="0">
                <a:solidFill>
                  <a:schemeClr val="tx1">
                    <a:lumMod val="85000"/>
                    <a:lumOff val="15000"/>
                  </a:schemeClr>
                </a:solidFill>
              </a:rPr>
              <a:t>增值</a:t>
            </a:r>
            <a:r>
              <a:rPr lang="en-US" altLang="zh-CN" sz="2000" dirty="0">
                <a:solidFill>
                  <a:schemeClr val="tx1">
                    <a:lumMod val="85000"/>
                    <a:lumOff val="15000"/>
                  </a:schemeClr>
                </a:solidFill>
              </a:rPr>
              <a:t>PPT</a:t>
            </a:r>
            <a:r>
              <a:rPr lang="zh-CN" altLang="en-US" sz="2000" dirty="0">
                <a:solidFill>
                  <a:schemeClr val="tx1">
                    <a:lumMod val="85000"/>
                    <a:lumOff val="15000"/>
                  </a:schemeClr>
                </a:solidFill>
              </a:rPr>
              <a:t>课件</a:t>
            </a:r>
            <a:endParaRPr lang="en-US" altLang="zh-CN" sz="2000" dirty="0">
              <a:solidFill>
                <a:schemeClr val="tx1">
                  <a:lumMod val="85000"/>
                  <a:lumOff val="15000"/>
                </a:schemeClr>
              </a:solidFill>
            </a:endParaRPr>
          </a:p>
        </p:txBody>
      </p:sp>
      <p:sp>
        <p:nvSpPr>
          <p:cNvPr id="16" name="矩形 15">
            <a:hlinkClick r:id="rId4"/>
          </p:cNvPr>
          <p:cNvSpPr/>
          <p:nvPr/>
        </p:nvSpPr>
        <p:spPr>
          <a:xfrm>
            <a:off x="1902399" y="4833257"/>
            <a:ext cx="2385706" cy="478971"/>
          </a:xfrm>
          <a:prstGeom prst="rect">
            <a:avLst/>
          </a:prstGeom>
          <a:solidFill>
            <a:srgbClr val="DA25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rPr>
              <a:t>查看更多 </a:t>
            </a:r>
            <a:r>
              <a:rPr lang="en-US" altLang="zh-CN" sz="1400" dirty="0">
                <a:solidFill>
                  <a:schemeClr val="bg1"/>
                </a:solidFill>
              </a:rPr>
              <a:t>&gt;</a:t>
            </a:r>
            <a:endParaRPr lang="zh-CN" altLang="en-US" sz="1400" dirty="0">
              <a:solidFill>
                <a:schemeClr val="bg1"/>
              </a:solidFill>
            </a:endParaRPr>
          </a:p>
        </p:txBody>
      </p:sp>
      <p:pic>
        <p:nvPicPr>
          <p:cNvPr id="15" name="图片 14"/>
          <p:cNvPicPr>
            <a:picLocks noChangeAspect="1"/>
          </p:cNvPicPr>
          <p:nvPr/>
        </p:nvPicPr>
        <p:blipFill>
          <a:blip r:embed="rId5"/>
          <a:stretch>
            <a:fillRect/>
          </a:stretch>
        </p:blipFill>
        <p:spPr>
          <a:xfrm>
            <a:off x="2291287" y="1753540"/>
            <a:ext cx="1654790" cy="2382898"/>
          </a:xfrm>
          <a:prstGeom prst="rect">
            <a:avLst/>
          </a:prstGeom>
          <a:solidFill>
            <a:srgbClr val="C00000"/>
          </a:solidFill>
          <a:ln>
            <a:solidFill>
              <a:srgbClr val="DA251C"/>
            </a:solidFill>
          </a:ln>
        </p:spPr>
      </p:pic>
    </p:spTree>
    <p:extLst>
      <p:ext uri="{BB962C8B-B14F-4D97-AF65-F5344CB8AC3E}">
        <p14:creationId xmlns:p14="http://schemas.microsoft.com/office/powerpoint/2010/main" val="2749715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4043" y="949904"/>
            <a:ext cx="11723913" cy="3970318"/>
          </a:xfrm>
          <a:prstGeom prst="rect">
            <a:avLst/>
          </a:prstGeom>
        </p:spPr>
        <p:txBody>
          <a:bodyPr wrap="square">
            <a:spAutoFit/>
          </a:bodyPr>
          <a:lstStyle/>
          <a:p>
            <a:pPr>
              <a:lnSpc>
                <a:spcPct val="150000"/>
              </a:lnSpc>
            </a:pPr>
            <a:r>
              <a:rPr lang="zh-CN" altLang="zh-CN" sz="2800" b="1" dirty="0"/>
              <a:t>考情分析</a:t>
            </a:r>
            <a:r>
              <a:rPr lang="zh-CN" altLang="zh-CN" sz="2800" dirty="0"/>
              <a:t>　</a:t>
            </a:r>
            <a:r>
              <a:rPr lang="en-US" altLang="zh-CN" sz="2800" dirty="0"/>
              <a:t>(1)</a:t>
            </a:r>
            <a:r>
              <a:rPr lang="zh-CN" altLang="zh-CN" sz="2800" dirty="0"/>
              <a:t>以化学反应与能量的基本概念立题</a:t>
            </a:r>
            <a:r>
              <a:rPr lang="en-US" altLang="zh-CN" sz="2800" dirty="0"/>
              <a:t>,</a:t>
            </a:r>
            <a:r>
              <a:rPr lang="zh-CN" altLang="zh-CN" sz="2800" dirty="0"/>
              <a:t>考查化学反应中能量转化的形式和反应热的有关计算</a:t>
            </a:r>
            <a:r>
              <a:rPr lang="en-US" altLang="zh-CN" sz="2800" dirty="0"/>
              <a:t>;(2)</a:t>
            </a:r>
            <a:r>
              <a:rPr lang="zh-CN" altLang="zh-CN" sz="2800" dirty="0"/>
              <a:t>以盖斯定律的应用立题</a:t>
            </a:r>
            <a:r>
              <a:rPr lang="en-US" altLang="zh-CN" sz="2800" dirty="0"/>
              <a:t>,</a:t>
            </a:r>
            <a:r>
              <a:rPr lang="zh-CN" altLang="zh-CN" sz="2800" dirty="0"/>
              <a:t>以非选择题中某一问的形式考查热化学方程式的书写和反应热的计算</a:t>
            </a:r>
            <a:r>
              <a:rPr lang="en-US" altLang="zh-CN" sz="2800" dirty="0"/>
              <a:t>,</a:t>
            </a:r>
            <a:r>
              <a:rPr lang="zh-CN" altLang="zh-CN" sz="2800" dirty="0"/>
              <a:t>分值为</a:t>
            </a:r>
            <a:r>
              <a:rPr lang="en-US" altLang="zh-CN" sz="2800" dirty="0"/>
              <a:t>3~6</a:t>
            </a:r>
            <a:r>
              <a:rPr lang="zh-CN" altLang="zh-CN" sz="2800" dirty="0"/>
              <a:t>分。 </a:t>
            </a:r>
          </a:p>
          <a:p>
            <a:pPr>
              <a:lnSpc>
                <a:spcPct val="150000"/>
              </a:lnSpc>
            </a:pPr>
            <a:r>
              <a:rPr lang="zh-CN" altLang="zh-CN" sz="2800" b="1" dirty="0"/>
              <a:t>命题预测</a:t>
            </a:r>
            <a:r>
              <a:rPr lang="zh-CN" altLang="zh-CN" sz="2800" dirty="0"/>
              <a:t>　预测在</a:t>
            </a:r>
            <a:r>
              <a:rPr lang="en-US" altLang="zh-CN" sz="2800" dirty="0"/>
              <a:t>2019</a:t>
            </a:r>
            <a:r>
              <a:rPr lang="zh-CN" altLang="zh-CN" sz="2800" dirty="0"/>
              <a:t>年高考中</a:t>
            </a:r>
            <a:r>
              <a:rPr lang="en-US" altLang="zh-CN" sz="2800" dirty="0"/>
              <a:t>,</a:t>
            </a:r>
            <a:r>
              <a:rPr lang="zh-CN" altLang="zh-CN" sz="2800" dirty="0"/>
              <a:t>反应热的考查内容将不断拓宽</a:t>
            </a:r>
            <a:r>
              <a:rPr lang="en-US" altLang="zh-CN" sz="2800" dirty="0"/>
              <a:t>,</a:t>
            </a:r>
            <a:r>
              <a:rPr lang="zh-CN" altLang="zh-CN" sz="2800" dirty="0"/>
              <a:t>对热化学方程式的书写及盖斯定律的应用要求会有所提高</a:t>
            </a:r>
            <a:r>
              <a:rPr lang="en-US" altLang="zh-CN" sz="2800" dirty="0"/>
              <a:t>,</a:t>
            </a:r>
            <a:r>
              <a:rPr lang="zh-CN" altLang="zh-CN" sz="2800" dirty="0"/>
              <a:t>另外试题可能更加关注能源问题</a:t>
            </a:r>
            <a:r>
              <a:rPr lang="en-US" altLang="zh-CN" sz="2800" dirty="0"/>
              <a:t>,</a:t>
            </a:r>
            <a:r>
              <a:rPr lang="zh-CN" altLang="zh-CN" sz="2800" dirty="0"/>
              <a:t>以期引导考生形成与环境和谐共处</a:t>
            </a:r>
            <a:r>
              <a:rPr lang="en-US" altLang="zh-CN" sz="2800" dirty="0"/>
              <a:t>,</a:t>
            </a:r>
            <a:r>
              <a:rPr lang="zh-CN" altLang="zh-CN" sz="2800" dirty="0"/>
              <a:t>合理利用自然资源的观念</a:t>
            </a:r>
            <a:endParaRPr lang="en-US" altLang="zh-CN" sz="2800" dirty="0"/>
          </a:p>
        </p:txBody>
      </p:sp>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8" name="矩形 7"/>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命题分析预测</a:t>
            </a:r>
          </a:p>
        </p:txBody>
      </p:sp>
    </p:spTree>
    <p:extLst>
      <p:ext uri="{BB962C8B-B14F-4D97-AF65-F5344CB8AC3E}">
        <p14:creationId xmlns:p14="http://schemas.microsoft.com/office/powerpoint/2010/main" val="1720224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AAD38542-DC3E-4EAF-91C0-5B525E3126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4" name="矩形 3">
            <a:extLst>
              <a:ext uri="{FF2B5EF4-FFF2-40B4-BE49-F238E27FC236}">
                <a16:creationId xmlns="" xmlns:a16="http://schemas.microsoft.com/office/drawing/2014/main" id="{6256DDF3-5962-4C1C-A62C-6C8C07560C22}"/>
              </a:ext>
            </a:extLst>
          </p:cNvPr>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知识体系构建</a:t>
            </a:r>
          </a:p>
        </p:txBody>
      </p:sp>
      <p:pic>
        <p:nvPicPr>
          <p:cNvPr id="5" name="图片 4">
            <a:extLst>
              <a:ext uri="{FF2B5EF4-FFF2-40B4-BE49-F238E27FC236}">
                <a16:creationId xmlns="" xmlns:a16="http://schemas.microsoft.com/office/drawing/2014/main" id="{4F505976-ED98-4CA4-BAD6-04BE71FB9A26}"/>
              </a:ext>
            </a:extLst>
          </p:cNvPr>
          <p:cNvPicPr>
            <a:picLocks noChangeAspect="1"/>
          </p:cNvPicPr>
          <p:nvPr/>
        </p:nvPicPr>
        <p:blipFill>
          <a:blip r:embed="rId2"/>
          <a:stretch>
            <a:fillRect/>
          </a:stretch>
        </p:blipFill>
        <p:spPr>
          <a:xfrm>
            <a:off x="299269" y="759324"/>
            <a:ext cx="11408050" cy="5914960"/>
          </a:xfrm>
          <a:prstGeom prst="rect">
            <a:avLst/>
          </a:prstGeom>
          <a:solidFill>
            <a:schemeClr val="accent2"/>
          </a:solidFill>
        </p:spPr>
      </p:pic>
    </p:spTree>
    <p:extLst>
      <p:ext uri="{BB962C8B-B14F-4D97-AF65-F5344CB8AC3E}">
        <p14:creationId xmlns:p14="http://schemas.microsoft.com/office/powerpoint/2010/main" val="9701024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a4141413483a626906ea1563fd4591dfa33a96f"/>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罗马雅黑">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TotalTime>
  <Words>3810</Words>
  <Application>Microsoft Office PowerPoint</Application>
  <PresentationFormat>宽屏</PresentationFormat>
  <Paragraphs>564</Paragraphs>
  <Slides>72</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72</vt:i4>
      </vt:variant>
    </vt:vector>
  </HeadingPairs>
  <TitlesOfParts>
    <vt:vector size="83" baseType="lpstr">
      <vt:lpstr>E-BZ</vt:lpstr>
      <vt:lpstr>FZFSK--GBK1-0</vt:lpstr>
      <vt:lpstr>NEU-BZ-S92</vt:lpstr>
      <vt:lpstr>方正黑体_GBK</vt:lpstr>
      <vt:lpstr>方正书宋_GBK</vt:lpstr>
      <vt:lpstr>微软雅黑</vt:lpstr>
      <vt:lpstr>Arial</vt:lpstr>
      <vt:lpstr>Calibri</vt:lpstr>
      <vt:lpstr>Cambria Math</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dc:creator>
  <cp:lastModifiedBy>lenovo</cp:lastModifiedBy>
  <cp:revision>286</cp:revision>
  <dcterms:created xsi:type="dcterms:W3CDTF">2018-02-01T09:53:21Z</dcterms:created>
  <dcterms:modified xsi:type="dcterms:W3CDTF">2018-03-20T09:41:39Z</dcterms:modified>
</cp:coreProperties>
</file>