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654" r:id="rId4"/>
    <p:sldId id="655" r:id="rId5"/>
    <p:sldId id="261" r:id="rId6"/>
    <p:sldId id="277" r:id="rId7"/>
    <p:sldId id="278" r:id="rId8"/>
    <p:sldId id="279" r:id="rId9"/>
    <p:sldId id="512" r:id="rId10"/>
    <p:sldId id="656" r:id="rId11"/>
    <p:sldId id="273" r:id="rId12"/>
    <p:sldId id="263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539" r:id="rId37"/>
    <p:sldId id="540" r:id="rId38"/>
    <p:sldId id="541" r:id="rId39"/>
    <p:sldId id="542" r:id="rId40"/>
    <p:sldId id="543" r:id="rId41"/>
    <p:sldId id="544" r:id="rId42"/>
    <p:sldId id="545" r:id="rId43"/>
    <p:sldId id="546" r:id="rId44"/>
    <p:sldId id="547" r:id="rId45"/>
    <p:sldId id="548" r:id="rId46"/>
    <p:sldId id="549" r:id="rId47"/>
    <p:sldId id="550" r:id="rId48"/>
    <p:sldId id="551" r:id="rId49"/>
    <p:sldId id="274" r:id="rId50"/>
    <p:sldId id="326" r:id="rId51"/>
    <p:sldId id="554" r:id="rId52"/>
    <p:sldId id="555" r:id="rId53"/>
    <p:sldId id="556" r:id="rId54"/>
    <p:sldId id="282" r:id="rId55"/>
    <p:sldId id="557" r:id="rId56"/>
    <p:sldId id="558" r:id="rId57"/>
    <p:sldId id="336" r:id="rId58"/>
    <p:sldId id="559" r:id="rId59"/>
    <p:sldId id="561" r:id="rId60"/>
    <p:sldId id="562" r:id="rId61"/>
    <p:sldId id="563" r:id="rId62"/>
    <p:sldId id="564" r:id="rId63"/>
    <p:sldId id="565" r:id="rId64"/>
    <p:sldId id="566" r:id="rId65"/>
    <p:sldId id="567" r:id="rId66"/>
    <p:sldId id="568" r:id="rId67"/>
    <p:sldId id="569" r:id="rId68"/>
    <p:sldId id="570" r:id="rId69"/>
    <p:sldId id="571" r:id="rId70"/>
    <p:sldId id="572" r:id="rId71"/>
    <p:sldId id="573" r:id="rId72"/>
    <p:sldId id="574" r:id="rId73"/>
    <p:sldId id="575" r:id="rId74"/>
    <p:sldId id="576" r:id="rId75"/>
    <p:sldId id="577" r:id="rId76"/>
    <p:sldId id="578" r:id="rId77"/>
    <p:sldId id="579" r:id="rId78"/>
    <p:sldId id="580" r:id="rId79"/>
    <p:sldId id="581" r:id="rId80"/>
    <p:sldId id="582" r:id="rId81"/>
    <p:sldId id="583" r:id="rId82"/>
    <p:sldId id="584" r:id="rId83"/>
    <p:sldId id="585" r:id="rId84"/>
    <p:sldId id="586" r:id="rId85"/>
    <p:sldId id="587" r:id="rId86"/>
    <p:sldId id="588" r:id="rId87"/>
    <p:sldId id="589" r:id="rId88"/>
    <p:sldId id="590" r:id="rId89"/>
    <p:sldId id="591" r:id="rId90"/>
    <p:sldId id="592" r:id="rId91"/>
    <p:sldId id="593" r:id="rId92"/>
    <p:sldId id="594" r:id="rId93"/>
    <p:sldId id="595" r:id="rId94"/>
    <p:sldId id="596" r:id="rId95"/>
    <p:sldId id="597" r:id="rId96"/>
    <p:sldId id="598" r:id="rId97"/>
    <p:sldId id="599" r:id="rId98"/>
    <p:sldId id="600" r:id="rId99"/>
    <p:sldId id="601" r:id="rId100"/>
    <p:sldId id="602" r:id="rId101"/>
    <p:sldId id="603" r:id="rId102"/>
    <p:sldId id="604" r:id="rId103"/>
    <p:sldId id="605" r:id="rId104"/>
    <p:sldId id="606" r:id="rId105"/>
    <p:sldId id="607" r:id="rId106"/>
    <p:sldId id="608" r:id="rId107"/>
    <p:sldId id="609" r:id="rId108"/>
    <p:sldId id="610" r:id="rId109"/>
    <p:sldId id="611" r:id="rId110"/>
    <p:sldId id="612" r:id="rId111"/>
    <p:sldId id="613" r:id="rId112"/>
    <p:sldId id="614" r:id="rId113"/>
    <p:sldId id="615" r:id="rId114"/>
    <p:sldId id="616" r:id="rId115"/>
    <p:sldId id="617" r:id="rId116"/>
    <p:sldId id="618" r:id="rId117"/>
    <p:sldId id="619" r:id="rId118"/>
    <p:sldId id="620" r:id="rId119"/>
    <p:sldId id="621" r:id="rId120"/>
    <p:sldId id="622" r:id="rId121"/>
    <p:sldId id="623" r:id="rId122"/>
    <p:sldId id="624" r:id="rId123"/>
    <p:sldId id="625" r:id="rId124"/>
    <p:sldId id="626" r:id="rId125"/>
    <p:sldId id="627" r:id="rId126"/>
    <p:sldId id="628" r:id="rId127"/>
    <p:sldId id="629" r:id="rId128"/>
    <p:sldId id="275" r:id="rId129"/>
    <p:sldId id="283" r:id="rId130"/>
    <p:sldId id="391" r:id="rId131"/>
    <p:sldId id="632" r:id="rId132"/>
    <p:sldId id="633" r:id="rId133"/>
    <p:sldId id="634" r:id="rId134"/>
    <p:sldId id="635" r:id="rId135"/>
    <p:sldId id="636" r:id="rId136"/>
    <p:sldId id="637" r:id="rId137"/>
    <p:sldId id="638" r:id="rId138"/>
    <p:sldId id="639" r:id="rId139"/>
    <p:sldId id="640" r:id="rId140"/>
    <p:sldId id="641" r:id="rId141"/>
    <p:sldId id="642" r:id="rId142"/>
    <p:sldId id="643" r:id="rId143"/>
    <p:sldId id="644" r:id="rId144"/>
    <p:sldId id="645" r:id="rId145"/>
    <p:sldId id="646" r:id="rId146"/>
    <p:sldId id="647" r:id="rId147"/>
    <p:sldId id="648" r:id="rId148"/>
    <p:sldId id="649" r:id="rId149"/>
    <p:sldId id="650" r:id="rId150"/>
    <p:sldId id="651" r:id="rId151"/>
    <p:sldId id="652" r:id="rId152"/>
    <p:sldId id="653" r:id="rId153"/>
    <p:sldId id="266" r:id="rId154"/>
  </p:sldIdLst>
  <p:sldSz cx="12192000" cy="6858000"/>
  <p:notesSz cx="6858000" cy="9144000"/>
  <p:custDataLst>
    <p:tags r:id="rId1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章节标题" id="{F5EEC428-8706-4C59-AEE4-161BB92701F7}">
          <p14:sldIdLst>
            <p14:sldId id="267"/>
            <p14:sldId id="271"/>
          </p14:sldIdLst>
        </p14:section>
        <p14:section name="目录" id="{62B0F58D-E21A-4849-85F8-F0658C934CDC}">
          <p14:sldIdLst>
            <p14:sldId id="654"/>
            <p14:sldId id="655"/>
          </p14:sldIdLst>
        </p14:section>
        <p14:section name="考情精解读" id="{E5B6AE4C-B16F-4E49-ACF6-1636DDCCFF7B}">
          <p14:sldIdLst>
            <p14:sldId id="261"/>
            <p14:sldId id="277"/>
            <p14:sldId id="278"/>
            <p14:sldId id="279"/>
            <p14:sldId id="512"/>
            <p14:sldId id="656"/>
          </p14:sldIdLst>
        </p14:section>
        <p14:section name="A.知识全通关" id="{0696FE38-A922-4D75-AA25-7EF156A1C92B}">
          <p14:sldIdLst>
            <p14:sldId id="273"/>
            <p14:sldId id="263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</p14:sldIdLst>
        </p14:section>
        <p14:section name="B.素养大提升" id="{EAE3448C-E808-4F1F-840E-365612D64D3F}">
          <p14:sldIdLst>
            <p14:sldId id="274"/>
            <p14:sldId id="326"/>
            <p14:sldId id="554"/>
            <p14:sldId id="555"/>
            <p14:sldId id="556"/>
            <p14:sldId id="282"/>
            <p14:sldId id="557"/>
            <p14:sldId id="558"/>
            <p14:sldId id="336"/>
            <p14:sldId id="559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</p14:sldIdLst>
        </p14:section>
        <p14:section name="C.考向全扫描" id="{C8D129F6-420B-47E8-9577-A84C8752F9E5}">
          <p14:sldIdLst>
            <p14:sldId id="275"/>
            <p14:sldId id="283"/>
            <p14:sldId id="39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</p14:sldIdLst>
        </p14:section>
        <p14:section name="尾片" id="{185A69EE-4998-4242-976C-7169DE9C7BAE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660" y="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gs" Target="tags/tag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7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5312723" y="0"/>
            <a:ext cx="1566554" cy="3412757"/>
            <a:chOff x="5320236" y="0"/>
            <a:chExt cx="1566554" cy="3412757"/>
          </a:xfrm>
        </p:grpSpPr>
        <p:sp>
          <p:nvSpPr>
            <p:cNvPr id="4" name="任意多边形 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3822855" y="6019800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2019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版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高考帮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配套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课件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931714" y="4631739"/>
            <a:ext cx="4297888" cy="1311862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8" name="任意多边形 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38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5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00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13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8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e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2.jpeg"/><Relationship Id="rId7" Type="http://schemas.openxmlformats.org/officeDocument/2006/relationships/image" Target="../media/image84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jpeg"/><Relationship Id="rId5" Type="http://schemas.openxmlformats.org/officeDocument/2006/relationships/image" Target="../media/image8.jpeg"/><Relationship Id="rId4" Type="http://schemas.openxmlformats.org/officeDocument/2006/relationships/image" Target="../media/image79.jpe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ln100.com/" TargetMode="Externa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6.png"/><Relationship Id="rId4" Type="http://schemas.openxmlformats.org/officeDocument/2006/relationships/hyperlink" Target="http://g.tesoon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5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0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知识体系构建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32" y="805805"/>
            <a:ext cx="10129736" cy="58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70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043" y="244824"/>
            <a:ext cx="11723913" cy="6199198"/>
            <a:chOff x="234043" y="244824"/>
            <a:chExt cx="11723913" cy="6199198"/>
          </a:xfrm>
        </p:grpSpPr>
        <p:sp>
          <p:nvSpPr>
            <p:cNvPr id="2" name="矩形 1"/>
            <p:cNvSpPr/>
            <p:nvPr/>
          </p:nvSpPr>
          <p:spPr>
            <a:xfrm>
              <a:off x="234043" y="244824"/>
              <a:ext cx="11723913" cy="6199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示例</a:t>
              </a:r>
              <a:r>
                <a:rPr lang="en-US" altLang="zh-CN" sz="2800" b="1" dirty="0" smtClean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6   </a:t>
              </a:r>
              <a:r>
                <a:rPr lang="en-US" altLang="zh-CN" sz="2800" dirty="0"/>
                <a:t>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</a:t>
              </a:r>
              <a:r>
                <a:rPr lang="zh-CN" altLang="zh-CN" sz="2800" dirty="0"/>
                <a:t>是火法炼铜的一种重要原料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下面是由</a:t>
              </a:r>
              <a:r>
                <a:rPr lang="en-US" altLang="zh-CN" sz="2800" dirty="0"/>
                <a:t>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</a:t>
              </a:r>
              <a:r>
                <a:rPr lang="zh-CN" altLang="zh-CN" sz="2800" dirty="0"/>
                <a:t>冶炼铜及制取</a:t>
              </a:r>
              <a:r>
                <a:rPr lang="en-US" altLang="zh-CN" sz="2800" dirty="0"/>
                <a:t>CuSO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·5H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的流程图</a:t>
              </a:r>
              <a:r>
                <a:rPr lang="en-US" altLang="zh-CN" sz="2800" dirty="0"/>
                <a:t>: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800" dirty="0"/>
                <a:t>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        Cu        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、</a:t>
              </a:r>
              <a:r>
                <a:rPr lang="en-US" altLang="zh-CN" sz="2800" dirty="0" err="1"/>
                <a:t>CuO</a:t>
              </a:r>
              <a:r>
                <a:rPr lang="en-US" altLang="zh-CN" sz="2800" dirty="0"/>
                <a:t>                 A            B                     </a:t>
              </a:r>
              <a:r>
                <a:rPr lang="zh-CN" altLang="zh-CN" sz="2800" dirty="0"/>
                <a:t>胆矾</a:t>
              </a:r>
              <a:endParaRPr lang="en-US" altLang="zh-CN" sz="2800" dirty="0"/>
            </a:p>
            <a:p>
              <a:pPr>
                <a:lnSpc>
                  <a:spcPct val="130000"/>
                </a:lnSpc>
              </a:pPr>
              <a:r>
                <a:rPr lang="en-US" altLang="zh-CN" sz="2800" dirty="0"/>
                <a:t>(1)Cu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</a:t>
              </a:r>
              <a:r>
                <a:rPr lang="zh-CN" altLang="zh-CN" sz="2800" dirty="0"/>
                <a:t>中铜元素的化合价为</a:t>
              </a:r>
              <a:r>
                <a:rPr lang="zh-CN" altLang="zh-CN" sz="2800" u="sng" dirty="0"/>
                <a:t>　　　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火法炼铜的反应原理是</a:t>
              </a:r>
              <a:r>
                <a:rPr lang="zh-CN" altLang="zh-CN" sz="2800" u="sng" dirty="0"/>
                <a:t>　　　　</a:t>
              </a:r>
              <a:r>
                <a:rPr lang="en-US" altLang="zh-CN" sz="2800" u="sng" dirty="0"/>
                <a:t>     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用化学方程式表示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 </a:t>
              </a:r>
              <a:endParaRPr lang="zh-CN" altLang="zh-CN" sz="2800" dirty="0"/>
            </a:p>
            <a:p>
              <a:pPr>
                <a:lnSpc>
                  <a:spcPct val="130000"/>
                </a:lnSpc>
              </a:pPr>
              <a:r>
                <a:rPr lang="en-US" altLang="zh-CN" sz="2800" dirty="0"/>
                <a:t>(2)Cu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、</a:t>
              </a:r>
              <a:r>
                <a:rPr lang="en-US" altLang="zh-CN" sz="2800" dirty="0" err="1"/>
                <a:t>CuO</a:t>
              </a:r>
              <a:r>
                <a:rPr lang="zh-CN" altLang="zh-CN" sz="2800" dirty="0"/>
                <a:t>加入足量稀硫酸得到的体系</a:t>
              </a:r>
              <a:r>
                <a:rPr lang="en-US" altLang="zh-CN" sz="2800" dirty="0"/>
                <a:t>A</a:t>
              </a:r>
              <a:r>
                <a:rPr lang="zh-CN" altLang="zh-CN" sz="2800" dirty="0"/>
                <a:t>中溶液呈蓝色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且有红色物质生成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写出生成红色物质的离子方程式</a:t>
              </a:r>
              <a:r>
                <a:rPr lang="zh-CN" altLang="zh-CN" sz="2800" u="sng" dirty="0"/>
                <a:t>　　　　　　　　　　　　　　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 </a:t>
              </a:r>
              <a:endParaRPr lang="zh-CN" altLang="zh-CN" sz="2800" dirty="0"/>
            </a:p>
            <a:p>
              <a:pPr>
                <a:lnSpc>
                  <a:spcPct val="130000"/>
                </a:lnSpc>
              </a:pPr>
              <a:r>
                <a:rPr lang="en-US" altLang="zh-CN" sz="2800" dirty="0"/>
                <a:t>(3)</a:t>
              </a:r>
              <a:r>
                <a:rPr lang="zh-CN" altLang="zh-CN" sz="2800" dirty="0"/>
                <a:t>若使</a:t>
              </a:r>
              <a:r>
                <a:rPr lang="en-US" altLang="zh-CN" sz="2800" dirty="0"/>
                <a:t>A</a:t>
              </a:r>
              <a:r>
                <a:rPr lang="zh-CN" altLang="zh-CN" sz="2800" dirty="0"/>
                <a:t>中单质反应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加入的试剂最好是</a:t>
              </a:r>
              <a:r>
                <a:rPr lang="zh-CN" altLang="zh-CN" sz="2800" u="sng" dirty="0"/>
                <a:t>　　　　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 </a:t>
              </a:r>
              <a:endParaRPr lang="zh-CN" altLang="zh-CN" sz="2800" dirty="0"/>
            </a:p>
            <a:p>
              <a:pPr>
                <a:lnSpc>
                  <a:spcPct val="130000"/>
                </a:lnSpc>
              </a:pPr>
              <a:r>
                <a:rPr lang="en-US" altLang="zh-CN" sz="2800" dirty="0"/>
                <a:t>A.</a:t>
              </a:r>
              <a:r>
                <a:rPr lang="zh-CN" altLang="zh-CN" sz="2800" dirty="0"/>
                <a:t>适量的</a:t>
              </a:r>
              <a:r>
                <a:rPr lang="en-US" altLang="zh-CN" sz="2800" dirty="0"/>
                <a:t>NaNO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　　</a:t>
              </a:r>
              <a:r>
                <a:rPr lang="en-US" altLang="zh-CN" sz="2800" dirty="0"/>
                <a:t>B.</a:t>
              </a:r>
              <a:r>
                <a:rPr lang="zh-CN" altLang="zh-CN" sz="2800" dirty="0"/>
                <a:t>适量的</a:t>
              </a:r>
              <a:r>
                <a:rPr lang="en-US" altLang="zh-CN" sz="2800" dirty="0"/>
                <a:t>HNO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　　</a:t>
              </a:r>
              <a:r>
                <a:rPr lang="en-US" altLang="zh-CN" sz="2800" dirty="0"/>
                <a:t>C.</a:t>
              </a:r>
              <a:r>
                <a:rPr lang="zh-CN" altLang="zh-CN" sz="2800" dirty="0"/>
                <a:t>适量的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endParaRPr lang="zh-CN" altLang="zh-CN" sz="2800" dirty="0"/>
            </a:p>
            <a:p>
              <a:pPr>
                <a:lnSpc>
                  <a:spcPct val="130000"/>
                </a:lnSpc>
              </a:pPr>
              <a:r>
                <a:rPr lang="en-US" altLang="zh-CN" sz="2800" dirty="0"/>
                <a:t>(4)</a:t>
              </a:r>
              <a:r>
                <a:rPr lang="zh-CN" altLang="zh-CN" sz="2800" dirty="0"/>
                <a:t>若</a:t>
              </a:r>
              <a:r>
                <a:rPr lang="en-US" altLang="zh-CN" sz="2800" dirty="0"/>
                <a:t>B</a:t>
              </a:r>
              <a:r>
                <a:rPr lang="zh-CN" altLang="zh-CN" sz="2800" dirty="0"/>
                <a:t>溶液的体积为</a:t>
              </a:r>
              <a:r>
                <a:rPr lang="en-US" altLang="zh-CN" sz="2800" dirty="0"/>
                <a:t>0.2 L,</a:t>
              </a:r>
              <a:r>
                <a:rPr lang="zh-CN" altLang="zh-CN" sz="2800" dirty="0"/>
                <a:t>电解</a:t>
              </a:r>
              <a:r>
                <a:rPr lang="en-US" altLang="zh-CN" sz="2800" dirty="0"/>
                <a:t>B</a:t>
              </a:r>
              <a:r>
                <a:rPr lang="zh-CN" altLang="zh-CN" sz="2800" dirty="0"/>
                <a:t>溶液一段时间后溶液的</a:t>
              </a:r>
              <a:r>
                <a:rPr lang="en-US" altLang="zh-CN" sz="2800" dirty="0"/>
                <a:t>pH</a:t>
              </a:r>
              <a:r>
                <a:rPr lang="zh-CN" altLang="zh-CN" sz="2800" dirty="0"/>
                <a:t>由</a:t>
              </a:r>
              <a:r>
                <a:rPr lang="en-US" altLang="zh-CN" sz="2800" dirty="0"/>
                <a:t>2</a:t>
              </a:r>
              <a:r>
                <a:rPr lang="zh-CN" altLang="zh-CN" sz="2800" dirty="0"/>
                <a:t>变为</a:t>
              </a:r>
              <a:r>
                <a:rPr lang="en-US" altLang="zh-CN" sz="2800" dirty="0"/>
                <a:t>1(</a:t>
              </a:r>
              <a:r>
                <a:rPr lang="zh-CN" altLang="zh-CN" sz="2800" dirty="0"/>
                <a:t>体积变化忽略不计</a:t>
              </a:r>
              <a:r>
                <a:rPr lang="en-US" altLang="zh-CN" sz="2800" dirty="0"/>
                <a:t>),</a:t>
              </a:r>
              <a:r>
                <a:rPr lang="zh-CN" altLang="zh-CN" sz="2800" dirty="0"/>
                <a:t>此时电解过程中转移电子的物质的量是</a:t>
              </a:r>
              <a:r>
                <a:rPr lang="zh-CN" altLang="zh-CN" sz="2800" u="sng" dirty="0"/>
                <a:t>　　　　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 </a:t>
              </a:r>
              <a:endParaRPr lang="zh-CN" altLang="zh-CN" sz="2800" dirty="0"/>
            </a:p>
          </p:txBody>
        </p:sp>
        <p:pic>
          <p:nvPicPr>
            <p:cNvPr id="14" name="图片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68082" y="1489777"/>
              <a:ext cx="447358" cy="560170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75748" y="1457884"/>
              <a:ext cx="518888" cy="467746"/>
            </a:xfrm>
            <a:prstGeom prst="rect">
              <a:avLst/>
            </a:prstGeom>
          </p:spPr>
        </p:pic>
        <p:pic>
          <p:nvPicPr>
            <p:cNvPr id="16" name="图片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765357" y="1449519"/>
              <a:ext cx="1387793" cy="440862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16085" y="1467415"/>
              <a:ext cx="909815" cy="430674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788835" y="1495860"/>
              <a:ext cx="1776577" cy="379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3438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043" y="244824"/>
            <a:ext cx="11723913" cy="5885265"/>
            <a:chOff x="234043" y="244824"/>
            <a:chExt cx="11723913" cy="5885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234043" y="244824"/>
                  <a:ext cx="11723913" cy="5885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zh-CN" sz="2800" b="1" dirty="0">
                      <a:solidFill>
                        <a:srgbClr val="DA251C"/>
                      </a:solidFill>
                    </a:rPr>
                    <a:t>解析</a:t>
                  </a:r>
                  <a:r>
                    <a:rPr lang="zh-CN" altLang="zh-CN" sz="2800" dirty="0"/>
                    <a:t>　从火法炼铜出发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建立了一系列转化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并根据信息进行分析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得出反应的化学方程式。</a:t>
                  </a:r>
                  <a:r>
                    <a:rPr lang="en-US" altLang="zh-CN" sz="2800" dirty="0"/>
                    <a:t>(1)Cu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</a:t>
                  </a:r>
                  <a:r>
                    <a:rPr lang="zh-CN" altLang="zh-CN" sz="2800" dirty="0"/>
                    <a:t>中铜元素为</a:t>
                  </a:r>
                  <a:r>
                    <a:rPr lang="en-US" altLang="zh-CN" sz="2800" dirty="0"/>
                    <a:t>+1</a:t>
                  </a:r>
                  <a:r>
                    <a:rPr lang="zh-CN" altLang="zh-CN" sz="2800" dirty="0"/>
                    <a:t>价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火法炼铜中铜元素、氧元素被还原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硫元素被氧化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反应原理为</a:t>
                  </a:r>
                  <a:r>
                    <a:rPr lang="en-US" altLang="zh-CN" sz="2800" dirty="0"/>
                    <a:t>Cu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S+O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        2Cu+SO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(2)</a:t>
                  </a:r>
                  <a:r>
                    <a:rPr lang="zh-CN" altLang="zh-CN" sz="2800" dirty="0"/>
                    <a:t>生成的红色物质为铜</a:t>
                  </a:r>
                  <a:r>
                    <a:rPr lang="en-US" altLang="zh-CN" sz="2800" dirty="0"/>
                    <a:t>,Cu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与稀硫酸发生氧化还原反应</a:t>
                  </a:r>
                  <a:r>
                    <a:rPr lang="en-US" altLang="zh-CN" sz="2800" dirty="0"/>
                    <a:t>:Cu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O+2H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        Cu+Cu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(3)</a:t>
                  </a:r>
                  <a:r>
                    <a:rPr lang="zh-CN" altLang="zh-CN" sz="2800" dirty="0"/>
                    <a:t>在酸性条件下</a:t>
                  </a:r>
                  <a:r>
                    <a:rPr lang="en-US" altLang="zh-CN" sz="2800" dirty="0"/>
                    <a:t>,H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可将</a:t>
                  </a:r>
                  <a:r>
                    <a:rPr lang="en-US" altLang="zh-CN" sz="2800" dirty="0"/>
                    <a:t>Cu</a:t>
                  </a:r>
                  <a:r>
                    <a:rPr lang="zh-CN" altLang="zh-CN" sz="2800" dirty="0"/>
                    <a:t>单质氧化为</a:t>
                  </a:r>
                  <a:r>
                    <a:rPr lang="en-US" altLang="zh-CN" sz="2800" dirty="0"/>
                    <a:t>Cu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并且适量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的加入不会引入杂质。</a:t>
                  </a:r>
                  <a:r>
                    <a:rPr lang="en-US" altLang="zh-CN" sz="2800" dirty="0"/>
                    <a:t>(4)</a:t>
                  </a:r>
                  <a:r>
                    <a:rPr lang="zh-CN" altLang="zh-CN" sz="2800" dirty="0"/>
                    <a:t>根据 </a:t>
                  </a:r>
                  <a:r>
                    <a:rPr lang="en-US" altLang="zh-CN" sz="2800" dirty="0"/>
                    <a:t>2CuSO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+2H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       2H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+O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↑+2Cu,</a:t>
                  </a:r>
                  <a:r>
                    <a:rPr lang="zh-CN" altLang="zh-CN" sz="2800" dirty="0"/>
                    <a:t>可知关系式</a:t>
                  </a:r>
                  <a:r>
                    <a:rPr lang="en-US" altLang="zh-CN" sz="2800" dirty="0"/>
                    <a:t>:2H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~H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~2e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电解后生成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SO</a:t>
                  </a:r>
                  <a:r>
                    <a:rPr lang="en-US" altLang="zh-CN" sz="2800" baseline="-25000" dirty="0"/>
                    <a:t>4</a:t>
                  </a:r>
                  <a:r>
                    <a:rPr lang="zh-CN" altLang="zh-CN" sz="2800" dirty="0"/>
                    <a:t>的物质的量为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CN" sz="2800" i="1" dirty="0"/>
                    <a:t>n</a:t>
                  </a:r>
                  <a:r>
                    <a:rPr lang="en-US" altLang="zh-CN" sz="2800" dirty="0"/>
                    <a:t>(H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)=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(0.1 </a:t>
                  </a:r>
                  <a:r>
                    <a:rPr lang="en-US" altLang="zh-CN" sz="2800" dirty="0" err="1"/>
                    <a:t>mol</a:t>
                  </a:r>
                  <a:r>
                    <a:rPr lang="en-US" altLang="zh-CN" sz="2800" dirty="0"/>
                    <a:t>/L-0.01 </a:t>
                  </a:r>
                  <a:r>
                    <a:rPr lang="en-US" altLang="zh-CN" sz="2800" dirty="0" err="1"/>
                    <a:t>mol</a:t>
                  </a:r>
                  <a:r>
                    <a:rPr lang="en-US" altLang="zh-CN" sz="2800" dirty="0"/>
                    <a:t>/L)×0.2 L=0.009 </a:t>
                  </a:r>
                  <a:r>
                    <a:rPr lang="en-US" altLang="zh-CN" sz="2800" dirty="0" err="1"/>
                    <a:t>mol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故转移电子的物质的量为</a:t>
                  </a:r>
                  <a:r>
                    <a:rPr lang="en-US" altLang="zh-CN" sz="2800" dirty="0"/>
                    <a:t>0.018 </a:t>
                  </a:r>
                  <a:r>
                    <a:rPr lang="en-US" altLang="zh-CN" sz="2800" dirty="0" err="1"/>
                    <a:t>mol</a:t>
                  </a:r>
                  <a:r>
                    <a:rPr lang="zh-CN" altLang="zh-CN" sz="2800" dirty="0"/>
                    <a:t>。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zh-CN" altLang="zh-CN" sz="2800" b="1" dirty="0">
                      <a:solidFill>
                        <a:srgbClr val="DA251C"/>
                      </a:solidFill>
                    </a:rPr>
                    <a:t>答案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(1)+1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Cu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S+O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       2Cu+SO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(2)Cu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O+2H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       Cu+Cu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(3)C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(4)0.018 </a:t>
                  </a:r>
                  <a:r>
                    <a:rPr lang="en-US" altLang="zh-CN" sz="2800" dirty="0" err="1"/>
                    <a:t>mol</a:t>
                  </a: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43" y="244824"/>
                  <a:ext cx="11723913" cy="5885265"/>
                </a:xfrm>
                <a:prstGeom prst="rect">
                  <a:avLst/>
                </a:prstGeom>
                <a:blipFill>
                  <a:blip r:embed="rId2"/>
                  <a:stretch>
                    <a:fillRect l="-1040" r="-2027" b="-18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图片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111241" y="1336768"/>
              <a:ext cx="617700" cy="556830"/>
            </a:xfrm>
            <a:prstGeom prst="rect">
              <a:avLst/>
            </a:prstGeom>
          </p:spPr>
        </p:pic>
        <p:pic>
          <p:nvPicPr>
            <p:cNvPr id="20" name="图片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568260" y="2114253"/>
              <a:ext cx="533705" cy="303206"/>
            </a:xfrm>
            <a:prstGeom prst="rect">
              <a:avLst/>
            </a:prstGeom>
          </p:spPr>
        </p:pic>
        <p:pic>
          <p:nvPicPr>
            <p:cNvPr id="21" name="图片 2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766245" y="3040771"/>
              <a:ext cx="579060" cy="521993"/>
            </a:xfrm>
            <a:prstGeom prst="rect">
              <a:avLst/>
            </a:prstGeom>
          </p:spPr>
        </p:pic>
        <p:pic>
          <p:nvPicPr>
            <p:cNvPr id="22" name="图片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97631" y="4971273"/>
              <a:ext cx="512444" cy="461947"/>
            </a:xfrm>
            <a:prstGeom prst="rect">
              <a:avLst/>
            </a:prstGeom>
          </p:spPr>
        </p:pic>
        <p:pic>
          <p:nvPicPr>
            <p:cNvPr id="23" name="图片 2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209421" y="5130014"/>
              <a:ext cx="533705" cy="303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682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34043" y="244824"/>
            <a:ext cx="11723913" cy="3367076"/>
            <a:chOff x="234043" y="244824"/>
            <a:chExt cx="11723913" cy="3367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234043" y="244824"/>
                  <a:ext cx="11723913" cy="33670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2800" b="1" dirty="0">
                      <a:solidFill>
                        <a:srgbClr val="DA251C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拓展变式</a:t>
                  </a:r>
                  <a:r>
                    <a:rPr lang="en-US" altLang="zh-CN" sz="2800" b="1" dirty="0">
                      <a:solidFill>
                        <a:srgbClr val="DA251C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5 </a:t>
                  </a:r>
                  <a:r>
                    <a:rPr lang="en-US" altLang="zh-CN" sz="2800" b="1" dirty="0" smtClean="0">
                      <a:solidFill>
                        <a:srgbClr val="DA251C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 </a:t>
                  </a:r>
                  <a:r>
                    <a:rPr lang="zh-CN" altLang="zh-CN" sz="2800" dirty="0" smtClean="0"/>
                    <a:t>下列</a:t>
                  </a:r>
                  <a:r>
                    <a:rPr lang="zh-CN" altLang="zh-CN" sz="2800" dirty="0"/>
                    <a:t>有关</a:t>
                  </a:r>
                  <a:r>
                    <a:rPr lang="en-US" altLang="zh-CN" sz="2800" dirty="0"/>
                    <a:t>CuSO</a:t>
                  </a:r>
                  <a:r>
                    <a:rPr lang="en-US" altLang="zh-CN" sz="2800" baseline="-25000" dirty="0"/>
                    <a:t>4</a:t>
                  </a:r>
                  <a:r>
                    <a:rPr lang="zh-CN" altLang="zh-CN" sz="2800" dirty="0"/>
                    <a:t>溶液的叙述正确的是</a:t>
                  </a:r>
                  <a:r>
                    <a:rPr lang="en-US" altLang="zh-CN" sz="2800" dirty="0"/>
                    <a:t>(</a:t>
                  </a:r>
                  <a:r>
                    <a:rPr lang="zh-CN" altLang="zh-CN" sz="2800" dirty="0"/>
                    <a:t>　　</a:t>
                  </a:r>
                  <a:r>
                    <a:rPr lang="en-US" altLang="zh-CN" sz="2800" dirty="0"/>
                    <a:t>)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A.</a:t>
                  </a:r>
                  <a:r>
                    <a:rPr lang="zh-CN" altLang="zh-CN" sz="2800" dirty="0"/>
                    <a:t>该溶液中可以大量存在</a:t>
                  </a:r>
                  <a:r>
                    <a:rPr lang="en-US" altLang="zh-CN" sz="2800" dirty="0"/>
                    <a:t>Na</a:t>
                  </a:r>
                  <a:r>
                    <a:rPr lang="en-US" altLang="zh-CN" sz="2800" baseline="30000" dirty="0"/>
                    <a:t>+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N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N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Mg</a:t>
                  </a:r>
                  <a:r>
                    <a:rPr lang="en-US" altLang="zh-CN" sz="2800" baseline="30000" dirty="0"/>
                    <a:t>2+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B.</a:t>
                  </a:r>
                  <a:r>
                    <a:rPr lang="zh-CN" altLang="zh-CN" sz="2800" dirty="0"/>
                    <a:t>通入</a:t>
                  </a:r>
                  <a:r>
                    <a:rPr lang="en-US" altLang="zh-CN" sz="2800" dirty="0"/>
                    <a:t>CO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气体产生蓝色沉淀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C.</a:t>
                  </a:r>
                  <a:r>
                    <a:rPr lang="zh-CN" altLang="zh-CN" sz="2800" dirty="0"/>
                    <a:t>与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</a:t>
                  </a:r>
                  <a:r>
                    <a:rPr lang="zh-CN" altLang="zh-CN" sz="2800" dirty="0"/>
                    <a:t>反应的离子方程式</a:t>
                  </a:r>
                  <a:r>
                    <a:rPr lang="en-US" altLang="zh-CN" sz="2800" dirty="0"/>
                    <a:t>:Cu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+S</a:t>
                  </a:r>
                  <a:r>
                    <a:rPr lang="en-US" altLang="zh-CN" sz="2800" baseline="30000" dirty="0"/>
                    <a:t>2-</a:t>
                  </a:r>
                  <a:r>
                    <a:rPr lang="en-US" altLang="zh-CN" sz="2800" dirty="0"/>
                    <a:t>         </a:t>
                  </a:r>
                  <a:r>
                    <a:rPr lang="en-US" altLang="zh-CN" sz="2800" dirty="0" err="1"/>
                    <a:t>CuS</a:t>
                  </a:r>
                  <a:r>
                    <a:rPr lang="en-US" altLang="zh-CN" sz="2800" dirty="0"/>
                    <a:t>↓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D.</a:t>
                  </a:r>
                  <a:r>
                    <a:rPr lang="zh-CN" altLang="zh-CN" sz="2800" dirty="0"/>
                    <a:t>与过量浓氨水反应的离子方程式</a:t>
                  </a:r>
                  <a:r>
                    <a:rPr lang="en-US" altLang="zh-CN" sz="2800" dirty="0"/>
                    <a:t>:Cu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+2NH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·H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       Cu(OH)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↓+2N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43" y="244824"/>
                  <a:ext cx="11723913" cy="336707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40" b="-5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图片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23280" y="2478605"/>
              <a:ext cx="525145" cy="298343"/>
            </a:xfrm>
            <a:prstGeom prst="rect">
              <a:avLst/>
            </a:prstGeom>
          </p:spPr>
        </p:pic>
        <p:pic>
          <p:nvPicPr>
            <p:cNvPr id="20" name="图片 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76336" y="3094261"/>
              <a:ext cx="525145" cy="298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8605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244824"/>
                <a:ext cx="11723913" cy="272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/>
                  <a:t>5.A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CuSO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溶液中的</a:t>
                </a:r>
                <a:r>
                  <a:rPr lang="en-US" altLang="zh-CN" sz="2800" dirty="0"/>
                  <a:t>Cu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水解使溶液显弱酸性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四种离子在酸性条件下可共存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且不与</a:t>
                </a:r>
                <a:r>
                  <a:rPr lang="en-US" altLang="zh-CN" sz="2800" dirty="0"/>
                  <a:t>Cu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或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,A</a:t>
                </a:r>
                <a:r>
                  <a:rPr lang="zh-CN" altLang="zh-CN" sz="2800" dirty="0"/>
                  <a:t>项正确</a:t>
                </a:r>
                <a:r>
                  <a:rPr lang="en-US" altLang="zh-CN" sz="2800" dirty="0"/>
                  <a:t>;CO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CuSO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不反应</a:t>
                </a:r>
                <a:r>
                  <a:rPr lang="en-US" altLang="zh-CN" sz="2800" dirty="0"/>
                  <a:t>,B</a:t>
                </a:r>
                <a:r>
                  <a:rPr lang="zh-CN" altLang="zh-CN" sz="2800" dirty="0"/>
                  <a:t>项错误</a:t>
                </a:r>
                <a:r>
                  <a:rPr lang="en-US" altLang="zh-CN" sz="2800" dirty="0"/>
                  <a:t>;H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</a:t>
                </a:r>
                <a:r>
                  <a:rPr lang="zh-CN" altLang="zh-CN" sz="2800" dirty="0"/>
                  <a:t>为弱电解质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在离子方程式中应该用化学式表示</a:t>
                </a:r>
                <a:r>
                  <a:rPr lang="en-US" altLang="zh-CN" sz="2800" dirty="0"/>
                  <a:t>,C</a:t>
                </a:r>
                <a:r>
                  <a:rPr lang="zh-CN" altLang="zh-CN" sz="2800" dirty="0"/>
                  <a:t>项错误</a:t>
                </a:r>
                <a:r>
                  <a:rPr lang="en-US" altLang="zh-CN" sz="2800" dirty="0"/>
                  <a:t>;CuSO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与过量氨水反应生成</a:t>
                </a:r>
                <a:r>
                  <a:rPr lang="en-US" altLang="zh-CN" sz="2800" dirty="0"/>
                  <a:t>[Cu(NH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)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]SO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,D</a:t>
                </a:r>
                <a:r>
                  <a:rPr lang="zh-CN" altLang="zh-CN" sz="2800" dirty="0"/>
                  <a:t>项错误。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244824"/>
                <a:ext cx="11723913" cy="2722284"/>
              </a:xfrm>
              <a:prstGeom prst="rect">
                <a:avLst/>
              </a:prstGeom>
              <a:blipFill rotWithShape="1">
                <a:blip r:embed="rId2"/>
                <a:stretch>
                  <a:fillRect l="-1040" r="-572" b="-2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14270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799" y="-2"/>
            <a:ext cx="580856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微课</a:t>
            </a:r>
            <a:r>
              <a:rPr lang="en-US" altLang="zh-CN" sz="2800" dirty="0">
                <a:solidFill>
                  <a:srgbClr val="DA251C"/>
                </a:solidFill>
              </a:rPr>
              <a:t>4 </a:t>
            </a:r>
            <a:r>
              <a:rPr lang="zh-CN" altLang="en-US" sz="2800" dirty="0">
                <a:solidFill>
                  <a:srgbClr val="DA251C"/>
                </a:solidFill>
              </a:rPr>
              <a:t>从铝土矿中提取</a:t>
            </a:r>
            <a:r>
              <a:rPr lang="en-US" altLang="zh-CN" sz="2800" dirty="0">
                <a:solidFill>
                  <a:srgbClr val="DA251C"/>
                </a:solidFill>
              </a:rPr>
              <a:t>Al</a:t>
            </a:r>
            <a:r>
              <a:rPr lang="en-US" altLang="zh-CN" sz="2800" baseline="-25000" dirty="0">
                <a:solidFill>
                  <a:srgbClr val="DA251C"/>
                </a:solidFill>
              </a:rPr>
              <a:t>2</a:t>
            </a:r>
            <a:r>
              <a:rPr lang="en-US" altLang="zh-CN" sz="2800" dirty="0">
                <a:solidFill>
                  <a:srgbClr val="DA251C"/>
                </a:solidFill>
              </a:rPr>
              <a:t>O</a:t>
            </a:r>
            <a:r>
              <a:rPr lang="en-US" altLang="zh-CN" sz="2800" baseline="-25000" dirty="0">
                <a:solidFill>
                  <a:srgbClr val="DA251C"/>
                </a:solidFill>
              </a:rPr>
              <a:t>3</a:t>
            </a:r>
            <a:r>
              <a:rPr lang="zh-CN" altLang="en-US" sz="2800" dirty="0">
                <a:solidFill>
                  <a:srgbClr val="DA251C"/>
                </a:solidFill>
              </a:rPr>
              <a:t>的流程</a:t>
            </a:r>
            <a:endParaRPr lang="zh-CN" altLang="zh-CN" sz="2800" dirty="0">
              <a:solidFill>
                <a:srgbClr val="DA251C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729341"/>
            <a:ext cx="117148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微点解读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/>
              <a:t>从铝土矿</a:t>
            </a:r>
            <a:r>
              <a:rPr lang="en-US" altLang="zh-CN" sz="2800" dirty="0"/>
              <a:t>(</a:t>
            </a:r>
            <a:r>
              <a:rPr lang="zh-CN" altLang="zh-CN" sz="2800" dirty="0"/>
              <a:t>主要成分是</a:t>
            </a:r>
            <a:r>
              <a:rPr lang="en-US" altLang="zh-CN" sz="2800" dirty="0"/>
              <a:t>Al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含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Fe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 err="1"/>
              <a:t>MgO</a:t>
            </a:r>
            <a:r>
              <a:rPr lang="zh-CN" altLang="zh-CN" sz="2800" dirty="0"/>
              <a:t>等杂质</a:t>
            </a:r>
            <a:r>
              <a:rPr lang="en-US" altLang="zh-CN" sz="2800" dirty="0"/>
              <a:t>)</a:t>
            </a:r>
            <a:r>
              <a:rPr lang="zh-CN" altLang="zh-CN" sz="2800" dirty="0"/>
              <a:t>中提取</a:t>
            </a:r>
            <a:r>
              <a:rPr lang="en-US" altLang="zh-CN" sz="2800" dirty="0"/>
              <a:t>Al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的两大工艺流程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endParaRPr lang="zh-CN" altLang="zh-CN" sz="4000" dirty="0"/>
          </a:p>
        </p:txBody>
      </p:sp>
      <p:pic>
        <p:nvPicPr>
          <p:cNvPr id="11" name="YBTWDTSD专6-8T.eps" descr="id:2147519860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499315" y="2614777"/>
            <a:ext cx="9193369" cy="3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05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34043" y="244824"/>
            <a:ext cx="11723913" cy="6190700"/>
            <a:chOff x="234043" y="244824"/>
            <a:chExt cx="11723913" cy="6190700"/>
          </a:xfrm>
        </p:grpSpPr>
        <p:sp>
          <p:nvSpPr>
            <p:cNvPr id="2" name="矩形 1"/>
            <p:cNvSpPr/>
            <p:nvPr/>
          </p:nvSpPr>
          <p:spPr>
            <a:xfrm>
              <a:off x="234043" y="244824"/>
              <a:ext cx="11723913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示例</a:t>
              </a:r>
              <a:r>
                <a:rPr lang="en-US" altLang="zh-CN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7 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[2013</a:t>
              </a:r>
              <a:r>
                <a:rPr lang="zh-CN" altLang="zh-CN" sz="2800" dirty="0"/>
                <a:t>大纲全国卷</a:t>
              </a:r>
              <a:r>
                <a:rPr lang="en-US" altLang="zh-CN" sz="2800" dirty="0"/>
                <a:t>,29,15</a:t>
              </a:r>
              <a:r>
                <a:rPr lang="zh-CN" altLang="zh-CN" sz="2800" dirty="0"/>
                <a:t>分</a:t>
              </a:r>
              <a:r>
                <a:rPr lang="en-US" altLang="zh-CN" sz="2800" dirty="0"/>
                <a:t>]</a:t>
              </a:r>
              <a:r>
                <a:rPr lang="zh-CN" altLang="zh-CN" sz="2800" dirty="0"/>
                <a:t>铝是一种应用广泛的金属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工业上用</a:t>
              </a:r>
              <a:r>
                <a:rPr lang="en-US" altLang="zh-CN" sz="2800" dirty="0"/>
                <a:t>Al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和冰晶石</a:t>
              </a:r>
              <a:r>
                <a:rPr lang="en-US" altLang="zh-CN" sz="2800" dirty="0"/>
                <a:t>(Na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AlF</a:t>
              </a:r>
              <a:r>
                <a:rPr lang="en-US" altLang="zh-CN" sz="2800" baseline="-25000" dirty="0"/>
                <a:t>6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混合熔融电解制得。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①</a:t>
              </a:r>
              <a:r>
                <a:rPr lang="zh-CN" altLang="zh-CN" sz="2800" dirty="0"/>
                <a:t>铝土矿的主要成分是</a:t>
              </a:r>
              <a:r>
                <a:rPr lang="en-US" altLang="zh-CN" sz="2800" dirty="0"/>
                <a:t>Al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等。从铝土矿中提炼</a:t>
              </a:r>
              <a:r>
                <a:rPr lang="en-US" altLang="zh-CN" sz="2800" dirty="0"/>
                <a:t>Al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的流程如下</a:t>
              </a:r>
              <a:r>
                <a:rPr lang="en-US" altLang="zh-CN" sz="2800" dirty="0"/>
                <a:t>:</a:t>
              </a:r>
            </a:p>
            <a:p>
              <a:pPr>
                <a:lnSpc>
                  <a:spcPct val="150000"/>
                </a:lnSpc>
              </a:pPr>
              <a:endParaRPr lang="en-US" altLang="zh-CN" sz="2800" dirty="0"/>
            </a:p>
            <a:p>
              <a:pPr>
                <a:lnSpc>
                  <a:spcPct val="150000"/>
                </a:lnSpc>
              </a:pPr>
              <a:endParaRPr lang="en-US" altLang="zh-CN" sz="2800" dirty="0"/>
            </a:p>
            <a:p>
              <a:pPr>
                <a:lnSpc>
                  <a:spcPct val="150000"/>
                </a:lnSpc>
              </a:pPr>
              <a:endParaRPr lang="en-US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②</a:t>
              </a:r>
              <a:r>
                <a:rPr lang="zh-CN" altLang="zh-CN" sz="2800" dirty="0"/>
                <a:t>以萤石</a:t>
              </a:r>
              <a:r>
                <a:rPr lang="en-US" altLang="zh-CN" sz="2800" dirty="0"/>
                <a:t>(CaF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和纯碱为原料制备冰晶石的流程如下</a:t>
              </a:r>
              <a:r>
                <a:rPr lang="en-US" altLang="zh-CN" sz="2800" dirty="0"/>
                <a:t>: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endParaRPr lang="zh-CN" altLang="zh-CN" sz="2800" dirty="0"/>
            </a:p>
          </p:txBody>
        </p:sp>
        <p:pic>
          <p:nvPicPr>
            <p:cNvPr id="19" name="DAG4.jpg" descr="id:2147519874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359560" y="2434771"/>
              <a:ext cx="7472877" cy="1675836"/>
            </a:xfrm>
            <a:prstGeom prst="rect">
              <a:avLst/>
            </a:prstGeom>
          </p:spPr>
        </p:pic>
        <p:pic>
          <p:nvPicPr>
            <p:cNvPr id="20" name="DAG5.jpg" descr="id:2147519881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26717" y="4819010"/>
              <a:ext cx="6538561" cy="1616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4164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244824"/>
            <a:ext cx="117239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回答下列问题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写出反应</a:t>
            </a:r>
            <a:r>
              <a:rPr lang="en-US" altLang="zh-CN" sz="2800" dirty="0"/>
              <a:t>1</a:t>
            </a:r>
            <a:r>
              <a:rPr lang="zh-CN" altLang="zh-CN" sz="2800" dirty="0"/>
              <a:t>的化学方程式</a:t>
            </a:r>
            <a:r>
              <a:rPr lang="en-US" altLang="zh-CN" sz="2800" u="sng" dirty="0"/>
              <a:t>  </a:t>
            </a:r>
            <a:r>
              <a:rPr lang="zh-CN" altLang="zh-CN" sz="2800" u="sng" dirty="0"/>
              <a:t>　　　　　　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滤液</a:t>
            </a:r>
            <a:r>
              <a:rPr lang="en-US" altLang="zh-CN" sz="2800" dirty="0"/>
              <a:t>Ⅰ</a:t>
            </a:r>
            <a:r>
              <a:rPr lang="zh-CN" altLang="zh-CN" sz="2800" dirty="0"/>
              <a:t>中加入</a:t>
            </a:r>
            <a:r>
              <a:rPr lang="en-US" altLang="zh-CN" sz="2800" dirty="0" err="1"/>
              <a:t>CaO</a:t>
            </a:r>
            <a:r>
              <a:rPr lang="zh-CN" altLang="zh-CN" sz="2800" dirty="0"/>
              <a:t>生成的沉淀是</a:t>
            </a:r>
            <a:r>
              <a:rPr lang="zh-CN" altLang="zh-CN" sz="2800" u="sng" dirty="0"/>
              <a:t>　　　　</a:t>
            </a:r>
            <a:r>
              <a:rPr lang="en-US" altLang="zh-CN" sz="2800" dirty="0"/>
              <a:t>,</a:t>
            </a:r>
            <a:r>
              <a:rPr lang="zh-CN" altLang="zh-CN" sz="2800" dirty="0"/>
              <a:t>反应</a:t>
            </a:r>
            <a:r>
              <a:rPr lang="en-US" altLang="zh-CN" sz="2800" dirty="0"/>
              <a:t>2</a:t>
            </a:r>
            <a:r>
              <a:rPr lang="zh-CN" altLang="zh-CN" sz="2800" dirty="0"/>
              <a:t>的离子方程式为</a:t>
            </a:r>
            <a:r>
              <a:rPr lang="zh-CN" altLang="zh-CN" sz="2800" u="sng" dirty="0"/>
              <a:t>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(3)E</a:t>
            </a:r>
            <a:r>
              <a:rPr lang="zh-CN" altLang="zh-CN" sz="2800" dirty="0"/>
              <a:t>可作为建筑材料</a:t>
            </a:r>
            <a:r>
              <a:rPr lang="en-US" altLang="zh-CN" sz="2800" dirty="0"/>
              <a:t>,</a:t>
            </a:r>
            <a:r>
              <a:rPr lang="zh-CN" altLang="zh-CN" sz="2800" dirty="0"/>
              <a:t>化合物</a:t>
            </a:r>
            <a:r>
              <a:rPr lang="en-US" altLang="zh-CN" sz="2800" dirty="0"/>
              <a:t>C</a:t>
            </a:r>
            <a:r>
              <a:rPr lang="zh-CN" altLang="zh-CN" sz="2800" dirty="0"/>
              <a:t>是</a:t>
            </a:r>
            <a:r>
              <a:rPr lang="zh-CN" altLang="zh-CN" sz="2800" u="sng" dirty="0"/>
              <a:t>　　　　</a:t>
            </a:r>
            <a:r>
              <a:rPr lang="en-US" altLang="zh-CN" sz="2800" dirty="0"/>
              <a:t>,</a:t>
            </a:r>
            <a:r>
              <a:rPr lang="zh-CN" altLang="zh-CN" sz="2800" dirty="0"/>
              <a:t>写出由</a:t>
            </a:r>
            <a:r>
              <a:rPr lang="en-US" altLang="zh-CN" sz="2800" dirty="0"/>
              <a:t>D</a:t>
            </a:r>
            <a:r>
              <a:rPr lang="zh-CN" altLang="zh-CN" sz="2800" dirty="0"/>
              <a:t>制备冰晶石的化学方程式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                             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(4)</a:t>
            </a:r>
            <a:r>
              <a:rPr lang="zh-CN" altLang="zh-CN" sz="2800" dirty="0"/>
              <a:t>电解制铝的化学方程式是</a:t>
            </a:r>
            <a:r>
              <a:rPr lang="zh-CN" altLang="zh-CN" sz="2800" u="sng" dirty="0"/>
              <a:t>　　　　　　　　　</a:t>
            </a:r>
            <a:r>
              <a:rPr lang="en-US" altLang="zh-CN" sz="2800" dirty="0"/>
              <a:t>,</a:t>
            </a:r>
            <a:r>
              <a:rPr lang="zh-CN" altLang="zh-CN" sz="2800" dirty="0"/>
              <a:t>以石墨为电极</a:t>
            </a:r>
            <a:r>
              <a:rPr lang="en-US" altLang="zh-CN" sz="2800" dirty="0"/>
              <a:t>,</a:t>
            </a:r>
            <a:r>
              <a:rPr lang="zh-CN" altLang="zh-CN" sz="2800" dirty="0"/>
              <a:t>阳极产生的混合气体的成分是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                         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7923356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244824"/>
                <a:ext cx="11723913" cy="6524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</a:rPr>
                  <a:t>解析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(1)</a:t>
                </a:r>
                <a:r>
                  <a:rPr lang="zh-CN" altLang="zh-CN" sz="2800" dirty="0"/>
                  <a:t>铝土矿的主要成分为</a:t>
                </a:r>
                <a:r>
                  <a:rPr lang="en-US" altLang="zh-CN" sz="2800" dirty="0"/>
                  <a:t>Al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和二氧化硅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前者与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反应生成偏铝酸钠</a:t>
                </a:r>
                <a:r>
                  <a:rPr lang="en-US" altLang="zh-CN" sz="2800" dirty="0"/>
                  <a:t>(NaAlO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),</a:t>
                </a:r>
                <a:r>
                  <a:rPr lang="zh-CN" altLang="zh-CN" sz="2800" dirty="0"/>
                  <a:t>后者与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反应生成硅酸钠。</a:t>
                </a:r>
                <a:r>
                  <a:rPr lang="en-US" altLang="zh-CN" sz="2800" dirty="0"/>
                  <a:t>(2)</a:t>
                </a:r>
                <a:r>
                  <a:rPr lang="en-US" altLang="zh-CN" sz="2800" dirty="0" err="1"/>
                  <a:t>CaO</a:t>
                </a:r>
                <a:r>
                  <a:rPr lang="zh-CN" altLang="zh-CN" sz="2800" dirty="0"/>
                  <a:t>加入滤液</a:t>
                </a:r>
                <a:r>
                  <a:rPr lang="en-US" altLang="zh-CN" sz="2800" dirty="0"/>
                  <a:t>Ⅰ</a:t>
                </a:r>
                <a:r>
                  <a:rPr lang="zh-CN" altLang="zh-CN" sz="2800" dirty="0"/>
                  <a:t>中先生成氢氧化钙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氢氧化钙电离出的</a:t>
                </a:r>
                <a:r>
                  <a:rPr lang="en-US" altLang="zh-CN" sz="2800" dirty="0"/>
                  <a:t>Ca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Si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反应生成</a:t>
                </a:r>
                <a:r>
                  <a:rPr lang="en-US" altLang="zh-CN" sz="2800" dirty="0"/>
                  <a:t>CaSiO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沉淀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2</a:t>
                </a:r>
                <a:r>
                  <a:rPr lang="zh-CN" altLang="zh-CN" sz="2800" dirty="0"/>
                  <a:t>中偏铝酸钠溶液与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当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少量时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生成氢氧化铝和</a:t>
                </a:r>
                <a:r>
                  <a:rPr lang="en-US" altLang="zh-CN" sz="2800" dirty="0"/>
                  <a:t>Na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当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过量时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生成氢氧化铝和</a:t>
                </a:r>
                <a:r>
                  <a:rPr lang="en-US" altLang="zh-CN" sz="2800" dirty="0"/>
                  <a:t>NaHCO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(3)</a:t>
                </a:r>
                <a:r>
                  <a:rPr lang="zh-CN" altLang="zh-CN" sz="2800" dirty="0"/>
                  <a:t>由工艺流程图及题给信息</a:t>
                </a:r>
                <a:r>
                  <a:rPr lang="en-US" altLang="zh-CN" sz="2800" dirty="0"/>
                  <a:t>E</a:t>
                </a:r>
                <a:r>
                  <a:rPr lang="zh-CN" altLang="zh-CN" sz="2800" dirty="0"/>
                  <a:t>为建筑材料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可推知</a:t>
                </a:r>
                <a:r>
                  <a:rPr lang="en-US" altLang="zh-CN" sz="2800" dirty="0"/>
                  <a:t>E</a:t>
                </a:r>
                <a:r>
                  <a:rPr lang="zh-CN" altLang="zh-CN" sz="2800" dirty="0"/>
                  <a:t>为</a:t>
                </a:r>
                <a:r>
                  <a:rPr lang="en-US" altLang="zh-CN" sz="2800" dirty="0"/>
                  <a:t>CaSO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浓硫酸与萤石反应生成</a:t>
                </a:r>
                <a:r>
                  <a:rPr lang="en-US" altLang="zh-CN" sz="2800" dirty="0"/>
                  <a:t>HF</a:t>
                </a:r>
                <a:r>
                  <a:rPr lang="zh-CN" altLang="zh-CN" sz="2800" dirty="0"/>
                  <a:t>气体和硫酸钙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故</a:t>
                </a:r>
                <a:r>
                  <a:rPr lang="en-US" altLang="zh-CN" sz="2800" dirty="0"/>
                  <a:t>C</a:t>
                </a:r>
                <a:r>
                  <a:rPr lang="zh-CN" altLang="zh-CN" sz="2800" dirty="0"/>
                  <a:t>为浓硫酸</a:t>
                </a:r>
                <a:r>
                  <a:rPr lang="en-US" altLang="zh-CN" sz="2800" dirty="0"/>
                  <a:t>,D</a:t>
                </a:r>
                <a:r>
                  <a:rPr lang="zh-CN" altLang="zh-CN" sz="2800" dirty="0"/>
                  <a:t>为</a:t>
                </a:r>
                <a:r>
                  <a:rPr lang="en-US" altLang="zh-CN" sz="2800" dirty="0"/>
                  <a:t>HF;</a:t>
                </a:r>
                <a:r>
                  <a:rPr lang="zh-CN" altLang="zh-CN" sz="2800" dirty="0"/>
                  <a:t>结合制备冰晶石的反应物</a:t>
                </a:r>
                <a:r>
                  <a:rPr lang="en-US" altLang="zh-CN" sz="2800" dirty="0"/>
                  <a:t>HF</a:t>
                </a:r>
                <a:r>
                  <a:rPr lang="zh-CN" altLang="zh-CN" sz="2800" dirty="0"/>
                  <a:t>、碳酸钠和氢氧化铝及生成物</a:t>
                </a:r>
                <a:r>
                  <a:rPr lang="en-US" altLang="zh-CN" sz="2800" dirty="0"/>
                  <a:t>Na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AlF</a:t>
                </a:r>
                <a:r>
                  <a:rPr lang="en-US" altLang="zh-CN" sz="2800" baseline="-25000" dirty="0"/>
                  <a:t>6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由元素守恒可知该反应的生成物中还有二氧化碳和水。</a:t>
                </a:r>
                <a:r>
                  <a:rPr lang="en-US" altLang="zh-CN" sz="2800" dirty="0"/>
                  <a:t>(4)</a:t>
                </a:r>
                <a:r>
                  <a:rPr lang="zh-CN" altLang="zh-CN" sz="2800" dirty="0"/>
                  <a:t>工业上通过电解熔融的氧化铝可制得金属铝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并有氧气生成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用石墨作电极时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阳极生成物氧气可与石墨反应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生成碳的氧化物。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244824"/>
                <a:ext cx="11723913" cy="6524094"/>
              </a:xfrm>
              <a:prstGeom prst="rect">
                <a:avLst/>
              </a:prstGeom>
              <a:blipFill>
                <a:blip r:embed="rId2"/>
                <a:stretch>
                  <a:fillRect l="-1040" r="-728" b="-1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0888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043" y="244824"/>
            <a:ext cx="11723913" cy="2722477"/>
            <a:chOff x="234043" y="244824"/>
            <a:chExt cx="11723913" cy="2722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234043" y="244824"/>
                  <a:ext cx="11723913" cy="27224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2800" b="1" dirty="0">
                      <a:solidFill>
                        <a:srgbClr val="DA251C"/>
                      </a:solidFill>
                    </a:rPr>
                    <a:t>答</a:t>
                  </a:r>
                  <a:r>
                    <a:rPr lang="zh-CN" altLang="zh-CN" sz="2800" b="1" dirty="0">
                      <a:solidFill>
                        <a:srgbClr val="DA251C"/>
                      </a:solidFill>
                    </a:rPr>
                    <a:t>案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(1)2NaOH+SiO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        Na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SiO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+H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2NaOH+Al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         2NaAlO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+ 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(2)CaSiO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2Al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+3H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         2Al(OH)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↓+C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[</a:t>
                  </a:r>
                  <a:r>
                    <a:rPr lang="zh-CN" altLang="zh-CN" sz="2800" dirty="0"/>
                    <a:t>或</a:t>
                  </a:r>
                  <a:r>
                    <a:rPr lang="en-US" altLang="zh-CN" sz="2800" dirty="0"/>
                    <a:t>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 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+2H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       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↓+HC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]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(3)</a:t>
                  </a:r>
                  <a:r>
                    <a:rPr lang="zh-CN" altLang="zh-CN" sz="2800" dirty="0"/>
                    <a:t>浓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SO</a:t>
                  </a:r>
                  <a:r>
                    <a:rPr lang="en-US" altLang="zh-CN" sz="2800" baseline="-25000" dirty="0"/>
                    <a:t>4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12HF+3Na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CO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+2Al(OH)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      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       2Na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AlF</a:t>
                  </a:r>
                  <a:r>
                    <a:rPr lang="en-US" altLang="zh-CN" sz="2800" baseline="-25000" dirty="0"/>
                    <a:t>6</a:t>
                  </a:r>
                  <a:r>
                    <a:rPr lang="en-US" altLang="zh-CN" sz="2800" dirty="0"/>
                    <a:t>+3CO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+9H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(4)2Al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              4Al+3O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↑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(CO)</a:t>
                  </a: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43" y="244824"/>
                  <a:ext cx="11723913" cy="2722477"/>
                </a:xfrm>
                <a:prstGeom prst="rect">
                  <a:avLst/>
                </a:prstGeom>
                <a:blipFill>
                  <a:blip r:embed="rId2"/>
                  <a:stretch>
                    <a:fillRect l="-1040" b="-246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45947" y="502921"/>
              <a:ext cx="535553" cy="304256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270244" y="502921"/>
              <a:ext cx="535553" cy="304256"/>
            </a:xfrm>
            <a:prstGeom prst="rect">
              <a:avLst/>
            </a:prstGeom>
          </p:spPr>
        </p:pic>
        <p:pic>
          <p:nvPicPr>
            <p:cNvPr id="16" name="图片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196304" y="1174130"/>
              <a:ext cx="535553" cy="304256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35297" y="1832979"/>
              <a:ext cx="535553" cy="304256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2139" y="2475004"/>
              <a:ext cx="535553" cy="304256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221838" y="2382927"/>
              <a:ext cx="1100982" cy="450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9779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799" y="-2"/>
            <a:ext cx="6316495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微课</a:t>
            </a:r>
            <a:r>
              <a:rPr lang="en-US" altLang="zh-CN" sz="2800" dirty="0">
                <a:solidFill>
                  <a:srgbClr val="DA251C"/>
                </a:solidFill>
              </a:rPr>
              <a:t>5 </a:t>
            </a:r>
            <a:r>
              <a:rPr lang="zh-CN" altLang="en-US" sz="2800" dirty="0">
                <a:solidFill>
                  <a:srgbClr val="DA251C"/>
                </a:solidFill>
              </a:rPr>
              <a:t>无机化学工艺流程题的解题流程</a:t>
            </a:r>
            <a:endParaRPr lang="zh-CN" altLang="zh-CN" sz="2800" dirty="0">
              <a:solidFill>
                <a:srgbClr val="DA251C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729341"/>
            <a:ext cx="117148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微点解读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/>
              <a:t>化学工艺流程题是将化工生产中的生产流程用框图形式表示出来</a:t>
            </a:r>
            <a:r>
              <a:rPr lang="en-US" altLang="zh-CN" sz="2800" dirty="0"/>
              <a:t>,</a:t>
            </a:r>
            <a:r>
              <a:rPr lang="zh-CN" altLang="en-US" sz="2800" dirty="0"/>
              <a:t>并根据生产流程中有关的化学知识步步设问</a:t>
            </a:r>
            <a:r>
              <a:rPr lang="en-US" altLang="zh-CN" sz="2800" dirty="0"/>
              <a:t>,</a:t>
            </a:r>
            <a:r>
              <a:rPr lang="zh-CN" altLang="en-US" sz="2800" dirty="0"/>
              <a:t>是无机框图的创新。它以现代工业生产为基础</a:t>
            </a:r>
            <a:r>
              <a:rPr lang="en-US" altLang="zh-CN" sz="2800" dirty="0"/>
              <a:t>,</a:t>
            </a:r>
            <a:r>
              <a:rPr lang="zh-CN" altLang="en-US" sz="2800" dirty="0"/>
              <a:t>与化工生产成本、产品提纯、环境保护等相融合</a:t>
            </a:r>
            <a:r>
              <a:rPr lang="en-US" altLang="zh-CN" sz="2800" dirty="0"/>
              <a:t>,</a:t>
            </a:r>
            <a:r>
              <a:rPr lang="zh-CN" altLang="en-US" sz="2800" dirty="0"/>
              <a:t>考查物质的制备、检验、分离或提纯等基本实验原理在化工生产中的实际应用</a:t>
            </a:r>
            <a:r>
              <a:rPr lang="en-US" altLang="zh-CN" sz="2800" dirty="0"/>
              <a:t>,</a:t>
            </a:r>
            <a:r>
              <a:rPr lang="zh-CN" altLang="en-US" sz="2800" dirty="0"/>
              <a:t>要求考生依据流程图分析原理</a:t>
            </a:r>
            <a:r>
              <a:rPr lang="en-US" altLang="zh-CN" sz="2800" dirty="0"/>
              <a:t>,</a:t>
            </a:r>
            <a:r>
              <a:rPr lang="zh-CN" altLang="en-US" sz="2800" dirty="0"/>
              <a:t>紧扣信息、抓住关键、准确答题。这类试题具有较强的实用性和综合性</a:t>
            </a:r>
            <a:r>
              <a:rPr lang="en-US" altLang="zh-CN" sz="2800" dirty="0"/>
              <a:t>,</a:t>
            </a:r>
            <a:r>
              <a:rPr lang="zh-CN" altLang="en-US" sz="2800" dirty="0"/>
              <a:t>是近几年高考化学试题的常考题型。</a:t>
            </a:r>
            <a:endParaRPr lang="zh-CN" altLang="zh-CN" sz="4000" dirty="0"/>
          </a:p>
        </p:txBody>
      </p:sp>
      <p:pic>
        <p:nvPicPr>
          <p:cNvPr id="8" name="YBTWDTSD专6-9T.eps" descr="id:2147519909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055" y="5252720"/>
            <a:ext cx="7141890" cy="128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8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考点帮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知识全通关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7274413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镁及其化合物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铝及其化合物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铁及其重要化合物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铜及其重要化合物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金属材料与金属矿物的开发利用合金</a:t>
            </a:r>
          </a:p>
        </p:txBody>
      </p:sp>
    </p:spTree>
    <p:extLst>
      <p:ext uri="{BB962C8B-B14F-4D97-AF65-F5344CB8AC3E}">
        <p14:creationId xmlns:p14="http://schemas.microsoft.com/office/powerpoint/2010/main" val="284340901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576941"/>
            <a:ext cx="11714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zh-CN" sz="2800" b="1" dirty="0"/>
              <a:t>以物质制备为目的的化学工艺流程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原料处理阶段的常见考查点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加快反应速率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溶解</a:t>
            </a:r>
            <a:r>
              <a:rPr lang="en-US" altLang="zh-CN" sz="2800" dirty="0"/>
              <a:t>:</a:t>
            </a:r>
            <a:r>
              <a:rPr lang="zh-CN" altLang="zh-CN" sz="2800" dirty="0"/>
              <a:t>通常用酸溶</a:t>
            </a:r>
            <a:r>
              <a:rPr lang="en-US" altLang="zh-CN" sz="2800" dirty="0"/>
              <a:t>,</a:t>
            </a:r>
            <a:r>
              <a:rPr lang="zh-CN" altLang="zh-CN" sz="2800" dirty="0"/>
              <a:t>如硫酸、盐酸、浓硫酸等。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③</a:t>
            </a:r>
            <a:r>
              <a:rPr lang="zh-CN" altLang="zh-CN" sz="2800" dirty="0"/>
              <a:t>灼烧、焙烧、煅烧</a:t>
            </a:r>
            <a:r>
              <a:rPr lang="en-US" altLang="zh-CN" sz="2800" dirty="0"/>
              <a:t>:</a:t>
            </a:r>
            <a:r>
              <a:rPr lang="zh-CN" altLang="zh-CN" sz="2800" dirty="0"/>
              <a:t>改变结构</a:t>
            </a:r>
            <a:r>
              <a:rPr lang="en-US" altLang="zh-CN" sz="2800" dirty="0"/>
              <a:t>,</a:t>
            </a:r>
            <a:r>
              <a:rPr lang="zh-CN" altLang="zh-CN" sz="2800" dirty="0"/>
              <a:t>使一些物质能溶解</a:t>
            </a:r>
            <a:r>
              <a:rPr lang="en-US" altLang="zh-CN" sz="2800" dirty="0"/>
              <a:t>,</a:t>
            </a:r>
            <a:r>
              <a:rPr lang="zh-CN" altLang="zh-CN" sz="2800" dirty="0"/>
              <a:t>并使一些杂质高温下氧化、分解。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分离提纯阶段的常见考查点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调</a:t>
            </a:r>
            <a:r>
              <a:rPr lang="en-US" altLang="zh-CN" sz="2800" dirty="0"/>
              <a:t>pH</a:t>
            </a:r>
            <a:r>
              <a:rPr lang="zh-CN" altLang="zh-CN" sz="2800" dirty="0"/>
              <a:t>除杂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控制溶液的酸碱性使其中的某些金属离子形成氢氧化物沉淀。如要除去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5849152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474345"/>
            <a:ext cx="11714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去</a:t>
            </a:r>
            <a:r>
              <a:rPr lang="en-US" altLang="zh-CN" sz="2800" dirty="0"/>
              <a:t>Al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、</a:t>
            </a:r>
            <a:r>
              <a:rPr lang="en-US" altLang="zh-CN" sz="2800" dirty="0"/>
              <a:t>Mn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溶液中含有的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en-US" altLang="zh-CN" sz="2800" dirty="0"/>
              <a:t>,</a:t>
            </a:r>
            <a:r>
              <a:rPr lang="zh-CN" altLang="zh-CN" sz="2800" dirty="0"/>
              <a:t>先用氧化剂把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氧化为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,</a:t>
            </a:r>
            <a:r>
              <a:rPr lang="zh-CN" altLang="zh-CN" sz="2800" dirty="0"/>
              <a:t>再调溶液的</a:t>
            </a:r>
            <a:r>
              <a:rPr lang="en-US" altLang="zh-CN" sz="2800" dirty="0"/>
              <a:t>pH,</a:t>
            </a:r>
            <a:r>
              <a:rPr lang="zh-CN" altLang="zh-CN" sz="2800" dirty="0"/>
              <a:t>将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转化为沉淀</a:t>
            </a:r>
            <a:r>
              <a:rPr lang="en-US" altLang="zh-CN" sz="2800" dirty="0"/>
              <a:t>,</a:t>
            </a:r>
            <a:r>
              <a:rPr lang="zh-CN" altLang="zh-CN" sz="2800" dirty="0"/>
              <a:t>过滤除去。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用于调节溶液</a:t>
            </a:r>
            <a:r>
              <a:rPr lang="en-US" altLang="zh-CN" sz="2800" dirty="0"/>
              <a:t>pH</a:t>
            </a:r>
            <a:r>
              <a:rPr lang="zh-CN" altLang="zh-CN" sz="2800" dirty="0"/>
              <a:t>的物质一般应满足两点</a:t>
            </a:r>
            <a:r>
              <a:rPr lang="en-US" altLang="zh-CN" sz="2800" dirty="0"/>
              <a:t>:</a:t>
            </a:r>
            <a:r>
              <a:rPr lang="zh-CN" altLang="zh-CN" sz="2800" dirty="0"/>
              <a:t>一是能与</a:t>
            </a:r>
            <a:r>
              <a:rPr lang="en-US" altLang="zh-CN" sz="2800" dirty="0"/>
              <a:t>H</a:t>
            </a:r>
            <a:r>
              <a:rPr lang="en-US" altLang="zh-CN" sz="2800" baseline="30000" dirty="0"/>
              <a:t>+</a:t>
            </a:r>
            <a:r>
              <a:rPr lang="zh-CN" altLang="zh-CN" sz="2800" dirty="0"/>
              <a:t>反应</a:t>
            </a:r>
            <a:r>
              <a:rPr lang="en-US" altLang="zh-CN" sz="2800" dirty="0"/>
              <a:t>,</a:t>
            </a:r>
            <a:r>
              <a:rPr lang="zh-CN" altLang="zh-CN" sz="2800" dirty="0"/>
              <a:t>使溶液</a:t>
            </a:r>
            <a:r>
              <a:rPr lang="en-US" altLang="zh-CN" sz="2800" dirty="0"/>
              <a:t>pH</a:t>
            </a:r>
            <a:r>
              <a:rPr lang="zh-CN" altLang="zh-CN" sz="2800" dirty="0"/>
              <a:t>增大</a:t>
            </a:r>
            <a:r>
              <a:rPr lang="en-US" altLang="zh-CN" sz="2800" dirty="0"/>
              <a:t>;</a:t>
            </a:r>
            <a:r>
              <a:rPr lang="zh-CN" altLang="zh-CN" sz="2800" dirty="0"/>
              <a:t>二是不引入新杂质。例如</a:t>
            </a:r>
            <a:r>
              <a:rPr lang="en-US" altLang="zh-CN" sz="2800" dirty="0"/>
              <a:t>,</a:t>
            </a:r>
            <a:r>
              <a:rPr lang="zh-CN" altLang="zh-CN" sz="2800" dirty="0"/>
              <a:t>若要除去</a:t>
            </a:r>
            <a:r>
              <a:rPr lang="en-US" altLang="zh-CN" sz="2800" dirty="0"/>
              <a:t>Cu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溶液中混有的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,</a:t>
            </a:r>
            <a:r>
              <a:rPr lang="zh-CN" altLang="zh-CN" sz="2800" dirty="0"/>
              <a:t>可加入</a:t>
            </a:r>
            <a:r>
              <a:rPr lang="en-US" altLang="zh-CN" sz="2800" dirty="0" err="1"/>
              <a:t>CuO</a:t>
            </a:r>
            <a:r>
              <a:rPr lang="zh-CN" altLang="zh-CN" sz="2800" dirty="0"/>
              <a:t>、</a:t>
            </a:r>
            <a:r>
              <a:rPr lang="en-US" altLang="zh-CN" sz="2800" dirty="0"/>
              <a:t>Cu(OH)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Cu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(OH)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 </a:t>
            </a:r>
            <a:r>
              <a:rPr lang="zh-CN" altLang="zh-CN" sz="2800" dirty="0"/>
              <a:t>等物质来调节溶液的</a:t>
            </a:r>
            <a:r>
              <a:rPr lang="en-US" altLang="zh-CN" sz="2800" dirty="0"/>
              <a:t>pH</a:t>
            </a:r>
            <a:r>
              <a:rPr lang="zh-CN" altLang="zh-CN" sz="2800" dirty="0"/>
              <a:t>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加热</a:t>
            </a:r>
            <a:r>
              <a:rPr lang="en-US" altLang="zh-CN" sz="2800" dirty="0"/>
              <a:t>:</a:t>
            </a:r>
            <a:r>
              <a:rPr lang="zh-CN" altLang="zh-CN" sz="2800" dirty="0"/>
              <a:t>加快反应速率或促进平衡向某个方向移动。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如果在制备过程中出现一些受热易分解的物质或产物</a:t>
            </a:r>
            <a:r>
              <a:rPr lang="en-US" altLang="zh-CN" sz="2800" dirty="0"/>
              <a:t>,</a:t>
            </a:r>
            <a:r>
              <a:rPr lang="zh-CN" altLang="zh-CN" sz="2800" dirty="0"/>
              <a:t>则要注意对温度的控制。如侯氏制碱法中的</a:t>
            </a:r>
            <a:r>
              <a:rPr lang="en-US" altLang="zh-CN" sz="2800" dirty="0"/>
              <a:t>NaHCO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;</a:t>
            </a:r>
            <a:r>
              <a:rPr lang="zh-CN" altLang="zh-CN" sz="2800" dirty="0"/>
              <a:t>还有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Ca(HCO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KMnO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、</a:t>
            </a:r>
            <a:r>
              <a:rPr lang="en-US" altLang="zh-CN" sz="2800" dirty="0"/>
              <a:t>AgNO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HNO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(</a:t>
            </a:r>
            <a:r>
              <a:rPr lang="zh-CN" altLang="zh-CN" sz="2800" dirty="0"/>
              <a:t>浓</a:t>
            </a:r>
            <a:r>
              <a:rPr lang="en-US" altLang="zh-CN" sz="2800" dirty="0"/>
              <a:t>)</a:t>
            </a:r>
            <a:r>
              <a:rPr lang="zh-CN" altLang="zh-CN" sz="2800" dirty="0"/>
              <a:t>等物质。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87019475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474345"/>
            <a:ext cx="11714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③</a:t>
            </a:r>
            <a:r>
              <a:rPr lang="zh-CN" altLang="zh-CN" sz="2800" dirty="0"/>
              <a:t>降温</a:t>
            </a:r>
            <a:r>
              <a:rPr lang="en-US" altLang="zh-CN" sz="2800" dirty="0"/>
              <a:t>:</a:t>
            </a:r>
            <a:r>
              <a:rPr lang="zh-CN" altLang="zh-CN" sz="2800" dirty="0"/>
              <a:t>防止某物质在高温时溶解</a:t>
            </a:r>
            <a:r>
              <a:rPr lang="en-US" altLang="zh-CN" sz="2800" dirty="0"/>
              <a:t>(</a:t>
            </a:r>
            <a:r>
              <a:rPr lang="zh-CN" altLang="zh-CN" sz="2800" dirty="0"/>
              <a:t>或分解</a:t>
            </a:r>
            <a:r>
              <a:rPr lang="en-US" altLang="zh-CN" sz="2800" dirty="0"/>
              <a:t>)</a:t>
            </a:r>
            <a:r>
              <a:rPr lang="zh-CN" altLang="zh-CN" sz="2800" dirty="0"/>
              <a:t>或促进化学平衡向着题目要求的方向移动。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获得产品阶段的常见考查点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洗涤</a:t>
            </a:r>
            <a:r>
              <a:rPr lang="en-US" altLang="zh-CN" sz="2800" dirty="0"/>
              <a:t>(</a:t>
            </a:r>
            <a:r>
              <a:rPr lang="zh-CN" altLang="zh-CN" sz="2800" dirty="0"/>
              <a:t>冰水或热水</a:t>
            </a:r>
            <a:r>
              <a:rPr lang="en-US" altLang="zh-CN" sz="2800" dirty="0"/>
              <a:t>):</a:t>
            </a:r>
            <a:r>
              <a:rPr lang="zh-CN" altLang="zh-CN" sz="2800" dirty="0"/>
              <a:t>洗去晶体表面的杂质离子</a:t>
            </a:r>
            <a:r>
              <a:rPr lang="en-US" altLang="zh-CN" sz="2800" dirty="0"/>
              <a:t>,</a:t>
            </a:r>
            <a:r>
              <a:rPr lang="zh-CN" altLang="zh-CN" sz="2800" dirty="0"/>
              <a:t>并减少晶体在洗涤过程中的溶解损耗</a:t>
            </a:r>
            <a:r>
              <a:rPr lang="en-US" altLang="zh-CN" sz="2800" dirty="0"/>
              <a:t>;</a:t>
            </a:r>
            <a:r>
              <a:rPr lang="zh-CN" altLang="zh-CN" sz="2800" dirty="0"/>
              <a:t>乙醇洗涤既可洗去晶体表面的杂质</a:t>
            </a:r>
            <a:r>
              <a:rPr lang="en-US" altLang="zh-CN" sz="2800" dirty="0"/>
              <a:t>,</a:t>
            </a:r>
            <a:r>
              <a:rPr lang="zh-CN" altLang="zh-CN" sz="2800" dirty="0"/>
              <a:t>又可减少晶体溶解的损耗。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蒸发时的气体氛围抑制水解</a:t>
            </a:r>
            <a:r>
              <a:rPr lang="en-US" altLang="zh-CN" sz="2800" dirty="0"/>
              <a:t>:</a:t>
            </a:r>
            <a:r>
              <a:rPr lang="zh-CN" altLang="zh-CN" sz="2800" dirty="0"/>
              <a:t>如从溶液中析出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AlCl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MgCl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等溶质时</a:t>
            </a:r>
            <a:r>
              <a:rPr lang="en-US" altLang="zh-CN" sz="2800" dirty="0"/>
              <a:t>,</a:t>
            </a:r>
            <a:r>
              <a:rPr lang="zh-CN" altLang="zh-CN" sz="2800" dirty="0"/>
              <a:t>应在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的气流中加热</a:t>
            </a:r>
            <a:r>
              <a:rPr lang="en-US" altLang="zh-CN" sz="2800" dirty="0"/>
              <a:t>,</a:t>
            </a:r>
            <a:r>
              <a:rPr lang="zh-CN" altLang="zh-CN" sz="2800" dirty="0"/>
              <a:t>以防其水解。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③</a:t>
            </a:r>
            <a:r>
              <a:rPr lang="zh-CN" altLang="zh-CN" sz="2800" dirty="0"/>
              <a:t>蒸发浓缩、冷却结晶</a:t>
            </a:r>
            <a:r>
              <a:rPr lang="en-US" altLang="zh-CN" sz="2800" dirty="0"/>
              <a:t>:</a:t>
            </a:r>
            <a:r>
              <a:rPr lang="zh-CN" altLang="zh-CN" sz="2800" dirty="0"/>
              <a:t>如</a:t>
            </a:r>
            <a:r>
              <a:rPr lang="en-US" altLang="zh-CN" sz="2800" dirty="0" err="1"/>
              <a:t>NaCl</a:t>
            </a:r>
            <a:r>
              <a:rPr lang="zh-CN" altLang="zh-CN" sz="2800" dirty="0"/>
              <a:t>和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Cr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7</a:t>
            </a:r>
            <a:r>
              <a:rPr lang="zh-CN" altLang="zh-CN" sz="2800" dirty="0"/>
              <a:t>混合溶液</a:t>
            </a:r>
            <a:r>
              <a:rPr lang="en-US" altLang="zh-CN" sz="2800" dirty="0"/>
              <a:t>,</a:t>
            </a:r>
            <a:r>
              <a:rPr lang="zh-CN" altLang="zh-CN" sz="2800" dirty="0"/>
              <a:t>若将混合溶液加热蒸发后再降温</a:t>
            </a:r>
            <a:r>
              <a:rPr lang="en-US" altLang="zh-CN" sz="2800" dirty="0"/>
              <a:t>,</a:t>
            </a:r>
            <a:r>
              <a:rPr lang="zh-CN" altLang="zh-CN" sz="2800" dirty="0"/>
              <a:t>则析出的固体主要是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Cr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7</a:t>
            </a:r>
            <a:r>
              <a:rPr lang="en-US" altLang="zh-CN" sz="2800" dirty="0"/>
              <a:t>,</a:t>
            </a:r>
            <a:r>
              <a:rPr lang="zh-CN" altLang="zh-CN" sz="2800" dirty="0"/>
              <a:t>这样就可分离出大部分的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Cr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7</a:t>
            </a:r>
            <a:r>
              <a:rPr lang="en-US" altLang="zh-CN" sz="2800" dirty="0"/>
              <a:t>;</a:t>
            </a:r>
            <a:endParaRPr lang="zh-CN" altLang="zh-CN" sz="2800" dirty="0"/>
          </a:p>
        </p:txBody>
      </p:sp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97252410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729341"/>
            <a:ext cx="11714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同样原理可除去</a:t>
            </a:r>
            <a:r>
              <a:rPr lang="en-US" altLang="zh-CN" sz="2800" dirty="0"/>
              <a:t>KNO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中混有的少量</a:t>
            </a:r>
            <a:r>
              <a:rPr lang="en-US" altLang="zh-CN" sz="2800" dirty="0" err="1"/>
              <a:t>NaCl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④</a:t>
            </a:r>
            <a:r>
              <a:rPr lang="zh-CN" altLang="zh-CN" sz="2800" dirty="0"/>
              <a:t>蒸发结晶、趁热过滤</a:t>
            </a:r>
            <a:r>
              <a:rPr lang="en-US" altLang="zh-CN" sz="2800" dirty="0"/>
              <a:t>:</a:t>
            </a:r>
            <a:r>
              <a:rPr lang="zh-CN" altLang="zh-CN" sz="2800" dirty="0"/>
              <a:t>如</a:t>
            </a:r>
            <a:r>
              <a:rPr lang="en-US" altLang="zh-CN" sz="2800" dirty="0" err="1"/>
              <a:t>NaCl</a:t>
            </a:r>
            <a:r>
              <a:rPr lang="zh-CN" altLang="zh-CN" sz="2800" dirty="0"/>
              <a:t>和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Cr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7</a:t>
            </a:r>
            <a:r>
              <a:rPr lang="zh-CN" altLang="zh-CN" sz="2800" dirty="0"/>
              <a:t>混合溶液</a:t>
            </a:r>
            <a:r>
              <a:rPr lang="en-US" altLang="zh-CN" sz="2800" dirty="0"/>
              <a:t>,</a:t>
            </a:r>
            <a:r>
              <a:rPr lang="zh-CN" altLang="zh-CN" sz="2800" dirty="0"/>
              <a:t>若将混合溶液蒸发一段时间</a:t>
            </a:r>
            <a:r>
              <a:rPr lang="en-US" altLang="zh-CN" sz="2800" dirty="0"/>
              <a:t>,</a:t>
            </a:r>
            <a:r>
              <a:rPr lang="zh-CN" altLang="zh-CN" sz="2800" dirty="0"/>
              <a:t>析出的固体主要是</a:t>
            </a:r>
            <a:r>
              <a:rPr lang="en-US" altLang="zh-CN" sz="2800" dirty="0" err="1"/>
              <a:t>NaCl</a:t>
            </a:r>
            <a:r>
              <a:rPr lang="en-US" altLang="zh-CN" sz="2800" dirty="0"/>
              <a:t>,</a:t>
            </a:r>
            <a:r>
              <a:rPr lang="zh-CN" altLang="zh-CN" sz="2800" dirty="0"/>
              <a:t>同样原理可除去</a:t>
            </a:r>
            <a:r>
              <a:rPr lang="en-US" altLang="zh-CN" sz="2800" dirty="0" err="1"/>
              <a:t>NaCl</a:t>
            </a:r>
            <a:r>
              <a:rPr lang="zh-CN" altLang="zh-CN" sz="2800" dirty="0"/>
              <a:t>中混有的少量</a:t>
            </a:r>
            <a:r>
              <a:rPr lang="en-US" altLang="zh-CN" sz="2800" dirty="0"/>
              <a:t>KNO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2733193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244824"/>
            <a:ext cx="1172391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    </a:t>
            </a:r>
            <a:r>
              <a:rPr lang="en-US" altLang="zh-CN" sz="2800" dirty="0"/>
              <a:t>[2015</a:t>
            </a:r>
            <a:r>
              <a:rPr lang="zh-CN" altLang="zh-CN" sz="2800" dirty="0"/>
              <a:t>新课标全国卷</a:t>
            </a:r>
            <a:r>
              <a:rPr lang="en-US" altLang="zh-CN" sz="2800" dirty="0"/>
              <a:t>Ⅰ,27,14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硼及其化合物在工业上有许多用途。以铁硼矿</a:t>
            </a:r>
            <a:r>
              <a:rPr lang="en-US" altLang="zh-CN" sz="2800" dirty="0"/>
              <a:t>(</a:t>
            </a:r>
            <a:r>
              <a:rPr lang="zh-CN" altLang="zh-CN" sz="2800" dirty="0"/>
              <a:t>主要成分为</a:t>
            </a:r>
            <a:r>
              <a:rPr lang="en-US" altLang="zh-CN" sz="2800" dirty="0"/>
              <a:t>Mg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B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5</a:t>
            </a:r>
            <a:r>
              <a:rPr lang="en-US" altLang="zh-CN" sz="2800" dirty="0"/>
              <a:t>·H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和</a:t>
            </a:r>
            <a:r>
              <a:rPr lang="en-US" altLang="zh-CN" sz="2800" dirty="0"/>
              <a:t>Fe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,</a:t>
            </a:r>
            <a:r>
              <a:rPr lang="zh-CN" altLang="zh-CN" sz="2800" dirty="0"/>
              <a:t>还有少量</a:t>
            </a:r>
            <a:r>
              <a:rPr lang="en-US" altLang="zh-CN" sz="2800" dirty="0"/>
              <a:t>Fe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 err="1"/>
              <a:t>FeO</a:t>
            </a:r>
            <a:r>
              <a:rPr lang="zh-CN" altLang="zh-CN" sz="2800" dirty="0"/>
              <a:t>、</a:t>
            </a:r>
            <a:r>
              <a:rPr lang="en-US" altLang="zh-CN" sz="2800" dirty="0" err="1"/>
              <a:t>CaO</a:t>
            </a:r>
            <a:r>
              <a:rPr lang="zh-CN" altLang="zh-CN" sz="2800" dirty="0"/>
              <a:t>、</a:t>
            </a:r>
            <a:r>
              <a:rPr lang="en-US" altLang="zh-CN" sz="2800" dirty="0"/>
              <a:t>Al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和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等</a:t>
            </a:r>
            <a:r>
              <a:rPr lang="en-US" altLang="zh-CN" sz="2800" dirty="0"/>
              <a:t>)</a:t>
            </a:r>
            <a:r>
              <a:rPr lang="zh-CN" altLang="zh-CN" sz="2800" dirty="0"/>
              <a:t>为原料制备硼酸</a:t>
            </a:r>
            <a:r>
              <a:rPr lang="en-US" altLang="zh-CN" sz="2800" dirty="0"/>
              <a:t>(H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BO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zh-CN" altLang="zh-CN" sz="2800" dirty="0"/>
              <a:t>的工艺流程如图所示</a:t>
            </a:r>
            <a:r>
              <a:rPr lang="en-US" altLang="zh-CN" sz="2800" dirty="0"/>
              <a:t>:</a:t>
            </a:r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回答下列问题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写出</a:t>
            </a:r>
            <a:r>
              <a:rPr lang="en-US" altLang="zh-CN" sz="2800" dirty="0"/>
              <a:t>Mg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B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5</a:t>
            </a:r>
            <a:r>
              <a:rPr lang="en-US" altLang="zh-CN" sz="2800" dirty="0"/>
              <a:t>·H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与硫酸反应的化学方程式</a:t>
            </a:r>
            <a:r>
              <a:rPr lang="zh-CN" altLang="zh-CN" sz="2800" u="sng" dirty="0"/>
              <a:t>　　　　　　　　　　　　</a:t>
            </a:r>
            <a:r>
              <a:rPr lang="zh-CN" altLang="zh-CN" sz="2800" dirty="0"/>
              <a:t>。为提高浸出速率</a:t>
            </a:r>
            <a:r>
              <a:rPr lang="en-US" altLang="zh-CN" sz="2800" dirty="0"/>
              <a:t>,</a:t>
            </a:r>
            <a:r>
              <a:rPr lang="zh-CN" altLang="zh-CN" sz="2800" dirty="0"/>
              <a:t>除适当增加硫酸浓度外</a:t>
            </a:r>
            <a:r>
              <a:rPr lang="en-US" altLang="zh-CN" sz="2800" dirty="0"/>
              <a:t>,</a:t>
            </a:r>
            <a:r>
              <a:rPr lang="zh-CN" altLang="zh-CN" sz="2800" dirty="0"/>
              <a:t>还可采取的措施有</a:t>
            </a:r>
            <a:r>
              <a:rPr lang="zh-CN" altLang="zh-CN" sz="2800" u="sng" dirty="0"/>
              <a:t>　　　　</a:t>
            </a:r>
            <a:r>
              <a:rPr lang="en-US" altLang="zh-CN" sz="2800" u="sng" dirty="0"/>
              <a:t>  </a:t>
            </a:r>
            <a:r>
              <a:rPr lang="en-US" altLang="zh-CN" sz="2800" dirty="0"/>
              <a:t>(</a:t>
            </a:r>
            <a:r>
              <a:rPr lang="zh-CN" altLang="zh-CN" sz="2800" dirty="0"/>
              <a:t>写出两条</a:t>
            </a:r>
            <a:r>
              <a:rPr lang="en-US" altLang="zh-CN" sz="2800" dirty="0"/>
              <a:t>)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</a:p>
        </p:txBody>
      </p:sp>
      <p:pic>
        <p:nvPicPr>
          <p:cNvPr id="15" name="课1LJCTZT24.jpg" descr="id:2147519923;FounderCES"/>
          <p:cNvPicPr/>
          <p:nvPr/>
        </p:nvPicPr>
        <p:blipFill rotWithShape="1">
          <a:blip r:embed="rId2"/>
          <a:srcRect l="1055" r="1272"/>
          <a:stretch/>
        </p:blipFill>
        <p:spPr>
          <a:xfrm>
            <a:off x="335280" y="2335771"/>
            <a:ext cx="11495913" cy="16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4737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244824"/>
            <a:ext cx="117239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利用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的磁性</a:t>
            </a:r>
            <a:r>
              <a:rPr lang="en-US" altLang="zh-CN" sz="2800" dirty="0"/>
              <a:t>,</a:t>
            </a:r>
            <a:r>
              <a:rPr lang="zh-CN" altLang="zh-CN" sz="2800" dirty="0"/>
              <a:t>可将其从</a:t>
            </a:r>
            <a:r>
              <a:rPr lang="en-US" altLang="zh-CN" sz="2800" dirty="0"/>
              <a:t>“</a:t>
            </a:r>
            <a:r>
              <a:rPr lang="zh-CN" altLang="zh-CN" sz="2800" dirty="0"/>
              <a:t>浸渣</a:t>
            </a:r>
            <a:r>
              <a:rPr lang="en-US" altLang="zh-CN" sz="2800" dirty="0"/>
              <a:t>”</a:t>
            </a:r>
            <a:r>
              <a:rPr lang="zh-CN" altLang="zh-CN" sz="2800" dirty="0"/>
              <a:t>中分离。</a:t>
            </a:r>
            <a:r>
              <a:rPr lang="en-US" altLang="zh-CN" sz="2800" dirty="0"/>
              <a:t>“</a:t>
            </a:r>
            <a:r>
              <a:rPr lang="zh-CN" altLang="zh-CN" sz="2800" dirty="0"/>
              <a:t>浸渣</a:t>
            </a:r>
            <a:r>
              <a:rPr lang="en-US" altLang="zh-CN" sz="2800" dirty="0"/>
              <a:t>”</a:t>
            </a:r>
            <a:r>
              <a:rPr lang="zh-CN" altLang="zh-CN" sz="2800" dirty="0"/>
              <a:t>中还剩余的物质是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(</a:t>
            </a:r>
            <a:r>
              <a:rPr lang="zh-CN" altLang="zh-CN" sz="2800" dirty="0"/>
              <a:t>写化学式</a:t>
            </a:r>
            <a:r>
              <a:rPr lang="en-US" altLang="zh-CN" sz="2800" dirty="0"/>
              <a:t>) 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(3)“</a:t>
            </a:r>
            <a:r>
              <a:rPr lang="zh-CN" altLang="zh-CN" sz="2800" dirty="0"/>
              <a:t>净化除杂</a:t>
            </a:r>
            <a:r>
              <a:rPr lang="en-US" altLang="zh-CN" sz="2800" dirty="0"/>
              <a:t>”</a:t>
            </a:r>
            <a:r>
              <a:rPr lang="zh-CN" altLang="zh-CN" sz="2800" dirty="0"/>
              <a:t>需先加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溶液</a:t>
            </a:r>
            <a:r>
              <a:rPr lang="en-US" altLang="zh-CN" sz="2800" dirty="0"/>
              <a:t>,</a:t>
            </a:r>
            <a:r>
              <a:rPr lang="zh-CN" altLang="zh-CN" sz="2800" dirty="0"/>
              <a:t>作用是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。然后再调节溶液的</a:t>
            </a:r>
            <a:r>
              <a:rPr lang="en-US" altLang="zh-CN" sz="2800" dirty="0"/>
              <a:t>pH</a:t>
            </a:r>
            <a:r>
              <a:rPr lang="zh-CN" altLang="zh-CN" sz="2800" dirty="0"/>
              <a:t>约为</a:t>
            </a:r>
            <a:r>
              <a:rPr lang="en-US" altLang="zh-CN" sz="2800" dirty="0"/>
              <a:t>5,</a:t>
            </a:r>
            <a:r>
              <a:rPr lang="zh-CN" altLang="zh-CN" sz="2800" dirty="0"/>
              <a:t>目的是</a:t>
            </a:r>
            <a:r>
              <a:rPr lang="zh-CN" altLang="zh-CN" sz="2800" u="sng" dirty="0"/>
              <a:t>　　　　　　　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(4)“</a:t>
            </a:r>
            <a:r>
              <a:rPr lang="zh-CN" altLang="zh-CN" sz="2800" dirty="0"/>
              <a:t>粗硼酸</a:t>
            </a:r>
            <a:r>
              <a:rPr lang="en-US" altLang="zh-CN" sz="2800" dirty="0"/>
              <a:t>”</a:t>
            </a:r>
            <a:r>
              <a:rPr lang="zh-CN" altLang="zh-CN" sz="2800" dirty="0"/>
              <a:t>中的主要杂质是</a:t>
            </a:r>
            <a:r>
              <a:rPr lang="zh-CN" altLang="zh-CN" sz="2800" u="sng" dirty="0"/>
              <a:t>　　　　</a:t>
            </a:r>
            <a:r>
              <a:rPr lang="en-US" altLang="zh-CN" sz="2800" dirty="0"/>
              <a:t>(</a:t>
            </a:r>
            <a:r>
              <a:rPr lang="zh-CN" altLang="zh-CN" sz="2800" dirty="0"/>
              <a:t>填名称</a:t>
            </a:r>
            <a:r>
              <a:rPr lang="en-US" altLang="zh-CN" sz="2800" dirty="0"/>
              <a:t>)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(5)</a:t>
            </a:r>
            <a:r>
              <a:rPr lang="zh-CN" altLang="zh-CN" sz="2800" dirty="0"/>
              <a:t>以硼酸为原料可制得硼氢化钠</a:t>
            </a:r>
            <a:r>
              <a:rPr lang="en-US" altLang="zh-CN" sz="2800" dirty="0"/>
              <a:t>(NaBH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),</a:t>
            </a:r>
            <a:r>
              <a:rPr lang="zh-CN" altLang="zh-CN" sz="2800" dirty="0"/>
              <a:t>它是有机合成中的重要还原剂</a:t>
            </a:r>
            <a:r>
              <a:rPr lang="en-US" altLang="zh-CN" sz="2800" dirty="0"/>
              <a:t>,</a:t>
            </a:r>
            <a:r>
              <a:rPr lang="zh-CN" altLang="zh-CN" sz="2800" dirty="0"/>
              <a:t>其电子式为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(6)</a:t>
            </a:r>
            <a:r>
              <a:rPr lang="zh-CN" altLang="zh-CN" sz="2800" dirty="0"/>
              <a:t>单质硼可用于生产具有优良抗冲击性能的硼钢。以硼酸和金属镁为原料可制备单质硼</a:t>
            </a:r>
            <a:r>
              <a:rPr lang="en-US" altLang="zh-CN" sz="2800" dirty="0"/>
              <a:t>,</a:t>
            </a:r>
            <a:r>
              <a:rPr lang="zh-CN" altLang="zh-CN" sz="2800" dirty="0"/>
              <a:t>用化学方程式表示制备过程</a:t>
            </a:r>
            <a:r>
              <a:rPr lang="zh-CN" altLang="zh-CN" sz="2800" u="sng" dirty="0"/>
              <a:t>　　　　　　　　　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49554430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24482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思维导引</a:t>
            </a:r>
            <a:endParaRPr lang="zh-CN" altLang="zh-CN" sz="2800" b="1" dirty="0">
              <a:solidFill>
                <a:srgbClr val="DA251C"/>
              </a:solidFill>
            </a:endParaRPr>
          </a:p>
        </p:txBody>
      </p:sp>
      <p:pic>
        <p:nvPicPr>
          <p:cNvPr id="14" name="YBTWDTSD专6-10T.eps" descr="id:2147519937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771900" y="384748"/>
            <a:ext cx="4554156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429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043" y="244824"/>
            <a:ext cx="11723913" cy="5543039"/>
            <a:chOff x="234043" y="244824"/>
            <a:chExt cx="11723913" cy="5543039"/>
          </a:xfrm>
        </p:grpSpPr>
        <p:sp>
          <p:nvSpPr>
            <p:cNvPr id="2" name="矩形 1"/>
            <p:cNvSpPr/>
            <p:nvPr/>
          </p:nvSpPr>
          <p:spPr>
            <a:xfrm>
              <a:off x="234043" y="244824"/>
              <a:ext cx="11723913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</a:rPr>
                <a:t>解析  </a:t>
              </a:r>
              <a:r>
                <a:rPr lang="en-US" altLang="zh-CN" sz="2800" dirty="0"/>
                <a:t>(1)Mg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B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5</a:t>
              </a:r>
              <a:r>
                <a:rPr lang="en-US" altLang="zh-CN" sz="2800" dirty="0"/>
                <a:t>·H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与硫酸反应得到硼酸和硫酸镁</a:t>
              </a:r>
              <a:r>
                <a:rPr lang="en-US" altLang="zh-CN" sz="2800" dirty="0"/>
                <a:t>: Mg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B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5</a:t>
              </a:r>
              <a:r>
                <a:rPr lang="en-US" altLang="zh-CN" sz="2800" dirty="0"/>
                <a:t>·H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O+ 2H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         2H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BO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+2MgSO</a:t>
              </a:r>
              <a:r>
                <a:rPr lang="en-US" altLang="zh-CN" sz="2800" baseline="-25000" dirty="0"/>
                <a:t>4</a:t>
              </a:r>
              <a:r>
                <a:rPr lang="zh-CN" altLang="zh-CN" sz="2800" dirty="0"/>
                <a:t>。结合影响反应速率的因素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提高反应速率可以适当升高温度、减小铁硼矿粉粒径或适当提高硫酸的浓度等。</a:t>
              </a:r>
              <a:r>
                <a:rPr lang="en-US" altLang="zh-CN" sz="2800" dirty="0"/>
                <a:t>(2)</a:t>
              </a:r>
              <a:r>
                <a:rPr lang="zh-CN" altLang="zh-CN" sz="2800" dirty="0"/>
                <a:t>给出的物质中只有 </a:t>
              </a:r>
              <a:r>
                <a:rPr lang="en-US" altLang="zh-CN" sz="2800" dirty="0"/>
                <a:t>Fe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 </a:t>
              </a:r>
              <a:r>
                <a:rPr lang="zh-CN" altLang="zh-CN" sz="2800" dirty="0"/>
                <a:t>有磁性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二氧化硅不溶于水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硫酸钙属于微溶物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所以</a:t>
              </a:r>
              <a:r>
                <a:rPr lang="en-US" altLang="zh-CN" sz="2800" dirty="0"/>
                <a:t>“</a:t>
              </a:r>
              <a:r>
                <a:rPr lang="zh-CN" altLang="zh-CN" sz="2800" dirty="0"/>
                <a:t>浸渣</a:t>
              </a:r>
              <a:r>
                <a:rPr lang="en-US" altLang="zh-CN" sz="2800" dirty="0"/>
                <a:t>”</a:t>
              </a:r>
              <a:r>
                <a:rPr lang="zh-CN" altLang="zh-CN" sz="2800" dirty="0"/>
                <a:t>中还有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CaSO</a:t>
              </a:r>
              <a:r>
                <a:rPr lang="en-US" altLang="zh-CN" sz="2800" baseline="-25000" dirty="0"/>
                <a:t>4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(3)</a:t>
              </a:r>
              <a:r>
                <a:rPr lang="zh-CN" altLang="zh-CN" sz="2800" dirty="0"/>
                <a:t>能与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反应的是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,H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把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氧化成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。调节溶液</a:t>
              </a:r>
              <a:r>
                <a:rPr lang="en-US" altLang="zh-CN" sz="2800" dirty="0"/>
                <a:t>pH</a:t>
              </a:r>
              <a:r>
                <a:rPr lang="zh-CN" altLang="zh-CN" sz="2800" dirty="0"/>
                <a:t>约为</a:t>
              </a:r>
              <a:r>
                <a:rPr lang="en-US" altLang="zh-CN" sz="2800" dirty="0"/>
                <a:t>5</a:t>
              </a:r>
              <a:r>
                <a:rPr lang="zh-CN" altLang="zh-CN" sz="2800" dirty="0"/>
                <a:t>时</a:t>
              </a:r>
              <a:r>
                <a:rPr lang="en-US" altLang="zh-CN" sz="2800" dirty="0"/>
                <a:t>,Fe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Al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都形成沉淀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过滤除去。</a:t>
              </a:r>
              <a:r>
                <a:rPr lang="en-US" altLang="zh-CN" sz="2800" dirty="0"/>
                <a:t>(4)“</a:t>
              </a:r>
              <a:r>
                <a:rPr lang="zh-CN" altLang="zh-CN" sz="2800" dirty="0"/>
                <a:t>粗硼酸</a:t>
              </a:r>
              <a:r>
                <a:rPr lang="en-US" altLang="zh-CN" sz="2800" dirty="0"/>
                <a:t>”</a:t>
              </a:r>
              <a:r>
                <a:rPr lang="zh-CN" altLang="zh-CN" sz="2800" dirty="0"/>
                <a:t>中的杂质主要是硫酸镁。</a:t>
              </a:r>
              <a:endParaRPr lang="en-US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(5)NaBH</a:t>
              </a:r>
              <a:r>
                <a:rPr lang="en-US" altLang="zh-CN" sz="2800" baseline="-25000" dirty="0"/>
                <a:t>4</a:t>
              </a:r>
              <a:r>
                <a:rPr lang="zh-CN" altLang="zh-CN" sz="2800" dirty="0"/>
                <a:t>的电子式为</a:t>
              </a:r>
              <a:r>
                <a:rPr lang="en-US" altLang="zh-CN" sz="2800" dirty="0"/>
                <a:t>Na</a:t>
              </a:r>
              <a:r>
                <a:rPr lang="en-US" altLang="zh-CN" sz="2800" baseline="30000" dirty="0"/>
                <a:t>+</a:t>
              </a:r>
              <a:r>
                <a:rPr lang="en-US" altLang="zh-CN" sz="2800" dirty="0"/>
                <a:t>       </a:t>
              </a:r>
              <a:endParaRPr lang="zh-CN" altLang="zh-CN" sz="2800" b="1" dirty="0">
                <a:solidFill>
                  <a:srgbClr val="DA251C"/>
                </a:solidFill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67882" y="4370409"/>
              <a:ext cx="1652908" cy="1417454"/>
            </a:xfrm>
            <a:prstGeom prst="rect">
              <a:avLst/>
            </a:prstGeom>
          </p:spPr>
        </p:pic>
      </p:grpSp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9081" y="924330"/>
            <a:ext cx="665478" cy="59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0592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34043" y="321023"/>
            <a:ext cx="11723913" cy="5478424"/>
            <a:chOff x="234043" y="244823"/>
            <a:chExt cx="11723913" cy="5478424"/>
          </a:xfrm>
        </p:grpSpPr>
        <p:sp>
          <p:nvSpPr>
            <p:cNvPr id="2" name="矩形 1"/>
            <p:cNvSpPr/>
            <p:nvPr/>
          </p:nvSpPr>
          <p:spPr>
            <a:xfrm>
              <a:off x="234043" y="244824"/>
              <a:ext cx="11723913" cy="547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/>
                <a:t>(6)2H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BO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         B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+3H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O,</a:t>
              </a:r>
              <a:r>
                <a:rPr lang="zh-CN" altLang="zh-CN" sz="2800" dirty="0"/>
                <a:t>结合铝热反应知识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可写出镁置换出</a:t>
              </a:r>
              <a:r>
                <a:rPr lang="en-US" altLang="zh-CN" sz="2800" dirty="0"/>
                <a:t>B</a:t>
              </a:r>
              <a:r>
                <a:rPr lang="zh-CN" altLang="zh-CN" sz="2800" dirty="0"/>
                <a:t>的化学方程式</a:t>
              </a:r>
              <a:r>
                <a:rPr lang="en-US" altLang="zh-CN" sz="2800" dirty="0"/>
                <a:t>:B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+3Mg         2B+3MgO</a:t>
              </a:r>
              <a:r>
                <a:rPr lang="zh-CN" altLang="zh-CN" sz="2800" dirty="0"/>
                <a:t>。</a:t>
              </a:r>
              <a:endParaRPr lang="en-US" altLang="zh-CN" sz="2800" dirty="0"/>
            </a:p>
            <a:p>
              <a:pPr>
                <a:lnSpc>
                  <a:spcPct val="200000"/>
                </a:lnSpc>
              </a:pPr>
              <a:r>
                <a:rPr lang="zh-CN" altLang="zh-CN" sz="2800" b="1" dirty="0">
                  <a:solidFill>
                    <a:srgbClr val="DA251C"/>
                  </a:solidFill>
                </a:rPr>
                <a:t>答案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(1)Mg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B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5</a:t>
              </a:r>
              <a:r>
                <a:rPr lang="en-US" altLang="zh-CN" sz="2800" dirty="0"/>
                <a:t>·H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         2H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BO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+2MgSO</a:t>
              </a:r>
              <a:r>
                <a:rPr lang="en-US" altLang="zh-CN" sz="2800" baseline="-25000" dirty="0"/>
                <a:t>4</a:t>
              </a:r>
              <a:r>
                <a:rPr lang="zh-CN" altLang="zh-CN" sz="2800" dirty="0"/>
                <a:t>　提高反应温度、减小铁硼矿粉粒径　</a:t>
              </a:r>
              <a:r>
                <a:rPr lang="en-US" altLang="zh-CN" sz="2800" dirty="0"/>
                <a:t>(2)Fe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4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CaSO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    (3)</a:t>
              </a:r>
              <a:r>
                <a:rPr lang="zh-CN" altLang="zh-CN" sz="2800" dirty="0"/>
                <a:t>将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氧化成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　使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与</a:t>
              </a:r>
              <a:r>
                <a:rPr lang="en-US" altLang="zh-CN" sz="2800" dirty="0"/>
                <a:t>Al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形成氢氧化物沉淀而除去 　</a:t>
              </a:r>
              <a:r>
                <a:rPr lang="en-US" altLang="zh-CN" sz="2800" dirty="0"/>
                <a:t>(4)(</a:t>
              </a:r>
              <a:r>
                <a:rPr lang="zh-CN" altLang="zh-CN" sz="2800" dirty="0"/>
                <a:t>七水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硫酸镁 　</a:t>
              </a:r>
              <a:r>
                <a:rPr lang="en-US" altLang="zh-CN" sz="2800" dirty="0"/>
                <a:t>(5)Na</a:t>
              </a:r>
              <a:r>
                <a:rPr lang="en-US" altLang="zh-CN" sz="2800" baseline="30000" dirty="0"/>
                <a:t>+</a:t>
              </a:r>
              <a:r>
                <a:rPr lang="en-US" altLang="zh-CN" sz="2800" dirty="0"/>
                <a:t>          (6)2H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BO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         B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+3H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B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+3Mg          2B+3MgO 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endParaRPr lang="zh-CN" altLang="zh-CN" sz="2800" b="1" dirty="0">
                <a:solidFill>
                  <a:srgbClr val="DA251C"/>
                </a:solidFill>
              </a:endParaRPr>
            </a:p>
          </p:txBody>
        </p:sp>
        <p:pic>
          <p:nvPicPr>
            <p:cNvPr id="17" name="图片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09760" y="3255117"/>
              <a:ext cx="1219320" cy="1045632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77147" y="244823"/>
              <a:ext cx="670580" cy="604494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94011" y="915383"/>
              <a:ext cx="670580" cy="604494"/>
            </a:xfrm>
            <a:prstGeom prst="rect">
              <a:avLst/>
            </a:prstGeom>
          </p:spPr>
        </p:pic>
        <p:pic>
          <p:nvPicPr>
            <p:cNvPr id="20" name="图片 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94278" y="1665792"/>
              <a:ext cx="670580" cy="604494"/>
            </a:xfrm>
            <a:prstGeom prst="rect">
              <a:avLst/>
            </a:prstGeom>
          </p:spPr>
        </p:pic>
        <p:pic>
          <p:nvPicPr>
            <p:cNvPr id="21" name="图片 2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77147" y="4244869"/>
              <a:ext cx="670580" cy="604494"/>
            </a:xfrm>
            <a:prstGeom prst="rect">
              <a:avLst/>
            </a:prstGeom>
          </p:spPr>
        </p:pic>
        <p:pic>
          <p:nvPicPr>
            <p:cNvPr id="22" name="图片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26287" y="4244869"/>
              <a:ext cx="670580" cy="604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693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729341"/>
            <a:ext cx="117148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以分离提纯为目的的化学工艺流程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物质分离提纯的原则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不增</a:t>
            </a:r>
            <a:r>
              <a:rPr lang="en-US" altLang="zh-CN" sz="2800" dirty="0"/>
              <a:t>:</a:t>
            </a:r>
            <a:r>
              <a:rPr lang="zh-CN" altLang="zh-CN" sz="2800" dirty="0"/>
              <a:t>不引入新的杂质。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不减</a:t>
            </a:r>
            <a:r>
              <a:rPr lang="en-US" altLang="zh-CN" sz="2800" dirty="0"/>
              <a:t>:</a:t>
            </a:r>
            <a:r>
              <a:rPr lang="zh-CN" altLang="zh-CN" sz="2800" dirty="0"/>
              <a:t>不减少被提纯的物质。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③</a:t>
            </a:r>
            <a:r>
              <a:rPr lang="zh-CN" altLang="zh-CN" sz="2800" dirty="0"/>
              <a:t>易分离</a:t>
            </a:r>
            <a:r>
              <a:rPr lang="en-US" altLang="zh-CN" sz="2800" dirty="0"/>
              <a:t>:</a:t>
            </a:r>
            <a:r>
              <a:rPr lang="zh-CN" altLang="zh-CN" sz="2800" dirty="0"/>
              <a:t>被提纯物与杂质易于分离。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④</a:t>
            </a:r>
            <a:r>
              <a:rPr lang="zh-CN" altLang="zh-CN" sz="2800" dirty="0"/>
              <a:t>易复原</a:t>
            </a:r>
            <a:r>
              <a:rPr lang="en-US" altLang="zh-CN" sz="2800" dirty="0"/>
              <a:t>:</a:t>
            </a:r>
            <a:r>
              <a:rPr lang="zh-CN" altLang="zh-CN" sz="2800" dirty="0"/>
              <a:t>被提纯的物质易恢复原来的组成、状态。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411759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123" y="-2"/>
            <a:ext cx="3732016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1</a:t>
            </a:r>
            <a:r>
              <a:rPr lang="zh-CN" altLang="en-US" sz="2800" dirty="0">
                <a:solidFill>
                  <a:srgbClr val="DA251C"/>
                </a:solidFill>
              </a:rPr>
              <a:t>　镁及其化合物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068" y="729341"/>
            <a:ext cx="117135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zh-CN" sz="28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镁的物理性质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银白色固体</a:t>
            </a:r>
            <a:r>
              <a:rPr lang="en-US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密度较小、质软、有延展性</a:t>
            </a:r>
            <a:r>
              <a:rPr lang="en-US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是电和热的良导体。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2.</a:t>
            </a:r>
            <a:r>
              <a:rPr lang="zh-CN" altLang="zh-CN" sz="28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镁及其重要化合物的化学性质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92461"/>
              </p:ext>
            </p:extLst>
          </p:nvPr>
        </p:nvGraphicFramePr>
        <p:xfrm>
          <a:off x="567160" y="2760666"/>
          <a:ext cx="11238761" cy="3584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636">
                  <a:extLst>
                    <a:ext uri="{9D8B030D-6E8A-4147-A177-3AD203B41FA5}">
                      <a16:colId xmlns="" xmlns:a16="http://schemas.microsoft.com/office/drawing/2014/main" val="255069800"/>
                    </a:ext>
                  </a:extLst>
                </a:gridCol>
                <a:gridCol w="4357991">
                  <a:extLst>
                    <a:ext uri="{9D8B030D-6E8A-4147-A177-3AD203B41FA5}">
                      <a16:colId xmlns="" xmlns:a16="http://schemas.microsoft.com/office/drawing/2014/main" val="76548496"/>
                    </a:ext>
                  </a:extLst>
                </a:gridCol>
                <a:gridCol w="5726134">
                  <a:extLst>
                    <a:ext uri="{9D8B030D-6E8A-4147-A177-3AD203B41FA5}">
                      <a16:colId xmlns="" xmlns:a16="http://schemas.microsoft.com/office/drawing/2014/main" val="1980164944"/>
                    </a:ext>
                  </a:extLst>
                </a:gridCol>
              </a:tblGrid>
              <a:tr h="50985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主要性质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反应方程式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35934470"/>
                  </a:ext>
                </a:extLst>
              </a:tr>
              <a:tr h="1019718"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镁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与非金属单质反应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2Mg+O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2MgO(</a:t>
                      </a: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发出耀眼白光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3Mg+N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Mg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2022491"/>
                  </a:ext>
                </a:extLst>
              </a:tr>
              <a:tr h="10197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与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2Mg+CO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2MgO+C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燃烧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生成白色粉末和黑色固体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527071"/>
                  </a:ext>
                </a:extLst>
              </a:tr>
              <a:tr h="5098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与非氧化性强酸反应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Mg+2H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Mg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8988175"/>
                  </a:ext>
                </a:extLst>
              </a:tr>
              <a:tr h="5098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与沸水反应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Mg+2H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O     Mg(OH)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6115925"/>
                  </a:ext>
                </a:extLst>
              </a:tr>
            </a:tbl>
          </a:graphicData>
        </a:graphic>
      </p:graphicFrame>
      <p:pic>
        <p:nvPicPr>
          <p:cNvPr id="24" name="图片 23"/>
          <p:cNvPicPr/>
          <p:nvPr/>
        </p:nvPicPr>
        <p:blipFill>
          <a:blip r:embed="rId2"/>
          <a:stretch>
            <a:fillRect/>
          </a:stretch>
        </p:blipFill>
        <p:spPr>
          <a:xfrm>
            <a:off x="7715986" y="3383327"/>
            <a:ext cx="385979" cy="349518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2"/>
          <a:stretch>
            <a:fillRect/>
          </a:stretch>
        </p:blipFill>
        <p:spPr>
          <a:xfrm>
            <a:off x="8877590" y="3865292"/>
            <a:ext cx="385979" cy="349518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2"/>
          <a:stretch>
            <a:fillRect/>
          </a:stretch>
        </p:blipFill>
        <p:spPr>
          <a:xfrm>
            <a:off x="8816630" y="4370413"/>
            <a:ext cx="385979" cy="349518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3"/>
          <a:stretch>
            <a:fillRect/>
          </a:stretch>
        </p:blipFill>
        <p:spPr>
          <a:xfrm>
            <a:off x="8569722" y="5474322"/>
            <a:ext cx="391014" cy="225438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4"/>
          <a:stretch>
            <a:fillRect/>
          </a:stretch>
        </p:blipFill>
        <p:spPr>
          <a:xfrm>
            <a:off x="8456493" y="5933440"/>
            <a:ext cx="329327" cy="29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373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729341"/>
            <a:ext cx="11714888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en-US" sz="2800" dirty="0"/>
              <a:t>常用的提纯方法</a:t>
            </a:r>
            <a:endParaRPr lang="zh-CN" altLang="zh-CN" sz="28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082204"/>
              </p:ext>
            </p:extLst>
          </p:nvPr>
        </p:nvGraphicFramePr>
        <p:xfrm>
          <a:off x="718457" y="1508760"/>
          <a:ext cx="10490200" cy="3804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7602">
                  <a:extLst>
                    <a:ext uri="{9D8B030D-6E8A-4147-A177-3AD203B41FA5}">
                      <a16:colId xmlns="" xmlns:a16="http://schemas.microsoft.com/office/drawing/2014/main" val="78479926"/>
                    </a:ext>
                  </a:extLst>
                </a:gridCol>
                <a:gridCol w="7302598">
                  <a:extLst>
                    <a:ext uri="{9D8B030D-6E8A-4147-A177-3AD203B41FA5}">
                      <a16:colId xmlns="" xmlns:a16="http://schemas.microsoft.com/office/drawing/2014/main" val="3233844207"/>
                    </a:ext>
                  </a:extLst>
                </a:gridCol>
              </a:tblGrid>
              <a:tr h="6341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水溶法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除去可溶性杂质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6255404"/>
                  </a:ext>
                </a:extLst>
              </a:tr>
              <a:tr h="6341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酸溶法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除去碱性杂质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7039605"/>
                  </a:ext>
                </a:extLst>
              </a:tr>
              <a:tr h="6341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碱溶法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除去酸性杂质或某些金属阳离子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0483719"/>
                  </a:ext>
                </a:extLst>
              </a:tr>
              <a:tr h="6341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氧化剂或还原剂法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除去还原性或氧化性杂质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752044"/>
                  </a:ext>
                </a:extLst>
              </a:tr>
              <a:tr h="6341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加热灼烧法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除去受热易分解或易挥发的杂质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7873427"/>
                  </a:ext>
                </a:extLst>
              </a:tr>
              <a:tr h="6341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调节溶液的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除去某些金属阳离子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426212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3661055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561701"/>
            <a:ext cx="11714888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en-US" sz="2800" dirty="0"/>
              <a:t>常用的分离方法</a:t>
            </a:r>
            <a:endParaRPr lang="zh-CN" altLang="zh-CN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803800"/>
              </p:ext>
            </p:extLst>
          </p:nvPr>
        </p:nvGraphicFramePr>
        <p:xfrm>
          <a:off x="429260" y="1291042"/>
          <a:ext cx="11333480" cy="4962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7560">
                  <a:extLst>
                    <a:ext uri="{9D8B030D-6E8A-4147-A177-3AD203B41FA5}">
                      <a16:colId xmlns="" xmlns:a16="http://schemas.microsoft.com/office/drawing/2014/main" val="58970706"/>
                    </a:ext>
                  </a:extLst>
                </a:gridCol>
                <a:gridCol w="9265920">
                  <a:extLst>
                    <a:ext uri="{9D8B030D-6E8A-4147-A177-3AD203B41FA5}">
                      <a16:colId xmlns="" xmlns:a16="http://schemas.microsoft.com/office/drawing/2014/main" val="2198808493"/>
                    </a:ext>
                  </a:extLst>
                </a:gridCol>
              </a:tblGrid>
              <a:tr h="902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过滤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分离难溶物和易溶物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根据特殊需要采用趁热过滤或者抽滤等方法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6101917"/>
                  </a:ext>
                </a:extLst>
              </a:tr>
              <a:tr h="902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萃取和分液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33655" marR="336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利用溶质在互不相溶的溶剂里的溶解度不同提取分离物质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如用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或苯萃取溴水中的溴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53453586"/>
                  </a:ext>
                </a:extLst>
              </a:tr>
              <a:tr h="451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蒸发结晶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33655" marR="336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提取溶解度随温度变化不大的溶质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如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NaCl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7574601"/>
                  </a:ext>
                </a:extLst>
              </a:tr>
              <a:tr h="1353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冷却结晶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33655" marR="336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提取溶解度随温度变化较大的溶质、易水解的溶质或结晶水合物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如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KNO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CuSO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·5H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FeSO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·7H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等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5147331"/>
                  </a:ext>
                </a:extLst>
              </a:tr>
              <a:tr h="451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蒸馏或分馏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33655" marR="336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分离沸点不同且互溶的液体混合物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如分离乙醇和甘油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9307745"/>
                  </a:ext>
                </a:extLst>
              </a:tr>
              <a:tr h="902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冷却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33655" marR="336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利用气体液化的特点分离气体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如合成氨工业采用冷却法分离平衡混合气体中的氨气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733898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408438274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244824"/>
            <a:ext cx="117239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   </a:t>
            </a:r>
            <a:r>
              <a:rPr lang="en-US" altLang="zh-CN" sz="2800" dirty="0"/>
              <a:t>[2016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Ⅲ,28,14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以硅藻土为载体的五氧化二钒</a:t>
            </a:r>
            <a:r>
              <a:rPr lang="en-US" altLang="zh-CN" sz="2800" dirty="0"/>
              <a:t>(V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5</a:t>
            </a:r>
            <a:r>
              <a:rPr lang="en-US" altLang="zh-CN" sz="2800" dirty="0"/>
              <a:t>)</a:t>
            </a:r>
            <a:r>
              <a:rPr lang="zh-CN" altLang="zh-CN" sz="2800" dirty="0"/>
              <a:t>是接触法生产硫酸的催化剂。从废钒催化剂中回收</a:t>
            </a:r>
            <a:r>
              <a:rPr lang="en-US" altLang="zh-CN" sz="2800" dirty="0"/>
              <a:t>V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5</a:t>
            </a:r>
            <a:r>
              <a:rPr lang="zh-CN" altLang="zh-CN" sz="2800" dirty="0"/>
              <a:t>既避免污染环境又有利于资源综合利用。废钒催化剂的主要成分为</a:t>
            </a:r>
            <a:r>
              <a:rPr lang="en-US" altLang="zh-CN" sz="2800" dirty="0"/>
              <a:t>:</a:t>
            </a:r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以下是一种废钒催化剂回收工艺路线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endParaRPr lang="zh-CN" altLang="zh-CN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11174"/>
              </p:ext>
            </p:extLst>
          </p:nvPr>
        </p:nvGraphicFramePr>
        <p:xfrm>
          <a:off x="1304609" y="2196556"/>
          <a:ext cx="9509757" cy="1284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873">
                  <a:extLst>
                    <a:ext uri="{9D8B030D-6E8A-4147-A177-3AD203B41FA5}">
                      <a16:colId xmlns="" xmlns:a16="http://schemas.microsoft.com/office/drawing/2014/main" val="2621258468"/>
                    </a:ext>
                  </a:extLst>
                </a:gridCol>
                <a:gridCol w="1403078">
                  <a:extLst>
                    <a:ext uri="{9D8B030D-6E8A-4147-A177-3AD203B41FA5}">
                      <a16:colId xmlns="" xmlns:a16="http://schemas.microsoft.com/office/drawing/2014/main" val="3178799844"/>
                    </a:ext>
                  </a:extLst>
                </a:gridCol>
                <a:gridCol w="1403078">
                  <a:extLst>
                    <a:ext uri="{9D8B030D-6E8A-4147-A177-3AD203B41FA5}">
                      <a16:colId xmlns="" xmlns:a16="http://schemas.microsoft.com/office/drawing/2014/main" val="3064677475"/>
                    </a:ext>
                  </a:extLst>
                </a:gridCol>
                <a:gridCol w="1247182">
                  <a:extLst>
                    <a:ext uri="{9D8B030D-6E8A-4147-A177-3AD203B41FA5}">
                      <a16:colId xmlns="" xmlns:a16="http://schemas.microsoft.com/office/drawing/2014/main" val="2774614828"/>
                    </a:ext>
                  </a:extLst>
                </a:gridCol>
                <a:gridCol w="1247182">
                  <a:extLst>
                    <a:ext uri="{9D8B030D-6E8A-4147-A177-3AD203B41FA5}">
                      <a16:colId xmlns="" xmlns:a16="http://schemas.microsoft.com/office/drawing/2014/main" val="3463897656"/>
                    </a:ext>
                  </a:extLst>
                </a:gridCol>
                <a:gridCol w="1247182">
                  <a:extLst>
                    <a:ext uri="{9D8B030D-6E8A-4147-A177-3AD203B41FA5}">
                      <a16:colId xmlns="" xmlns:a16="http://schemas.microsoft.com/office/drawing/2014/main" val="1168326573"/>
                    </a:ext>
                  </a:extLst>
                </a:gridCol>
                <a:gridCol w="1247182">
                  <a:extLst>
                    <a:ext uri="{9D8B030D-6E8A-4147-A177-3AD203B41FA5}">
                      <a16:colId xmlns="" xmlns:a16="http://schemas.microsoft.com/office/drawing/2014/main" val="377833381"/>
                    </a:ext>
                  </a:extLst>
                </a:gridCol>
              </a:tblGrid>
              <a:tr h="642223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5375913"/>
                  </a:ext>
                </a:extLst>
              </a:tr>
              <a:tr h="642223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质量分数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/%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2.2~2.9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2.8~3.1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22~28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60~65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1~2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&lt;1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0481600"/>
                  </a:ext>
                </a:extLst>
              </a:tr>
            </a:tbl>
          </a:graphicData>
        </a:graphic>
      </p:graphicFrame>
      <p:pic>
        <p:nvPicPr>
          <p:cNvPr id="14" name="2016TKBJWL28T.jpg" descr="id:2147519989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373858" y="4358207"/>
            <a:ext cx="9444284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3594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u="sng" dirty="0"/>
              <a:t>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34043" y="244824"/>
            <a:ext cx="11723913" cy="6035883"/>
            <a:chOff x="234043" y="244824"/>
            <a:chExt cx="11723913" cy="60358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234043" y="244824"/>
                  <a:ext cx="11723913" cy="60358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zh-CN" sz="2800" dirty="0"/>
                    <a:t>回答下列问题</a:t>
                  </a:r>
                  <a:r>
                    <a:rPr lang="en-US" altLang="zh-CN" sz="2800" dirty="0"/>
                    <a:t>: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(1)“</a:t>
                  </a:r>
                  <a:r>
                    <a:rPr lang="zh-CN" altLang="zh-CN" sz="2800" dirty="0"/>
                    <a:t>酸浸</a:t>
                  </a:r>
                  <a:r>
                    <a:rPr lang="en-US" altLang="zh-CN" sz="2800" dirty="0"/>
                    <a:t>”</a:t>
                  </a:r>
                  <a:r>
                    <a:rPr lang="zh-CN" altLang="zh-CN" sz="2800" dirty="0"/>
                    <a:t>时</a:t>
                  </a:r>
                  <a:r>
                    <a:rPr lang="en-US" altLang="zh-CN" sz="2800" dirty="0"/>
                    <a:t>V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5</a:t>
                  </a:r>
                  <a:r>
                    <a:rPr lang="zh-CN" altLang="zh-CN" sz="2800" dirty="0"/>
                    <a:t>转化为</a:t>
                  </a:r>
                  <a:r>
                    <a:rPr lang="en-US" altLang="zh-CN" sz="2800" dirty="0"/>
                    <a:t>V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反应的离子方程式为</a:t>
                  </a:r>
                  <a:r>
                    <a:rPr lang="zh-CN" altLang="zh-CN" sz="2800" u="sng" dirty="0"/>
                    <a:t>　　　　　　　　　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同时</a:t>
                  </a:r>
                  <a:r>
                    <a:rPr lang="en-US" altLang="zh-CN" sz="2800" dirty="0"/>
                    <a:t>V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4</a:t>
                  </a:r>
                  <a:r>
                    <a:rPr lang="zh-CN" altLang="zh-CN" sz="2800" dirty="0"/>
                    <a:t>转化成</a:t>
                  </a:r>
                  <a:r>
                    <a:rPr lang="en-US" altLang="zh-CN" sz="2800" dirty="0"/>
                    <a:t>VO</a:t>
                  </a:r>
                  <a:r>
                    <a:rPr lang="en-US" altLang="zh-CN" sz="2800" baseline="30000" dirty="0"/>
                    <a:t>2+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“</a:t>
                  </a:r>
                  <a:r>
                    <a:rPr lang="zh-CN" altLang="zh-CN" sz="2800" dirty="0"/>
                    <a:t>废渣</a:t>
                  </a:r>
                  <a:r>
                    <a:rPr lang="en-US" altLang="zh-CN" sz="2800" dirty="0"/>
                    <a:t>1”</a:t>
                  </a:r>
                  <a:r>
                    <a:rPr lang="zh-CN" altLang="zh-CN" sz="2800" dirty="0"/>
                    <a:t>的主要成分是</a:t>
                  </a:r>
                  <a:r>
                    <a:rPr lang="zh-CN" altLang="zh-CN" sz="2800" u="sng" dirty="0"/>
                    <a:t>　　　　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 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(2)“</a:t>
                  </a:r>
                  <a:r>
                    <a:rPr lang="zh-CN" altLang="zh-CN" sz="2800" dirty="0"/>
                    <a:t>氧化</a:t>
                  </a:r>
                  <a:r>
                    <a:rPr lang="en-US" altLang="zh-CN" sz="2800" dirty="0"/>
                    <a:t>”</a:t>
                  </a:r>
                  <a:r>
                    <a:rPr lang="zh-CN" altLang="zh-CN" sz="2800" dirty="0"/>
                    <a:t>中欲使</a:t>
                  </a:r>
                  <a:r>
                    <a:rPr lang="en-US" altLang="zh-CN" sz="2800" dirty="0"/>
                    <a:t>3 </a:t>
                  </a:r>
                  <a:r>
                    <a:rPr lang="en-US" altLang="zh-CN" sz="2800" dirty="0" err="1"/>
                    <a:t>mol</a:t>
                  </a:r>
                  <a:r>
                    <a:rPr lang="zh-CN" altLang="zh-CN" sz="2800" dirty="0"/>
                    <a:t>的</a:t>
                  </a:r>
                  <a:r>
                    <a:rPr lang="en-US" altLang="zh-CN" sz="2800" dirty="0"/>
                    <a:t>VO</a:t>
                  </a:r>
                  <a:r>
                    <a:rPr lang="en-US" altLang="zh-CN" sz="2800" baseline="30000" dirty="0"/>
                    <a:t>2+</a:t>
                  </a:r>
                  <a:r>
                    <a:rPr lang="zh-CN" altLang="zh-CN" sz="2800" dirty="0"/>
                    <a:t>变成</a:t>
                  </a:r>
                  <a:r>
                    <a:rPr lang="en-US" altLang="zh-CN" sz="2800" dirty="0"/>
                    <a:t>V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则需要氧化剂</a:t>
                  </a:r>
                  <a:r>
                    <a:rPr lang="en-US" altLang="zh-CN" sz="2800" dirty="0"/>
                    <a:t>KClO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至少为</a:t>
                  </a:r>
                  <a:r>
                    <a:rPr lang="zh-CN" altLang="zh-CN" sz="2800" u="sng" dirty="0"/>
                    <a:t>　</a:t>
                  </a:r>
                  <a:r>
                    <a:rPr lang="en-US" altLang="zh-CN" sz="2800" dirty="0" err="1"/>
                    <a:t>mol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 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(3)“</a:t>
                  </a:r>
                  <a:r>
                    <a:rPr lang="zh-CN" altLang="zh-CN" sz="2800" dirty="0"/>
                    <a:t>中和</a:t>
                  </a:r>
                  <a:r>
                    <a:rPr lang="en-US" altLang="zh-CN" sz="2800" dirty="0"/>
                    <a:t>”</a:t>
                  </a:r>
                  <a:r>
                    <a:rPr lang="zh-CN" altLang="zh-CN" sz="2800" dirty="0"/>
                    <a:t>作用之一是使钒以</a:t>
                  </a:r>
                  <a:r>
                    <a:rPr lang="en-US" altLang="zh-CN" sz="2800" dirty="0"/>
                    <a:t>V</a:t>
                  </a:r>
                  <a:r>
                    <a:rPr lang="en-US" altLang="zh-CN" sz="2800" baseline="-25000" dirty="0"/>
                    <a:t>4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形式存在于溶液中。</a:t>
                  </a:r>
                  <a:r>
                    <a:rPr lang="en-US" altLang="zh-CN" sz="2800" dirty="0"/>
                    <a:t>“</a:t>
                  </a:r>
                  <a:r>
                    <a:rPr lang="zh-CN" altLang="zh-CN" sz="2800" dirty="0"/>
                    <a:t>废渣</a:t>
                  </a:r>
                  <a:r>
                    <a:rPr lang="en-US" altLang="zh-CN" sz="2800" dirty="0"/>
                    <a:t>2”</a:t>
                  </a:r>
                  <a:r>
                    <a:rPr lang="zh-CN" altLang="zh-CN" sz="2800" dirty="0"/>
                    <a:t>中含有</a:t>
                  </a:r>
                  <a:r>
                    <a:rPr lang="zh-CN" altLang="zh-CN" sz="2800" u="sng" dirty="0"/>
                    <a:t>　</a:t>
                  </a:r>
                  <a:r>
                    <a:rPr lang="en-US" altLang="zh-CN" sz="2800" u="sng" dirty="0"/>
                    <a:t>                                                        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 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(4)“</a:t>
                  </a:r>
                  <a:r>
                    <a:rPr lang="zh-CN" altLang="zh-CN" sz="2800" dirty="0"/>
                    <a:t>离子交换</a:t>
                  </a:r>
                  <a:r>
                    <a:rPr lang="en-US" altLang="zh-CN" sz="2800" dirty="0"/>
                    <a:t>”</a:t>
                  </a:r>
                  <a:r>
                    <a:rPr lang="zh-CN" altLang="zh-CN" sz="2800" dirty="0"/>
                    <a:t>和</a:t>
                  </a:r>
                  <a:r>
                    <a:rPr lang="en-US" altLang="zh-CN" sz="2800" dirty="0"/>
                    <a:t>“</a:t>
                  </a:r>
                  <a:r>
                    <a:rPr lang="zh-CN" altLang="zh-CN" sz="2800" dirty="0"/>
                    <a:t>洗脱</a:t>
                  </a:r>
                  <a:r>
                    <a:rPr lang="en-US" altLang="zh-CN" sz="2800" dirty="0"/>
                    <a:t>”</a:t>
                  </a:r>
                  <a:r>
                    <a:rPr lang="zh-CN" altLang="zh-CN" sz="2800" dirty="0"/>
                    <a:t>可简单表示为</a:t>
                  </a:r>
                  <a:r>
                    <a:rPr lang="en-US" altLang="zh-CN" sz="2800" dirty="0"/>
                    <a:t>:4ROH+V</a:t>
                  </a:r>
                  <a:r>
                    <a:rPr lang="en-US" altLang="zh-CN" sz="2800" baseline="-25000" dirty="0"/>
                    <a:t>4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              R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V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12</a:t>
                  </a:r>
                  <a:r>
                    <a:rPr lang="en-US" altLang="zh-CN" sz="2800" dirty="0"/>
                    <a:t>+4OH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(ROH</a:t>
                  </a:r>
                  <a:r>
                    <a:rPr lang="zh-CN" altLang="zh-CN" sz="2800" dirty="0"/>
                    <a:t>为强碱性阴离子交换树脂</a:t>
                  </a:r>
                  <a:r>
                    <a:rPr lang="en-US" altLang="zh-CN" sz="2800" dirty="0"/>
                    <a:t>)</a:t>
                  </a:r>
                  <a:r>
                    <a:rPr lang="zh-CN" altLang="zh-CN" sz="2800" dirty="0"/>
                    <a:t>。为了提高洗脱效率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淋洗液应该呈</a:t>
                  </a:r>
                  <a:r>
                    <a:rPr lang="en-US" altLang="zh-CN" sz="2800" dirty="0"/>
                    <a:t> </a:t>
                  </a:r>
                  <a:r>
                    <a:rPr lang="en-US" altLang="zh-CN" sz="2800" u="sng" dirty="0"/>
                    <a:t> </a:t>
                  </a:r>
                  <a:r>
                    <a:rPr lang="zh-CN" altLang="zh-CN" sz="2800" u="sng" dirty="0"/>
                    <a:t>　　　　</a:t>
                  </a:r>
                  <a:r>
                    <a:rPr lang="en-US" altLang="zh-CN" sz="2800" u="sng" dirty="0"/>
                    <a:t>     </a:t>
                  </a:r>
                  <a:r>
                    <a:rPr lang="zh-CN" altLang="zh-CN" sz="2800" u="sng" dirty="0"/>
                    <a:t>　　　　</a:t>
                  </a:r>
                  <a:r>
                    <a:rPr lang="zh-CN" altLang="zh-CN" sz="2800" dirty="0"/>
                    <a:t>性</a:t>
                  </a:r>
                  <a:r>
                    <a:rPr lang="en-US" altLang="zh-CN" sz="2800" dirty="0"/>
                    <a:t>(</a:t>
                  </a:r>
                  <a:r>
                    <a:rPr lang="zh-CN" altLang="zh-CN" sz="2800" dirty="0"/>
                    <a:t>填</a:t>
                  </a:r>
                  <a:r>
                    <a:rPr lang="en-US" altLang="zh-CN" sz="2800" dirty="0"/>
                    <a:t>“</a:t>
                  </a:r>
                  <a:r>
                    <a:rPr lang="zh-CN" altLang="zh-CN" sz="2800" dirty="0"/>
                    <a:t>酸</a:t>
                  </a:r>
                  <a:r>
                    <a:rPr lang="en-US" altLang="zh-CN" sz="2800" dirty="0"/>
                    <a:t>”“</a:t>
                  </a:r>
                  <a:r>
                    <a:rPr lang="zh-CN" altLang="zh-CN" sz="2800" dirty="0"/>
                    <a:t>碱</a:t>
                  </a:r>
                  <a:r>
                    <a:rPr lang="en-US" altLang="zh-CN" sz="2800" dirty="0"/>
                    <a:t>”</a:t>
                  </a:r>
                  <a:r>
                    <a:rPr lang="zh-CN" altLang="zh-CN" sz="2800" dirty="0"/>
                    <a:t>或</a:t>
                  </a:r>
                  <a:r>
                    <a:rPr lang="en-US" altLang="zh-CN" sz="2800" dirty="0"/>
                    <a:t>“</a:t>
                  </a:r>
                  <a:r>
                    <a:rPr lang="zh-CN" altLang="zh-CN" sz="2800" dirty="0"/>
                    <a:t>中</a:t>
                  </a:r>
                  <a:r>
                    <a:rPr lang="en-US" altLang="zh-CN" sz="2800" dirty="0"/>
                    <a:t>”)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 </a:t>
                  </a: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43" y="244824"/>
                  <a:ext cx="11723913" cy="603588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图片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89168" y="4336675"/>
              <a:ext cx="1134867" cy="590961"/>
            </a:xfrm>
            <a:prstGeom prst="rect">
              <a:avLst/>
            </a:prstGeom>
          </p:spPr>
        </p:pic>
      </p:grpSp>
      <p:pic>
        <p:nvPicPr>
          <p:cNvPr id="1025" name="Picture 1" descr="C:\Users\lenovo\AppData\Roaming\Tencent\Users\763860530\QQ\WinTemp\RichOle\L8)03W8R0Y3}M)ET9VC6OQ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561" y="5069711"/>
            <a:ext cx="8858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060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244824"/>
            <a:ext cx="117239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(5)“</a:t>
            </a:r>
            <a:r>
              <a:rPr lang="zh-CN" altLang="zh-CN" sz="2800" dirty="0"/>
              <a:t>流出液</a:t>
            </a:r>
            <a:r>
              <a:rPr lang="en-US" altLang="zh-CN" sz="2800" dirty="0"/>
              <a:t>”</a:t>
            </a:r>
            <a:r>
              <a:rPr lang="zh-CN" altLang="zh-CN" sz="2800" dirty="0"/>
              <a:t>中阳离子最多的是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(6)“</a:t>
            </a:r>
            <a:r>
              <a:rPr lang="zh-CN" altLang="zh-CN" sz="2800" dirty="0"/>
              <a:t>沉钒</a:t>
            </a:r>
            <a:r>
              <a:rPr lang="en-US" altLang="zh-CN" sz="2800" dirty="0"/>
              <a:t>”</a:t>
            </a:r>
            <a:r>
              <a:rPr lang="zh-CN" altLang="zh-CN" sz="2800" dirty="0"/>
              <a:t>得到偏钒酸铵</a:t>
            </a:r>
            <a:r>
              <a:rPr lang="en-US" altLang="zh-CN" sz="2800" dirty="0"/>
              <a:t>(NH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VO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zh-CN" altLang="zh-CN" sz="2800" dirty="0"/>
              <a:t>沉淀</a:t>
            </a:r>
            <a:r>
              <a:rPr lang="en-US" altLang="zh-CN" sz="2800" dirty="0"/>
              <a:t>,</a:t>
            </a:r>
            <a:r>
              <a:rPr lang="zh-CN" altLang="zh-CN" sz="2800" dirty="0"/>
              <a:t>写出</a:t>
            </a:r>
            <a:r>
              <a:rPr lang="en-US" altLang="zh-CN" sz="2800" dirty="0"/>
              <a:t>“</a:t>
            </a:r>
            <a:r>
              <a:rPr lang="zh-CN" altLang="zh-CN" sz="2800" dirty="0"/>
              <a:t>煅烧</a:t>
            </a:r>
            <a:r>
              <a:rPr lang="en-US" altLang="zh-CN" sz="2800" dirty="0"/>
              <a:t>”</a:t>
            </a:r>
            <a:r>
              <a:rPr lang="zh-CN" altLang="zh-CN" sz="2800" dirty="0"/>
              <a:t>中发生反应的化学方程式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                                                          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思维导引</a:t>
            </a:r>
            <a:r>
              <a:rPr lang="zh-CN" altLang="en-US" sz="2800" dirty="0"/>
              <a:t>　</a:t>
            </a:r>
            <a:endParaRPr lang="zh-CN" altLang="zh-CN" sz="2800" dirty="0"/>
          </a:p>
        </p:txBody>
      </p:sp>
      <p:pic>
        <p:nvPicPr>
          <p:cNvPr id="15" name="YBTWDTSD专6-11TZ.eps" descr="id:2147520003;FounderCES"/>
          <p:cNvPicPr/>
          <p:nvPr/>
        </p:nvPicPr>
        <p:blipFill rotWithShape="1">
          <a:blip r:embed="rId2"/>
          <a:srcRect b="56943"/>
          <a:stretch/>
        </p:blipFill>
        <p:spPr>
          <a:xfrm>
            <a:off x="3458416" y="2022572"/>
            <a:ext cx="5619693" cy="44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105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pic>
        <p:nvPicPr>
          <p:cNvPr id="16" name="YBTWDTSD专6-11TZ.eps" descr="id:2147520003;FounderCES"/>
          <p:cNvPicPr/>
          <p:nvPr/>
        </p:nvPicPr>
        <p:blipFill rotWithShape="1">
          <a:blip r:embed="rId2"/>
          <a:srcRect t="44246"/>
          <a:stretch/>
        </p:blipFill>
        <p:spPr>
          <a:xfrm>
            <a:off x="3101265" y="334457"/>
            <a:ext cx="5989470" cy="61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904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244824"/>
                <a:ext cx="11723913" cy="6502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</a:rPr>
                  <a:t>解析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(1)</a:t>
                </a:r>
                <a:r>
                  <a:rPr lang="zh-CN" altLang="zh-CN" sz="2800" dirty="0"/>
                  <a:t>反应过程中</a:t>
                </a:r>
                <a:r>
                  <a:rPr lang="en-US" altLang="zh-CN" sz="2800" dirty="0"/>
                  <a:t>V</a:t>
                </a:r>
                <a:r>
                  <a:rPr lang="zh-CN" altLang="zh-CN" sz="2800" dirty="0"/>
                  <a:t>的化合价不变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所以是复分解反应。注意</a:t>
                </a:r>
                <a:r>
                  <a:rPr lang="en-US" altLang="zh-CN" sz="2800" dirty="0"/>
                  <a:t>V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5</a:t>
                </a:r>
                <a:r>
                  <a:rPr lang="zh-CN" altLang="zh-CN" sz="2800" dirty="0"/>
                  <a:t>在离子方程式中不能拆开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废钒催化剂中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只有二氧化硅不溶于硫酸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成为废渣</a:t>
                </a:r>
                <a:r>
                  <a:rPr lang="en-US" altLang="zh-CN" sz="2800" dirty="0"/>
                  <a:t>1</a:t>
                </a:r>
                <a:r>
                  <a:rPr lang="zh-CN" altLang="zh-CN" sz="2800" dirty="0"/>
                  <a:t>的主要成分。</a:t>
                </a:r>
                <a:r>
                  <a:rPr lang="en-US" altLang="zh-CN" sz="2800" dirty="0"/>
                  <a:t>(2)3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VO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变为</a:t>
                </a:r>
                <a:r>
                  <a:rPr lang="en-US" altLang="zh-CN" sz="2800" dirty="0"/>
                  <a:t>V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共失去</a:t>
                </a:r>
                <a:r>
                  <a:rPr lang="en-US" altLang="zh-CN" sz="2800" dirty="0"/>
                  <a:t>3 </a:t>
                </a:r>
                <a:r>
                  <a:rPr lang="en-US" altLang="zh-CN" sz="2800" dirty="0" err="1"/>
                  <a:t>mol</a:t>
                </a:r>
                <a:r>
                  <a:rPr lang="zh-CN" altLang="zh-CN" sz="2800" dirty="0"/>
                  <a:t>电子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而</a:t>
                </a:r>
                <a:r>
                  <a:rPr lang="en-US" altLang="zh-CN" sz="2800" dirty="0"/>
                  <a:t>1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Cl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变为</a:t>
                </a:r>
                <a:r>
                  <a:rPr lang="en-US" altLang="zh-CN" sz="2800" dirty="0"/>
                  <a:t>1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Cl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得到 </a:t>
                </a:r>
                <a:r>
                  <a:rPr lang="en-US" altLang="zh-CN" sz="2800" dirty="0"/>
                  <a:t>6 </a:t>
                </a:r>
                <a:r>
                  <a:rPr lang="en-US" altLang="zh-CN" sz="2800" dirty="0" err="1"/>
                  <a:t>mol</a:t>
                </a:r>
                <a:r>
                  <a:rPr lang="zh-CN" altLang="zh-CN" sz="2800" dirty="0"/>
                  <a:t>电子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所以需要</a:t>
                </a:r>
                <a:r>
                  <a:rPr lang="en-US" altLang="zh-CN" sz="2800" dirty="0"/>
                  <a:t>0.5 </a:t>
                </a:r>
                <a:r>
                  <a:rPr lang="en-US" altLang="zh-CN" sz="2800" dirty="0" err="1"/>
                  <a:t>mol</a:t>
                </a:r>
                <a:r>
                  <a:rPr lang="zh-CN" altLang="zh-CN" sz="2800" dirty="0"/>
                  <a:t>氯酸钾。</a:t>
                </a:r>
                <a:r>
                  <a:rPr lang="en-US" altLang="zh-CN" sz="2800" dirty="0"/>
                  <a:t>(3)</a:t>
                </a:r>
                <a:r>
                  <a:rPr lang="zh-CN" altLang="zh-CN" sz="2800" dirty="0"/>
                  <a:t>中和时</a:t>
                </a:r>
                <a:r>
                  <a:rPr lang="en-US" altLang="zh-CN" sz="2800" dirty="0"/>
                  <a:t>,Fe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分别转化为难溶的</a:t>
                </a:r>
                <a:r>
                  <a:rPr lang="en-US" altLang="zh-CN" sz="2800" dirty="0"/>
                  <a:t>Fe(OH)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成为废渣</a:t>
                </a:r>
                <a:r>
                  <a:rPr lang="en-US" altLang="zh-CN" sz="2800" dirty="0"/>
                  <a:t>2</a:t>
                </a:r>
                <a:r>
                  <a:rPr lang="zh-CN" altLang="zh-CN" sz="2800" dirty="0"/>
                  <a:t>的主要成分。</a:t>
                </a:r>
                <a:r>
                  <a:rPr lang="en-US" altLang="zh-CN" sz="2800" dirty="0"/>
                  <a:t>(4)</a:t>
                </a:r>
                <a:r>
                  <a:rPr lang="zh-CN" altLang="zh-CN" sz="2800" dirty="0"/>
                  <a:t>为提高洗脱效率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须使题中所述平衡逆向移动。根据平衡移动原理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碱性越强越有利于平衡逆向移动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所以淋洗液应该呈碱性。</a:t>
                </a:r>
                <a:r>
                  <a:rPr lang="en-US" altLang="zh-CN" sz="2800" dirty="0"/>
                  <a:t>(5)</a:t>
                </a:r>
                <a:r>
                  <a:rPr lang="zh-CN" altLang="zh-CN" sz="2800" dirty="0"/>
                  <a:t>经过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离子交换</a:t>
                </a:r>
                <a:r>
                  <a:rPr lang="en-US" altLang="zh-CN" sz="2800" dirty="0"/>
                  <a:t>”,</a:t>
                </a:r>
                <a:r>
                  <a:rPr lang="zh-CN" altLang="zh-CN" sz="2800" dirty="0"/>
                  <a:t>钒以</a:t>
                </a:r>
                <a:r>
                  <a:rPr lang="en-US" altLang="zh-CN" sz="2800" dirty="0"/>
                  <a:t>R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V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12</a:t>
                </a:r>
                <a:r>
                  <a:rPr lang="zh-CN" altLang="zh-CN" sz="2800" dirty="0"/>
                  <a:t>形式存在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而铁、铝则在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中和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过程中转化为沉淀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所以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流出液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中最多的阳离子是钾离子。</a:t>
                </a:r>
                <a:r>
                  <a:rPr lang="en-US" altLang="zh-CN" sz="2800" dirty="0"/>
                  <a:t>(6)</a:t>
                </a:r>
                <a:r>
                  <a:rPr lang="zh-CN" altLang="zh-CN" sz="2800" dirty="0"/>
                  <a:t>由</a:t>
                </a:r>
                <a:r>
                  <a:rPr lang="en-US" altLang="zh-CN" sz="2800" dirty="0"/>
                  <a:t>NH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VO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转化为</a:t>
                </a:r>
                <a:r>
                  <a:rPr lang="en-US" altLang="zh-CN" sz="2800" dirty="0"/>
                  <a:t>V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5</a:t>
                </a:r>
                <a:r>
                  <a:rPr lang="en-US" altLang="zh-CN" sz="2800" dirty="0"/>
                  <a:t>,V</a:t>
                </a:r>
                <a:r>
                  <a:rPr lang="zh-CN" altLang="zh-CN" sz="2800" dirty="0"/>
                  <a:t>的化合价未发生变化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该反应为非氧化还原反应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所以</a:t>
                </a:r>
                <a:r>
                  <a:rPr lang="en-US" altLang="zh-CN" sz="2800" dirty="0"/>
                  <a:t>N</a:t>
                </a:r>
                <a:r>
                  <a:rPr lang="zh-CN" altLang="zh-CN" sz="2800" dirty="0"/>
                  <a:t>的化合价仍为</a:t>
                </a:r>
                <a:r>
                  <a:rPr lang="en-US" altLang="zh-CN" sz="2800" dirty="0"/>
                  <a:t>-3,</a:t>
                </a:r>
                <a:r>
                  <a:rPr lang="zh-CN" altLang="zh-CN" sz="2800" dirty="0"/>
                  <a:t>一种生成物是</a:t>
                </a:r>
                <a:r>
                  <a:rPr lang="en-US" altLang="zh-CN" sz="2800" dirty="0"/>
                  <a:t>NH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另一种生成物必定是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244824"/>
                <a:ext cx="11723913" cy="6502549"/>
              </a:xfrm>
              <a:prstGeom prst="rect">
                <a:avLst/>
              </a:prstGeom>
              <a:blipFill>
                <a:blip r:embed="rId2"/>
                <a:stretch>
                  <a:fillRect l="-1040" r="-260" b="-1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11411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043" y="453168"/>
            <a:ext cx="11723913" cy="2054601"/>
            <a:chOff x="234043" y="453168"/>
            <a:chExt cx="11723913" cy="2054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234043" y="453168"/>
                  <a:ext cx="11723913" cy="20546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2800" b="1" dirty="0">
                      <a:solidFill>
                        <a:srgbClr val="DA251C"/>
                      </a:solidFill>
                    </a:rPr>
                    <a:t>答案   </a:t>
                  </a:r>
                  <a:r>
                    <a:rPr lang="en-US" altLang="zh-CN" sz="2800" dirty="0"/>
                    <a:t>(1)V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5</a:t>
                  </a:r>
                  <a:r>
                    <a:rPr lang="en-US" altLang="zh-CN" sz="2800" dirty="0"/>
                    <a:t>+2H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         2V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SiO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 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(2)0.5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(3)Fe(OH)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和</a:t>
                  </a:r>
                  <a:r>
                    <a:rPr lang="en-US" altLang="zh-CN" sz="2800" dirty="0"/>
                    <a:t>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 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(4)</a:t>
                  </a:r>
                  <a:r>
                    <a:rPr lang="zh-CN" altLang="zh-CN" sz="2800" dirty="0"/>
                    <a:t>碱　</a:t>
                  </a:r>
                  <a:r>
                    <a:rPr lang="en-US" altLang="zh-CN" sz="2800" dirty="0"/>
                    <a:t>(5)K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 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(6)2NH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VO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          V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5</a:t>
                  </a:r>
                  <a:r>
                    <a:rPr lang="en-US" altLang="zh-CN" sz="2800" dirty="0"/>
                    <a:t>+2NH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↑+H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O↑ 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43" y="453168"/>
                  <a:ext cx="11723913" cy="2054601"/>
                </a:xfrm>
                <a:prstGeom prst="rect">
                  <a:avLst/>
                </a:prstGeom>
                <a:blipFill>
                  <a:blip r:embed="rId2"/>
                  <a:stretch>
                    <a:fillRect l="-10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55922" y="695267"/>
              <a:ext cx="579808" cy="329398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671317" y="1200150"/>
              <a:ext cx="553145" cy="498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31940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考法帮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考向全扫描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801394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以工艺流程为载体考查铁盐的水解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迁移“氢气还原氧化铜”实验装置        模型考查金属元素的性质</a:t>
            </a:r>
          </a:p>
        </p:txBody>
      </p:sp>
    </p:spTree>
    <p:extLst>
      <p:ext uri="{BB962C8B-B14F-4D97-AF65-F5344CB8AC3E}">
        <p14:creationId xmlns:p14="http://schemas.microsoft.com/office/powerpoint/2010/main" val="71043519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18288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考情揭秘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EA5E433-12A3-47D9-96FC-E1C5A5825E7B}"/>
              </a:ext>
            </a:extLst>
          </p:cNvPr>
          <p:cNvSpPr/>
          <p:nvPr/>
        </p:nvSpPr>
        <p:spPr>
          <a:xfrm>
            <a:off x="268515" y="979498"/>
            <a:ext cx="11691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en-US" sz="2800" dirty="0"/>
              <a:t>金属及其化合物性质的探究及“固气加热”的实验模型</a:t>
            </a:r>
            <a:r>
              <a:rPr lang="en-US" altLang="zh-CN" sz="2800" dirty="0"/>
              <a:t>,</a:t>
            </a:r>
            <a:r>
              <a:rPr lang="zh-CN" altLang="en-US" sz="2800" dirty="0"/>
              <a:t>是近几年高考的考查重点</a:t>
            </a:r>
            <a:r>
              <a:rPr lang="en-US" altLang="zh-CN" sz="2800" dirty="0"/>
              <a:t>,</a:t>
            </a:r>
            <a:r>
              <a:rPr lang="zh-CN" altLang="en-US" sz="2800" dirty="0"/>
              <a:t>意在考查考生的化　学学习能力</a:t>
            </a:r>
            <a:r>
              <a:rPr lang="en-US" altLang="zh-CN" sz="2800" dirty="0"/>
              <a:t>:</a:t>
            </a:r>
            <a:r>
              <a:rPr lang="zh-CN" altLang="en-US" sz="2800" dirty="0"/>
              <a:t>引导考生发现问题→通过已有知识分析问题</a:t>
            </a:r>
            <a:r>
              <a:rPr lang="en-US" altLang="zh-CN" sz="2800" dirty="0"/>
              <a:t>,</a:t>
            </a:r>
            <a:r>
              <a:rPr lang="zh-CN" altLang="en-US" sz="2800" dirty="0"/>
              <a:t>获得预测结论→设计实验检验预测结论→获得新知识。题型通常为实验题</a:t>
            </a:r>
            <a:r>
              <a:rPr lang="en-US" altLang="zh-CN" sz="2800" dirty="0"/>
              <a:t>,</a:t>
            </a:r>
            <a:r>
              <a:rPr lang="zh-CN" altLang="en-US" sz="2800" dirty="0"/>
              <a:t>考查考生对该实验知识的迁移应用和实验探究能力</a:t>
            </a:r>
            <a:r>
              <a:rPr lang="en-US" altLang="zh-CN" sz="2800" dirty="0"/>
              <a:t>,</a:t>
            </a:r>
            <a:r>
              <a:rPr lang="zh-CN" altLang="en-US" sz="2800" dirty="0"/>
              <a:t>如</a:t>
            </a:r>
            <a:r>
              <a:rPr lang="en-US" altLang="zh-CN" sz="2800" dirty="0"/>
              <a:t>2017</a:t>
            </a:r>
            <a:r>
              <a:rPr lang="zh-CN" altLang="en-US" sz="2800" dirty="0"/>
              <a:t>年全国卷</a:t>
            </a:r>
            <a:r>
              <a:rPr lang="en-US" altLang="zh-CN" sz="2800" dirty="0"/>
              <a:t>Ⅰ</a:t>
            </a:r>
            <a:r>
              <a:rPr lang="zh-CN" altLang="en-US" sz="2800" dirty="0"/>
              <a:t>第</a:t>
            </a:r>
            <a:r>
              <a:rPr lang="en-US" altLang="zh-CN" sz="2800" dirty="0"/>
              <a:t>10</a:t>
            </a:r>
            <a:r>
              <a:rPr lang="zh-CN" altLang="en-US" sz="2800" dirty="0"/>
              <a:t>题、</a:t>
            </a:r>
            <a:r>
              <a:rPr lang="en-US" altLang="zh-CN" sz="2800" dirty="0"/>
              <a:t>2017</a:t>
            </a:r>
            <a:r>
              <a:rPr lang="zh-CN" altLang="en-US" sz="2800" dirty="0"/>
              <a:t>年全国卷</a:t>
            </a:r>
            <a:r>
              <a:rPr lang="en-US" altLang="zh-CN" sz="2800" dirty="0"/>
              <a:t>Ⅲ</a:t>
            </a:r>
            <a:r>
              <a:rPr lang="zh-CN" altLang="en-US" sz="2800" dirty="0"/>
              <a:t>第</a:t>
            </a:r>
            <a:r>
              <a:rPr lang="en-US" altLang="zh-CN" sz="2800" dirty="0"/>
              <a:t>26</a:t>
            </a:r>
            <a:r>
              <a:rPr lang="zh-CN" altLang="en-US" sz="2800" dirty="0"/>
              <a:t>题、</a:t>
            </a:r>
            <a:r>
              <a:rPr lang="en-US" altLang="zh-CN" sz="2800" dirty="0"/>
              <a:t>2016</a:t>
            </a:r>
            <a:r>
              <a:rPr lang="zh-CN" altLang="en-US" sz="2800" dirty="0"/>
              <a:t>年全国卷</a:t>
            </a:r>
            <a:r>
              <a:rPr lang="en-US" altLang="zh-CN" sz="2800" dirty="0"/>
              <a:t>Ⅱ</a:t>
            </a:r>
            <a:r>
              <a:rPr lang="zh-CN" altLang="en-US" sz="2800" dirty="0"/>
              <a:t>第</a:t>
            </a:r>
            <a:r>
              <a:rPr lang="en-US" altLang="zh-CN" sz="2800" dirty="0"/>
              <a:t>28</a:t>
            </a:r>
            <a:r>
              <a:rPr lang="zh-CN" altLang="en-US" sz="2800" dirty="0"/>
              <a:t>题。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en-US" sz="2800" dirty="0"/>
              <a:t>铁及其化合物间的转化以及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zh-CN" altLang="en-US" sz="2800" dirty="0"/>
              <a:t>、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en-US" sz="2800" dirty="0"/>
              <a:t>的检验等。</a:t>
            </a:r>
          </a:p>
        </p:txBody>
      </p:sp>
    </p:spTree>
    <p:extLst>
      <p:ext uri="{BB962C8B-B14F-4D97-AF65-F5344CB8AC3E}">
        <p14:creationId xmlns:p14="http://schemas.microsoft.com/office/powerpoint/2010/main" val="279146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0402"/>
              </p:ext>
            </p:extLst>
          </p:nvPr>
        </p:nvGraphicFramePr>
        <p:xfrm>
          <a:off x="509285" y="1691176"/>
          <a:ext cx="11173429" cy="3934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127">
                  <a:extLst>
                    <a:ext uri="{9D8B030D-6E8A-4147-A177-3AD203B41FA5}">
                      <a16:colId xmlns="" xmlns:a16="http://schemas.microsoft.com/office/drawing/2014/main" val="255069800"/>
                    </a:ext>
                  </a:extLst>
                </a:gridCol>
                <a:gridCol w="3757011">
                  <a:extLst>
                    <a:ext uri="{9D8B030D-6E8A-4147-A177-3AD203B41FA5}">
                      <a16:colId xmlns="" xmlns:a16="http://schemas.microsoft.com/office/drawing/2014/main" val="76548496"/>
                    </a:ext>
                  </a:extLst>
                </a:gridCol>
                <a:gridCol w="6115291">
                  <a:extLst>
                    <a:ext uri="{9D8B030D-6E8A-4147-A177-3AD203B41FA5}">
                      <a16:colId xmlns="" xmlns:a16="http://schemas.microsoft.com/office/drawing/2014/main" val="1980164944"/>
                    </a:ext>
                  </a:extLst>
                </a:gridCol>
              </a:tblGrid>
              <a:tr h="6556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主要性质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反应方程式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35934470"/>
                  </a:ext>
                </a:extLst>
              </a:tr>
              <a:tr h="6556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氧化镁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碱性氧化物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MgO+2H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  Mg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8900946"/>
                  </a:ext>
                </a:extLst>
              </a:tr>
              <a:tr h="65568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氢氧化镁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中强碱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Mg(OH)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+2H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+     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Mg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+2H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0333029"/>
                  </a:ext>
                </a:extLst>
              </a:tr>
              <a:tr h="6556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难溶于水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+2OH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Mg(OH)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↓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5283440"/>
                  </a:ext>
                </a:extLst>
              </a:tr>
              <a:tr h="6556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溶解度小于碳酸镁的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MgCO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O       Mg(OH)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+CO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7970667"/>
                  </a:ext>
                </a:extLst>
              </a:tr>
              <a:tr h="6556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氮化镁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与水发生水解反应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+6H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O      3Mg(OH)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+2NH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2429196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677311" y="103611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en-US" sz="2400" dirty="0"/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8575948" y="3250123"/>
            <a:ext cx="393153" cy="226671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8514988" y="3899429"/>
            <a:ext cx="393153" cy="226671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379371" y="2600817"/>
            <a:ext cx="393153" cy="226671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237250" y="4468225"/>
            <a:ext cx="360650" cy="326582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8040673" y="5215149"/>
            <a:ext cx="393153" cy="22667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6" name="任意多边形 15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9" name="任意多边形 18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81056880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734771"/>
            <a:ext cx="11723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DA251C"/>
                </a:solidFill>
                <a:cs typeface="Times New Roman"/>
              </a:rPr>
              <a:t>示例</a:t>
            </a:r>
            <a:r>
              <a:rPr lang="en-US" altLang="zh-CN" sz="2400" b="1" dirty="0">
                <a:solidFill>
                  <a:srgbClr val="DA251C"/>
                </a:solidFill>
                <a:cs typeface="Times New Roman"/>
              </a:rPr>
              <a:t>10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/>
              <a:t> </a:t>
            </a:r>
            <a:r>
              <a:rPr lang="en-US" altLang="zh-CN" sz="2400" dirty="0"/>
              <a:t>[2017</a:t>
            </a:r>
            <a:r>
              <a:rPr lang="zh-CN" altLang="zh-CN" sz="2400" dirty="0"/>
              <a:t>全国卷</a:t>
            </a:r>
            <a:r>
              <a:rPr lang="en-US" altLang="zh-CN" sz="2400" dirty="0"/>
              <a:t>Ⅱ,26,14</a:t>
            </a:r>
            <a:r>
              <a:rPr lang="zh-CN" altLang="zh-CN" sz="2400" dirty="0"/>
              <a:t>分</a:t>
            </a:r>
            <a:r>
              <a:rPr lang="en-US" altLang="zh-CN" sz="2400" dirty="0"/>
              <a:t>]</a:t>
            </a:r>
            <a:r>
              <a:rPr lang="zh-CN" altLang="zh-CN" sz="2400" dirty="0"/>
              <a:t>水泥是重要的建筑材料。水泥熟料的主要成分为</a:t>
            </a:r>
            <a:r>
              <a:rPr lang="en-US" altLang="zh-CN" sz="2400" dirty="0" err="1"/>
              <a:t>CaO</a:t>
            </a:r>
            <a:r>
              <a:rPr lang="zh-CN" altLang="zh-CN" sz="2400" dirty="0"/>
              <a:t>、</a:t>
            </a:r>
            <a:r>
              <a:rPr lang="en-US" altLang="zh-CN" sz="2400" dirty="0"/>
              <a:t>SiO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,</a:t>
            </a:r>
            <a:r>
              <a:rPr lang="zh-CN" altLang="zh-CN" sz="2400" dirty="0"/>
              <a:t>并含有一定量的铁、铝和镁等金属的氧化物。实验室测定水泥样品中钙含量的过程如图所示</a:t>
            </a:r>
            <a:r>
              <a:rPr lang="en-US" altLang="zh-CN" sz="2400" dirty="0"/>
              <a:t>:</a:t>
            </a:r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回答下列问题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在分解水泥样品过程中</a:t>
            </a:r>
            <a:r>
              <a:rPr lang="en-US" altLang="zh-CN" sz="2800" dirty="0"/>
              <a:t>,</a:t>
            </a:r>
            <a:r>
              <a:rPr lang="zh-CN" altLang="zh-CN" sz="2800" dirty="0"/>
              <a:t>以盐酸为溶剂</a:t>
            </a:r>
            <a:r>
              <a:rPr lang="en-US" altLang="zh-CN" sz="2800" dirty="0"/>
              <a:t>,</a:t>
            </a:r>
            <a:r>
              <a:rPr lang="zh-CN" altLang="zh-CN" sz="2800" dirty="0"/>
              <a:t>氯化铵为助溶剂</a:t>
            </a:r>
            <a:r>
              <a:rPr lang="en-US" altLang="zh-CN" sz="2800" dirty="0"/>
              <a:t>,</a:t>
            </a:r>
            <a:r>
              <a:rPr lang="zh-CN" altLang="zh-CN" sz="2800" dirty="0"/>
              <a:t>还需加入几滴硝酸。加入硝酸的目的是</a:t>
            </a:r>
            <a:r>
              <a:rPr lang="zh-CN" altLang="zh-CN" sz="2800" u="sng" dirty="0"/>
              <a:t>　　　　</a:t>
            </a:r>
            <a:r>
              <a:rPr lang="en-US" altLang="zh-CN" sz="2800" dirty="0"/>
              <a:t>,</a:t>
            </a:r>
            <a:r>
              <a:rPr lang="zh-CN" altLang="zh-CN" sz="2800" dirty="0"/>
              <a:t>还可使用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代替硝酸。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endParaRPr lang="zh-CN" altLang="zh-CN" sz="2400" dirty="0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2A84C92-79A9-4D4B-B239-8E7F764F7A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1FDB6B2-A016-4A70-B131-BD696910996E}"/>
              </a:ext>
            </a:extLst>
          </p:cNvPr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A6C60BF-FD67-4859-A866-B3E2AFF0A966}"/>
              </a:ext>
            </a:extLst>
          </p:cNvPr>
          <p:cNvSpPr/>
          <p:nvPr/>
        </p:nvSpPr>
        <p:spPr>
          <a:xfrm>
            <a:off x="1066800" y="-2"/>
            <a:ext cx="682752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DA251C"/>
                </a:solidFill>
              </a:rPr>
              <a:t>考向</a:t>
            </a:r>
            <a:r>
              <a:rPr lang="en-US" altLang="zh-CN" sz="2800" dirty="0">
                <a:solidFill>
                  <a:srgbClr val="DA251C"/>
                </a:solidFill>
              </a:rPr>
              <a:t>1  </a:t>
            </a:r>
            <a:r>
              <a:rPr lang="zh-CN" altLang="en-US" sz="2800" dirty="0">
                <a:solidFill>
                  <a:srgbClr val="DA251C"/>
                </a:solidFill>
              </a:rPr>
              <a:t>以工艺流程为载体考查铁盐的水解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pic>
        <p:nvPicPr>
          <p:cNvPr id="7" name="ewdiygidyisgshgayoiyid10.jpg" descr="id:2147520094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00503" y="2423631"/>
            <a:ext cx="11390994" cy="15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963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9BCFBCDB-577C-4C84-9BF9-814CC413FB39}"/>
                  </a:ext>
                </a:extLst>
              </p:cNvPr>
              <p:cNvSpPr/>
              <p:nvPr/>
            </p:nvSpPr>
            <p:spPr>
              <a:xfrm>
                <a:off x="250487" y="734771"/>
                <a:ext cx="11723912" cy="59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</a:t>
                </a:r>
                <a:r>
                  <a:rPr lang="zh-CN" altLang="zh-CN" sz="2800" dirty="0"/>
                  <a:t>沉淀</a:t>
                </a:r>
                <a:r>
                  <a:rPr lang="en-US" altLang="zh-CN" sz="2800" dirty="0"/>
                  <a:t>A</a:t>
                </a:r>
                <a:r>
                  <a:rPr lang="zh-CN" altLang="zh-CN" sz="2800" dirty="0"/>
                  <a:t>的主要成分是</a:t>
                </a:r>
                <a:r>
                  <a:rPr lang="zh-CN" altLang="zh-CN" sz="2800" u="sng" dirty="0"/>
                  <a:t>　　　　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其不溶于强酸但可与一种弱酸反应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该反应的化学方程式为</a:t>
                </a:r>
                <a:r>
                  <a:rPr lang="zh-CN" altLang="zh-CN" sz="2800" u="sng" dirty="0"/>
                  <a:t>　</a:t>
                </a:r>
                <a:r>
                  <a:rPr lang="en-US" altLang="zh-CN" sz="2800" u="sng" dirty="0"/>
                  <a:t>                                         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 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(3)</a:t>
                </a:r>
                <a:r>
                  <a:rPr lang="zh-CN" altLang="zh-CN" sz="2800" dirty="0"/>
                  <a:t>加氨水过程中加热的目的是</a:t>
                </a:r>
                <a:r>
                  <a:rPr lang="zh-CN" altLang="zh-CN" sz="2800" u="sng" dirty="0"/>
                  <a:t>　　　　</a:t>
                </a:r>
                <a:r>
                  <a:rPr lang="zh-CN" altLang="zh-CN" sz="2800" dirty="0"/>
                  <a:t>。沉淀</a:t>
                </a:r>
                <a:r>
                  <a:rPr lang="en-US" altLang="zh-CN" sz="2800" dirty="0"/>
                  <a:t>B</a:t>
                </a:r>
                <a:r>
                  <a:rPr lang="zh-CN" altLang="zh-CN" sz="2800" dirty="0"/>
                  <a:t>的主要成分为</a:t>
                </a:r>
                <a:r>
                  <a:rPr lang="zh-CN" altLang="zh-CN" sz="2800" u="sng" dirty="0"/>
                  <a:t>　　　　　　　　</a:t>
                </a:r>
                <a:r>
                  <a:rPr lang="zh-CN" altLang="zh-CN" sz="2800" dirty="0"/>
                  <a:t>、</a:t>
                </a:r>
                <a:r>
                  <a:rPr lang="zh-CN" altLang="zh-CN" sz="2800" u="sng" dirty="0"/>
                  <a:t>　　　　　　　　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写化学式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 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(4)</a:t>
                </a:r>
                <a:r>
                  <a:rPr lang="zh-CN" altLang="zh-CN" sz="2800" dirty="0"/>
                  <a:t>草酸钙沉淀经稀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处理后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用</a:t>
                </a:r>
                <a:r>
                  <a:rPr lang="en-US" altLang="zh-CN" sz="2800" dirty="0"/>
                  <a:t>KMnO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标准溶液滴定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通过测定草酸的量可间接获知钙的含量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滴定反应为</a:t>
                </a:r>
                <a:r>
                  <a:rPr lang="en-US" altLang="zh-CN" sz="2800" dirty="0"/>
                  <a:t>:</a:t>
                </a:r>
                <a:r>
                  <a:rPr lang="en-US" altLang="zh-CN" sz="2800" dirty="0" err="1"/>
                  <a:t>Mn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C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4</a:t>
                </a:r>
                <a:r>
                  <a:rPr lang="zh-CN" altLang="en-US" sz="2800" dirty="0"/>
                  <a:t>→</a:t>
                </a:r>
                <a:r>
                  <a:rPr lang="en-US" altLang="zh-CN" sz="2800" dirty="0"/>
                  <a:t>Mn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。实验中称取</a:t>
                </a:r>
                <a:r>
                  <a:rPr lang="en-US" altLang="zh-CN" sz="2800" dirty="0"/>
                  <a:t>0.400 g</a:t>
                </a:r>
                <a:r>
                  <a:rPr lang="zh-CN" altLang="zh-CN" sz="2800" dirty="0"/>
                  <a:t>水泥样品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滴定时消耗了</a:t>
                </a:r>
                <a:r>
                  <a:rPr lang="en-US" altLang="zh-CN" sz="2800" dirty="0"/>
                  <a:t>0.050 0 mol·L</a:t>
                </a:r>
                <a:r>
                  <a:rPr lang="en-US" altLang="zh-CN" sz="2800" baseline="30000" dirty="0"/>
                  <a:t>-1</a:t>
                </a:r>
                <a:r>
                  <a:rPr lang="zh-CN" altLang="zh-CN" sz="2800" dirty="0"/>
                  <a:t>的</a:t>
                </a:r>
                <a:r>
                  <a:rPr lang="en-US" altLang="zh-CN" sz="2800" dirty="0"/>
                  <a:t>KMnO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 </a:t>
                </a:r>
                <a:r>
                  <a:rPr lang="en-US" altLang="zh-CN" sz="2800" dirty="0"/>
                  <a:t>36.00 mL,</a:t>
                </a:r>
                <a:r>
                  <a:rPr lang="zh-CN" altLang="zh-CN" sz="2800" dirty="0"/>
                  <a:t>则该水泥样品中钙的质量分数为</a:t>
                </a:r>
                <a:r>
                  <a:rPr lang="zh-CN" altLang="zh-CN" sz="2800" u="sng" dirty="0"/>
                  <a:t>　　　　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 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endParaRPr lang="zh-CN" altLang="zh-CN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CFBCDB-577C-4C84-9BF9-814CC413F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7" y="734771"/>
                <a:ext cx="11723912" cy="5909310"/>
              </a:xfrm>
              <a:prstGeom prst="rect">
                <a:avLst/>
              </a:prstGeom>
              <a:blipFill rotWithShape="1">
                <a:blip r:embed="rId2"/>
                <a:stretch>
                  <a:fillRect l="-1040" r="-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8" name="任意多边形 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2" name="任意多边形 11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72383594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9BCFBCDB-577C-4C84-9BF9-814CC413FB39}"/>
                  </a:ext>
                </a:extLst>
              </p:cNvPr>
              <p:cNvSpPr/>
              <p:nvPr/>
            </p:nvSpPr>
            <p:spPr>
              <a:xfrm>
                <a:off x="260342" y="734770"/>
                <a:ext cx="11723912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</a:rPr>
                  <a:t>解析</a:t>
                </a:r>
                <a:r>
                  <a:rPr lang="zh-CN" altLang="zh-CN" sz="2800" dirty="0"/>
                  <a:t>　本题结合实验室测定水泥样品中钙含量的流程考查元素化合物、物质分离提纯等知识的应用。</a:t>
                </a:r>
                <a:r>
                  <a:rPr lang="en-US" altLang="zh-CN" sz="2800" dirty="0"/>
                  <a:t>(1)</a:t>
                </a:r>
                <a:r>
                  <a:rPr lang="zh-CN" altLang="zh-CN" sz="2800" dirty="0"/>
                  <a:t>水泥熟料中的</a:t>
                </a:r>
                <a:r>
                  <a:rPr lang="en-US" altLang="zh-CN" sz="2800" dirty="0" err="1"/>
                  <a:t>CaO</a:t>
                </a:r>
                <a:r>
                  <a:rPr lang="zh-CN" altLang="zh-CN" sz="2800" dirty="0"/>
                  <a:t>和铁、铝、镁等金属的氧化物均能溶于盐酸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加入硝酸能将水泥样品中可能含有的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氧化为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为了不引入新杂质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还可用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代替硝酸。</a:t>
                </a:r>
                <a:r>
                  <a:rPr lang="en-US" altLang="zh-CN" sz="2800" dirty="0"/>
                  <a:t>(2)</a:t>
                </a:r>
                <a:r>
                  <a:rPr lang="zh-CN" altLang="zh-CN" sz="2800" dirty="0"/>
                  <a:t>根据图示流程可知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不溶于盐酸和硝酸的沉淀</a:t>
                </a:r>
                <a:r>
                  <a:rPr lang="en-US" altLang="zh-CN" sz="2800" dirty="0"/>
                  <a:t>A</a:t>
                </a:r>
                <a:r>
                  <a:rPr lang="zh-CN" altLang="zh-CN" sz="2800" dirty="0"/>
                  <a:t>为</a:t>
                </a:r>
                <a:r>
                  <a:rPr lang="en-US" altLang="zh-CN" sz="2800" dirty="0"/>
                  <a:t>SiO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,SiO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能溶于弱酸氢氟酸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生成</a:t>
                </a:r>
                <a:r>
                  <a:rPr lang="en-US" altLang="zh-CN" sz="2800" dirty="0"/>
                  <a:t>SiF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(3)</a:t>
                </a:r>
                <a:r>
                  <a:rPr lang="zh-CN" altLang="zh-CN" sz="2800" dirty="0"/>
                  <a:t>加入氨水调节溶液的</a:t>
                </a:r>
                <a:r>
                  <a:rPr lang="en-US" altLang="zh-CN" sz="2800" dirty="0"/>
                  <a:t>pH=4~5</a:t>
                </a:r>
                <a:r>
                  <a:rPr lang="zh-CN" altLang="zh-CN" sz="2800" dirty="0"/>
                  <a:t>的过程中加热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能防止胶体生成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易沉淀分离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结合流程图可知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沉淀</a:t>
                </a:r>
                <a:r>
                  <a:rPr lang="en-US" altLang="zh-CN" sz="2800" dirty="0"/>
                  <a:t>B</a:t>
                </a:r>
                <a:r>
                  <a:rPr lang="zh-CN" altLang="zh-CN" sz="2800" dirty="0"/>
                  <a:t>的主要成分是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Fe(OH)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(4)</a:t>
                </a:r>
                <a:r>
                  <a:rPr lang="zh-CN" altLang="zh-CN" sz="2800" dirty="0"/>
                  <a:t>根据反应中转移电子数相等可找出关系式</a:t>
                </a:r>
                <a:r>
                  <a:rPr lang="en-US" altLang="zh-CN" sz="2800" dirty="0"/>
                  <a:t>2Mn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~5H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C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结合消耗</a:t>
                </a:r>
                <a:r>
                  <a:rPr lang="en-US" altLang="zh-CN" sz="2800" dirty="0"/>
                  <a:t>KMnO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溶液的浓度和体积可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CFBCDB-577C-4C84-9BF9-814CC413F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42" y="734770"/>
                <a:ext cx="11723912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092" b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8" name="任意多边形 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2" name="任意多边形 11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7128912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0487" y="734771"/>
            <a:ext cx="11723912" cy="4171014"/>
            <a:chOff x="250487" y="734771"/>
            <a:chExt cx="11723912" cy="4171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9BCFBCDB-577C-4C84-9BF9-814CC413FB39}"/>
                    </a:ext>
                  </a:extLst>
                </p:cNvPr>
                <p:cNvSpPr/>
                <p:nvPr/>
              </p:nvSpPr>
              <p:spPr>
                <a:xfrm>
                  <a:off x="250487" y="734771"/>
                  <a:ext cx="11723912" cy="4171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zh-CN" sz="2800" dirty="0"/>
                    <a:t>可求出</a:t>
                  </a:r>
                  <a:r>
                    <a:rPr lang="en-US" altLang="zh-CN" sz="2800" i="1" dirty="0"/>
                    <a:t>n</a:t>
                  </a:r>
                  <a:r>
                    <a:rPr lang="en-US" altLang="zh-CN" sz="2800" dirty="0"/>
                    <a:t>(H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C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)=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.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050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 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·</m:t>
                          </m:r>
                          <m:sSup>
                            <m:sSup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CN" sz="2800" i="1"/>
                                <m:t>−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×36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.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00×1</m:t>
                          </m:r>
                          <m:sSup>
                            <m:sSup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CN" sz="2800" i="1"/>
                                <m:t>−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×5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=4.5×10</a:t>
                  </a:r>
                  <a:r>
                    <a:rPr lang="en-US" altLang="zh-CN" sz="2800" baseline="30000" dirty="0"/>
                    <a:t>-3</a:t>
                  </a:r>
                  <a:r>
                    <a:rPr lang="en-US" altLang="zh-CN" sz="2800" dirty="0"/>
                    <a:t> </a:t>
                  </a:r>
                  <a:r>
                    <a:rPr lang="en-US" altLang="zh-CN" sz="2800" dirty="0" err="1"/>
                    <a:t>mol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则该水泥样品中钙的质量分数为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.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5×1</m:t>
                          </m:r>
                          <m:sSup>
                            <m:sSup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CN" sz="2800" i="1"/>
                                <m:t>−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×40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·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mo</m:t>
                          </m:r>
                          <m:sSup>
                            <m:sSup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CN" sz="2800" i="1"/>
                                <m:t>−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.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g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×100%=45.0%</a:t>
                  </a:r>
                  <a:r>
                    <a:rPr lang="zh-CN" altLang="zh-CN" sz="2800" dirty="0"/>
                    <a:t>。</a:t>
                  </a: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zh-CN" sz="2800" b="1" dirty="0">
                      <a:solidFill>
                        <a:srgbClr val="DA251C"/>
                      </a:solidFill>
                    </a:rPr>
                    <a:t>答案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(1)</a:t>
                  </a:r>
                  <a:r>
                    <a:rPr lang="zh-CN" altLang="zh-CN" sz="2800" dirty="0"/>
                    <a:t>将样品中可能存在的</a:t>
                  </a:r>
                  <a:r>
                    <a:rPr lang="en-US" altLang="zh-CN" sz="2800" dirty="0"/>
                    <a:t>Fe</a:t>
                  </a:r>
                  <a:r>
                    <a:rPr lang="en-US" altLang="zh-CN" sz="2800" baseline="30000" dirty="0"/>
                    <a:t>2+</a:t>
                  </a:r>
                  <a:r>
                    <a:rPr lang="zh-CN" altLang="zh-CN" sz="2800" dirty="0"/>
                    <a:t>氧化为</a:t>
                  </a:r>
                  <a:r>
                    <a:rPr lang="en-US" altLang="zh-CN" sz="2800" dirty="0"/>
                    <a:t>Fe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(2)SiO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SiO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+4HF        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        SiF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↑+2H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(3)</a:t>
                  </a:r>
                  <a:r>
                    <a:rPr lang="zh-CN" altLang="zh-CN" sz="2800" dirty="0"/>
                    <a:t>防止胶体生成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易沉淀分离　</a:t>
                  </a:r>
                  <a:r>
                    <a:rPr lang="en-US" altLang="zh-CN" sz="2800" dirty="0"/>
                    <a:t>Al(OH)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Fe(OH)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(4)45.0%</a:t>
                  </a: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BCFBCDB-577C-4C84-9BF9-814CC413FB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487" y="734771"/>
                  <a:ext cx="11723912" cy="417101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40" r="-6552" b="-2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图片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0051" y="3732022"/>
              <a:ext cx="542244" cy="308057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423335290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0487" y="996381"/>
            <a:ext cx="11723912" cy="4540282"/>
            <a:chOff x="250487" y="996381"/>
            <a:chExt cx="11723912" cy="4540282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9BCFBCDB-577C-4C84-9BF9-814CC413FB39}"/>
                </a:ext>
              </a:extLst>
            </p:cNvPr>
            <p:cNvSpPr/>
            <p:nvPr/>
          </p:nvSpPr>
          <p:spPr>
            <a:xfrm>
              <a:off x="250487" y="996381"/>
              <a:ext cx="11723912" cy="4540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dirty="0"/>
                <a:t>铁盐水解原理的应用是高考的考查重点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从实验室中铁盐溶液的制备到工业中用金属矿石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通常都会含有铁元素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制备一些金属化合物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都需要考虑铁盐的水解。铁盐水解属于盐类的水解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需从平衡移动原理理解反应实质。记住两个关键点</a:t>
              </a:r>
              <a:r>
                <a:rPr lang="en-US" altLang="zh-CN" sz="2800" dirty="0"/>
                <a:t>:“</a:t>
              </a:r>
              <a:r>
                <a:rPr lang="zh-CN" altLang="zh-CN" sz="2800" dirty="0"/>
                <a:t>防水解</a:t>
              </a:r>
              <a:r>
                <a:rPr lang="en-US" altLang="zh-CN" sz="2800" dirty="0"/>
                <a:t>”</a:t>
              </a:r>
              <a:r>
                <a:rPr lang="zh-CN" altLang="zh-CN" sz="2800" dirty="0"/>
                <a:t>加酸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如铁盐溶液的配制</a:t>
              </a:r>
              <a:r>
                <a:rPr lang="en-US" altLang="zh-CN" sz="2800" dirty="0"/>
                <a:t>;“</a:t>
              </a:r>
              <a:r>
                <a:rPr lang="zh-CN" altLang="zh-CN" sz="2800" dirty="0"/>
                <a:t>促水解</a:t>
              </a:r>
              <a:r>
                <a:rPr lang="en-US" altLang="zh-CN" sz="2800" dirty="0"/>
                <a:t>”</a:t>
              </a:r>
              <a:r>
                <a:rPr lang="zh-CN" altLang="zh-CN" sz="2800" dirty="0"/>
                <a:t>耗酸或升温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如除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及铁盐溶液的蒸发。该知识重点考查考生的变化观念与平衡思想。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1.</a:t>
              </a:r>
              <a:r>
                <a:rPr lang="zh-CN" altLang="zh-CN" sz="2800" dirty="0"/>
                <a:t>铁盐水解原理</a:t>
              </a:r>
              <a:r>
                <a:rPr lang="en-US" altLang="zh-CN" sz="2800" dirty="0"/>
                <a:t>:Fe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+3H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 Fe(OH)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+3H</a:t>
              </a:r>
              <a:r>
                <a:rPr lang="en-US" altLang="zh-CN" sz="2800" baseline="30000" dirty="0"/>
                <a:t>+</a:t>
              </a:r>
              <a:r>
                <a:rPr lang="en-US" altLang="zh-CN" sz="2800" dirty="0"/>
                <a:t>,Fe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 Fe(OH)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+2H</a:t>
              </a:r>
              <a:r>
                <a:rPr lang="en-US" altLang="zh-CN" sz="2800" baseline="30000" dirty="0"/>
                <a:t>+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所以铁盐溶液均为酸性溶液。</a:t>
              </a:r>
              <a:endParaRPr lang="en-US" altLang="zh-CN" sz="2800" dirty="0"/>
            </a:p>
          </p:txBody>
        </p:sp>
        <p:pic>
          <p:nvPicPr>
            <p:cNvPr id="8" name="图片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29772" y="4472970"/>
              <a:ext cx="505143" cy="286980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809057" y="4472970"/>
              <a:ext cx="505143" cy="28698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6" name="任意多边形 15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0487" y="47316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A251C"/>
                </a:solidFill>
              </a:rPr>
              <a:t>素养提升</a:t>
            </a:r>
          </a:p>
        </p:txBody>
      </p:sp>
    </p:spTree>
    <p:extLst>
      <p:ext uri="{BB962C8B-B14F-4D97-AF65-F5344CB8AC3E}">
        <p14:creationId xmlns:p14="http://schemas.microsoft.com/office/powerpoint/2010/main" val="106702929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734771"/>
            <a:ext cx="11723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铁盐溶液的蒸发问题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盐酸盐溶液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反应原理</a:t>
            </a:r>
            <a:r>
              <a:rPr lang="en-US" altLang="zh-CN" sz="2800" dirty="0"/>
              <a:t>:FeCl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+3H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         Fe(OH)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↓+3HCl↑,2Fe(OH)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        Fe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+3H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氯化铁的制备需要在无水环境中进行</a:t>
            </a:r>
            <a:r>
              <a:rPr lang="en-US" altLang="zh-CN" sz="2800" dirty="0"/>
              <a:t>,</a:t>
            </a:r>
            <a:r>
              <a:rPr lang="zh-CN" altLang="zh-CN" sz="2800" dirty="0"/>
              <a:t>也是为了防止水解。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34535" y="2057455"/>
            <a:ext cx="5700274" cy="954108"/>
            <a:chOff x="634535" y="2135276"/>
            <a:chExt cx="5700274" cy="954108"/>
          </a:xfrm>
        </p:grpSpPr>
        <p:sp>
          <p:nvSpPr>
            <p:cNvPr id="4" name="矩形 3"/>
            <p:cNvSpPr/>
            <p:nvPr/>
          </p:nvSpPr>
          <p:spPr>
            <a:xfrm>
              <a:off x="634535" y="2135277"/>
              <a:ext cx="1002197" cy="95410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sz="2800" dirty="0"/>
                <a:t>FeCl</a:t>
              </a:r>
              <a:r>
                <a:rPr lang="en-US" altLang="zh-CN" sz="2800" baseline="-25000" dirty="0"/>
                <a:t>3</a:t>
              </a:r>
            </a:p>
            <a:p>
              <a:r>
                <a:rPr lang="zh-CN" altLang="zh-CN" sz="2800" dirty="0"/>
                <a:t>溶液</a:t>
              </a:r>
              <a:endParaRPr lang="zh-CN" altLang="en-US" sz="2800" dirty="0"/>
            </a:p>
          </p:txBody>
        </p:sp>
        <p:pic>
          <p:nvPicPr>
            <p:cNvPr id="12" name="图片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67001" y="2302145"/>
              <a:ext cx="1208279" cy="46395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921656" y="2135276"/>
              <a:ext cx="1423788" cy="95410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方正书宋_GBK" panose="03000509000000000000" pitchFamily="65" charset="-122"/>
                  <a:cs typeface="Times New Roman" panose="02020603050405020304" pitchFamily="18" charset="0"/>
                </a:rPr>
                <a:t>Fe(OH)</a:t>
              </a:r>
              <a:r>
                <a:rPr lang="en-US" altLang="zh-CN" sz="2800" baseline="-25000" dirty="0">
                  <a:solidFill>
                    <a:srgbClr val="000000"/>
                  </a:solidFill>
                  <a:latin typeface="+mj-lt"/>
                  <a:ea typeface="方正书宋_GBK" panose="03000509000000000000" pitchFamily="65" charset="-122"/>
                  <a:cs typeface="Times New Roman" panose="02020603050405020304" pitchFamily="18" charset="0"/>
                </a:rPr>
                <a:t>3</a:t>
              </a:r>
            </a:p>
            <a:p>
              <a:pPr algn="ctr"/>
              <a:r>
                <a:rPr lang="zh-CN" altLang="zh-CN" sz="2800" dirty="0"/>
                <a:t>固体</a:t>
              </a:r>
              <a:endParaRPr lang="zh-CN" altLang="en-US" sz="2800" dirty="0"/>
            </a:p>
          </p:txBody>
        </p:sp>
        <p:pic>
          <p:nvPicPr>
            <p:cNvPr id="21" name="图片 2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391820" y="2211214"/>
              <a:ext cx="612766" cy="55488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290933" y="2135276"/>
              <a:ext cx="1043876" cy="95410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/>
                <a:t>Fe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</a:p>
            <a:p>
              <a:pPr algn="ctr"/>
              <a:r>
                <a:rPr lang="zh-CN" altLang="zh-CN" sz="2800" dirty="0"/>
                <a:t>固体</a:t>
              </a:r>
              <a:endParaRPr lang="zh-CN" altLang="en-US" sz="2800" dirty="0"/>
            </a:p>
          </p:txBody>
        </p:sp>
      </p:grpSp>
      <p:pic>
        <p:nvPicPr>
          <p:cNvPr id="23" name="图片 22"/>
          <p:cNvPicPr/>
          <p:nvPr/>
        </p:nvPicPr>
        <p:blipFill>
          <a:blip r:embed="rId4"/>
          <a:stretch>
            <a:fillRect/>
          </a:stretch>
        </p:blipFill>
        <p:spPr>
          <a:xfrm>
            <a:off x="3825960" y="3406140"/>
            <a:ext cx="480488" cy="433136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4"/>
          <a:stretch>
            <a:fillRect/>
          </a:stretch>
        </p:blipFill>
        <p:spPr>
          <a:xfrm>
            <a:off x="8611968" y="3406140"/>
            <a:ext cx="480488" cy="43313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7" name="任意多边形 26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405157135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50487" y="474345"/>
            <a:ext cx="11723912" cy="5909310"/>
            <a:chOff x="250487" y="734771"/>
            <a:chExt cx="11723912" cy="5909310"/>
          </a:xfrm>
        </p:grpSpPr>
        <p:grpSp>
          <p:nvGrpSpPr>
            <p:cNvPr id="2" name="组合 1"/>
            <p:cNvGrpSpPr/>
            <p:nvPr/>
          </p:nvGrpSpPr>
          <p:grpSpPr>
            <a:xfrm>
              <a:off x="250487" y="734771"/>
              <a:ext cx="11723912" cy="5909310"/>
              <a:chOff x="250487" y="734771"/>
              <a:chExt cx="11723912" cy="5909310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9BCFBCDB-577C-4C84-9BF9-814CC413FB39}"/>
                  </a:ext>
                </a:extLst>
              </p:cNvPr>
              <p:cNvSpPr/>
              <p:nvPr/>
            </p:nvSpPr>
            <p:spPr>
              <a:xfrm>
                <a:off x="250487" y="734771"/>
                <a:ext cx="11723912" cy="59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反应原理</a:t>
                </a:r>
                <a:r>
                  <a:rPr lang="en-US" altLang="zh-CN" sz="2800" dirty="0"/>
                  <a:t>:FeCl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Fe(OH)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↓+2HCl↑,4Fe(OH)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4Fe(OH)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, 2Fe(OH)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         Fe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+3H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</a:t>
                </a:r>
                <a:r>
                  <a:rPr lang="zh-CN" altLang="zh-CN" sz="2800" dirty="0"/>
                  <a:t>硫酸盐溶液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反应原理</a:t>
                </a:r>
                <a:r>
                  <a:rPr lang="en-US" altLang="zh-CN" sz="2800" dirty="0"/>
                  <a:t>:FeSO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i="1" dirty="0"/>
                  <a:t>·</a:t>
                </a:r>
                <a:r>
                  <a:rPr lang="en-US" altLang="zh-CN" sz="2800" dirty="0"/>
                  <a:t>7H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FeSO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+7H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O,2FeSO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       Fe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+SO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↑+SO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↑</a:t>
                </a:r>
                <a:r>
                  <a:rPr lang="zh-CN" altLang="zh-CN" sz="2800" dirty="0"/>
                  <a:t>。</a:t>
                </a: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634535" y="1411879"/>
                <a:ext cx="5700274" cy="954108"/>
                <a:chOff x="634535" y="2135276"/>
                <a:chExt cx="5700274" cy="954108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634535" y="2135277"/>
                  <a:ext cx="1002197" cy="954107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dirty="0"/>
                    <a:t>FeCl</a:t>
                  </a:r>
                  <a:r>
                    <a:rPr lang="en-US" altLang="zh-CN" sz="2800" baseline="-25000" dirty="0"/>
                    <a:t>2</a:t>
                  </a:r>
                </a:p>
                <a:p>
                  <a:r>
                    <a:rPr lang="zh-CN" altLang="zh-CN" sz="2800" dirty="0"/>
                    <a:t>溶液</a:t>
                  </a:r>
                  <a:endParaRPr lang="zh-CN" altLang="en-US" sz="2800" dirty="0"/>
                </a:p>
              </p:txBody>
            </p:sp>
            <p:pic>
              <p:nvPicPr>
                <p:cNvPr id="12" name="图片 1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67001" y="2302145"/>
                  <a:ext cx="1208279" cy="463952"/>
                </a:xfrm>
                <a:prstGeom prst="rect">
                  <a:avLst/>
                </a:prstGeom>
              </p:spPr>
            </p:pic>
            <p:sp>
              <p:nvSpPr>
                <p:cNvPr id="5" name="矩形 4"/>
                <p:cNvSpPr/>
                <p:nvPr/>
              </p:nvSpPr>
              <p:spPr>
                <a:xfrm>
                  <a:off x="2921656" y="2135276"/>
                  <a:ext cx="1423788" cy="954107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+mj-lt"/>
                      <a:ea typeface="方正书宋_GBK" panose="03000509000000000000" pitchFamily="65" charset="-122"/>
                      <a:cs typeface="Times New Roman" panose="02020603050405020304" pitchFamily="18" charset="0"/>
                    </a:rPr>
                    <a:t>Fe(OH)</a:t>
                  </a:r>
                  <a:r>
                    <a:rPr lang="en-US" altLang="zh-CN" sz="2800" baseline="-25000" dirty="0">
                      <a:solidFill>
                        <a:srgbClr val="000000"/>
                      </a:solidFill>
                      <a:latin typeface="+mj-lt"/>
                      <a:ea typeface="方正书宋_GBK" panose="03000509000000000000" pitchFamily="65" charset="-122"/>
                      <a:cs typeface="Times New Roman" panose="02020603050405020304" pitchFamily="18" charset="0"/>
                    </a:rPr>
                    <a:t>3</a:t>
                  </a:r>
                </a:p>
                <a:p>
                  <a:pPr algn="ctr"/>
                  <a:r>
                    <a:rPr lang="zh-CN" altLang="zh-CN" sz="2800" dirty="0"/>
                    <a:t>固体</a:t>
                  </a:r>
                  <a:endParaRPr lang="zh-CN" altLang="en-US" sz="2800" dirty="0"/>
                </a:p>
              </p:txBody>
            </p:sp>
            <p:pic>
              <p:nvPicPr>
                <p:cNvPr id="21" name="图片 2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91820" y="2211214"/>
                  <a:ext cx="612766" cy="554882"/>
                </a:xfrm>
                <a:prstGeom prst="rect">
                  <a:avLst/>
                </a:prstGeom>
              </p:spPr>
            </p:pic>
            <p:sp>
              <p:nvSpPr>
                <p:cNvPr id="22" name="矩形 21"/>
                <p:cNvSpPr/>
                <p:nvPr/>
              </p:nvSpPr>
              <p:spPr>
                <a:xfrm>
                  <a:off x="5290933" y="2135276"/>
                  <a:ext cx="1043876" cy="954107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800" dirty="0"/>
                    <a:t>Fe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3</a:t>
                  </a:r>
                </a:p>
                <a:p>
                  <a:pPr algn="ctr"/>
                  <a:r>
                    <a:rPr lang="zh-CN" altLang="zh-CN" sz="2800" dirty="0"/>
                    <a:t>固体</a:t>
                  </a:r>
                  <a:endParaRPr lang="zh-CN" altLang="en-US" sz="2800" dirty="0"/>
                </a:p>
              </p:txBody>
            </p:sp>
          </p:grpSp>
          <p:pic>
            <p:nvPicPr>
              <p:cNvPr id="15" name="图片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4444" y="2769870"/>
                <a:ext cx="490878" cy="442501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60990" y="2918460"/>
                <a:ext cx="517344" cy="293911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5916" y="3429000"/>
                <a:ext cx="490878" cy="442501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7007" y="5960921"/>
                <a:ext cx="490878" cy="442501"/>
              </a:xfrm>
              <a:prstGeom prst="rect">
                <a:avLst/>
              </a:prstGeom>
            </p:spPr>
          </p:pic>
        </p:grpSp>
        <p:sp>
          <p:nvSpPr>
            <p:cNvPr id="3" name="矩形 2"/>
            <p:cNvSpPr/>
            <p:nvPr/>
          </p:nvSpPr>
          <p:spPr>
            <a:xfrm>
              <a:off x="324247" y="4937217"/>
              <a:ext cx="2991525" cy="52322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绿矾</a:t>
              </a: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(FeSO</a:t>
              </a:r>
              <a:r>
                <a:rPr lang="en-US" altLang="zh-CN" sz="2800" baseline="-25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4</a:t>
              </a:r>
              <a:r>
                <a:rPr lang="en-US" altLang="zh-CN" sz="2800" i="1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·</a:t>
              </a: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7H</a:t>
              </a:r>
              <a:r>
                <a:rPr lang="en-US" altLang="zh-CN" sz="2800" baseline="-25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O)</a:t>
              </a:r>
              <a:endParaRPr lang="zh-CN" altLang="en-US" sz="2800" dirty="0">
                <a:latin typeface="+mj-lt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365846" y="4937217"/>
              <a:ext cx="1124026" cy="52322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FeSO</a:t>
              </a:r>
              <a:r>
                <a:rPr lang="en-US" altLang="zh-CN" sz="2800" baseline="-25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4</a:t>
              </a:r>
              <a:endParaRPr lang="zh-CN" altLang="en-US" sz="2800" dirty="0">
                <a:latin typeface="+mj-lt"/>
                <a:ea typeface="+mj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130392" y="4937217"/>
              <a:ext cx="2922595" cy="52322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Fe</a:t>
              </a:r>
              <a:r>
                <a:rPr lang="en-US" altLang="zh-CN" sz="2800" baseline="-25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O</a:t>
              </a:r>
              <a:r>
                <a:rPr lang="en-US" altLang="zh-CN" sz="2800" baseline="-25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3</a:t>
              </a:r>
              <a:r>
                <a:rPr lang="zh-CN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、</a:t>
              </a: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SO</a:t>
              </a:r>
              <a:r>
                <a:rPr lang="en-US" altLang="zh-CN" sz="2800" baseline="-25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2</a:t>
              </a:r>
              <a:r>
                <a:rPr lang="zh-CN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、</a:t>
              </a: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SO</a:t>
              </a:r>
              <a:r>
                <a:rPr lang="en-US" altLang="zh-CN" sz="2800" baseline="-25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3</a:t>
              </a:r>
              <a:endParaRPr lang="zh-CN" altLang="en-US" sz="2800" dirty="0">
                <a:latin typeface="+mj-lt"/>
                <a:ea typeface="+mj-ea"/>
              </a:endParaRPr>
            </a:p>
          </p:txBody>
        </p:sp>
        <p:pic>
          <p:nvPicPr>
            <p:cNvPr id="25" name="图片 2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361078" y="4604552"/>
              <a:ext cx="959462" cy="731436"/>
            </a:xfrm>
            <a:prstGeom prst="rect">
              <a:avLst/>
            </a:prstGeom>
          </p:spPr>
        </p:pic>
        <p:pic>
          <p:nvPicPr>
            <p:cNvPr id="26" name="图片 2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524264" y="4818259"/>
              <a:ext cx="571736" cy="517729"/>
            </a:xfrm>
            <a:prstGeom prst="rect">
              <a:avLst/>
            </a:prstGeom>
          </p:spPr>
        </p:pic>
        <p:pic>
          <p:nvPicPr>
            <p:cNvPr id="28" name="图片 2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553437" y="5982794"/>
              <a:ext cx="466613" cy="420628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30" name="任意多边形 2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33" name="任意多边形 3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409104373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905783"/>
            <a:ext cx="11723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工艺流程中铁元素的除杂方法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在</a:t>
            </a:r>
            <a:r>
              <a:rPr lang="en-US" altLang="zh-CN" sz="2800" dirty="0"/>
              <a:t>pH≈3.2</a:t>
            </a:r>
            <a:r>
              <a:rPr lang="zh-CN" altLang="zh-CN" sz="2800" dirty="0"/>
              <a:t>时即可完全水解为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沉淀</a:t>
            </a:r>
            <a:r>
              <a:rPr lang="en-US" altLang="zh-CN" sz="2800" dirty="0"/>
              <a:t>,</a:t>
            </a:r>
            <a:r>
              <a:rPr lang="zh-CN" altLang="zh-CN" sz="2800" dirty="0"/>
              <a:t>所以从含多种金属离子的溶液中除去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的常用方法是调节溶液的</a:t>
            </a:r>
            <a:r>
              <a:rPr lang="en-US" altLang="zh-CN" sz="2800" dirty="0"/>
              <a:t>pH</a:t>
            </a:r>
            <a:r>
              <a:rPr lang="zh-CN" altLang="zh-CN" sz="2800" dirty="0"/>
              <a:t>至约</a:t>
            </a:r>
            <a:r>
              <a:rPr lang="en-US" altLang="zh-CN" sz="2800" dirty="0"/>
              <a:t>3.2,</a:t>
            </a:r>
            <a:r>
              <a:rPr lang="zh-CN" altLang="zh-CN" sz="2800" dirty="0"/>
              <a:t>再过滤</a:t>
            </a:r>
            <a:r>
              <a:rPr lang="en-US" altLang="zh-CN" sz="2800" dirty="0"/>
              <a:t>;</a:t>
            </a:r>
            <a:r>
              <a:rPr lang="zh-CN" altLang="zh-CN" sz="2800" dirty="0"/>
              <a:t>若为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en-US" altLang="zh-CN" sz="2800" dirty="0"/>
              <a:t>,</a:t>
            </a:r>
            <a:r>
              <a:rPr lang="zh-CN" altLang="zh-CN" sz="2800" dirty="0"/>
              <a:t>则需先转化为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,</a:t>
            </a:r>
            <a:r>
              <a:rPr lang="zh-CN" altLang="zh-CN" sz="2800" dirty="0"/>
              <a:t>再进一步除去</a:t>
            </a:r>
            <a:r>
              <a:rPr lang="en-US" altLang="zh-CN" sz="2800" dirty="0"/>
              <a:t>(</a:t>
            </a:r>
            <a:r>
              <a:rPr lang="zh-CN" altLang="zh-CN" sz="2800" dirty="0"/>
              <a:t>因为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比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更易水解成氢氧化物沉淀</a:t>
            </a:r>
            <a:r>
              <a:rPr lang="en-US" altLang="zh-CN" sz="2800" dirty="0"/>
              <a:t>)</a:t>
            </a:r>
            <a:r>
              <a:rPr lang="zh-CN" altLang="zh-CN" sz="2800" dirty="0"/>
              <a:t>。除去固体物质中的铁元素</a:t>
            </a:r>
            <a:r>
              <a:rPr lang="en-US" altLang="zh-CN" sz="2800" dirty="0"/>
              <a:t>,</a:t>
            </a:r>
            <a:r>
              <a:rPr lang="zh-CN" altLang="zh-CN" sz="2800" dirty="0"/>
              <a:t>一般流程如下</a:t>
            </a:r>
            <a:r>
              <a:rPr lang="en-US" altLang="zh-CN" sz="2800" dirty="0"/>
              <a:t>:</a:t>
            </a:r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grpSp>
        <p:nvGrpSpPr>
          <p:cNvPr id="61449" name="组合 61448"/>
          <p:cNvGrpSpPr/>
          <p:nvPr/>
        </p:nvGrpSpPr>
        <p:grpSpPr>
          <a:xfrm>
            <a:off x="718457" y="4568324"/>
            <a:ext cx="9941812" cy="954107"/>
            <a:chOff x="718457" y="4116911"/>
            <a:chExt cx="9941812" cy="954107"/>
          </a:xfrm>
        </p:grpSpPr>
        <p:sp>
          <p:nvSpPr>
            <p:cNvPr id="11" name="矩形 10"/>
            <p:cNvSpPr/>
            <p:nvPr/>
          </p:nvSpPr>
          <p:spPr>
            <a:xfrm>
              <a:off x="718457" y="4332354"/>
              <a:ext cx="902811" cy="5232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固体</a:t>
              </a:r>
              <a:endParaRPr lang="zh-CN" altLang="en-US" sz="2800" dirty="0">
                <a:latin typeface="+mj-ea"/>
                <a:ea typeface="+mj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28891" y="4332354"/>
              <a:ext cx="902811" cy="5232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酸溶</a:t>
              </a:r>
              <a:endParaRPr lang="zh-CN" altLang="en-US" sz="2800" dirty="0">
                <a:latin typeface="+mj-ea"/>
                <a:ea typeface="+mj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539325" y="4116911"/>
              <a:ext cx="1524001" cy="95410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28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加入氧化剂</a:t>
              </a:r>
              <a:endParaRPr lang="zh-CN" altLang="en-US" sz="2800" dirty="0">
                <a:latin typeface="+mj-ea"/>
                <a:ea typeface="+mj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827429" y="4116911"/>
              <a:ext cx="1755493" cy="95410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28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调节溶液</a:t>
              </a:r>
              <a:r>
                <a:rPr lang="en-US" altLang="zh-CN" sz="28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pH</a:t>
              </a:r>
              <a:endParaRPr lang="zh-CN" altLang="en-US" sz="2800" dirty="0">
                <a:latin typeface="+mj-ea"/>
                <a:ea typeface="+mj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47025" y="4332354"/>
              <a:ext cx="902811" cy="5232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过滤</a:t>
              </a:r>
              <a:endParaRPr lang="zh-CN" altLang="en-US" sz="2800" dirty="0">
                <a:latin typeface="+mj-ea"/>
                <a:ea typeface="+mj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757458" y="4332354"/>
              <a:ext cx="902811" cy="5232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滤液</a:t>
              </a:r>
              <a:endParaRPr lang="zh-CN" altLang="en-US" sz="2800" dirty="0">
                <a:latin typeface="+mj-ea"/>
                <a:ea typeface="+mj-ea"/>
              </a:endParaRPr>
            </a:p>
          </p:txBody>
        </p:sp>
        <p:cxnSp>
          <p:nvCxnSpPr>
            <p:cNvPr id="27" name="直接箭头连接符 26"/>
            <p:cNvCxnSpPr>
              <a:stCxn id="11" idx="3"/>
              <a:endCxn id="13" idx="1"/>
            </p:cNvCxnSpPr>
            <p:nvPr/>
          </p:nvCxnSpPr>
          <p:spPr>
            <a:xfrm>
              <a:off x="1621268" y="4593964"/>
              <a:ext cx="5076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13" idx="3"/>
              <a:endCxn id="15" idx="1"/>
            </p:cNvCxnSpPr>
            <p:nvPr/>
          </p:nvCxnSpPr>
          <p:spPr>
            <a:xfrm>
              <a:off x="3031702" y="4593964"/>
              <a:ext cx="50762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15" idx="3"/>
              <a:endCxn id="16" idx="1"/>
            </p:cNvCxnSpPr>
            <p:nvPr/>
          </p:nvCxnSpPr>
          <p:spPr>
            <a:xfrm>
              <a:off x="5063326" y="4593965"/>
              <a:ext cx="76410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46" name="直接箭头连接符 61445"/>
            <p:cNvCxnSpPr>
              <a:stCxn id="16" idx="3"/>
              <a:endCxn id="17" idx="1"/>
            </p:cNvCxnSpPr>
            <p:nvPr/>
          </p:nvCxnSpPr>
          <p:spPr>
            <a:xfrm flipV="1">
              <a:off x="7582922" y="4593964"/>
              <a:ext cx="76410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48" name="直接箭头连接符 61447"/>
            <p:cNvCxnSpPr>
              <a:stCxn id="17" idx="3"/>
              <a:endCxn id="25" idx="1"/>
            </p:cNvCxnSpPr>
            <p:nvPr/>
          </p:nvCxnSpPr>
          <p:spPr>
            <a:xfrm>
              <a:off x="9249836" y="4593964"/>
              <a:ext cx="5076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23" name="任意多边形 2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8" name="任意多边形 2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9670688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838943"/>
            <a:ext cx="11723912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酸溶的目的是使铁元素转化为离子</a:t>
            </a:r>
            <a:r>
              <a:rPr lang="en-US" altLang="zh-CN" sz="2800" dirty="0"/>
              <a:t>;</a:t>
            </a:r>
            <a:r>
              <a:rPr lang="zh-CN" altLang="zh-CN" sz="2800" dirty="0"/>
              <a:t>加入氧化剂的目的是使可能存在的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转化为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,</a:t>
            </a:r>
            <a:r>
              <a:rPr lang="zh-CN" altLang="zh-CN" sz="2800" dirty="0"/>
              <a:t>该步骤切忌引入杂质</a:t>
            </a:r>
            <a:r>
              <a:rPr lang="en-US" altLang="zh-CN" sz="2800" dirty="0"/>
              <a:t>,</a:t>
            </a:r>
            <a:r>
              <a:rPr lang="zh-CN" altLang="zh-CN" sz="2800" dirty="0"/>
              <a:t>所以常用的氧化剂为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;</a:t>
            </a:r>
            <a:r>
              <a:rPr lang="zh-CN" altLang="zh-CN" sz="2800" dirty="0"/>
              <a:t>调节溶液</a:t>
            </a:r>
            <a:r>
              <a:rPr lang="en-US" altLang="zh-CN" sz="2800" dirty="0"/>
              <a:t>pH</a:t>
            </a:r>
            <a:r>
              <a:rPr lang="zh-CN" altLang="zh-CN" sz="2800" dirty="0"/>
              <a:t>的目的是使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转化为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沉淀</a:t>
            </a:r>
            <a:r>
              <a:rPr lang="en-US" altLang="zh-CN" sz="2800" dirty="0"/>
              <a:t>,</a:t>
            </a:r>
            <a:r>
              <a:rPr lang="zh-CN" altLang="zh-CN" sz="2800" dirty="0"/>
              <a:t>使用的试剂不能引入杂质</a:t>
            </a:r>
            <a:r>
              <a:rPr lang="en-US" altLang="zh-CN" sz="2800" dirty="0"/>
              <a:t>,</a:t>
            </a:r>
            <a:r>
              <a:rPr lang="zh-CN" altLang="zh-CN" sz="2800" dirty="0"/>
              <a:t>且可以消耗</a:t>
            </a:r>
            <a:r>
              <a:rPr lang="en-US" altLang="zh-CN" sz="2800" dirty="0"/>
              <a:t>H</a:t>
            </a:r>
            <a:r>
              <a:rPr lang="en-US" altLang="zh-CN" sz="2800" baseline="30000" dirty="0"/>
              <a:t>+</a:t>
            </a:r>
            <a:r>
              <a:rPr lang="zh-CN" altLang="zh-CN" sz="2800" dirty="0"/>
              <a:t>使</a:t>
            </a:r>
            <a:r>
              <a:rPr lang="en-US" altLang="zh-CN" sz="2800" dirty="0"/>
              <a:t>pH</a:t>
            </a:r>
            <a:r>
              <a:rPr lang="zh-CN" altLang="zh-CN" sz="2800" dirty="0"/>
              <a:t>增大</a:t>
            </a:r>
            <a:r>
              <a:rPr lang="en-US" altLang="zh-CN" sz="2800" dirty="0"/>
              <a:t>,</a:t>
            </a:r>
            <a:r>
              <a:rPr lang="zh-CN" altLang="zh-CN" sz="2800" dirty="0"/>
              <a:t>如从</a:t>
            </a:r>
            <a:r>
              <a:rPr lang="en-US" altLang="zh-CN" sz="2800" dirty="0"/>
              <a:t>Cu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中除去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,</a:t>
            </a:r>
            <a:r>
              <a:rPr lang="zh-CN" altLang="zh-CN" sz="2800" dirty="0"/>
              <a:t>应该加入</a:t>
            </a:r>
            <a:r>
              <a:rPr lang="en-US" altLang="zh-CN" sz="2800" dirty="0" err="1"/>
              <a:t>CuO</a:t>
            </a:r>
            <a:r>
              <a:rPr lang="zh-CN" altLang="zh-CN" sz="2800" dirty="0"/>
              <a:t>、</a:t>
            </a:r>
            <a:r>
              <a:rPr lang="en-US" altLang="zh-CN" sz="2800" dirty="0"/>
              <a:t>Cu(OH)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CuCO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或</a:t>
            </a:r>
            <a:r>
              <a:rPr lang="en-US" altLang="zh-CN" sz="2800" dirty="0"/>
              <a:t>Cu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(OH)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8" name="任意多边形 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2" name="任意多边形 11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58942068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2A84C92-79A9-4D4B-B239-8E7F764F7A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1FDB6B2-A016-4A70-B131-BD696910996E}"/>
              </a:ext>
            </a:extLst>
          </p:cNvPr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A6C60BF-FD67-4859-A866-B3E2AFF0A966}"/>
              </a:ext>
            </a:extLst>
          </p:cNvPr>
          <p:cNvSpPr/>
          <p:nvPr/>
        </p:nvSpPr>
        <p:spPr>
          <a:xfrm>
            <a:off x="1066800" y="-2"/>
            <a:ext cx="10531034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DA251C"/>
                </a:solidFill>
              </a:rPr>
              <a:t>考向</a:t>
            </a:r>
            <a:r>
              <a:rPr lang="en-US" altLang="zh-CN" sz="2800" dirty="0">
                <a:solidFill>
                  <a:srgbClr val="DA251C"/>
                </a:solidFill>
              </a:rPr>
              <a:t>2 </a:t>
            </a:r>
            <a:r>
              <a:rPr lang="zh-CN" altLang="en-US" sz="2800" dirty="0">
                <a:solidFill>
                  <a:srgbClr val="DA251C"/>
                </a:solidFill>
              </a:rPr>
              <a:t>迁移“氢气还原氧化铜”实验装置模型考查金属元素的性质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734771"/>
            <a:ext cx="11723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11</a:t>
            </a:r>
            <a:r>
              <a:rPr lang="zh-CN" altLang="zh-CN" sz="2800" dirty="0"/>
              <a:t>　 </a:t>
            </a:r>
            <a:r>
              <a:rPr lang="en-US" altLang="zh-CN" sz="2800" dirty="0"/>
              <a:t>[2017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Ⅰ,10,6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实验室用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还原</a:t>
            </a:r>
            <a:r>
              <a:rPr lang="en-US" altLang="zh-CN" sz="2800" dirty="0"/>
              <a:t>WO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制备金属</a:t>
            </a:r>
            <a:r>
              <a:rPr lang="en-US" altLang="zh-CN" sz="2800" dirty="0"/>
              <a:t>W</a:t>
            </a:r>
            <a:r>
              <a:rPr lang="zh-CN" altLang="zh-CN" sz="2800" dirty="0"/>
              <a:t>的装置如图所示</a:t>
            </a:r>
            <a:r>
              <a:rPr lang="en-US" altLang="zh-CN" sz="2800" dirty="0"/>
              <a:t>(Zn</a:t>
            </a:r>
            <a:r>
              <a:rPr lang="zh-CN" altLang="zh-CN" sz="2800" dirty="0"/>
              <a:t>粒中往往含有硫等杂质</a:t>
            </a:r>
            <a:r>
              <a:rPr lang="en-US" altLang="zh-CN" sz="2800" dirty="0"/>
              <a:t>,</a:t>
            </a:r>
            <a:r>
              <a:rPr lang="zh-CN" altLang="zh-CN" sz="2800" dirty="0"/>
              <a:t>焦性没食子酸溶液用于吸收少量氧气</a:t>
            </a:r>
            <a:r>
              <a:rPr lang="en-US" altLang="zh-CN" sz="2800" dirty="0"/>
              <a:t>)</a:t>
            </a:r>
            <a:r>
              <a:rPr lang="zh-CN" altLang="zh-CN" sz="2800" dirty="0"/>
              <a:t>。下列说法正确的是</a:t>
            </a:r>
          </a:p>
        </p:txBody>
      </p:sp>
      <p:pic>
        <p:nvPicPr>
          <p:cNvPr id="8" name="2017LQLZ3.jpg" descr="id:2147520185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2092312" y="2876308"/>
            <a:ext cx="8007376" cy="31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3069" y="902825"/>
            <a:ext cx="117483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拓展延伸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/>
              <a:t>1.Mg</a:t>
            </a:r>
            <a:r>
              <a:rPr lang="zh-CN" altLang="zh-CN" sz="2800" dirty="0"/>
              <a:t>着火后</a:t>
            </a:r>
            <a:r>
              <a:rPr lang="en-US" altLang="zh-CN" sz="2800" dirty="0"/>
              <a:t>,</a:t>
            </a:r>
            <a:r>
              <a:rPr lang="zh-CN" altLang="zh-CN" sz="2800" dirty="0"/>
              <a:t>不可用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及水灭火</a:t>
            </a:r>
            <a:r>
              <a:rPr lang="en-US" altLang="zh-CN" sz="2800" dirty="0"/>
              <a:t>,</a:t>
            </a:r>
            <a:r>
              <a:rPr lang="zh-CN" altLang="zh-CN" sz="2800" dirty="0"/>
              <a:t>应用沙土灭火。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2.MgO</a:t>
            </a:r>
            <a:r>
              <a:rPr lang="zh-CN" altLang="zh-CN" sz="2800" dirty="0"/>
              <a:t>的熔点高</a:t>
            </a:r>
            <a:r>
              <a:rPr lang="en-US" altLang="zh-CN" sz="2800" dirty="0"/>
              <a:t>,</a:t>
            </a:r>
            <a:r>
              <a:rPr lang="zh-CN" altLang="zh-CN" sz="2800" dirty="0"/>
              <a:t>常用作耐火材料。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3.Mg(OH)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为难溶于水的白色沉淀</a:t>
            </a:r>
            <a:r>
              <a:rPr lang="en-US" altLang="zh-CN" sz="2800" dirty="0"/>
              <a:t>,</a:t>
            </a:r>
            <a:r>
              <a:rPr lang="zh-CN" altLang="zh-CN" sz="2800" dirty="0"/>
              <a:t>常用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溶液检验</a:t>
            </a:r>
            <a:r>
              <a:rPr lang="en-US" altLang="zh-CN" sz="2800" dirty="0"/>
              <a:t>Mg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的存在。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4.Mg(OH)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的溶解度比</a:t>
            </a:r>
            <a:r>
              <a:rPr lang="en-US" altLang="zh-CN" sz="2800" dirty="0"/>
              <a:t>MgCO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的小</a:t>
            </a:r>
            <a:r>
              <a:rPr lang="en-US" altLang="zh-CN" sz="2800" dirty="0"/>
              <a:t>,</a:t>
            </a:r>
            <a:r>
              <a:rPr lang="zh-CN" altLang="zh-CN" sz="2800" dirty="0"/>
              <a:t>故水垢的主要成分中含有的是 </a:t>
            </a:r>
            <a:r>
              <a:rPr lang="en-US" altLang="zh-CN" sz="2800" dirty="0"/>
              <a:t>Mg(OH)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而非</a:t>
            </a:r>
            <a:r>
              <a:rPr lang="en-US" altLang="zh-CN" sz="2800" dirty="0"/>
              <a:t>MgCO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04666784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850995"/>
            <a:ext cx="11723912" cy="260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A.①</a:t>
            </a:r>
            <a:r>
              <a:rPr lang="zh-CN" altLang="zh-CN" sz="2800" dirty="0"/>
              <a:t>、</a:t>
            </a:r>
            <a:r>
              <a:rPr lang="en-US" altLang="zh-CN" sz="2800" dirty="0"/>
              <a:t>②</a:t>
            </a:r>
            <a:r>
              <a:rPr lang="zh-CN" altLang="zh-CN" sz="2800" dirty="0"/>
              <a:t>、</a:t>
            </a:r>
            <a:r>
              <a:rPr lang="en-US" altLang="zh-CN" sz="2800" dirty="0"/>
              <a:t>③</a:t>
            </a:r>
            <a:r>
              <a:rPr lang="zh-CN" altLang="zh-CN" sz="2800" dirty="0"/>
              <a:t>中依次盛装</a:t>
            </a:r>
            <a:r>
              <a:rPr lang="en-US" altLang="zh-CN" sz="2800" dirty="0"/>
              <a:t>KMnO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溶液、浓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、焦性没食子酸溶液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管式炉加热前</a:t>
            </a:r>
            <a:r>
              <a:rPr lang="en-US" altLang="zh-CN" sz="2800" dirty="0"/>
              <a:t>,</a:t>
            </a:r>
            <a:r>
              <a:rPr lang="zh-CN" altLang="zh-CN" sz="2800" dirty="0"/>
              <a:t>用试管在</a:t>
            </a:r>
            <a:r>
              <a:rPr lang="en-US" altLang="zh-CN" sz="2800" dirty="0"/>
              <a:t>④</a:t>
            </a:r>
            <a:r>
              <a:rPr lang="zh-CN" altLang="zh-CN" sz="2800" dirty="0"/>
              <a:t>处收集气体并点燃</a:t>
            </a:r>
            <a:r>
              <a:rPr lang="en-US" altLang="zh-CN" sz="2800" dirty="0"/>
              <a:t>,</a:t>
            </a:r>
            <a:r>
              <a:rPr lang="zh-CN" altLang="zh-CN" sz="2800" dirty="0"/>
              <a:t>通过声音判断气体纯度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结束反应时</a:t>
            </a:r>
            <a:r>
              <a:rPr lang="en-US" altLang="zh-CN" sz="2800" dirty="0"/>
              <a:t>,</a:t>
            </a:r>
            <a:r>
              <a:rPr lang="zh-CN" altLang="zh-CN" sz="2800" dirty="0"/>
              <a:t>先关闭活塞</a:t>
            </a:r>
            <a:r>
              <a:rPr lang="en-US" altLang="zh-CN" sz="2800" dirty="0"/>
              <a:t>K,</a:t>
            </a:r>
            <a:r>
              <a:rPr lang="zh-CN" altLang="zh-CN" sz="2800" dirty="0"/>
              <a:t>再停止加热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D.</a:t>
            </a:r>
            <a:r>
              <a:rPr lang="zh-CN" altLang="zh-CN" sz="2800" dirty="0"/>
              <a:t>装置</a:t>
            </a:r>
            <a:r>
              <a:rPr lang="en-US" altLang="zh-CN" sz="2800" dirty="0"/>
              <a:t>Q(</a:t>
            </a:r>
            <a:r>
              <a:rPr lang="zh-CN" altLang="zh-CN" sz="2800" dirty="0"/>
              <a:t>启普发生器</a:t>
            </a:r>
            <a:r>
              <a:rPr lang="en-US" altLang="zh-CN" sz="2800" dirty="0"/>
              <a:t>)</a:t>
            </a:r>
            <a:r>
              <a:rPr lang="zh-CN" altLang="zh-CN" sz="2800" dirty="0"/>
              <a:t>也可用于二氧化锰与浓盐酸反应制备氯气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8" name="任意多边形 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2" name="任意多边形 11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401573272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50487" y="668115"/>
            <a:ext cx="11723912" cy="5909310"/>
            <a:chOff x="250487" y="850995"/>
            <a:chExt cx="11723912" cy="5909310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9BCFBCDB-577C-4C84-9BF9-814CC413FB39}"/>
                </a:ext>
              </a:extLst>
            </p:cNvPr>
            <p:cNvSpPr/>
            <p:nvPr/>
          </p:nvSpPr>
          <p:spPr>
            <a:xfrm>
              <a:off x="250487" y="850995"/>
              <a:ext cx="11723912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</a:rPr>
                <a:t>思维导引  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还原金属氧化物的一般步骤为</a:t>
              </a:r>
              <a:r>
                <a:rPr lang="en-US" altLang="zh-CN" sz="2800" dirty="0"/>
                <a:t>:</a:t>
              </a:r>
            </a:p>
            <a:p>
              <a:pPr>
                <a:lnSpc>
                  <a:spcPct val="150000"/>
                </a:lnSpc>
              </a:pPr>
              <a:endParaRPr lang="en-US" altLang="zh-CN" sz="2800" dirty="0"/>
            </a:p>
            <a:p>
              <a:pPr>
                <a:lnSpc>
                  <a:spcPct val="150000"/>
                </a:lnSpc>
              </a:pPr>
              <a:endParaRPr lang="en-US" altLang="zh-CN" sz="2800" dirty="0"/>
            </a:p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DA251C"/>
                  </a:solidFill>
                </a:rPr>
                <a:t>解析</a:t>
              </a:r>
              <a:r>
                <a:rPr lang="zh-CN" altLang="zh-CN" sz="2800" dirty="0"/>
                <a:t>　装置</a:t>
              </a:r>
              <a:r>
                <a:rPr lang="en-US" altLang="zh-CN" sz="2800" dirty="0"/>
                <a:t>Q</a:t>
              </a:r>
              <a:r>
                <a:rPr lang="zh-CN" altLang="zh-CN" sz="2800" dirty="0"/>
                <a:t>是启普发生器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是氢气的发生装置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从左到右装置排列顺序是氢气发生装置</a:t>
              </a:r>
              <a:r>
                <a:rPr lang="en-US" altLang="zh-CN" sz="2800" dirty="0"/>
                <a:t>→</a:t>
              </a:r>
              <a:r>
                <a:rPr lang="zh-CN" altLang="zh-CN" sz="2800" dirty="0"/>
                <a:t>安全瓶</a:t>
              </a:r>
              <a:r>
                <a:rPr lang="en-US" altLang="zh-CN" sz="2800" dirty="0"/>
                <a:t>→</a:t>
              </a:r>
              <a:r>
                <a:rPr lang="zh-CN" altLang="zh-CN" sz="2800" dirty="0"/>
                <a:t>除去</a:t>
              </a:r>
              <a:r>
                <a:rPr lang="en-US" altLang="zh-CN" sz="2800" dirty="0" err="1"/>
                <a:t>HCl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装置</a:t>
              </a:r>
              <a:r>
                <a:rPr lang="en-US" altLang="zh-CN" sz="2800" dirty="0"/>
                <a:t>→</a:t>
              </a:r>
              <a:r>
                <a:rPr lang="zh-CN" altLang="zh-CN" sz="2800" dirty="0"/>
                <a:t>除去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</a:t>
              </a:r>
              <a:r>
                <a:rPr lang="zh-CN" altLang="zh-CN" sz="2800" dirty="0"/>
                <a:t>装置</a:t>
              </a:r>
              <a:r>
                <a:rPr lang="en-US" altLang="zh-CN" sz="2800" dirty="0"/>
                <a:t>→</a:t>
              </a:r>
              <a:r>
                <a:rPr lang="zh-CN" altLang="zh-CN" sz="2800" dirty="0"/>
                <a:t>干燥氢气装置</a:t>
              </a:r>
              <a:r>
                <a:rPr lang="en-US" altLang="zh-CN" sz="2800" dirty="0"/>
                <a:t>→</a:t>
              </a:r>
              <a:r>
                <a:rPr lang="zh-CN" altLang="zh-CN" sz="2800" dirty="0"/>
                <a:t>氢气还原氧化钨装置</a:t>
              </a:r>
              <a:r>
                <a:rPr lang="en-US" altLang="zh-CN" sz="2800" dirty="0"/>
                <a:t>→</a:t>
              </a:r>
              <a:r>
                <a:rPr lang="zh-CN" altLang="zh-CN" sz="2800" dirty="0"/>
                <a:t>尾气处理装置。装置</a:t>
              </a:r>
              <a:r>
                <a:rPr lang="en-US" altLang="zh-CN" sz="2800" dirty="0"/>
                <a:t>Q</a:t>
              </a:r>
              <a:r>
                <a:rPr lang="zh-CN" altLang="zh-CN" sz="2800" dirty="0"/>
                <a:t>中发生反应</a:t>
              </a:r>
              <a:r>
                <a:rPr lang="en-US" altLang="zh-CN" sz="2800" dirty="0"/>
                <a:t>Zn+2HCl    ZnCl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↑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ZnS+2HCl         ZnCl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S↑,</a:t>
              </a:r>
              <a:r>
                <a:rPr lang="zh-CN" altLang="zh-CN" sz="2800" dirty="0"/>
                <a:t>用装置</a:t>
              </a:r>
              <a:r>
                <a:rPr lang="en-US" altLang="zh-CN" sz="2800" dirty="0"/>
                <a:t>Q</a:t>
              </a:r>
              <a:r>
                <a:rPr lang="zh-CN" altLang="zh-CN" sz="2800" dirty="0"/>
                <a:t>制得的氢气中混有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 err="1"/>
                <a:t>HCl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等杂质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由于酸性高锰酸钾溶液氧化氯化氢生成氯气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所以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应先用焦性没食子酸溶液吸收氧气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同时除去氯化氢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易溶于水</a:t>
              </a:r>
              <a:r>
                <a:rPr lang="en-US" altLang="zh-CN" sz="2800" dirty="0"/>
                <a:t>),</a:t>
              </a:r>
              <a:r>
                <a:rPr lang="zh-CN" altLang="zh-CN" sz="2800" dirty="0"/>
                <a:t>再用酸性高锰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66845" y="1878917"/>
              <a:ext cx="11237475" cy="830997"/>
              <a:chOff x="466845" y="1878917"/>
              <a:chExt cx="11237475" cy="830997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466845" y="1878917"/>
                <a:ext cx="1605532" cy="83099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检查装置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/>
                </a:r>
                <a:br>
                  <a:rPr lang="en-US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</a:br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气密性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2376952" y="1878917"/>
                <a:ext cx="800219" cy="83099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制取</a:t>
                </a:r>
                <a:endParaRPr lang="en-US" altLang="zh-CN" sz="24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r>
                  <a:rPr lang="zh-CN" altLang="zh-CN" sz="2400" dirty="0">
                    <a:latin typeface="+mj-ea"/>
                    <a:ea typeface="+mj-ea"/>
                  </a:rPr>
                  <a:t>氢气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3481746" y="2063583"/>
                <a:ext cx="800219" cy="46166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除杂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586540" y="2063583"/>
                <a:ext cx="800219" cy="46166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验纯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691334" y="1878917"/>
                <a:ext cx="1104797" cy="83099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加热氧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/>
                </a:r>
                <a:br>
                  <a:rPr lang="en-US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</a:br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化物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352271" y="1878917"/>
                <a:ext cx="1502778" cy="83099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停止加热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/>
                </a:r>
                <a:br>
                  <a:rPr lang="en-US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</a:br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氧化物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9327176" y="2063583"/>
                <a:ext cx="800219" cy="46166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冷却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431973" y="1878917"/>
                <a:ext cx="1272347" cy="83099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停止通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/>
                </a:r>
                <a:br>
                  <a:rPr lang="en-US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</a:br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入氢气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>
                <a:off x="2072377" y="2294415"/>
                <a:ext cx="3045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>
                <a:off x="3177171" y="2294415"/>
                <a:ext cx="3045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4281965" y="2294415"/>
                <a:ext cx="3045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5386759" y="2294415"/>
                <a:ext cx="3045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6796131" y="2294415"/>
                <a:ext cx="5561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8855049" y="2294415"/>
                <a:ext cx="47212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>
                <a:off x="10127395" y="2294415"/>
                <a:ext cx="30457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图片 3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596706" y="4243049"/>
              <a:ext cx="703754" cy="399814"/>
            </a:xfrm>
            <a:prstGeom prst="rect">
              <a:avLst/>
            </a:prstGeom>
          </p:spPr>
        </p:pic>
        <p:pic>
          <p:nvPicPr>
            <p:cNvPr id="35" name="图片 3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30088" y="4890749"/>
              <a:ext cx="703754" cy="399814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27" name="任意多边形 2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32" name="任意多边形 31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04935504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34044" y="591915"/>
            <a:ext cx="11723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酸钾溶液吸收硫化氢</a:t>
            </a:r>
            <a:r>
              <a:rPr lang="en-US" altLang="zh-CN" sz="2800" dirty="0"/>
              <a:t>,</a:t>
            </a:r>
            <a:r>
              <a:rPr lang="zh-CN" altLang="zh-CN" sz="2800" dirty="0"/>
              <a:t>最后用浓硫酸干燥</a:t>
            </a:r>
            <a:r>
              <a:rPr lang="en-US" altLang="zh-CN" sz="2800" dirty="0"/>
              <a:t>,①</a:t>
            </a:r>
            <a:r>
              <a:rPr lang="zh-CN" altLang="zh-CN" sz="2800" dirty="0"/>
              <a:t>、</a:t>
            </a:r>
            <a:r>
              <a:rPr lang="en-US" altLang="zh-CN" sz="2800" dirty="0"/>
              <a:t>②</a:t>
            </a:r>
            <a:r>
              <a:rPr lang="zh-CN" altLang="zh-CN" sz="2800" dirty="0"/>
              <a:t>、</a:t>
            </a:r>
            <a:r>
              <a:rPr lang="en-US" altLang="zh-CN" sz="2800" dirty="0"/>
              <a:t>③</a:t>
            </a:r>
            <a:r>
              <a:rPr lang="zh-CN" altLang="zh-CN" sz="2800" dirty="0"/>
              <a:t>中试剂盛放顺序依次为焦性没食子酸溶液、酸性高锰酸钾溶液、浓硫酸</a:t>
            </a:r>
            <a:r>
              <a:rPr lang="en-US" altLang="zh-CN" sz="2800" dirty="0"/>
              <a:t>,A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</a:t>
            </a:r>
            <a:r>
              <a:rPr lang="zh-CN" altLang="zh-CN" sz="2800" dirty="0"/>
              <a:t>加热</a:t>
            </a:r>
            <a:r>
              <a:rPr lang="en-US" altLang="zh-CN" sz="2800" dirty="0"/>
              <a:t>WO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之前</a:t>
            </a:r>
            <a:r>
              <a:rPr lang="en-US" altLang="zh-CN" sz="2800" dirty="0"/>
              <a:t>,</a:t>
            </a:r>
            <a:r>
              <a:rPr lang="zh-CN" altLang="zh-CN" sz="2800" dirty="0"/>
              <a:t>要确保排尽装置内的空气</a:t>
            </a:r>
            <a:r>
              <a:rPr lang="en-US" altLang="zh-CN" sz="2800" dirty="0"/>
              <a:t>,</a:t>
            </a:r>
            <a:r>
              <a:rPr lang="zh-CN" altLang="zh-CN" sz="2800" dirty="0"/>
              <a:t>因为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在空气中的浓度达到一定范围时</a:t>
            </a:r>
            <a:r>
              <a:rPr lang="en-US" altLang="zh-CN" sz="2800" dirty="0"/>
              <a:t>,</a:t>
            </a:r>
            <a:r>
              <a:rPr lang="zh-CN" altLang="zh-CN" sz="2800" dirty="0"/>
              <a:t>加热易发生爆炸</a:t>
            </a:r>
            <a:r>
              <a:rPr lang="en-US" altLang="zh-CN" sz="2800" dirty="0"/>
              <a:t>,</a:t>
            </a:r>
            <a:r>
              <a:rPr lang="zh-CN" altLang="zh-CN" sz="2800" dirty="0"/>
              <a:t>通过检验氢气的纯度判断空气是否排尽</a:t>
            </a:r>
            <a:r>
              <a:rPr lang="en-US" altLang="zh-CN" sz="2800" dirty="0"/>
              <a:t>,B</a:t>
            </a:r>
            <a:r>
              <a:rPr lang="zh-CN" altLang="zh-CN" sz="2800" dirty="0"/>
              <a:t>项正确。类似氢气还原氧化铜</a:t>
            </a:r>
            <a:r>
              <a:rPr lang="en-US" altLang="zh-CN" sz="2800" dirty="0"/>
              <a:t>,</a:t>
            </a:r>
            <a:r>
              <a:rPr lang="zh-CN" altLang="zh-CN" sz="2800" dirty="0"/>
              <a:t>实验完毕后</a:t>
            </a:r>
            <a:r>
              <a:rPr lang="en-US" altLang="zh-CN" sz="2800" dirty="0"/>
              <a:t>,</a:t>
            </a:r>
            <a:r>
              <a:rPr lang="zh-CN" altLang="zh-CN" sz="2800" dirty="0"/>
              <a:t>先停止加热</a:t>
            </a:r>
            <a:r>
              <a:rPr lang="en-US" altLang="zh-CN" sz="2800" dirty="0"/>
              <a:t>,</a:t>
            </a:r>
            <a:r>
              <a:rPr lang="zh-CN" altLang="zh-CN" sz="2800" dirty="0"/>
              <a:t>再继续通入氢气一段时间</a:t>
            </a:r>
            <a:r>
              <a:rPr lang="en-US" altLang="zh-CN" sz="2800" dirty="0"/>
              <a:t>,C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</a:t>
            </a:r>
            <a:r>
              <a:rPr lang="zh-CN" altLang="zh-CN" sz="2800" dirty="0"/>
              <a:t>装置</a:t>
            </a:r>
            <a:r>
              <a:rPr lang="en-US" altLang="zh-CN" sz="2800" dirty="0"/>
              <a:t>Q</a:t>
            </a:r>
            <a:r>
              <a:rPr lang="zh-CN" altLang="zh-CN" sz="2800" dirty="0"/>
              <a:t>不能加热</a:t>
            </a:r>
            <a:r>
              <a:rPr lang="en-US" altLang="zh-CN" sz="2800" dirty="0"/>
              <a:t>,</a:t>
            </a:r>
            <a:r>
              <a:rPr lang="zh-CN" altLang="zh-CN" sz="2800" dirty="0"/>
              <a:t>适合块状固体与液体在常温下反应</a:t>
            </a:r>
            <a:r>
              <a:rPr lang="en-US" altLang="zh-CN" sz="2800" dirty="0"/>
              <a:t>,</a:t>
            </a:r>
            <a:r>
              <a:rPr lang="zh-CN" altLang="zh-CN" sz="2800" dirty="0"/>
              <a:t>而实验室用二氧化锰与浓盐酸反应制氯气需要加热</a:t>
            </a:r>
            <a:r>
              <a:rPr lang="en-US" altLang="zh-CN" sz="2800" dirty="0"/>
              <a:t>,</a:t>
            </a:r>
            <a:r>
              <a:rPr lang="zh-CN" altLang="zh-CN" sz="2800" dirty="0"/>
              <a:t>且二氧化锰是粉末状固体</a:t>
            </a:r>
            <a:r>
              <a:rPr lang="en-US" altLang="zh-CN" sz="2800" dirty="0"/>
              <a:t>,</a:t>
            </a:r>
            <a:r>
              <a:rPr lang="zh-CN" altLang="zh-CN" sz="2800" dirty="0"/>
              <a:t>故不能用装置</a:t>
            </a:r>
            <a:r>
              <a:rPr lang="en-US" altLang="zh-CN" sz="2800" dirty="0"/>
              <a:t>Q</a:t>
            </a:r>
            <a:r>
              <a:rPr lang="zh-CN" altLang="zh-CN" sz="2800" dirty="0"/>
              <a:t>制备氯气</a:t>
            </a:r>
            <a:r>
              <a:rPr lang="en-US" altLang="zh-CN" sz="2800" dirty="0"/>
              <a:t>,D</a:t>
            </a:r>
            <a:r>
              <a:rPr lang="zh-CN" altLang="zh-CN" sz="2800" dirty="0"/>
              <a:t>项错误。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B</a:t>
            </a:r>
            <a:endParaRPr lang="zh-CN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8" name="任意多边形 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2" name="任意多边形 11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51871618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344563" y="108829"/>
            <a:ext cx="11723912" cy="4540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解题关键  </a:t>
            </a:r>
            <a:endParaRPr lang="en-US" altLang="zh-CN" sz="2800" b="1" dirty="0" smtClean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审题</a:t>
            </a:r>
            <a:r>
              <a:rPr lang="zh-CN" altLang="zh-CN" sz="2800" dirty="0"/>
              <a:t>时抓住两个关键、一个迁移</a:t>
            </a:r>
            <a:r>
              <a:rPr lang="en-US" altLang="zh-CN" sz="2800" dirty="0"/>
              <a:t>:</a:t>
            </a:r>
            <a:r>
              <a:rPr lang="zh-CN" altLang="zh-CN" sz="2800" dirty="0"/>
              <a:t>关键</a:t>
            </a:r>
            <a:r>
              <a:rPr lang="en-US" altLang="zh-CN" sz="2800" dirty="0"/>
              <a:t>1——</a:t>
            </a:r>
            <a:r>
              <a:rPr lang="zh-CN" altLang="zh-CN" sz="2800" dirty="0"/>
              <a:t>锌粒中的硫指硫元素</a:t>
            </a:r>
            <a:r>
              <a:rPr lang="en-US" altLang="zh-CN" sz="2800" dirty="0"/>
              <a:t>,</a:t>
            </a:r>
            <a:r>
              <a:rPr lang="zh-CN" altLang="zh-CN" sz="2800" dirty="0"/>
              <a:t>即锌粒中含有少量硫化锌</a:t>
            </a:r>
            <a:r>
              <a:rPr lang="en-US" altLang="zh-CN" sz="2800" dirty="0"/>
              <a:t>(</a:t>
            </a:r>
            <a:r>
              <a:rPr lang="en-US" altLang="zh-CN" sz="2800" dirty="0" err="1"/>
              <a:t>ZnS</a:t>
            </a:r>
            <a:r>
              <a:rPr lang="en-US" altLang="zh-CN" sz="2800" dirty="0"/>
              <a:t>),</a:t>
            </a:r>
            <a:r>
              <a:rPr lang="zh-CN" altLang="zh-CN" sz="2800" dirty="0"/>
              <a:t>暗示制备氢气时会生成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S;</a:t>
            </a:r>
            <a:r>
              <a:rPr lang="zh-CN" altLang="zh-CN" sz="2800" dirty="0"/>
              <a:t>关键</a:t>
            </a:r>
            <a:r>
              <a:rPr lang="en-US" altLang="zh-CN" sz="2800" dirty="0"/>
              <a:t>2——</a:t>
            </a:r>
            <a:r>
              <a:rPr lang="zh-CN" altLang="zh-CN" sz="2800" dirty="0"/>
              <a:t>焦性没食子酸溶液用于吸收装置内少量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;</a:t>
            </a:r>
            <a:r>
              <a:rPr lang="zh-CN" altLang="zh-CN" sz="2800" dirty="0"/>
              <a:t>迁移</a:t>
            </a:r>
            <a:r>
              <a:rPr lang="en-US" altLang="zh-CN" sz="2800" dirty="0"/>
              <a:t>——</a:t>
            </a:r>
            <a:r>
              <a:rPr lang="zh-CN" altLang="zh-CN" sz="2800" dirty="0"/>
              <a:t>氢气还原氧化钨实验类似氢气还原氧化铜实验。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知识链接  </a:t>
            </a:r>
            <a:endParaRPr lang="en-US" altLang="zh-CN" sz="2800" b="1" dirty="0" smtClean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1</a:t>
            </a:r>
            <a:r>
              <a:rPr lang="en-US" altLang="zh-CN" sz="2800" dirty="0"/>
              <a:t>.</a:t>
            </a:r>
            <a:r>
              <a:rPr lang="zh-CN" altLang="zh-CN" sz="2800" dirty="0"/>
              <a:t>氢气还原氧化铜的实验装置</a:t>
            </a:r>
          </a:p>
        </p:txBody>
      </p:sp>
      <p:pic>
        <p:nvPicPr>
          <p:cNvPr id="6" name="YBTWDTSD专6-12T.eps" descr="id:2147520255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569725" y="4585768"/>
            <a:ext cx="5935223" cy="18801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423700080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1795" y="668115"/>
            <a:ext cx="117061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装置的作用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装置</a:t>
            </a:r>
            <a:r>
              <a:rPr lang="en-US" altLang="zh-CN" sz="2800" dirty="0"/>
              <a:t>A(</a:t>
            </a:r>
            <a:r>
              <a:rPr lang="zh-CN" altLang="zh-CN" sz="2800" dirty="0"/>
              <a:t>启普发生器</a:t>
            </a:r>
            <a:r>
              <a:rPr lang="en-US" altLang="zh-CN" sz="2800" dirty="0"/>
              <a:t>)</a:t>
            </a:r>
            <a:r>
              <a:rPr lang="zh-CN" altLang="zh-CN" sz="2800" dirty="0"/>
              <a:t>的作用</a:t>
            </a:r>
            <a:r>
              <a:rPr lang="en-US" altLang="zh-CN" sz="2800" dirty="0"/>
              <a:t>:</a:t>
            </a:r>
            <a:r>
              <a:rPr lang="zh-CN" altLang="zh-CN" sz="2800" dirty="0"/>
              <a:t>制取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装置</a:t>
            </a:r>
            <a:r>
              <a:rPr lang="en-US" altLang="zh-CN" sz="2800" dirty="0"/>
              <a:t>B</a:t>
            </a:r>
            <a:r>
              <a:rPr lang="zh-CN" altLang="zh-CN" sz="2800" dirty="0"/>
              <a:t>的作用</a:t>
            </a:r>
            <a:r>
              <a:rPr lang="en-US" altLang="zh-CN" sz="2800" dirty="0"/>
              <a:t>:</a:t>
            </a:r>
            <a:r>
              <a:rPr lang="zh-CN" altLang="zh-CN" sz="2800" dirty="0"/>
              <a:t>除去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中混有的</a:t>
            </a:r>
            <a:r>
              <a:rPr lang="en-US" altLang="zh-CN" sz="2800" dirty="0" err="1"/>
              <a:t>HCl</a:t>
            </a:r>
            <a:r>
              <a:rPr lang="en-US" altLang="zh-CN" sz="2800" dirty="0"/>
              <a:t>(</a:t>
            </a:r>
            <a:r>
              <a:rPr lang="zh-CN" altLang="zh-CN" sz="2800" dirty="0"/>
              <a:t>若采用稀硫酸制取氢气</a:t>
            </a:r>
            <a:r>
              <a:rPr lang="en-US" altLang="zh-CN" sz="2800" dirty="0"/>
              <a:t>,</a:t>
            </a:r>
            <a:r>
              <a:rPr lang="zh-CN" altLang="zh-CN" sz="2800" dirty="0"/>
              <a:t>无需使用该装置</a:t>
            </a:r>
            <a:r>
              <a:rPr lang="en-US" altLang="zh-CN" sz="2800" dirty="0"/>
              <a:t>);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装置</a:t>
            </a:r>
            <a:r>
              <a:rPr lang="en-US" altLang="zh-CN" sz="2800" dirty="0"/>
              <a:t>C</a:t>
            </a:r>
            <a:r>
              <a:rPr lang="zh-CN" altLang="zh-CN" sz="2800" dirty="0"/>
              <a:t>的作用</a:t>
            </a:r>
            <a:r>
              <a:rPr lang="en-US" altLang="zh-CN" sz="2800" dirty="0"/>
              <a:t>:</a:t>
            </a:r>
            <a:r>
              <a:rPr lang="zh-CN" altLang="zh-CN" sz="2800" dirty="0"/>
              <a:t>除去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中混有的水蒸气</a:t>
            </a:r>
            <a:r>
              <a:rPr lang="en-US" altLang="zh-CN" sz="2800" dirty="0"/>
              <a:t>(</a:t>
            </a:r>
            <a:r>
              <a:rPr lang="zh-CN" altLang="zh-CN" sz="2800" dirty="0"/>
              <a:t>也可将</a:t>
            </a:r>
            <a:r>
              <a:rPr lang="en-US" altLang="zh-CN" sz="2800" dirty="0"/>
              <a:t>B</a:t>
            </a:r>
            <a:r>
              <a:rPr lang="zh-CN" altLang="zh-CN" sz="2800" dirty="0"/>
              <a:t>、</a:t>
            </a:r>
            <a:r>
              <a:rPr lang="en-US" altLang="zh-CN" sz="2800" dirty="0"/>
              <a:t>C</a:t>
            </a:r>
            <a:r>
              <a:rPr lang="zh-CN" altLang="zh-CN" sz="2800" dirty="0"/>
              <a:t>装置用盛有碱石灰的</a:t>
            </a:r>
            <a:r>
              <a:rPr lang="en-US" altLang="zh-CN" sz="2800" dirty="0"/>
              <a:t>U</a:t>
            </a:r>
            <a:r>
              <a:rPr lang="zh-CN" altLang="zh-CN" sz="2800" dirty="0"/>
              <a:t>形干燥管代替</a:t>
            </a:r>
            <a:r>
              <a:rPr lang="en-US" altLang="zh-CN" sz="2800" dirty="0"/>
              <a:t>);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装置</a:t>
            </a:r>
            <a:r>
              <a:rPr lang="en-US" altLang="zh-CN" sz="2800" dirty="0"/>
              <a:t>E</a:t>
            </a:r>
            <a:r>
              <a:rPr lang="zh-CN" altLang="zh-CN" sz="2800" dirty="0"/>
              <a:t>的作用</a:t>
            </a:r>
            <a:r>
              <a:rPr lang="en-US" altLang="zh-CN" sz="2800" dirty="0"/>
              <a:t>:</a:t>
            </a:r>
            <a:r>
              <a:rPr lang="zh-CN" altLang="zh-CN" sz="2800" dirty="0"/>
              <a:t>检验氢气还原氧化铜生成的水</a:t>
            </a:r>
            <a:r>
              <a:rPr lang="en-US" altLang="zh-CN" sz="2800" dirty="0"/>
              <a:t>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装置</a:t>
            </a:r>
            <a:r>
              <a:rPr lang="en-US" altLang="zh-CN" sz="2800" dirty="0"/>
              <a:t>F</a:t>
            </a:r>
            <a:r>
              <a:rPr lang="zh-CN" altLang="zh-CN" sz="2800" dirty="0"/>
              <a:t>的作用</a:t>
            </a:r>
            <a:r>
              <a:rPr lang="en-US" altLang="zh-CN" sz="2800" dirty="0"/>
              <a:t>:</a:t>
            </a:r>
            <a:r>
              <a:rPr lang="zh-CN" altLang="zh-CN" sz="2800" dirty="0"/>
              <a:t>防止外界空气中的水蒸气进入装置</a:t>
            </a:r>
            <a:r>
              <a:rPr lang="en-US" altLang="zh-CN" sz="2800" dirty="0"/>
              <a:t>E</a:t>
            </a:r>
            <a:r>
              <a:rPr lang="zh-CN" altLang="zh-CN" sz="2800" dirty="0"/>
              <a:t>中</a:t>
            </a:r>
            <a:r>
              <a:rPr lang="en-US" altLang="zh-CN" sz="2800" dirty="0"/>
              <a:t>,</a:t>
            </a:r>
            <a:r>
              <a:rPr lang="zh-CN" altLang="zh-CN" sz="2800" dirty="0"/>
              <a:t>干扰产物水的检验。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8" name="任意多边形 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2" name="任意多边形 11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86021568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850995"/>
            <a:ext cx="11706161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en-US" sz="2800" dirty="0"/>
              <a:t>实验步骤</a:t>
            </a:r>
            <a:endParaRPr lang="zh-CN" altLang="zh-CN" sz="28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22161" y="1855768"/>
            <a:ext cx="11010562" cy="2232890"/>
            <a:chOff x="322161" y="1855768"/>
            <a:chExt cx="11010562" cy="2232890"/>
          </a:xfrm>
        </p:grpSpPr>
        <p:sp>
          <p:nvSpPr>
            <p:cNvPr id="2" name="矩形 1"/>
            <p:cNvSpPr/>
            <p:nvPr/>
          </p:nvSpPr>
          <p:spPr>
            <a:xfrm>
              <a:off x="322161" y="1855768"/>
              <a:ext cx="1892461" cy="8309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①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检查装置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/>
              </a:r>
              <a:b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</a:b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气密性</a:t>
              </a:r>
              <a:endParaRPr lang="zh-CN" altLang="en-US" sz="2400" dirty="0">
                <a:latin typeface="+mj-lt"/>
                <a:ea typeface="+mj-ea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326075" y="1855768"/>
              <a:ext cx="1840375" cy="8309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②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打开活塞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/>
              </a:r>
              <a:b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</a:b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K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制备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H</a:t>
              </a:r>
              <a:r>
                <a:rPr lang="en-US" altLang="zh-CN" sz="2400" baseline="-25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2</a:t>
              </a:r>
              <a:endParaRPr lang="zh-CN" altLang="en-US" sz="2400" dirty="0">
                <a:latin typeface="+mj-lt"/>
                <a:ea typeface="+mj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277903" y="1855768"/>
              <a:ext cx="1558724" cy="8309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③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检验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J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处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/>
              </a:r>
              <a:b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</a:b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氢气纯度</a:t>
              </a:r>
              <a:endParaRPr lang="zh-CN" altLang="en-US" sz="2400" dirty="0">
                <a:latin typeface="+mj-lt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948081" y="1855768"/>
              <a:ext cx="1767068" cy="8309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④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点燃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D</a:t>
              </a:r>
              <a:b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</a:b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处酒精灯</a:t>
              </a:r>
              <a:endParaRPr lang="zh-CN" altLang="en-US" sz="2400" dirty="0">
                <a:latin typeface="+mj-lt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2161" y="3257661"/>
              <a:ext cx="3123945" cy="8309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⑤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观察到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D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处硬质玻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/>
              </a:r>
              <a:b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</a:b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璃管中固体完全变红</a:t>
              </a:r>
              <a:endParaRPr lang="zh-CN" altLang="en-US" sz="2400" dirty="0">
                <a:latin typeface="+mj-lt"/>
                <a:ea typeface="+mj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018430" y="3257661"/>
              <a:ext cx="1859666" cy="8309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⑥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熄灭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D</a:t>
              </a:r>
              <a:b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</a:b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处酒精灯</a:t>
              </a:r>
              <a:endParaRPr lang="zh-CN" altLang="en-US" sz="2400" dirty="0">
                <a:latin typeface="+mj-lt"/>
                <a:ea typeface="+mj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450420" y="3257661"/>
              <a:ext cx="2246350" cy="8309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⑦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冷却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D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处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/>
              </a:r>
              <a:b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</a:b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硬质玻璃管</a:t>
              </a:r>
              <a:endParaRPr lang="zh-CN" altLang="en-US" sz="2400" dirty="0">
                <a:latin typeface="+mj-lt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69093" y="3257661"/>
              <a:ext cx="2063630" cy="8309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⑧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关闭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/>
              </a:r>
              <a:b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</a:b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活塞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K</a:t>
              </a:r>
              <a:endParaRPr lang="zh-CN" altLang="zh-CN" sz="2400" dirty="0">
                <a:solidFill>
                  <a:srgbClr val="000000"/>
                </a:solidFill>
                <a:effectLst/>
                <a:latin typeface="+mj-lt"/>
                <a:ea typeface="+mj-ea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箭头连接符 11"/>
            <p:cNvCxnSpPr>
              <a:stCxn id="2" idx="3"/>
              <a:endCxn id="3" idx="1"/>
            </p:cNvCxnSpPr>
            <p:nvPr/>
          </p:nvCxnSpPr>
          <p:spPr>
            <a:xfrm>
              <a:off x="2214622" y="2271267"/>
              <a:ext cx="11114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>
              <a:stCxn id="3" idx="3"/>
              <a:endCxn id="4" idx="1"/>
            </p:cNvCxnSpPr>
            <p:nvPr/>
          </p:nvCxnSpPr>
          <p:spPr>
            <a:xfrm>
              <a:off x="5166450" y="2271267"/>
              <a:ext cx="11114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4" idx="3"/>
              <a:endCxn id="5" idx="1"/>
            </p:cNvCxnSpPr>
            <p:nvPr/>
          </p:nvCxnSpPr>
          <p:spPr>
            <a:xfrm>
              <a:off x="7836627" y="2271267"/>
              <a:ext cx="11114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6" idx="3"/>
              <a:endCxn id="7" idx="1"/>
            </p:cNvCxnSpPr>
            <p:nvPr/>
          </p:nvCxnSpPr>
          <p:spPr>
            <a:xfrm>
              <a:off x="3446106" y="3673160"/>
              <a:ext cx="5723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7" idx="3"/>
              <a:endCxn id="8" idx="1"/>
            </p:cNvCxnSpPr>
            <p:nvPr/>
          </p:nvCxnSpPr>
          <p:spPr>
            <a:xfrm>
              <a:off x="5878096" y="3673160"/>
              <a:ext cx="5723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8" idx="3"/>
              <a:endCxn id="10" idx="1"/>
            </p:cNvCxnSpPr>
            <p:nvPr/>
          </p:nvCxnSpPr>
          <p:spPr>
            <a:xfrm>
              <a:off x="8696770" y="3673160"/>
              <a:ext cx="5723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5" idx="3"/>
            </p:cNvCxnSpPr>
            <p:nvPr/>
          </p:nvCxnSpPr>
          <p:spPr>
            <a:xfrm flipV="1">
              <a:off x="10715149" y="2271266"/>
              <a:ext cx="61757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250487" y="4174063"/>
            <a:ext cx="117061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先熄灭酒精灯再停止通入氢气的目的是使被还原生成的</a:t>
            </a:r>
            <a:r>
              <a:rPr lang="en-US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Cu</a:t>
            </a:r>
            <a:r>
              <a:rPr lang="zh-CN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在氢气的氛围中冷却</a:t>
            </a:r>
            <a:r>
              <a:rPr lang="en-US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以防止空气进入</a:t>
            </a:r>
            <a:r>
              <a:rPr lang="en-US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,Cu</a:t>
            </a:r>
            <a:r>
              <a:rPr lang="zh-CN" altLang="zh-CN" sz="28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在较高温度下被氧化。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30" name="任意多边形 2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33" name="任意多边形 3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70830625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850995"/>
            <a:ext cx="117061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12</a:t>
            </a:r>
            <a:r>
              <a:rPr lang="zh-CN" altLang="zh-CN" sz="2800" dirty="0"/>
              <a:t>　 </a:t>
            </a:r>
            <a:r>
              <a:rPr lang="en-US" altLang="zh-CN" sz="2800" dirty="0"/>
              <a:t>[2017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Ⅲ,26,14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绿矾是含有一定量结晶水的硫酸亚铁</a:t>
            </a:r>
            <a:r>
              <a:rPr lang="en-US" altLang="zh-CN" sz="2800" dirty="0"/>
              <a:t>,</a:t>
            </a:r>
            <a:r>
              <a:rPr lang="zh-CN" altLang="zh-CN" sz="2800" dirty="0"/>
              <a:t>在工农业生产中具有重要的用途。某化学兴趣小组对绿矾的一些性质进行探究。回答下列问题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在试管中加入少量绿矾样品</a:t>
            </a:r>
            <a:r>
              <a:rPr lang="en-US" altLang="zh-CN" sz="2800" dirty="0"/>
              <a:t>,</a:t>
            </a:r>
            <a:r>
              <a:rPr lang="zh-CN" altLang="zh-CN" sz="2800" dirty="0"/>
              <a:t>加水溶解</a:t>
            </a:r>
            <a:r>
              <a:rPr lang="en-US" altLang="zh-CN" sz="2800" dirty="0"/>
              <a:t>,</a:t>
            </a:r>
            <a:r>
              <a:rPr lang="zh-CN" altLang="zh-CN" sz="2800" dirty="0"/>
              <a:t>滴加</a:t>
            </a:r>
            <a:r>
              <a:rPr lang="en-US" altLang="zh-CN" sz="2800" dirty="0"/>
              <a:t>KSCN</a:t>
            </a:r>
            <a:r>
              <a:rPr lang="zh-CN" altLang="zh-CN" sz="2800" dirty="0"/>
              <a:t>溶液</a:t>
            </a:r>
            <a:r>
              <a:rPr lang="en-US" altLang="zh-CN" sz="2800" dirty="0"/>
              <a:t>,</a:t>
            </a:r>
            <a:r>
              <a:rPr lang="zh-CN" altLang="zh-CN" sz="2800" dirty="0"/>
              <a:t>溶液颜色无明显变化。再向试管中通入空气</a:t>
            </a:r>
            <a:r>
              <a:rPr lang="en-US" altLang="zh-CN" sz="2800" dirty="0"/>
              <a:t>,</a:t>
            </a:r>
            <a:r>
              <a:rPr lang="zh-CN" altLang="zh-CN" sz="2800" dirty="0"/>
              <a:t>溶液逐渐变红。由此可知</a:t>
            </a:r>
            <a:r>
              <a:rPr lang="en-US" altLang="zh-CN" sz="2800" dirty="0"/>
              <a:t>:</a:t>
            </a:r>
            <a:r>
              <a:rPr lang="zh-CN" altLang="zh-CN" sz="2800" u="sng" dirty="0"/>
              <a:t>　　　</a:t>
            </a:r>
            <a:r>
              <a:rPr lang="zh-CN" altLang="zh-CN" sz="2800" dirty="0"/>
              <a:t>、</a:t>
            </a:r>
            <a:r>
              <a:rPr lang="zh-CN" altLang="zh-CN" sz="2800" u="sng" dirty="0"/>
              <a:t>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78852683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850995"/>
            <a:ext cx="1170616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为测定绿矾中结晶水含量</a:t>
            </a:r>
            <a:r>
              <a:rPr lang="en-US" altLang="zh-CN" sz="2800" dirty="0"/>
              <a:t>,</a:t>
            </a:r>
            <a:r>
              <a:rPr lang="zh-CN" altLang="zh-CN" sz="2800" dirty="0"/>
              <a:t>将石英玻璃管</a:t>
            </a:r>
            <a:r>
              <a:rPr lang="en-US" altLang="zh-CN" sz="2800" dirty="0"/>
              <a:t>(</a:t>
            </a:r>
            <a:r>
              <a:rPr lang="zh-CN" altLang="zh-CN" sz="2800" dirty="0"/>
              <a:t>带两端开关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)(</a:t>
            </a:r>
            <a:r>
              <a:rPr lang="zh-CN" altLang="zh-CN" sz="2800" dirty="0"/>
              <a:t>设为装置</a:t>
            </a:r>
            <a:r>
              <a:rPr lang="en-US" altLang="zh-CN" sz="2800" dirty="0"/>
              <a:t>A)</a:t>
            </a:r>
            <a:r>
              <a:rPr lang="zh-CN" altLang="zh-CN" sz="2800" dirty="0"/>
              <a:t>称重</a:t>
            </a:r>
            <a:r>
              <a:rPr lang="en-US" altLang="zh-CN" sz="2800" dirty="0"/>
              <a:t>,</a:t>
            </a:r>
            <a:r>
              <a:rPr lang="zh-CN" altLang="zh-CN" sz="2800" dirty="0"/>
              <a:t>记为</a:t>
            </a:r>
            <a:r>
              <a:rPr lang="en-US" altLang="zh-CN" sz="2800" i="1" dirty="0"/>
              <a:t>m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 g</a:t>
            </a:r>
            <a:r>
              <a:rPr lang="zh-CN" altLang="zh-CN" sz="2800" dirty="0"/>
              <a:t>。将样品装入石英玻璃管中</a:t>
            </a:r>
            <a:r>
              <a:rPr lang="en-US" altLang="zh-CN" sz="2800" dirty="0"/>
              <a:t>,</a:t>
            </a:r>
            <a:r>
              <a:rPr lang="zh-CN" altLang="zh-CN" sz="2800" dirty="0"/>
              <a:t>再次将装置</a:t>
            </a:r>
            <a:r>
              <a:rPr lang="en-US" altLang="zh-CN" sz="2800" dirty="0"/>
              <a:t>A</a:t>
            </a:r>
            <a:r>
              <a:rPr lang="zh-CN" altLang="zh-CN" sz="2800" dirty="0"/>
              <a:t>称重</a:t>
            </a:r>
            <a:r>
              <a:rPr lang="en-US" altLang="zh-CN" sz="2800" dirty="0"/>
              <a:t>,</a:t>
            </a:r>
            <a:r>
              <a:rPr lang="zh-CN" altLang="zh-CN" sz="2800" dirty="0"/>
              <a:t>记为</a:t>
            </a:r>
            <a:r>
              <a:rPr lang="en-US" altLang="zh-CN" sz="2800" i="1" dirty="0"/>
              <a:t>m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g</a:t>
            </a:r>
            <a:r>
              <a:rPr lang="zh-CN" altLang="zh-CN" sz="2800" dirty="0"/>
              <a:t>。按如图连接好装置进行实验。</a:t>
            </a:r>
          </a:p>
          <a:p>
            <a:pPr>
              <a:lnSpc>
                <a:spcPct val="13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仪器</a:t>
            </a:r>
            <a:r>
              <a:rPr lang="en-US" altLang="zh-CN" sz="2800" dirty="0"/>
              <a:t>B</a:t>
            </a:r>
            <a:r>
              <a:rPr lang="zh-CN" altLang="zh-CN" sz="2800" dirty="0"/>
              <a:t>的名称是</a:t>
            </a:r>
            <a:r>
              <a:rPr lang="zh-CN" altLang="zh-CN" sz="2800" u="sng" dirty="0"/>
              <a:t>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3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将下列实验操作步骤正确排序</a:t>
            </a:r>
            <a:r>
              <a:rPr lang="zh-CN" altLang="zh-CN" sz="2800" u="sng" dirty="0"/>
              <a:t>　　　</a:t>
            </a:r>
            <a:r>
              <a:rPr lang="en-US" altLang="zh-CN" sz="2800" dirty="0"/>
              <a:t>(</a:t>
            </a:r>
            <a:r>
              <a:rPr lang="zh-CN" altLang="zh-CN" sz="2800" dirty="0"/>
              <a:t>填标号</a:t>
            </a:r>
            <a:r>
              <a:rPr lang="en-US" altLang="zh-CN" sz="2800" dirty="0"/>
              <a:t>);</a:t>
            </a:r>
            <a:r>
              <a:rPr lang="zh-CN" altLang="zh-CN" sz="2800" dirty="0"/>
              <a:t>重复上述操作步骤</a:t>
            </a:r>
            <a:r>
              <a:rPr lang="en-US" altLang="zh-CN" sz="2800" dirty="0"/>
              <a:t>,</a:t>
            </a:r>
            <a:r>
              <a:rPr lang="zh-CN" altLang="zh-CN" sz="2800" dirty="0"/>
              <a:t>直至</a:t>
            </a:r>
            <a:r>
              <a:rPr lang="en-US" altLang="zh-CN" sz="2800" dirty="0"/>
              <a:t>A</a:t>
            </a:r>
            <a:r>
              <a:rPr lang="zh-CN" altLang="zh-CN" sz="2800" dirty="0"/>
              <a:t>恒重</a:t>
            </a:r>
            <a:r>
              <a:rPr lang="en-US" altLang="zh-CN" sz="2800" dirty="0"/>
              <a:t>,</a:t>
            </a:r>
            <a:r>
              <a:rPr lang="zh-CN" altLang="zh-CN" sz="2800" dirty="0"/>
              <a:t>记为</a:t>
            </a:r>
            <a:r>
              <a:rPr lang="en-US" altLang="zh-CN" sz="2800" i="1" dirty="0"/>
              <a:t>m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 g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3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点燃酒精灯</a:t>
            </a:r>
            <a:r>
              <a:rPr lang="en-US" altLang="zh-CN" sz="2800" dirty="0"/>
              <a:t>,</a:t>
            </a:r>
            <a:r>
              <a:rPr lang="zh-CN" altLang="zh-CN" sz="2800" dirty="0"/>
              <a:t>加热　</a:t>
            </a:r>
            <a:r>
              <a:rPr lang="en-US" altLang="zh-CN" sz="2800" dirty="0"/>
              <a:t>b.</a:t>
            </a:r>
            <a:r>
              <a:rPr lang="zh-CN" altLang="zh-CN" sz="2800" dirty="0"/>
              <a:t>熄灭酒精灯　</a:t>
            </a:r>
            <a:r>
              <a:rPr lang="en-US" altLang="zh-CN" sz="2800" dirty="0"/>
              <a:t>c.</a:t>
            </a:r>
            <a:r>
              <a:rPr lang="zh-CN" altLang="zh-CN" sz="2800" dirty="0"/>
              <a:t>关闭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2</a:t>
            </a:r>
            <a:endParaRPr lang="zh-CN" altLang="zh-CN" sz="2800" dirty="0"/>
          </a:p>
          <a:p>
            <a:pPr>
              <a:lnSpc>
                <a:spcPct val="130000"/>
              </a:lnSpc>
            </a:pPr>
            <a:r>
              <a:rPr lang="en-US" altLang="zh-CN" sz="2800" dirty="0"/>
              <a:t>d.</a:t>
            </a:r>
            <a:r>
              <a:rPr lang="zh-CN" altLang="zh-CN" sz="2800" dirty="0"/>
              <a:t>打开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缓缓通入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　</a:t>
            </a:r>
            <a:r>
              <a:rPr lang="en-US" altLang="zh-CN" sz="2800" dirty="0"/>
              <a:t>e.</a:t>
            </a:r>
            <a:r>
              <a:rPr lang="zh-CN" altLang="zh-CN" sz="2800" dirty="0"/>
              <a:t>称量</a:t>
            </a:r>
            <a:r>
              <a:rPr lang="en-US" altLang="zh-CN" sz="2800" dirty="0"/>
              <a:t>A</a:t>
            </a:r>
            <a:r>
              <a:rPr lang="zh-CN" altLang="zh-CN" sz="2800" dirty="0"/>
              <a:t>　</a:t>
            </a:r>
            <a:r>
              <a:rPr lang="en-US" altLang="zh-CN" sz="2800" dirty="0"/>
              <a:t>f.</a:t>
            </a:r>
            <a:r>
              <a:rPr lang="zh-CN" altLang="zh-CN" sz="2800" dirty="0"/>
              <a:t>冷却到室温</a:t>
            </a:r>
          </a:p>
          <a:p>
            <a:pPr>
              <a:lnSpc>
                <a:spcPct val="130000"/>
              </a:lnSpc>
            </a:pPr>
            <a:r>
              <a:rPr lang="en-US" altLang="zh-CN" sz="2800" dirty="0"/>
              <a:t>③</a:t>
            </a:r>
            <a:r>
              <a:rPr lang="zh-CN" altLang="zh-CN" sz="2800" dirty="0"/>
              <a:t>根据实验记录</a:t>
            </a:r>
            <a:r>
              <a:rPr lang="en-US" altLang="zh-CN" sz="2800" dirty="0"/>
              <a:t>,</a:t>
            </a:r>
            <a:r>
              <a:rPr lang="zh-CN" altLang="zh-CN" sz="2800" dirty="0"/>
              <a:t>计算绿矾化学式中结晶水数目</a:t>
            </a:r>
            <a:r>
              <a:rPr lang="en-US" altLang="zh-CN" sz="2800" i="1" dirty="0"/>
              <a:t>x</a:t>
            </a:r>
            <a:r>
              <a:rPr lang="en-US" altLang="zh-CN" sz="2800" dirty="0"/>
              <a:t>=</a:t>
            </a:r>
            <a:r>
              <a:rPr lang="zh-CN" altLang="zh-CN" sz="2800" u="sng" dirty="0"/>
              <a:t>　　　</a:t>
            </a:r>
            <a:r>
              <a:rPr lang="en-US" altLang="zh-CN" sz="2800" dirty="0"/>
              <a:t>(</a:t>
            </a:r>
            <a:r>
              <a:rPr lang="zh-CN" altLang="zh-CN" sz="2800" dirty="0"/>
              <a:t>列式表示</a:t>
            </a:r>
            <a:r>
              <a:rPr lang="en-US" altLang="zh-CN" sz="2800" dirty="0"/>
              <a:t>)</a:t>
            </a:r>
            <a:r>
              <a:rPr lang="zh-CN" altLang="zh-CN" sz="2800" dirty="0"/>
              <a:t>。若实验时按</a:t>
            </a:r>
            <a:r>
              <a:rPr lang="en-US" altLang="zh-CN" sz="2800" dirty="0"/>
              <a:t>a</a:t>
            </a:r>
            <a:r>
              <a:rPr lang="zh-CN" altLang="zh-CN" sz="2800" dirty="0"/>
              <a:t>、</a:t>
            </a:r>
            <a:r>
              <a:rPr lang="en-US" altLang="zh-CN" sz="2800" dirty="0"/>
              <a:t>d</a:t>
            </a:r>
            <a:r>
              <a:rPr lang="zh-CN" altLang="zh-CN" sz="2800" dirty="0"/>
              <a:t>次序操作</a:t>
            </a:r>
            <a:r>
              <a:rPr lang="en-US" altLang="zh-CN" sz="2800" dirty="0"/>
              <a:t>,</a:t>
            </a:r>
            <a:r>
              <a:rPr lang="zh-CN" altLang="zh-CN" sz="2800" dirty="0"/>
              <a:t>则使</a:t>
            </a:r>
            <a:r>
              <a:rPr lang="en-US" altLang="zh-CN" sz="2800" i="1" dirty="0"/>
              <a:t>x</a:t>
            </a:r>
            <a:r>
              <a:rPr lang="zh-CN" altLang="zh-CN" sz="2800" u="sng" dirty="0"/>
              <a:t>　　　</a:t>
            </a:r>
            <a:r>
              <a:rPr lang="en-US" altLang="zh-CN" sz="2800" dirty="0"/>
              <a:t>(</a:t>
            </a:r>
            <a:r>
              <a:rPr lang="zh-CN" altLang="zh-CN" sz="2800" dirty="0"/>
              <a:t>填</a:t>
            </a:r>
            <a:r>
              <a:rPr lang="en-US" altLang="zh-CN" sz="2800" dirty="0"/>
              <a:t>“</a:t>
            </a:r>
            <a:r>
              <a:rPr lang="zh-CN" altLang="zh-CN" sz="2800" dirty="0"/>
              <a:t>偏大</a:t>
            </a:r>
            <a:r>
              <a:rPr lang="en-US" altLang="zh-CN" sz="2800" dirty="0"/>
              <a:t>”“</a:t>
            </a:r>
            <a:r>
              <a:rPr lang="zh-CN" altLang="zh-CN" sz="2800" dirty="0"/>
              <a:t>偏小</a:t>
            </a:r>
            <a:r>
              <a:rPr lang="en-US" altLang="zh-CN" sz="2800" dirty="0"/>
              <a:t>”</a:t>
            </a:r>
            <a:r>
              <a:rPr lang="zh-CN" altLang="zh-CN" sz="2800" dirty="0"/>
              <a:t>或</a:t>
            </a:r>
            <a:r>
              <a:rPr lang="en-US" altLang="zh-CN" sz="2800" dirty="0"/>
              <a:t>“</a:t>
            </a:r>
            <a:r>
              <a:rPr lang="zh-CN" altLang="zh-CN" sz="2800" dirty="0"/>
              <a:t>无影响</a:t>
            </a:r>
            <a:r>
              <a:rPr lang="en-US" altLang="zh-CN" sz="2800" dirty="0"/>
              <a:t>”)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8" name="任意多边形 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2" name="任意多边形 11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pic>
        <p:nvPicPr>
          <p:cNvPr id="16" name="CCTDTCT-XDZ26a.EPS" descr="id:2147520290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829598" y="2041208"/>
            <a:ext cx="4080035" cy="10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2517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0487" y="622395"/>
            <a:ext cx="11706161" cy="5909310"/>
            <a:chOff x="250487" y="850995"/>
            <a:chExt cx="11706161" cy="5909310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9BCFBCDB-577C-4C84-9BF9-814CC413FB39}"/>
                </a:ext>
              </a:extLst>
            </p:cNvPr>
            <p:cNvSpPr/>
            <p:nvPr/>
          </p:nvSpPr>
          <p:spPr>
            <a:xfrm>
              <a:off x="250487" y="850995"/>
              <a:ext cx="11706161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/>
                <a:t>(3)</a:t>
              </a:r>
              <a:r>
                <a:rPr lang="zh-CN" altLang="zh-CN" sz="2800" dirty="0"/>
                <a:t>为探究硫酸亚铁的分解产物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将</a:t>
              </a:r>
              <a:r>
                <a:rPr lang="en-US" altLang="zh-CN" sz="2800" dirty="0"/>
                <a:t>(2)</a:t>
              </a:r>
              <a:r>
                <a:rPr lang="zh-CN" altLang="zh-CN" sz="2800" dirty="0"/>
                <a:t>中已恒重的装置</a:t>
              </a:r>
              <a:r>
                <a:rPr lang="en-US" altLang="zh-CN" sz="2800" dirty="0"/>
                <a:t>A</a:t>
              </a:r>
              <a:r>
                <a:rPr lang="zh-CN" altLang="zh-CN" sz="2800" dirty="0"/>
                <a:t>接入下图所示的装置中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打开</a:t>
              </a:r>
              <a:r>
                <a:rPr lang="en-US" altLang="zh-CN" sz="2800" dirty="0"/>
                <a:t>K</a:t>
              </a:r>
              <a:r>
                <a:rPr lang="en-US" altLang="zh-CN" sz="2800" baseline="-25000" dirty="0"/>
                <a:t>1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K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缓缓通入</a:t>
              </a:r>
              <a:r>
                <a:rPr lang="en-US" altLang="zh-CN" sz="2800" dirty="0"/>
                <a:t>N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加热。实验后反应管中残留固体为红色粉末。</a:t>
              </a:r>
              <a:endParaRPr lang="en-US" altLang="zh-CN" sz="2800" dirty="0"/>
            </a:p>
            <a:p>
              <a:pPr>
                <a:lnSpc>
                  <a:spcPct val="150000"/>
                </a:lnSpc>
              </a:pPr>
              <a:endParaRPr lang="en-US" altLang="zh-CN" sz="2800" dirty="0"/>
            </a:p>
            <a:p>
              <a:pPr>
                <a:lnSpc>
                  <a:spcPct val="150000"/>
                </a:lnSpc>
              </a:pPr>
              <a:endParaRPr lang="en-US" altLang="zh-CN" sz="2800" dirty="0"/>
            </a:p>
            <a:p>
              <a:pPr>
                <a:lnSpc>
                  <a:spcPct val="150000"/>
                </a:lnSpc>
              </a:pPr>
              <a:endParaRPr lang="en-US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①C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D</a:t>
              </a:r>
              <a:r>
                <a:rPr lang="zh-CN" altLang="zh-CN" sz="2800" dirty="0"/>
                <a:t>中的溶液依次为</a:t>
              </a:r>
              <a:r>
                <a:rPr lang="zh-CN" altLang="zh-CN" sz="2800" u="sng" dirty="0"/>
                <a:t>　　　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填标号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C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D</a:t>
              </a:r>
              <a:r>
                <a:rPr lang="zh-CN" altLang="zh-CN" sz="2800" dirty="0"/>
                <a:t>中有气泡冒出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并可观察到的现象分别为</a:t>
              </a:r>
              <a:r>
                <a:rPr lang="zh-CN" altLang="zh-CN" sz="2800" u="sng" dirty="0"/>
                <a:t>　</a:t>
              </a:r>
              <a:r>
                <a:rPr lang="en-US" altLang="zh-CN" sz="2800" u="sng" dirty="0"/>
                <a:t>                                        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 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a.</a:t>
              </a:r>
              <a:r>
                <a:rPr lang="zh-CN" altLang="zh-CN" sz="2800" dirty="0"/>
                <a:t>品红　</a:t>
              </a:r>
              <a:r>
                <a:rPr lang="en-US" altLang="zh-CN" sz="2800" dirty="0" err="1"/>
                <a:t>b.NaOH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c.BaCl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　</a:t>
              </a:r>
              <a:r>
                <a:rPr lang="en-US" altLang="zh-CN" sz="2800" dirty="0" err="1"/>
                <a:t>d.Ba</a:t>
              </a:r>
              <a:r>
                <a:rPr lang="en-US" altLang="zh-CN" sz="2800" dirty="0"/>
                <a:t>(NO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)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e.</a:t>
              </a:r>
              <a:r>
                <a:rPr lang="zh-CN" altLang="zh-CN" sz="2800" dirty="0"/>
                <a:t>浓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SO</a:t>
              </a:r>
              <a:r>
                <a:rPr lang="en-US" altLang="zh-CN" sz="2800" baseline="-25000" dirty="0"/>
                <a:t>4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②</a:t>
              </a:r>
              <a:r>
                <a:rPr lang="zh-CN" altLang="zh-CN" sz="2800" dirty="0"/>
                <a:t>写出硫酸亚铁高温分解反应的化学方程式</a:t>
              </a:r>
              <a:r>
                <a:rPr lang="zh-CN" altLang="zh-CN" sz="2800" u="sng" dirty="0"/>
                <a:t>　　　　　　　　　　　　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 </a:t>
              </a:r>
              <a:endParaRPr lang="zh-CN" altLang="zh-CN" sz="2800" dirty="0"/>
            </a:p>
          </p:txBody>
        </p:sp>
        <p:pic>
          <p:nvPicPr>
            <p:cNvPr id="6" name="CCTDTCT-XDZ26b.EPS" descr="id:2147520297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782111" y="2284270"/>
              <a:ext cx="6627778" cy="177918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59397888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607155"/>
            <a:ext cx="1170616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</a:t>
            </a:r>
            <a:r>
              <a:rPr lang="en-US" altLang="zh-CN" sz="2800" dirty="0"/>
              <a:t>(1)</a:t>
            </a:r>
            <a:r>
              <a:rPr lang="zh-CN" altLang="zh-CN" sz="2800" dirty="0"/>
              <a:t>样品溶于水后</a:t>
            </a:r>
            <a:r>
              <a:rPr lang="en-US" altLang="zh-CN" sz="2800" dirty="0"/>
              <a:t>,</a:t>
            </a:r>
            <a:r>
              <a:rPr lang="zh-CN" altLang="zh-CN" sz="2800" dirty="0"/>
              <a:t>滴加</a:t>
            </a:r>
            <a:r>
              <a:rPr lang="en-US" altLang="zh-CN" sz="2800" dirty="0"/>
              <a:t>KSCN</a:t>
            </a:r>
            <a:r>
              <a:rPr lang="zh-CN" altLang="zh-CN" sz="2800" dirty="0"/>
              <a:t>溶液</a:t>
            </a:r>
            <a:r>
              <a:rPr lang="en-US" altLang="zh-CN" sz="2800" dirty="0"/>
              <a:t>,</a:t>
            </a:r>
            <a:r>
              <a:rPr lang="zh-CN" altLang="zh-CN" sz="2800" dirty="0"/>
              <a:t>溶液颜色无明显变化</a:t>
            </a:r>
            <a:r>
              <a:rPr lang="en-US" altLang="zh-CN" sz="2800" dirty="0"/>
              <a:t>,</a:t>
            </a:r>
            <a:r>
              <a:rPr lang="zh-CN" altLang="zh-CN" sz="2800" dirty="0"/>
              <a:t>说明样品中不含三价铁</a:t>
            </a:r>
            <a:r>
              <a:rPr lang="en-US" altLang="zh-CN" sz="2800" dirty="0"/>
              <a:t>;</a:t>
            </a:r>
            <a:r>
              <a:rPr lang="zh-CN" altLang="zh-CN" sz="2800" dirty="0"/>
              <a:t>再向试管中通入空气</a:t>
            </a:r>
            <a:r>
              <a:rPr lang="en-US" altLang="zh-CN" sz="2800" dirty="0"/>
              <a:t>,</a:t>
            </a:r>
            <a:r>
              <a:rPr lang="zh-CN" altLang="zh-CN" sz="2800" dirty="0"/>
              <a:t>溶液变红色</a:t>
            </a:r>
            <a:r>
              <a:rPr lang="en-US" altLang="zh-CN" sz="2800" dirty="0"/>
              <a:t>,</a:t>
            </a:r>
            <a:r>
              <a:rPr lang="zh-CN" altLang="zh-CN" sz="2800" dirty="0"/>
              <a:t>则说明空气中的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氧化了亚铁离子</a:t>
            </a:r>
            <a:r>
              <a:rPr lang="en-US" altLang="zh-CN" sz="2800" dirty="0"/>
              <a:t>,</a:t>
            </a:r>
            <a:r>
              <a:rPr lang="zh-CN" altLang="zh-CN" sz="2800" dirty="0"/>
              <a:t>即亚铁离子易被空气中的氧气氧化。</a:t>
            </a:r>
            <a:r>
              <a:rPr lang="en-US" altLang="zh-CN" sz="2800" dirty="0"/>
              <a:t>(2)</a:t>
            </a:r>
            <a:r>
              <a:rPr lang="zh-CN" altLang="zh-CN" sz="2800" dirty="0"/>
              <a:t>测定硫酸亚铁晶体中结晶水含量</a:t>
            </a:r>
            <a:r>
              <a:rPr lang="en-US" altLang="zh-CN" sz="2800" dirty="0"/>
              <a:t>,</a:t>
            </a:r>
            <a:r>
              <a:rPr lang="zh-CN" altLang="zh-CN" sz="2800" dirty="0"/>
              <a:t>关键是要排尽装置内的空气</a:t>
            </a:r>
            <a:r>
              <a:rPr lang="en-US" altLang="zh-CN" sz="2800" dirty="0"/>
              <a:t>,</a:t>
            </a:r>
            <a:r>
              <a:rPr lang="zh-CN" altLang="zh-CN" sz="2800" dirty="0"/>
              <a:t>避免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氧化亚铁离子</a:t>
            </a:r>
            <a:r>
              <a:rPr lang="en-US" altLang="zh-CN" sz="2800" dirty="0"/>
              <a:t>,</a:t>
            </a:r>
            <a:r>
              <a:rPr lang="zh-CN" altLang="zh-CN" sz="2800" dirty="0"/>
              <a:t>导致结晶水含量测量不准确。</a:t>
            </a:r>
            <a:r>
              <a:rPr lang="en-US" altLang="zh-CN" sz="2800" dirty="0"/>
              <a:t>①</a:t>
            </a:r>
            <a:r>
              <a:rPr lang="zh-CN" altLang="zh-CN" sz="2800" dirty="0"/>
              <a:t>仪器</a:t>
            </a:r>
            <a:r>
              <a:rPr lang="en-US" altLang="zh-CN" sz="2800" dirty="0"/>
              <a:t>B</a:t>
            </a:r>
            <a:r>
              <a:rPr lang="zh-CN" altLang="zh-CN" sz="2800" dirty="0"/>
              <a:t>为干燥管</a:t>
            </a:r>
            <a:r>
              <a:rPr lang="en-US" altLang="zh-CN" sz="2800" dirty="0"/>
              <a:t>;②</a:t>
            </a:r>
            <a:r>
              <a:rPr lang="zh-CN" altLang="zh-CN" sz="2800" dirty="0"/>
              <a:t>测定结晶水的过程</a:t>
            </a:r>
            <a:r>
              <a:rPr lang="en-US" altLang="zh-CN" sz="2800" dirty="0"/>
              <a:t>:</a:t>
            </a:r>
            <a:r>
              <a:rPr lang="zh-CN" altLang="zh-CN" sz="2800" dirty="0"/>
              <a:t>先打开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缓缓通入氮气排出装置中的空气</a:t>
            </a:r>
            <a:r>
              <a:rPr lang="en-US" altLang="zh-CN" sz="2800" dirty="0"/>
              <a:t>,</a:t>
            </a:r>
            <a:r>
              <a:rPr lang="zh-CN" altLang="zh-CN" sz="2800" dirty="0"/>
              <a:t>再点燃酒精灯加热至完全反应</a:t>
            </a:r>
            <a:r>
              <a:rPr lang="en-US" altLang="zh-CN" sz="2800" dirty="0"/>
              <a:t>,</a:t>
            </a:r>
            <a:r>
              <a:rPr lang="zh-CN" altLang="zh-CN" sz="2800" dirty="0"/>
              <a:t>停止加热</a:t>
            </a:r>
            <a:r>
              <a:rPr lang="en-US" altLang="zh-CN" sz="2800" dirty="0"/>
              <a:t>(</a:t>
            </a:r>
            <a:r>
              <a:rPr lang="zh-CN" altLang="zh-CN" sz="2800" dirty="0"/>
              <a:t>继续通气</a:t>
            </a:r>
            <a:r>
              <a:rPr lang="en-US" altLang="zh-CN" sz="2800" dirty="0"/>
              <a:t>),</a:t>
            </a:r>
            <a:r>
              <a:rPr lang="zh-CN" altLang="zh-CN" sz="2800" dirty="0"/>
              <a:t>冷却至室温</a:t>
            </a:r>
            <a:r>
              <a:rPr lang="en-US" altLang="zh-CN" sz="2800" dirty="0"/>
              <a:t>,</a:t>
            </a:r>
            <a:r>
              <a:rPr lang="zh-CN" altLang="zh-CN" sz="2800" dirty="0"/>
              <a:t>停止通气</a:t>
            </a:r>
            <a:r>
              <a:rPr lang="en-US" altLang="zh-CN" sz="2800" dirty="0"/>
              <a:t>,</a:t>
            </a:r>
            <a:r>
              <a:rPr lang="zh-CN" altLang="zh-CN" sz="2800" dirty="0"/>
              <a:t>称重</a:t>
            </a:r>
            <a:r>
              <a:rPr lang="en-US" altLang="zh-CN" sz="2800" dirty="0"/>
              <a:t>A</a:t>
            </a:r>
            <a:r>
              <a:rPr lang="zh-CN" altLang="zh-CN" sz="2800" dirty="0"/>
              <a:t>。该过程类似氢气还原氧化铜的实验步骤。故正确的操作步骤依次为</a:t>
            </a:r>
            <a:r>
              <a:rPr lang="en-US" altLang="zh-CN" sz="2800" dirty="0" err="1"/>
              <a:t>dabfce</a:t>
            </a:r>
            <a:r>
              <a:rPr lang="zh-CN" altLang="zh-CN" sz="2800" dirty="0"/>
              <a:t>。</a:t>
            </a:r>
            <a:r>
              <a:rPr lang="en-US" altLang="zh-CN" sz="2800" dirty="0"/>
              <a:t>③A</a:t>
            </a:r>
            <a:r>
              <a:rPr lang="zh-CN" altLang="zh-CN" sz="2800" dirty="0"/>
              <a:t>的质量为</a:t>
            </a:r>
            <a:r>
              <a:rPr lang="en-US" altLang="zh-CN" sz="2800" i="1" dirty="0"/>
              <a:t>m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 g,</a:t>
            </a:r>
            <a:r>
              <a:rPr lang="zh-CN" altLang="zh-CN" sz="2800" dirty="0"/>
              <a:t>样品和</a:t>
            </a:r>
            <a:r>
              <a:rPr lang="en-US" altLang="zh-CN" sz="2800" dirty="0"/>
              <a:t>A</a:t>
            </a:r>
            <a:r>
              <a:rPr lang="zh-CN" altLang="zh-CN" sz="2800" dirty="0"/>
              <a:t>的总质量为</a:t>
            </a:r>
            <a:r>
              <a:rPr lang="en-US" altLang="zh-CN" sz="2800" i="1" dirty="0"/>
              <a:t>m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g,</a:t>
            </a:r>
            <a:r>
              <a:rPr lang="zh-CN" altLang="zh-CN" sz="2800" dirty="0"/>
              <a:t>硫酸亚铁和</a:t>
            </a:r>
            <a:r>
              <a:rPr lang="en-US" altLang="zh-CN" sz="2800" dirty="0"/>
              <a:t>A</a:t>
            </a:r>
            <a:r>
              <a:rPr lang="zh-CN" altLang="zh-CN" sz="2800" dirty="0"/>
              <a:t>的总质量为</a:t>
            </a:r>
            <a:r>
              <a:rPr lang="en-US" altLang="zh-CN" sz="2800" i="1" dirty="0"/>
              <a:t>m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 g</a:t>
            </a:r>
            <a:r>
              <a:rPr lang="zh-CN" altLang="zh-CN" sz="2800" dirty="0"/>
              <a:t>。则</a:t>
            </a:r>
            <a:r>
              <a:rPr lang="en-US" altLang="zh-CN" sz="2800" i="1" dirty="0"/>
              <a:t>m</a:t>
            </a:r>
            <a:r>
              <a:rPr lang="en-US" altLang="zh-CN" sz="2800" dirty="0"/>
              <a:t>(FeSO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)=(</a:t>
            </a:r>
            <a:r>
              <a:rPr lang="en-US" altLang="zh-CN" sz="2800" i="1" dirty="0"/>
              <a:t>m</a:t>
            </a:r>
            <a:r>
              <a:rPr lang="en-US" altLang="zh-CN" sz="2800" baseline="-25000" dirty="0"/>
              <a:t>3</a:t>
            </a:r>
            <a:r>
              <a:rPr lang="en-US" altLang="zh-CN" sz="2800" i="1" dirty="0"/>
              <a:t>-m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)</a:t>
            </a:r>
            <a:r>
              <a:rPr lang="en-US" altLang="zh-CN" sz="2800" dirty="0" err="1"/>
              <a:t>g,</a:t>
            </a:r>
            <a:r>
              <a:rPr lang="en-US" altLang="zh-CN" sz="2800" i="1" dirty="0" err="1"/>
              <a:t>m</a:t>
            </a:r>
            <a:r>
              <a:rPr lang="en-US" altLang="zh-CN" sz="2800" dirty="0"/>
              <a:t>(H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O)=(</a:t>
            </a:r>
            <a:r>
              <a:rPr lang="en-US" altLang="zh-CN" sz="2800" i="1" dirty="0"/>
              <a:t>m</a:t>
            </a:r>
            <a:r>
              <a:rPr lang="en-US" altLang="zh-CN" sz="2800" baseline="-25000" dirty="0"/>
              <a:t>2</a:t>
            </a:r>
            <a:r>
              <a:rPr lang="en-US" altLang="zh-CN" sz="2800" i="1" dirty="0"/>
              <a:t>-</a:t>
            </a:r>
            <a:endParaRPr lang="zh-CN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8" name="任意多边形 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2" name="任意多边形 11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86383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123" y="-2"/>
            <a:ext cx="4819748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2</a:t>
            </a:r>
            <a:r>
              <a:rPr lang="zh-CN" altLang="en-US" sz="2800" dirty="0">
                <a:solidFill>
                  <a:srgbClr val="DA251C"/>
                </a:solidFill>
              </a:rPr>
              <a:t>　铝及其化合物（重点）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068" y="729341"/>
            <a:ext cx="117135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 </a:t>
            </a:r>
            <a:r>
              <a:rPr lang="en-US" altLang="zh-CN" sz="2800" b="1" dirty="0"/>
              <a:t>1.</a:t>
            </a:r>
            <a:r>
              <a:rPr lang="zh-CN" altLang="zh-CN" sz="2800" b="1" dirty="0"/>
              <a:t>铝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物理性质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较软的银白色金属</a:t>
            </a:r>
            <a:r>
              <a:rPr lang="en-US" altLang="zh-CN" sz="2800" dirty="0"/>
              <a:t>,</a:t>
            </a:r>
            <a:r>
              <a:rPr lang="zh-CN" altLang="zh-CN" sz="2800" dirty="0"/>
              <a:t>熔点为</a:t>
            </a:r>
            <a:r>
              <a:rPr lang="en-US" altLang="zh-CN" sz="2800" dirty="0"/>
              <a:t>660.4 ℃,</a:t>
            </a:r>
            <a:r>
              <a:rPr lang="zh-CN" altLang="zh-CN" sz="2800" dirty="0"/>
              <a:t>沸点为</a:t>
            </a:r>
            <a:r>
              <a:rPr lang="en-US" altLang="zh-CN" sz="2800" dirty="0"/>
              <a:t>2 467 ℃,</a:t>
            </a:r>
            <a:r>
              <a:rPr lang="zh-CN" altLang="zh-CN" sz="2800" dirty="0"/>
              <a:t>密度为 </a:t>
            </a:r>
            <a:r>
              <a:rPr lang="en-US" altLang="zh-CN" sz="2800" dirty="0"/>
              <a:t>2.70 g·cm</a:t>
            </a:r>
            <a:r>
              <a:rPr lang="en-US" altLang="zh-CN" sz="2800" baseline="30000" dirty="0"/>
              <a:t>-3</a:t>
            </a:r>
            <a:r>
              <a:rPr lang="en-US" altLang="zh-CN" sz="2800" dirty="0"/>
              <a:t>,</a:t>
            </a:r>
            <a:r>
              <a:rPr lang="zh-CN" altLang="zh-CN" sz="2800" dirty="0"/>
              <a:t>延展性好</a:t>
            </a:r>
            <a:r>
              <a:rPr lang="en-US" altLang="zh-CN" sz="2800" dirty="0"/>
              <a:t>,</a:t>
            </a:r>
            <a:r>
              <a:rPr lang="zh-CN" altLang="zh-CN" sz="2800" dirty="0"/>
              <a:t>是电和热的良导体。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化学性质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铝原子最外层有 </a:t>
            </a:r>
            <a:r>
              <a:rPr lang="en-US" altLang="zh-CN" sz="2800" dirty="0"/>
              <a:t>3</a:t>
            </a:r>
            <a:r>
              <a:rPr lang="zh-CN" altLang="zh-CN" sz="2800" dirty="0"/>
              <a:t>个电子</a:t>
            </a:r>
            <a:r>
              <a:rPr lang="en-US" altLang="zh-CN" sz="2800" dirty="0"/>
              <a:t>,</a:t>
            </a:r>
            <a:r>
              <a:rPr lang="zh-CN" altLang="zh-CN" sz="2800" dirty="0"/>
              <a:t>化学反应中易失去电子而表现出较强的还原性。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与非金属单质反应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4Al+3O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      2Al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　</a:t>
            </a:r>
            <a:r>
              <a:rPr lang="en-US" altLang="zh-CN" sz="2800" dirty="0"/>
              <a:t>2Al+3Cl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     2AlCl</a:t>
            </a:r>
            <a:r>
              <a:rPr lang="en-US" altLang="zh-CN" sz="2800" baseline="-25000" dirty="0"/>
              <a:t>3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2Al+3S     Al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(</a:t>
            </a:r>
            <a:r>
              <a:rPr lang="zh-CN" altLang="zh-CN" sz="2800" dirty="0"/>
              <a:t>水溶液中不能存在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670686" y="5290020"/>
            <a:ext cx="552028" cy="49762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066982" y="5424849"/>
            <a:ext cx="345123" cy="311111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498124" y="6095618"/>
            <a:ext cx="345123" cy="3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9477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0487" y="521120"/>
            <a:ext cx="11706161" cy="5815759"/>
            <a:chOff x="250487" y="850995"/>
            <a:chExt cx="11706161" cy="5815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9BCFBCDB-577C-4C84-9BF9-814CC413FB39}"/>
                    </a:ext>
                  </a:extLst>
                </p:cNvPr>
                <p:cNvSpPr/>
                <p:nvPr/>
              </p:nvSpPr>
              <p:spPr>
                <a:xfrm>
                  <a:off x="250487" y="850995"/>
                  <a:ext cx="11706161" cy="5815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en-US" altLang="zh-CN" sz="2800" i="1" dirty="0"/>
                    <a:t>-m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)g,</a:t>
                  </a:r>
                  <a:r>
                    <a:rPr lang="zh-CN" altLang="zh-CN" sz="2800" dirty="0"/>
                    <a:t>有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152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解得</a:t>
                  </a:r>
                  <a:r>
                    <a:rPr lang="en-US" altLang="zh-CN" sz="2800" i="1" dirty="0"/>
                    <a:t>x=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152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(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/>
                            <m:t>)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(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/>
                            <m:t>)</m:t>
                          </m:r>
                        </m:den>
                      </m:f>
                    </m:oMath>
                  </a14:m>
                  <a:r>
                    <a:rPr lang="en-US" altLang="zh-CN" sz="2800" i="1" dirty="0"/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76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(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/>
                            <m:t>)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(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/>
                            <m:t>)</m:t>
                          </m:r>
                        </m:den>
                      </m:f>
                    </m:oMath>
                  </a14:m>
                  <a:r>
                    <a:rPr lang="zh-CN" altLang="zh-CN" sz="2800" dirty="0"/>
                    <a:t>。若先加热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后通入氮气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石英玻璃管内空气中的</a:t>
                  </a:r>
                  <a:r>
                    <a:rPr lang="en-US" altLang="zh-CN" sz="2800" i="1" dirty="0"/>
                    <a:t>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会氧化绿矾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使</a:t>
                  </a:r>
                  <a:r>
                    <a:rPr lang="en-US" altLang="zh-CN" sz="2800" i="1" dirty="0"/>
                    <a:t>m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增大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所以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76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(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/>
                            <m:t>)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(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/>
                            <m:t>)</m:t>
                          </m:r>
                        </m:den>
                      </m:f>
                    </m:oMath>
                  </a14:m>
                  <a:r>
                    <a:rPr lang="zh-CN" altLang="zh-CN" sz="2800" dirty="0"/>
                    <a:t>会偏小。</a:t>
                  </a:r>
                  <a:r>
                    <a:rPr lang="en-US" altLang="zh-CN" sz="2800" dirty="0"/>
                    <a:t> (3)</a:t>
                  </a:r>
                  <a:r>
                    <a:rPr lang="zh-CN" altLang="zh-CN" sz="2800" dirty="0"/>
                    <a:t>硫酸亚铁分解实验中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生成了红色粉末</a:t>
                  </a:r>
                  <a:r>
                    <a:rPr lang="en-US" altLang="zh-CN" sz="2800" dirty="0"/>
                    <a:t>(</a:t>
                  </a:r>
                  <a:r>
                    <a:rPr lang="zh-CN" altLang="zh-CN" sz="2800" dirty="0"/>
                    <a:t>氧化铁</a:t>
                  </a:r>
                  <a:r>
                    <a:rPr lang="en-US" altLang="zh-CN" sz="2800" dirty="0"/>
                    <a:t>),</a:t>
                  </a:r>
                  <a:r>
                    <a:rPr lang="zh-CN" altLang="zh-CN" sz="2800" dirty="0"/>
                    <a:t>说明必有元素化合价降低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暗示有</a:t>
                  </a:r>
                  <a:r>
                    <a:rPr lang="en-US" altLang="zh-CN" sz="2800" i="1" dirty="0"/>
                    <a:t>SO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生成。根据得失电子守恒和原子守恒可写出反应的化学方程式</a:t>
                  </a:r>
                  <a:r>
                    <a:rPr lang="en-US" altLang="zh-CN" sz="2800" dirty="0"/>
                    <a:t>2FeSO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          Fe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+SO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↑+SO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↑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SO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极易溶于水且能与水反应生成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故应先检验</a:t>
                  </a:r>
                  <a:r>
                    <a:rPr lang="en-US" altLang="zh-CN" sz="2800" dirty="0"/>
                    <a:t>SO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SO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可用</a:t>
                  </a:r>
                  <a:r>
                    <a:rPr lang="en-US" altLang="zh-CN" sz="2800" dirty="0"/>
                    <a:t>BaCl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溶液检验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但不能用硝酸钡溶液检验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因为硝酸钡溶液吸收</a:t>
                  </a:r>
                  <a:r>
                    <a:rPr lang="en-US" altLang="zh-CN" sz="2800" dirty="0"/>
                    <a:t>SO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或</a:t>
                  </a:r>
                  <a:r>
                    <a:rPr lang="en-US" altLang="zh-CN" sz="2800" dirty="0"/>
                    <a:t>SO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时都会生成硫酸钡</a:t>
                  </a:r>
                  <a:r>
                    <a:rPr lang="en-US" altLang="zh-CN" sz="2800" dirty="0"/>
                    <a:t>;SO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可用品红溶液检验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故</a:t>
                  </a:r>
                  <a:r>
                    <a:rPr lang="en-US" altLang="zh-CN" sz="2800" dirty="0"/>
                    <a:t>C</a:t>
                  </a:r>
                  <a:r>
                    <a:rPr lang="zh-CN" altLang="zh-CN" sz="2800" dirty="0"/>
                    <a:t>中装氯化钡溶液</a:t>
                  </a:r>
                  <a:r>
                    <a:rPr lang="en-US" altLang="zh-CN" sz="2800" dirty="0"/>
                    <a:t>,D</a:t>
                  </a:r>
                  <a:r>
                    <a:rPr lang="zh-CN" altLang="zh-CN" sz="2800" dirty="0"/>
                    <a:t>中装品红溶液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最后用氢氧化钠溶液吸收尾气。</a:t>
                  </a:r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9BCFBCDB-577C-4C84-9BF9-814CC413FB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487" y="850995"/>
                  <a:ext cx="11706161" cy="5815759"/>
                </a:xfrm>
                <a:prstGeom prst="rect">
                  <a:avLst/>
                </a:prstGeom>
                <a:blipFill>
                  <a:blip r:embed="rId2"/>
                  <a:stretch>
                    <a:fillRect l="-1042" r="-208" b="-19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图片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49400" y="4210583"/>
              <a:ext cx="665480" cy="599896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28479481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0487" y="850995"/>
            <a:ext cx="11706161" cy="2383601"/>
            <a:chOff x="250487" y="850995"/>
            <a:chExt cx="11706161" cy="2383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9BCFBCDB-577C-4C84-9BF9-814CC413FB39}"/>
                    </a:ext>
                  </a:extLst>
                </p:cNvPr>
                <p:cNvSpPr/>
                <p:nvPr/>
              </p:nvSpPr>
              <p:spPr>
                <a:xfrm>
                  <a:off x="250487" y="850995"/>
                  <a:ext cx="11706161" cy="23836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zh-CN" altLang="zh-CN" sz="2800" b="1" dirty="0">
                      <a:solidFill>
                        <a:srgbClr val="DA251C"/>
                      </a:solidFill>
                    </a:rPr>
                    <a:t>答案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(1)</a:t>
                  </a:r>
                  <a:r>
                    <a:rPr lang="zh-CN" altLang="zh-CN" sz="2800" dirty="0"/>
                    <a:t>样品中没有</a:t>
                  </a:r>
                  <a:r>
                    <a:rPr lang="en-US" altLang="zh-CN" sz="2800" dirty="0"/>
                    <a:t>Fe(Ⅲ)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Fe(Ⅱ)</a:t>
                  </a:r>
                  <a:r>
                    <a:rPr lang="zh-CN" altLang="zh-CN" sz="2800" dirty="0"/>
                    <a:t>易被氧气氧化为</a:t>
                  </a:r>
                  <a:r>
                    <a:rPr lang="en-US" altLang="zh-CN" sz="2800" dirty="0"/>
                    <a:t>Fe(Ⅲ)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(2)①</a:t>
                  </a:r>
                  <a:r>
                    <a:rPr lang="zh-CN" altLang="zh-CN" sz="2800" dirty="0"/>
                    <a:t>干燥管　</a:t>
                  </a:r>
                  <a:r>
                    <a:rPr lang="en-US" altLang="zh-CN" sz="2800" dirty="0"/>
                    <a:t>②</a:t>
                  </a:r>
                  <a:r>
                    <a:rPr lang="en-US" altLang="zh-CN" sz="2800" dirty="0" err="1"/>
                    <a:t>dabfce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③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76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(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/>
                            <m:t>)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(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/>
                            <m:t>)</m:t>
                          </m:r>
                        </m:den>
                      </m:f>
                    </m:oMath>
                  </a14:m>
                  <a:r>
                    <a:rPr lang="zh-CN" altLang="zh-CN" sz="2800" dirty="0"/>
                    <a:t>　偏小　</a:t>
                  </a:r>
                  <a:r>
                    <a:rPr lang="en-US" altLang="zh-CN" sz="2800" dirty="0"/>
                    <a:t>(3)① c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a</a:t>
                  </a:r>
                  <a:r>
                    <a:rPr lang="zh-CN" altLang="zh-CN" sz="2800" dirty="0"/>
                    <a:t>　产生白色沉淀、褪色 　</a:t>
                  </a:r>
                  <a:endParaRPr lang="en-US" altLang="zh-CN" sz="2800" dirty="0"/>
                </a:p>
                <a:p>
                  <a:pPr>
                    <a:lnSpc>
                      <a:spcPct val="140000"/>
                    </a:lnSpc>
                  </a:pPr>
                  <a:r>
                    <a:rPr lang="en-US" altLang="zh-CN" sz="2800" dirty="0"/>
                    <a:t>②2FeSO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         Fe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+SO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↑+SO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↑</a:t>
                  </a: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9BCFBCDB-577C-4C84-9BF9-814CC413FB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487" y="850995"/>
                  <a:ext cx="11706161" cy="2383601"/>
                </a:xfrm>
                <a:prstGeom prst="rect">
                  <a:avLst/>
                </a:prstGeom>
                <a:blipFill>
                  <a:blip r:embed="rId2"/>
                  <a:stretch>
                    <a:fillRect l="-1042" b="-35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图片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854200" y="2534183"/>
              <a:ext cx="665480" cy="599896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57106925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850995"/>
            <a:ext cx="11706161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易错警示  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易忽视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与水反应完全</a:t>
            </a:r>
            <a:r>
              <a:rPr lang="en-US" altLang="zh-CN" sz="2800" dirty="0"/>
              <a:t>,</a:t>
            </a:r>
            <a:r>
              <a:rPr lang="zh-CN" altLang="zh-CN" sz="2800" dirty="0"/>
              <a:t>而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与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反应可逆。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如果忽视了硝酸钡溶液与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反应生成硫酸钡</a:t>
            </a:r>
            <a:r>
              <a:rPr lang="en-US" altLang="zh-CN" sz="2800" dirty="0"/>
              <a:t>,</a:t>
            </a:r>
            <a:r>
              <a:rPr lang="zh-CN" altLang="zh-CN" sz="2800" dirty="0"/>
              <a:t>会错选硝酸钡溶液检验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第</a:t>
            </a:r>
            <a:r>
              <a:rPr lang="en-US" altLang="zh-CN" sz="2800" dirty="0"/>
              <a:t>(2)</a:t>
            </a:r>
            <a:r>
              <a:rPr lang="zh-CN" altLang="zh-CN" sz="2800" dirty="0"/>
              <a:t>小题中易忽视空气中的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氧化绿矾</a:t>
            </a:r>
            <a:r>
              <a:rPr lang="en-US" altLang="zh-CN" sz="2800" dirty="0"/>
              <a:t>,</a:t>
            </a:r>
            <a:r>
              <a:rPr lang="zh-CN" altLang="zh-CN" sz="2800" dirty="0"/>
              <a:t>实验步骤会出现错误。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4.</a:t>
            </a:r>
            <a:r>
              <a:rPr lang="zh-CN" altLang="zh-CN" sz="2800" dirty="0"/>
              <a:t>第</a:t>
            </a:r>
            <a:r>
              <a:rPr lang="en-US" altLang="zh-CN" sz="2800" dirty="0"/>
              <a:t>(2)</a:t>
            </a:r>
            <a:r>
              <a:rPr lang="zh-CN" altLang="zh-CN" sz="2800" dirty="0"/>
              <a:t>小题中若将</a:t>
            </a:r>
            <a:r>
              <a:rPr lang="en-US" altLang="zh-CN" sz="2800" i="1" dirty="0"/>
              <a:t>m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视为硫酸亚铁的质量</a:t>
            </a:r>
            <a:r>
              <a:rPr lang="en-US" altLang="zh-CN" sz="2800" dirty="0"/>
              <a:t>,</a:t>
            </a:r>
            <a:r>
              <a:rPr lang="zh-CN" altLang="zh-CN" sz="2800" dirty="0"/>
              <a:t>会得出错误答案。</a:t>
            </a:r>
          </a:p>
          <a:p>
            <a:pPr>
              <a:lnSpc>
                <a:spcPct val="140000"/>
              </a:lnSpc>
            </a:pPr>
            <a:endParaRPr lang="zh-CN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8" name="任意多边形 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2" name="任意多边形 11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9557681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21571" y="2254128"/>
            <a:ext cx="4801314" cy="499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DA251C"/>
                </a:solidFill>
              </a:rPr>
              <a:t>找新题，组好卷！智能筛选，一键成卷！</a:t>
            </a:r>
            <a:endParaRPr lang="en-US" altLang="zh-CN" sz="2000" dirty="0">
              <a:solidFill>
                <a:srgbClr val="DA251C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/>
          <a:stretch/>
        </p:blipFill>
        <p:spPr>
          <a:xfrm>
            <a:off x="8514840" y="1725644"/>
            <a:ext cx="1214777" cy="28899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0575" y="2816547"/>
            <a:ext cx="458330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强区名校，新题好卷，每日更新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智能选题，模板体例，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步成卷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自动查重，一键替换，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难度自定，天星原创题库，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好题随选随用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9" name="矩形 8"/>
          <p:cNvSpPr/>
          <p:nvPr/>
        </p:nvSpPr>
        <p:spPr>
          <a:xfrm>
            <a:off x="8516934" y="4347700"/>
            <a:ext cx="121058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免费组卷</a:t>
            </a:r>
            <a:endParaRPr lang="zh-CN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96000" y="1251857"/>
            <a:ext cx="0" cy="43542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hlinkClick r:id="rId3"/>
          </p:cNvPr>
          <p:cNvSpPr/>
          <p:nvPr/>
        </p:nvSpPr>
        <p:spPr>
          <a:xfrm>
            <a:off x="7924799" y="4833257"/>
            <a:ext cx="2394857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www.wln100.com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4395" y="4313171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2019《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高考帮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》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增值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课件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矩形 15">
            <a:hlinkClick r:id="rId4"/>
          </p:cNvPr>
          <p:cNvSpPr/>
          <p:nvPr/>
        </p:nvSpPr>
        <p:spPr>
          <a:xfrm>
            <a:off x="1902399" y="4833257"/>
            <a:ext cx="2385706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查看更多 </a:t>
            </a:r>
            <a:r>
              <a:rPr lang="en-US" altLang="zh-CN" sz="1400" dirty="0">
                <a:solidFill>
                  <a:schemeClr val="bg1"/>
                </a:solidFill>
              </a:rPr>
              <a:t>&gt;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241" y="1722367"/>
            <a:ext cx="1654790" cy="2382898"/>
          </a:xfrm>
          <a:prstGeom prst="rect">
            <a:avLst/>
          </a:prstGeom>
          <a:solidFill>
            <a:srgbClr val="C00000"/>
          </a:solidFill>
          <a:ln>
            <a:solidFill>
              <a:srgbClr val="DA251C"/>
            </a:solidFill>
          </a:ln>
        </p:spPr>
      </p:pic>
    </p:spTree>
    <p:extLst>
      <p:ext uri="{BB962C8B-B14F-4D97-AF65-F5344CB8AC3E}">
        <p14:creationId xmlns:p14="http://schemas.microsoft.com/office/powerpoint/2010/main" val="274971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573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铝与非氧化性强酸反应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2Al+6H</a:t>
            </a:r>
            <a:r>
              <a:rPr lang="en-US" altLang="zh-CN" sz="2800" baseline="30000" dirty="0"/>
              <a:t>+</a:t>
            </a:r>
            <a:r>
              <a:rPr lang="en-US" altLang="zh-CN" sz="2800" dirty="0"/>
              <a:t>       2Al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+3H</a:t>
            </a:r>
            <a:r>
              <a:rPr lang="en-US" altLang="zh-CN" sz="2800" baseline="-25000" dirty="0"/>
              <a:t>2 </a:t>
            </a:r>
            <a:r>
              <a:rPr lang="en-US" altLang="zh-CN" sz="2800" dirty="0"/>
              <a:t>↑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注意</a:t>
            </a:r>
            <a:r>
              <a:rPr lang="zh-CN" altLang="en-US" sz="2800" dirty="0"/>
              <a:t>  </a:t>
            </a:r>
            <a:r>
              <a:rPr lang="en-US" altLang="zh-CN" sz="2800" dirty="0"/>
              <a:t>1.</a:t>
            </a:r>
            <a:r>
              <a:rPr lang="zh-CN" altLang="zh-CN" sz="2800" dirty="0"/>
              <a:t>镁、铝在空气中容易被氧气氧化</a:t>
            </a:r>
            <a:r>
              <a:rPr lang="en-US" altLang="zh-CN" sz="2800" dirty="0"/>
              <a:t>,</a:t>
            </a:r>
            <a:r>
              <a:rPr lang="zh-CN" altLang="zh-CN" sz="2800" dirty="0"/>
              <a:t>表面形成一层氧化膜</a:t>
            </a:r>
            <a:r>
              <a:rPr lang="en-US" altLang="zh-CN" sz="2800" dirty="0"/>
              <a:t>,</a:t>
            </a:r>
            <a:r>
              <a:rPr lang="zh-CN" altLang="zh-CN" sz="2800" dirty="0"/>
              <a:t>该　氧化膜比较致密</a:t>
            </a:r>
            <a:r>
              <a:rPr lang="en-US" altLang="zh-CN" sz="2800" dirty="0"/>
              <a:t>,</a:t>
            </a:r>
            <a:r>
              <a:rPr lang="zh-CN" altLang="zh-CN" sz="2800" dirty="0"/>
              <a:t>可以保护镁、铝</a:t>
            </a:r>
            <a:r>
              <a:rPr lang="en-US" altLang="zh-CN" sz="2800" dirty="0"/>
              <a:t>,</a:t>
            </a:r>
            <a:r>
              <a:rPr lang="zh-CN" altLang="zh-CN" sz="2800" dirty="0"/>
              <a:t>防止其进一步被氧化</a:t>
            </a:r>
            <a:r>
              <a:rPr lang="en-US" altLang="zh-CN" sz="2800" dirty="0"/>
              <a:t>,</a:t>
            </a:r>
            <a:r>
              <a:rPr lang="zh-CN" altLang="zh-CN" sz="2800" dirty="0"/>
              <a:t>所以镁、铝虽然很活泼</a:t>
            </a:r>
            <a:r>
              <a:rPr lang="en-US" altLang="zh-CN" sz="2800" dirty="0"/>
              <a:t>,</a:t>
            </a:r>
            <a:r>
              <a:rPr lang="zh-CN" altLang="zh-CN" sz="2800" dirty="0"/>
              <a:t>但不需要特殊保存。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在进行镁、铝有关的实验时</a:t>
            </a:r>
            <a:r>
              <a:rPr lang="en-US" altLang="zh-CN" sz="2800" dirty="0"/>
              <a:t>,</a:t>
            </a:r>
            <a:r>
              <a:rPr lang="zh-CN" altLang="zh-CN" sz="2800" dirty="0"/>
              <a:t>要首先用砂纸打磨镁、铝表面以除去金属氧化物。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铝在纯氧中或铝粉在空气中可以燃烧。将打磨过的铝片置于空气中加热</a:t>
            </a:r>
            <a:r>
              <a:rPr lang="en-US" altLang="zh-CN" sz="2800" dirty="0"/>
              <a:t>,</a:t>
            </a:r>
            <a:r>
              <a:rPr lang="zh-CN" altLang="zh-CN" sz="2800" dirty="0"/>
              <a:t>会看到铝片熔化</a:t>
            </a:r>
            <a:r>
              <a:rPr lang="en-US" altLang="zh-CN" sz="2800" dirty="0"/>
              <a:t>,</a:t>
            </a:r>
            <a:r>
              <a:rPr lang="zh-CN" altLang="zh-CN" sz="2800" dirty="0"/>
              <a:t>但并未滴落</a:t>
            </a:r>
            <a:r>
              <a:rPr lang="en-US" altLang="zh-CN" sz="2800" dirty="0"/>
              <a:t>,</a:t>
            </a:r>
            <a:r>
              <a:rPr lang="zh-CN" altLang="zh-CN" sz="2800" dirty="0"/>
              <a:t>是因为铝片表面快速生成的氧化铝熔点很高。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4.</a:t>
            </a:r>
            <a:r>
              <a:rPr lang="zh-CN" altLang="zh-CN" sz="2800" dirty="0"/>
              <a:t>铝、铁遇到冷的浓硝酸、浓硫酸表面也可形成一层致密的氧化膜</a:t>
            </a:r>
            <a:r>
              <a:rPr lang="en-US" altLang="zh-CN" sz="2800" dirty="0"/>
              <a:t>(</a:t>
            </a:r>
            <a:r>
              <a:rPr lang="zh-CN" altLang="zh-CN" sz="2800" dirty="0"/>
              <a:t>即钝化</a:t>
            </a:r>
            <a:r>
              <a:rPr lang="en-US" altLang="zh-CN" sz="2800" dirty="0"/>
              <a:t>),</a:t>
            </a:r>
            <a:r>
              <a:rPr lang="zh-CN" altLang="zh-CN" sz="2800" dirty="0"/>
              <a:t>可防止铝、铁进一步与酸反应。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21248" y="1458682"/>
            <a:ext cx="404732" cy="22993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2" name="任意多边形 11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5" name="任意多边形 14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429228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8" y="578870"/>
            <a:ext cx="11713580" cy="5909310"/>
            <a:chOff x="243068" y="578870"/>
            <a:chExt cx="11713580" cy="5909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243068" y="578870"/>
                  <a:ext cx="11713580" cy="59093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③</a:t>
                  </a:r>
                  <a:r>
                    <a:rPr lang="zh-CN" altLang="zh-CN" sz="2800" dirty="0"/>
                    <a:t>铝与强碱溶液反应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2Al+2OH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+2H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        2Al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+3H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↑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2800" b="1" dirty="0">
                      <a:solidFill>
                        <a:srgbClr val="DA251C"/>
                      </a:solidFill>
                    </a:rPr>
                    <a:t>技巧点拨</a:t>
                  </a:r>
                  <a:r>
                    <a:rPr lang="en-US" altLang="zh-CN" sz="2800" b="1" dirty="0">
                      <a:solidFill>
                        <a:srgbClr val="DA251C"/>
                      </a:solidFill>
                    </a:rPr>
                    <a:t>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zh-CN" altLang="zh-CN" sz="2800" b="1" dirty="0"/>
                    <a:t>铝与酸或碱反应生成</a:t>
                  </a:r>
                  <a:r>
                    <a:rPr lang="en-US" altLang="zh-CN" sz="2800" b="1" dirty="0"/>
                    <a:t>H</a:t>
                  </a:r>
                  <a:r>
                    <a:rPr lang="en-US" altLang="zh-CN" sz="2800" b="1" baseline="-25000" dirty="0"/>
                    <a:t>2</a:t>
                  </a:r>
                  <a:r>
                    <a:rPr lang="zh-CN" altLang="zh-CN" sz="2800" b="1" dirty="0"/>
                    <a:t>的量的关系</a:t>
                  </a:r>
                  <a:endParaRPr lang="en-US" altLang="zh-CN" sz="2800" b="1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2Al+6HCl         2AlCl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+3H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↑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2Al+2NaOH+2H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        2NaAlO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+3H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↑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(1)</a:t>
                  </a:r>
                  <a:r>
                    <a:rPr lang="zh-CN" altLang="zh-CN" sz="2800" dirty="0"/>
                    <a:t>等质量的铝分别与足量的盐酸、氢氧化钠溶液反应</a:t>
                  </a:r>
                  <a:r>
                    <a:rPr lang="en-US" altLang="zh-CN" sz="2800" dirty="0"/>
                    <a:t>: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①</a:t>
                  </a:r>
                  <a:r>
                    <a:rPr lang="zh-CN" altLang="zh-CN" sz="2800" dirty="0"/>
                    <a:t>产生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的物质的量相等。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②</a:t>
                  </a:r>
                  <a:r>
                    <a:rPr lang="zh-CN" altLang="zh-CN" sz="2800" dirty="0"/>
                    <a:t>消耗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30000" dirty="0"/>
                    <a:t>+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OH</a:t>
                  </a:r>
                  <a:r>
                    <a:rPr lang="en-US" altLang="zh-CN" sz="2800" baseline="30000" dirty="0"/>
                    <a:t>-</a:t>
                  </a:r>
                  <a:r>
                    <a:rPr lang="zh-CN" altLang="zh-CN" sz="2800" dirty="0"/>
                    <a:t>的物质的量之比为</a:t>
                  </a:r>
                  <a:r>
                    <a:rPr lang="en-US" altLang="zh-CN" sz="2800" i="1" dirty="0"/>
                    <a:t>n</a:t>
                  </a:r>
                  <a:r>
                    <a:rPr lang="en-US" altLang="zh-CN" sz="2800" dirty="0"/>
                    <a:t>(H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)∶</a:t>
                  </a:r>
                  <a:r>
                    <a:rPr lang="en-US" altLang="zh-CN" sz="2800" i="1" dirty="0"/>
                    <a:t>n</a:t>
                  </a:r>
                  <a:r>
                    <a:rPr lang="en-US" altLang="zh-CN" sz="2800" dirty="0"/>
                    <a:t>(OH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)=3∶1</a:t>
                  </a:r>
                  <a:r>
                    <a:rPr lang="zh-CN" altLang="zh-CN" sz="2800" dirty="0"/>
                    <a:t>。</a:t>
                  </a:r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68" y="578870"/>
                  <a:ext cx="11713580" cy="59093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93" b="-7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940398" y="1481976"/>
              <a:ext cx="553371" cy="314378"/>
            </a:xfrm>
            <a:prstGeom prst="rect">
              <a:avLst/>
            </a:prstGeom>
          </p:spPr>
        </p:pic>
        <p:pic>
          <p:nvPicPr>
            <p:cNvPr id="11" name="图片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67632" y="3376335"/>
              <a:ext cx="553371" cy="314378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294728" y="4026988"/>
              <a:ext cx="553371" cy="314378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7" name="任意多边形 16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240183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43068" y="729341"/>
                <a:ext cx="11713580" cy="5132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</a:t>
                </a:r>
                <a:r>
                  <a:rPr lang="zh-CN" altLang="zh-CN" sz="2800" dirty="0"/>
                  <a:t>足量的铝分别与等物质的量的</a:t>
                </a:r>
                <a:r>
                  <a:rPr lang="en-US" altLang="zh-CN" sz="2800" dirty="0" err="1"/>
                  <a:t>HCl</a:t>
                </a:r>
                <a:r>
                  <a:rPr lang="zh-CN" altLang="zh-CN" sz="2800" dirty="0"/>
                  <a:t>和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: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①</a:t>
                </a:r>
                <a:r>
                  <a:rPr lang="zh-CN" altLang="zh-CN" sz="2800" dirty="0"/>
                  <a:t>消耗</a:t>
                </a:r>
                <a:r>
                  <a:rPr lang="en-US" altLang="zh-CN" sz="2800" dirty="0"/>
                  <a:t>Al</a:t>
                </a:r>
                <a:r>
                  <a:rPr lang="zh-CN" altLang="zh-CN" sz="2800" dirty="0"/>
                  <a:t>的物质的量之比为</a:t>
                </a:r>
                <a:r>
                  <a:rPr lang="en-US" altLang="zh-CN" sz="2800" dirty="0"/>
                  <a:t>1∶3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②</a:t>
                </a:r>
                <a:r>
                  <a:rPr lang="zh-CN" altLang="zh-CN" sz="2800" dirty="0"/>
                  <a:t>生成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的物质的量之比为</a:t>
                </a:r>
                <a:r>
                  <a:rPr lang="en-US" altLang="zh-CN" sz="2800" dirty="0"/>
                  <a:t>1∶3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(3)</a:t>
                </a:r>
                <a:r>
                  <a:rPr lang="zh-CN" altLang="zh-CN" sz="2800" dirty="0"/>
                  <a:t>一定量的铝分别与一定量的盐酸、氢氧化钠溶液反应</a:t>
                </a:r>
                <a:r>
                  <a:rPr lang="en-US" altLang="zh-CN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若产生氢气的体积比为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/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HCl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NaOH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den>
                    </m:f>
                  </m:oMath>
                </a14:m>
                <a:r>
                  <a:rPr lang="en-US" altLang="zh-CN" sz="2800" dirty="0"/>
                  <a:t>&lt;1,</a:t>
                </a:r>
                <a:r>
                  <a:rPr lang="zh-CN" altLang="zh-CN" sz="2800" dirty="0"/>
                  <a:t>则必定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①</a:t>
                </a:r>
                <a:r>
                  <a:rPr lang="zh-CN" altLang="zh-CN" sz="2800" dirty="0"/>
                  <a:t>铝与盐酸反应时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铝过量而</a:t>
                </a:r>
                <a:r>
                  <a:rPr lang="en-US" altLang="zh-CN" sz="2800" dirty="0" err="1"/>
                  <a:t>HCl</a:t>
                </a:r>
                <a:r>
                  <a:rPr lang="zh-CN" altLang="zh-CN" sz="2800" dirty="0"/>
                  <a:t>不足。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②</a:t>
                </a:r>
                <a:r>
                  <a:rPr lang="zh-CN" altLang="zh-CN" sz="2800" dirty="0"/>
                  <a:t>铝与氢氧化钠溶液反应时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铝不足而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过量。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8" y="729341"/>
                <a:ext cx="11713580" cy="5132559"/>
              </a:xfrm>
              <a:prstGeom prst="rect">
                <a:avLst/>
              </a:prstGeom>
              <a:blipFill>
                <a:blip r:embed="rId2"/>
                <a:stretch>
                  <a:fillRect l="-1093" b="-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8388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451549"/>
            <a:ext cx="11713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注意</a:t>
            </a:r>
            <a:r>
              <a:rPr lang="zh-CN" altLang="en-US" sz="2800" dirty="0"/>
              <a:t>  </a:t>
            </a:r>
            <a:r>
              <a:rPr lang="zh-CN" altLang="zh-CN" sz="2800" dirty="0"/>
              <a:t>铝与强碱溶液的反应中</a:t>
            </a:r>
            <a:r>
              <a:rPr lang="en-US" altLang="zh-CN" sz="2800" dirty="0"/>
              <a:t>,</a:t>
            </a:r>
            <a:r>
              <a:rPr lang="zh-CN" altLang="zh-CN" sz="2800" dirty="0"/>
              <a:t>水作氧化剂</a:t>
            </a:r>
            <a:r>
              <a:rPr lang="en-US" altLang="zh-CN" sz="2800" dirty="0"/>
              <a:t>(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不是氧化剂</a:t>
            </a:r>
            <a:r>
              <a:rPr lang="en-US" altLang="zh-CN" sz="2800" dirty="0"/>
              <a:t>):</a:t>
            </a:r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④</a:t>
            </a:r>
            <a:r>
              <a:rPr lang="zh-CN" altLang="zh-CN" sz="2800" dirty="0"/>
              <a:t>铝热反应实验中的有关问题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02126" y="1324657"/>
            <a:ext cx="6746240" cy="93144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68648"/>
              </p:ext>
            </p:extLst>
          </p:nvPr>
        </p:nvGraphicFramePr>
        <p:xfrm>
          <a:off x="340468" y="3228202"/>
          <a:ext cx="11478638" cy="2952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000">
                  <a:extLst>
                    <a:ext uri="{9D8B030D-6E8A-4147-A177-3AD203B41FA5}">
                      <a16:colId xmlns="" xmlns:a16="http://schemas.microsoft.com/office/drawing/2014/main" val="4122924995"/>
                    </a:ext>
                  </a:extLst>
                </a:gridCol>
                <a:gridCol w="10661638">
                  <a:extLst>
                    <a:ext uri="{9D8B030D-6E8A-4147-A177-3AD203B41FA5}">
                      <a16:colId xmlns="" xmlns:a16="http://schemas.microsoft.com/office/drawing/2014/main" val="2483479272"/>
                    </a:ext>
                  </a:extLst>
                </a:gridCol>
              </a:tblGrid>
              <a:tr h="19249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实验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装置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1420490"/>
                  </a:ext>
                </a:extLst>
              </a:tr>
              <a:tr h="1027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实验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现象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①</a:t>
                      </a: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镁带剧烈燃烧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放出大量的热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并发出耀眼的白光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氧化铁与铝粉在较高温度下发生剧烈反应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;②</a:t>
                      </a: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纸漏斗的下部被烧穿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有熔融物落入沙中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0725952"/>
                  </a:ext>
                </a:extLst>
              </a:tr>
            </a:tbl>
          </a:graphicData>
        </a:graphic>
      </p:graphicFrame>
      <p:pic>
        <p:nvPicPr>
          <p:cNvPr id="10" name="YBTWDTSD专6-1T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439567" y="3276988"/>
            <a:ext cx="3280440" cy="18249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6" name="任意多边形 15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95102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400"/>
            <a:ext cx="12192000" cy="2617200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专题六　镁、铝、铁、铜　金属的冶炼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59053" y="1546119"/>
            <a:ext cx="767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A251C"/>
                </a:solidFill>
              </a:rPr>
              <a:t>【</a:t>
            </a:r>
            <a:r>
              <a:rPr lang="zh-CN" altLang="en-US" sz="2400" dirty="0">
                <a:solidFill>
                  <a:srgbClr val="DA251C"/>
                </a:solidFill>
              </a:rPr>
              <a:t>高考帮</a:t>
            </a:r>
            <a:r>
              <a:rPr lang="en-US" altLang="zh-CN" sz="2400" dirty="0">
                <a:solidFill>
                  <a:srgbClr val="DA251C"/>
                </a:solidFill>
              </a:rPr>
              <a:t>·</a:t>
            </a:r>
            <a:r>
              <a:rPr lang="zh-CN" altLang="en-US" sz="2400" dirty="0">
                <a:solidFill>
                  <a:srgbClr val="DA251C"/>
                </a:solidFill>
              </a:rPr>
              <a:t>化学</a:t>
            </a:r>
            <a:r>
              <a:rPr lang="en-US" altLang="zh-CN" sz="2400" dirty="0">
                <a:solidFill>
                  <a:srgbClr val="DA251C"/>
                </a:solidFill>
              </a:rPr>
              <a:t>】</a:t>
            </a:r>
            <a:r>
              <a:rPr lang="zh-CN" altLang="en-US" sz="2400" dirty="0">
                <a:solidFill>
                  <a:srgbClr val="DA251C"/>
                </a:solidFill>
              </a:rPr>
              <a:t>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613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460820"/>
              </p:ext>
            </p:extLst>
          </p:nvPr>
        </p:nvGraphicFramePr>
        <p:xfrm>
          <a:off x="365760" y="1545114"/>
          <a:ext cx="11453346" cy="3334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708">
                  <a:extLst>
                    <a:ext uri="{9D8B030D-6E8A-4147-A177-3AD203B41FA5}">
                      <a16:colId xmlns="" xmlns:a16="http://schemas.microsoft.com/office/drawing/2014/main" val="4122924995"/>
                    </a:ext>
                  </a:extLst>
                </a:gridCol>
                <a:gridCol w="10661638">
                  <a:extLst>
                    <a:ext uri="{9D8B030D-6E8A-4147-A177-3AD203B41FA5}">
                      <a16:colId xmlns="" xmlns:a16="http://schemas.microsoft.com/office/drawing/2014/main" val="2483479272"/>
                    </a:ext>
                  </a:extLst>
                </a:gridCol>
              </a:tblGrid>
              <a:tr h="14142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实验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结论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高温下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铝与氧化铁发生反应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放出大量的热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:Fe</a:t>
                      </a:r>
                      <a:r>
                        <a:rPr lang="en-US" altLang="zh-CN" sz="28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altLang="zh-CN" sz="28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+2Al       2Fe+Al</a:t>
                      </a:r>
                      <a:r>
                        <a:rPr lang="en-US" altLang="zh-CN" sz="28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altLang="zh-CN" sz="28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1420490"/>
                  </a:ext>
                </a:extLst>
              </a:tr>
              <a:tr h="15720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原理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应用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制取熔点较高、活动性弱于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zh-CN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的金属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如铁、铬、锰、钨等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zh-CN" altLang="zh-CN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3MnO</a:t>
                      </a:r>
                      <a:r>
                        <a:rPr lang="en-US" altLang="zh-CN" sz="28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+4Al       3Mn+2Al</a:t>
                      </a:r>
                      <a:r>
                        <a:rPr lang="en-US" altLang="zh-CN" sz="28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altLang="zh-CN" sz="28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zh-CN" altLang="zh-CN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r>
                        <a:rPr lang="zh-CN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金属焊接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如野外焊接钢轨等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0725952"/>
                  </a:ext>
                </a:extLst>
              </a:tr>
            </a:tbl>
          </a:graphicData>
        </a:graphic>
      </p:graphicFrame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9624694" y="2110285"/>
            <a:ext cx="393702" cy="35651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106728" y="3717023"/>
            <a:ext cx="426411" cy="3861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813703" y="964762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6" name="任意多边形 15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43641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327203"/>
            <a:ext cx="11713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氧化铝和氢氧化铝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两性氧化物</a:t>
            </a:r>
            <a:r>
              <a:rPr lang="en-US" altLang="zh-CN" sz="2800" dirty="0"/>
              <a:t>:</a:t>
            </a:r>
            <a:r>
              <a:rPr lang="zh-CN" altLang="zh-CN" sz="2800" dirty="0"/>
              <a:t>既能与酸反应生成盐和水</a:t>
            </a:r>
            <a:r>
              <a:rPr lang="en-US" altLang="zh-CN" sz="2800" dirty="0"/>
              <a:t>,</a:t>
            </a:r>
            <a:r>
              <a:rPr lang="zh-CN" altLang="zh-CN" sz="2800" dirty="0"/>
              <a:t>又能与碱反应生成盐和水的氧化物。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两性氢氧化物</a:t>
            </a:r>
            <a:r>
              <a:rPr lang="en-US" altLang="zh-CN" sz="2800" dirty="0"/>
              <a:t>:</a:t>
            </a:r>
            <a:r>
              <a:rPr lang="zh-CN" altLang="zh-CN" sz="2800" dirty="0"/>
              <a:t>既能与酸反应生成盐和水</a:t>
            </a:r>
            <a:r>
              <a:rPr lang="en-US" altLang="zh-CN" sz="2800" dirty="0"/>
              <a:t>,</a:t>
            </a:r>
            <a:r>
              <a:rPr lang="zh-CN" altLang="zh-CN" sz="2800" dirty="0"/>
              <a:t>又能与碱反应生成盐和水的氢氧化物。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02784"/>
              </p:ext>
            </p:extLst>
          </p:nvPr>
        </p:nvGraphicFramePr>
        <p:xfrm>
          <a:off x="325121" y="3026863"/>
          <a:ext cx="11541760" cy="3328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656">
                  <a:extLst>
                    <a:ext uri="{9D8B030D-6E8A-4147-A177-3AD203B41FA5}">
                      <a16:colId xmlns="" xmlns:a16="http://schemas.microsoft.com/office/drawing/2014/main" val="2608672791"/>
                    </a:ext>
                  </a:extLst>
                </a:gridCol>
                <a:gridCol w="2964900">
                  <a:extLst>
                    <a:ext uri="{9D8B030D-6E8A-4147-A177-3AD203B41FA5}">
                      <a16:colId xmlns="" xmlns:a16="http://schemas.microsoft.com/office/drawing/2014/main" val="3666742498"/>
                    </a:ext>
                  </a:extLst>
                </a:gridCol>
                <a:gridCol w="7154204">
                  <a:extLst>
                    <a:ext uri="{9D8B030D-6E8A-4147-A177-3AD203B41FA5}">
                      <a16:colId xmlns="" xmlns:a16="http://schemas.microsoft.com/office/drawing/2014/main" val="2636249732"/>
                    </a:ext>
                  </a:extLst>
                </a:gridCol>
              </a:tblGrid>
              <a:tr h="36424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名称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氧化铝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氢氧化铝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66832295"/>
                  </a:ext>
                </a:extLst>
              </a:tr>
              <a:tr h="4097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化学式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280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Al(OH)</a:t>
                      </a:r>
                      <a:r>
                        <a:rPr lang="en-US" sz="280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5942717"/>
                  </a:ext>
                </a:extLst>
              </a:tr>
              <a:tr h="36424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类别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两性氧化物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两性氢氧化物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8587784"/>
                  </a:ext>
                </a:extLst>
              </a:tr>
              <a:tr h="109273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物理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性质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高熔点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高沸点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高硬度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不溶于水的白色固体</a:t>
                      </a:r>
                      <a:endParaRPr lang="zh-CN" sz="280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不溶于水的白色胶状固体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具有吸附性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84977442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40402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625169"/>
            <a:ext cx="11713580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2652169"/>
                  </p:ext>
                </p:extLst>
              </p:nvPr>
            </p:nvGraphicFramePr>
            <p:xfrm>
              <a:off x="325121" y="1217881"/>
              <a:ext cx="11541760" cy="49926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0971">
                      <a:extLst>
                        <a:ext uri="{9D8B030D-6E8A-4147-A177-3AD203B41FA5}">
                          <a16:colId xmlns="" xmlns:a16="http://schemas.microsoft.com/office/drawing/2014/main" val="2608672791"/>
                        </a:ext>
                      </a:extLst>
                    </a:gridCol>
                    <a:gridCol w="4463499">
                      <a:extLst>
                        <a:ext uri="{9D8B030D-6E8A-4147-A177-3AD203B41FA5}">
                          <a16:colId xmlns="" xmlns:a16="http://schemas.microsoft.com/office/drawing/2014/main" val="3666742498"/>
                        </a:ext>
                      </a:extLst>
                    </a:gridCol>
                    <a:gridCol w="6137290">
                      <a:extLst>
                        <a:ext uri="{9D8B030D-6E8A-4147-A177-3AD203B41FA5}">
                          <a16:colId xmlns="" xmlns:a16="http://schemas.microsoft.com/office/drawing/2014/main" val="2636249732"/>
                        </a:ext>
                      </a:extLst>
                    </a:gridCol>
                  </a:tblGrid>
                  <a:tr h="4365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chemeClr val="tx1"/>
                              </a:solidFill>
                              <a:effectLst/>
                            </a:rPr>
                            <a:t>名称</a:t>
                          </a:r>
                          <a:endParaRPr lang="zh-CN" sz="280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氧化铝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chemeClr val="tx1"/>
                              </a:solidFill>
                              <a:effectLst/>
                            </a:rPr>
                            <a:t>氢氧化铝</a:t>
                          </a:r>
                          <a:endParaRPr lang="zh-CN" sz="280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66832295"/>
                      </a:ext>
                    </a:extLst>
                  </a:tr>
                  <a:tr h="27725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化学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性质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①</a:t>
                          </a: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与强酸反应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Al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+6H</a:t>
                          </a:r>
                          <a:r>
                            <a:rPr lang="en-US" sz="28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2Al</a:t>
                          </a:r>
                          <a:r>
                            <a:rPr lang="en-US" sz="28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+3H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②</a:t>
                          </a: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与强碱反应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Al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+2OH</a:t>
                          </a:r>
                          <a:r>
                            <a:rPr lang="en-US" sz="28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2Al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①</a:t>
                          </a: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两性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Al(OH)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+3H</a:t>
                          </a:r>
                          <a:r>
                            <a:rPr lang="en-US" sz="28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Al</a:t>
                          </a:r>
                          <a:r>
                            <a:rPr lang="en-US" sz="28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+3H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Al(OH)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+OH</a:t>
                          </a:r>
                          <a:r>
                            <a:rPr lang="en-US" sz="28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+2H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O 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②</a:t>
                          </a: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热稳定性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2Al(OH)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Al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+3H</a:t>
                          </a:r>
                          <a:r>
                            <a:rPr lang="en-US" sz="28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87898203"/>
                      </a:ext>
                    </a:extLst>
                  </a:tr>
                  <a:tr h="12499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chemeClr val="tx1"/>
                              </a:solidFill>
                              <a:effectLst/>
                            </a:rPr>
                            <a:t>用途</a:t>
                          </a:r>
                          <a:endParaRPr lang="zh-CN" sz="280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chemeClr val="tx1"/>
                              </a:solidFill>
                              <a:effectLst/>
                            </a:rPr>
                            <a:t>炼铝原料、制作耐火材料</a:t>
                          </a:r>
                          <a:endParaRPr lang="zh-CN" sz="280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可用作吸附剂、媒染剂和净水剂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;</a:t>
                          </a: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治疗胃酸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;</a:t>
                          </a: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可作为制造瓷釉、耐火材料、防水织物的原料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52621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2652169"/>
                  </p:ext>
                </p:extLst>
              </p:nvPr>
            </p:nvGraphicFramePr>
            <p:xfrm>
              <a:off x="325121" y="1217881"/>
              <a:ext cx="11541760" cy="49926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0971">
                      <a:extLst>
                        <a:ext uri="{9D8B030D-6E8A-4147-A177-3AD203B41FA5}">
                          <a16:colId xmlns:a16="http://schemas.microsoft.com/office/drawing/2014/main" val="2608672791"/>
                        </a:ext>
                      </a:extLst>
                    </a:gridCol>
                    <a:gridCol w="4463499">
                      <a:extLst>
                        <a:ext uri="{9D8B030D-6E8A-4147-A177-3AD203B41FA5}">
                          <a16:colId xmlns:a16="http://schemas.microsoft.com/office/drawing/2014/main" val="3666742498"/>
                        </a:ext>
                      </a:extLst>
                    </a:gridCol>
                    <a:gridCol w="6137290">
                      <a:extLst>
                        <a:ext uri="{9D8B030D-6E8A-4147-A177-3AD203B41FA5}">
                          <a16:colId xmlns:a16="http://schemas.microsoft.com/office/drawing/2014/main" val="2636249732"/>
                        </a:ext>
                      </a:extLst>
                    </a:gridCol>
                  </a:tblGrid>
                  <a:tr h="5547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chemeClr val="tx1"/>
                              </a:solidFill>
                              <a:effectLst/>
                            </a:rPr>
                            <a:t>名称</a:t>
                          </a:r>
                          <a:endParaRPr lang="zh-CN" sz="280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氧化铝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chemeClr val="tx1"/>
                              </a:solidFill>
                              <a:effectLst/>
                            </a:rPr>
                            <a:t>氢氧化铝</a:t>
                          </a:r>
                          <a:endParaRPr lang="zh-CN" sz="280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6832295"/>
                      </a:ext>
                    </a:extLst>
                  </a:tr>
                  <a:tr h="27736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化学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性质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46" t="-21053" r="-137653" b="-655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183" t="-21053" r="-199" b="-655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7898203"/>
                      </a:ext>
                    </a:extLst>
                  </a:tr>
                  <a:tr h="1664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chemeClr val="tx1"/>
                              </a:solidFill>
                              <a:effectLst/>
                            </a:rPr>
                            <a:t>用途</a:t>
                          </a:r>
                          <a:endParaRPr lang="zh-CN" sz="280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chemeClr val="tx1"/>
                              </a:solidFill>
                              <a:effectLst/>
                            </a:rPr>
                            <a:t>炼铝原料、制作耐火材料</a:t>
                          </a:r>
                          <a:endParaRPr lang="zh-CN" sz="280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可用作吸附剂、媒染剂和净水剂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;</a:t>
                          </a: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治疗胃酸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;</a:t>
                          </a:r>
                          <a:r>
                            <a:rPr lang="zh-CN" sz="2800" dirty="0">
                              <a:solidFill>
                                <a:schemeClr val="tx1"/>
                              </a:solidFill>
                              <a:effectLst/>
                            </a:rPr>
                            <a:t>可作为制造瓷釉、耐火材料、防水织物的原料</a:t>
                          </a:r>
                          <a:endParaRPr lang="zh-CN" sz="280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262162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52127" y="2775870"/>
            <a:ext cx="387033" cy="223143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483" y="3908710"/>
            <a:ext cx="387033" cy="223143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861936" y="2492479"/>
            <a:ext cx="430608" cy="24827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861936" y="3043984"/>
            <a:ext cx="430608" cy="24827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7253287" y="4075972"/>
            <a:ext cx="402273" cy="36427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6" name="任意多边形 15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9" name="任意多边形 18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632491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8" y="729341"/>
            <a:ext cx="11713580" cy="5737148"/>
            <a:chOff x="243068" y="729341"/>
            <a:chExt cx="11713580" cy="57371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243068" y="729341"/>
                  <a:ext cx="11713580" cy="57371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2800" b="1" dirty="0">
                      <a:solidFill>
                        <a:srgbClr val="DA251C"/>
                      </a:solidFill>
                    </a:rPr>
                    <a:t>拓展延伸</a:t>
                  </a:r>
                  <a:endParaRPr lang="en-US" altLang="zh-CN" sz="2800" b="1" dirty="0">
                    <a:solidFill>
                      <a:srgbClr val="DA251C"/>
                    </a:solidFill>
                  </a:endParaRPr>
                </a:p>
                <a:p>
                  <a:pPr>
                    <a:lnSpc>
                      <a:spcPct val="130000"/>
                    </a:lnSpc>
                  </a:pPr>
                  <a:r>
                    <a:rPr lang="en-US" altLang="zh-CN" sz="2800" dirty="0"/>
                    <a:t>1.Al(OH)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的电离方程式为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sSubSup>
                                <m:sSubSup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zh-CN" sz="2800" i="1"/>
                                    <m:t>−</m:t>
                                  </m:r>
                                </m:sup>
                              </m:sSubSup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zh-CN" altLang="zh-CN" sz="2800"/>
                            <m:t>酸式电离</m:t>
                          </m:r>
                        </m:lim>
                      </m:limLow>
                    </m:oMath>
                  </a14:m>
                  <a:r>
                    <a:rPr lang="en-US" altLang="zh-CN" sz="2800" b="1" dirty="0">
                      <a:solidFill>
                        <a:srgbClr val="DA251C"/>
                      </a:solidFill>
                    </a:rPr>
                    <a:t>       </a:t>
                  </a:r>
                  <a:r>
                    <a:rPr lang="en-US" altLang="zh-CN" sz="2800" dirty="0"/>
                    <a:t>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        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sSup>
                                <m:sSup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sSup>
                                <m:sSup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zh-CN" sz="2800" i="1"/>
                                    <m:t>−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zh-CN" altLang="zh-CN" sz="2800"/>
                            <m:t>碱式电离</m:t>
                          </m:r>
                        </m:lim>
                      </m:limLow>
                    </m:oMath>
                  </a14:m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故</a:t>
                  </a:r>
                  <a:r>
                    <a:rPr lang="en-US" altLang="zh-CN" sz="2800" dirty="0"/>
                    <a:t>Al(OH)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可看作一元弱酸和三元弱碱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能与强碱、强酸溶液反应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不能与弱酸、弱碱溶液反应。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en-US" altLang="zh-CN" sz="2800" dirty="0"/>
                    <a:t>2.Al</a:t>
                  </a:r>
                  <a:r>
                    <a:rPr lang="en-US" altLang="zh-CN" sz="2800" baseline="30000" dirty="0"/>
                    <a:t>3+ </a:t>
                  </a:r>
                  <a:r>
                    <a:rPr lang="zh-CN" altLang="zh-CN" sz="2800" dirty="0"/>
                    <a:t>只能存在于酸性溶液中</a:t>
                  </a:r>
                  <a:r>
                    <a:rPr lang="en-US" altLang="zh-CN" sz="2800" dirty="0"/>
                    <a:t>,Al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只能存在于碱性溶液中。若将分别含</a:t>
                  </a:r>
                  <a:r>
                    <a:rPr lang="en-US" altLang="zh-CN" sz="2800" dirty="0"/>
                    <a:t>Al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和</a:t>
                  </a:r>
                  <a:r>
                    <a:rPr lang="en-US" altLang="zh-CN" sz="2800" dirty="0"/>
                    <a:t>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的盐溶液混合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发生反应</a:t>
                  </a:r>
                  <a:r>
                    <a:rPr lang="en-US" altLang="zh-CN" sz="2800" dirty="0"/>
                    <a:t>:Al</a:t>
                  </a:r>
                  <a:r>
                    <a:rPr lang="en-US" altLang="zh-CN" sz="2800" baseline="30000" dirty="0"/>
                    <a:t>3+ </a:t>
                  </a:r>
                  <a:r>
                    <a:rPr lang="en-US" altLang="zh-CN" sz="2800" dirty="0"/>
                    <a:t>+ 3Al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+ 6H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      4Al(OH)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↓</a:t>
                  </a:r>
                  <a:r>
                    <a:rPr lang="zh-CN" altLang="zh-CN" sz="2800" dirty="0"/>
                    <a:t>。</a:t>
                  </a:r>
                  <a:endParaRPr lang="en-US" altLang="zh-CN" sz="2800" dirty="0"/>
                </a:p>
                <a:p>
                  <a:pPr>
                    <a:lnSpc>
                      <a:spcPct val="130000"/>
                    </a:lnSpc>
                  </a:pPr>
                  <a:r>
                    <a:rPr lang="en-US" altLang="zh-CN" sz="2800" dirty="0"/>
                    <a:t>3.</a:t>
                  </a:r>
                  <a:r>
                    <a:rPr lang="zh-CN" altLang="zh-CN" sz="2800" dirty="0"/>
                    <a:t>既能与盐酸反应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又能与氢氧化钠溶液反应的物质有</a:t>
                  </a:r>
                  <a:r>
                    <a:rPr lang="en-US" altLang="zh-CN" sz="2800" dirty="0"/>
                    <a:t>:Al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Al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;</a:t>
                  </a:r>
                  <a:r>
                    <a:rPr lang="zh-CN" altLang="zh-CN" sz="2800" dirty="0"/>
                    <a:t>多元弱酸的酸式盐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如</a:t>
                  </a:r>
                  <a:r>
                    <a:rPr lang="en-US" altLang="zh-CN" sz="2800" dirty="0"/>
                    <a:t>NaHCO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NaH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PO</a:t>
                  </a:r>
                  <a:r>
                    <a:rPr lang="en-US" altLang="zh-CN" sz="2800" baseline="-25000" dirty="0"/>
                    <a:t>4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NaHSO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等</a:t>
                  </a:r>
                  <a:r>
                    <a:rPr lang="en-US" altLang="zh-CN" sz="2800" dirty="0"/>
                    <a:t>;</a:t>
                  </a:r>
                  <a:r>
                    <a:rPr lang="zh-CN" altLang="zh-CN" sz="2800" dirty="0"/>
                    <a:t>弱酸的铵盐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如</a:t>
                  </a:r>
                  <a:r>
                    <a:rPr lang="en-US" altLang="zh-CN" sz="2800" dirty="0"/>
                    <a:t>NH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HCO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CH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COONH</a:t>
                  </a:r>
                  <a:r>
                    <a:rPr lang="en-US" altLang="zh-CN" sz="2800" baseline="-25000" dirty="0"/>
                    <a:t>4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(NH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)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</a:t>
                  </a:r>
                  <a:r>
                    <a:rPr lang="zh-CN" altLang="zh-CN" sz="2800" dirty="0"/>
                    <a:t>等</a:t>
                  </a:r>
                  <a:r>
                    <a:rPr lang="en-US" altLang="zh-CN" sz="2800" dirty="0"/>
                    <a:t>;</a:t>
                  </a:r>
                  <a:r>
                    <a:rPr lang="zh-CN" altLang="zh-CN" sz="2800" dirty="0"/>
                    <a:t>氨基酸。</a:t>
                  </a:r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68" y="729341"/>
                  <a:ext cx="11713580" cy="5737148"/>
                </a:xfrm>
                <a:prstGeom prst="rect">
                  <a:avLst/>
                </a:prstGeom>
                <a:blipFill>
                  <a:blip r:embed="rId2"/>
                  <a:stretch>
                    <a:fillRect l="-1093" r="-885" b="-20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115176" y="1695684"/>
              <a:ext cx="524508" cy="297982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059800" y="1695684"/>
              <a:ext cx="524508" cy="297982"/>
            </a:xfrm>
            <a:prstGeom prst="rect">
              <a:avLst/>
            </a:prstGeom>
          </p:spPr>
        </p:pic>
        <p:pic>
          <p:nvPicPr>
            <p:cNvPr id="16" name="图片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039096" y="4356036"/>
              <a:ext cx="476380" cy="270638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2" name="任意多边形 11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8" name="任意多边形 1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494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3.</a:t>
            </a:r>
            <a:r>
              <a:rPr lang="zh-CN" altLang="zh-CN" sz="2800" b="1" dirty="0"/>
              <a:t>一种重要的复盐</a:t>
            </a:r>
            <a:r>
              <a:rPr lang="en-US" altLang="zh-CN" sz="2800" b="1" dirty="0"/>
              <a:t>——</a:t>
            </a:r>
            <a:r>
              <a:rPr lang="zh-CN" altLang="zh-CN" sz="2800" b="1" dirty="0"/>
              <a:t>明矾</a:t>
            </a:r>
            <a:endParaRPr lang="en-US" altLang="zh-CN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9612692"/>
                  </p:ext>
                </p:extLst>
              </p:nvPr>
            </p:nvGraphicFramePr>
            <p:xfrm>
              <a:off x="838200" y="1458682"/>
              <a:ext cx="10515600" cy="50462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20747">
                      <a:extLst>
                        <a:ext uri="{9D8B030D-6E8A-4147-A177-3AD203B41FA5}">
                          <a16:colId xmlns="" xmlns:a16="http://schemas.microsoft.com/office/drawing/2014/main" val="287132565"/>
                        </a:ext>
                      </a:extLst>
                    </a:gridCol>
                    <a:gridCol w="8494853">
                      <a:extLst>
                        <a:ext uri="{9D8B030D-6E8A-4147-A177-3AD203B41FA5}">
                          <a16:colId xmlns="" xmlns:a16="http://schemas.microsoft.com/office/drawing/2014/main" val="3558059064"/>
                        </a:ext>
                      </a:extLst>
                    </a:gridCol>
                  </a:tblGrid>
                  <a:tr h="529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化学式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KAl(SO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·12H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O(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水溶液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pH&lt;7)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58672088"/>
                      </a:ext>
                    </a:extLst>
                  </a:tr>
                  <a:tr h="1106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组成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硫酸铝钾是由两种不同的金属离子和一种酸根离子组成的复盐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8270610"/>
                      </a:ext>
                    </a:extLst>
                  </a:tr>
                  <a:tr h="1106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净水原理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       Al(OH)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胶体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)+3H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,Al(OH)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胶体吸附水中杂质形成沉淀而净水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0060187"/>
                      </a:ext>
                    </a:extLst>
                  </a:tr>
                  <a:tr h="1133710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Ba(OH)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溶液反应的离子方程式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恰好完全沉淀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2Al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+3Ba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2Al(OH)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↓+3BaSO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↓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34227333"/>
                      </a:ext>
                    </a:extLst>
                  </a:tr>
                  <a:tr h="116945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恰好完全沉淀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+2Ba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+4OH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O+2BaSO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↓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998099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9612692"/>
                  </p:ext>
                </p:extLst>
              </p:nvPr>
            </p:nvGraphicFramePr>
            <p:xfrm>
              <a:off x="838200" y="1458682"/>
              <a:ext cx="10515600" cy="50462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2074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7132565"/>
                        </a:ext>
                      </a:extLst>
                    </a:gridCol>
                    <a:gridCol w="849485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558059064"/>
                        </a:ext>
                      </a:extLst>
                    </a:gridCol>
                  </a:tblGrid>
                  <a:tr h="529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化学式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KAl(SO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·12H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O(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水溶液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pH&lt;7)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58672088"/>
                      </a:ext>
                    </a:extLst>
                  </a:tr>
                  <a:tr h="1106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组成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硫酸铝钾是由两种不同的金属离子和一种酸根离子组成的复盐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8270610"/>
                      </a:ext>
                    </a:extLst>
                  </a:tr>
                  <a:tr h="1106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净水原理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       Al(OH)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胶体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)+3H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,Al(OH)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胶体吸附水中杂质形成沉淀而净水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20060187"/>
                      </a:ext>
                    </a:extLst>
                  </a:tr>
                  <a:tr h="1133710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Ba(OH)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溶液反应的离子方程式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816" t="-246774" b="-11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234227333"/>
                      </a:ext>
                    </a:extLst>
                  </a:tr>
                  <a:tr h="116945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816" t="-335938" b="-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99809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586481" y="3291840"/>
            <a:ext cx="475792" cy="27432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010717" y="4971732"/>
            <a:ext cx="355918" cy="205204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759606" y="6142164"/>
            <a:ext cx="355918" cy="20520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2" name="任意多边形 11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6" name="任意多边形 15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023801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122" y="-2"/>
            <a:ext cx="547667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3</a:t>
            </a:r>
            <a:r>
              <a:rPr lang="zh-CN" altLang="en-US" sz="2800" dirty="0">
                <a:solidFill>
                  <a:srgbClr val="DA251C"/>
                </a:solidFill>
              </a:rPr>
              <a:t>　铁及其重要化合物（重点）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068" y="698861"/>
            <a:ext cx="11713580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 </a:t>
            </a:r>
            <a:r>
              <a:rPr lang="en-US" altLang="zh-CN" sz="2800" b="1" dirty="0"/>
              <a:t>1.</a:t>
            </a:r>
            <a:r>
              <a:rPr lang="zh-CN" altLang="en-US" sz="2800" b="1" dirty="0"/>
              <a:t>铁</a:t>
            </a:r>
            <a:endParaRPr lang="zh-CN" altLang="zh-CN" sz="28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26298"/>
              </p:ext>
            </p:extLst>
          </p:nvPr>
        </p:nvGraphicFramePr>
        <p:xfrm>
          <a:off x="444661" y="1323543"/>
          <a:ext cx="11407816" cy="5246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1739">
                  <a:extLst>
                    <a:ext uri="{9D8B030D-6E8A-4147-A177-3AD203B41FA5}">
                      <a16:colId xmlns="" xmlns:a16="http://schemas.microsoft.com/office/drawing/2014/main" val="1906826419"/>
                    </a:ext>
                  </a:extLst>
                </a:gridCol>
                <a:gridCol w="2177970">
                  <a:extLst>
                    <a:ext uri="{9D8B030D-6E8A-4147-A177-3AD203B41FA5}">
                      <a16:colId xmlns="" xmlns:a16="http://schemas.microsoft.com/office/drawing/2014/main" val="2515263877"/>
                    </a:ext>
                  </a:extLst>
                </a:gridCol>
                <a:gridCol w="7998107">
                  <a:extLst>
                    <a:ext uri="{9D8B030D-6E8A-4147-A177-3AD203B41FA5}">
                      <a16:colId xmlns="" xmlns:a16="http://schemas.microsoft.com/office/drawing/2014/main" val="3279920164"/>
                    </a:ext>
                  </a:extLst>
                </a:gridCol>
              </a:tblGrid>
              <a:tr h="1049295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物理性质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银白色固体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熔点较高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具有良好的导热、导电、延展性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能被磁铁吸引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7626778"/>
                  </a:ext>
                </a:extLst>
              </a:tr>
              <a:tr h="2098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结构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2190880"/>
                  </a:ext>
                </a:extLst>
              </a:tr>
              <a:tr h="524648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与非金属单质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2Fe+3Cl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     2FeCl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8168048"/>
                  </a:ext>
                </a:extLst>
              </a:tr>
              <a:tr h="5246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3Fe+2O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    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  Fe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4154087"/>
                  </a:ext>
                </a:extLst>
              </a:tr>
              <a:tr h="5246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Fe+S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FeS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4312951"/>
                  </a:ext>
                </a:extLst>
              </a:tr>
              <a:tr h="524648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与水蒸气反应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3Fe+4H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O(g)     Fe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+4H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62247795"/>
                  </a:ext>
                </a:extLst>
              </a:tr>
            </a:tbl>
          </a:graphicData>
        </a:graphic>
      </p:graphicFrame>
      <p:pic>
        <p:nvPicPr>
          <p:cNvPr id="17" name="gaofuqq-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293796" y="2450484"/>
            <a:ext cx="3222060" cy="1942979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7838312" y="4592843"/>
            <a:ext cx="406527" cy="368126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3"/>
          <a:stretch>
            <a:fillRect/>
          </a:stretch>
        </p:blipFill>
        <p:spPr>
          <a:xfrm>
            <a:off x="7838312" y="5112843"/>
            <a:ext cx="406527" cy="368126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4"/>
          <a:stretch>
            <a:fillRect/>
          </a:stretch>
        </p:blipFill>
        <p:spPr>
          <a:xfrm>
            <a:off x="7730012" y="5632843"/>
            <a:ext cx="349628" cy="316602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4"/>
          <a:stretch>
            <a:fillRect/>
          </a:stretch>
        </p:blipFill>
        <p:spPr>
          <a:xfrm>
            <a:off x="7805928" y="6222720"/>
            <a:ext cx="349628" cy="3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576941"/>
            <a:ext cx="11713580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616131"/>
                  </p:ext>
                </p:extLst>
              </p:nvPr>
            </p:nvGraphicFramePr>
            <p:xfrm>
              <a:off x="548832" y="1306280"/>
              <a:ext cx="11407816" cy="50925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3288">
                      <a:extLst>
                        <a:ext uri="{9D8B030D-6E8A-4147-A177-3AD203B41FA5}">
                          <a16:colId xmlns="" xmlns:a16="http://schemas.microsoft.com/office/drawing/2014/main" val="1906826419"/>
                        </a:ext>
                      </a:extLst>
                    </a:gridCol>
                    <a:gridCol w="2782639">
                      <a:extLst>
                        <a:ext uri="{9D8B030D-6E8A-4147-A177-3AD203B41FA5}">
                          <a16:colId xmlns="" xmlns:a16="http://schemas.microsoft.com/office/drawing/2014/main" val="2515263877"/>
                        </a:ext>
                      </a:extLst>
                    </a:gridCol>
                    <a:gridCol w="7731889">
                      <a:extLst>
                        <a:ext uri="{9D8B030D-6E8A-4147-A177-3AD203B41FA5}">
                          <a16:colId xmlns="" xmlns:a16="http://schemas.microsoft.com/office/drawing/2014/main" val="3279920164"/>
                        </a:ext>
                      </a:extLst>
                    </a:gridCol>
                  </a:tblGrid>
                  <a:tr h="582169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与非氧化性强酸反应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Fe+2H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35943129"/>
                      </a:ext>
                    </a:extLst>
                  </a:tr>
                  <a:tr h="644346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与盐溶液反应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Fe+Cu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+Cu , Fe+2Fe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3Fe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67797756"/>
                      </a:ext>
                    </a:extLst>
                  </a:tr>
                  <a:tr h="1158658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与氧化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性酸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(</m:t>
                                  </m:r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(</m:t>
                                  </m:r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𝐻𝑁</m:t>
                                  </m:r>
                                  <m:sSub>
                                    <m:sSubPr>
                                      <m:ctrlPr>
                                        <a:rPr lang="zh-CN" sz="2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sz="2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≥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3Fe+8H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3Fe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+2NO↑+4H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83678765"/>
                      </a:ext>
                    </a:extLst>
                  </a:tr>
                  <a:tr h="141872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(</m:t>
                                  </m:r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(</m:t>
                                  </m:r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𝐻𝑁</m:t>
                                  </m:r>
                                  <m:sSub>
                                    <m:sSubPr>
                                      <m:ctrlPr>
                                        <a:rPr lang="zh-CN" sz="2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sz="2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≤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Fe+4H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+NO↑+2H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7642163"/>
                      </a:ext>
                    </a:extLst>
                  </a:tr>
                  <a:tr h="128869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与浓硫酸、浓硝酸反应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常温下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,Fe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遇浓硫酸、浓硝酸发生钝化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616311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616131"/>
                  </p:ext>
                </p:extLst>
              </p:nvPr>
            </p:nvGraphicFramePr>
            <p:xfrm>
              <a:off x="548832" y="1306280"/>
              <a:ext cx="11407816" cy="50925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3288">
                      <a:extLst>
                        <a:ext uri="{9D8B030D-6E8A-4147-A177-3AD203B41FA5}">
                          <a16:colId xmlns:a16="http://schemas.microsoft.com/office/drawing/2014/main" val="1906826419"/>
                        </a:ext>
                      </a:extLst>
                    </a:gridCol>
                    <a:gridCol w="2782639">
                      <a:extLst>
                        <a:ext uri="{9D8B030D-6E8A-4147-A177-3AD203B41FA5}">
                          <a16:colId xmlns:a16="http://schemas.microsoft.com/office/drawing/2014/main" val="2515263877"/>
                        </a:ext>
                      </a:extLst>
                    </a:gridCol>
                    <a:gridCol w="7731889">
                      <a:extLst>
                        <a:ext uri="{9D8B030D-6E8A-4147-A177-3AD203B41FA5}">
                          <a16:colId xmlns:a16="http://schemas.microsoft.com/office/drawing/2014/main" val="3279920164"/>
                        </a:ext>
                      </a:extLst>
                    </a:gridCol>
                  </a:tblGrid>
                  <a:tr h="582169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与非氧化性强酸反应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Fe+2H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5943129"/>
                      </a:ext>
                    </a:extLst>
                  </a:tr>
                  <a:tr h="644346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与盐溶液反应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Fe+Cu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+Cu , Fe+2Fe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3Fe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7797756"/>
                      </a:ext>
                    </a:extLst>
                  </a:tr>
                  <a:tr h="1158658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与氧化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性酸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675" t="-105759" r="-278728" b="-233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675" t="-105759" r="-158" b="-233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3678765"/>
                      </a:ext>
                    </a:extLst>
                  </a:tr>
                  <a:tr h="141872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675" t="-169397" r="-278728" b="-92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675" t="-169397" r="-158" b="-92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7642163"/>
                      </a:ext>
                    </a:extLst>
                  </a:tr>
                  <a:tr h="128869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与浓硫酸、浓硝酸反应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常温下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,Fe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遇浓硫酸、浓硝酸发生钝化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6163116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7780305" y="1537829"/>
            <a:ext cx="342775" cy="19762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6481095" y="2158859"/>
            <a:ext cx="342775" cy="19762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837705" y="2158859"/>
            <a:ext cx="342775" cy="197626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677435" y="3078974"/>
            <a:ext cx="342775" cy="197626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677435" y="4328654"/>
            <a:ext cx="342775" cy="19762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6" name="任意多边形 15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9" name="任意多边形 18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589487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2.</a:t>
            </a:r>
            <a:r>
              <a:rPr lang="zh-CN" altLang="zh-CN" sz="2800" b="1" dirty="0"/>
              <a:t>铁的氧化物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238471"/>
                  </p:ext>
                </p:extLst>
              </p:nvPr>
            </p:nvGraphicFramePr>
            <p:xfrm>
              <a:off x="352062" y="1252561"/>
              <a:ext cx="11604585" cy="52250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9889">
                      <a:extLst>
                        <a:ext uri="{9D8B030D-6E8A-4147-A177-3AD203B41FA5}">
                          <a16:colId xmlns="" xmlns:a16="http://schemas.microsoft.com/office/drawing/2014/main" val="3383790338"/>
                        </a:ext>
                      </a:extLst>
                    </a:gridCol>
                    <a:gridCol w="1560307">
                      <a:extLst>
                        <a:ext uri="{9D8B030D-6E8A-4147-A177-3AD203B41FA5}">
                          <a16:colId xmlns="" xmlns:a16="http://schemas.microsoft.com/office/drawing/2014/main" val="978845282"/>
                        </a:ext>
                      </a:extLst>
                    </a:gridCol>
                    <a:gridCol w="2434542">
                      <a:extLst>
                        <a:ext uri="{9D8B030D-6E8A-4147-A177-3AD203B41FA5}">
                          <a16:colId xmlns="" xmlns:a16="http://schemas.microsoft.com/office/drawing/2014/main" val="2958258476"/>
                        </a:ext>
                      </a:extLst>
                    </a:gridCol>
                    <a:gridCol w="2837785">
                      <a:extLst>
                        <a:ext uri="{9D8B030D-6E8A-4147-A177-3AD203B41FA5}">
                          <a16:colId xmlns="" xmlns:a16="http://schemas.microsoft.com/office/drawing/2014/main" val="3717105531"/>
                        </a:ext>
                      </a:extLst>
                    </a:gridCol>
                    <a:gridCol w="4242062">
                      <a:extLst>
                        <a:ext uri="{9D8B030D-6E8A-4147-A177-3AD203B41FA5}">
                          <a16:colId xmlns="" xmlns:a16="http://schemas.microsoft.com/office/drawing/2014/main" val="1736337468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物质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FeO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氧化亚铁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Fe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氧化铁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Fe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(Fe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·FeO)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四氧化三铁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23615260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铁的价态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+2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价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价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+2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+3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59011583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色、态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黑色粉末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红棕色粉末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黑色晶体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64535028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俗名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无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铁红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磁性氧化铁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7215815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化学性质</a:t>
                          </a:r>
                          <a:endParaRPr lang="en-US" sz="2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与非氧化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性酸反应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FeO+2H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Fe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2Fe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Fe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+8H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+ 2Fe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+4H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29344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238471"/>
                  </p:ext>
                </p:extLst>
              </p:nvPr>
            </p:nvGraphicFramePr>
            <p:xfrm>
              <a:off x="352062" y="1252561"/>
              <a:ext cx="11604585" cy="49777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9889">
                      <a:extLst>
                        <a:ext uri="{9D8B030D-6E8A-4147-A177-3AD203B41FA5}">
                          <a16:colId xmlns:a16="http://schemas.microsoft.com/office/drawing/2014/main" val="3383790338"/>
                        </a:ext>
                      </a:extLst>
                    </a:gridCol>
                    <a:gridCol w="1560307">
                      <a:extLst>
                        <a:ext uri="{9D8B030D-6E8A-4147-A177-3AD203B41FA5}">
                          <a16:colId xmlns:a16="http://schemas.microsoft.com/office/drawing/2014/main" val="978845282"/>
                        </a:ext>
                      </a:extLst>
                    </a:gridCol>
                    <a:gridCol w="2434542">
                      <a:extLst>
                        <a:ext uri="{9D8B030D-6E8A-4147-A177-3AD203B41FA5}">
                          <a16:colId xmlns:a16="http://schemas.microsoft.com/office/drawing/2014/main" val="2958258476"/>
                        </a:ext>
                      </a:extLst>
                    </a:gridCol>
                    <a:gridCol w="2837785">
                      <a:extLst>
                        <a:ext uri="{9D8B030D-6E8A-4147-A177-3AD203B41FA5}">
                          <a16:colId xmlns:a16="http://schemas.microsoft.com/office/drawing/2014/main" val="3717105531"/>
                        </a:ext>
                      </a:extLst>
                    </a:gridCol>
                    <a:gridCol w="4242062">
                      <a:extLst>
                        <a:ext uri="{9D8B030D-6E8A-4147-A177-3AD203B41FA5}">
                          <a16:colId xmlns:a16="http://schemas.microsoft.com/office/drawing/2014/main" val="1736337468"/>
                        </a:ext>
                      </a:extLst>
                    </a:gridCol>
                  </a:tblGrid>
                  <a:tr h="1055688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物质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FeO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氧化亚铁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Fe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氧化铁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Fe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(Fe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·FeO)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四氧化三铁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3615260"/>
                      </a:ext>
                    </a:extLst>
                  </a:tr>
                  <a:tr h="755015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铁的价态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+2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价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价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3851" t="-143200" r="-287" b="-44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9011583"/>
                      </a:ext>
                    </a:extLst>
                  </a:tr>
                  <a:tr h="501206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色、态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黑色粉末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红棕色粉末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黑色晶体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4535028"/>
                      </a:ext>
                    </a:extLst>
                  </a:tr>
                  <a:tr h="501206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俗名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无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铁红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磁性氧化铁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2158154"/>
                      </a:ext>
                    </a:extLst>
                  </a:tr>
                  <a:tr h="21646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化学性质</a:t>
                          </a:r>
                          <a:endParaRPr lang="en-US" sz="2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与非氧化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性酸反应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FeO+2H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Fe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2Fe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Fe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+8H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+ 2Fe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+4H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93440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6" name="图片 25"/>
          <p:cNvPicPr/>
          <p:nvPr/>
        </p:nvPicPr>
        <p:blipFill>
          <a:blip r:embed="rId3"/>
          <a:stretch>
            <a:fillRect/>
          </a:stretch>
        </p:blipFill>
        <p:spPr>
          <a:xfrm>
            <a:off x="3891024" y="4831032"/>
            <a:ext cx="264416" cy="152448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3"/>
          <a:stretch>
            <a:fillRect/>
          </a:stretch>
        </p:blipFill>
        <p:spPr>
          <a:xfrm>
            <a:off x="6573264" y="4831032"/>
            <a:ext cx="264416" cy="152448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3"/>
          <a:stretch>
            <a:fillRect/>
          </a:stretch>
        </p:blipFill>
        <p:spPr>
          <a:xfrm>
            <a:off x="9446004" y="4831032"/>
            <a:ext cx="264416" cy="15244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2" name="任意多边形 11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5" name="任意多边形 14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4102561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40111"/>
              </p:ext>
            </p:extLst>
          </p:nvPr>
        </p:nvGraphicFramePr>
        <p:xfrm>
          <a:off x="352062" y="1252560"/>
          <a:ext cx="11604585" cy="4905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889">
                  <a:extLst>
                    <a:ext uri="{9D8B030D-6E8A-4147-A177-3AD203B41FA5}">
                      <a16:colId xmlns="" xmlns:a16="http://schemas.microsoft.com/office/drawing/2014/main" val="3383790338"/>
                    </a:ext>
                  </a:extLst>
                </a:gridCol>
                <a:gridCol w="1560307">
                  <a:extLst>
                    <a:ext uri="{9D8B030D-6E8A-4147-A177-3AD203B41FA5}">
                      <a16:colId xmlns="" xmlns:a16="http://schemas.microsoft.com/office/drawing/2014/main" val="978845282"/>
                    </a:ext>
                  </a:extLst>
                </a:gridCol>
                <a:gridCol w="2434542">
                  <a:extLst>
                    <a:ext uri="{9D8B030D-6E8A-4147-A177-3AD203B41FA5}">
                      <a16:colId xmlns="" xmlns:a16="http://schemas.microsoft.com/office/drawing/2014/main" val="2958258476"/>
                    </a:ext>
                  </a:extLst>
                </a:gridCol>
                <a:gridCol w="2837785">
                  <a:extLst>
                    <a:ext uri="{9D8B030D-6E8A-4147-A177-3AD203B41FA5}">
                      <a16:colId xmlns="" xmlns:a16="http://schemas.microsoft.com/office/drawing/2014/main" val="3717105531"/>
                    </a:ext>
                  </a:extLst>
                </a:gridCol>
                <a:gridCol w="4242062">
                  <a:extLst>
                    <a:ext uri="{9D8B030D-6E8A-4147-A177-3AD203B41FA5}">
                      <a16:colId xmlns="" xmlns:a16="http://schemas.microsoft.com/office/drawing/2014/main" val="1736337468"/>
                    </a:ext>
                  </a:extLst>
                </a:gridCol>
              </a:tblGrid>
              <a:tr h="212232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化学性质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与氧化性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酸反应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3FeO+10HNO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3Fe(NO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+NO↑+5H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430" marR="114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+6HNO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 2Fe(NO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+3H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3Fe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+28HNO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 9Fe(NO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+NO↑+14H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5157646"/>
                  </a:ext>
                </a:extLst>
              </a:tr>
              <a:tr h="13912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与还原性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酸反应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FeO+2HI FeI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430" marR="114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+ 6HI  2FeI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 I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+3H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+8HI      3FeI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 I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+ 4H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9313589"/>
                  </a:ext>
                </a:extLst>
              </a:tr>
              <a:tr h="13915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与还原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剂反应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FeO+CO Fe+CO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430" marR="114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+3CO 2Fe+3CO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+4CO     3Fe+4CO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9324869"/>
                  </a:ext>
                </a:extLst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2605087" y="2242502"/>
            <a:ext cx="404813" cy="233394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7078460" y="2009108"/>
            <a:ext cx="404813" cy="233394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0346953" y="2009108"/>
            <a:ext cx="404813" cy="233394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897514" y="3705145"/>
            <a:ext cx="404813" cy="233394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673647" y="3705145"/>
            <a:ext cx="404813" cy="233394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9449780" y="3705145"/>
            <a:ext cx="404813" cy="233394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801946" y="5057775"/>
            <a:ext cx="368099" cy="264795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9501225" y="5322570"/>
            <a:ext cx="368099" cy="29337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9" name="任意多边形 18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2" name="任意多边形 21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pic>
        <p:nvPicPr>
          <p:cNvPr id="26" name="图片 25"/>
          <p:cNvPicPr/>
          <p:nvPr/>
        </p:nvPicPr>
        <p:blipFill>
          <a:blip r:embed="rId3"/>
          <a:stretch>
            <a:fillRect/>
          </a:stretch>
        </p:blipFill>
        <p:spPr>
          <a:xfrm>
            <a:off x="6710361" y="5158740"/>
            <a:ext cx="368099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80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3.</a:t>
            </a:r>
            <a:r>
              <a:rPr lang="zh-CN" altLang="en-US" sz="2800" b="1" dirty="0"/>
              <a:t>铁的氢氧化物</a:t>
            </a:r>
            <a:endParaRPr lang="zh-CN" altLang="zh-CN" sz="28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08538"/>
              </p:ext>
            </p:extLst>
          </p:nvPr>
        </p:nvGraphicFramePr>
        <p:xfrm>
          <a:off x="386080" y="1458683"/>
          <a:ext cx="11460480" cy="4992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901">
                  <a:extLst>
                    <a:ext uri="{9D8B030D-6E8A-4147-A177-3AD203B41FA5}">
                      <a16:colId xmlns="" xmlns:a16="http://schemas.microsoft.com/office/drawing/2014/main" val="3777511965"/>
                    </a:ext>
                  </a:extLst>
                </a:gridCol>
                <a:gridCol w="1823647">
                  <a:extLst>
                    <a:ext uri="{9D8B030D-6E8A-4147-A177-3AD203B41FA5}">
                      <a16:colId xmlns="" xmlns:a16="http://schemas.microsoft.com/office/drawing/2014/main" val="3726032062"/>
                    </a:ext>
                  </a:extLst>
                </a:gridCol>
                <a:gridCol w="4826036">
                  <a:extLst>
                    <a:ext uri="{9D8B030D-6E8A-4147-A177-3AD203B41FA5}">
                      <a16:colId xmlns="" xmlns:a16="http://schemas.microsoft.com/office/drawing/2014/main" val="2187590191"/>
                    </a:ext>
                  </a:extLst>
                </a:gridCol>
                <a:gridCol w="4297896">
                  <a:extLst>
                    <a:ext uri="{9D8B030D-6E8A-4147-A177-3AD203B41FA5}">
                      <a16:colId xmlns="" xmlns:a16="http://schemas.microsoft.com/office/drawing/2014/main" val="581800796"/>
                    </a:ext>
                  </a:extLst>
                </a:gridCol>
              </a:tblGrid>
              <a:tr h="294434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Fe(OH)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Fe(OH)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1422009"/>
                  </a:ext>
                </a:extLst>
              </a:tr>
              <a:tr h="294434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铁的价态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价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+3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价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8166805"/>
                  </a:ext>
                </a:extLst>
              </a:tr>
              <a:tr h="294434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色、态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白色固体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红褐色固体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2279079"/>
                  </a:ext>
                </a:extLst>
              </a:tr>
              <a:tr h="588869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化学性质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与非氧化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性酸反应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Fe(OH)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+2HCl   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FeCl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Fe(OH)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+3HCl        FeCl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+ 3H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9209225"/>
                  </a:ext>
                </a:extLst>
              </a:tr>
              <a:tr h="5888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与氧化性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酸反应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3Fe(OH)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+10HNO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3Fe(NO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 NO↑+8H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Fe(OH)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+3HNO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Fe(NO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+3H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3683172"/>
                  </a:ext>
                </a:extLst>
              </a:tr>
              <a:tr h="5888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与还原性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酸反应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Fe(OH)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+2HI       FeI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2Fe(OH)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+6HI        2FeI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 I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+6H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4749097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822230" y="3364376"/>
            <a:ext cx="5731648" cy="2615724"/>
            <a:chOff x="4914531" y="3151653"/>
            <a:chExt cx="5731648" cy="2615724"/>
          </a:xfrm>
        </p:grpSpPr>
        <p:pic>
          <p:nvPicPr>
            <p:cNvPr id="21" name="图片 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101344" y="3429000"/>
              <a:ext cx="373626" cy="215413"/>
            </a:xfrm>
            <a:prstGeom prst="rect">
              <a:avLst/>
            </a:prstGeom>
          </p:spPr>
        </p:pic>
        <p:pic>
          <p:nvPicPr>
            <p:cNvPr id="22" name="图片 2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902968" y="3151653"/>
              <a:ext cx="373626" cy="215413"/>
            </a:xfrm>
            <a:prstGeom prst="rect">
              <a:avLst/>
            </a:prstGeom>
          </p:spPr>
        </p:pic>
        <p:pic>
          <p:nvPicPr>
            <p:cNvPr id="23" name="图片 2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742694" y="4247420"/>
              <a:ext cx="373626" cy="215413"/>
            </a:xfrm>
            <a:prstGeom prst="rect">
              <a:avLst/>
            </a:prstGeom>
          </p:spPr>
        </p:pic>
        <p:pic>
          <p:nvPicPr>
            <p:cNvPr id="24" name="图片 2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272553" y="4234826"/>
              <a:ext cx="373626" cy="215413"/>
            </a:xfrm>
            <a:prstGeom prst="rect">
              <a:avLst/>
            </a:prstGeom>
          </p:spPr>
        </p:pic>
        <p:pic>
          <p:nvPicPr>
            <p:cNvPr id="25" name="图片 2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914531" y="5551964"/>
              <a:ext cx="373626" cy="215413"/>
            </a:xfrm>
            <a:prstGeom prst="rect">
              <a:avLst/>
            </a:prstGeom>
          </p:spPr>
        </p:pic>
        <p:pic>
          <p:nvPicPr>
            <p:cNvPr id="29" name="图片 2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955561" y="5210292"/>
              <a:ext cx="373626" cy="215413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6" name="任意多边形 15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9" name="任意多边形 18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48815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 action="ppaction://hlinksldjump"/>
          </p:cNvPr>
          <p:cNvSpPr/>
          <p:nvPr/>
        </p:nvSpPr>
        <p:spPr>
          <a:xfrm>
            <a:off x="1070450" y="1447799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3" name="矩形 2">
            <a:hlinkClick r:id="rId3" action="ppaction://hlinksldjump"/>
          </p:cNvPr>
          <p:cNvSpPr/>
          <p:nvPr/>
        </p:nvSpPr>
        <p:spPr>
          <a:xfrm>
            <a:off x="1070450" y="2884134"/>
            <a:ext cx="10065636" cy="54777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A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考点帮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•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知识全通关</a:t>
            </a:r>
          </a:p>
        </p:txBody>
      </p:sp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63182" y="0"/>
            <a:ext cx="10065636" cy="130426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hlinkClick r:id="rId2" action="ppaction://hlinksldjump"/>
          </p:cNvPr>
          <p:cNvSpPr/>
          <p:nvPr/>
        </p:nvSpPr>
        <p:spPr>
          <a:xfrm>
            <a:off x="1070450" y="1995713"/>
            <a:ext cx="1663022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</a:p>
        </p:txBody>
      </p:sp>
      <p:sp>
        <p:nvSpPr>
          <p:cNvPr id="14" name="矩形 13">
            <a:hlinkClick r:id="rId2" action="ppaction://hlinksldjump"/>
          </p:cNvPr>
          <p:cNvSpPr/>
          <p:nvPr/>
        </p:nvSpPr>
        <p:spPr>
          <a:xfrm>
            <a:off x="3592709" y="1997597"/>
            <a:ext cx="1748895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</a:p>
        </p:txBody>
      </p:sp>
      <p:sp>
        <p:nvSpPr>
          <p:cNvPr id="15" name="矩形 14">
            <a:hlinkClick r:id="rId2" action="ppaction://hlinksldjump"/>
          </p:cNvPr>
          <p:cNvSpPr/>
          <p:nvPr/>
        </p:nvSpPr>
        <p:spPr>
          <a:xfrm>
            <a:off x="6200841" y="1997597"/>
            <a:ext cx="2340604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</a:p>
        </p:txBody>
      </p:sp>
      <p:sp>
        <p:nvSpPr>
          <p:cNvPr id="16" name="矩形 15">
            <a:hlinkClick r:id="rId2" action="ppaction://hlinksldjump"/>
          </p:cNvPr>
          <p:cNvSpPr/>
          <p:nvPr/>
        </p:nvSpPr>
        <p:spPr>
          <a:xfrm>
            <a:off x="1070449" y="3412454"/>
            <a:ext cx="8102733" cy="322180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镁及其化合物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铝及其化合物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铁及其重要化合物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铜及其重要化合物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金属材料与金属矿物的开发利用合金</a:t>
            </a:r>
          </a:p>
        </p:txBody>
      </p:sp>
      <p:sp>
        <p:nvSpPr>
          <p:cNvPr id="21" name="矩形 20">
            <a:hlinkClick r:id="rId2" action="ppaction://hlinksldjump"/>
          </p:cNvPr>
          <p:cNvSpPr/>
          <p:nvPr/>
        </p:nvSpPr>
        <p:spPr>
          <a:xfrm>
            <a:off x="1070450" y="5930745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9400682" y="1997597"/>
            <a:ext cx="2340604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</a:p>
        </p:txBody>
      </p:sp>
    </p:spTree>
    <p:extLst>
      <p:ext uri="{BB962C8B-B14F-4D97-AF65-F5344CB8AC3E}">
        <p14:creationId xmlns:p14="http://schemas.microsoft.com/office/powerpoint/2010/main" val="3768658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637901"/>
            <a:ext cx="11713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255318"/>
              </p:ext>
            </p:extLst>
          </p:nvPr>
        </p:nvGraphicFramePr>
        <p:xfrm>
          <a:off x="386080" y="1214842"/>
          <a:ext cx="11460480" cy="3072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6548">
                  <a:extLst>
                    <a:ext uri="{9D8B030D-6E8A-4147-A177-3AD203B41FA5}">
                      <a16:colId xmlns="" xmlns:a16="http://schemas.microsoft.com/office/drawing/2014/main" val="3777511965"/>
                    </a:ext>
                  </a:extLst>
                </a:gridCol>
                <a:gridCol w="4561966">
                  <a:extLst>
                    <a:ext uri="{9D8B030D-6E8A-4147-A177-3AD203B41FA5}">
                      <a16:colId xmlns="" xmlns:a16="http://schemas.microsoft.com/office/drawing/2014/main" val="2187590191"/>
                    </a:ext>
                  </a:extLst>
                </a:gridCol>
                <a:gridCol w="4561966">
                  <a:extLst>
                    <a:ext uri="{9D8B030D-6E8A-4147-A177-3AD203B41FA5}">
                      <a16:colId xmlns="" xmlns:a16="http://schemas.microsoft.com/office/drawing/2014/main" val="581800796"/>
                    </a:ext>
                  </a:extLst>
                </a:gridCol>
              </a:tblGrid>
              <a:tr h="122907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热稳定性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不稳定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:Fe(OH)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FeO+H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 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隔绝空气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不稳定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:2Fe(OH)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Fe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+ 3H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2974447"/>
                  </a:ext>
                </a:extLst>
              </a:tr>
              <a:tr h="61453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制法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可溶性碱与亚铁盐溶液反应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可溶性碱与铁盐溶液反应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4060178"/>
                  </a:ext>
                </a:extLst>
              </a:tr>
              <a:tr h="122907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转化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4Fe(OH)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+ 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+ 2H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      4Fe(OH)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颜色变化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白色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→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灰绿色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→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红褐色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8452775"/>
                  </a:ext>
                </a:extLst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5202554" y="1337471"/>
            <a:ext cx="484553" cy="438782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9934466" y="1337471"/>
            <a:ext cx="484553" cy="438782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227492" y="3343660"/>
            <a:ext cx="372701" cy="2148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43069" y="4287519"/>
            <a:ext cx="11713580" cy="2031325"/>
            <a:chOff x="243069" y="4531359"/>
            <a:chExt cx="11713580" cy="2031325"/>
          </a:xfrm>
        </p:grpSpPr>
        <p:sp>
          <p:nvSpPr>
            <p:cNvPr id="5" name="文本框 4"/>
            <p:cNvSpPr txBox="1"/>
            <p:nvPr/>
          </p:nvSpPr>
          <p:spPr>
            <a:xfrm>
              <a:off x="243069" y="4531359"/>
              <a:ext cx="1171358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</a:rPr>
                <a:t>特别提醒   </a:t>
              </a:r>
              <a:r>
                <a:rPr lang="en-US" altLang="zh-CN" sz="2800" dirty="0"/>
                <a:t>1.Fe(OH)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与强氧化性酸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如稀硝酸、浓硫酸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反应时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要注意发生的是氧化还原反应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而不是复分解反应。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2.Fe(OH)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在空气中加热得到的是</a:t>
              </a:r>
              <a:r>
                <a:rPr lang="en-US" altLang="zh-CN" sz="2800" dirty="0"/>
                <a:t>Fe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:4Fe(OH)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2Fe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+4H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。</a:t>
              </a:r>
            </a:p>
          </p:txBody>
        </p:sp>
        <p:pic>
          <p:nvPicPr>
            <p:cNvPr id="13" name="图片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93227" y="5929575"/>
              <a:ext cx="484553" cy="438782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0" name="任意多边形 1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8208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4.Fe(OH)</a:t>
            </a:r>
            <a:r>
              <a:rPr lang="en-US" altLang="zh-CN" sz="2800" b="1" baseline="-25000" dirty="0"/>
              <a:t>2</a:t>
            </a:r>
            <a:r>
              <a:rPr lang="zh-CN" altLang="zh-CN" sz="2800" b="1" dirty="0"/>
              <a:t>的制备方法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有机覆盖层法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将吸有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溶液的胶头滴管插到液面以下</a:t>
            </a:r>
            <a:r>
              <a:rPr lang="en-US" altLang="zh-CN" sz="2800" dirty="0"/>
              <a:t>,</a:t>
            </a:r>
            <a:r>
              <a:rPr lang="zh-CN" altLang="zh-CN" sz="2800" dirty="0"/>
              <a:t>并在液面上覆盖一层苯或煤油</a:t>
            </a:r>
            <a:r>
              <a:rPr lang="en-US" altLang="zh-CN" sz="2800" dirty="0"/>
              <a:t>(</a:t>
            </a:r>
            <a:r>
              <a:rPr lang="zh-CN" altLang="zh-CN" sz="2800" dirty="0"/>
              <a:t>不能用</a:t>
            </a:r>
            <a:r>
              <a:rPr lang="en-US" altLang="zh-CN" sz="2800" dirty="0"/>
              <a:t>CCl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),</a:t>
            </a:r>
            <a:r>
              <a:rPr lang="zh-CN" altLang="zh-CN" sz="2800" dirty="0"/>
              <a:t>以防止空气与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接触发生反应</a:t>
            </a:r>
            <a:r>
              <a:rPr lang="en-US" altLang="zh-CN" sz="2800" dirty="0"/>
              <a:t>,</a:t>
            </a:r>
            <a:r>
              <a:rPr lang="zh-CN" altLang="zh-CN" sz="2800" dirty="0"/>
              <a:t>如图</a:t>
            </a:r>
            <a:r>
              <a:rPr lang="en-US" altLang="zh-CN" sz="2800" dirty="0"/>
              <a:t>1</a:t>
            </a:r>
            <a:r>
              <a:rPr lang="zh-CN" altLang="zh-CN" sz="2800" dirty="0"/>
              <a:t>所示。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pic>
        <p:nvPicPr>
          <p:cNvPr id="13" name="YBTWDTSD专6-2T.eps" descr="id:2147519180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2538157" y="3549743"/>
            <a:ext cx="7115686" cy="23109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5" name="任意多边形 14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497213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还原性气体保护法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用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将装置内的空气排尽后</a:t>
            </a:r>
            <a:r>
              <a:rPr lang="en-US" altLang="zh-CN" sz="2800" dirty="0"/>
              <a:t>,</a:t>
            </a:r>
            <a:r>
              <a:rPr lang="zh-CN" altLang="zh-CN" sz="2800" dirty="0"/>
              <a:t>再将亚铁盐与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溶液混合</a:t>
            </a:r>
            <a:r>
              <a:rPr lang="en-US" altLang="zh-CN" sz="2800" dirty="0"/>
              <a:t>,</a:t>
            </a:r>
            <a:r>
              <a:rPr lang="zh-CN" altLang="zh-CN" sz="2800" dirty="0"/>
              <a:t>这样可长时间观察到白色沉淀</a:t>
            </a:r>
            <a:r>
              <a:rPr lang="en-US" altLang="zh-CN" sz="2800" dirty="0"/>
              <a:t>,</a:t>
            </a:r>
            <a:r>
              <a:rPr lang="zh-CN" altLang="zh-CN" sz="2800" dirty="0"/>
              <a:t>如图</a:t>
            </a:r>
            <a:r>
              <a:rPr lang="en-US" altLang="zh-CN" sz="2800" dirty="0"/>
              <a:t>2</a:t>
            </a:r>
            <a:r>
              <a:rPr lang="zh-CN" altLang="zh-CN" sz="2800" dirty="0"/>
              <a:t>所示。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电解法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用铁作阳极</a:t>
            </a:r>
            <a:r>
              <a:rPr lang="en-US" altLang="zh-CN" sz="2800" dirty="0"/>
              <a:t>,</a:t>
            </a:r>
            <a:r>
              <a:rPr lang="zh-CN" altLang="zh-CN" sz="2800" dirty="0"/>
              <a:t>电解</a:t>
            </a:r>
            <a:r>
              <a:rPr lang="en-US" altLang="zh-CN" sz="2800" dirty="0" err="1"/>
              <a:t>NaCl</a:t>
            </a:r>
            <a:r>
              <a:rPr lang="en-US" altLang="zh-CN" sz="2800" dirty="0"/>
              <a:t>(</a:t>
            </a:r>
            <a:r>
              <a:rPr lang="zh-CN" altLang="zh-CN" sz="2800" dirty="0"/>
              <a:t>或</a:t>
            </a:r>
            <a:r>
              <a:rPr lang="en-US" altLang="zh-CN" sz="2800" dirty="0" err="1"/>
              <a:t>NaOH</a:t>
            </a:r>
            <a:r>
              <a:rPr lang="en-US" altLang="zh-CN" sz="2800" dirty="0"/>
              <a:t>)</a:t>
            </a:r>
            <a:r>
              <a:rPr lang="zh-CN" altLang="zh-CN" sz="2800" dirty="0"/>
              <a:t>溶液</a:t>
            </a:r>
            <a:r>
              <a:rPr lang="en-US" altLang="zh-CN" sz="2800" dirty="0"/>
              <a:t>,</a:t>
            </a:r>
            <a:r>
              <a:rPr lang="zh-CN" altLang="zh-CN" sz="2800" dirty="0"/>
              <a:t>并在液面上覆盖一层苯</a:t>
            </a:r>
            <a:r>
              <a:rPr lang="en-US" altLang="zh-CN" sz="2800" dirty="0"/>
              <a:t>(</a:t>
            </a:r>
            <a:r>
              <a:rPr lang="zh-CN" altLang="zh-CN" sz="2800" dirty="0"/>
              <a:t>或煤油</a:t>
            </a:r>
            <a:r>
              <a:rPr lang="en-US" altLang="zh-CN" sz="2800" dirty="0"/>
              <a:t>),</a:t>
            </a:r>
            <a:r>
              <a:rPr lang="zh-CN" altLang="zh-CN" sz="2800" dirty="0"/>
              <a:t>如图</a:t>
            </a:r>
            <a:r>
              <a:rPr lang="en-US" altLang="zh-CN" sz="2800" dirty="0"/>
              <a:t>3</a:t>
            </a:r>
            <a:r>
              <a:rPr lang="zh-CN" altLang="zh-CN" sz="2800" dirty="0"/>
              <a:t>所示。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796825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8" y="729341"/>
            <a:ext cx="11713580" cy="5693866"/>
            <a:chOff x="243068" y="729341"/>
            <a:chExt cx="11713580" cy="5693866"/>
          </a:xfrm>
        </p:grpSpPr>
        <p:sp>
          <p:nvSpPr>
            <p:cNvPr id="4" name="矩形 3"/>
            <p:cNvSpPr/>
            <p:nvPr/>
          </p:nvSpPr>
          <p:spPr>
            <a:xfrm>
              <a:off x="243068" y="729341"/>
              <a:ext cx="11713580" cy="5693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5.</a:t>
              </a:r>
              <a:r>
                <a:rPr lang="zh-CN" altLang="zh-CN" sz="2800" b="1" dirty="0"/>
                <a:t>重要的铁盐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三氯化铁</a:t>
              </a:r>
              <a:r>
                <a:rPr lang="en-US" altLang="zh-CN" sz="2800" dirty="0"/>
                <a:t>(FeCl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):</a:t>
              </a:r>
              <a:r>
                <a:rPr lang="zh-CN" altLang="zh-CN" sz="2800" dirty="0"/>
                <a:t>棕黄色固体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一种常见的氧化剂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能与多种还原剂发生氧化还原反应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能回收废铜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其反应的离子方程式为</a:t>
              </a:r>
              <a:r>
                <a:rPr lang="en-US" altLang="zh-CN" sz="2800" dirty="0"/>
                <a:t>2Fe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+Cu       Cu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+2Fe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绿矾</a:t>
              </a:r>
              <a:r>
                <a:rPr lang="en-US" altLang="zh-CN" sz="2800" dirty="0"/>
                <a:t>(FeSO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·7H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O):</a:t>
              </a:r>
              <a:r>
                <a:rPr lang="zh-CN" altLang="zh-CN" sz="2800" dirty="0"/>
                <a:t>一种重要的还原剂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可用作补血剂及植物的补铁剂。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高铁酸钾</a:t>
              </a:r>
              <a:r>
                <a:rPr lang="en-US" altLang="zh-CN" sz="2800" dirty="0"/>
                <a:t>(K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FeO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):</a:t>
              </a:r>
              <a:r>
                <a:rPr lang="zh-CN" altLang="zh-CN" sz="2800" dirty="0"/>
                <a:t>深紫色晶体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具有强氧化性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可用作水处理剂或高能电池。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铁铵矾</a:t>
              </a:r>
              <a:r>
                <a:rPr lang="en-US" altLang="zh-CN" sz="2800" dirty="0"/>
                <a:t>[NH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Fe(SO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·12H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O]:</a:t>
              </a:r>
              <a:r>
                <a:rPr lang="zh-CN" altLang="zh-CN" sz="2800" dirty="0"/>
                <a:t>无色晶体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易溶于水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常用作化学分析试剂、药物和织物媒染剂。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赤血盐</a:t>
              </a:r>
              <a:r>
                <a:rPr lang="en-US" altLang="zh-CN" sz="2800" dirty="0"/>
                <a:t>[K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Fe(CN)</a:t>
              </a:r>
              <a:r>
                <a:rPr lang="en-US" altLang="zh-CN" sz="2800" baseline="-25000" dirty="0"/>
                <a:t>6</a:t>
              </a:r>
              <a:r>
                <a:rPr lang="en-US" altLang="zh-CN" sz="2800" dirty="0"/>
                <a:t>]:</a:t>
              </a:r>
              <a:r>
                <a:rPr lang="zh-CN" altLang="zh-CN" sz="2800" dirty="0"/>
                <a:t>红色晶体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易溶于水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常用于检验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生成蓝色沉淀。</a:t>
              </a:r>
            </a:p>
            <a:p>
              <a:endParaRPr lang="zh-CN" altLang="zh-CN" sz="2800" dirty="0"/>
            </a:p>
          </p:txBody>
        </p:sp>
        <p:pic>
          <p:nvPicPr>
            <p:cNvPr id="9" name="图片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52841" y="2282520"/>
              <a:ext cx="483106" cy="274462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2" name="任意多边形 11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5" name="任意多边形 14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636552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122" y="-2"/>
            <a:ext cx="5421631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4</a:t>
            </a:r>
            <a:r>
              <a:rPr lang="zh-CN" altLang="en-US" sz="2800" dirty="0">
                <a:solidFill>
                  <a:srgbClr val="DA251C"/>
                </a:solidFill>
              </a:rPr>
              <a:t>　铜及其重要化合物（重点）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068" y="729341"/>
            <a:ext cx="117135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zh-CN" sz="2800" b="1" dirty="0"/>
              <a:t>铜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物理性质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纯净的铜为紫红色</a:t>
            </a:r>
            <a:r>
              <a:rPr lang="en-US" altLang="zh-CN" sz="2800" dirty="0"/>
              <a:t>,</a:t>
            </a:r>
            <a:r>
              <a:rPr lang="zh-CN" altLang="zh-CN" sz="2800" dirty="0"/>
              <a:t>属于有色金属</a:t>
            </a:r>
            <a:r>
              <a:rPr lang="en-US" altLang="zh-CN" sz="2800" dirty="0"/>
              <a:t>,</a:t>
            </a:r>
            <a:r>
              <a:rPr lang="zh-CN" altLang="zh-CN" sz="2800" dirty="0"/>
              <a:t>密度较大</a:t>
            </a:r>
            <a:r>
              <a:rPr lang="en-US" altLang="zh-CN" sz="2800" dirty="0"/>
              <a:t>,</a:t>
            </a:r>
            <a:r>
              <a:rPr lang="zh-CN" altLang="zh-CN" sz="2800" dirty="0"/>
              <a:t>硬度较小</a:t>
            </a:r>
            <a:r>
              <a:rPr lang="en-US" altLang="zh-CN" sz="2800" dirty="0"/>
              <a:t>,</a:t>
            </a:r>
            <a:r>
              <a:rPr lang="zh-CN" altLang="zh-CN" sz="2800" dirty="0"/>
              <a:t>熔、沸点较高</a:t>
            </a:r>
            <a:r>
              <a:rPr lang="en-US" altLang="zh-CN" sz="2800" dirty="0"/>
              <a:t>,</a:t>
            </a:r>
            <a:r>
              <a:rPr lang="zh-CN" altLang="zh-CN" sz="2800" dirty="0"/>
              <a:t>具有良好的导电、导热性。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化学性质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34493"/>
              </p:ext>
            </p:extLst>
          </p:nvPr>
        </p:nvGraphicFramePr>
        <p:xfrm>
          <a:off x="347242" y="4053328"/>
          <a:ext cx="11497516" cy="2266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674">
                  <a:extLst>
                    <a:ext uri="{9D8B030D-6E8A-4147-A177-3AD203B41FA5}">
                      <a16:colId xmlns="" xmlns:a16="http://schemas.microsoft.com/office/drawing/2014/main" val="3879053274"/>
                    </a:ext>
                  </a:extLst>
                </a:gridCol>
                <a:gridCol w="3599727">
                  <a:extLst>
                    <a:ext uri="{9D8B030D-6E8A-4147-A177-3AD203B41FA5}">
                      <a16:colId xmlns="" xmlns:a16="http://schemas.microsoft.com/office/drawing/2014/main" val="356075651"/>
                    </a:ext>
                  </a:extLst>
                </a:gridCol>
                <a:gridCol w="7018115">
                  <a:extLst>
                    <a:ext uri="{9D8B030D-6E8A-4147-A177-3AD203B41FA5}">
                      <a16:colId xmlns="" xmlns:a16="http://schemas.microsoft.com/office/drawing/2014/main" val="848150823"/>
                    </a:ext>
                  </a:extLst>
                </a:gridCol>
              </a:tblGrid>
              <a:tr h="56661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与非金属单质反应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Cu +Cl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CuCl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4913221"/>
                  </a:ext>
                </a:extLst>
              </a:tr>
              <a:tr h="5666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2Cu+O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2CuO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3737788"/>
                  </a:ext>
                </a:extLst>
              </a:tr>
              <a:tr h="11332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2Cu +S      Cu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22922683"/>
                  </a:ext>
                </a:extLst>
              </a:tr>
            </a:tbl>
          </a:graphicData>
        </a:graphic>
      </p:graphicFrame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267382" y="4145613"/>
            <a:ext cx="396558" cy="359098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288337" y="4723370"/>
            <a:ext cx="375603" cy="340123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3"/>
          <a:stretch>
            <a:fillRect/>
          </a:stretch>
        </p:blipFill>
        <p:spPr>
          <a:xfrm>
            <a:off x="8288337" y="5557760"/>
            <a:ext cx="375603" cy="3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63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69820"/>
              </p:ext>
            </p:extLst>
          </p:nvPr>
        </p:nvGraphicFramePr>
        <p:xfrm>
          <a:off x="347242" y="1458682"/>
          <a:ext cx="11497516" cy="3712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674">
                  <a:extLst>
                    <a:ext uri="{9D8B030D-6E8A-4147-A177-3AD203B41FA5}">
                      <a16:colId xmlns="" xmlns:a16="http://schemas.microsoft.com/office/drawing/2014/main" val="3879053274"/>
                    </a:ext>
                  </a:extLst>
                </a:gridCol>
                <a:gridCol w="2684684">
                  <a:extLst>
                    <a:ext uri="{9D8B030D-6E8A-4147-A177-3AD203B41FA5}">
                      <a16:colId xmlns="" xmlns:a16="http://schemas.microsoft.com/office/drawing/2014/main" val="356075651"/>
                    </a:ext>
                  </a:extLst>
                </a:gridCol>
                <a:gridCol w="7933158">
                  <a:extLst>
                    <a:ext uri="{9D8B030D-6E8A-4147-A177-3AD203B41FA5}">
                      <a16:colId xmlns="" xmlns:a16="http://schemas.microsoft.com/office/drawing/2014/main" val="848150823"/>
                    </a:ext>
                  </a:extLst>
                </a:gridCol>
              </a:tblGrid>
              <a:tr h="618793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与酸反应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非氧化性酸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7221894"/>
                  </a:ext>
                </a:extLst>
              </a:tr>
              <a:tr h="18563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氧化性酸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Cu+2H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CuSO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+SO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Cu+4HNO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     Cu(NO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↑+ 2H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3Cu+8HNO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稀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     3Cu(NO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+2NO↑+ 4H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3161944"/>
                  </a:ext>
                </a:extLst>
              </a:tr>
              <a:tr h="618793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与盐溶液反应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Cu+2Fe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3+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2Fe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+Cu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6453921"/>
                  </a:ext>
                </a:extLst>
              </a:tr>
              <a:tr h="618793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潮湿空气中形成铜锈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2Cu+O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O+CO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Cu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0119532"/>
                  </a:ext>
                </a:extLst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7392606" y="2291080"/>
            <a:ext cx="362649" cy="328392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6993256" y="2968767"/>
            <a:ext cx="369568" cy="21307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084696" y="3507732"/>
            <a:ext cx="369568" cy="213076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570471" y="4163052"/>
            <a:ext cx="369568" cy="213076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78471" y="4818372"/>
            <a:ext cx="369568" cy="21307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6" name="任意多边形 15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9" name="任意多边形 18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705128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氧化铜和氧化亚铜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27685"/>
              </p:ext>
            </p:extLst>
          </p:nvPr>
        </p:nvGraphicFramePr>
        <p:xfrm>
          <a:off x="386080" y="1594609"/>
          <a:ext cx="11419840" cy="3404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="" xmlns:a16="http://schemas.microsoft.com/office/drawing/2014/main" val="850595561"/>
                    </a:ext>
                  </a:extLst>
                </a:gridCol>
                <a:gridCol w="4480560">
                  <a:extLst>
                    <a:ext uri="{9D8B030D-6E8A-4147-A177-3AD203B41FA5}">
                      <a16:colId xmlns="" xmlns:a16="http://schemas.microsoft.com/office/drawing/2014/main" val="1233407133"/>
                    </a:ext>
                  </a:extLst>
                </a:gridCol>
                <a:gridCol w="5201920">
                  <a:extLst>
                    <a:ext uri="{9D8B030D-6E8A-4147-A177-3AD203B41FA5}">
                      <a16:colId xmlns="" xmlns:a16="http://schemas.microsoft.com/office/drawing/2014/main" val="539883038"/>
                    </a:ext>
                  </a:extLst>
                </a:gridCol>
              </a:tblGrid>
              <a:tr h="68082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名称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氧化铜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氧化亚铜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8508918"/>
                  </a:ext>
                </a:extLst>
              </a:tr>
              <a:tr h="13616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与酸反应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(H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CuO+2H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Cu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O+2H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Cu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+Cu+H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1348240"/>
                  </a:ext>
                </a:extLst>
              </a:tr>
              <a:tr h="68082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CuO+H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Cu+H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2Cu+H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3529180"/>
                  </a:ext>
                </a:extLst>
              </a:tr>
              <a:tr h="68082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转化关系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4CuO       2Cu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O+O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9827548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125277" y="2885122"/>
            <a:ext cx="5246053" cy="1940399"/>
            <a:chOff x="4125277" y="2885122"/>
            <a:chExt cx="5246053" cy="1940399"/>
          </a:xfrm>
        </p:grpSpPr>
        <p:pic>
          <p:nvPicPr>
            <p:cNvPr id="18" name="图片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25277" y="2885122"/>
              <a:ext cx="401455" cy="231458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07005" y="2885122"/>
              <a:ext cx="401455" cy="231458"/>
            </a:xfrm>
            <a:prstGeom prst="rect">
              <a:avLst/>
            </a:prstGeom>
          </p:spPr>
        </p:pic>
        <p:pic>
          <p:nvPicPr>
            <p:cNvPr id="20" name="图片 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77665" y="3830466"/>
              <a:ext cx="367665" cy="332934"/>
            </a:xfrm>
            <a:prstGeom prst="rect">
              <a:avLst/>
            </a:prstGeom>
          </p:spPr>
        </p:pic>
        <p:pic>
          <p:nvPicPr>
            <p:cNvPr id="21" name="图片 2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003665" y="3830466"/>
              <a:ext cx="367665" cy="332934"/>
            </a:xfrm>
            <a:prstGeom prst="rect">
              <a:avLst/>
            </a:prstGeom>
          </p:spPr>
        </p:pic>
        <p:pic>
          <p:nvPicPr>
            <p:cNvPr id="22" name="图片 2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321615" y="4450207"/>
              <a:ext cx="414465" cy="375314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5" name="任意多边形 14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3" name="任意多边形 2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703003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氢氧化铜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Cu(OH)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是一种不溶于水的蓝色固体。其化学性质主要有弱碱性、不稳定性和弱氧化性等。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Cu(OH)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的化学性质</a:t>
            </a:r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578088" y="3597201"/>
            <a:ext cx="7035824" cy="183132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5" name="任意多边形 14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513087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8" y="729341"/>
            <a:ext cx="11713580" cy="5262979"/>
            <a:chOff x="243068" y="729341"/>
            <a:chExt cx="11713580" cy="5262979"/>
          </a:xfrm>
        </p:grpSpPr>
        <p:sp>
          <p:nvSpPr>
            <p:cNvPr id="4" name="矩形 3"/>
            <p:cNvSpPr/>
            <p:nvPr/>
          </p:nvSpPr>
          <p:spPr>
            <a:xfrm>
              <a:off x="243068" y="729341"/>
              <a:ext cx="11713580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/>
                <a:t>4.</a:t>
              </a:r>
              <a:r>
                <a:rPr lang="zh-CN" altLang="zh-CN" sz="2800" b="1" dirty="0"/>
                <a:t>硫酸铜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800" dirty="0"/>
                <a:t>CuSO</a:t>
              </a:r>
              <a:r>
                <a:rPr lang="en-US" altLang="zh-CN" sz="2800" baseline="-25000" dirty="0"/>
                <a:t>4</a:t>
              </a:r>
              <a:r>
                <a:rPr lang="zh-CN" altLang="zh-CN" sz="2800" dirty="0"/>
                <a:t>为白色粉末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吸水后生成蓝色的</a:t>
              </a:r>
              <a:r>
                <a:rPr lang="en-US" altLang="zh-CN" sz="2800" dirty="0"/>
                <a:t>CuSO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∙5H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O(</a:t>
              </a:r>
              <a:r>
                <a:rPr lang="zh-CN" altLang="zh-CN" sz="2800" dirty="0"/>
                <a:t>俗名为胆矾或蓝矾</a:t>
              </a:r>
              <a:r>
                <a:rPr lang="en-US" altLang="zh-CN" sz="2800" dirty="0"/>
                <a:t>), CuSO</a:t>
              </a:r>
              <a:r>
                <a:rPr lang="en-US" altLang="zh-CN" sz="2800" baseline="-25000" dirty="0"/>
                <a:t>4</a:t>
              </a:r>
              <a:r>
                <a:rPr lang="zh-CN" altLang="zh-CN" sz="2800" dirty="0"/>
                <a:t>吸水前后颜色变化很大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所以实验室常基于该原理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用白色的无水硫酸铜检验水的生成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但它不能用作干燥剂。</a:t>
              </a:r>
              <a:endParaRPr lang="en-US" altLang="zh-CN" sz="2800" dirty="0"/>
            </a:p>
            <a:p>
              <a:pPr>
                <a:lnSpc>
                  <a:spcPct val="120000"/>
                </a:lnSpc>
              </a:pPr>
              <a:r>
                <a:rPr lang="en-US" altLang="zh-CN" sz="2800" b="1" dirty="0"/>
                <a:t>5.</a:t>
              </a:r>
              <a:r>
                <a:rPr lang="zh-CN" altLang="zh-CN" sz="2800" b="1" dirty="0"/>
                <a:t>碱式碳酸铜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800" dirty="0"/>
                <a:t>(1)</a:t>
              </a:r>
              <a:r>
                <a:rPr lang="zh-CN" altLang="zh-CN" sz="2800" dirty="0"/>
                <a:t>化学式</a:t>
              </a:r>
              <a:r>
                <a:rPr lang="en-US" altLang="zh-CN" sz="2800" dirty="0"/>
                <a:t>:Cu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或</a:t>
              </a:r>
              <a:r>
                <a:rPr lang="en-US" altLang="zh-CN" sz="2800" dirty="0"/>
                <a:t>CuCO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∙Cu(OH)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是一种碱式盐。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800" dirty="0"/>
                <a:t>(2)</a:t>
              </a:r>
              <a:r>
                <a:rPr lang="zh-CN" altLang="zh-CN" sz="2800" dirty="0"/>
                <a:t>存在</a:t>
              </a:r>
              <a:r>
                <a:rPr lang="en-US" altLang="zh-CN" sz="2800" dirty="0"/>
                <a:t>:</a:t>
              </a:r>
              <a:r>
                <a:rPr lang="zh-CN" altLang="zh-CN" sz="2800" dirty="0"/>
                <a:t>孔雀石及铜锈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铜绿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的主要成分。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800" dirty="0"/>
                <a:t>(3)</a:t>
              </a:r>
              <a:r>
                <a:rPr lang="zh-CN" altLang="zh-CN" sz="2800" dirty="0"/>
                <a:t>用途</a:t>
              </a:r>
              <a:r>
                <a:rPr lang="en-US" altLang="zh-CN" sz="2800" dirty="0"/>
                <a:t>:</a:t>
              </a:r>
              <a:r>
                <a:rPr lang="zh-CN" altLang="zh-CN" sz="2800" dirty="0"/>
                <a:t>制备金属铜。</a:t>
              </a:r>
            </a:p>
            <a:p>
              <a:pPr>
                <a:lnSpc>
                  <a:spcPct val="120000"/>
                </a:lnSpc>
              </a:pPr>
              <a:r>
                <a:rPr lang="zh-CN" altLang="zh-CN" sz="2800" dirty="0"/>
                <a:t>方案一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干法</a:t>
              </a:r>
              <a:r>
                <a:rPr lang="en-US" altLang="zh-CN" sz="2800" dirty="0"/>
                <a:t>:Cu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       2CuO+CO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↑+H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O,CuO+CO       Cu+CO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;</a:t>
              </a:r>
              <a:endParaRPr lang="zh-CN" altLang="zh-CN" sz="2800" dirty="0"/>
            </a:p>
            <a:p>
              <a:pPr>
                <a:lnSpc>
                  <a:spcPct val="120000"/>
                </a:lnSpc>
              </a:pPr>
              <a:r>
                <a:rPr lang="zh-CN" altLang="zh-CN" sz="2800" dirty="0"/>
                <a:t>方案二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湿法</a:t>
              </a:r>
              <a:r>
                <a:rPr lang="en-US" altLang="zh-CN" sz="2800" dirty="0"/>
                <a:t>:Cu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+4H</a:t>
              </a:r>
              <a:r>
                <a:rPr lang="en-US" altLang="zh-CN" sz="2800" baseline="30000" dirty="0"/>
                <a:t>+</a:t>
              </a:r>
              <a:r>
                <a:rPr lang="en-US" altLang="zh-CN" sz="2800" dirty="0"/>
                <a:t>       2Cu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+CO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↑+3H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O,Cu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+Zn       Cu+Zn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。</a:t>
              </a:r>
            </a:p>
          </p:txBody>
        </p:sp>
        <p:pic>
          <p:nvPicPr>
            <p:cNvPr id="9" name="图片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377691" y="4845712"/>
              <a:ext cx="496650" cy="447710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132571" y="4845712"/>
              <a:ext cx="496650" cy="447710"/>
            </a:xfrm>
            <a:prstGeom prst="rect">
              <a:avLst/>
            </a:prstGeom>
          </p:spPr>
        </p:pic>
        <p:pic>
          <p:nvPicPr>
            <p:cNvPr id="11" name="图片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184481" y="5542280"/>
              <a:ext cx="381929" cy="216980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046041" y="5542280"/>
              <a:ext cx="381929" cy="21698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5" name="任意多边形 14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8" name="任意多边形 1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529833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归类比较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zh-CN" sz="2800" b="1" dirty="0"/>
              <a:t>铜及其化合物的颜色、状态及溶解性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2581"/>
              </p:ext>
            </p:extLst>
          </p:nvPr>
        </p:nvGraphicFramePr>
        <p:xfrm>
          <a:off x="243068" y="1855802"/>
          <a:ext cx="11713579" cy="4595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692">
                  <a:extLst>
                    <a:ext uri="{9D8B030D-6E8A-4147-A177-3AD203B41FA5}">
                      <a16:colId xmlns="" xmlns:a16="http://schemas.microsoft.com/office/drawing/2014/main" val="3287902812"/>
                    </a:ext>
                  </a:extLst>
                </a:gridCol>
                <a:gridCol w="1356360">
                  <a:extLst>
                    <a:ext uri="{9D8B030D-6E8A-4147-A177-3AD203B41FA5}">
                      <a16:colId xmlns="" xmlns:a16="http://schemas.microsoft.com/office/drawing/2014/main" val="4098599108"/>
                    </a:ext>
                  </a:extLst>
                </a:gridCol>
                <a:gridCol w="2423160">
                  <a:extLst>
                    <a:ext uri="{9D8B030D-6E8A-4147-A177-3AD203B41FA5}">
                      <a16:colId xmlns="" xmlns:a16="http://schemas.microsoft.com/office/drawing/2014/main" val="1622550381"/>
                    </a:ext>
                  </a:extLst>
                </a:gridCol>
                <a:gridCol w="2087880">
                  <a:extLst>
                    <a:ext uri="{9D8B030D-6E8A-4147-A177-3AD203B41FA5}">
                      <a16:colId xmlns="" xmlns:a16="http://schemas.microsoft.com/office/drawing/2014/main" val="1820672238"/>
                    </a:ext>
                  </a:extLst>
                </a:gridCol>
                <a:gridCol w="1341120">
                  <a:extLst>
                    <a:ext uri="{9D8B030D-6E8A-4147-A177-3AD203B41FA5}">
                      <a16:colId xmlns="" xmlns:a16="http://schemas.microsoft.com/office/drawing/2014/main" val="4208766660"/>
                    </a:ext>
                  </a:extLst>
                </a:gridCol>
                <a:gridCol w="3620367">
                  <a:extLst>
                    <a:ext uri="{9D8B030D-6E8A-4147-A177-3AD203B41FA5}">
                      <a16:colId xmlns="" xmlns:a16="http://schemas.microsoft.com/office/drawing/2014/main" val="268199052"/>
                    </a:ext>
                  </a:extLst>
                </a:gridCol>
              </a:tblGrid>
              <a:tr h="459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颜色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状态及溶解性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颜色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状态及溶解性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6303721"/>
                  </a:ext>
                </a:extLst>
              </a:tr>
              <a:tr h="1378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紫红色、金属光泽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固态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难溶于非氧化性酸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易溶于强氧化性酸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CuSO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白色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粉末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易溶于水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水溶液呈蓝色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0182882"/>
                  </a:ext>
                </a:extLst>
              </a:tr>
              <a:tr h="919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CuO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黑色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粉末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可溶于酸溶液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CuSO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∙5H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蓝色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晶体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5903149"/>
                  </a:ext>
                </a:extLst>
              </a:tr>
              <a:tr h="1838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砖红色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固体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难溶于水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可溶于酸溶液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生成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和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(OH)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绿色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粉末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难溶于水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可溶于酸溶液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2849756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53395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81338" y="1119258"/>
            <a:ext cx="10065636" cy="323779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1“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铝三角”转化关系及其应用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Al(OH)</a:t>
            </a:r>
            <a:r>
              <a:rPr lang="en-US" altLang="zh-CN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的图像和计算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3“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铁三角”及其应用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Fe</a:t>
            </a:r>
            <a:r>
              <a:rPr lang="en-US" altLang="zh-CN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</a:t>
            </a:r>
            <a:r>
              <a:rPr lang="en-US" altLang="zh-CN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3+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的检验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铜及其化合物的性质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从铝土矿中提取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</a:t>
            </a:r>
            <a:r>
              <a:rPr lang="en-US" altLang="zh-CN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的流程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无机化学工艺流程题的解题流程</a:t>
            </a:r>
          </a:p>
        </p:txBody>
      </p:sp>
      <p:sp>
        <p:nvSpPr>
          <p:cNvPr id="4" name="矩形 3">
            <a:hlinkClick r:id="" action="ppaction://noaction"/>
          </p:cNvPr>
          <p:cNvSpPr/>
          <p:nvPr/>
        </p:nvSpPr>
        <p:spPr>
          <a:xfrm>
            <a:off x="1081338" y="346007"/>
            <a:ext cx="10087407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DA251C"/>
                </a:solidFill>
                <a:latin typeface="+mj-ea"/>
              </a:rPr>
              <a:t>B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方法帮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•</a:t>
            </a:r>
            <a:r>
              <a:rPr lang="zh-CN" altLang="en-US" sz="2800" b="1" dirty="0">
                <a:solidFill>
                  <a:srgbClr val="DA251C"/>
                </a:solidFill>
                <a:latin typeface="Calibri" panose="020F0502020204030204" pitchFamily="34" charset="0"/>
                <a:cs typeface="微软雅黑" panose="020B0503020204020204" charset="-122"/>
              </a:rPr>
              <a:t>素养大提升</a:t>
            </a:r>
          </a:p>
        </p:txBody>
      </p:sp>
      <p:sp>
        <p:nvSpPr>
          <p:cNvPr id="5" name="矩形 4">
            <a:hlinkClick r:id="" action="ppaction://noaction"/>
          </p:cNvPr>
          <p:cNvSpPr/>
          <p:nvPr/>
        </p:nvSpPr>
        <p:spPr>
          <a:xfrm>
            <a:off x="1081343" y="4808533"/>
            <a:ext cx="10087402" cy="538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考法帮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•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  <a:cs typeface="微软雅黑" panose="020B0503020204020204" charset="-122"/>
              </a:rPr>
              <a:t>考向全扫描</a:t>
            </a:r>
          </a:p>
        </p:txBody>
      </p:sp>
      <p:sp>
        <p:nvSpPr>
          <p:cNvPr id="13" name="矩形 12">
            <a:hlinkClick r:id="rId2" action="ppaction://hlinksldjump"/>
          </p:cNvPr>
          <p:cNvSpPr/>
          <p:nvPr/>
        </p:nvSpPr>
        <p:spPr>
          <a:xfrm>
            <a:off x="1081338" y="5190727"/>
            <a:ext cx="10796134" cy="141435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以工艺流程为载体考查铁盐的水解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迁移“氢气还原氧化铜”实验装置模型考查金属元素的性质</a:t>
            </a:r>
          </a:p>
        </p:txBody>
      </p:sp>
    </p:spTree>
    <p:extLst>
      <p:ext uri="{BB962C8B-B14F-4D97-AF65-F5344CB8AC3E}">
        <p14:creationId xmlns:p14="http://schemas.microsoft.com/office/powerpoint/2010/main" val="3948538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92910"/>
            <a:ext cx="11713580" cy="49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447959"/>
              </p:ext>
            </p:extLst>
          </p:nvPr>
        </p:nvGraphicFramePr>
        <p:xfrm>
          <a:off x="243068" y="1458682"/>
          <a:ext cx="11713579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692">
                  <a:extLst>
                    <a:ext uri="{9D8B030D-6E8A-4147-A177-3AD203B41FA5}">
                      <a16:colId xmlns="" xmlns:a16="http://schemas.microsoft.com/office/drawing/2014/main" val="3287902812"/>
                    </a:ext>
                  </a:extLst>
                </a:gridCol>
                <a:gridCol w="1356360">
                  <a:extLst>
                    <a:ext uri="{9D8B030D-6E8A-4147-A177-3AD203B41FA5}">
                      <a16:colId xmlns="" xmlns:a16="http://schemas.microsoft.com/office/drawing/2014/main" val="4098599108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1622550381"/>
                    </a:ext>
                  </a:extLst>
                </a:gridCol>
                <a:gridCol w="2301240">
                  <a:extLst>
                    <a:ext uri="{9D8B030D-6E8A-4147-A177-3AD203B41FA5}">
                      <a16:colId xmlns="" xmlns:a16="http://schemas.microsoft.com/office/drawing/2014/main" val="1820672238"/>
                    </a:ext>
                  </a:extLst>
                </a:gridCol>
                <a:gridCol w="1341120">
                  <a:extLst>
                    <a:ext uri="{9D8B030D-6E8A-4147-A177-3AD203B41FA5}">
                      <a16:colId xmlns="" xmlns:a16="http://schemas.microsoft.com/office/drawing/2014/main" val="4208766660"/>
                    </a:ext>
                  </a:extLst>
                </a:gridCol>
                <a:gridCol w="3620367">
                  <a:extLst>
                    <a:ext uri="{9D8B030D-6E8A-4147-A177-3AD203B41FA5}">
                      <a16:colId xmlns="" xmlns:a16="http://schemas.microsoft.com/office/drawing/2014/main" val="268199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颜色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状态及溶解性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颜色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chemeClr val="tx1"/>
                          </a:solidFill>
                          <a:effectLst/>
                        </a:rPr>
                        <a:t>状态及溶解性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6303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CuCl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CuI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白色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粉末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难溶于水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Cu(OH)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蓝色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难溶于水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可溶于酸溶液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1487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CuS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黑色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粉末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难溶于水及非氧化性强酸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[Cu(NH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深蓝色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络合离子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溶于水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6734936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388608" y="4331454"/>
            <a:ext cx="9546203" cy="1200329"/>
            <a:chOff x="388608" y="4331454"/>
            <a:chExt cx="9546203" cy="1200329"/>
          </a:xfrm>
        </p:grpSpPr>
        <p:sp>
          <p:nvSpPr>
            <p:cNvPr id="9" name="矩形 8"/>
            <p:cNvSpPr/>
            <p:nvPr/>
          </p:nvSpPr>
          <p:spPr>
            <a:xfrm>
              <a:off x="388608" y="4331454"/>
              <a:ext cx="954620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注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:</a:t>
              </a:r>
              <a:r>
                <a:rPr lang="zh-CN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反应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CuSO</a:t>
              </a:r>
              <a:r>
                <a:rPr lang="en-US" altLang="zh-CN" sz="2400" baseline="-25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4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+H</a:t>
              </a:r>
              <a:r>
                <a:rPr lang="en-US" altLang="zh-CN" sz="2400" baseline="-25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2</a:t>
              </a: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S         </a:t>
              </a:r>
              <a:r>
                <a:rPr lang="en-US" altLang="zh-CN" sz="2400" dirty="0" err="1">
                  <a:latin typeface="+mj-lt"/>
                  <a:ea typeface="+mj-ea"/>
                </a:rPr>
                <a:t>CuS</a:t>
              </a:r>
              <a:r>
                <a:rPr lang="en-US" altLang="zh-CN" sz="2400" dirty="0">
                  <a:latin typeface="+mj-lt"/>
                  <a:ea typeface="+mj-ea"/>
                </a:rPr>
                <a:t>↓+H</a:t>
              </a:r>
              <a:r>
                <a:rPr lang="en-US" altLang="zh-CN" sz="2400" baseline="-25000" dirty="0">
                  <a:latin typeface="+mj-lt"/>
                  <a:ea typeface="+mj-ea"/>
                </a:rPr>
                <a:t>2</a:t>
              </a:r>
              <a:r>
                <a:rPr lang="en-US" altLang="zh-CN" sz="2400" dirty="0">
                  <a:latin typeface="+mj-lt"/>
                  <a:ea typeface="+mj-ea"/>
                </a:rPr>
                <a:t>SO</a:t>
              </a:r>
              <a:r>
                <a:rPr lang="en-US" altLang="zh-CN" sz="2400" baseline="-25000" dirty="0">
                  <a:latin typeface="+mj-lt"/>
                  <a:ea typeface="+mj-ea"/>
                </a:rPr>
                <a:t>4</a:t>
              </a:r>
              <a:r>
                <a:rPr lang="zh-CN" altLang="zh-CN" sz="2400" dirty="0">
                  <a:latin typeface="+mj-lt"/>
                  <a:ea typeface="+mj-ea"/>
                </a:rPr>
                <a:t>可说明</a:t>
              </a:r>
              <a:r>
                <a:rPr lang="en-US" altLang="zh-CN" sz="2400" dirty="0" err="1">
                  <a:latin typeface="+mj-lt"/>
                  <a:ea typeface="+mj-ea"/>
                </a:rPr>
                <a:t>CuS</a:t>
              </a:r>
              <a:r>
                <a:rPr lang="zh-CN" altLang="zh-CN" sz="2400" dirty="0">
                  <a:latin typeface="+mj-lt"/>
                  <a:ea typeface="+mj-ea"/>
                </a:rPr>
                <a:t>难溶于非氧化性强酸。</a:t>
              </a:r>
            </a:p>
            <a:p>
              <a:pPr>
                <a:lnSpc>
                  <a:spcPct val="150000"/>
                </a:lnSpc>
              </a:pPr>
              <a:endParaRPr lang="zh-CN" altLang="en-US" sz="2400" dirty="0">
                <a:latin typeface="+mj-lt"/>
                <a:ea typeface="+mj-ea"/>
              </a:endParaRPr>
            </a:p>
          </p:txBody>
        </p:sp>
        <p:pic>
          <p:nvPicPr>
            <p:cNvPr id="11" name="图片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90496" y="4572000"/>
              <a:ext cx="414704" cy="235600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7" name="任意多边形 16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806431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123" y="-2"/>
            <a:ext cx="7556856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5</a:t>
            </a:r>
            <a:r>
              <a:rPr lang="zh-CN" altLang="en-US" sz="2800" dirty="0">
                <a:solidFill>
                  <a:srgbClr val="DA251C"/>
                </a:solidFill>
              </a:rPr>
              <a:t>　金属材料与金属矿物的</a:t>
            </a:r>
            <a:r>
              <a:rPr lang="zh-CN" altLang="en-US" sz="2800" dirty="0" smtClean="0">
                <a:solidFill>
                  <a:srgbClr val="DA251C"/>
                </a:solidFill>
              </a:rPr>
              <a:t>开发利用    合金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068" y="729341"/>
            <a:ext cx="117135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/>
              <a:t> </a:t>
            </a:r>
            <a:r>
              <a:rPr lang="en-US" altLang="zh-CN" sz="2800" b="1" dirty="0"/>
              <a:t>1.</a:t>
            </a:r>
            <a:r>
              <a:rPr lang="zh-CN" altLang="en-US" sz="2800" b="1" dirty="0"/>
              <a:t>金属的结构特征</a:t>
            </a:r>
          </a:p>
          <a:p>
            <a:pPr>
              <a:lnSpc>
                <a:spcPct val="140000"/>
              </a:lnSpc>
            </a:pPr>
            <a:r>
              <a:rPr lang="en-US" altLang="zh-CN" sz="2800" dirty="0"/>
              <a:t>(1)</a:t>
            </a:r>
            <a:r>
              <a:rPr lang="zh-CN" altLang="en-US" sz="2800" dirty="0"/>
              <a:t>金属元素在元素周期表中的位置</a:t>
            </a:r>
          </a:p>
          <a:p>
            <a:pPr>
              <a:lnSpc>
                <a:spcPct val="140000"/>
              </a:lnSpc>
            </a:pPr>
            <a:r>
              <a:rPr lang="zh-CN" altLang="en-US" sz="2800" dirty="0"/>
              <a:t>在元素周期表中</a:t>
            </a:r>
            <a:r>
              <a:rPr lang="en-US" altLang="zh-CN" sz="2800" dirty="0"/>
              <a:t>,</a:t>
            </a:r>
            <a:r>
              <a:rPr lang="zh-CN" altLang="en-US" sz="2800" dirty="0"/>
              <a:t>没有金属元素的族是</a:t>
            </a:r>
            <a:r>
              <a:rPr lang="en-US" altLang="zh-CN" sz="2800" dirty="0" err="1"/>
              <a:t>ⅦA</a:t>
            </a:r>
            <a:r>
              <a:rPr lang="zh-CN" altLang="en-US" sz="2800" dirty="0"/>
              <a:t>族和 </a:t>
            </a:r>
            <a:r>
              <a:rPr lang="en-US" altLang="zh-CN" sz="2800" dirty="0"/>
              <a:t>0</a:t>
            </a:r>
            <a:r>
              <a:rPr lang="zh-CN" altLang="en-US" sz="2800" dirty="0"/>
              <a:t>族</a:t>
            </a:r>
            <a:r>
              <a:rPr lang="en-US" altLang="zh-CN" sz="2800" dirty="0"/>
              <a:t>,</a:t>
            </a:r>
            <a:r>
              <a:rPr lang="zh-CN" altLang="en-US" sz="2800" dirty="0"/>
              <a:t>全为金属元素的族是</a:t>
            </a:r>
            <a:r>
              <a:rPr lang="en-US" altLang="zh-CN" sz="2800" dirty="0" err="1"/>
              <a:t>ⅡA</a:t>
            </a:r>
            <a:r>
              <a:rPr lang="zh-CN" altLang="en-US" sz="2800" dirty="0"/>
              <a:t>族</a:t>
            </a:r>
            <a:r>
              <a:rPr lang="en-US" altLang="zh-CN" sz="2800" dirty="0"/>
              <a:t>,</a:t>
            </a:r>
            <a:r>
              <a:rPr lang="zh-CN" altLang="en-US" sz="2800" dirty="0"/>
              <a:t>全部副族</a:t>
            </a:r>
            <a:r>
              <a:rPr lang="en-US" altLang="zh-CN" sz="2800" dirty="0"/>
              <a:t>(</a:t>
            </a:r>
            <a:r>
              <a:rPr lang="en-US" altLang="zh-CN" sz="2800" dirty="0" err="1"/>
              <a:t>ⅠB~ⅦB</a:t>
            </a:r>
            <a:r>
              <a:rPr lang="en-US" altLang="zh-CN" sz="2800" dirty="0"/>
              <a:t>)</a:t>
            </a:r>
            <a:r>
              <a:rPr lang="zh-CN" altLang="en-US" sz="2800" dirty="0"/>
              <a:t>和</a:t>
            </a:r>
            <a:r>
              <a:rPr lang="en-US" altLang="zh-CN" sz="2800" dirty="0"/>
              <a:t>Ⅷ</a:t>
            </a:r>
            <a:r>
              <a:rPr lang="zh-CN" altLang="en-US" sz="2800" dirty="0"/>
              <a:t>族。</a:t>
            </a:r>
          </a:p>
          <a:p>
            <a:pPr>
              <a:lnSpc>
                <a:spcPct val="140000"/>
              </a:lnSpc>
            </a:pPr>
            <a:r>
              <a:rPr lang="en-US" altLang="zh-CN" sz="2800" dirty="0"/>
              <a:t>(2)</a:t>
            </a:r>
            <a:r>
              <a:rPr lang="zh-CN" altLang="en-US" sz="2800" dirty="0"/>
              <a:t>金属元素原子的最外层电子数比同周期非金属元素原子的少</a:t>
            </a:r>
            <a:r>
              <a:rPr lang="en-US" altLang="zh-CN" sz="2800" dirty="0"/>
              <a:t>,</a:t>
            </a:r>
            <a:r>
              <a:rPr lang="zh-CN" altLang="en-US" sz="2800" dirty="0"/>
              <a:t>一般小于</a:t>
            </a:r>
            <a:r>
              <a:rPr lang="en-US" altLang="zh-CN" sz="2800" dirty="0"/>
              <a:t>4</a:t>
            </a:r>
            <a:r>
              <a:rPr lang="zh-CN" altLang="en-US" sz="2800" dirty="0"/>
              <a:t>。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金属的物理通性</a:t>
            </a:r>
          </a:p>
          <a:p>
            <a:pPr>
              <a:lnSpc>
                <a:spcPct val="140000"/>
              </a:lnSpc>
            </a:pPr>
            <a:r>
              <a:rPr lang="en-US" altLang="zh-CN" sz="2800" dirty="0"/>
              <a:t>(1)</a:t>
            </a:r>
            <a:r>
              <a:rPr lang="zh-CN" altLang="en-US" sz="2800" dirty="0"/>
              <a:t>通常情况下</a:t>
            </a:r>
            <a:r>
              <a:rPr lang="en-US" altLang="zh-CN" sz="2800" dirty="0"/>
              <a:t>,</a:t>
            </a:r>
            <a:r>
              <a:rPr lang="zh-CN" altLang="en-US" sz="2800" dirty="0"/>
              <a:t>除</a:t>
            </a:r>
            <a:r>
              <a:rPr lang="en-US" altLang="zh-CN" sz="2800" dirty="0"/>
              <a:t>Hg</a:t>
            </a:r>
            <a:r>
              <a:rPr lang="zh-CN" altLang="en-US" sz="2800" dirty="0"/>
              <a:t>外</a:t>
            </a:r>
            <a:r>
              <a:rPr lang="en-US" altLang="zh-CN" sz="2800" dirty="0"/>
              <a:t>,</a:t>
            </a:r>
            <a:r>
              <a:rPr lang="zh-CN" altLang="en-US" sz="2800" dirty="0"/>
              <a:t>其余金属都是固态。</a:t>
            </a:r>
          </a:p>
          <a:p>
            <a:pPr>
              <a:lnSpc>
                <a:spcPct val="140000"/>
              </a:lnSpc>
            </a:pPr>
            <a:r>
              <a:rPr lang="en-US" altLang="zh-CN" sz="2800" dirty="0"/>
              <a:t>(2)</a:t>
            </a:r>
            <a:r>
              <a:rPr lang="zh-CN" altLang="en-US" sz="2800" dirty="0"/>
              <a:t>有金属光泽</a:t>
            </a:r>
            <a:r>
              <a:rPr lang="en-US" altLang="zh-CN" sz="2800" dirty="0"/>
              <a:t>,</a:t>
            </a:r>
            <a:r>
              <a:rPr lang="zh-CN" altLang="en-US" sz="2800" dirty="0"/>
              <a:t>不透明。</a:t>
            </a:r>
          </a:p>
          <a:p>
            <a:pPr>
              <a:lnSpc>
                <a:spcPct val="140000"/>
              </a:lnSpc>
            </a:pPr>
            <a:r>
              <a:rPr lang="en-US" altLang="zh-CN" sz="2800" dirty="0"/>
              <a:t>(3)</a:t>
            </a:r>
            <a:r>
              <a:rPr lang="zh-CN" altLang="en-US" sz="2800" dirty="0"/>
              <a:t>有导热性和导电性。</a:t>
            </a:r>
          </a:p>
          <a:p>
            <a:pPr>
              <a:lnSpc>
                <a:spcPct val="140000"/>
              </a:lnSpc>
            </a:pPr>
            <a:r>
              <a:rPr lang="en-US" altLang="zh-CN" sz="2800" dirty="0"/>
              <a:t>(4)</a:t>
            </a:r>
            <a:r>
              <a:rPr lang="zh-CN" altLang="en-US" sz="2800" dirty="0"/>
              <a:t>有延展性。</a:t>
            </a:r>
          </a:p>
        </p:txBody>
      </p:sp>
    </p:spTree>
    <p:extLst>
      <p:ext uri="{BB962C8B-B14F-4D97-AF65-F5344CB8AC3E}">
        <p14:creationId xmlns:p14="http://schemas.microsoft.com/office/powerpoint/2010/main" val="3944186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归类比较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2800" b="1" dirty="0"/>
              <a:t>性质特殊的金属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有颜色的金属</a:t>
            </a:r>
            <a:r>
              <a:rPr lang="en-US" altLang="zh-CN" sz="2800" dirty="0"/>
              <a:t>:</a:t>
            </a:r>
            <a:r>
              <a:rPr lang="zh-CN" altLang="zh-CN" sz="2800" dirty="0"/>
              <a:t>紫红色</a:t>
            </a:r>
            <a:r>
              <a:rPr lang="en-US" altLang="zh-CN" sz="2800" dirty="0"/>
              <a:t>——Cu</a:t>
            </a:r>
            <a:r>
              <a:rPr lang="zh-CN" altLang="zh-CN" sz="2800" dirty="0"/>
              <a:t>、黄色</a:t>
            </a:r>
            <a:r>
              <a:rPr lang="en-US" altLang="zh-CN" sz="2800" dirty="0"/>
              <a:t>——Au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常温下呈液态的金属</a:t>
            </a:r>
            <a:r>
              <a:rPr lang="en-US" altLang="zh-CN" sz="2800" dirty="0"/>
              <a:t>——Hg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密度最小的金属</a:t>
            </a:r>
            <a:r>
              <a:rPr lang="en-US" altLang="zh-CN" sz="2800" dirty="0"/>
              <a:t>——Li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4.</a:t>
            </a:r>
            <a:r>
              <a:rPr lang="zh-CN" altLang="zh-CN" sz="2800" dirty="0"/>
              <a:t>硬度最大的金属</a:t>
            </a:r>
            <a:r>
              <a:rPr lang="en-US" altLang="zh-CN" sz="2800" dirty="0"/>
              <a:t>——Cr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5.</a:t>
            </a:r>
            <a:r>
              <a:rPr lang="zh-CN" altLang="zh-CN" sz="2800" dirty="0"/>
              <a:t>熔点最高的金属</a:t>
            </a:r>
            <a:r>
              <a:rPr lang="en-US" altLang="zh-CN" sz="2800" dirty="0"/>
              <a:t>——W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6.</a:t>
            </a:r>
            <a:r>
              <a:rPr lang="zh-CN" altLang="zh-CN" sz="2800" dirty="0"/>
              <a:t>地壳中含量最高的金属</a:t>
            </a:r>
            <a:r>
              <a:rPr lang="en-US" altLang="zh-CN" sz="2800" dirty="0"/>
              <a:t>——Al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rgbClr val="DA251C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480404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43068" y="729341"/>
                <a:ext cx="11713580" cy="646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3.</a:t>
                </a:r>
                <a:r>
                  <a:rPr lang="zh-CN" altLang="zh-CN" sz="2800" b="1" dirty="0"/>
                  <a:t>金属的冶炼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(1)</a:t>
                </a:r>
                <a:r>
                  <a:rPr lang="zh-CN" altLang="zh-CN" sz="2800" dirty="0"/>
                  <a:t>金属的冶炼原理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金属的冶炼就是把金属从金属矿物中提炼出来。由于金属矿物中的金属大都以化合态的形式存在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所以金属冶炼的实质是将化合态的金属还原成游离态的单质</a:t>
                </a:r>
                <a:r>
                  <a:rPr lang="en-US" altLang="zh-CN" sz="2800" dirty="0"/>
                  <a:t>:</a:t>
                </a:r>
                <a:r>
                  <a:rPr lang="en-US" altLang="zh-CN" sz="2800" dirty="0" err="1"/>
                  <a:t>M</a:t>
                </a:r>
                <a:r>
                  <a:rPr lang="en-US" altLang="zh-CN" sz="2800" i="1" baseline="30000" dirty="0" err="1"/>
                  <a:t>n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e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     M</a:t>
                </a:r>
                <a:r>
                  <a:rPr lang="zh-CN" altLang="zh-CN" sz="2800" dirty="0"/>
                  <a:t>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</a:t>
                </a:r>
                <a:r>
                  <a:rPr lang="zh-CN" altLang="zh-CN" sz="2800" dirty="0"/>
                  <a:t>金属的冶炼方法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根据金属活动性顺序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金属冶炼的方法可大致归纳如下</a:t>
                </a:r>
                <a:r>
                  <a:rPr lang="en-US" altLang="zh-CN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zh-CN" altLang="zh-CN" sz="2400"/>
                          <m:t>　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Ca</m:t>
                        </m:r>
                        <m:r>
                          <m:rPr>
                            <m:nor/>
                          </m:rPr>
                          <a:rPr lang="zh-CN" altLang="zh-CN" sz="2400"/>
                          <m:t>　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Na</m:t>
                        </m:r>
                        <m:r>
                          <m:rPr>
                            <m:nor/>
                          </m:rPr>
                          <a:rPr lang="zh-CN" altLang="zh-CN" sz="2400"/>
                          <m:t>　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m:rPr>
                            <m:nor/>
                          </m:rPr>
                          <a:rPr lang="zh-CN" altLang="zh-CN" sz="2400"/>
                          <m:t>　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Al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zh-CN" sz="2400"/>
                          <m:t>电解法</m:t>
                        </m:r>
                      </m:den>
                    </m:f>
                  </m:oMath>
                </a14:m>
                <a:r>
                  <a:rPr lang="zh-CN" altLang="zh-CN" sz="2400" dirty="0"/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Zn</m:t>
                        </m:r>
                        <m:r>
                          <m:rPr>
                            <m:nor/>
                          </m:rPr>
                          <a:rPr lang="zh-CN" altLang="zh-CN" sz="2400"/>
                          <m:t>　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zh-CN" altLang="zh-CN" sz="2400"/>
                          <m:t>　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Sn</m:t>
                        </m:r>
                        <m:r>
                          <m:rPr>
                            <m:nor/>
                          </m:rPr>
                          <a:rPr lang="zh-CN" altLang="zh-CN" sz="2400"/>
                          <m:t>　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Pb</m:t>
                        </m:r>
                        <m:r>
                          <m:rPr>
                            <m:nor/>
                          </m:rPr>
                          <a:rPr lang="en-US" altLang="zh-CN" sz="24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400"/>
                          <m:t>)</m:t>
                        </m:r>
                        <m:r>
                          <m:rPr>
                            <m:nor/>
                          </m:rPr>
                          <a:rPr lang="zh-CN" altLang="zh-CN" sz="2400"/>
                          <m:t>　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Cu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zh-CN" sz="2400"/>
                          <m:t>热还原法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Hg</m:t>
                        </m:r>
                        <m:r>
                          <m:rPr>
                            <m:nor/>
                          </m:rPr>
                          <a:rPr lang="zh-CN" altLang="zh-CN" sz="2400"/>
                          <m:t>　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Ag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zh-CN" sz="2400"/>
                          <m:t>热分解法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Pt</m:t>
                        </m:r>
                        <m:r>
                          <m:rPr>
                            <m:nor/>
                          </m:rPr>
                          <a:rPr lang="zh-CN" altLang="zh-CN" sz="2400"/>
                          <m:t>　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Au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zh-CN" sz="2400"/>
                          <m:t>物理提取法</m:t>
                        </m:r>
                      </m:den>
                    </m:f>
                  </m:oMath>
                </a14:m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endParaRPr lang="zh-CN" altLang="zh-CN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8" y="729341"/>
                <a:ext cx="11713580" cy="6464783"/>
              </a:xfrm>
              <a:prstGeom prst="rect">
                <a:avLst/>
              </a:prstGeom>
              <a:blipFill rotWithShape="1">
                <a:blip r:embed="rId2"/>
                <a:stretch>
                  <a:fillRect l="-1093" r="-2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3111182" y="3636009"/>
            <a:ext cx="355918" cy="20220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2" name="任意多边形 11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5" name="任意多边形 14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390648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71216"/>
              </p:ext>
            </p:extLst>
          </p:nvPr>
        </p:nvGraphicFramePr>
        <p:xfrm>
          <a:off x="247891" y="999592"/>
          <a:ext cx="11697183" cy="5632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629">
                  <a:extLst>
                    <a:ext uri="{9D8B030D-6E8A-4147-A177-3AD203B41FA5}">
                      <a16:colId xmlns="" xmlns:a16="http://schemas.microsoft.com/office/drawing/2014/main" val="1042073702"/>
                    </a:ext>
                  </a:extLst>
                </a:gridCol>
                <a:gridCol w="1326050">
                  <a:extLst>
                    <a:ext uri="{9D8B030D-6E8A-4147-A177-3AD203B41FA5}">
                      <a16:colId xmlns="" xmlns:a16="http://schemas.microsoft.com/office/drawing/2014/main" val="277868117"/>
                    </a:ext>
                  </a:extLst>
                </a:gridCol>
                <a:gridCol w="9919504">
                  <a:extLst>
                    <a:ext uri="{9D8B030D-6E8A-4147-A177-3AD203B41FA5}">
                      <a16:colId xmlns="" xmlns:a16="http://schemas.microsoft.com/office/drawing/2014/main" val="382625766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冶炼方法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冶炼原理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168588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热分解法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对于某些得电子能力较强的不活泼金属离子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可直接用加热分解的方法将金属从其化合物中还原出来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这种方法叫作热分解法。可用热分解法冶炼的金属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其金属性很弱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原子难失去电子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离子易得到电子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化合物的稳定性较弱。在金属活动性顺序右端区域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如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Hg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Ag)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2HgO      2Hg+O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↑,2Ag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     4Ag+O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3437416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热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还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原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焦炭还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原法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ZnO+C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Zn+CO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↑,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MgO+C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Mg+CO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14259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还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原法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+3CO      2Fe+3CO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,CuO+CO      Cu+CO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0959520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3007996" y="4094155"/>
            <a:ext cx="6110604" cy="2053434"/>
            <a:chOff x="3007996" y="4094155"/>
            <a:chExt cx="6110604" cy="2053434"/>
          </a:xfrm>
        </p:grpSpPr>
        <p:pic>
          <p:nvPicPr>
            <p:cNvPr id="20" name="图片 1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07996" y="4094155"/>
              <a:ext cx="369568" cy="334660"/>
            </a:xfrm>
            <a:prstGeom prst="rect">
              <a:avLst/>
            </a:prstGeom>
          </p:spPr>
        </p:pic>
        <p:pic>
          <p:nvPicPr>
            <p:cNvPr id="21" name="图片 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952885" y="4094155"/>
              <a:ext cx="369568" cy="334660"/>
            </a:xfrm>
            <a:prstGeom prst="rect">
              <a:avLst/>
            </a:prstGeom>
          </p:spPr>
        </p:pic>
        <p:pic>
          <p:nvPicPr>
            <p:cNvPr id="22" name="图片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061463" y="4831969"/>
              <a:ext cx="344928" cy="312344"/>
            </a:xfrm>
            <a:prstGeom prst="rect">
              <a:avLst/>
            </a:prstGeom>
          </p:spPr>
        </p:pic>
        <p:pic>
          <p:nvPicPr>
            <p:cNvPr id="23" name="图片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69844" y="4831969"/>
              <a:ext cx="344928" cy="312344"/>
            </a:xfrm>
            <a:prstGeom prst="rect">
              <a:avLst/>
            </a:prstGeom>
          </p:spPr>
        </p:pic>
        <p:pic>
          <p:nvPicPr>
            <p:cNvPr id="24" name="图片 2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817062" y="5845824"/>
              <a:ext cx="301538" cy="273054"/>
            </a:xfrm>
            <a:prstGeom prst="rect">
              <a:avLst/>
            </a:prstGeom>
          </p:spPr>
        </p:pic>
        <p:pic>
          <p:nvPicPr>
            <p:cNvPr id="25" name="图片 2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10383" y="5835245"/>
              <a:ext cx="344928" cy="312344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5" name="任意多边形 14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8" name="任意多边形 1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377803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867087"/>
              </p:ext>
            </p:extLst>
          </p:nvPr>
        </p:nvGraphicFramePr>
        <p:xfrm>
          <a:off x="247891" y="1388699"/>
          <a:ext cx="11697183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629">
                  <a:extLst>
                    <a:ext uri="{9D8B030D-6E8A-4147-A177-3AD203B41FA5}">
                      <a16:colId xmlns="" xmlns:a16="http://schemas.microsoft.com/office/drawing/2014/main" val="1042073702"/>
                    </a:ext>
                  </a:extLst>
                </a:gridCol>
                <a:gridCol w="1326050">
                  <a:extLst>
                    <a:ext uri="{9D8B030D-6E8A-4147-A177-3AD203B41FA5}">
                      <a16:colId xmlns="" xmlns:a16="http://schemas.microsoft.com/office/drawing/2014/main" val="277868117"/>
                    </a:ext>
                  </a:extLst>
                </a:gridCol>
                <a:gridCol w="9919504">
                  <a:extLst>
                    <a:ext uri="{9D8B030D-6E8A-4147-A177-3AD203B41FA5}">
                      <a16:colId xmlns="" xmlns:a16="http://schemas.microsoft.com/office/drawing/2014/main" val="382625766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冶炼方法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冶炼原理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168588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热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还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原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法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氢气还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原法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WO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+3H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W+3H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O,Fe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+4H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3Fe+4H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34145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活泼金属还原法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活泼金属置换活动性相对较弱的金属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除溶液中的置换反应外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还有一些高温下的置换反应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:2Al+Fe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2Fe+Al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此反应也称为铝热反应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3795622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电解法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在金属活动性顺序中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钾、钠、钙、铝等金属的还原性很强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这些金属很容易失去电子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形成的金属阳离子氧化性较弱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较难用还原剂还原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通常采用电解熔融金属化合物的方法来冶炼。缺点是耗电量大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成本较高。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2NaCl(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熔融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      2Na+Cl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↑,MgCl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熔融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     Mg+Cl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↑,2Al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熔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融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       4Al+3O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3961239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0939671" y="92703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en-US" sz="2400" dirty="0"/>
          </a:p>
        </p:txBody>
      </p:sp>
      <p:grpSp>
        <p:nvGrpSpPr>
          <p:cNvPr id="4" name="组合 3"/>
          <p:cNvGrpSpPr/>
          <p:nvPr/>
        </p:nvGrpSpPr>
        <p:grpSpPr>
          <a:xfrm>
            <a:off x="2639060" y="2099310"/>
            <a:ext cx="6276367" cy="4362066"/>
            <a:chOff x="2639060" y="2099310"/>
            <a:chExt cx="6276367" cy="4362066"/>
          </a:xfrm>
        </p:grpSpPr>
        <p:pic>
          <p:nvPicPr>
            <p:cNvPr id="9" name="图片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974211" y="2099310"/>
              <a:ext cx="336956" cy="305124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578471" y="2099310"/>
              <a:ext cx="336956" cy="305124"/>
            </a:xfrm>
            <a:prstGeom prst="rect">
              <a:avLst/>
            </a:prstGeom>
          </p:spPr>
        </p:pic>
        <p:pic>
          <p:nvPicPr>
            <p:cNvPr id="11" name="图片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703820" y="3128729"/>
              <a:ext cx="404778" cy="366538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44687" y="5665160"/>
              <a:ext cx="433968" cy="392974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058467" y="5665160"/>
              <a:ext cx="433968" cy="392974"/>
            </a:xfrm>
            <a:prstGeom prst="rect">
              <a:avLst/>
            </a:prstGeom>
          </p:spPr>
        </p:pic>
        <p:pic>
          <p:nvPicPr>
            <p:cNvPr id="14" name="图片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639060" y="6091252"/>
              <a:ext cx="566420" cy="37012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0" name="任意多边形 1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967073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金属冶炼的步骤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73590"/>
              </p:ext>
            </p:extLst>
          </p:nvPr>
        </p:nvGraphicFramePr>
        <p:xfrm>
          <a:off x="352064" y="1468004"/>
          <a:ext cx="11604583" cy="4651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928">
                  <a:extLst>
                    <a:ext uri="{9D8B030D-6E8A-4147-A177-3AD203B41FA5}">
                      <a16:colId xmlns="" xmlns:a16="http://schemas.microsoft.com/office/drawing/2014/main" val="2845525138"/>
                    </a:ext>
                  </a:extLst>
                </a:gridCol>
                <a:gridCol w="5635071">
                  <a:extLst>
                    <a:ext uri="{9D8B030D-6E8A-4147-A177-3AD203B41FA5}">
                      <a16:colId xmlns="" xmlns:a16="http://schemas.microsoft.com/office/drawing/2014/main" val="782626086"/>
                    </a:ext>
                  </a:extLst>
                </a:gridCol>
                <a:gridCol w="5127584">
                  <a:extLst>
                    <a:ext uri="{9D8B030D-6E8A-4147-A177-3AD203B41FA5}">
                      <a16:colId xmlns="" xmlns:a16="http://schemas.microsoft.com/office/drawing/2014/main" val="723450704"/>
                    </a:ext>
                  </a:extLst>
                </a:gridCol>
              </a:tblGrid>
              <a:tr h="624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步骤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一般方法或原理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目的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4762121"/>
                  </a:ext>
                </a:extLst>
              </a:tr>
              <a:tr h="13319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矿石富集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采矿、选矿、粉碎、筛矿、洗矿等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除去杂质、提高矿石中有用成分的含量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6465632"/>
                  </a:ext>
                </a:extLst>
              </a:tr>
              <a:tr h="2039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冶炼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利用氧化还原反应原理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在一定条件下用还原剂把金属从金属矿物中还原成金属单质 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得到粗金属单质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含少量杂质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2513817"/>
                  </a:ext>
                </a:extLst>
              </a:tr>
              <a:tr h="624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精炼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加入除杂试剂或电解精炼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提炼得到纯金属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3912926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858" y="-20248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53165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43068" y="729341"/>
                <a:ext cx="11713580" cy="5199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4.</a:t>
                </a:r>
                <a:r>
                  <a:rPr lang="zh-CN" altLang="zh-CN" sz="2800" b="1" dirty="0"/>
                  <a:t>金属材料的分类</a:t>
                </a:r>
              </a:p>
              <a:p>
                <a:r>
                  <a:rPr lang="en-US" altLang="zh-CN" sz="2800" dirty="0"/>
                  <a:t/>
                </a:r>
                <a:br>
                  <a:rPr lang="en-US" altLang="zh-CN" sz="2800" dirty="0"/>
                </a:br>
                <a:r>
                  <a:rPr lang="zh-CN" altLang="zh-CN" sz="2800" dirty="0"/>
                  <a:t>金属材料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800"/>
                                <m:t>按组成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纯金属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合金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800"/>
                                <m:t>按性能特点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黑色金属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: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包括铁、铬、锰以及它们的合金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有色金属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: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除黑色金属以外的其他金属及其合金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800"/>
                                <m:t>按密度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重金属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: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密度大于 </m:t>
                                        </m:r>
                                        <m:r>
                                          <a:rPr lang="en-US" altLang="zh-CN" sz="28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.</m:t>
                                        </m:r>
                                        <m:r>
                                          <a:rPr lang="en-US" altLang="zh-CN" sz="28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800">
                                            <a:latin typeface="Cambria Math" panose="02040503050406030204" pitchFamily="18" charset="0"/>
                                          </a:rPr>
                                          <m:t>g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/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80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  <m:sSup>
                                          <m:sSupPr>
                                            <m:ctrlPr>
                                              <a:rPr lang="zh-CN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800">
                                                <a:latin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8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轻金属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: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密度小于</m:t>
                                        </m:r>
                                        <m:r>
                                          <a:rPr lang="en-US" altLang="zh-CN" sz="28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.</m:t>
                                        </m:r>
                                        <m:r>
                                          <a:rPr lang="en-US" altLang="zh-CN" sz="28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800">
                                            <a:latin typeface="Cambria Math" panose="02040503050406030204" pitchFamily="18" charset="0"/>
                                          </a:rPr>
                                          <m:t>g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/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80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  <m:sSup>
                                          <m:sSupPr>
                                            <m:ctrlPr>
                                              <a:rPr lang="zh-CN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800">
                                                <a:latin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8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800"/>
                                <m:t>按含量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常见金属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: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铁、铜、铝、镁等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稀有金属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2800"/>
                                          <m:t>: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/>
                                          <m:t>锆、铌、钼、铪等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8" y="729341"/>
                <a:ext cx="11713580" cy="5199821"/>
              </a:xfrm>
              <a:prstGeom prst="rect">
                <a:avLst/>
              </a:prstGeom>
              <a:blipFill rotWithShape="1">
                <a:blip r:embed="rId2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508678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43068" y="729341"/>
                <a:ext cx="11713580" cy="5054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/>
                  <a:t>5.</a:t>
                </a:r>
                <a:r>
                  <a:rPr lang="zh-CN" altLang="zh-CN" sz="2400" b="1" dirty="0"/>
                  <a:t>合金</a:t>
                </a:r>
                <a:r>
                  <a:rPr lang="en-US" altLang="zh-CN" sz="2400" dirty="0"/>
                  <a:t/>
                </a:r>
                <a:br>
                  <a:rPr lang="en-US" altLang="zh-CN" sz="2400" dirty="0"/>
                </a:br>
                <a:r>
                  <a:rPr lang="zh-CN" altLang="en-US" sz="2400" dirty="0"/>
                  <a:t>合</a:t>
                </a:r>
                <a:r>
                  <a:rPr lang="zh-CN" altLang="zh-CN" sz="2400" dirty="0"/>
                  <a:t>金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400"/>
                                <m:t>定义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/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zh-CN" altLang="zh-CN" sz="2400"/>
                                <m:t>由两种或两种以上的金属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zh-CN" altLang="zh-CN" sz="2400"/>
                                <m:t>或金属与非金属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/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zh-CN" altLang="zh-CN" sz="2400"/>
                                <m:t>熔合而成的具有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400"/>
                                <m:t>金属特性的物质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zh-CN" altLang="zh-CN" sz="2400"/>
                                      <m:t>种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zh-CN" altLang="zh-CN" sz="2400"/>
                                      <m:t>类</m:t>
                                    </m:r>
                                  </m:e>
                                </m:mr>
                              </m:m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400"/>
                                          <m:t>铜合金</m:t>
                                        </m:r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zh-CN" altLang="zh-CN" sz="2400"/>
                                                    <m:t>青铜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US" altLang="zh-CN" sz="2400"/>
                                                    <m:t>: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zh-CN" altLang="zh-CN" sz="2400"/>
                                                    <m:t>中国最早使用的合金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zh-CN" altLang="zh-CN" sz="2400"/>
                                                    <m:t>黄铜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US" altLang="zh-CN" sz="2400"/>
                                                    <m:t>: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zh-CN" altLang="zh-CN" sz="2400"/>
                                                    <m:t>含锌及少量的锡、铅、铝等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zh-CN" altLang="zh-CN" sz="2400"/>
                                                    <m:t>白铜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US" altLang="zh-CN" sz="2400"/>
                                                    <m:t>: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zh-CN" altLang="zh-CN" sz="2400"/>
                                                    <m:t>含镍、锌及少量的锰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                                </m:t>
                                        </m:r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zh-CN" altLang="zh-CN" sz="2400"/>
                                                <m:t>钢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altLang="zh-CN" sz="2400"/>
                                                <m:t>(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zh-CN" altLang="zh-CN" sz="2400"/>
                                                <m:t>用量最大、用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zh-CN" altLang="zh-CN" sz="2400"/>
                                                <m:t>途最广的合金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altLang="zh-CN" sz="2400"/>
                                                <m:t>)</m:t>
                                              </m:r>
                                            </m:e>
                                          </m:mr>
                                        </m:m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zh-CN" altLang="zh-CN" sz="2400"/>
                                                    <m:t>碳素钢</m:t>
                                                  </m:r>
                                                  <m:d>
                                                    <m:dPr>
                                                      <m:begChr m:val="{"/>
                                                      <m:endChr m:val=""/>
                                                      <m:ctrlPr>
                                                        <a:rPr lang="zh-CN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m>
                                                        <m:mPr>
                                                          <m:plcHide m:val="on"/>
                                                          <m:mcs>
                                                            <m:mc>
                                                              <m:mcPr>
                                                                <m:count m:val="1"/>
                                                                <m:mcJc m:val="center"/>
                                                              </m:mcPr>
                                                            </m:mc>
                                                          </m:mcs>
                                                          <m:ctrlPr>
                                                            <a:rPr lang="zh-CN" altLang="zh-CN" sz="2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mPr>
                                                        <m:mr>
                                                          <m:e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zh-CN" altLang="zh-CN" sz="2400"/>
                                                              <m:t>低碳钢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/>
                                                              <m:t>: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zh-CN" altLang="zh-CN" sz="2400"/>
                                                              <m:t>含碳量低于</m:t>
                                                            </m:r>
                                                            <m:r>
                                                              <a:rPr lang="en-US" altLang="zh-CN" sz="240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0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/>
                                                              <m:t>.</m:t>
                                                            </m:r>
                                                            <m:r>
                                                              <a:rPr lang="en-US" altLang="zh-CN" sz="240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3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/>
                                                              <m:t>%</m:t>
                                                            </m:r>
                                                            <m:r>
                                                              <a:rPr lang="en-US" altLang="zh-CN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          </m:t>
                                                            </m:r>
                                                          </m:e>
                                                        </m:mr>
                                                        <m:mr>
                                                          <m:e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zh-CN" altLang="zh-CN" sz="2400"/>
                                                              <m:t>中碳钢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/>
                                                              <m:t>: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zh-CN" altLang="zh-CN" sz="2400"/>
                                                              <m:t>含碳量为</m:t>
                                                            </m:r>
                                                            <m:r>
                                                              <a:rPr lang="en-US" altLang="zh-CN" sz="240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0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/>
                                                              <m:t>.</m:t>
                                                            </m:r>
                                                            <m:r>
                                                              <a:rPr lang="en-US" altLang="zh-CN" sz="240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3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/>
                                                              <m:t>%~</m:t>
                                                            </m:r>
                                                            <m:r>
                                                              <a:rPr lang="en-US" altLang="zh-CN" sz="240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0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/>
                                                              <m:t>.</m:t>
                                                            </m:r>
                                                            <m:r>
                                                              <a:rPr lang="en-US" altLang="zh-CN" sz="240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6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/>
                                                              <m:t>%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 b="0" i="0" smtClean="0"/>
                                                              <m:t>  </m:t>
                                                            </m:r>
                                                          </m:e>
                                                        </m:mr>
                                                        <m:mr>
                                                          <m:e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zh-CN" altLang="zh-CN" sz="2400"/>
                                                              <m:t>高碳钢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/>
                                                              <m:t>: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zh-CN" altLang="zh-CN" sz="2400"/>
                                                              <m:t>含碳量高于</m:t>
                                                            </m:r>
                                                            <m:r>
                                                              <a:rPr lang="en-US" altLang="zh-CN" sz="240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0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/>
                                                              <m:t>.</m:t>
                                                            </m:r>
                                                            <m:r>
                                                              <a:rPr lang="en-US" altLang="zh-CN" sz="240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6</m:t>
                                                            </m:r>
                                                            <m:r>
                                                              <m:rPr>
                                                                <m:nor/>
                                                              </m:rPr>
                                                              <a:rPr lang="en-US" altLang="zh-CN" sz="2400"/>
                                                              <m:t>%</m:t>
                                                            </m:r>
                                                            <m:r>
                                                              <a:rPr lang="en-US" altLang="zh-CN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          </m:t>
                                                            </m:r>
                                                          </m:e>
                                                        </m:mr>
                                                      </m:m>
                                                    </m:e>
                                                  </m:d>
                                                  <m:r>
                                                    <a:rPr lang="en-US" altLang="zh-CN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         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zh-CN" altLang="zh-CN" sz="2400"/>
                                                    <m:t>合金钢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US" altLang="zh-CN" sz="2400"/>
                                                    <m:t>: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zh-CN" altLang="zh-CN" sz="2400"/>
                                                    <m:t>在碳素钢中添加铬、锰、镍等元素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400"/>
                                <m:t>性能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/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zh-CN" altLang="zh-CN" sz="2400"/>
                                <m:t>硬度一般比它的各成分金属的大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zh-CN" altLang="zh-CN" sz="2400"/>
                                <m:t>熔点一般比它的各成分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/>
                                <m:t>    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400"/>
                                <m:t>　　金属的低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zh-CN" altLang="zh-CN" sz="2400"/>
                                <m:t>当各成分的配比不一样时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zh-CN" altLang="zh-CN" sz="2400"/>
                                <m:t>性能有所差别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/>
                                <m:t>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36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8" y="729341"/>
                <a:ext cx="11713580" cy="5054012"/>
              </a:xfrm>
              <a:prstGeom prst="rect">
                <a:avLst/>
              </a:prstGeom>
              <a:blipFill rotWithShape="1">
                <a:blip r:embed="rId2"/>
                <a:stretch>
                  <a:fillRect l="-833" t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833641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方法帮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素养大提升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999514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“铝三角”转化关系及其应用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Al(OH)</a:t>
            </a:r>
            <a:r>
              <a:rPr lang="en-US" altLang="zh-CN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的图像和计算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3“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铁三角”及其应用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Fe</a:t>
            </a:r>
            <a:r>
              <a:rPr lang="en-US" altLang="zh-CN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</a:t>
            </a:r>
            <a:r>
              <a:rPr lang="en-US" altLang="zh-CN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3+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的检验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铜及其化合物的性质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从铝土矿中提取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</a:t>
            </a:r>
            <a:r>
              <a:rPr lang="en-US" altLang="zh-CN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的流程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无机化学工艺流程题的解题流程</a:t>
            </a:r>
          </a:p>
        </p:txBody>
      </p:sp>
    </p:spTree>
    <p:extLst>
      <p:ext uri="{BB962C8B-B14F-4D97-AF65-F5344CB8AC3E}">
        <p14:creationId xmlns:p14="http://schemas.microsoft.com/office/powerpoint/2010/main" val="399995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487885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</a:p>
        </p:txBody>
      </p:sp>
    </p:spTree>
    <p:extLst>
      <p:ext uri="{BB962C8B-B14F-4D97-AF65-F5344CB8AC3E}">
        <p14:creationId xmlns:p14="http://schemas.microsoft.com/office/powerpoint/2010/main" val="462961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5773838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1 “</a:t>
            </a:r>
            <a:r>
              <a:rPr lang="zh-CN" altLang="en-US" sz="2800" dirty="0">
                <a:solidFill>
                  <a:srgbClr val="DA251C"/>
                </a:solidFill>
              </a:rPr>
              <a:t>铝三角”转化关系及其应用</a:t>
            </a:r>
            <a:endParaRPr lang="zh-CN" altLang="zh-CN" sz="2800" dirty="0">
              <a:solidFill>
                <a:srgbClr val="DA251C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043" y="822582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方法解读：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335643" y="1484879"/>
            <a:ext cx="116223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1.“</a:t>
            </a:r>
            <a:r>
              <a:rPr lang="zh-CN" altLang="en-US" sz="2800" b="1" dirty="0"/>
              <a:t>铝三角</a:t>
            </a:r>
            <a:r>
              <a:rPr lang="en-US" altLang="zh-CN" sz="2800" b="1" dirty="0"/>
              <a:t>”</a:t>
            </a:r>
            <a:r>
              <a:rPr lang="zh-CN" altLang="en-US" sz="2800" b="1" dirty="0"/>
              <a:t>的转化关系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可溶性铝盐与强碱</a:t>
            </a:r>
            <a:r>
              <a:rPr lang="en-US" altLang="zh-CN" sz="2800" b="1" dirty="0"/>
              <a:t>(</a:t>
            </a:r>
            <a:r>
              <a:rPr lang="zh-CN" altLang="zh-CN" sz="2800" b="1" dirty="0"/>
              <a:t>如</a:t>
            </a:r>
            <a:r>
              <a:rPr lang="en-US" altLang="zh-CN" sz="2800" b="1" dirty="0" err="1"/>
              <a:t>NaOH</a:t>
            </a:r>
            <a:r>
              <a:rPr lang="zh-CN" altLang="zh-CN" sz="2800" b="1" dirty="0"/>
              <a:t>溶液</a:t>
            </a:r>
            <a:r>
              <a:rPr lang="en-US" altLang="zh-CN" sz="2800" b="1" dirty="0"/>
              <a:t>)</a:t>
            </a:r>
            <a:r>
              <a:rPr lang="zh-CN" altLang="zh-CN" sz="2800" b="1" dirty="0"/>
              <a:t>反应</a:t>
            </a:r>
            <a:r>
              <a:rPr lang="en-US" altLang="zh-CN" sz="2800" b="1" dirty="0"/>
              <a:t>,</a:t>
            </a:r>
            <a:r>
              <a:rPr lang="zh-CN" altLang="zh-CN" sz="2800" b="1" dirty="0"/>
              <a:t>铝元素的存在形式</a:t>
            </a:r>
          </a:p>
        </p:txBody>
      </p:sp>
      <p:pic>
        <p:nvPicPr>
          <p:cNvPr id="8" name="YBTWDTSD专6-4T.eps" descr="id:2147519409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687747" y="1229820"/>
            <a:ext cx="3140598" cy="2948618"/>
          </a:xfrm>
          <a:prstGeom prst="rect">
            <a:avLst/>
          </a:prstGeom>
        </p:spPr>
      </p:pic>
      <p:pic>
        <p:nvPicPr>
          <p:cNvPr id="9" name="YBTWDTSD专6-5T.eps" descr="id:2147519416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450224" y="5063925"/>
            <a:ext cx="5291552" cy="14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43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643" y="615427"/>
            <a:ext cx="11622313" cy="5672447"/>
            <a:chOff x="335643" y="813547"/>
            <a:chExt cx="11622313" cy="56724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>
                  <a:extLst>
                    <a:ext uri="{FF2B5EF4-FFF2-40B4-BE49-F238E27FC236}">
                      <a16:creationId xmlns="" xmlns:a16="http://schemas.microsoft.com/office/drawing/2014/main" id="{714F6134-7288-4796-8499-E211F9E0561B}"/>
                    </a:ext>
                  </a:extLst>
                </p:cNvPr>
                <p:cNvSpPr/>
                <p:nvPr/>
              </p:nvSpPr>
              <p:spPr>
                <a:xfrm>
                  <a:off x="335643" y="813547"/>
                  <a:ext cx="11622313" cy="56390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zh-CN" sz="2800" b="1" dirty="0"/>
                    <a:t>3.</a:t>
                  </a:r>
                  <a:r>
                    <a:rPr lang="zh-CN" altLang="en-US" sz="2800" b="1" dirty="0"/>
                    <a:t>应用</a:t>
                  </a:r>
                  <a:endParaRPr lang="en-US" altLang="zh-CN" sz="2800" b="1" dirty="0"/>
                </a:p>
                <a:p>
                  <a:pPr>
                    <a:lnSpc>
                      <a:spcPct val="130000"/>
                    </a:lnSpc>
                  </a:pPr>
                  <a:r>
                    <a:rPr lang="en-US" altLang="zh-CN" sz="2800" dirty="0"/>
                    <a:t>(1)</a:t>
                  </a:r>
                  <a:r>
                    <a:rPr lang="zh-CN" altLang="zh-CN" sz="2800" dirty="0"/>
                    <a:t>制取</a:t>
                  </a:r>
                  <a:r>
                    <a:rPr lang="en-US" altLang="zh-CN" sz="2800" dirty="0"/>
                    <a:t>Al(OH)</a:t>
                  </a:r>
                  <a:r>
                    <a:rPr lang="en-US" altLang="zh-CN" sz="2800" baseline="-25000" dirty="0"/>
                    <a:t>3</a:t>
                  </a:r>
                  <a:endParaRPr lang="zh-CN" altLang="zh-CN" sz="2800" dirty="0"/>
                </a:p>
                <a:p>
                  <a:pPr>
                    <a:lnSpc>
                      <a:spcPct val="130000"/>
                    </a:lnSpc>
                  </a:pPr>
                  <a:r>
                    <a:rPr lang="en-US" altLang="zh-CN" sz="2800" dirty="0"/>
                    <a:t>①</a:t>
                  </a:r>
                  <a:r>
                    <a:rPr lang="zh-CN" altLang="zh-CN" sz="2800" dirty="0"/>
                    <a:t>以盐溶液为原料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zh-CN" altLang="zh-CN" sz="2800" dirty="0"/>
                    <a:t>途径一</a:t>
                  </a:r>
                  <a:r>
                    <a:rPr lang="en-US" altLang="zh-CN" sz="2800" dirty="0"/>
                    <a:t>:Al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        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一般不宜用强碱</a:t>
                  </a:r>
                  <a:r>
                    <a:rPr lang="en-US" altLang="zh-CN" sz="2800" dirty="0"/>
                    <a:t>;</a:t>
                  </a:r>
                  <a:endParaRPr lang="zh-CN" altLang="zh-CN" sz="2800" dirty="0"/>
                </a:p>
                <a:p>
                  <a:pPr>
                    <a:lnSpc>
                      <a:spcPct val="130000"/>
                    </a:lnSpc>
                  </a:pPr>
                  <a:r>
                    <a:rPr lang="zh-CN" altLang="zh-CN" sz="2800" dirty="0"/>
                    <a:t>途径二</a:t>
                  </a:r>
                  <a:r>
                    <a:rPr lang="en-US" altLang="zh-CN" sz="2800" dirty="0"/>
                    <a:t>:Al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      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一般不宜用强酸</a:t>
                  </a:r>
                  <a:r>
                    <a:rPr lang="en-US" altLang="zh-CN" sz="2800" dirty="0"/>
                    <a:t>;</a:t>
                  </a:r>
                  <a:endParaRPr lang="zh-CN" altLang="zh-CN" sz="2800" dirty="0"/>
                </a:p>
                <a:p>
                  <a:pPr>
                    <a:lnSpc>
                      <a:spcPct val="130000"/>
                    </a:lnSpc>
                  </a:pPr>
                  <a:r>
                    <a:rPr lang="zh-CN" altLang="zh-CN" sz="2800" dirty="0"/>
                    <a:t>途径三</a:t>
                  </a:r>
                  <a:r>
                    <a:rPr lang="en-US" altLang="zh-CN" sz="2800" dirty="0"/>
                    <a:t>:Al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+3Al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+6H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     </a:t>
                  </a:r>
                  <a:r>
                    <a:rPr lang="zh-CN" altLang="zh-CN" sz="2800" dirty="0"/>
                    <a:t> </a:t>
                  </a:r>
                  <a:r>
                    <a:rPr lang="en-US" altLang="zh-CN" sz="2800" dirty="0"/>
                    <a:t>4Al(OH)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↓</a:t>
                  </a:r>
                  <a:r>
                    <a:rPr lang="zh-CN" altLang="zh-CN" sz="2800" dirty="0"/>
                    <a:t>。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en-US" altLang="zh-CN" sz="2800" dirty="0"/>
                    <a:t>②</a:t>
                  </a:r>
                  <a:r>
                    <a:rPr lang="zh-CN" altLang="zh-CN" sz="2800" dirty="0"/>
                    <a:t>以铝为原料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zh-CN" altLang="zh-CN" sz="2800" dirty="0"/>
                    <a:t>方法一</a:t>
                  </a:r>
                  <a:r>
                    <a:rPr lang="en-US" altLang="zh-CN" sz="2800" dirty="0"/>
                    <a:t>:Al        Al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            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;</a:t>
                  </a:r>
                  <a:endParaRPr lang="zh-CN" altLang="zh-CN" sz="2800" dirty="0"/>
                </a:p>
                <a:p>
                  <a:pPr>
                    <a:lnSpc>
                      <a:spcPct val="130000"/>
                    </a:lnSpc>
                  </a:pPr>
                  <a:r>
                    <a:rPr lang="zh-CN" altLang="zh-CN" sz="2800" dirty="0"/>
                    <a:t>方法二</a:t>
                  </a:r>
                  <a:r>
                    <a:rPr lang="en-US" altLang="zh-CN" sz="2800" dirty="0"/>
                    <a:t>:Al        </a:t>
                  </a:r>
                  <a:r>
                    <a:rPr lang="en-US" altLang="zh-CN" sz="2800" dirty="0" err="1"/>
                    <a:t>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     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;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zh-CN" altLang="zh-CN" sz="2800" dirty="0"/>
                    <a:t>方法三</a:t>
                  </a:r>
                  <a:r>
                    <a:rPr lang="en-US" altLang="zh-CN" sz="2800" dirty="0"/>
                    <a:t>:                        Al(OH)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。</a:t>
                  </a:r>
                </a:p>
              </p:txBody>
            </p:sp>
          </mc:Choice>
          <mc:Fallback xmlns=""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14F6134-7288-4796-8499-E211F9E056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43" y="813547"/>
                  <a:ext cx="11622313" cy="563904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49" b="-20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08692" y="2519472"/>
              <a:ext cx="539812" cy="486618"/>
            </a:xfrm>
            <a:prstGeom prst="rect">
              <a:avLst/>
            </a:prstGeom>
          </p:spPr>
        </p:pic>
        <p:pic>
          <p:nvPicPr>
            <p:cNvPr id="11" name="图片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498164" y="3211194"/>
              <a:ext cx="350340" cy="320891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567237" y="3827117"/>
              <a:ext cx="347663" cy="197513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013417" y="4849228"/>
              <a:ext cx="617388" cy="299225"/>
            </a:xfrm>
            <a:prstGeom prst="rect">
              <a:avLst/>
            </a:prstGeom>
          </p:spPr>
        </p:pic>
        <p:pic>
          <p:nvPicPr>
            <p:cNvPr id="14" name="图片 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276528" y="4849228"/>
              <a:ext cx="927028" cy="299224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020329" y="5419795"/>
              <a:ext cx="576726" cy="285610"/>
            </a:xfrm>
            <a:prstGeom prst="rect">
              <a:avLst/>
            </a:prstGeom>
          </p:spPr>
        </p:pic>
        <p:pic>
          <p:nvPicPr>
            <p:cNvPr id="16" name="图片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28587" y="5372617"/>
              <a:ext cx="363328" cy="332788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610839" y="5771127"/>
              <a:ext cx="1514498" cy="714867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129417" y="6009441"/>
              <a:ext cx="399170" cy="306568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4" name="任意多边形 2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750188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714F6134-7288-4796-8499-E211F9E0561B}"/>
                  </a:ext>
                </a:extLst>
              </p:cNvPr>
              <p:cNvSpPr/>
              <p:nvPr/>
            </p:nvSpPr>
            <p:spPr>
              <a:xfrm>
                <a:off x="335643" y="523987"/>
                <a:ext cx="11622313" cy="5975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</a:t>
                </a:r>
                <a:r>
                  <a:rPr lang="zh-CN" altLang="zh-CN" sz="2800" dirty="0"/>
                  <a:t>判断离子共存问题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HS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S</a:t>
                </a:r>
                <a:r>
                  <a:rPr lang="en-US" altLang="zh-CN" sz="2800" baseline="30000" dirty="0"/>
                  <a:t>2-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等因水解相互促进而不能大量共存</a:t>
                </a:r>
                <a:r>
                  <a:rPr lang="en-US" altLang="zh-CN" sz="2800" dirty="0"/>
                  <a:t>;Al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与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等也不能大量共存。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(3)</a:t>
                </a:r>
                <a:r>
                  <a:rPr lang="zh-CN" altLang="zh-CN" sz="2800" dirty="0"/>
                  <a:t>鉴别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滴加顺序不同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现象不同</a:t>
                </a:r>
                <a:r>
                  <a:rPr lang="en-US" altLang="zh-CN" sz="2800" dirty="0"/>
                  <a:t>)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①</a:t>
                </a:r>
                <a:r>
                  <a:rPr lang="zh-CN" altLang="zh-CN" sz="2800" dirty="0"/>
                  <a:t>向</a:t>
                </a:r>
                <a:r>
                  <a:rPr lang="en-US" altLang="zh-CN" sz="2800" dirty="0"/>
                  <a:t>AlCl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溶液中滴加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溶液的现象</a:t>
                </a:r>
                <a:r>
                  <a:rPr lang="en-US" altLang="zh-CN" sz="2800" dirty="0"/>
                  <a:t>:</a:t>
                </a:r>
                <a:r>
                  <a:rPr lang="zh-CN" altLang="zh-CN" sz="2800" dirty="0"/>
                  <a:t>先产生白色沉淀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后沉淀溶解。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②</a:t>
                </a:r>
                <a:r>
                  <a:rPr lang="zh-CN" altLang="zh-CN" sz="2800" dirty="0"/>
                  <a:t>向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溶液中滴加</a:t>
                </a:r>
                <a:r>
                  <a:rPr lang="en-US" altLang="zh-CN" sz="2800" dirty="0"/>
                  <a:t>AlCl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溶液的现象</a:t>
                </a:r>
                <a:r>
                  <a:rPr lang="en-US" altLang="zh-CN" sz="2800" dirty="0"/>
                  <a:t>:</a:t>
                </a:r>
                <a:r>
                  <a:rPr lang="zh-CN" altLang="zh-CN" sz="2800" dirty="0"/>
                  <a:t>开始无明显现象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后产生白色沉淀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沉淀不溶解。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(4)</a:t>
                </a:r>
                <a:r>
                  <a:rPr lang="zh-CN" altLang="zh-CN" sz="2800" dirty="0"/>
                  <a:t>分离提纯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①</a:t>
                </a:r>
                <a:r>
                  <a:rPr lang="zh-CN" altLang="zh-CN" sz="2800" dirty="0"/>
                  <a:t>利用</a:t>
                </a:r>
                <a:r>
                  <a:rPr lang="en-US" altLang="zh-CN" sz="2800" dirty="0"/>
                  <a:t>Al</a:t>
                </a:r>
                <a:r>
                  <a:rPr lang="zh-CN" altLang="zh-CN" sz="2800" dirty="0"/>
                  <a:t>能溶于强碱溶液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分离</a:t>
                </a:r>
                <a:r>
                  <a:rPr lang="en-US" altLang="zh-CN" sz="2800" dirty="0"/>
                  <a:t>Al</a:t>
                </a:r>
                <a:r>
                  <a:rPr lang="zh-CN" altLang="zh-CN" sz="2800" dirty="0"/>
                  <a:t>与其他金属。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14F6134-7288-4796-8499-E211F9E05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43" y="523987"/>
                <a:ext cx="11622313" cy="5975675"/>
              </a:xfrm>
              <a:prstGeom prst="rect">
                <a:avLst/>
              </a:prstGeom>
              <a:blipFill>
                <a:blip r:embed="rId2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921703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643" y="783067"/>
            <a:ext cx="11622313" cy="5350888"/>
            <a:chOff x="335643" y="813547"/>
            <a:chExt cx="11622313" cy="5350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>
                  <a:extLst>
                    <a:ext uri="{FF2B5EF4-FFF2-40B4-BE49-F238E27FC236}">
                      <a16:creationId xmlns="" xmlns:a16="http://schemas.microsoft.com/office/drawing/2014/main" id="{714F6134-7288-4796-8499-E211F9E0561B}"/>
                    </a:ext>
                  </a:extLst>
                </p:cNvPr>
                <p:cNvSpPr/>
                <p:nvPr/>
              </p:nvSpPr>
              <p:spPr>
                <a:xfrm>
                  <a:off x="335643" y="813547"/>
                  <a:ext cx="11622313" cy="53508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②</a:t>
                  </a:r>
                  <a:r>
                    <a:rPr lang="zh-CN" altLang="zh-CN" sz="2800" dirty="0"/>
                    <a:t>利用</a:t>
                  </a:r>
                  <a:r>
                    <a:rPr lang="en-US" altLang="zh-CN" sz="2800" dirty="0"/>
                    <a:t>Al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能与强碱溶液反应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分离</a:t>
                  </a:r>
                  <a:r>
                    <a:rPr lang="en-US" altLang="zh-CN" sz="2800" dirty="0"/>
                    <a:t>Al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与其他金属氧化物。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③</a:t>
                  </a:r>
                  <a:r>
                    <a:rPr lang="zh-CN" altLang="zh-CN" sz="2800" dirty="0"/>
                    <a:t>利用</a:t>
                  </a:r>
                  <a:r>
                    <a:rPr lang="en-US" altLang="zh-CN" sz="2800" dirty="0"/>
                    <a:t>Al(OH)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能与强碱溶液反应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分离</a:t>
                  </a:r>
                  <a:r>
                    <a:rPr lang="en-US" altLang="zh-CN" sz="2800" dirty="0"/>
                    <a:t>Al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与其他金属阳离子。</a:t>
                  </a: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2800" b="1" dirty="0">
                      <a:solidFill>
                        <a:srgbClr val="DA251C"/>
                      </a:solidFill>
                    </a:rPr>
                    <a:t>注意</a:t>
                  </a:r>
                  <a:r>
                    <a:rPr lang="zh-CN" altLang="en-US" sz="2800" dirty="0"/>
                    <a:t>  </a:t>
                  </a:r>
                  <a:r>
                    <a:rPr lang="en-US" altLang="zh-CN" sz="2800" dirty="0"/>
                    <a:t>1.</a:t>
                  </a:r>
                  <a:r>
                    <a:rPr lang="zh-CN" altLang="zh-CN" sz="2800" dirty="0"/>
                    <a:t>当溶液中有多种离子存在时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要考虑离子之间的反应顺序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如向含有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30000" dirty="0"/>
                    <a:t>+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N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Mg</a:t>
                  </a:r>
                  <a:r>
                    <a:rPr lang="en-US" altLang="zh-CN" sz="2800" baseline="30000" dirty="0"/>
                    <a:t>2+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Al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的混合溶液中逐滴加入</a:t>
                  </a:r>
                  <a:r>
                    <a:rPr lang="en-US" altLang="zh-CN" sz="2800" dirty="0" err="1"/>
                    <a:t>NaOH</a:t>
                  </a:r>
                  <a:r>
                    <a:rPr lang="zh-CN" altLang="zh-CN" sz="2800" dirty="0"/>
                    <a:t>溶液时</a:t>
                  </a:r>
                  <a:r>
                    <a:rPr lang="en-US" altLang="zh-CN" sz="2800" dirty="0"/>
                    <a:t>,</a:t>
                  </a:r>
                  <a:r>
                    <a:rPr lang="en-US" altLang="zh-CN" sz="2800" dirty="0" err="1"/>
                    <a:t>NaOH</a:t>
                  </a:r>
                  <a:r>
                    <a:rPr lang="zh-CN" altLang="zh-CN" sz="2800" dirty="0"/>
                    <a:t>先与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30000" dirty="0"/>
                    <a:t>+</a:t>
                  </a:r>
                  <a:r>
                    <a:rPr lang="zh-CN" altLang="zh-CN" sz="2800" dirty="0"/>
                    <a:t>反应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然后与</a:t>
                  </a:r>
                  <a:r>
                    <a:rPr lang="en-US" altLang="zh-CN" sz="2800" dirty="0"/>
                    <a:t>Al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Mg</a:t>
                  </a:r>
                  <a:r>
                    <a:rPr lang="en-US" altLang="zh-CN" sz="2800" baseline="30000" dirty="0"/>
                    <a:t>2+</a:t>
                  </a:r>
                  <a:r>
                    <a:rPr lang="zh-CN" altLang="zh-CN" sz="2800" dirty="0"/>
                    <a:t>反应生成沉淀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再与</a:t>
                  </a:r>
                  <a:r>
                    <a:rPr lang="en-US" altLang="zh-CN" sz="2800" dirty="0"/>
                    <a:t>N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反应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最后溶解 </a:t>
                  </a:r>
                  <a:r>
                    <a:rPr lang="en-US" altLang="zh-CN" sz="2800" dirty="0"/>
                    <a:t>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 </a:t>
                  </a:r>
                  <a:r>
                    <a:rPr lang="zh-CN" altLang="zh-CN" sz="2800" dirty="0"/>
                    <a:t>沉淀。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2.Al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与</a:t>
                  </a:r>
                  <a:r>
                    <a:rPr lang="en-US" altLang="zh-CN" sz="2800" dirty="0"/>
                    <a:t>HC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的反应不属于水解相互促进的反应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而是</a:t>
                  </a:r>
                  <a:r>
                    <a:rPr lang="en-US" altLang="zh-CN" sz="2800" dirty="0"/>
                    <a:t>HC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电离出的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30000" dirty="0"/>
                    <a:t>+</a:t>
                  </a:r>
                  <a:r>
                    <a:rPr lang="zh-CN" altLang="zh-CN" sz="2800" dirty="0"/>
                    <a:t>与</a:t>
                  </a:r>
                  <a:r>
                    <a:rPr lang="en-US" altLang="zh-CN" sz="2800" dirty="0"/>
                    <a:t>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发生的反应</a:t>
                  </a:r>
                  <a:r>
                    <a:rPr lang="en-US" altLang="zh-CN" sz="2800" dirty="0"/>
                    <a:t>:Al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+HC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       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↓+C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。</a:t>
                  </a:r>
                </a:p>
              </p:txBody>
            </p:sp>
          </mc:Choice>
          <mc:Fallback xmlns=""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14F6134-7288-4796-8499-E211F9E056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43" y="813547"/>
                  <a:ext cx="11622313" cy="535088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4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53822" y="5652769"/>
              <a:ext cx="484188" cy="275075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653947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800" dirty="0"/>
              <a:t>现有中学常见的五种纯净物</a:t>
            </a:r>
            <a:r>
              <a:rPr lang="en-US" altLang="zh-CN" sz="2800" dirty="0"/>
              <a:t>M</a:t>
            </a:r>
            <a:r>
              <a:rPr lang="zh-CN" altLang="en-US" sz="2800" dirty="0"/>
              <a:t>、</a:t>
            </a:r>
            <a:r>
              <a:rPr lang="en-US" altLang="zh-CN" sz="2800" dirty="0"/>
              <a:t>E</a:t>
            </a:r>
            <a:r>
              <a:rPr lang="zh-CN" altLang="en-US" sz="2800" dirty="0"/>
              <a:t>、</a:t>
            </a:r>
            <a:r>
              <a:rPr lang="en-US" altLang="zh-CN" sz="2800" dirty="0"/>
              <a:t>F</a:t>
            </a:r>
            <a:r>
              <a:rPr lang="zh-CN" altLang="en-US" sz="2800" dirty="0"/>
              <a:t>、</a:t>
            </a:r>
            <a:r>
              <a:rPr lang="en-US" altLang="zh-CN" sz="2800" dirty="0"/>
              <a:t>X</a:t>
            </a:r>
            <a:r>
              <a:rPr lang="zh-CN" altLang="en-US" sz="2800" dirty="0"/>
              <a:t>、</a:t>
            </a:r>
            <a:r>
              <a:rPr lang="en-US" altLang="zh-CN" sz="2800" dirty="0"/>
              <a:t>Y</a:t>
            </a:r>
            <a:r>
              <a:rPr lang="zh-CN" altLang="en-US" sz="2800" dirty="0"/>
              <a:t>。五种物质之间的转化关系如图所示</a:t>
            </a:r>
            <a:r>
              <a:rPr lang="en-US" altLang="zh-CN" sz="2800" dirty="0"/>
              <a:t>,</a:t>
            </a:r>
            <a:r>
              <a:rPr lang="zh-CN" altLang="en-US" sz="2800" dirty="0"/>
              <a:t>部分反应物和产物已省略。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已知</a:t>
            </a:r>
            <a:r>
              <a:rPr lang="en-US" altLang="zh-CN" sz="2800" dirty="0"/>
              <a:t>:298 K</a:t>
            </a:r>
            <a:r>
              <a:rPr lang="zh-CN" altLang="zh-CN" sz="2800" dirty="0"/>
              <a:t>时</a:t>
            </a:r>
            <a:r>
              <a:rPr lang="en-US" altLang="zh-CN" sz="2800" dirty="0"/>
              <a:t>,0.01 mol·L</a:t>
            </a:r>
            <a:r>
              <a:rPr lang="en-US" altLang="zh-CN" sz="2800" baseline="30000" dirty="0"/>
              <a:t>-1</a:t>
            </a:r>
            <a:r>
              <a:rPr lang="en-US" altLang="zh-CN" sz="2800" dirty="0"/>
              <a:t> E</a:t>
            </a:r>
            <a:r>
              <a:rPr lang="zh-CN" altLang="zh-CN" sz="2800" dirty="0"/>
              <a:t>的水溶液、</a:t>
            </a:r>
            <a:r>
              <a:rPr lang="en-US" altLang="zh-CN" sz="2800" dirty="0"/>
              <a:t>0.01 mol·L</a:t>
            </a:r>
            <a:r>
              <a:rPr lang="en-US" altLang="zh-CN" sz="2800" baseline="30000" dirty="0"/>
              <a:t>-1</a:t>
            </a:r>
            <a:r>
              <a:rPr lang="en-US" altLang="zh-CN" sz="2800" dirty="0"/>
              <a:t> F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的水溶液的</a:t>
            </a:r>
            <a:r>
              <a:rPr lang="en-US" altLang="zh-CN" sz="2800" dirty="0"/>
              <a:t>pH</a:t>
            </a:r>
            <a:r>
              <a:rPr lang="zh-CN" altLang="zh-CN" sz="2800" dirty="0"/>
              <a:t>分别为</a:t>
            </a:r>
            <a:r>
              <a:rPr lang="en-US" altLang="zh-CN" sz="28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12</a:t>
            </a:r>
            <a:r>
              <a:rPr lang="zh-CN" altLang="zh-CN" sz="2800" dirty="0"/>
              <a:t>。下列推断正确的是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根据框图中各物质的转化关系</a:t>
            </a:r>
            <a:r>
              <a:rPr lang="en-US" altLang="zh-CN" sz="2800" dirty="0"/>
              <a:t>,E</a:t>
            </a:r>
            <a:r>
              <a:rPr lang="zh-CN" altLang="zh-CN" sz="2800" dirty="0"/>
              <a:t>一定是氯化氢</a:t>
            </a:r>
            <a:r>
              <a:rPr lang="en-US" altLang="zh-CN" sz="2800" dirty="0"/>
              <a:t>,F</a:t>
            </a:r>
            <a:r>
              <a:rPr lang="zh-CN" altLang="zh-CN" sz="2800" dirty="0"/>
              <a:t>一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定是氢氧化钠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若</a:t>
            </a:r>
            <a:r>
              <a:rPr lang="en-US" altLang="zh-CN" sz="2800" dirty="0"/>
              <a:t>X</a:t>
            </a:r>
            <a:r>
              <a:rPr lang="zh-CN" altLang="zh-CN" sz="2800" dirty="0"/>
              <a:t>和</a:t>
            </a:r>
            <a:r>
              <a:rPr lang="en-US" altLang="zh-CN" sz="2800" dirty="0"/>
              <a:t>Y</a:t>
            </a:r>
            <a:r>
              <a:rPr lang="zh-CN" altLang="zh-CN" sz="2800" dirty="0"/>
              <a:t>的水溶液混合产生白色沉淀</a:t>
            </a:r>
            <a:r>
              <a:rPr lang="en-US" altLang="zh-CN" sz="2800" dirty="0"/>
              <a:t>,</a:t>
            </a:r>
            <a:r>
              <a:rPr lang="zh-CN" altLang="zh-CN" sz="2800" dirty="0"/>
              <a:t>则框图中各物质之间发生的反应一定是非氧化还原反应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若</a:t>
            </a:r>
            <a:r>
              <a:rPr lang="en-US" altLang="zh-CN" sz="2800" dirty="0"/>
              <a:t>M</a:t>
            </a:r>
            <a:r>
              <a:rPr lang="zh-CN" altLang="zh-CN" sz="2800" dirty="0"/>
              <a:t>为酸式盐</a:t>
            </a:r>
            <a:r>
              <a:rPr lang="en-US" altLang="zh-CN" sz="2800" dirty="0"/>
              <a:t>,</a:t>
            </a:r>
            <a:r>
              <a:rPr lang="zh-CN" altLang="zh-CN" sz="2800" dirty="0"/>
              <a:t>则在常温常压下</a:t>
            </a:r>
            <a:r>
              <a:rPr lang="en-US" altLang="zh-CN" sz="2800" dirty="0"/>
              <a:t>X</a:t>
            </a:r>
            <a:r>
              <a:rPr lang="zh-CN" altLang="zh-CN" sz="2800" dirty="0"/>
              <a:t>可能为气态物质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D.</a:t>
            </a:r>
            <a:r>
              <a:rPr lang="zh-CN" altLang="zh-CN" sz="2800" dirty="0"/>
              <a:t>若</a:t>
            </a:r>
            <a:r>
              <a:rPr lang="en-US" altLang="zh-CN" sz="2800" dirty="0"/>
              <a:t>M</a:t>
            </a:r>
            <a:r>
              <a:rPr lang="zh-CN" altLang="zh-CN" sz="2800" dirty="0"/>
              <a:t>为金属单质</a:t>
            </a:r>
            <a:r>
              <a:rPr lang="en-US" altLang="zh-CN" sz="2800" dirty="0"/>
              <a:t>,</a:t>
            </a:r>
            <a:r>
              <a:rPr lang="zh-CN" altLang="zh-CN" sz="2800" dirty="0"/>
              <a:t>则</a:t>
            </a:r>
            <a:r>
              <a:rPr lang="en-US" altLang="zh-CN" sz="2800" dirty="0"/>
              <a:t>X</a:t>
            </a:r>
            <a:r>
              <a:rPr lang="zh-CN" altLang="zh-CN" sz="2800" dirty="0"/>
              <a:t>和</a:t>
            </a:r>
            <a:r>
              <a:rPr lang="en-US" altLang="zh-CN" sz="2800" dirty="0"/>
              <a:t>Y</a:t>
            </a:r>
            <a:r>
              <a:rPr lang="zh-CN" altLang="zh-CN" sz="2800" dirty="0"/>
              <a:t>中</a:t>
            </a:r>
            <a:r>
              <a:rPr lang="en-US" altLang="zh-CN" sz="2800" dirty="0"/>
              <a:t>M</a:t>
            </a:r>
            <a:r>
              <a:rPr lang="zh-CN" altLang="zh-CN" sz="2800" dirty="0"/>
              <a:t>元素的化合价一定不相同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pic>
        <p:nvPicPr>
          <p:cNvPr id="15" name="Y22.jpg" descr="id:2147519437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8900399" y="1180751"/>
            <a:ext cx="2508826" cy="25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807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244824"/>
                <a:ext cx="11723913" cy="715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思维导引　</a:t>
                </a:r>
                <a:endParaRPr lang="en-US" altLang="zh-CN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endParaRPr lang="en-US" altLang="zh-CN" sz="2800" dirty="0"/>
              </a:p>
              <a:p>
                <a:pPr>
                  <a:lnSpc>
                    <a:spcPct val="13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</a:rPr>
                  <a:t>解析</a:t>
                </a:r>
                <a:r>
                  <a:rPr lang="zh-CN" altLang="zh-CN" sz="2800" dirty="0"/>
                  <a:t>　依题意</a:t>
                </a:r>
                <a:r>
                  <a:rPr lang="en-US" altLang="zh-CN" sz="2800" dirty="0"/>
                  <a:t>,E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F</a:t>
                </a:r>
                <a:r>
                  <a:rPr lang="zh-CN" altLang="zh-CN" sz="2800" dirty="0"/>
                  <a:t>分别为一元强酸、一元强碱。</a:t>
                </a:r>
                <a:r>
                  <a:rPr lang="en-US" altLang="zh-CN" sz="2800" dirty="0"/>
                  <a:t>E</a:t>
                </a:r>
                <a:r>
                  <a:rPr lang="zh-CN" altLang="zh-CN" sz="2800" dirty="0"/>
                  <a:t>可能是</a:t>
                </a:r>
                <a:r>
                  <a:rPr lang="en-US" altLang="zh-CN" sz="2800" dirty="0" err="1"/>
                  <a:t>HCl</a:t>
                </a:r>
                <a:r>
                  <a:rPr lang="zh-CN" altLang="zh-CN" sz="2800" dirty="0"/>
                  <a:t>、</a:t>
                </a:r>
                <a:r>
                  <a:rPr lang="en-US" altLang="zh-CN" sz="2800" dirty="0" err="1"/>
                  <a:t>HBr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HClO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等</a:t>
                </a:r>
                <a:r>
                  <a:rPr lang="en-US" altLang="zh-CN" sz="2800" dirty="0"/>
                  <a:t>,F</a:t>
                </a:r>
                <a:r>
                  <a:rPr lang="zh-CN" altLang="zh-CN" sz="2800" dirty="0"/>
                  <a:t>可能是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KOH</a:t>
                </a:r>
                <a:r>
                  <a:rPr lang="zh-CN" altLang="zh-CN" sz="2800" dirty="0"/>
                  <a:t>等</a:t>
                </a:r>
                <a:r>
                  <a:rPr lang="en-US" altLang="zh-CN" sz="2800" dirty="0"/>
                  <a:t>,A</a:t>
                </a:r>
                <a:r>
                  <a:rPr lang="zh-CN" altLang="zh-CN" sz="2800" dirty="0"/>
                  <a:t>项错误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铝盐和偏铝酸盐溶液混合产生白色沉淀</a:t>
                </a:r>
                <a:r>
                  <a:rPr lang="en-US" altLang="zh-CN" sz="2800" dirty="0"/>
                  <a:t>:Al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+3Al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+6H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 4Al(OH)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↓,M</a:t>
                </a:r>
                <a:r>
                  <a:rPr lang="zh-CN" altLang="zh-CN" sz="2800" dirty="0"/>
                  <a:t>可能是</a:t>
                </a:r>
                <a:r>
                  <a:rPr lang="en-US" altLang="zh-CN" sz="2800" dirty="0"/>
                  <a:t>Al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或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等</a:t>
                </a:r>
                <a:r>
                  <a:rPr lang="en-US" altLang="zh-CN" sz="2800" dirty="0"/>
                  <a:t>,Al</a:t>
                </a:r>
                <a:r>
                  <a:rPr lang="zh-CN" altLang="zh-CN" sz="2800" dirty="0"/>
                  <a:t>与盐酸、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溶液的反应都是氧化还原反应</a:t>
                </a:r>
                <a:r>
                  <a:rPr lang="en-US" altLang="zh-CN" sz="2800" dirty="0"/>
                  <a:t>,B</a:t>
                </a:r>
                <a:r>
                  <a:rPr lang="zh-CN" altLang="zh-CN" sz="2800" dirty="0"/>
                  <a:t>项错误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若</a:t>
                </a:r>
                <a:r>
                  <a:rPr lang="en-US" altLang="zh-CN" sz="2800" dirty="0"/>
                  <a:t>M</a:t>
                </a:r>
                <a:r>
                  <a:rPr lang="zh-CN" altLang="zh-CN" sz="2800" dirty="0"/>
                  <a:t>为酸式盐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则</a:t>
                </a:r>
                <a:r>
                  <a:rPr lang="en-US" altLang="zh-CN" sz="2800" dirty="0"/>
                  <a:t>M</a:t>
                </a:r>
                <a:r>
                  <a:rPr lang="zh-CN" altLang="zh-CN" sz="2800" dirty="0"/>
                  <a:t>可能是</a:t>
                </a:r>
                <a:r>
                  <a:rPr lang="en-US" altLang="zh-CN" sz="2800" dirty="0"/>
                  <a:t>NaHSO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NaHCO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或</a:t>
                </a:r>
                <a:r>
                  <a:rPr lang="en-US" altLang="zh-CN" sz="2800" dirty="0" err="1"/>
                  <a:t>NaHS,X</a:t>
                </a:r>
                <a:r>
                  <a:rPr lang="zh-CN" altLang="zh-CN" sz="2800" dirty="0"/>
                  <a:t>分别为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S,C</a:t>
                </a:r>
                <a:r>
                  <a:rPr lang="zh-CN" altLang="zh-CN" sz="2800" dirty="0"/>
                  <a:t>项正确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若</a:t>
                </a:r>
                <a:r>
                  <a:rPr lang="en-US" altLang="zh-CN" sz="2800" dirty="0"/>
                  <a:t>M</a:t>
                </a:r>
                <a:r>
                  <a:rPr lang="zh-CN" altLang="zh-CN" sz="2800" dirty="0"/>
                  <a:t>为金属</a:t>
                </a:r>
                <a:r>
                  <a:rPr lang="en-US" altLang="zh-CN" sz="2800" dirty="0"/>
                  <a:t>,M</a:t>
                </a:r>
                <a:r>
                  <a:rPr lang="zh-CN" altLang="zh-CN" sz="2800" dirty="0"/>
                  <a:t>必须既能与强酸反应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又能与强碱反应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则</a:t>
                </a:r>
                <a:r>
                  <a:rPr lang="en-US" altLang="zh-CN" sz="2800" dirty="0"/>
                  <a:t>M</a:t>
                </a:r>
                <a:r>
                  <a:rPr lang="zh-CN" altLang="zh-CN" sz="2800" dirty="0"/>
                  <a:t>可能为铝等金属</a:t>
                </a:r>
                <a:r>
                  <a:rPr lang="en-US" altLang="zh-CN" sz="2800" dirty="0"/>
                  <a:t>,X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Y</a:t>
                </a:r>
                <a:r>
                  <a:rPr lang="zh-CN" altLang="zh-CN" sz="2800" dirty="0"/>
                  <a:t>中</a:t>
                </a:r>
                <a:r>
                  <a:rPr lang="en-US" altLang="zh-CN" sz="2800" dirty="0"/>
                  <a:t>M</a:t>
                </a:r>
                <a:r>
                  <a:rPr lang="zh-CN" altLang="zh-CN" sz="2800" dirty="0"/>
                  <a:t>元素的化合价相同</a:t>
                </a:r>
                <a:r>
                  <a:rPr lang="en-US" altLang="zh-CN" sz="2800" dirty="0"/>
                  <a:t>,D</a:t>
                </a:r>
                <a:r>
                  <a:rPr lang="zh-CN" altLang="zh-CN" sz="2800" dirty="0"/>
                  <a:t>项错误。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</a:rPr>
                  <a:t>答案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C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endParaRPr lang="zh-CN" altLang="zh-CN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244824"/>
                <a:ext cx="11723913" cy="7158883"/>
              </a:xfrm>
              <a:prstGeom prst="rect">
                <a:avLst/>
              </a:prstGeom>
              <a:blipFill>
                <a:blip r:embed="rId2"/>
                <a:stretch>
                  <a:fillRect l="-1040" r="-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pic>
        <p:nvPicPr>
          <p:cNvPr id="14" name="Y22A.jpg" descr="id:2147519451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1439694" y="965929"/>
            <a:ext cx="9312612" cy="1174834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4739641" y="3429000"/>
            <a:ext cx="582976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97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244824"/>
                <a:ext cx="11723913" cy="4015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突破攻略</a:t>
                </a:r>
                <a:endParaRPr lang="en-US" altLang="zh-CN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本题的命题亮点是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考生在答题过程中需要将转化类型相同的物质归纳出来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并找出各物质之间的内在联系。本题启示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两种物质之间的相互转化关系分两类</a:t>
                </a:r>
                <a:r>
                  <a:rPr lang="en-US" altLang="zh-CN" sz="2800" dirty="0"/>
                  <a:t>:(1)</a:t>
                </a:r>
                <a:r>
                  <a:rPr lang="zh-CN" altLang="zh-CN" sz="2800" dirty="0"/>
                  <a:t>发生氧化还原反应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例如</a:t>
                </a:r>
                <a:r>
                  <a:rPr lang="en-US" altLang="zh-CN" sz="2800" dirty="0"/>
                  <a:t>,C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之间的转化</a:t>
                </a:r>
                <a:r>
                  <a:rPr lang="en-US" altLang="zh-CN" sz="2800" dirty="0"/>
                  <a:t>,Fe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之间的转化</a:t>
                </a:r>
                <a:r>
                  <a:rPr lang="en-US" altLang="zh-CN" sz="2800" dirty="0"/>
                  <a:t>,NO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HNO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之间的转化等</a:t>
                </a:r>
                <a:r>
                  <a:rPr lang="en-US" altLang="zh-CN" sz="2800" dirty="0"/>
                  <a:t>;(2)</a:t>
                </a:r>
                <a:r>
                  <a:rPr lang="zh-CN" altLang="zh-CN" sz="2800" dirty="0"/>
                  <a:t>不发生氧化还原反应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例如</a:t>
                </a:r>
                <a:r>
                  <a:rPr lang="en-US" altLang="zh-CN" sz="2800" dirty="0"/>
                  <a:t>,Al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之间的转化</a:t>
                </a:r>
                <a:r>
                  <a:rPr lang="en-US" altLang="zh-CN" sz="2800" dirty="0"/>
                  <a:t>,C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与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之间的转化等。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244824"/>
                <a:ext cx="11723913" cy="4015138"/>
              </a:xfrm>
              <a:prstGeom prst="rect">
                <a:avLst/>
              </a:prstGeom>
              <a:blipFill>
                <a:blip r:embed="rId2"/>
                <a:stretch>
                  <a:fillRect l="-1040" r="-1195" b="-10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52826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499467"/>
                <a:ext cx="11723913" cy="4689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拓展变式</a:t>
                </a:r>
                <a:r>
                  <a:rPr lang="en-US" altLang="zh-CN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   </a:t>
                </a:r>
                <a:r>
                  <a:rPr lang="en-US" altLang="zh-CN" sz="2800" dirty="0"/>
                  <a:t>[Al(OH)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的制取</a:t>
                </a:r>
                <a:r>
                  <a:rPr lang="en-US" altLang="zh-CN" sz="2800" dirty="0"/>
                  <a:t>]</a:t>
                </a:r>
                <a:r>
                  <a:rPr lang="zh-CN" altLang="zh-CN" sz="2800" dirty="0"/>
                  <a:t>甲、乙、丙都以</a:t>
                </a:r>
                <a:r>
                  <a:rPr lang="en-US" altLang="zh-CN" sz="2800" dirty="0"/>
                  <a:t>Al</a:t>
                </a:r>
                <a:r>
                  <a:rPr lang="zh-CN" altLang="zh-CN" sz="2800" dirty="0"/>
                  <a:t>、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、硫酸为原料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用各自设计的方案制得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三种实验方案如下。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甲</a:t>
                </a:r>
                <a:r>
                  <a:rPr lang="en-US" altLang="zh-CN" sz="2800" dirty="0"/>
                  <a:t>:</a:t>
                </a:r>
                <a:r>
                  <a:rPr lang="zh-CN" altLang="zh-CN" sz="2800" dirty="0"/>
                  <a:t>铝</a:t>
                </a:r>
                <a:r>
                  <a:rPr lang="en-US" altLang="zh-CN" sz="2800" dirty="0"/>
                  <a:t>→</a:t>
                </a:r>
                <a:r>
                  <a:rPr lang="zh-CN" altLang="zh-CN" sz="2800" dirty="0"/>
                  <a:t>加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</a:t>
                </a:r>
                <a:r>
                  <a:rPr lang="en-US" altLang="zh-CN" sz="2800" dirty="0"/>
                  <a:t>→</a:t>
                </a:r>
                <a:r>
                  <a:rPr lang="zh-CN" altLang="zh-CN" sz="2800" dirty="0"/>
                  <a:t>加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</a:t>
                </a:r>
                <a:r>
                  <a:rPr lang="en-US" altLang="zh-CN" sz="2800" dirty="0"/>
                  <a:t>→Al(OH)</a:t>
                </a:r>
                <a:r>
                  <a:rPr lang="en-US" altLang="zh-CN" sz="2800" baseline="-25000" dirty="0"/>
                  <a:t>3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乙</a:t>
                </a:r>
                <a:r>
                  <a:rPr lang="en-US" altLang="zh-CN" sz="2800" dirty="0"/>
                  <a:t>:</a:t>
                </a:r>
                <a:r>
                  <a:rPr lang="zh-CN" altLang="zh-CN" sz="2800" dirty="0"/>
                  <a:t>铝</a:t>
                </a:r>
                <a:r>
                  <a:rPr lang="en-US" altLang="zh-CN" sz="2800" dirty="0"/>
                  <a:t>→</a:t>
                </a:r>
                <a:r>
                  <a:rPr lang="zh-CN" altLang="zh-CN" sz="2800" dirty="0"/>
                  <a:t>加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</a:t>
                </a:r>
                <a:r>
                  <a:rPr lang="en-US" altLang="zh-CN" sz="2800" dirty="0"/>
                  <a:t>→</a:t>
                </a:r>
                <a:r>
                  <a:rPr lang="zh-CN" altLang="zh-CN" sz="2800" dirty="0"/>
                  <a:t>加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</a:t>
                </a:r>
                <a:r>
                  <a:rPr lang="en-US" altLang="zh-CN" sz="2800" dirty="0"/>
                  <a:t>→Al(OH)</a:t>
                </a:r>
                <a:r>
                  <a:rPr lang="en-US" altLang="zh-CN" sz="2800" baseline="-250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丙</a:t>
                </a:r>
                <a:r>
                  <a:rPr lang="en-US" altLang="zh-CN" sz="2800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800"/>
                                <m:t>铝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/>
                                <m:t>加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zh-CN" sz="2800"/>
                                <m:t>溶液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800"/>
                                <m:t>铝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/>
                                <m:t>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NaOH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/>
                                <m:t>溶液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dirty="0"/>
                  <a:t>→Al(OH)</a:t>
                </a:r>
                <a:r>
                  <a:rPr lang="en-US" altLang="zh-CN" sz="2800" baseline="-25000" dirty="0"/>
                  <a:t>3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若要制得相同质量的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,</a:t>
                </a:r>
                <a:r>
                  <a:rPr lang="zh-CN" altLang="zh-CN" sz="2800" u="sng" dirty="0"/>
                  <a:t>　　　　</a:t>
                </a:r>
                <a:r>
                  <a:rPr lang="zh-CN" altLang="zh-CN" sz="2800" dirty="0"/>
                  <a:t>方案最节约原料。</a:t>
                </a:r>
                <a:r>
                  <a:rPr lang="en-US" altLang="zh-CN" sz="2800" dirty="0"/>
                  <a:t> </a:t>
                </a:r>
                <a:r>
                  <a:rPr lang="zh-CN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endPara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499467"/>
                <a:ext cx="11723913" cy="4689361"/>
              </a:xfrm>
              <a:prstGeom prst="rect">
                <a:avLst/>
              </a:prstGeom>
              <a:blipFill>
                <a:blip r:embed="rId2"/>
                <a:stretch>
                  <a:fillRect l="-1040" r="-104" b="-2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569064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499467"/>
                <a:ext cx="11723913" cy="612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dirty="0" smtClean="0"/>
                  <a:t>1</a:t>
                </a:r>
                <a:r>
                  <a:rPr lang="en-US" altLang="zh-CN" sz="2800" dirty="0"/>
                  <a:t>.</a:t>
                </a:r>
                <a:r>
                  <a:rPr lang="zh-CN" altLang="zh-CN" sz="2800" dirty="0"/>
                  <a:t>丙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</a:rPr>
                  <a:t>解析</a:t>
                </a:r>
                <a:r>
                  <a:rPr lang="zh-CN" altLang="zh-CN" sz="2800" dirty="0"/>
                  <a:t>　甲方案中各种物质之间的计量关系为</a:t>
                </a:r>
                <a:r>
                  <a:rPr lang="en-US" altLang="zh-CN" sz="2800" dirty="0"/>
                  <a:t>: 2Al~2NaOH~ 2Al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~ 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 </a:t>
                </a:r>
                <a:r>
                  <a:rPr lang="en-US" altLang="zh-CN" sz="2800" dirty="0"/>
                  <a:t>~2Al(OH)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乙方案中各种物质之间的计量关系为</a:t>
                </a:r>
                <a:r>
                  <a:rPr lang="en-US" altLang="zh-CN" sz="2800" dirty="0"/>
                  <a:t>:2Al~3H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~2Al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~6NaOH~2Al(OH)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;</a:t>
                </a:r>
                <a:endParaRPr lang="zh-CN" altLang="zh-CN" sz="2800" dirty="0"/>
              </a:p>
              <a:p>
                <a:pPr>
                  <a:lnSpc>
                    <a:spcPct val="120000"/>
                  </a:lnSpc>
                </a:pPr>
                <a:r>
                  <a:rPr lang="zh-CN" altLang="zh-CN" sz="2800" dirty="0"/>
                  <a:t>丙方案中各种物质之间的计量关系为</a:t>
                </a:r>
                <a:r>
                  <a:rPr lang="en-US" altLang="zh-CN" sz="2800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/>
                                <m:t>~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800"/>
                                <m:t>~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sSup>
                                <m:sSup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/>
                                <m:t>~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NaOH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/>
                                <m:t>~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sSubSup>
                                <m:sSubSup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zh-CN" sz="2800" i="1"/>
                                    <m:t>−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dirty="0"/>
                  <a:t>→8Al(OH)</a:t>
                </a:r>
                <a:r>
                  <a:rPr lang="en-US" altLang="zh-CN" sz="2800" baseline="-25000" dirty="0"/>
                  <a:t>3</a:t>
                </a:r>
                <a:endParaRPr lang="zh-CN" altLang="zh-CN" sz="2800" dirty="0"/>
              </a:p>
              <a:p>
                <a:pPr>
                  <a:lnSpc>
                    <a:spcPct val="120000"/>
                  </a:lnSpc>
                </a:pPr>
                <a:r>
                  <a:rPr lang="zh-CN" altLang="zh-CN" sz="2800" dirty="0"/>
                  <a:t>结合上述分析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若都生成</a:t>
                </a:r>
                <a:r>
                  <a:rPr lang="en-US" altLang="zh-CN" sz="2800" dirty="0"/>
                  <a:t>2mol 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消耗的</a:t>
                </a:r>
                <a:r>
                  <a:rPr lang="en-US" altLang="zh-CN" sz="2800" dirty="0"/>
                  <a:t>Al</a:t>
                </a:r>
                <a:r>
                  <a:rPr lang="zh-CN" altLang="zh-CN" sz="2800" dirty="0"/>
                  <a:t>、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、硫酸的量分别为</a:t>
                </a:r>
                <a:r>
                  <a:rPr lang="en-US" altLang="zh-CN" sz="2800" dirty="0"/>
                  <a:t>:</a:t>
                </a:r>
                <a:endParaRPr lang="zh-CN" altLang="zh-CN" sz="2800" dirty="0"/>
              </a:p>
              <a:p>
                <a:pPr>
                  <a:lnSpc>
                    <a:spcPct val="120000"/>
                  </a:lnSpc>
                </a:pPr>
                <a:r>
                  <a:rPr lang="zh-CN" altLang="zh-CN" sz="2800" dirty="0"/>
                  <a:t>甲方案</a:t>
                </a:r>
                <a:r>
                  <a:rPr lang="en-US" altLang="zh-CN" sz="2800" dirty="0"/>
                  <a:t>:2Al~H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~2NaOH~2Al(OH)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乙方案</a:t>
                </a:r>
                <a:r>
                  <a:rPr lang="en-US" altLang="zh-CN" sz="2800" dirty="0"/>
                  <a:t>:2Al~3H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~ 6NaOH~ 2Al(OH)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丙方案</a:t>
                </a:r>
                <a:r>
                  <a:rPr lang="en-US" altLang="zh-CN" sz="2800" dirty="0"/>
                  <a:t>:2Al~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/>
                  <a:t> 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/>
                  <a:t>NaOH~2Al(OH)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。显然要制得相同质量的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丙方案最节约原料。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499467"/>
                <a:ext cx="11723913" cy="6126614"/>
              </a:xfrm>
              <a:prstGeom prst="rect">
                <a:avLst/>
              </a:prstGeom>
              <a:blipFill rotWithShape="1">
                <a:blip r:embed="rId2"/>
                <a:stretch>
                  <a:fillRect l="-1040" t="-299" b="-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519727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4685818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2  Al(OH)</a:t>
            </a:r>
            <a:r>
              <a:rPr lang="en-US" altLang="zh-CN" sz="2800" baseline="-25000" dirty="0">
                <a:solidFill>
                  <a:srgbClr val="DA251C"/>
                </a:solidFill>
              </a:rPr>
              <a:t>3</a:t>
            </a:r>
            <a:r>
              <a:rPr lang="zh-CN" altLang="en-US" sz="2800" dirty="0">
                <a:solidFill>
                  <a:srgbClr val="DA251C"/>
                </a:solidFill>
              </a:rPr>
              <a:t>的图像和计算</a:t>
            </a:r>
            <a:endParaRPr lang="zh-CN" altLang="zh-CN" sz="2800" dirty="0">
              <a:solidFill>
                <a:srgbClr val="DA251C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813547"/>
            <a:ext cx="11714888" cy="5639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方法</a:t>
            </a:r>
            <a:r>
              <a:rPr lang="zh-CN" altLang="en-US" sz="2800" b="1" dirty="0" smtClean="0">
                <a:solidFill>
                  <a:srgbClr val="DA251C"/>
                </a:solidFill>
              </a:rPr>
              <a:t>解读：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可以溶解在强酸、强碱中</a:t>
            </a:r>
            <a:r>
              <a:rPr lang="en-US" altLang="zh-CN" sz="2800" dirty="0"/>
              <a:t>,</a:t>
            </a:r>
            <a:r>
              <a:rPr lang="zh-CN" altLang="zh-CN" sz="2800" dirty="0"/>
              <a:t>所以围绕</a:t>
            </a:r>
            <a:r>
              <a:rPr lang="en-US" altLang="zh-CN" sz="2800" dirty="0"/>
              <a:t>Al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与强酸、强碱的反应存在过量问题。解决过量问题常借助</a:t>
            </a:r>
            <a:r>
              <a:rPr lang="en-US" altLang="zh-CN" sz="2800" dirty="0"/>
              <a:t>“</a:t>
            </a:r>
            <a:r>
              <a:rPr lang="zh-CN" altLang="zh-CN" sz="2800" dirty="0"/>
              <a:t>一种思维</a:t>
            </a:r>
            <a:r>
              <a:rPr lang="en-US" altLang="zh-CN" sz="2800" dirty="0"/>
              <a:t>”</a:t>
            </a:r>
            <a:r>
              <a:rPr lang="zh-CN" altLang="zh-CN" sz="2800" dirty="0"/>
              <a:t>和</a:t>
            </a:r>
            <a:r>
              <a:rPr lang="en-US" altLang="zh-CN" sz="2800" dirty="0"/>
              <a:t>“</a:t>
            </a:r>
            <a:r>
              <a:rPr lang="zh-CN" altLang="zh-CN" sz="2800" dirty="0"/>
              <a:t>两种方法</a:t>
            </a:r>
            <a:r>
              <a:rPr lang="en-US" altLang="zh-CN" sz="2800" dirty="0"/>
              <a:t>”</a:t>
            </a:r>
            <a:r>
              <a:rPr lang="zh-CN" altLang="zh-CN" sz="2800" dirty="0"/>
              <a:t>。</a:t>
            </a:r>
            <a:r>
              <a:rPr lang="en-US" altLang="zh-CN" sz="2800" dirty="0"/>
              <a:t>“</a:t>
            </a:r>
            <a:r>
              <a:rPr lang="zh-CN" altLang="zh-CN" sz="2800" dirty="0"/>
              <a:t>一种思维</a:t>
            </a:r>
            <a:r>
              <a:rPr lang="en-US" altLang="zh-CN" sz="2800" dirty="0"/>
              <a:t>”——</a:t>
            </a:r>
            <a:r>
              <a:rPr lang="zh-CN" altLang="zh-CN" sz="2800" dirty="0"/>
              <a:t>极值思维模型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30000"/>
              </a:lnSpc>
            </a:pPr>
            <a:r>
              <a:rPr lang="zh-CN" altLang="zh-CN" sz="2800" dirty="0"/>
              <a:t>写出某种物质不足或过量时的方程式</a:t>
            </a:r>
            <a:r>
              <a:rPr lang="zh-CN" altLang="en-US" sz="2800" dirty="0"/>
              <a:t>→</a:t>
            </a:r>
            <a:r>
              <a:rPr lang="zh-CN" altLang="zh-CN" sz="2800" dirty="0"/>
              <a:t>找出反应物的比值</a:t>
            </a:r>
            <a:r>
              <a:rPr lang="en-US" altLang="zh-CN" sz="2800" dirty="0"/>
              <a:t>,</a:t>
            </a:r>
            <a:r>
              <a:rPr lang="zh-CN" altLang="zh-CN" sz="2800" dirty="0"/>
              <a:t>即两个极值</a:t>
            </a:r>
            <a:r>
              <a:rPr lang="zh-CN" altLang="en-US" sz="2800" dirty="0"/>
              <a:t>→</a:t>
            </a:r>
            <a:r>
              <a:rPr lang="zh-CN" altLang="zh-CN" sz="2800" dirty="0"/>
              <a:t>结合极值</a:t>
            </a:r>
            <a:r>
              <a:rPr lang="en-US" altLang="zh-CN" sz="2800" dirty="0"/>
              <a:t>,</a:t>
            </a:r>
            <a:r>
              <a:rPr lang="zh-CN" altLang="zh-CN" sz="2800" dirty="0"/>
              <a:t>分段分析</a:t>
            </a:r>
            <a:endParaRPr lang="en-US" altLang="zh-CN" sz="2800" dirty="0"/>
          </a:p>
          <a:p>
            <a:pPr>
              <a:lnSpc>
                <a:spcPct val="130000"/>
              </a:lnSpc>
            </a:pPr>
            <a:r>
              <a:rPr lang="en-US" altLang="zh-CN" sz="2800" dirty="0"/>
              <a:t>“</a:t>
            </a:r>
            <a:r>
              <a:rPr lang="zh-CN" altLang="zh-CN" sz="2800" dirty="0"/>
              <a:t>两种方法</a:t>
            </a:r>
            <a:r>
              <a:rPr lang="en-US" altLang="zh-CN" sz="2800" dirty="0"/>
              <a:t>”:①</a:t>
            </a:r>
            <a:r>
              <a:rPr lang="zh-CN" altLang="zh-CN" sz="2800" dirty="0"/>
              <a:t>一维坐标分析法</a:t>
            </a:r>
            <a:r>
              <a:rPr lang="en-US" altLang="zh-CN" sz="2800" dirty="0"/>
              <a:t>:</a:t>
            </a:r>
            <a:r>
              <a:rPr lang="zh-CN" altLang="zh-CN" sz="2800" dirty="0"/>
              <a:t>结合极值</a:t>
            </a:r>
            <a:r>
              <a:rPr lang="en-US" altLang="zh-CN" sz="2800" dirty="0"/>
              <a:t>,</a:t>
            </a:r>
            <a:r>
              <a:rPr lang="zh-CN" altLang="zh-CN" sz="2800" dirty="0"/>
              <a:t>画出数轴</a:t>
            </a:r>
            <a:r>
              <a:rPr lang="en-US" altLang="zh-CN" sz="2800" dirty="0"/>
              <a:t>,</a:t>
            </a:r>
            <a:r>
              <a:rPr lang="zh-CN" altLang="zh-CN" sz="2800" dirty="0"/>
              <a:t>分段分析</a:t>
            </a:r>
            <a:r>
              <a:rPr lang="en-US" altLang="zh-CN" sz="2800" dirty="0"/>
              <a:t>;②</a:t>
            </a:r>
            <a:r>
              <a:rPr lang="zh-CN" altLang="zh-CN" sz="2800" dirty="0"/>
              <a:t>二维坐标分析法</a:t>
            </a:r>
            <a:r>
              <a:rPr lang="en-US" altLang="zh-CN" sz="2800" dirty="0"/>
              <a:t>:</a:t>
            </a:r>
            <a:r>
              <a:rPr lang="zh-CN" altLang="zh-CN" sz="2800" dirty="0"/>
              <a:t>横坐标代表反应物的量</a:t>
            </a:r>
            <a:r>
              <a:rPr lang="en-US" altLang="zh-CN" sz="2800" dirty="0"/>
              <a:t>,</a:t>
            </a:r>
            <a:r>
              <a:rPr lang="zh-CN" altLang="zh-CN" sz="2800" dirty="0"/>
              <a:t>纵坐标代表产物的量</a:t>
            </a:r>
            <a:r>
              <a:rPr lang="en-US" altLang="zh-CN" sz="2800" dirty="0"/>
              <a:t>,</a:t>
            </a:r>
            <a:r>
              <a:rPr lang="zh-CN" altLang="zh-CN" sz="2800" dirty="0"/>
              <a:t>结合极值</a:t>
            </a:r>
            <a:r>
              <a:rPr lang="en-US" altLang="zh-CN" sz="2800" dirty="0"/>
              <a:t>,</a:t>
            </a:r>
            <a:r>
              <a:rPr lang="zh-CN" altLang="zh-CN" sz="2800" dirty="0"/>
              <a:t>分析产物的量随反应物的量的变化情况并画出相应曲线。使用图像分析</a:t>
            </a:r>
            <a:r>
              <a:rPr lang="en-US" altLang="zh-CN" sz="2800" dirty="0"/>
              <a:t>,</a:t>
            </a:r>
            <a:r>
              <a:rPr lang="zh-CN" altLang="zh-CN" sz="2800" dirty="0"/>
              <a:t>可使反应情况更加形象具体</a:t>
            </a:r>
            <a:r>
              <a:rPr lang="en-US" altLang="zh-CN" sz="2800" dirty="0"/>
              <a:t>,</a:t>
            </a:r>
            <a:r>
              <a:rPr lang="zh-CN" altLang="zh-CN" sz="2800" dirty="0"/>
              <a:t>该知识重点考查考生的</a:t>
            </a:r>
            <a:r>
              <a:rPr lang="en-US" altLang="zh-CN" sz="2800" dirty="0"/>
              <a:t>“</a:t>
            </a:r>
            <a:r>
              <a:rPr lang="zh-CN" altLang="zh-CN" sz="2800" dirty="0"/>
              <a:t>变化观念</a:t>
            </a:r>
            <a:r>
              <a:rPr lang="en-US" altLang="zh-CN" sz="2800" dirty="0"/>
              <a:t>”</a:t>
            </a:r>
            <a:r>
              <a:rPr lang="zh-CN" altLang="zh-CN" sz="2800" dirty="0"/>
              <a:t>和</a:t>
            </a:r>
            <a:r>
              <a:rPr lang="en-US" altLang="zh-CN" sz="2800" dirty="0"/>
              <a:t>“</a:t>
            </a:r>
            <a:r>
              <a:rPr lang="zh-CN" altLang="zh-CN" sz="2800" dirty="0"/>
              <a:t>模型认知</a:t>
            </a:r>
            <a:r>
              <a:rPr lang="en-US" altLang="zh-CN" sz="2800" dirty="0"/>
              <a:t>”</a:t>
            </a:r>
            <a:r>
              <a:rPr lang="zh-CN" altLang="zh-CN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8510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9958" y="1319555"/>
            <a:ext cx="11723913" cy="260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en-US" sz="2800" dirty="0"/>
              <a:t>了解常见金属的活动顺序。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en-US" sz="2800" dirty="0"/>
              <a:t>了解常见金属及其重要化合物的制备方法</a:t>
            </a:r>
            <a:r>
              <a:rPr lang="en-US" altLang="zh-CN" sz="2800" dirty="0"/>
              <a:t>,</a:t>
            </a:r>
            <a:r>
              <a:rPr lang="zh-CN" altLang="en-US" sz="2800" dirty="0"/>
              <a:t>掌握其主要性质及其应用。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en-US" sz="2800" dirty="0"/>
              <a:t>了解合金的概念及其重要应用。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4.</a:t>
            </a:r>
            <a:r>
              <a:rPr lang="zh-CN" altLang="en-US" sz="2800" dirty="0"/>
              <a:t>以上各部分知识的综合应用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考纲要求</a:t>
            </a:r>
          </a:p>
        </p:txBody>
      </p:sp>
    </p:spTree>
    <p:extLst>
      <p:ext uri="{BB962C8B-B14F-4D97-AF65-F5344CB8AC3E}">
        <p14:creationId xmlns:p14="http://schemas.microsoft.com/office/powerpoint/2010/main" val="1643079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813547"/>
            <a:ext cx="11714888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1.Al(OH)</a:t>
            </a:r>
            <a:r>
              <a:rPr lang="en-US" altLang="zh-CN" sz="2800" b="1" baseline="-25000" dirty="0"/>
              <a:t>3</a:t>
            </a:r>
            <a:r>
              <a:rPr lang="zh-CN" altLang="zh-CN" sz="2800" b="1" dirty="0"/>
              <a:t>沉淀量的图像分析</a:t>
            </a:r>
            <a:endParaRPr lang="en-US" altLang="zh-CN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662191"/>
                  </p:ext>
                </p:extLst>
              </p:nvPr>
            </p:nvGraphicFramePr>
            <p:xfrm>
              <a:off x="243069" y="1560048"/>
              <a:ext cx="11714888" cy="48602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3978">
                      <a:extLst>
                        <a:ext uri="{9D8B030D-6E8A-4147-A177-3AD203B41FA5}">
                          <a16:colId xmlns="" xmlns:a16="http://schemas.microsoft.com/office/drawing/2014/main" val="855522438"/>
                        </a:ext>
                      </a:extLst>
                    </a:gridCol>
                    <a:gridCol w="4749191">
                      <a:extLst>
                        <a:ext uri="{9D8B030D-6E8A-4147-A177-3AD203B41FA5}">
                          <a16:colId xmlns="" xmlns:a16="http://schemas.microsoft.com/office/drawing/2014/main" val="601270099"/>
                        </a:ext>
                      </a:extLst>
                    </a:gridCol>
                    <a:gridCol w="6031719">
                      <a:extLst>
                        <a:ext uri="{9D8B030D-6E8A-4147-A177-3AD203B41FA5}">
                          <a16:colId xmlns="" xmlns:a16="http://schemas.microsoft.com/office/drawing/2014/main" val="241407462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试剂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向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AlCl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溶液中滴加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NaOH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溶液至过量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向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NaOH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溶液中滴加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溶液至过量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614786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现象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先产生白色胶状沉淀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后沉淀逐渐溶解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开始时无明显现象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后出现白色胶状沉淀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924237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离子方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程式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Al(OH)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altLang="zh-CN" sz="2800" dirty="0"/>
                            <a:t>↓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+4OH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O,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         4Al(OH)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altLang="zh-CN" sz="2800" dirty="0"/>
                            <a:t>↓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31673495"/>
                      </a:ext>
                    </a:extLst>
                  </a:tr>
                  <a:tr h="18731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图像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7192684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662191"/>
                  </p:ext>
                </p:extLst>
              </p:nvPr>
            </p:nvGraphicFramePr>
            <p:xfrm>
              <a:off x="243069" y="1560048"/>
              <a:ext cx="11714888" cy="48602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397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55522438"/>
                        </a:ext>
                      </a:extLst>
                    </a:gridCol>
                    <a:gridCol w="47491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01270099"/>
                        </a:ext>
                      </a:extLst>
                    </a:gridCol>
                    <a:gridCol w="60317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14074623"/>
                        </a:ext>
                      </a:extLst>
                    </a:gridCol>
                  </a:tblGrid>
                  <a:tr h="85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试剂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向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AlCl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溶液中滴加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NaOH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溶液至过量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向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NaOH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溶液中滴加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溶液至过量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861478649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现象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先产生白色胶状沉淀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后沉淀逐渐溶解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开始时无明显现象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后出现白色胶状沉淀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92423791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离子方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程式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769" t="-141905" r="-127086" b="-1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4242" t="-141905" b="-1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31673495"/>
                      </a:ext>
                    </a:extLst>
                  </a:tr>
                  <a:tr h="18731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图像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192684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893406" y="3512820"/>
            <a:ext cx="579698" cy="334224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282026" y="3990151"/>
            <a:ext cx="579698" cy="334224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684481" y="3512820"/>
            <a:ext cx="579698" cy="334224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867105" y="3990151"/>
            <a:ext cx="579698" cy="334224"/>
          </a:xfrm>
          <a:prstGeom prst="rect">
            <a:avLst/>
          </a:prstGeom>
        </p:spPr>
      </p:pic>
      <p:pic>
        <p:nvPicPr>
          <p:cNvPr id="17" name="307a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205109" y="4695507"/>
            <a:ext cx="2535990" cy="1652760"/>
          </a:xfrm>
          <a:prstGeom prst="rect">
            <a:avLst/>
          </a:prstGeom>
        </p:spPr>
      </p:pic>
      <p:pic>
        <p:nvPicPr>
          <p:cNvPr id="18" name="307b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7097382" y="4691910"/>
            <a:ext cx="2349421" cy="165275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30" name="任意多边形 2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33" name="任意多边形 3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9083414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492197"/>
                  </p:ext>
                </p:extLst>
              </p:nvPr>
            </p:nvGraphicFramePr>
            <p:xfrm>
              <a:off x="243069" y="1209852"/>
              <a:ext cx="11714888" cy="50606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3978">
                      <a:extLst>
                        <a:ext uri="{9D8B030D-6E8A-4147-A177-3AD203B41FA5}">
                          <a16:colId xmlns="" xmlns:a16="http://schemas.microsoft.com/office/drawing/2014/main" val="855522438"/>
                        </a:ext>
                      </a:extLst>
                    </a:gridCol>
                    <a:gridCol w="5223753">
                      <a:extLst>
                        <a:ext uri="{9D8B030D-6E8A-4147-A177-3AD203B41FA5}">
                          <a16:colId xmlns="" xmlns:a16="http://schemas.microsoft.com/office/drawing/2014/main" val="601270099"/>
                        </a:ext>
                      </a:extLst>
                    </a:gridCol>
                    <a:gridCol w="5557157">
                      <a:extLst>
                        <a:ext uri="{9D8B030D-6E8A-4147-A177-3AD203B41FA5}">
                          <a16:colId xmlns="" xmlns:a16="http://schemas.microsoft.com/office/drawing/2014/main" val="2414074623"/>
                        </a:ext>
                      </a:extLst>
                    </a:gridCol>
                  </a:tblGrid>
                  <a:tr h="5014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试剂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向</a:t>
                          </a:r>
                          <a:r>
                            <a:rPr lang="en-US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NaAlO</a:t>
                          </a:r>
                          <a:r>
                            <a:rPr lang="en-US" sz="2800" b="0" baseline="-250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溶液中滴加盐酸至过量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向盐酸中滴加</a:t>
                          </a:r>
                          <a:r>
                            <a:rPr lang="en-US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NaAlO</a:t>
                          </a:r>
                          <a:r>
                            <a:rPr lang="en-US" sz="2800" b="0" baseline="-250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溶液至过量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61478649"/>
                      </a:ext>
                    </a:extLst>
                  </a:tr>
                  <a:tr h="5014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现象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先产生白色胶状沉淀</a:t>
                          </a:r>
                          <a:r>
                            <a:rPr lang="en-US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后沉淀逐渐溶解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开始时无明显现象</a:t>
                          </a:r>
                          <a:r>
                            <a:rPr lang="en-US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后产生白色胶状沉淀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92423791"/>
                      </a:ext>
                    </a:extLst>
                  </a:tr>
                  <a:tr h="15044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离子方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程式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2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zh-CN" sz="2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j-lt"/>
                                      <a:ea typeface="+mj-ea"/>
                                      <a:cs typeface="+mn-cs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+H</a:t>
                          </a:r>
                          <a:r>
                            <a:rPr lang="en-US" altLang="zh-CN" sz="2800" b="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+H</a:t>
                          </a:r>
                          <a:r>
                            <a:rPr lang="en-US" altLang="zh-CN" sz="2800" b="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O        Al(OH)</a:t>
                          </a:r>
                          <a:r>
                            <a:rPr lang="en-US" altLang="zh-CN" sz="2800" b="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</a:t>
                          </a:r>
                          <a:r>
                            <a:rPr lang="en-US" altLang="zh-CN" sz="2800" b="0" dirty="0">
                              <a:latin typeface="+mj-lt"/>
                              <a:ea typeface="+mj-ea"/>
                            </a:rPr>
                            <a:t>↓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,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Al(OH)</a:t>
                          </a:r>
                          <a:r>
                            <a:rPr lang="en-US" altLang="zh-CN" sz="2800" b="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+3H</a:t>
                          </a:r>
                          <a:r>
                            <a:rPr lang="en-US" altLang="zh-CN" sz="2800" b="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</a:t>
                          </a:r>
                          <a:r>
                            <a:rPr lang="en-US" altLang="zh-CN" sz="28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        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Al</a:t>
                          </a:r>
                          <a:r>
                            <a:rPr lang="en-US" altLang="zh-CN" sz="2800" b="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3+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+3H</a:t>
                          </a:r>
                          <a:r>
                            <a:rPr lang="en-US" altLang="zh-CN" sz="2800" b="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2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zh-CN" sz="2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j-lt"/>
                                      <a:ea typeface="+mj-ea"/>
                                      <a:cs typeface="+mn-cs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+4H</a:t>
                          </a:r>
                          <a:r>
                            <a:rPr lang="en-US" altLang="zh-CN" sz="2800" b="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</a:t>
                          </a:r>
                          <a:r>
                            <a:rPr lang="en-US" altLang="zh-CN" sz="28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      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Al</a:t>
                          </a:r>
                          <a:r>
                            <a:rPr lang="en-US" altLang="zh-CN" sz="2800" b="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3+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+2H</a:t>
                          </a:r>
                          <a:r>
                            <a:rPr lang="en-US" altLang="zh-CN" sz="2800" b="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O,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Al</a:t>
                          </a:r>
                          <a:r>
                            <a:rPr lang="en-US" altLang="zh-CN" sz="2800" b="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3+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+3Al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2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zh-CN" sz="2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j-lt"/>
                                      <a:ea typeface="+mj-ea"/>
                                      <a:cs typeface="+mn-cs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+6H</a:t>
                          </a:r>
                          <a:r>
                            <a:rPr lang="en-US" altLang="zh-CN" sz="2800" b="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</a:t>
                          </a:r>
                          <a:r>
                            <a:rPr lang="en-US" altLang="zh-CN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O       4Al(OH)</a:t>
                          </a:r>
                          <a:r>
                            <a:rPr lang="en-US" altLang="zh-CN" sz="2800" b="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</a:t>
                          </a:r>
                          <a:r>
                            <a:rPr lang="en-US" altLang="zh-CN" sz="2800" b="0" dirty="0">
                              <a:latin typeface="+mj-lt"/>
                              <a:ea typeface="+mj-ea"/>
                            </a:rPr>
                            <a:t>↓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31673495"/>
                      </a:ext>
                    </a:extLst>
                  </a:tr>
                  <a:tr h="22013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图像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7192684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492197"/>
                  </p:ext>
                </p:extLst>
              </p:nvPr>
            </p:nvGraphicFramePr>
            <p:xfrm>
              <a:off x="243069" y="1209852"/>
              <a:ext cx="11714888" cy="50606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397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55522438"/>
                        </a:ext>
                      </a:extLst>
                    </a:gridCol>
                    <a:gridCol w="522375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01270099"/>
                        </a:ext>
                      </a:extLst>
                    </a:gridCol>
                    <a:gridCol w="555715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14074623"/>
                        </a:ext>
                      </a:extLst>
                    </a:gridCol>
                  </a:tblGrid>
                  <a:tr h="5014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试剂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向</a:t>
                          </a:r>
                          <a:r>
                            <a:rPr lang="en-US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NaAlO</a:t>
                          </a:r>
                          <a:r>
                            <a:rPr lang="en-US" sz="2800" b="0" baseline="-250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溶液中滴加盐酸至过量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向盐酸中滴加</a:t>
                          </a:r>
                          <a:r>
                            <a:rPr lang="en-US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NaAlO</a:t>
                          </a:r>
                          <a:r>
                            <a:rPr lang="en-US" sz="2800" b="0" baseline="-250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溶液至过量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861478649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现象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先产生白色胶状沉淀</a:t>
                          </a:r>
                          <a:r>
                            <a:rPr lang="en-US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后沉淀逐渐溶解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开始时无明显现象</a:t>
                          </a:r>
                          <a:r>
                            <a:rPr lang="en-US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后产生白色胶状沉淀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92423791"/>
                      </a:ext>
                    </a:extLst>
                  </a:tr>
                  <a:tr h="15044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离子方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程式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7970" t="-93952" r="-106418" b="-145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0855" t="-93952" b="-145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31673495"/>
                      </a:ext>
                    </a:extLst>
                  </a:tr>
                  <a:tr h="22013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图像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192684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图片 18"/>
          <p:cNvPicPr/>
          <p:nvPr/>
        </p:nvPicPr>
        <p:blipFill>
          <a:blip r:embed="rId3"/>
          <a:stretch>
            <a:fillRect/>
          </a:stretch>
        </p:blipFill>
        <p:spPr>
          <a:xfrm>
            <a:off x="3608071" y="2938217"/>
            <a:ext cx="487678" cy="281174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3288031" y="3599584"/>
            <a:ext cx="487678" cy="281174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/>
          <a:stretch>
            <a:fillRect/>
          </a:stretch>
        </p:blipFill>
        <p:spPr>
          <a:xfrm>
            <a:off x="8042911" y="2938217"/>
            <a:ext cx="487678" cy="28117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9338311" y="3569104"/>
            <a:ext cx="487678" cy="281174"/>
          </a:xfrm>
          <a:prstGeom prst="rect">
            <a:avLst/>
          </a:prstGeom>
        </p:spPr>
      </p:pic>
      <p:pic>
        <p:nvPicPr>
          <p:cNvPr id="23" name="307c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965324" y="4260951"/>
            <a:ext cx="2769236" cy="1970495"/>
          </a:xfrm>
          <a:prstGeom prst="rect">
            <a:avLst/>
          </a:prstGeom>
        </p:spPr>
      </p:pic>
      <p:pic>
        <p:nvPicPr>
          <p:cNvPr id="24" name="307d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7498080" y="4260951"/>
            <a:ext cx="2991610" cy="19485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7" name="任意多边形 16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768033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8393997"/>
                  </p:ext>
                </p:extLst>
              </p:nvPr>
            </p:nvGraphicFramePr>
            <p:xfrm>
              <a:off x="243069" y="1170942"/>
              <a:ext cx="11714888" cy="49769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3978">
                      <a:extLst>
                        <a:ext uri="{9D8B030D-6E8A-4147-A177-3AD203B41FA5}">
                          <a16:colId xmlns="" xmlns:a16="http://schemas.microsoft.com/office/drawing/2014/main" val="855522438"/>
                        </a:ext>
                      </a:extLst>
                    </a:gridCol>
                    <a:gridCol w="5223753">
                      <a:extLst>
                        <a:ext uri="{9D8B030D-6E8A-4147-A177-3AD203B41FA5}">
                          <a16:colId xmlns="" xmlns:a16="http://schemas.microsoft.com/office/drawing/2014/main" val="601270099"/>
                        </a:ext>
                      </a:extLst>
                    </a:gridCol>
                    <a:gridCol w="5557157">
                      <a:extLst>
                        <a:ext uri="{9D8B030D-6E8A-4147-A177-3AD203B41FA5}">
                          <a16:colId xmlns="" xmlns:a16="http://schemas.microsoft.com/office/drawing/2014/main" val="2414074623"/>
                        </a:ext>
                      </a:extLst>
                    </a:gridCol>
                  </a:tblGrid>
                  <a:tr h="5014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试剂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向</a:t>
                          </a:r>
                          <a:r>
                            <a:rPr lang="en-US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AlCl</a:t>
                          </a:r>
                          <a:r>
                            <a:rPr lang="en-US" sz="28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溶液中逐滴滴加氨水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向</a:t>
                          </a:r>
                          <a:r>
                            <a:rPr lang="en-US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NaAlO</a:t>
                          </a:r>
                          <a:r>
                            <a:rPr lang="en-US" sz="28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溶液中通入</a:t>
                          </a:r>
                          <a:r>
                            <a:rPr lang="en-US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气体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61478649"/>
                      </a:ext>
                    </a:extLst>
                  </a:tr>
                  <a:tr h="5014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现象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立即产生白色胶状沉淀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氨水过量时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沉淀不溶解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立即产生白色胶状沉淀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,CO</a:t>
                          </a:r>
                          <a:r>
                            <a:rPr lang="en-US" sz="2800" baseline="-25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气体过量时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沉淀不溶解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92423791"/>
                      </a:ext>
                    </a:extLst>
                  </a:tr>
                  <a:tr h="18710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离子方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程式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Al</a:t>
                          </a:r>
                          <a:r>
                            <a:rPr lang="en-US" altLang="zh-CN" sz="2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3+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+3NH</a:t>
                          </a:r>
                          <a:r>
                            <a:rPr lang="en-US" altLang="zh-CN" sz="280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·H</a:t>
                          </a:r>
                          <a:r>
                            <a:rPr lang="en-US" altLang="zh-CN" sz="280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O         Al(OH)</a:t>
                          </a:r>
                          <a:r>
                            <a:rPr lang="en-US" altLang="zh-CN" sz="280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↓+ 3N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altLang="zh-CN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800" dirty="0" smtClean="0"/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zh-CN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j-lt"/>
                                      <a:ea typeface="+mj-ea"/>
                                      <a:cs typeface="+mn-cs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+CO</a:t>
                          </a:r>
                          <a:r>
                            <a:rPr lang="en-US" altLang="zh-CN" sz="280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(</a:t>
                          </a:r>
                          <a:r>
                            <a:rPr lang="zh-CN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少量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)+3H</a:t>
                          </a:r>
                          <a:r>
                            <a:rPr lang="en-US" altLang="zh-CN" sz="280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O       2Al(OH)</a:t>
                          </a:r>
                          <a:r>
                            <a:rPr lang="en-US" altLang="zh-CN" sz="280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↓+C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800" dirty="0" smtClean="0"/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CN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j-lt"/>
                                      <a:ea typeface="+mj-ea"/>
                                      <a:cs typeface="+mn-cs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,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zh-CN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j-lt"/>
                                      <a:ea typeface="+mj-ea"/>
                                      <a:cs typeface="+mn-cs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+CO</a:t>
                          </a:r>
                          <a:r>
                            <a:rPr lang="en-US" altLang="zh-CN" sz="280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(</a:t>
                          </a:r>
                          <a:r>
                            <a:rPr lang="zh-CN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过量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)+2H</a:t>
                          </a:r>
                          <a:r>
                            <a:rPr lang="en-US" altLang="zh-CN" sz="280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O         Al(OH)</a:t>
                          </a:r>
                          <a:r>
                            <a:rPr lang="en-US" altLang="zh-CN" sz="2800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</a:t>
                          </a:r>
                          <a:r>
                            <a:rPr lang="en-US" altLang="zh-CN" sz="28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↓+HC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800" dirty="0" smtClean="0"/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zh-CN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j-lt"/>
                                      <a:ea typeface="+mj-ea"/>
                                      <a:cs typeface="+mn-cs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31673495"/>
                      </a:ext>
                    </a:extLst>
                  </a:tr>
                  <a:tr h="17509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图像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7192684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8393997"/>
                  </p:ext>
                </p:extLst>
              </p:nvPr>
            </p:nvGraphicFramePr>
            <p:xfrm>
              <a:off x="243069" y="1170942"/>
              <a:ext cx="11714888" cy="49769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397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55522438"/>
                        </a:ext>
                      </a:extLst>
                    </a:gridCol>
                    <a:gridCol w="522375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01270099"/>
                        </a:ext>
                      </a:extLst>
                    </a:gridCol>
                    <a:gridCol w="555715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14074623"/>
                        </a:ext>
                      </a:extLst>
                    </a:gridCol>
                  </a:tblGrid>
                  <a:tr h="5014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试剂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向</a:t>
                          </a:r>
                          <a:r>
                            <a:rPr lang="en-US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AlCl</a:t>
                          </a:r>
                          <a:r>
                            <a:rPr lang="en-US" sz="28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溶液中逐滴滴加氨水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向</a:t>
                          </a:r>
                          <a:r>
                            <a:rPr lang="en-US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NaAlO</a:t>
                          </a:r>
                          <a:r>
                            <a:rPr lang="en-US" sz="28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溶液中通入</a:t>
                          </a:r>
                          <a:r>
                            <a:rPr lang="en-US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b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气体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861478649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现象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立即产生白色胶状沉淀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氨水过量时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沉淀不溶解</a:t>
                          </a: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立即产生白色胶状沉淀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,CO</a:t>
                          </a:r>
                          <a:r>
                            <a:rPr lang="en-US" sz="2800" baseline="-25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气体过量时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沉淀不溶解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92423791"/>
                      </a:ext>
                    </a:extLst>
                  </a:tr>
                  <a:tr h="18710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离子方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程式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7970" t="-75649" r="-106418" b="-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0855" t="-75649" b="-93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31673495"/>
                      </a:ext>
                    </a:extLst>
                  </a:tr>
                  <a:tr h="17509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图像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20320" marR="2032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192684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688081" y="3039894"/>
            <a:ext cx="555842" cy="320474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0361255" y="2621604"/>
            <a:ext cx="555842" cy="320474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6430" y="3564102"/>
            <a:ext cx="555842" cy="320474"/>
          </a:xfrm>
          <a:prstGeom prst="rect">
            <a:avLst/>
          </a:prstGeom>
        </p:spPr>
      </p:pic>
      <p:pic>
        <p:nvPicPr>
          <p:cNvPr id="16" name="---1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295728" y="4427287"/>
            <a:ext cx="2178995" cy="1629031"/>
          </a:xfrm>
          <a:prstGeom prst="rect">
            <a:avLst/>
          </a:prstGeom>
        </p:spPr>
      </p:pic>
      <p:pic>
        <p:nvPicPr>
          <p:cNvPr id="17" name="---2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8132953" y="4427287"/>
            <a:ext cx="1926021" cy="170491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8" name="任意多边形 1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1" name="任意多边形 20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514380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 </a:t>
            </a:r>
            <a:r>
              <a:rPr lang="zh-CN" altLang="zh-CN" sz="2800" dirty="0"/>
              <a:t>某实验小组对含有</a:t>
            </a:r>
            <a:r>
              <a:rPr lang="en-US" altLang="zh-CN" sz="2800" dirty="0"/>
              <a:t>Al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的一种未知溶液进行了如下实验分析</a:t>
            </a:r>
            <a:r>
              <a:rPr lang="en-US" altLang="zh-CN" sz="2800" dirty="0"/>
              <a:t>: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67388"/>
              </p:ext>
            </p:extLst>
          </p:nvPr>
        </p:nvGraphicFramePr>
        <p:xfrm>
          <a:off x="311286" y="983486"/>
          <a:ext cx="11538694" cy="2445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574">
                  <a:extLst>
                    <a:ext uri="{9D8B030D-6E8A-4147-A177-3AD203B41FA5}">
                      <a16:colId xmlns="" xmlns:a16="http://schemas.microsoft.com/office/drawing/2014/main" val="2013797512"/>
                    </a:ext>
                  </a:extLst>
                </a:gridCol>
                <a:gridCol w="7091463">
                  <a:extLst>
                    <a:ext uri="{9D8B030D-6E8A-4147-A177-3AD203B41FA5}">
                      <a16:colId xmlns="" xmlns:a16="http://schemas.microsoft.com/office/drawing/2014/main" val="3612012374"/>
                    </a:ext>
                  </a:extLst>
                </a:gridCol>
                <a:gridCol w="3717657">
                  <a:extLst>
                    <a:ext uri="{9D8B030D-6E8A-4147-A177-3AD203B41FA5}">
                      <a16:colId xmlns="" xmlns:a16="http://schemas.microsoft.com/office/drawing/2014/main" val="4006576307"/>
                    </a:ext>
                  </a:extLst>
                </a:gridCol>
              </a:tblGrid>
              <a:tr h="611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顺序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实验操作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实验现象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95144757"/>
                  </a:ext>
                </a:extLst>
              </a:tr>
              <a:tr h="611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滴入少量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NaOH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溶液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无明显变化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71668360"/>
                  </a:ext>
                </a:extLst>
              </a:tr>
              <a:tr h="611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在操作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的基础上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继续滴加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NaOH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溶液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产生白色沉淀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56257208"/>
                  </a:ext>
                </a:extLst>
              </a:tr>
              <a:tr h="611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在操作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的基础上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滴入过量的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NaOH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溶液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白色沉淀明显减少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358275"/>
                  </a:ext>
                </a:extLst>
              </a:tr>
            </a:tbl>
          </a:graphicData>
        </a:graphic>
      </p:graphicFrame>
      <p:pic>
        <p:nvPicPr>
          <p:cNvPr id="14" name="QQ12.jpg" descr="id:2147519546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426085" y="3731715"/>
            <a:ext cx="3339830" cy="21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010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实验小组经定量分析</a:t>
            </a:r>
            <a:r>
              <a:rPr lang="en-US" altLang="zh-CN" sz="2800" dirty="0"/>
              <a:t>,</a:t>
            </a:r>
            <a:r>
              <a:rPr lang="zh-CN" altLang="zh-CN" sz="2800" dirty="0"/>
              <a:t>得出如图所示沉淀的物质的量与滴入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溶液体积的关系。下列说法错误的是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</a:t>
            </a:r>
            <a:r>
              <a:rPr lang="en-US" altLang="zh-CN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该未知溶液中至少含有三种阳离子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滴加的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溶液的物质的量浓度为</a:t>
            </a:r>
            <a:r>
              <a:rPr lang="en-US" altLang="zh-CN" sz="2800" dirty="0"/>
              <a:t>5 mol·L</a:t>
            </a:r>
            <a:r>
              <a:rPr lang="en-US" altLang="zh-CN" sz="2800" baseline="30000" dirty="0"/>
              <a:t>-1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若溶液中只含三种阳离子且另一种离子为二价金属阳离子</a:t>
            </a:r>
            <a:r>
              <a:rPr lang="en-US" altLang="zh-CN" sz="2800" dirty="0"/>
              <a:t>,</a:t>
            </a:r>
            <a:r>
              <a:rPr lang="zh-CN" altLang="zh-CN" sz="2800" dirty="0"/>
              <a:t>则</a:t>
            </a:r>
            <a:r>
              <a:rPr lang="en-US" altLang="zh-CN" sz="2800" i="1" dirty="0"/>
              <a:t>a</a:t>
            </a:r>
            <a:r>
              <a:rPr lang="en-US" altLang="zh-CN" sz="2800" dirty="0"/>
              <a:t>=10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D.</a:t>
            </a:r>
            <a:r>
              <a:rPr lang="zh-CN" altLang="zh-CN" sz="2800" dirty="0"/>
              <a:t>若将最终沉淀过滤、洗涤、灼烧</a:t>
            </a:r>
            <a:r>
              <a:rPr lang="en-US" altLang="zh-CN" sz="2800" dirty="0"/>
              <a:t>,</a:t>
            </a:r>
            <a:r>
              <a:rPr lang="zh-CN" altLang="zh-CN" sz="2800" dirty="0"/>
              <a:t>得到固体的质量一定为</a:t>
            </a:r>
            <a:r>
              <a:rPr lang="en-US" altLang="zh-CN" sz="2800" dirty="0"/>
              <a:t>6 g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339426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思维导引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26331" y="1198135"/>
            <a:ext cx="10388561" cy="4302972"/>
            <a:chOff x="726331" y="1198135"/>
            <a:chExt cx="10388561" cy="4302972"/>
          </a:xfrm>
        </p:grpSpPr>
        <p:sp>
          <p:nvSpPr>
            <p:cNvPr id="14" name="矩形 13"/>
            <p:cNvSpPr/>
            <p:nvPr/>
          </p:nvSpPr>
          <p:spPr>
            <a:xfrm>
              <a:off x="726332" y="1198135"/>
              <a:ext cx="4396322" cy="1754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dirty="0"/>
                <a:t>根据图中信息和题给信息</a:t>
              </a:r>
              <a:r>
                <a:rPr lang="en-US" altLang="zh-CN" sz="2400" dirty="0"/>
                <a:t>,</a:t>
              </a:r>
              <a:r>
                <a:rPr lang="zh-CN" altLang="zh-CN" sz="2400" dirty="0"/>
                <a:t>明确图像中折点的含义</a:t>
              </a:r>
              <a:r>
                <a:rPr lang="en-US" altLang="zh-CN" sz="2400" dirty="0"/>
                <a:t>,</a:t>
              </a:r>
              <a:r>
                <a:rPr lang="zh-CN" altLang="zh-CN" sz="2400" dirty="0"/>
                <a:t>确定溶液中至少含有三种阳离子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6000" y="1198135"/>
              <a:ext cx="5018892" cy="1754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dirty="0"/>
                <a:t>根据图像折点变化</a:t>
              </a:r>
              <a:r>
                <a:rPr lang="en-US" altLang="zh-CN" sz="2400" dirty="0"/>
                <a:t>,</a:t>
              </a:r>
              <a:r>
                <a:rPr lang="zh-CN" altLang="zh-CN" sz="2400" dirty="0"/>
                <a:t>确定代表</a:t>
              </a:r>
              <a:r>
                <a:rPr lang="en-US" altLang="zh-CN" sz="2400" dirty="0"/>
                <a:t>Al(OH)</a:t>
              </a:r>
              <a:r>
                <a:rPr lang="en-US" altLang="zh-CN" sz="2400" baseline="-25000" dirty="0"/>
                <a:t>3 </a:t>
              </a:r>
              <a:r>
                <a:rPr lang="zh-CN" altLang="zh-CN" sz="2400" dirty="0"/>
                <a:t>与</a:t>
              </a:r>
              <a:r>
                <a:rPr lang="en-US" altLang="zh-CN" sz="2400" dirty="0" err="1"/>
                <a:t>NaOH</a:t>
              </a:r>
              <a:r>
                <a:rPr lang="zh-CN" altLang="zh-CN" sz="2400" dirty="0"/>
                <a:t>溶液反应的线段</a:t>
              </a:r>
              <a:r>
                <a:rPr lang="en-US" altLang="zh-CN" sz="2400" dirty="0"/>
                <a:t>,</a:t>
              </a:r>
              <a:r>
                <a:rPr lang="zh-CN" altLang="zh-CN" sz="2400" dirty="0"/>
                <a:t>从而确定</a:t>
              </a:r>
              <a:r>
                <a:rPr lang="en-US" altLang="zh-CN" sz="2400" dirty="0" err="1"/>
                <a:t>NaOH</a:t>
              </a:r>
              <a:r>
                <a:rPr lang="zh-CN" altLang="zh-CN" sz="2400" dirty="0"/>
                <a:t>溶液的物质的量浓度</a:t>
              </a:r>
              <a:endParaRPr lang="zh-CN" altLang="zh-CN" sz="32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6096000" y="3746781"/>
              <a:ext cx="5018892" cy="1754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dirty="0"/>
                <a:t>根据图像中的量的关系</a:t>
              </a:r>
              <a:r>
                <a:rPr lang="en-US" altLang="zh-CN" sz="2400" dirty="0"/>
                <a:t>,</a:t>
              </a:r>
              <a:r>
                <a:rPr lang="zh-CN" altLang="zh-CN" sz="2400" dirty="0"/>
                <a:t>确定生成</a:t>
              </a:r>
              <a:r>
                <a:rPr lang="en-US" altLang="zh-CN" sz="2400" dirty="0"/>
                <a:t>Al(OH)</a:t>
              </a:r>
              <a:r>
                <a:rPr lang="en-US" altLang="zh-CN" sz="2400" baseline="-25000" dirty="0"/>
                <a:t>3</a:t>
              </a:r>
              <a:r>
                <a:rPr lang="zh-CN" altLang="zh-CN" sz="2400" dirty="0"/>
                <a:t>、溶解 </a:t>
              </a:r>
              <a:r>
                <a:rPr lang="en-US" altLang="zh-CN" sz="2400" dirty="0"/>
                <a:t>Al(OH)</a:t>
              </a:r>
              <a:r>
                <a:rPr lang="en-US" altLang="zh-CN" sz="2400" baseline="-25000" dirty="0"/>
                <a:t>3</a:t>
              </a:r>
              <a:r>
                <a:rPr lang="zh-CN" altLang="zh-CN" sz="2400" dirty="0"/>
                <a:t>分别消耗的</a:t>
              </a:r>
              <a:r>
                <a:rPr lang="en-US" altLang="zh-CN" sz="2400" dirty="0" err="1"/>
                <a:t>NaOH</a:t>
              </a:r>
              <a:r>
                <a:rPr lang="zh-CN" altLang="zh-CN" sz="2400" dirty="0"/>
                <a:t>溶液的体积</a:t>
              </a:r>
              <a:endParaRPr lang="zh-CN" altLang="zh-CN" sz="32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6331" y="3746781"/>
              <a:ext cx="4396323" cy="1754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dirty="0"/>
                <a:t>根据金属阳离子的价态</a:t>
              </a:r>
              <a:r>
                <a:rPr lang="en-US" altLang="zh-CN" sz="2400" dirty="0"/>
                <a:t>,</a:t>
              </a:r>
              <a:r>
                <a:rPr lang="zh-CN" altLang="zh-CN" sz="2400" dirty="0"/>
                <a:t>推知其生成沉淀消耗的</a:t>
              </a:r>
              <a:r>
                <a:rPr lang="en-US" altLang="zh-CN" sz="2400" dirty="0" err="1"/>
                <a:t>NaOH</a:t>
              </a:r>
              <a:r>
                <a:rPr lang="zh-CN" altLang="zh-CN" sz="2400" dirty="0"/>
                <a:t>溶液的体积</a:t>
              </a:r>
              <a:r>
                <a:rPr lang="en-US" altLang="zh-CN" sz="2400" dirty="0"/>
                <a:t>,</a:t>
              </a:r>
              <a:r>
                <a:rPr lang="zh-CN" altLang="zh-CN" sz="2400" dirty="0"/>
                <a:t>进而确定</a:t>
              </a:r>
              <a:r>
                <a:rPr lang="en-US" altLang="zh-CN" sz="2400" i="1" dirty="0"/>
                <a:t>a</a:t>
              </a:r>
              <a:r>
                <a:rPr lang="zh-CN" altLang="zh-CN" sz="2400" dirty="0"/>
                <a:t>值 </a:t>
              </a:r>
              <a:endParaRPr lang="zh-CN" altLang="zh-CN" sz="3200" dirty="0"/>
            </a:p>
          </p:txBody>
        </p:sp>
        <p:cxnSp>
          <p:nvCxnSpPr>
            <p:cNvPr id="18" name="直接箭头连接符 17"/>
            <p:cNvCxnSpPr>
              <a:stCxn id="14" idx="3"/>
              <a:endCxn id="15" idx="1"/>
            </p:cNvCxnSpPr>
            <p:nvPr/>
          </p:nvCxnSpPr>
          <p:spPr>
            <a:xfrm>
              <a:off x="5122654" y="2075298"/>
              <a:ext cx="9733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15" idx="2"/>
              <a:endCxn id="16" idx="0"/>
            </p:cNvCxnSpPr>
            <p:nvPr/>
          </p:nvCxnSpPr>
          <p:spPr>
            <a:xfrm>
              <a:off x="8605446" y="2952461"/>
              <a:ext cx="0" cy="7943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stCxn id="16" idx="1"/>
              <a:endCxn id="17" idx="3"/>
            </p:cNvCxnSpPr>
            <p:nvPr/>
          </p:nvCxnSpPr>
          <p:spPr>
            <a:xfrm flipH="1">
              <a:off x="5122654" y="4623944"/>
              <a:ext cx="9733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81447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244824"/>
                <a:ext cx="11723913" cy="6254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</a:rPr>
                  <a:t>解析</a:t>
                </a:r>
                <a:r>
                  <a:rPr lang="zh-CN" altLang="zh-CN" sz="2800" dirty="0"/>
                  <a:t>　由图像信息可知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混合液中至少含有</a:t>
                </a:r>
                <a:r>
                  <a:rPr lang="en-US" altLang="zh-CN" sz="2800" dirty="0"/>
                  <a:t>H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和另外一种金属阳离子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其可与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溶液反应生成沉淀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同时沉淀不溶于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</a:t>
                </a:r>
                <a:r>
                  <a:rPr lang="en-US" altLang="zh-CN" sz="2800" dirty="0"/>
                  <a:t>),A</a:t>
                </a:r>
                <a:r>
                  <a:rPr lang="zh-CN" altLang="zh-CN" sz="2800" dirty="0"/>
                  <a:t>项正确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溶解 </a:t>
                </a:r>
                <a:r>
                  <a:rPr lang="en-US" altLang="zh-CN" sz="2800" dirty="0"/>
                  <a:t>0.05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消耗的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溶液的体积为 </a:t>
                </a:r>
                <a:r>
                  <a:rPr lang="en-US" altLang="zh-CN" sz="2800" dirty="0"/>
                  <a:t>10 mL,</a:t>
                </a:r>
                <a:r>
                  <a:rPr lang="zh-CN" altLang="zh-CN" sz="2800" dirty="0"/>
                  <a:t>由离子方程式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+OH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      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可知</a:t>
                </a:r>
                <a:r>
                  <a:rPr lang="en-US" altLang="zh-CN" sz="2800" dirty="0"/>
                  <a:t>,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溶液的物质的量浓度是</a:t>
                </a:r>
                <a:r>
                  <a:rPr lang="en-US" altLang="zh-CN" sz="2800" dirty="0"/>
                  <a:t>5 mol·L</a:t>
                </a:r>
                <a:r>
                  <a:rPr lang="en-US" altLang="zh-CN" sz="2800" baseline="30000" dirty="0"/>
                  <a:t>-1</a:t>
                </a:r>
                <a:r>
                  <a:rPr lang="en-US" altLang="zh-CN" sz="2800" dirty="0"/>
                  <a:t>,B</a:t>
                </a:r>
                <a:r>
                  <a:rPr lang="zh-CN" altLang="zh-CN" sz="2800" dirty="0"/>
                  <a:t>项正确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由图像信息可知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另外一种沉淀为 </a:t>
                </a:r>
                <a:r>
                  <a:rPr lang="en-US" altLang="zh-CN" sz="2800" dirty="0"/>
                  <a:t>0.15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若溶液中只含三种阳离子且另外一种离子为二价金属阳离子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则消耗的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溶液的体积为</a:t>
                </a:r>
                <a:r>
                  <a:rPr lang="en-US" altLang="zh-CN" sz="2800" dirty="0"/>
                  <a:t>60 mL,</a:t>
                </a:r>
                <a:r>
                  <a:rPr lang="zh-CN" altLang="zh-CN" sz="2800" dirty="0"/>
                  <a:t>又因为生成 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 </a:t>
                </a:r>
                <a:r>
                  <a:rPr lang="zh-CN" altLang="zh-CN" sz="2800" dirty="0"/>
                  <a:t>消耗的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溶液为</a:t>
                </a:r>
                <a:r>
                  <a:rPr lang="en-US" altLang="zh-CN" sz="2800" dirty="0"/>
                  <a:t>30 mL,</a:t>
                </a:r>
                <a:r>
                  <a:rPr lang="zh-CN" altLang="zh-CN" sz="2800" dirty="0"/>
                  <a:t>可知沉淀二价金属阳离子、生成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、溶解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共消耗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溶液的体积为</a:t>
                </a:r>
                <a:r>
                  <a:rPr lang="en-US" altLang="zh-CN" sz="2800" dirty="0"/>
                  <a:t>100 mL,</a:t>
                </a:r>
                <a:r>
                  <a:rPr lang="zh-CN" altLang="zh-CN" sz="2800" dirty="0"/>
                  <a:t>故</a:t>
                </a:r>
                <a:r>
                  <a:rPr lang="en-US" altLang="zh-CN" sz="2800" i="1" dirty="0"/>
                  <a:t>a</a:t>
                </a:r>
                <a:r>
                  <a:rPr lang="en-US" altLang="zh-CN" sz="2800" dirty="0"/>
                  <a:t>=110-100=10,C</a:t>
                </a:r>
                <a:r>
                  <a:rPr lang="zh-CN" altLang="zh-CN" sz="2800" dirty="0"/>
                  <a:t>项正确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由题目已知信息不能确定另外的金属阳离子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故不能确定最终沉淀的质量</a:t>
                </a:r>
                <a:r>
                  <a:rPr lang="en-US" altLang="zh-CN" sz="2800" dirty="0"/>
                  <a:t>,D</a:t>
                </a:r>
                <a:r>
                  <a:rPr lang="zh-CN" altLang="zh-CN" sz="2800" dirty="0"/>
                  <a:t>项错误。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</a:rPr>
                  <a:t>答案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D</a:t>
                </a:r>
                <a:endParaRPr lang="zh-CN" altLang="zh-CN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244824"/>
                <a:ext cx="11723913" cy="6254020"/>
              </a:xfrm>
              <a:prstGeom prst="rect">
                <a:avLst/>
              </a:prstGeom>
              <a:blipFill>
                <a:blip r:embed="rId2"/>
                <a:stretch>
                  <a:fillRect l="-1040" r="-624" b="-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pic>
        <p:nvPicPr>
          <p:cNvPr id="20" name="图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400306" y="2120278"/>
            <a:ext cx="431794" cy="2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975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3069" y="813547"/>
            <a:ext cx="11714888" cy="5676426"/>
            <a:chOff x="243069" y="813547"/>
            <a:chExt cx="11714888" cy="56764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>
                  <a:extLst>
                    <a:ext uri="{FF2B5EF4-FFF2-40B4-BE49-F238E27FC236}">
                      <a16:creationId xmlns="" xmlns:a16="http://schemas.microsoft.com/office/drawing/2014/main" id="{714F6134-7288-4796-8499-E211F9E0561B}"/>
                    </a:ext>
                  </a:extLst>
                </p:cNvPr>
                <p:cNvSpPr/>
                <p:nvPr/>
              </p:nvSpPr>
              <p:spPr>
                <a:xfrm>
                  <a:off x="243069" y="813547"/>
                  <a:ext cx="11714888" cy="55215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en-US" altLang="zh-CN" sz="2800" b="1" dirty="0"/>
                    <a:t>2.</a:t>
                  </a:r>
                  <a:r>
                    <a:rPr lang="zh-CN" altLang="zh-CN" sz="2800" b="1" dirty="0"/>
                    <a:t>有关</a:t>
                  </a:r>
                  <a:r>
                    <a:rPr lang="en-US" altLang="zh-CN" sz="2800" b="1" dirty="0"/>
                    <a:t>Al(OH)</a:t>
                  </a:r>
                  <a:r>
                    <a:rPr lang="en-US" altLang="zh-CN" sz="2800" b="1" baseline="-25000" dirty="0"/>
                    <a:t>3</a:t>
                  </a:r>
                  <a:r>
                    <a:rPr lang="zh-CN" altLang="zh-CN" sz="2800" b="1" dirty="0"/>
                    <a:t>沉淀量的计算</a:t>
                  </a:r>
                  <a:endParaRPr lang="en-US" altLang="zh-CN" sz="2800" b="1" dirty="0"/>
                </a:p>
                <a:p>
                  <a:pPr>
                    <a:lnSpc>
                      <a:spcPct val="140000"/>
                    </a:lnSpc>
                  </a:pPr>
                  <a:r>
                    <a:rPr lang="en-US" altLang="zh-CN" sz="2800" dirty="0"/>
                    <a:t>(1)Al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与</a:t>
                  </a:r>
                  <a:r>
                    <a:rPr lang="en-US" altLang="zh-CN" sz="2800" dirty="0"/>
                    <a:t>OH</a:t>
                  </a:r>
                  <a:r>
                    <a:rPr lang="en-US" altLang="zh-CN" sz="2800" baseline="30000" dirty="0"/>
                    <a:t>-</a:t>
                  </a:r>
                  <a:r>
                    <a:rPr lang="zh-CN" altLang="zh-CN" sz="2800" dirty="0"/>
                    <a:t>反应的过量问题</a:t>
                  </a:r>
                </a:p>
                <a:p>
                  <a:pPr>
                    <a:lnSpc>
                      <a:spcPct val="140000"/>
                    </a:lnSpc>
                  </a:pPr>
                  <a:r>
                    <a:rPr lang="zh-CN" altLang="zh-CN" sz="2800" dirty="0"/>
                    <a:t>可溶性铝盐与强碱溶液混合时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二者相对量的大小影响产物的生成</a:t>
                  </a:r>
                  <a:r>
                    <a:rPr lang="en-US" altLang="zh-CN" sz="2800" dirty="0"/>
                    <a:t>:</a:t>
                  </a:r>
                  <a:endParaRPr lang="zh-CN" altLang="zh-CN" sz="2800" dirty="0"/>
                </a:p>
                <a:p>
                  <a:pPr>
                    <a:lnSpc>
                      <a:spcPct val="140000"/>
                    </a:lnSpc>
                  </a:pPr>
                  <a:r>
                    <a:rPr lang="zh-CN" altLang="zh-CN" sz="2800" dirty="0"/>
                    <a:t>强碱不足量时</a:t>
                  </a:r>
                  <a:r>
                    <a:rPr lang="en-US" altLang="zh-CN" sz="2800" dirty="0"/>
                    <a:t>,Al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+3OH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         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↓①</a:t>
                  </a:r>
                  <a:endParaRPr lang="zh-CN" altLang="zh-CN" sz="2800" dirty="0"/>
                </a:p>
                <a:p>
                  <a:pPr>
                    <a:lnSpc>
                      <a:spcPct val="140000"/>
                    </a:lnSpc>
                  </a:pPr>
                  <a:r>
                    <a:rPr lang="zh-CN" altLang="zh-CN" sz="2800" dirty="0"/>
                    <a:t>强碱足量时</a:t>
                  </a:r>
                  <a:r>
                    <a:rPr lang="en-US" altLang="zh-CN" sz="2800" dirty="0"/>
                    <a:t>,Al(OH)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+OH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       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+2H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②</a:t>
                  </a:r>
                  <a:endParaRPr lang="zh-CN" altLang="zh-CN" sz="2800" dirty="0"/>
                </a:p>
                <a:p>
                  <a:pPr>
                    <a:lnSpc>
                      <a:spcPct val="140000"/>
                    </a:lnSpc>
                  </a:pPr>
                  <a:r>
                    <a:rPr lang="zh-CN" altLang="zh-CN" sz="2800" dirty="0"/>
                    <a:t>综合上述两式可得</a:t>
                  </a:r>
                  <a:r>
                    <a:rPr lang="en-US" altLang="zh-CN" sz="2800" dirty="0"/>
                    <a:t>:Al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+4OH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         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+2H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③</a:t>
                  </a:r>
                  <a:endParaRPr lang="zh-CN" altLang="zh-CN" sz="2800" dirty="0"/>
                </a:p>
                <a:p>
                  <a:pPr>
                    <a:lnSpc>
                      <a:spcPct val="140000"/>
                    </a:lnSpc>
                  </a:pPr>
                  <a:r>
                    <a:rPr lang="zh-CN" altLang="zh-CN" sz="2800" dirty="0"/>
                    <a:t>设</a:t>
                  </a:r>
                  <a:r>
                    <a:rPr lang="en-US" altLang="zh-CN" sz="2800" dirty="0"/>
                    <a:t>Al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OH</a:t>
                  </a:r>
                  <a:r>
                    <a:rPr lang="en-US" altLang="zh-CN" sz="2800" baseline="30000" dirty="0"/>
                    <a:t>-</a:t>
                  </a:r>
                  <a:r>
                    <a:rPr lang="zh-CN" altLang="zh-CN" sz="2800" dirty="0"/>
                    <a:t>的物质的量分别为</a:t>
                  </a:r>
                  <a:r>
                    <a:rPr lang="en-US" altLang="zh-CN" sz="2800" i="1" dirty="0"/>
                    <a:t>n</a:t>
                  </a:r>
                  <a:r>
                    <a:rPr lang="en-US" altLang="zh-CN" sz="2800" dirty="0"/>
                    <a:t>(Al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)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i="1" dirty="0"/>
                    <a:t>n</a:t>
                  </a:r>
                  <a:r>
                    <a:rPr lang="en-US" altLang="zh-CN" sz="2800" dirty="0"/>
                    <a:t>(OH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),</a:t>
                  </a:r>
                  <a:r>
                    <a:rPr lang="zh-CN" altLang="zh-CN" sz="2800" dirty="0"/>
                    <a:t>最终生成</a:t>
                  </a:r>
                  <a:r>
                    <a:rPr lang="en-US" altLang="zh-CN" sz="2800" dirty="0"/>
                    <a:t>Al(OH)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的物质的量为</a:t>
                  </a:r>
                  <a:r>
                    <a:rPr lang="en-US" altLang="zh-CN" sz="2800" i="1" dirty="0"/>
                    <a:t>n</a:t>
                  </a:r>
                  <a:r>
                    <a:rPr lang="en-US" altLang="zh-CN" sz="2800" dirty="0"/>
                    <a:t>[Al(OH)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],</a:t>
                  </a:r>
                  <a:r>
                    <a:rPr lang="zh-CN" altLang="zh-CN" sz="2800" dirty="0"/>
                    <a:t>借助数轴讨论如图所示</a:t>
                  </a:r>
                  <a:r>
                    <a:rPr lang="en-US" altLang="zh-CN" sz="2800" dirty="0"/>
                    <a:t>:</a:t>
                  </a:r>
                  <a:endParaRPr lang="zh-CN" altLang="zh-CN" sz="2800" dirty="0"/>
                </a:p>
                <a:p>
                  <a:pPr>
                    <a:lnSpc>
                      <a:spcPct val="140000"/>
                    </a:lnSpc>
                  </a:pP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14F6134-7288-4796-8499-E211F9E056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69" y="813547"/>
                  <a:ext cx="11714888" cy="552151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YLLJBTLJT6.jpg" descr="id:2147519574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11685" y="5601509"/>
              <a:ext cx="5168630" cy="888464"/>
            </a:xfrm>
            <a:prstGeom prst="rect">
              <a:avLst/>
            </a:prstGeom>
          </p:spPr>
        </p:pic>
        <p:pic>
          <p:nvPicPr>
            <p:cNvPr id="20" name="图片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278305" y="2830766"/>
              <a:ext cx="507056" cy="288066"/>
            </a:xfrm>
            <a:prstGeom prst="rect">
              <a:avLst/>
            </a:prstGeom>
          </p:spPr>
        </p:pic>
        <p:pic>
          <p:nvPicPr>
            <p:cNvPr id="21" name="图片 2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278305" y="3429000"/>
              <a:ext cx="507056" cy="288066"/>
            </a:xfrm>
            <a:prstGeom prst="rect">
              <a:avLst/>
            </a:prstGeom>
          </p:spPr>
        </p:pic>
        <p:pic>
          <p:nvPicPr>
            <p:cNvPr id="22" name="图片 2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997633" y="4072105"/>
              <a:ext cx="507056" cy="2880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6" name="任意多边形 15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3550003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714F6134-7288-4796-8499-E211F9E0561B}"/>
                  </a:ext>
                </a:extLst>
              </p:cNvPr>
              <p:cNvSpPr/>
              <p:nvPr/>
            </p:nvSpPr>
            <p:spPr>
              <a:xfrm>
                <a:off x="243069" y="661147"/>
                <a:ext cx="11714888" cy="608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①</a:t>
                </a:r>
                <a:r>
                  <a:rPr lang="zh-CN" altLang="zh-CN" sz="2800" dirty="0"/>
                  <a:t>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CN" sz="2800" i="1"/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den>
                    </m:f>
                  </m:oMath>
                </a14:m>
                <a:r>
                  <a:rPr lang="en-US" altLang="zh-CN" sz="2800" dirty="0"/>
                  <a:t>≤3</a:t>
                </a:r>
                <a:r>
                  <a:rPr lang="zh-CN" altLang="zh-CN" sz="2800" dirty="0"/>
                  <a:t>时</a:t>
                </a:r>
                <a:r>
                  <a:rPr lang="en-US" altLang="zh-CN" sz="2800" dirty="0"/>
                  <a:t>,OH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全部反应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反应按</a:t>
                </a:r>
                <a:r>
                  <a:rPr lang="en-US" altLang="zh-CN" sz="2800" dirty="0"/>
                  <a:t>①</a:t>
                </a:r>
                <a:r>
                  <a:rPr lang="zh-CN" altLang="zh-CN" sz="2800" dirty="0"/>
                  <a:t>式进行</a:t>
                </a:r>
                <a:r>
                  <a:rPr lang="en-US" altLang="zh-CN" sz="2800" dirty="0"/>
                  <a:t>,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[Al(OH)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CN" sz="2800" i="1"/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此时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铝元素的存在形式为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比值小于</a:t>
                </a:r>
                <a:r>
                  <a:rPr lang="en-US" altLang="zh-CN" sz="2800" dirty="0"/>
                  <a:t>3)</a:t>
                </a:r>
                <a:r>
                  <a:rPr lang="zh-CN" altLang="zh-CN" sz="2800" dirty="0"/>
                  <a:t>或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比值等于</a:t>
                </a:r>
                <a:r>
                  <a:rPr lang="en-US" altLang="zh-CN" sz="2800" dirty="0"/>
                  <a:t>3)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②</a:t>
                </a:r>
                <a:r>
                  <a:rPr lang="zh-CN" altLang="zh-CN" sz="2800" dirty="0"/>
                  <a:t>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CN" sz="2800" i="1"/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den>
                    </m:f>
                  </m:oMath>
                </a14:m>
                <a:r>
                  <a:rPr lang="en-US" altLang="zh-CN" sz="2800" dirty="0"/>
                  <a:t>≥4</a:t>
                </a:r>
                <a:r>
                  <a:rPr lang="zh-CN" altLang="zh-CN" sz="2800" dirty="0"/>
                  <a:t>时</a:t>
                </a:r>
                <a:r>
                  <a:rPr lang="en-US" altLang="zh-CN" sz="2800" dirty="0"/>
                  <a:t>,Al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全部反应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反应按</a:t>
                </a:r>
                <a:r>
                  <a:rPr lang="en-US" altLang="zh-CN" sz="2800" dirty="0"/>
                  <a:t>③</a:t>
                </a:r>
                <a:r>
                  <a:rPr lang="zh-CN" altLang="zh-CN" sz="2800" dirty="0"/>
                  <a:t>式进行</a:t>
                </a:r>
                <a:r>
                  <a:rPr lang="en-US" altLang="zh-CN" sz="2800" dirty="0"/>
                  <a:t>,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[Al(OH)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]=0,</a:t>
                </a:r>
                <a:r>
                  <a:rPr lang="zh-CN" altLang="zh-CN" sz="2800" dirty="0"/>
                  <a:t>此时铝元素的存在形式为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③</a:t>
                </a:r>
                <a:r>
                  <a:rPr lang="zh-CN" altLang="zh-CN" sz="2800" dirty="0"/>
                  <a:t>当</a:t>
                </a:r>
                <a:r>
                  <a:rPr lang="en-US" altLang="zh-CN" sz="2800" dirty="0"/>
                  <a:t>3&lt;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CN" sz="2800" i="1"/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den>
                    </m:f>
                  </m:oMath>
                </a14:m>
                <a:r>
                  <a:rPr lang="en-US" altLang="zh-CN" sz="2800" dirty="0"/>
                  <a:t>&lt;4</a:t>
                </a:r>
                <a:r>
                  <a:rPr lang="zh-CN" altLang="zh-CN" sz="2800" dirty="0"/>
                  <a:t>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反应按</a:t>
                </a:r>
                <a:r>
                  <a:rPr lang="en-US" altLang="zh-CN" sz="2800" dirty="0"/>
                  <a:t>①</a:t>
                </a:r>
                <a:r>
                  <a:rPr lang="zh-CN" altLang="zh-CN" sz="2800" dirty="0"/>
                  <a:t>式和</a:t>
                </a:r>
                <a:r>
                  <a:rPr lang="en-US" altLang="zh-CN" sz="2800" dirty="0"/>
                  <a:t>②</a:t>
                </a:r>
                <a:r>
                  <a:rPr lang="zh-CN" altLang="zh-CN" sz="2800" dirty="0"/>
                  <a:t>式进行</a:t>
                </a:r>
                <a:r>
                  <a:rPr lang="en-US" altLang="zh-CN" sz="2800" dirty="0"/>
                  <a:t>,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[Al(OH)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]=4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)-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),</a:t>
                </a:r>
                <a:r>
                  <a:rPr lang="zh-CN" altLang="zh-CN" sz="2800" dirty="0"/>
                  <a:t>此时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铝元素的存在形式为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和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endParaRPr lang="zh-CN" altLang="zh-CN" sz="28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14F6134-7288-4796-8499-E211F9E05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9" y="661147"/>
                <a:ext cx="11714888" cy="6086923"/>
              </a:xfrm>
              <a:prstGeom prst="rect">
                <a:avLst/>
              </a:prstGeom>
              <a:blipFill>
                <a:blip r:embed="rId2"/>
                <a:stretch>
                  <a:fillRect l="-1093" r="-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5859428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714F6134-7288-4796-8499-E211F9E0561B}"/>
                  </a:ext>
                </a:extLst>
              </p:cNvPr>
              <p:cNvSpPr/>
              <p:nvPr/>
            </p:nvSpPr>
            <p:spPr>
              <a:xfrm>
                <a:off x="243069" y="813547"/>
                <a:ext cx="11714888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与</a:t>
                </a:r>
                <a:r>
                  <a:rPr lang="en-US" altLang="zh-CN" sz="2800" dirty="0"/>
                  <a:t>H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反应的过量问题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强酸不足量时</a:t>
                </a:r>
                <a:r>
                  <a:rPr lang="en-US" altLang="zh-CN" sz="2800" dirty="0"/>
                  <a:t>,Al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  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↓①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强酸足量时</a:t>
                </a:r>
                <a:r>
                  <a:rPr lang="en-US" altLang="zh-CN" sz="2800" dirty="0"/>
                  <a:t>,Al(OH)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+3H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       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+3H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②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综合上述两式可得</a:t>
                </a:r>
                <a:r>
                  <a:rPr lang="en-US" altLang="zh-CN" sz="2800" dirty="0"/>
                  <a:t>:Al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+4H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       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③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设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H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的物质的量分别为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)</a:t>
                </a:r>
                <a:r>
                  <a:rPr lang="zh-CN" altLang="zh-CN" sz="2800" dirty="0"/>
                  <a:t>、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),</a:t>
                </a:r>
                <a:r>
                  <a:rPr lang="zh-CN" altLang="zh-CN" sz="2800" dirty="0"/>
                  <a:t>最终生成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的物质的量为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[Al(OH)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],</a:t>
                </a:r>
                <a:r>
                  <a:rPr lang="zh-CN" altLang="zh-CN" sz="2800" dirty="0"/>
                  <a:t>借助数轴讨论如图所示</a:t>
                </a:r>
                <a:r>
                  <a:rPr lang="en-US" altLang="zh-CN" sz="2800" dirty="0"/>
                  <a:t>: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endParaRPr lang="zh-CN" altLang="zh-CN" sz="28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4F6134-7288-4796-8499-E211F9E05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9" y="813547"/>
                <a:ext cx="11714888" cy="4616648"/>
              </a:xfrm>
              <a:prstGeom prst="rect">
                <a:avLst/>
              </a:prstGeom>
              <a:blipFill rotWithShape="1">
                <a:blip r:embed="rId2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YLLJBTLJT7.jpg" descr="id:2147519581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223318" y="4869324"/>
            <a:ext cx="5745364" cy="1135236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4964429" y="1712987"/>
            <a:ext cx="510542" cy="29004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4210049" y="2368307"/>
            <a:ext cx="510542" cy="29004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964429" y="3001109"/>
            <a:ext cx="510542" cy="29004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7" name="任意多边形 16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46087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命题规律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="" xmlns:a16="http://schemas.microsoft.com/office/drawing/2014/main" id="{E121C589-5773-48FD-A6FB-F154B2FC53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2394513"/>
                  </p:ext>
                </p:extLst>
              </p:nvPr>
            </p:nvGraphicFramePr>
            <p:xfrm>
              <a:off x="641885" y="863603"/>
              <a:ext cx="10908229" cy="56961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69821">
                      <a:extLst>
                        <a:ext uri="{9D8B030D-6E8A-4147-A177-3AD203B41FA5}">
                          <a16:colId xmlns="" xmlns:a16="http://schemas.microsoft.com/office/drawing/2014/main" val="1452197166"/>
                        </a:ext>
                      </a:extLst>
                    </a:gridCol>
                    <a:gridCol w="3157574">
                      <a:extLst>
                        <a:ext uri="{9D8B030D-6E8A-4147-A177-3AD203B41FA5}">
                          <a16:colId xmlns="" xmlns:a16="http://schemas.microsoft.com/office/drawing/2014/main" val="1142463843"/>
                        </a:ext>
                      </a:extLst>
                    </a:gridCol>
                    <a:gridCol w="5880834">
                      <a:extLst>
                        <a:ext uri="{9D8B030D-6E8A-4147-A177-3AD203B41FA5}">
                          <a16:colId xmlns="" xmlns:a16="http://schemas.microsoft.com/office/drawing/2014/main" val="507570111"/>
                        </a:ext>
                      </a:extLst>
                    </a:gridCol>
                  </a:tblGrid>
                  <a:tr h="520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dirty="0">
                              <a:solidFill>
                                <a:srgbClr val="DA251C"/>
                              </a:solidFill>
                              <a:latin typeface="+mj-lt"/>
                              <a:ea typeface="+mj-ea"/>
                            </a:rPr>
                            <a:t>核心考点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8636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kern="1200" dirty="0">
                              <a:solidFill>
                                <a:srgbClr val="DA251C"/>
                              </a:solidFill>
                              <a:latin typeface="+mj-lt"/>
                              <a:ea typeface="+mj-ea"/>
                              <a:cs typeface="+mn-cs"/>
                            </a:rPr>
                            <a:t>考题取样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8636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kern="1200" dirty="0">
                              <a:solidFill>
                                <a:srgbClr val="DA251C"/>
                              </a:solidFill>
                              <a:latin typeface="+mj-lt"/>
                              <a:ea typeface="+mj-ea"/>
                              <a:cs typeface="+mn-cs"/>
                            </a:rPr>
                            <a:t>考向必究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89257953"/>
                      </a:ext>
                    </a:extLst>
                  </a:tr>
                  <a:tr h="6838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镁、铝及其化合物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海南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,T6C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与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4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+mj-lt"/>
                                      <a:ea typeface="+mj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反应的离子方程式正误判断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方法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1)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4355476"/>
                      </a:ext>
                    </a:extLst>
                  </a:tr>
                  <a:tr h="660996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铁及其化合物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Ⅱ,T26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分析含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Mg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等金属氧化物的水泥中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含量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考查铁盐的水解</a:t>
                          </a: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考向</a:t>
                          </a: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1)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61826356"/>
                      </a:ext>
                    </a:extLst>
                  </a:tr>
                  <a:tr h="33049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Ⅲ,T26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绿矾的性质探究</a:t>
                          </a: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考向</a:t>
                          </a: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2)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907393264"/>
                      </a:ext>
                    </a:extLst>
                  </a:tr>
                  <a:tr h="33049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2016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Ⅱ,T28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实验探究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的性质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方法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3)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77566739"/>
                      </a:ext>
                    </a:extLst>
                  </a:tr>
                  <a:tr h="6609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铜及其化合物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浙江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月选考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,T27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有关铜及其化合物的推断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方法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35626697"/>
                      </a:ext>
                    </a:extLst>
                  </a:tr>
                  <a:tr h="660996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金属元素及其化合物性质的综合考查与金属化合物的制备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Ⅲ,T27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用含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Si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等杂质的铬铁矿制备重铬酸钾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微课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78633679"/>
                      </a:ext>
                    </a:extLst>
                  </a:tr>
                  <a:tr h="66099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海南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,T17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用含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Mg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等金属氧化物的硼镁泥制备硫酸镁晶体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微课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84920944"/>
                      </a:ext>
                    </a:extLst>
                  </a:tr>
                  <a:tr h="69298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2015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新课标全国卷 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Ⅰ , T10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有关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Mg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Cu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的性质实验考查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微课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41305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1C589-5773-48FD-A6FB-F154B2FC53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2394513"/>
                  </p:ext>
                </p:extLst>
              </p:nvPr>
            </p:nvGraphicFramePr>
            <p:xfrm>
              <a:off x="641885" y="863603"/>
              <a:ext cx="10908229" cy="56961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6982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2197166"/>
                        </a:ext>
                      </a:extLst>
                    </a:gridCol>
                    <a:gridCol w="315757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142463843"/>
                        </a:ext>
                      </a:extLst>
                    </a:gridCol>
                    <a:gridCol w="588083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507570111"/>
                        </a:ext>
                      </a:extLst>
                    </a:gridCol>
                  </a:tblGrid>
                  <a:tr h="5755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dirty="0">
                              <a:solidFill>
                                <a:srgbClr val="DA251C"/>
                              </a:solidFill>
                              <a:latin typeface="+mj-lt"/>
                              <a:ea typeface="+mj-ea"/>
                            </a:rPr>
                            <a:t>核心考点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8636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kern="1200" dirty="0">
                              <a:solidFill>
                                <a:srgbClr val="DA251C"/>
                              </a:solidFill>
                              <a:latin typeface="+mj-lt"/>
                              <a:ea typeface="+mj-ea"/>
                              <a:cs typeface="+mn-cs"/>
                            </a:rPr>
                            <a:t>考题取样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8636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kern="1200" dirty="0">
                              <a:solidFill>
                                <a:srgbClr val="DA251C"/>
                              </a:solidFill>
                              <a:latin typeface="+mj-lt"/>
                              <a:ea typeface="+mj-ea"/>
                              <a:cs typeface="+mn-cs"/>
                            </a:rPr>
                            <a:t>考向必究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8925795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镁、铝及其化合物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海南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,T6C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5492" t="-83333" b="-62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24355476"/>
                      </a:ext>
                    </a:extLst>
                  </a:tr>
                  <a:tr h="731520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铁及其化合物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Ⅱ,T26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分析含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Mg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等金属氧化物的水泥中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含量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考查铁盐的水解</a:t>
                          </a: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考向</a:t>
                          </a: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1)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61826356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Ⅲ,T26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绿矾的性质探究</a:t>
                          </a: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考向</a:t>
                          </a: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2)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07393264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2016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Ⅱ,T28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实验探究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的性质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方法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3)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7756673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铜及其化合物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浙江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月选考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,T27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有关铜及其化合物的推断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方法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835626697"/>
                      </a:ext>
                    </a:extLst>
                  </a:tr>
                  <a:tr h="731520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金属元素及其化合物性质的综合考查与金属化合物的制备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Ⅲ,T27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用含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Si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等杂质的铬铁矿制备重铬酸钾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微课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78633679"/>
                      </a:ext>
                    </a:extLst>
                  </a:tr>
                  <a:tr h="73152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2017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海南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,T17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用含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Mg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等金属氧化物的硼镁泥制备硫酸镁晶体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微课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84920944"/>
                      </a:ext>
                    </a:extLst>
                  </a:tr>
                  <a:tr h="73152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2015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新课标全国卷 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Ⅰ , T10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有关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Mg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Cu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的性质实验考查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微课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341305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12352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714F6134-7288-4796-8499-E211F9E0561B}"/>
                  </a:ext>
                </a:extLst>
              </p:cNvPr>
              <p:cNvSpPr/>
              <p:nvPr/>
            </p:nvSpPr>
            <p:spPr>
              <a:xfrm>
                <a:off x="243069" y="691627"/>
                <a:ext cx="11714888" cy="5529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①</a:t>
                </a:r>
                <a:r>
                  <a:rPr lang="zh-CN" altLang="zh-CN" sz="2800" dirty="0"/>
                  <a:t>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Al</m:t>
                        </m:r>
                        <m:sSubSup>
                          <m:sSub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2800" i="1"/>
                              <m:t>−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den>
                    </m:f>
                  </m:oMath>
                </a14:m>
                <a:r>
                  <a:rPr lang="en-US" altLang="zh-CN" sz="2800" dirty="0"/>
                  <a:t>≤1</a:t>
                </a:r>
                <a:r>
                  <a:rPr lang="zh-CN" altLang="zh-CN" sz="2800" dirty="0"/>
                  <a:t>时</a:t>
                </a:r>
                <a:r>
                  <a:rPr lang="en-US" altLang="zh-CN" sz="2800" dirty="0"/>
                  <a:t>,H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全部反应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反应按</a:t>
                </a:r>
                <a:r>
                  <a:rPr lang="en-US" altLang="zh-CN" sz="2800" dirty="0"/>
                  <a:t>①</a:t>
                </a:r>
                <a:r>
                  <a:rPr lang="zh-CN" altLang="zh-CN" sz="2800" dirty="0"/>
                  <a:t>式进行</a:t>
                </a:r>
                <a:r>
                  <a:rPr lang="en-US" altLang="zh-CN" sz="2800" dirty="0"/>
                  <a:t>,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[Al(OH)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]=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),</a:t>
                </a:r>
                <a:r>
                  <a:rPr lang="zh-CN" altLang="zh-CN" sz="2800" dirty="0"/>
                  <a:t>此时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铝元素的存在形式为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和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比值小于</a:t>
                </a:r>
                <a:r>
                  <a:rPr lang="en-US" altLang="zh-CN" sz="2800" dirty="0"/>
                  <a:t>1)</a:t>
                </a:r>
                <a:r>
                  <a:rPr lang="zh-CN" altLang="zh-CN" sz="2800" dirty="0"/>
                  <a:t>或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比值等于</a:t>
                </a:r>
                <a:r>
                  <a:rPr lang="en-US" altLang="zh-CN" sz="2800" dirty="0"/>
                  <a:t>1)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②</a:t>
                </a:r>
                <a:r>
                  <a:rPr lang="zh-CN" altLang="zh-CN" sz="2800" dirty="0"/>
                  <a:t>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Al</m:t>
                        </m:r>
                        <m:sSubSup>
                          <m:sSub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2800" i="1"/>
                              <m:t>−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den>
                    </m:f>
                  </m:oMath>
                </a14:m>
                <a:r>
                  <a:rPr lang="en-US" altLang="zh-CN" sz="2800" dirty="0"/>
                  <a:t>≥4</a:t>
                </a:r>
                <a:r>
                  <a:rPr lang="zh-CN" altLang="zh-CN" sz="2800" dirty="0"/>
                  <a:t>时</a:t>
                </a:r>
                <a:r>
                  <a:rPr lang="en-US" altLang="zh-CN" sz="2800" dirty="0"/>
                  <a:t>,Al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全部反应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反应按</a:t>
                </a:r>
                <a:r>
                  <a:rPr lang="en-US" altLang="zh-CN" sz="2800" dirty="0"/>
                  <a:t>③</a:t>
                </a:r>
                <a:r>
                  <a:rPr lang="zh-CN" altLang="zh-CN" sz="2800" dirty="0"/>
                  <a:t>式进行</a:t>
                </a:r>
                <a:r>
                  <a:rPr lang="en-US" altLang="zh-CN" sz="2800" dirty="0"/>
                  <a:t>,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[Al(OH)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]=0,</a:t>
                </a:r>
                <a:r>
                  <a:rPr lang="zh-CN" altLang="zh-CN" sz="2800" dirty="0"/>
                  <a:t>此时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铝元素的存在形式为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③</a:t>
                </a:r>
                <a:r>
                  <a:rPr lang="zh-CN" altLang="zh-CN" sz="2800" dirty="0"/>
                  <a:t>当</a:t>
                </a:r>
                <a:r>
                  <a:rPr lang="en-US" altLang="zh-CN" sz="2800" dirty="0"/>
                  <a:t>1&lt;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Al</m:t>
                        </m:r>
                        <m:sSubSup>
                          <m:sSub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2800" i="1"/>
                              <m:t>−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den>
                    </m:f>
                  </m:oMath>
                </a14:m>
                <a:r>
                  <a:rPr lang="en-US" altLang="zh-CN" sz="2800" dirty="0"/>
                  <a:t>&lt;4</a:t>
                </a:r>
                <a:r>
                  <a:rPr lang="zh-CN" altLang="zh-CN" sz="2800" dirty="0"/>
                  <a:t>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反应按</a:t>
                </a:r>
                <a:r>
                  <a:rPr lang="en-US" altLang="zh-CN" sz="2800" dirty="0"/>
                  <a:t>①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②</a:t>
                </a:r>
                <a:r>
                  <a:rPr lang="zh-CN" altLang="zh-CN" sz="2800" dirty="0"/>
                  <a:t>式进行</a:t>
                </a:r>
                <a:r>
                  <a:rPr lang="en-US" altLang="zh-CN" sz="2800" dirty="0"/>
                  <a:t>,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[Al(OH)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Al</m:t>
                        </m:r>
                        <m:sSubSup>
                          <m:sSub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2800" i="1"/>
                              <m:t>−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/>
                          <m:t>)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此时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铝元素的存在形式为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。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14F6134-7288-4796-8499-E211F9E05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9" y="691627"/>
                <a:ext cx="11714888" cy="5529014"/>
              </a:xfrm>
              <a:prstGeom prst="rect">
                <a:avLst/>
              </a:prstGeom>
              <a:blipFill>
                <a:blip r:embed="rId2"/>
                <a:stretch>
                  <a:fillRect l="-1093" b="-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4620960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 </a:t>
            </a:r>
            <a:r>
              <a:rPr lang="zh-CN" altLang="zh-CN" sz="2800" dirty="0"/>
              <a:t>将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溶液逐滴加入用盐酸酸化的</a:t>
            </a:r>
            <a:r>
              <a:rPr lang="en-US" altLang="zh-CN" sz="2800" dirty="0"/>
              <a:t>AlCl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溶液中</a:t>
            </a:r>
            <a:r>
              <a:rPr lang="en-US" altLang="zh-CN" sz="2800" dirty="0"/>
              <a:t>,</a:t>
            </a:r>
            <a:r>
              <a:rPr lang="zh-CN" altLang="zh-CN" sz="2800" dirty="0"/>
              <a:t>若用</a:t>
            </a:r>
            <a:r>
              <a:rPr lang="en-US" altLang="zh-CN" sz="2800" i="1" dirty="0"/>
              <a:t>y</a:t>
            </a:r>
            <a:r>
              <a:rPr lang="zh-CN" altLang="zh-CN" sz="2800" dirty="0"/>
              <a:t>轴表示</a:t>
            </a: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沉淀的量</a:t>
            </a:r>
            <a:r>
              <a:rPr lang="en-US" altLang="zh-CN" sz="2800" dirty="0"/>
              <a:t>,</a:t>
            </a:r>
            <a:r>
              <a:rPr lang="en-US" altLang="zh-CN" sz="2800" i="1" dirty="0"/>
              <a:t>x</a:t>
            </a:r>
            <a:r>
              <a:rPr lang="zh-CN" altLang="zh-CN" sz="2800" dirty="0"/>
              <a:t>轴表示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溶液的体积</a:t>
            </a:r>
            <a:r>
              <a:rPr lang="en-US" altLang="zh-CN" sz="2800" dirty="0"/>
              <a:t>,</a:t>
            </a:r>
            <a:r>
              <a:rPr lang="zh-CN" altLang="zh-CN" sz="2800" dirty="0"/>
              <a:t>下列图像正确的是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pic>
        <p:nvPicPr>
          <p:cNvPr id="15" name="SUPGIRL-7.jpg" descr="id:2147519595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517515" y="2054194"/>
            <a:ext cx="9156970" cy="169256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34043" y="4019156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思维导引　</a:t>
            </a:r>
          </a:p>
        </p:txBody>
      </p:sp>
      <p:pic>
        <p:nvPicPr>
          <p:cNvPr id="17" name="LL7.jpg" descr="id:2147519609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2704289" y="4622923"/>
            <a:ext cx="6783422" cy="16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38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672841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当溶液中有</a:t>
            </a:r>
            <a:r>
              <a:rPr lang="en-US" altLang="zh-CN" sz="2800" dirty="0"/>
              <a:t>H</a:t>
            </a:r>
            <a:r>
              <a:rPr lang="en-US" altLang="zh-CN" sz="2800" baseline="30000" dirty="0"/>
              <a:t>+</a:t>
            </a:r>
            <a:r>
              <a:rPr lang="zh-CN" altLang="zh-CN" sz="2800" dirty="0"/>
              <a:t>、</a:t>
            </a:r>
            <a:r>
              <a:rPr lang="en-US" altLang="zh-CN" sz="2800" dirty="0"/>
              <a:t>Al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时</a:t>
            </a:r>
            <a:r>
              <a:rPr lang="en-US" altLang="zh-CN" sz="2800" dirty="0"/>
              <a:t>,</a:t>
            </a:r>
            <a:r>
              <a:rPr lang="zh-CN" altLang="zh-CN" sz="2800" dirty="0"/>
              <a:t>加入的</a:t>
            </a:r>
            <a:r>
              <a:rPr lang="en-US" altLang="zh-CN" sz="2800" dirty="0"/>
              <a:t>OH</a:t>
            </a:r>
            <a:r>
              <a:rPr lang="en-US" altLang="zh-CN" sz="2800" baseline="30000" dirty="0"/>
              <a:t>-</a:t>
            </a:r>
            <a:r>
              <a:rPr lang="zh-CN" altLang="zh-CN" sz="2800" dirty="0"/>
              <a:t>先与</a:t>
            </a:r>
            <a:r>
              <a:rPr lang="en-US" altLang="zh-CN" sz="2800" dirty="0"/>
              <a:t>H</a:t>
            </a:r>
            <a:r>
              <a:rPr lang="en-US" altLang="zh-CN" sz="2800" baseline="30000" dirty="0"/>
              <a:t>+</a:t>
            </a:r>
            <a:r>
              <a:rPr lang="zh-CN" altLang="zh-CN" sz="2800" dirty="0"/>
              <a:t>反应</a:t>
            </a:r>
            <a:r>
              <a:rPr lang="en-US" altLang="zh-CN" sz="2800" dirty="0"/>
              <a:t>,</a:t>
            </a:r>
            <a:r>
              <a:rPr lang="zh-CN" altLang="zh-CN" sz="2800" dirty="0"/>
              <a:t>后与</a:t>
            </a:r>
            <a:r>
              <a:rPr lang="en-US" altLang="zh-CN" sz="2800" dirty="0"/>
              <a:t>Al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反应</a:t>
            </a:r>
            <a:r>
              <a:rPr lang="en-US" altLang="zh-CN" sz="2800" dirty="0"/>
              <a:t>:H</a:t>
            </a:r>
            <a:r>
              <a:rPr lang="en-US" altLang="zh-CN" sz="2800" baseline="30000" dirty="0"/>
              <a:t>+</a:t>
            </a:r>
            <a:r>
              <a:rPr lang="en-US" altLang="zh-CN" sz="2800" dirty="0"/>
              <a:t>+OH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        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O,Al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+3OH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       Al(OH)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↓,</a:t>
            </a:r>
            <a:r>
              <a:rPr lang="zh-CN" altLang="zh-CN" sz="2800" dirty="0"/>
              <a:t>故开始加入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时</a:t>
            </a:r>
            <a:r>
              <a:rPr lang="en-US" altLang="zh-CN" sz="2800" dirty="0"/>
              <a:t>,</a:t>
            </a:r>
            <a:r>
              <a:rPr lang="zh-CN" altLang="zh-CN" sz="2800" dirty="0"/>
              <a:t>无沉淀产生</a:t>
            </a:r>
            <a:r>
              <a:rPr lang="en-US" altLang="zh-CN" sz="2800" dirty="0"/>
              <a:t>;</a:t>
            </a:r>
            <a:r>
              <a:rPr lang="zh-CN" altLang="zh-CN" sz="2800" dirty="0"/>
              <a:t>随着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的量增加</a:t>
            </a:r>
            <a:r>
              <a:rPr lang="en-US" altLang="zh-CN" sz="2800" dirty="0"/>
              <a:t>,</a:t>
            </a:r>
            <a:r>
              <a:rPr lang="zh-CN" altLang="zh-CN" sz="2800" dirty="0"/>
              <a:t>沉淀的量逐渐增加</a:t>
            </a:r>
            <a:r>
              <a:rPr lang="en-US" altLang="zh-CN" sz="2800" dirty="0"/>
              <a:t>,</a:t>
            </a:r>
            <a:r>
              <a:rPr lang="zh-CN" altLang="zh-CN" sz="2800" dirty="0"/>
              <a:t>当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加入一定量时</a:t>
            </a:r>
            <a:r>
              <a:rPr lang="en-US" altLang="zh-CN" sz="2800" dirty="0"/>
              <a:t>,</a:t>
            </a:r>
            <a:r>
              <a:rPr lang="zh-CN" altLang="zh-CN" sz="2800" dirty="0"/>
              <a:t>沉淀量达到最大值</a:t>
            </a:r>
            <a:r>
              <a:rPr lang="en-US" altLang="zh-CN" sz="2800" dirty="0"/>
              <a:t>;</a:t>
            </a:r>
            <a:r>
              <a:rPr lang="zh-CN" altLang="zh-CN" sz="2800" dirty="0"/>
              <a:t>再加入</a:t>
            </a:r>
            <a:r>
              <a:rPr lang="en-US" altLang="zh-CN" sz="2800" dirty="0" err="1"/>
              <a:t>NaOH</a:t>
            </a:r>
            <a:r>
              <a:rPr lang="en-US" altLang="zh-CN" sz="2800" dirty="0"/>
              <a:t>,</a:t>
            </a:r>
            <a:r>
              <a:rPr lang="zh-CN" altLang="zh-CN" sz="2800" dirty="0"/>
              <a:t>沉淀开始溶解</a:t>
            </a:r>
            <a:r>
              <a:rPr lang="en-US" altLang="zh-CN" sz="2800" dirty="0"/>
              <a:t>:</a:t>
            </a:r>
            <a:r>
              <a:rPr lang="en-US" altLang="zh-CN" sz="2800" dirty="0" err="1"/>
              <a:t>NaOH+Al</a:t>
            </a:r>
            <a:r>
              <a:rPr lang="en-US" altLang="zh-CN" sz="2800" dirty="0"/>
              <a:t>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       NaAlO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+2H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。形成沉淀与溶解沉淀所需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的体积比为</a:t>
            </a:r>
            <a:r>
              <a:rPr lang="en-US" altLang="zh-CN" sz="2800" dirty="0"/>
              <a:t>3∶1</a:t>
            </a:r>
            <a:r>
              <a:rPr lang="zh-CN" altLang="zh-CN" sz="2800" dirty="0"/>
              <a:t>。综上所述</a:t>
            </a:r>
            <a:r>
              <a:rPr lang="en-US" altLang="zh-CN" sz="2800" dirty="0"/>
              <a:t>,D</a:t>
            </a:r>
            <a:r>
              <a:rPr lang="zh-CN" altLang="zh-CN" sz="2800" dirty="0"/>
              <a:t>项的图像符合题意。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D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　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pic>
        <p:nvPicPr>
          <p:cNvPr id="16" name="图片 15"/>
          <p:cNvPicPr/>
          <p:nvPr/>
        </p:nvPicPr>
        <p:blipFill>
          <a:blip r:embed="rId2"/>
          <a:stretch>
            <a:fillRect/>
          </a:stretch>
        </p:blipFill>
        <p:spPr>
          <a:xfrm>
            <a:off x="402537" y="1604010"/>
            <a:ext cx="453040" cy="257378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2"/>
          <a:stretch>
            <a:fillRect/>
          </a:stretch>
        </p:blipFill>
        <p:spPr>
          <a:xfrm>
            <a:off x="3420057" y="1604010"/>
            <a:ext cx="453040" cy="257378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2"/>
          <a:stretch>
            <a:fillRect/>
          </a:stretch>
        </p:blipFill>
        <p:spPr>
          <a:xfrm>
            <a:off x="7553825" y="2878333"/>
            <a:ext cx="453040" cy="2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04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拓展变式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2800" dirty="0" smtClean="0"/>
              <a:t>向</a:t>
            </a:r>
            <a:r>
              <a:rPr lang="en-US" altLang="zh-CN" sz="2800" dirty="0"/>
              <a:t>50 mL </a:t>
            </a:r>
            <a:r>
              <a:rPr lang="en-US" altLang="zh-CN" sz="2800" i="1" dirty="0"/>
              <a:t>b</a:t>
            </a:r>
            <a:r>
              <a:rPr lang="en-US" altLang="zh-CN" sz="2800" dirty="0"/>
              <a:t> mol·L</a:t>
            </a:r>
            <a:r>
              <a:rPr lang="en-US" altLang="zh-CN" sz="2800" baseline="30000" dirty="0"/>
              <a:t>-1</a:t>
            </a:r>
            <a:r>
              <a:rPr lang="zh-CN" altLang="zh-CN" sz="2800" dirty="0"/>
              <a:t>的</a:t>
            </a:r>
            <a:r>
              <a:rPr lang="en-US" altLang="zh-CN" sz="2800" dirty="0"/>
              <a:t>AlCl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溶液中加入</a:t>
            </a:r>
            <a:r>
              <a:rPr lang="en-US" altLang="zh-CN" sz="2800" dirty="0"/>
              <a:t>50 mL </a:t>
            </a:r>
            <a:r>
              <a:rPr lang="en-US" altLang="zh-CN" sz="2800" i="1" dirty="0"/>
              <a:t>a</a:t>
            </a:r>
            <a:r>
              <a:rPr lang="en-US" altLang="zh-CN" sz="2800" dirty="0"/>
              <a:t> mol·L</a:t>
            </a:r>
            <a:r>
              <a:rPr lang="en-US" altLang="zh-CN" sz="2800" baseline="30000" dirty="0"/>
              <a:t>-1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当</a:t>
            </a:r>
            <a:r>
              <a:rPr lang="en-US" altLang="zh-CN" sz="2800" i="1" dirty="0"/>
              <a:t>a</a:t>
            </a:r>
            <a:r>
              <a:rPr lang="en-US" altLang="zh-CN" sz="2800" dirty="0"/>
              <a:t>≤3</a:t>
            </a:r>
            <a:r>
              <a:rPr lang="en-US" altLang="zh-CN" sz="2800" i="1" dirty="0"/>
              <a:t>b</a:t>
            </a:r>
            <a:r>
              <a:rPr lang="zh-CN" altLang="zh-CN" sz="2800" dirty="0"/>
              <a:t>时</a:t>
            </a:r>
            <a:r>
              <a:rPr lang="en-US" altLang="zh-CN" sz="2800" dirty="0"/>
              <a:t>,</a:t>
            </a:r>
            <a:r>
              <a:rPr lang="zh-CN" altLang="zh-CN" sz="2800" dirty="0"/>
              <a:t>生成</a:t>
            </a: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沉淀的物质的量为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当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满足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条件时</a:t>
            </a:r>
            <a:r>
              <a:rPr lang="en-US" altLang="zh-CN" sz="2800" dirty="0"/>
              <a:t>,</a:t>
            </a:r>
            <a:r>
              <a:rPr lang="zh-CN" altLang="zh-CN" sz="2800" dirty="0"/>
              <a:t>无沉淀产生。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当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满足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条件时</a:t>
            </a:r>
            <a:r>
              <a:rPr lang="en-US" altLang="zh-CN" sz="2800" dirty="0"/>
              <a:t>,</a:t>
            </a:r>
            <a:r>
              <a:rPr lang="zh-CN" altLang="zh-CN" sz="2800" dirty="0"/>
              <a:t>先有沉淀生成</a:t>
            </a:r>
            <a:r>
              <a:rPr lang="en-US" altLang="zh-CN" sz="2800" dirty="0"/>
              <a:t>,</a:t>
            </a:r>
            <a:r>
              <a:rPr lang="zh-CN" altLang="zh-CN" sz="2800" dirty="0"/>
              <a:t>后又有部分沉淀溶解</a:t>
            </a:r>
            <a:r>
              <a:rPr lang="en-US" altLang="zh-CN" sz="2800" dirty="0"/>
              <a:t>,</a:t>
            </a:r>
            <a:r>
              <a:rPr lang="zh-CN" altLang="zh-CN" sz="2800" dirty="0"/>
              <a:t>此时</a:t>
            </a: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的质量为</a:t>
            </a:r>
            <a:r>
              <a:rPr lang="zh-CN" altLang="zh-CN" sz="2800" u="sng" dirty="0"/>
              <a:t>　　　　</a:t>
            </a:r>
            <a:r>
              <a:rPr lang="en-US" altLang="zh-CN" sz="2800" dirty="0"/>
              <a:t>g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5749421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043" y="312735"/>
            <a:ext cx="11723913" cy="6234720"/>
            <a:chOff x="234043" y="312735"/>
            <a:chExt cx="11723913" cy="6234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234043" y="312735"/>
                  <a:ext cx="11723913" cy="62347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800" dirty="0" smtClean="0"/>
                    <a:t>2</a:t>
                  </a:r>
                  <a:r>
                    <a:rPr lang="en-US" altLang="zh-CN" sz="2800" dirty="0"/>
                    <a:t>.(1)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.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05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 </a:t>
                  </a:r>
                  <a:r>
                    <a:rPr lang="en-US" altLang="zh-CN" sz="2800" dirty="0" err="1"/>
                    <a:t>mol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(2)</a:t>
                  </a:r>
                  <a:r>
                    <a:rPr lang="en-US" altLang="zh-CN" sz="2800" i="1" dirty="0"/>
                    <a:t>a</a:t>
                  </a:r>
                  <a:r>
                    <a:rPr lang="en-US" altLang="zh-CN" sz="2800" dirty="0"/>
                    <a:t>≥4</a:t>
                  </a:r>
                  <a:r>
                    <a:rPr lang="en-US" altLang="zh-CN" sz="2800" i="1" dirty="0"/>
                    <a:t>b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(3)3</a:t>
                  </a:r>
                  <a:r>
                    <a:rPr lang="en-US" altLang="zh-CN" sz="2800" i="1" dirty="0"/>
                    <a:t>b</a:t>
                  </a:r>
                  <a:r>
                    <a:rPr lang="en-US" altLang="zh-CN" sz="2800" dirty="0"/>
                    <a:t>&lt;</a:t>
                  </a:r>
                  <a:r>
                    <a:rPr lang="en-US" altLang="zh-CN" sz="2800" i="1" dirty="0"/>
                    <a:t>a</a:t>
                  </a:r>
                  <a:r>
                    <a:rPr lang="en-US" altLang="zh-CN" sz="2800" dirty="0"/>
                    <a:t>&lt;4</a:t>
                  </a:r>
                  <a:r>
                    <a:rPr lang="en-US" altLang="zh-CN" sz="2800" i="1" dirty="0"/>
                    <a:t>b</a:t>
                  </a:r>
                  <a:r>
                    <a:rPr lang="en-US" altLang="zh-CN" sz="2800" dirty="0"/>
                    <a:t>(</a:t>
                  </a:r>
                  <a:r>
                    <a:rPr lang="zh-CN" altLang="zh-CN" sz="2800" dirty="0"/>
                    <a:t>或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&lt;</a:t>
                  </a:r>
                  <a:r>
                    <a:rPr lang="en-US" altLang="zh-CN" sz="2800" i="1" dirty="0"/>
                    <a:t>b</a:t>
                  </a:r>
                  <a:r>
                    <a:rPr lang="en-US" altLang="zh-CN" sz="2800" dirty="0"/>
                    <a:t>&lt;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)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3.9(4</a:t>
                  </a:r>
                  <a:r>
                    <a:rPr lang="en-US" altLang="zh-CN" sz="2800" i="1" dirty="0"/>
                    <a:t>b</a:t>
                  </a:r>
                  <a:r>
                    <a:rPr lang="en-US" altLang="zh-CN" sz="2800" dirty="0"/>
                    <a:t>-</a:t>
                  </a:r>
                  <a:r>
                    <a:rPr lang="en-US" altLang="zh-CN" sz="2800" i="1" dirty="0"/>
                    <a:t>a</a:t>
                  </a:r>
                  <a:r>
                    <a:rPr lang="en-US" altLang="zh-CN" sz="2800" dirty="0"/>
                    <a:t>)</a:t>
                  </a:r>
                  <a:endParaRPr lang="zh-CN" altLang="zh-CN" sz="2800" dirty="0"/>
                </a:p>
                <a:p>
                  <a:pPr>
                    <a:lnSpc>
                      <a:spcPct val="120000"/>
                    </a:lnSpc>
                  </a:pPr>
                  <a:r>
                    <a:rPr lang="zh-CN" altLang="zh-CN" sz="2800" b="1" dirty="0">
                      <a:solidFill>
                        <a:srgbClr val="DA251C"/>
                      </a:solidFill>
                    </a:rPr>
                    <a:t>解析</a:t>
                  </a:r>
                  <a:r>
                    <a:rPr lang="zh-CN" altLang="zh-CN" sz="2800" dirty="0"/>
                    <a:t>　依题意知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向</a:t>
                  </a:r>
                  <a:r>
                    <a:rPr lang="en-US" altLang="zh-CN" sz="2800" dirty="0"/>
                    <a:t>AlCl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溶液中加入</a:t>
                  </a:r>
                  <a:r>
                    <a:rPr lang="en-US" altLang="zh-CN" sz="2800" dirty="0" err="1"/>
                    <a:t>NaOH</a:t>
                  </a:r>
                  <a:r>
                    <a:rPr lang="zh-CN" altLang="zh-CN" sz="2800" dirty="0"/>
                    <a:t>溶液有如下两个反应发生</a:t>
                  </a:r>
                  <a:r>
                    <a:rPr lang="en-US" altLang="zh-CN" sz="2800" dirty="0"/>
                    <a:t>:</a:t>
                  </a:r>
                  <a:endParaRPr lang="zh-CN" altLang="zh-CN" sz="2800" dirty="0"/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2800" dirty="0"/>
                    <a:t>AlCl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+3NaOH         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↓+3NaCl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①</a:t>
                  </a:r>
                  <a:endParaRPr lang="zh-CN" altLang="zh-CN" sz="2800" dirty="0"/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2800" dirty="0"/>
                    <a:t>AlCl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+4NaOH        NaAlO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+3NaCl+2H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②</a:t>
                  </a:r>
                  <a:endParaRPr lang="zh-CN" altLang="zh-CN" sz="2800" dirty="0"/>
                </a:p>
                <a:p>
                  <a:pPr>
                    <a:lnSpc>
                      <a:spcPct val="120000"/>
                    </a:lnSpc>
                  </a:pPr>
                  <a:r>
                    <a:rPr lang="zh-CN" altLang="zh-CN" sz="2800" dirty="0"/>
                    <a:t>根据以上两反应可以看出</a:t>
                  </a:r>
                  <a:r>
                    <a:rPr lang="en-US" altLang="zh-CN" sz="2800" dirty="0"/>
                    <a:t>:</a:t>
                  </a:r>
                  <a:endParaRPr lang="zh-CN" altLang="zh-CN" sz="2800" dirty="0"/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2800" dirty="0"/>
                    <a:t>(1)</a:t>
                  </a:r>
                  <a:r>
                    <a:rPr lang="zh-CN" altLang="zh-CN" sz="2800" dirty="0"/>
                    <a:t>当</a:t>
                  </a:r>
                  <a:r>
                    <a:rPr lang="en-US" altLang="zh-CN" sz="2800" i="1" dirty="0"/>
                    <a:t>a</a:t>
                  </a:r>
                  <a:r>
                    <a:rPr lang="en-US" altLang="zh-CN" sz="2800" dirty="0"/>
                    <a:t>≤3</a:t>
                  </a:r>
                  <a:r>
                    <a:rPr lang="en-US" altLang="zh-CN" sz="2800" i="1" dirty="0"/>
                    <a:t>b</a:t>
                  </a:r>
                  <a:r>
                    <a:rPr lang="zh-CN" altLang="zh-CN" sz="2800" dirty="0"/>
                    <a:t>时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只发生反应</a:t>
                  </a:r>
                  <a:r>
                    <a:rPr lang="en-US" altLang="zh-CN" sz="2800" dirty="0"/>
                    <a:t>①,</a:t>
                  </a:r>
                  <a:r>
                    <a:rPr lang="zh-CN" altLang="zh-CN" sz="2800" dirty="0"/>
                    <a:t>此时</a:t>
                  </a:r>
                  <a:r>
                    <a:rPr lang="en-US" altLang="zh-CN" sz="2800" dirty="0" err="1"/>
                    <a:t>NaOH</a:t>
                  </a:r>
                  <a:r>
                    <a:rPr lang="zh-CN" altLang="zh-CN" sz="2800" dirty="0"/>
                    <a:t>的量不足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产生沉淀的量取决于</a:t>
                  </a:r>
                  <a:r>
                    <a:rPr lang="en-US" altLang="zh-CN" sz="2800" dirty="0" err="1"/>
                    <a:t>NaOH</a:t>
                  </a:r>
                  <a:r>
                    <a:rPr lang="zh-CN" altLang="zh-CN" sz="2800" dirty="0"/>
                    <a:t>的量。此时</a:t>
                  </a:r>
                  <a:r>
                    <a:rPr lang="en-US" altLang="zh-CN" sz="2800" i="1" dirty="0"/>
                    <a:t>n</a:t>
                  </a:r>
                  <a:r>
                    <a:rPr lang="en-US" altLang="zh-CN" sz="2800" dirty="0"/>
                    <a:t>[Al(OH)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]=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NaOH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)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.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05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 </a:t>
                  </a:r>
                  <a:r>
                    <a:rPr lang="en-US" altLang="zh-CN" sz="2800" dirty="0" err="1"/>
                    <a:t>mol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(2)</a:t>
                  </a:r>
                  <a:r>
                    <a:rPr lang="zh-CN" altLang="zh-CN" sz="2800" dirty="0"/>
                    <a:t>如果无沉淀生成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则铝元素全部以</a:t>
                  </a:r>
                  <a:r>
                    <a:rPr lang="en-US" altLang="zh-CN" sz="2800" dirty="0"/>
                    <a:t>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的形式存在。</a:t>
                  </a:r>
                  <a:r>
                    <a:rPr lang="en-US" altLang="zh-CN" sz="2800" i="1" dirty="0"/>
                    <a:t>n</a:t>
                  </a:r>
                  <a:r>
                    <a:rPr lang="en-US" altLang="zh-CN" sz="2800" dirty="0"/>
                    <a:t>(AlCl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)∶</a:t>
                  </a:r>
                  <a:r>
                    <a:rPr lang="en-US" altLang="zh-CN" sz="2800" i="1" dirty="0"/>
                    <a:t>n</a:t>
                  </a:r>
                  <a:r>
                    <a:rPr lang="en-US" altLang="zh-CN" sz="2800" dirty="0"/>
                    <a:t>(</a:t>
                  </a:r>
                  <a:r>
                    <a:rPr lang="en-US" altLang="zh-CN" sz="2800" dirty="0" err="1"/>
                    <a:t>NaOH</a:t>
                  </a:r>
                  <a:r>
                    <a:rPr lang="en-US" altLang="zh-CN" sz="2800" dirty="0"/>
                    <a:t>)≤1∶4,</a:t>
                  </a:r>
                  <a:r>
                    <a:rPr lang="zh-CN" altLang="zh-CN" sz="2800" dirty="0"/>
                    <a:t>即</a:t>
                  </a:r>
                  <a:r>
                    <a:rPr lang="en-US" altLang="zh-CN" sz="2800" i="1" dirty="0"/>
                    <a:t>a∶b</a:t>
                  </a:r>
                  <a:r>
                    <a:rPr lang="en-US" altLang="zh-CN" sz="2800" dirty="0"/>
                    <a:t>≥4∶1,</a:t>
                  </a:r>
                  <a:r>
                    <a:rPr lang="zh-CN" altLang="zh-CN" sz="2800" dirty="0"/>
                    <a:t>也即</a:t>
                  </a:r>
                  <a:r>
                    <a:rPr lang="en-US" altLang="zh-CN" sz="2800" i="1" dirty="0"/>
                    <a:t>a</a:t>
                  </a:r>
                  <a:r>
                    <a:rPr lang="en-US" altLang="zh-CN" sz="2800" dirty="0"/>
                    <a:t>≥4</a:t>
                  </a:r>
                  <a:r>
                    <a:rPr lang="en-US" altLang="zh-CN" sz="2800" i="1" dirty="0"/>
                    <a:t>b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(3)</a:t>
                  </a:r>
                  <a:r>
                    <a:rPr lang="zh-CN" altLang="zh-CN" sz="2800" dirty="0"/>
                    <a:t>此种情况应当是两个反应均发生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铝元素以</a:t>
                  </a:r>
                  <a:r>
                    <a:rPr lang="en-US" altLang="zh-CN" sz="2800" dirty="0"/>
                    <a:t>Al(OH)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和</a:t>
                  </a:r>
                  <a:r>
                    <a:rPr lang="en-US" altLang="zh-CN" sz="2800" dirty="0"/>
                    <a:t>Al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两种形式存在。符合关系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&lt;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AlC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800"/>
                            <m:t>)</m:t>
                          </m:r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NaOH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)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&lt;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即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&lt;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&lt;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整理得</a:t>
                  </a:r>
                  <a:r>
                    <a:rPr lang="en-US" altLang="zh-CN" sz="2800" dirty="0"/>
                    <a:t>:3</a:t>
                  </a:r>
                  <a:r>
                    <a:rPr lang="en-US" altLang="zh-CN" sz="2800" i="1" dirty="0"/>
                    <a:t>b&lt;a&lt;</a:t>
                  </a:r>
                  <a:r>
                    <a:rPr lang="en-US" altLang="zh-CN" sz="2800" dirty="0"/>
                    <a:t>4</a:t>
                  </a:r>
                  <a:r>
                    <a:rPr lang="en-US" altLang="zh-CN" sz="2800" i="1" dirty="0"/>
                    <a:t>b</a:t>
                  </a:r>
                  <a:r>
                    <a:rPr lang="zh-CN" altLang="zh-CN" sz="2800" dirty="0"/>
                    <a:t>或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altLang="zh-CN" sz="2800" i="1" dirty="0"/>
                    <a:t>&lt;b&lt;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zh-CN" altLang="zh-CN" sz="2800" dirty="0"/>
                    <a:t>。</a:t>
                  </a:r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43" y="312735"/>
                  <a:ext cx="11723913" cy="62347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40" r="-41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60319" y="1726520"/>
              <a:ext cx="548642" cy="316320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32379" y="2229440"/>
              <a:ext cx="548642" cy="31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560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312735"/>
                <a:ext cx="11723913" cy="5980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求沉淀的质量的方法很多。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方法一　联立方程法。设反应</a:t>
                </a:r>
                <a:r>
                  <a:rPr lang="en-US" altLang="zh-CN" sz="2800" dirty="0"/>
                  <a:t>①</a:t>
                </a:r>
                <a:r>
                  <a:rPr lang="zh-CN" altLang="zh-CN" sz="2800" dirty="0"/>
                  <a:t>中</a:t>
                </a:r>
                <a:r>
                  <a:rPr lang="en-US" altLang="zh-CN" sz="2800" dirty="0"/>
                  <a:t>,AlCl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的物质的量为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则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的物质的量为</a:t>
                </a:r>
                <a:r>
                  <a:rPr lang="en-US" altLang="zh-CN" sz="2800" i="1" dirty="0" err="1"/>
                  <a:t>x</a:t>
                </a:r>
                <a:r>
                  <a:rPr lang="en-US" altLang="zh-CN" sz="2800" dirty="0" err="1"/>
                  <a:t>,NaOH</a:t>
                </a:r>
                <a:r>
                  <a:rPr lang="zh-CN" altLang="zh-CN" sz="2800" dirty="0"/>
                  <a:t>的物质的量为</a:t>
                </a:r>
                <a:r>
                  <a:rPr lang="en-US" altLang="zh-CN" sz="2800" dirty="0"/>
                  <a:t>3</a:t>
                </a:r>
                <a:r>
                  <a:rPr lang="en-US" altLang="zh-CN" sz="2800" i="1" dirty="0"/>
                  <a:t>x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②</a:t>
                </a:r>
                <a:r>
                  <a:rPr lang="zh-CN" altLang="zh-CN" sz="2800" dirty="0"/>
                  <a:t>中</a:t>
                </a:r>
                <a:r>
                  <a:rPr lang="en-US" altLang="zh-CN" sz="2800" dirty="0"/>
                  <a:t>AlCl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的物质的量为</a:t>
                </a:r>
                <a:r>
                  <a:rPr lang="en-US" altLang="zh-CN" sz="2800" i="1" dirty="0" err="1"/>
                  <a:t>y</a:t>
                </a:r>
                <a:r>
                  <a:rPr lang="en-US" altLang="zh-CN" sz="2800" dirty="0" err="1"/>
                  <a:t>,NaOH</a:t>
                </a:r>
                <a:r>
                  <a:rPr lang="zh-CN" altLang="zh-CN" sz="2800" dirty="0"/>
                  <a:t>的物质的量为</a:t>
                </a:r>
                <a:r>
                  <a:rPr lang="en-US" altLang="zh-CN" sz="2800" dirty="0"/>
                  <a:t>4</a:t>
                </a:r>
                <a:r>
                  <a:rPr lang="en-US" altLang="zh-CN" sz="2800" i="1" dirty="0"/>
                  <a:t>y</a:t>
                </a:r>
                <a:r>
                  <a:rPr lang="zh-CN" altLang="zh-CN" sz="2800" dirty="0"/>
                  <a:t>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/>
                                  <m:t>.</m:t>
                                </m:r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05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/>
                                  <m:t>.</m:t>
                                </m:r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05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解得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/>
                  <a:t>=(0.2</a:t>
                </a:r>
                <a:r>
                  <a:rPr lang="en-US" altLang="zh-CN" sz="2800" i="1" dirty="0"/>
                  <a:t>b-</a:t>
                </a:r>
                <a:r>
                  <a:rPr lang="en-US" altLang="zh-CN" sz="2800" dirty="0"/>
                  <a:t>0</a:t>
                </a:r>
                <a:r>
                  <a:rPr lang="en-US" altLang="zh-CN" sz="2800" i="1" dirty="0"/>
                  <a:t>.</a:t>
                </a:r>
                <a:r>
                  <a:rPr lang="en-US" altLang="zh-CN" sz="2800" dirty="0"/>
                  <a:t>05</a:t>
                </a:r>
                <a:r>
                  <a:rPr lang="en-US" altLang="zh-CN" sz="2800" i="1" dirty="0"/>
                  <a:t>a</a:t>
                </a:r>
                <a:r>
                  <a:rPr lang="en-US" altLang="zh-CN" sz="2800" dirty="0"/>
                  <a:t>)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=0.05(4</a:t>
                </a:r>
                <a:r>
                  <a:rPr lang="en-US" altLang="zh-CN" sz="2800" i="1" dirty="0"/>
                  <a:t>b-a</a:t>
                </a:r>
                <a:r>
                  <a:rPr lang="en-US" altLang="zh-CN" sz="2800" dirty="0"/>
                  <a:t>)</a:t>
                </a:r>
                <a:r>
                  <a:rPr lang="en-US" altLang="zh-CN" sz="2800" dirty="0" err="1"/>
                  <a:t>mol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i="1" dirty="0"/>
                  <a:t>m</a:t>
                </a:r>
                <a:r>
                  <a:rPr lang="en-US" altLang="zh-CN" sz="2800" dirty="0"/>
                  <a:t>[Al(OH)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]=78 g·mol</a:t>
                </a:r>
                <a:r>
                  <a:rPr lang="en-US" altLang="zh-CN" sz="2800" baseline="30000" dirty="0"/>
                  <a:t>-1</a:t>
                </a:r>
                <a:r>
                  <a:rPr lang="en-US" altLang="zh-CN" sz="2800" dirty="0"/>
                  <a:t>×0.05(4</a:t>
                </a:r>
                <a:r>
                  <a:rPr lang="en-US" altLang="zh-CN" sz="2800" i="1" dirty="0"/>
                  <a:t>b-a</a:t>
                </a:r>
                <a:r>
                  <a:rPr lang="en-US" altLang="zh-CN" sz="2800" dirty="0"/>
                  <a:t>)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=3.9(4</a:t>
                </a:r>
                <a:r>
                  <a:rPr lang="en-US" altLang="zh-CN" sz="2800" i="1" dirty="0"/>
                  <a:t>b-a</a:t>
                </a:r>
                <a:r>
                  <a:rPr lang="en-US" altLang="zh-CN" sz="2800" dirty="0"/>
                  <a:t>)g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endParaRPr lang="zh-CN" altLang="zh-CN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312735"/>
                <a:ext cx="11723913" cy="5980933"/>
              </a:xfrm>
              <a:prstGeom prst="rect">
                <a:avLst/>
              </a:prstGeom>
              <a:blipFill>
                <a:blip r:embed="rId2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6774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312735"/>
                <a:ext cx="11723913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方法二　守恒法。此种条件下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溶液中的离子有</a:t>
                </a:r>
                <a:r>
                  <a:rPr lang="en-US" altLang="zh-CN" sz="2800" dirty="0"/>
                  <a:t>Na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Cl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)=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(Na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)-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(Cl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)=0.05</a:t>
                </a:r>
                <a:r>
                  <a:rPr lang="en-US" altLang="zh-CN" sz="2800" i="1" dirty="0"/>
                  <a:t>a</a:t>
                </a:r>
                <a:r>
                  <a:rPr lang="en-US" altLang="zh-CN" sz="2800" dirty="0"/>
                  <a:t> mol-0.05×3</a:t>
                </a:r>
                <a:r>
                  <a:rPr lang="en-US" altLang="zh-CN" sz="2800" i="1" dirty="0"/>
                  <a:t>b</a:t>
                </a:r>
                <a:r>
                  <a:rPr lang="en-US" altLang="zh-CN" sz="2800" dirty="0"/>
                  <a:t> </a:t>
                </a:r>
                <a:r>
                  <a:rPr lang="en-US" altLang="zh-CN" sz="2800" dirty="0" err="1"/>
                  <a:t>mol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[Al(OH)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]=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)</a:t>
                </a:r>
                <a:r>
                  <a:rPr lang="zh-CN" altLang="zh-CN" sz="2800" baseline="-25000" dirty="0"/>
                  <a:t>总</a:t>
                </a:r>
                <a:r>
                  <a:rPr lang="en-US" altLang="zh-CN" sz="2800" dirty="0"/>
                  <a:t>-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)=0.05</a:t>
                </a:r>
                <a:r>
                  <a:rPr lang="en-US" altLang="zh-CN" sz="2800" i="1" dirty="0"/>
                  <a:t>b</a:t>
                </a:r>
                <a:r>
                  <a:rPr lang="en-US" altLang="zh-CN" sz="2800" dirty="0"/>
                  <a:t>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-(0.05</a:t>
                </a:r>
                <a:r>
                  <a:rPr lang="en-US" altLang="zh-CN" sz="2800" i="1" dirty="0"/>
                  <a:t>a</a:t>
                </a:r>
                <a:r>
                  <a:rPr lang="en-US" altLang="zh-CN" sz="2800" dirty="0"/>
                  <a:t> mol-0.15</a:t>
                </a:r>
                <a:r>
                  <a:rPr lang="en-US" altLang="zh-CN" sz="2800" i="1" dirty="0"/>
                  <a:t>b</a:t>
                </a:r>
                <a:r>
                  <a:rPr lang="en-US" altLang="zh-CN" sz="2800" dirty="0"/>
                  <a:t>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)=(0.2</a:t>
                </a:r>
                <a:r>
                  <a:rPr lang="en-US" altLang="zh-CN" sz="2800" i="1" dirty="0"/>
                  <a:t>b</a:t>
                </a:r>
                <a:r>
                  <a:rPr lang="en-US" altLang="zh-CN" sz="2800" dirty="0"/>
                  <a:t>-0.05</a:t>
                </a:r>
                <a:r>
                  <a:rPr lang="en-US" altLang="zh-CN" sz="2800" i="1" dirty="0"/>
                  <a:t>a</a:t>
                </a:r>
                <a:r>
                  <a:rPr lang="en-US" altLang="zh-CN" sz="2800" dirty="0"/>
                  <a:t>)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=0.05(4</a:t>
                </a:r>
                <a:r>
                  <a:rPr lang="en-US" altLang="zh-CN" sz="2800" i="1" dirty="0"/>
                  <a:t>b-a</a:t>
                </a:r>
                <a:r>
                  <a:rPr lang="en-US" altLang="zh-CN" sz="2800" dirty="0"/>
                  <a:t>)</a:t>
                </a:r>
                <a:r>
                  <a:rPr lang="en-US" altLang="zh-CN" sz="2800" dirty="0" err="1"/>
                  <a:t>mol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i="1" dirty="0"/>
                  <a:t>m</a:t>
                </a:r>
                <a:r>
                  <a:rPr lang="en-US" altLang="zh-CN" sz="2800" dirty="0"/>
                  <a:t>[Al(OH)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]=78 g·mol</a:t>
                </a:r>
                <a:r>
                  <a:rPr lang="en-US" altLang="zh-CN" sz="2800" baseline="30000" dirty="0"/>
                  <a:t>-1</a:t>
                </a:r>
                <a:r>
                  <a:rPr lang="en-US" altLang="zh-CN" sz="2800" dirty="0"/>
                  <a:t>×0.05(4</a:t>
                </a:r>
                <a:r>
                  <a:rPr lang="en-US" altLang="zh-CN" sz="2800" i="1" dirty="0"/>
                  <a:t>b-a</a:t>
                </a:r>
                <a:r>
                  <a:rPr lang="en-US" altLang="zh-CN" sz="2800" dirty="0"/>
                  <a:t>)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=3.9(4</a:t>
                </a:r>
                <a:r>
                  <a:rPr lang="en-US" altLang="zh-CN" sz="2800" i="1" dirty="0"/>
                  <a:t>b</a:t>
                </a:r>
                <a:r>
                  <a:rPr lang="en-US" altLang="zh-CN" sz="2800" dirty="0"/>
                  <a:t>-</a:t>
                </a:r>
                <a:r>
                  <a:rPr lang="en-US" altLang="zh-CN" sz="2800" i="1" dirty="0"/>
                  <a:t>a</a:t>
                </a:r>
                <a:r>
                  <a:rPr lang="en-US" altLang="zh-CN" sz="2800" dirty="0"/>
                  <a:t>)g</a:t>
                </a:r>
                <a:r>
                  <a:rPr lang="zh-CN" altLang="zh-CN" sz="2800" dirty="0"/>
                  <a:t>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312735"/>
                <a:ext cx="11723913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1040" b="-18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4267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4685818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3  “</a:t>
            </a:r>
            <a:r>
              <a:rPr lang="zh-CN" altLang="en-US" sz="2800" dirty="0">
                <a:solidFill>
                  <a:srgbClr val="DA251C"/>
                </a:solidFill>
              </a:rPr>
              <a:t>铁三角”及其应用</a:t>
            </a:r>
            <a:endParaRPr lang="zh-CN" altLang="zh-CN" sz="2800" dirty="0">
              <a:solidFill>
                <a:srgbClr val="DA251C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813547"/>
            <a:ext cx="11714888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方法</a:t>
            </a:r>
            <a:r>
              <a:rPr lang="zh-CN" altLang="zh-CN" sz="2800" b="1" dirty="0" smtClean="0">
                <a:solidFill>
                  <a:srgbClr val="DA251C"/>
                </a:solidFill>
              </a:rPr>
              <a:t>解读</a:t>
            </a:r>
            <a:r>
              <a:rPr lang="zh-CN" altLang="en-US" sz="2800" b="1" dirty="0" smtClean="0">
                <a:solidFill>
                  <a:srgbClr val="DA251C"/>
                </a:solidFill>
              </a:rPr>
              <a:t>：</a:t>
            </a:r>
            <a:endParaRPr lang="zh-CN" altLang="zh-CN" sz="4000" b="1" dirty="0">
              <a:solidFill>
                <a:srgbClr val="DA251C"/>
              </a:solidFill>
            </a:endParaRPr>
          </a:p>
        </p:txBody>
      </p:sp>
      <p:pic>
        <p:nvPicPr>
          <p:cNvPr id="8" name="RJHX3-2-7.jpg" descr="id:2147519644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653024" y="1082362"/>
            <a:ext cx="2885952" cy="261907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43069" y="3970249"/>
            <a:ext cx="11714888" cy="2677656"/>
            <a:chOff x="243069" y="3970249"/>
            <a:chExt cx="11714888" cy="2677656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14F6134-7288-4796-8499-E211F9E0561B}"/>
                </a:ext>
              </a:extLst>
            </p:cNvPr>
            <p:cNvSpPr/>
            <p:nvPr/>
          </p:nvSpPr>
          <p:spPr>
            <a:xfrm>
              <a:off x="243069" y="3970249"/>
              <a:ext cx="1171488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1.Fe</a:t>
              </a:r>
              <a:r>
                <a:rPr lang="zh-CN" altLang="zh-CN" sz="2800" b="1" dirty="0"/>
                <a:t>只具有还原性</a:t>
              </a:r>
              <a:r>
                <a:rPr lang="en-US" altLang="zh-CN" sz="2800" b="1" dirty="0"/>
                <a:t>,</a:t>
              </a:r>
              <a:r>
                <a:rPr lang="zh-CN" altLang="zh-CN" sz="2800" b="1" dirty="0"/>
                <a:t>可以被氧化剂氧化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(1)</a:t>
              </a:r>
              <a:r>
                <a:rPr lang="zh-CN" altLang="zh-CN" sz="2800" dirty="0"/>
                <a:t>与弱氧化剂反应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Fe</a:t>
              </a:r>
              <a:r>
                <a:rPr lang="zh-CN" altLang="zh-CN" sz="2800" dirty="0"/>
                <a:t>能被</a:t>
              </a:r>
              <a:r>
                <a:rPr lang="en-US" altLang="zh-CN" sz="2800" dirty="0"/>
                <a:t>S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Cu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H</a:t>
              </a:r>
              <a:r>
                <a:rPr lang="en-US" altLang="zh-CN" sz="2800" baseline="30000" dirty="0"/>
                <a:t>+</a:t>
              </a:r>
              <a:r>
                <a:rPr lang="zh-CN" altLang="zh-CN" sz="2800" dirty="0"/>
                <a:t>等弱氧化剂氧化为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如</a:t>
              </a:r>
              <a:r>
                <a:rPr lang="en-US" altLang="zh-CN" sz="2800" dirty="0" err="1"/>
                <a:t>Fe+S</a:t>
              </a:r>
              <a:r>
                <a:rPr lang="en-US" altLang="zh-CN" sz="2800" dirty="0"/>
                <a:t>         </a:t>
              </a:r>
              <a:r>
                <a:rPr lang="en-US" altLang="zh-CN" sz="2800" dirty="0" err="1"/>
                <a:t>FeS</a:t>
              </a:r>
              <a:r>
                <a:rPr lang="en-US" altLang="zh-CN" sz="2800" dirty="0"/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Fe+2Fe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       3Fe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。</a:t>
              </a:r>
              <a:endParaRPr lang="en-US" altLang="zh-CN" sz="2800" dirty="0"/>
            </a:p>
          </p:txBody>
        </p:sp>
        <p:pic>
          <p:nvPicPr>
            <p:cNvPr id="10" name="图片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077961" y="5369371"/>
              <a:ext cx="587348" cy="529470"/>
            </a:xfrm>
            <a:prstGeom prst="rect">
              <a:avLst/>
            </a:prstGeom>
          </p:spPr>
        </p:pic>
        <p:pic>
          <p:nvPicPr>
            <p:cNvPr id="11" name="图片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795781" y="6170681"/>
              <a:ext cx="411152" cy="233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9831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9" y="531221"/>
            <a:ext cx="11714888" cy="5909310"/>
            <a:chOff x="243069" y="729341"/>
            <a:chExt cx="11714888" cy="5909310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14F6134-7288-4796-8499-E211F9E0561B}"/>
                </a:ext>
              </a:extLst>
            </p:cNvPr>
            <p:cNvSpPr/>
            <p:nvPr/>
          </p:nvSpPr>
          <p:spPr>
            <a:xfrm>
              <a:off x="243069" y="729341"/>
              <a:ext cx="11714888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/>
                <a:t>(2)</a:t>
              </a:r>
              <a:r>
                <a:rPr lang="zh-CN" altLang="zh-CN" sz="2800" dirty="0"/>
                <a:t>与强氧化剂反应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Fe</a:t>
              </a:r>
              <a:r>
                <a:rPr lang="zh-CN" altLang="zh-CN" sz="2800" dirty="0"/>
                <a:t>能被</a:t>
              </a:r>
              <a:r>
                <a:rPr lang="en-US" altLang="zh-CN" sz="2800" dirty="0"/>
                <a:t>Cl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HNO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等强氧化剂氧化为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如</a:t>
              </a:r>
              <a:r>
                <a:rPr lang="en-US" altLang="zh-CN" sz="2800" dirty="0"/>
                <a:t>2Fe+3Cl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2FeCl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。</a:t>
              </a:r>
              <a:endParaRPr lang="en-US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2.Fe</a:t>
              </a:r>
              <a:r>
                <a:rPr lang="en-US" altLang="zh-CN" sz="2800" b="1" baseline="30000" dirty="0"/>
                <a:t>2+</a:t>
              </a:r>
              <a:r>
                <a:rPr lang="zh-CN" altLang="zh-CN" sz="2800" b="1" dirty="0"/>
                <a:t>既具有氧化性又具有还原性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(1)</a:t>
              </a:r>
              <a:r>
                <a:rPr lang="zh-CN" altLang="zh-CN" sz="2800" dirty="0"/>
                <a:t>与氧化剂反应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当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遇到强氧化剂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如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Cl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HNO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、酸性</a:t>
              </a:r>
              <a:r>
                <a:rPr lang="en-US" altLang="zh-CN" sz="2800" dirty="0"/>
                <a:t>KMnO</a:t>
              </a:r>
              <a:r>
                <a:rPr lang="en-US" altLang="zh-CN" sz="2800" baseline="-25000" dirty="0"/>
                <a:t>4</a:t>
              </a:r>
              <a:r>
                <a:rPr lang="zh-CN" altLang="zh-CN" sz="2800" dirty="0"/>
                <a:t>溶液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时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被氧化为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如</a:t>
              </a:r>
              <a:r>
                <a:rPr lang="en-US" altLang="zh-CN" sz="2800" dirty="0"/>
                <a:t>2Fe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+2H</a:t>
              </a:r>
              <a:r>
                <a:rPr lang="en-US" altLang="zh-CN" sz="2800" baseline="30000" dirty="0"/>
                <a:t>+</a:t>
              </a:r>
              <a:r>
                <a:rPr lang="en-US" altLang="zh-CN" sz="2800" dirty="0"/>
                <a:t>       2Fe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(2)</a:t>
              </a:r>
              <a:r>
                <a:rPr lang="zh-CN" altLang="zh-CN" sz="2800" dirty="0"/>
                <a:t>与还原剂反应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当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遇到</a:t>
              </a:r>
              <a:r>
                <a:rPr lang="en-US" altLang="zh-CN" sz="2800" dirty="0"/>
                <a:t>C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Al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Zn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CO</a:t>
              </a:r>
              <a:r>
                <a:rPr lang="zh-CN" altLang="zh-CN" sz="2800" dirty="0"/>
                <a:t>等还原剂时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可以被还原为</a:t>
              </a:r>
              <a:r>
                <a:rPr lang="en-US" altLang="zh-CN" sz="2800" dirty="0"/>
                <a:t>Fe,</a:t>
              </a:r>
              <a:r>
                <a:rPr lang="zh-CN" altLang="zh-CN" sz="2800" dirty="0"/>
                <a:t>如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+Zn       </a:t>
              </a:r>
              <a:r>
                <a:rPr lang="zh-CN" altLang="zh-CN" sz="2800" dirty="0"/>
                <a:t> </a:t>
              </a:r>
              <a:r>
                <a:rPr lang="en-US" altLang="zh-CN" sz="2800" dirty="0"/>
                <a:t>Zn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</a:t>
              </a:r>
              <a:r>
                <a:rPr lang="en-US" altLang="zh-CN" sz="2800" dirty="0" err="1"/>
                <a:t>Fe,FeO+CO</a:t>
              </a:r>
              <a:r>
                <a:rPr lang="en-US" altLang="zh-CN" sz="2800" dirty="0"/>
                <a:t>       Fe+CO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。</a:t>
              </a:r>
            </a:p>
          </p:txBody>
        </p:sp>
        <p:pic>
          <p:nvPicPr>
            <p:cNvPr id="10" name="图片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93609" y="1458684"/>
              <a:ext cx="514938" cy="464190"/>
            </a:xfrm>
            <a:prstGeom prst="rect">
              <a:avLst/>
            </a:prstGeom>
          </p:spPr>
        </p:pic>
        <p:pic>
          <p:nvPicPr>
            <p:cNvPr id="11" name="图片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987482" y="4204969"/>
              <a:ext cx="432118" cy="245493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662602" y="5469889"/>
              <a:ext cx="432118" cy="245493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37522" y="6035992"/>
              <a:ext cx="389573" cy="351180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6" name="任意多边形 15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9" name="任意多边形 18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8770712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9" y="576941"/>
            <a:ext cx="11714888" cy="5909310"/>
            <a:chOff x="243069" y="729341"/>
            <a:chExt cx="11714888" cy="5909310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14F6134-7288-4796-8499-E211F9E0561B}"/>
                </a:ext>
              </a:extLst>
            </p:cNvPr>
            <p:cNvSpPr/>
            <p:nvPr/>
          </p:nvSpPr>
          <p:spPr>
            <a:xfrm>
              <a:off x="243069" y="729341"/>
              <a:ext cx="11714888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3.Fe</a:t>
              </a:r>
              <a:r>
                <a:rPr lang="en-US" altLang="zh-CN" sz="2800" b="1" baseline="30000" dirty="0"/>
                <a:t>3+</a:t>
              </a:r>
              <a:r>
                <a:rPr lang="zh-CN" altLang="zh-CN" sz="2800" b="1" dirty="0"/>
                <a:t>具有较强的氧化性</a:t>
              </a:r>
              <a:r>
                <a:rPr lang="en-US" altLang="zh-CN" sz="2800" b="1" dirty="0"/>
                <a:t>,</a:t>
              </a:r>
              <a:r>
                <a:rPr lang="zh-CN" altLang="zh-CN" sz="2800" b="1" dirty="0"/>
                <a:t>可被还原为</a:t>
              </a:r>
              <a:r>
                <a:rPr lang="en-US" altLang="zh-CN" sz="2800" b="1" dirty="0"/>
                <a:t>Fe</a:t>
              </a:r>
              <a:r>
                <a:rPr lang="en-US" altLang="zh-CN" sz="2800" b="1" baseline="30000" dirty="0"/>
                <a:t>2+</a:t>
              </a:r>
              <a:r>
                <a:rPr lang="zh-CN" altLang="zh-CN" sz="2800" b="1" dirty="0"/>
                <a:t>或</a:t>
              </a:r>
              <a:r>
                <a:rPr lang="en-US" altLang="zh-CN" sz="2800" b="1" dirty="0"/>
                <a:t>Fe</a:t>
              </a:r>
              <a:endParaRPr lang="zh-CN" altLang="zh-CN" sz="2800" b="1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(1)Fe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被</a:t>
              </a:r>
              <a:r>
                <a:rPr lang="en-US" altLang="zh-CN" sz="2800" dirty="0"/>
                <a:t>C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CO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Al</a:t>
              </a:r>
              <a:r>
                <a:rPr lang="zh-CN" altLang="zh-CN" sz="2800" dirty="0"/>
                <a:t>等还原为</a:t>
              </a:r>
              <a:r>
                <a:rPr lang="en-US" altLang="zh-CN" sz="2800" dirty="0"/>
                <a:t>Fe,</a:t>
              </a:r>
              <a:r>
                <a:rPr lang="zh-CN" altLang="zh-CN" sz="2800" dirty="0"/>
                <a:t>如</a:t>
              </a:r>
              <a:r>
                <a:rPr lang="en-US" altLang="zh-CN" sz="2800" dirty="0"/>
                <a:t>Fe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+3CO        2Fe+3CO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,Fe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+2Al       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       2Fe+Al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(2)Fe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被</a:t>
              </a:r>
              <a:r>
                <a:rPr lang="en-US" altLang="zh-CN" sz="2800" dirty="0"/>
                <a:t>Fe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Cu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I</a:t>
              </a:r>
              <a:r>
                <a:rPr lang="en-US" altLang="zh-CN" sz="2800" baseline="30000" dirty="0"/>
                <a:t>-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</a:t>
              </a:r>
              <a:r>
                <a:rPr lang="zh-CN" altLang="zh-CN" sz="2800" dirty="0"/>
                <a:t>等还原为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如</a:t>
              </a:r>
              <a:r>
                <a:rPr lang="en-US" altLang="zh-CN" sz="2800" dirty="0"/>
                <a:t>2Fe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+Cu        2Fe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+Cu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, 2Fe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       2Fe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+S↓+2H</a:t>
              </a:r>
              <a:r>
                <a:rPr lang="en-US" altLang="zh-CN" sz="2800" baseline="30000" dirty="0"/>
                <a:t>+</a:t>
              </a:r>
              <a:r>
                <a:rPr lang="zh-CN" altLang="zh-CN" dirty="0"/>
                <a:t>。</a:t>
              </a:r>
              <a:endParaRPr lang="en-US" altLang="zh-CN" dirty="0"/>
            </a:p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</a:rPr>
                <a:t>注意</a:t>
              </a:r>
              <a:r>
                <a:rPr lang="zh-CN" altLang="en-US" sz="2800" dirty="0"/>
                <a:t>   </a:t>
              </a:r>
              <a:r>
                <a:rPr lang="en-US" altLang="zh-CN" sz="2800" dirty="0"/>
                <a:t>1.</a:t>
              </a:r>
              <a:r>
                <a:rPr lang="zh-CN" altLang="zh-CN" sz="2800" dirty="0"/>
                <a:t>不同价态的铁及铁的化合物在相互转化时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应注意所用氧化剂和还原剂的强弱不同。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2.Fe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与</a:t>
              </a:r>
              <a:r>
                <a:rPr lang="en-US" altLang="zh-CN" sz="2800" dirty="0"/>
                <a:t>S</a:t>
              </a:r>
              <a:r>
                <a:rPr lang="en-US" altLang="zh-CN" sz="2800" baseline="30000" dirty="0"/>
                <a:t>2-</a:t>
              </a:r>
              <a:r>
                <a:rPr lang="zh-CN" altLang="zh-CN" sz="2800" dirty="0"/>
                <a:t>发生氧化还原反应</a:t>
              </a:r>
              <a:r>
                <a:rPr lang="en-US" altLang="zh-CN" sz="2800" dirty="0"/>
                <a:t>2Fe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+S</a:t>
              </a:r>
              <a:r>
                <a:rPr lang="en-US" altLang="zh-CN" sz="2800" baseline="30000" dirty="0"/>
                <a:t>2-</a:t>
              </a:r>
              <a:r>
                <a:rPr lang="en-US" altLang="zh-CN" sz="2800" dirty="0"/>
                <a:t>       2Fe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+S↓,</a:t>
              </a:r>
              <a:r>
                <a:rPr lang="zh-CN" altLang="zh-CN" sz="2800" dirty="0"/>
                <a:t>若</a:t>
              </a:r>
              <a:r>
                <a:rPr lang="en-US" altLang="zh-CN" sz="2800" dirty="0"/>
                <a:t>S</a:t>
              </a:r>
              <a:r>
                <a:rPr lang="en-US" altLang="zh-CN" sz="2800" baseline="30000" dirty="0"/>
                <a:t>2-</a:t>
              </a:r>
              <a:r>
                <a:rPr lang="zh-CN" altLang="zh-CN" sz="2800" dirty="0"/>
                <a:t>过量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发生反应</a:t>
              </a:r>
              <a:r>
                <a:rPr lang="en-US" altLang="zh-CN" sz="2800" dirty="0"/>
                <a:t>2Fe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+3S</a:t>
              </a:r>
              <a:r>
                <a:rPr lang="en-US" altLang="zh-CN" sz="2800" baseline="30000" dirty="0"/>
                <a:t>2-</a:t>
              </a:r>
              <a:r>
                <a:rPr lang="en-US" altLang="zh-CN" sz="2800" dirty="0"/>
                <a:t>      2FeS↓(</a:t>
              </a:r>
              <a:r>
                <a:rPr lang="zh-CN" altLang="zh-CN" sz="2800" dirty="0"/>
                <a:t>黑色沉淀</a:t>
              </a:r>
              <a:r>
                <a:rPr lang="en-US" altLang="zh-CN" sz="2800" dirty="0"/>
                <a:t>)+S↓,</a:t>
              </a:r>
              <a:r>
                <a:rPr lang="zh-CN" altLang="zh-CN" sz="2800" dirty="0"/>
                <a:t>而非相互促进的水解反应。</a:t>
              </a:r>
              <a:endParaRPr lang="en-US" altLang="zh-CN" sz="2800" dirty="0"/>
            </a:p>
          </p:txBody>
        </p:sp>
        <p:pic>
          <p:nvPicPr>
            <p:cNvPr id="14" name="图片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573083" y="1474218"/>
              <a:ext cx="490782" cy="442415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76546" y="2155155"/>
              <a:ext cx="490782" cy="442415"/>
            </a:xfrm>
            <a:prstGeom prst="rect">
              <a:avLst/>
            </a:prstGeom>
          </p:spPr>
        </p:pic>
        <p:pic>
          <p:nvPicPr>
            <p:cNvPr id="16" name="图片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49797" y="2955695"/>
              <a:ext cx="403678" cy="229336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895475" y="6123479"/>
              <a:ext cx="490096" cy="278431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0" name="任意多边形 1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pic>
        <p:nvPicPr>
          <p:cNvPr id="24" name="图片 23"/>
          <p:cNvPicPr/>
          <p:nvPr/>
        </p:nvPicPr>
        <p:blipFill>
          <a:blip r:embed="rId3"/>
          <a:stretch>
            <a:fillRect/>
          </a:stretch>
        </p:blipFill>
        <p:spPr>
          <a:xfrm>
            <a:off x="1981893" y="3416928"/>
            <a:ext cx="403678" cy="229336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3"/>
          <a:stretch>
            <a:fillRect/>
          </a:stretch>
        </p:blipFill>
        <p:spPr>
          <a:xfrm>
            <a:off x="6337731" y="5409528"/>
            <a:ext cx="403678" cy="2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4043" y="949904"/>
            <a:ext cx="117239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考情分析</a:t>
            </a:r>
            <a:r>
              <a:rPr lang="zh-CN" altLang="zh-CN" sz="2800" dirty="0"/>
              <a:t>　本专题是历年高考的考查重点</a:t>
            </a:r>
            <a:r>
              <a:rPr lang="en-US" altLang="zh-CN" sz="2800" dirty="0"/>
              <a:t>,</a:t>
            </a:r>
            <a:r>
              <a:rPr lang="zh-CN" altLang="zh-CN" sz="2800" dirty="0"/>
              <a:t>常在选择题中重点考查常见金属元素的基本反应、离子检验及用途</a:t>
            </a:r>
            <a:r>
              <a:rPr lang="en-US" altLang="zh-CN" sz="2800" dirty="0"/>
              <a:t>,</a:t>
            </a:r>
            <a:r>
              <a:rPr lang="zh-CN" altLang="zh-CN" sz="2800" dirty="0"/>
              <a:t>非选择题中常借助工艺流程的形式</a:t>
            </a:r>
            <a:r>
              <a:rPr lang="en-US" altLang="zh-CN" sz="2800" dirty="0"/>
              <a:t>,</a:t>
            </a:r>
            <a:r>
              <a:rPr lang="zh-CN" altLang="zh-CN" sz="2800" dirty="0"/>
              <a:t>以除杂或提纯等相关问题为主线综合考查金属元素化合物的性质。高频考点及可能题型</a:t>
            </a:r>
            <a:r>
              <a:rPr lang="en-US" altLang="zh-CN" sz="2800" dirty="0"/>
              <a:t>:</a:t>
            </a:r>
            <a:r>
              <a:rPr lang="zh-CN" altLang="zh-CN" sz="2800" dirty="0"/>
              <a:t>金属离子如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、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、</a:t>
            </a:r>
            <a:r>
              <a:rPr lang="en-US" altLang="zh-CN" sz="2800" dirty="0"/>
              <a:t>Al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、</a:t>
            </a:r>
            <a:r>
              <a:rPr lang="en-US" altLang="zh-CN" sz="2800" dirty="0"/>
              <a:t>Cu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等的检验</a:t>
            </a:r>
            <a:r>
              <a:rPr lang="en-US" altLang="zh-CN" sz="2800" dirty="0"/>
              <a:t>(</a:t>
            </a:r>
            <a:r>
              <a:rPr lang="zh-CN" altLang="zh-CN" sz="2800" dirty="0"/>
              <a:t>选择或非选择题</a:t>
            </a:r>
            <a:r>
              <a:rPr lang="en-US" altLang="zh-CN" sz="2800" dirty="0"/>
              <a:t>,2~15</a:t>
            </a:r>
            <a:r>
              <a:rPr lang="zh-CN" altLang="zh-CN" sz="2800" dirty="0"/>
              <a:t>分</a:t>
            </a:r>
            <a:r>
              <a:rPr lang="en-US" altLang="zh-CN" sz="2800" dirty="0"/>
              <a:t>)</a:t>
            </a:r>
            <a:r>
              <a:rPr lang="zh-CN" altLang="zh-CN" sz="2800" dirty="0"/>
              <a:t>、金属及其化合物的化学方程式的书写或正误判断</a:t>
            </a:r>
            <a:r>
              <a:rPr lang="en-US" altLang="zh-CN" sz="2800" dirty="0"/>
              <a:t>(</a:t>
            </a:r>
            <a:r>
              <a:rPr lang="zh-CN" altLang="zh-CN" sz="2800" dirty="0"/>
              <a:t>非选择题或选择题</a:t>
            </a:r>
            <a:r>
              <a:rPr lang="en-US" altLang="zh-CN" sz="2800" dirty="0"/>
              <a:t>,2~15</a:t>
            </a:r>
            <a:r>
              <a:rPr lang="zh-CN" altLang="zh-CN" sz="2800" dirty="0"/>
              <a:t>分</a:t>
            </a:r>
            <a:r>
              <a:rPr lang="en-US" altLang="zh-CN" sz="2800" dirty="0"/>
              <a:t>)</a:t>
            </a:r>
            <a:r>
              <a:rPr lang="zh-CN" altLang="zh-CN" sz="2800" dirty="0"/>
              <a:t>、金属化合物性质的实验探究</a:t>
            </a:r>
            <a:r>
              <a:rPr lang="en-US" altLang="zh-CN" sz="2800" dirty="0"/>
              <a:t>(</a:t>
            </a:r>
            <a:r>
              <a:rPr lang="zh-CN" altLang="zh-CN" sz="2800" dirty="0"/>
              <a:t>实验题</a:t>
            </a:r>
            <a:r>
              <a:rPr lang="en-US" altLang="zh-CN" sz="2800" dirty="0"/>
              <a:t>,15</a:t>
            </a:r>
            <a:r>
              <a:rPr lang="zh-CN" altLang="zh-CN" sz="2800" dirty="0"/>
              <a:t>分</a:t>
            </a:r>
            <a:r>
              <a:rPr lang="en-US" altLang="zh-CN" sz="2800" dirty="0"/>
              <a:t>)</a:t>
            </a:r>
            <a:r>
              <a:rPr lang="zh-CN" altLang="zh-CN" sz="2800" dirty="0"/>
              <a:t>、用含多种金属元素的矿物制备某种金属化合物</a:t>
            </a:r>
            <a:r>
              <a:rPr lang="en-US" altLang="zh-CN" sz="2800" dirty="0"/>
              <a:t>(</a:t>
            </a:r>
            <a:r>
              <a:rPr lang="zh-CN" altLang="zh-CN" sz="2800" dirty="0"/>
              <a:t>工艺流程题</a:t>
            </a:r>
            <a:r>
              <a:rPr lang="en-US" altLang="zh-CN" sz="2800" dirty="0"/>
              <a:t>,15</a:t>
            </a:r>
            <a:r>
              <a:rPr lang="zh-CN" altLang="zh-CN" sz="2800" dirty="0"/>
              <a:t>分</a:t>
            </a:r>
            <a:r>
              <a:rPr lang="en-US" altLang="zh-CN" sz="2800" dirty="0"/>
              <a:t>)</a:t>
            </a:r>
            <a:r>
              <a:rPr lang="zh-CN" altLang="zh-CN" sz="2800" dirty="0"/>
              <a:t>、有关金属及其化合物的计算</a:t>
            </a:r>
            <a:r>
              <a:rPr lang="en-US" altLang="zh-CN" sz="2800" dirty="0"/>
              <a:t>(</a:t>
            </a:r>
            <a:r>
              <a:rPr lang="zh-CN" altLang="zh-CN" sz="2800" dirty="0"/>
              <a:t>非选择题或选择题</a:t>
            </a:r>
            <a:r>
              <a:rPr lang="en-US" altLang="zh-CN" sz="2800" dirty="0"/>
              <a:t>,2~6</a:t>
            </a:r>
            <a:r>
              <a:rPr lang="zh-CN" altLang="zh-CN" sz="2800" dirty="0"/>
              <a:t>分</a:t>
            </a:r>
            <a:r>
              <a:rPr lang="en-US" altLang="zh-CN" sz="2800" dirty="0"/>
              <a:t>)</a:t>
            </a:r>
            <a:r>
              <a:rPr lang="zh-CN" altLang="zh-CN" sz="2800" dirty="0"/>
              <a:t>、直接考查氢氧化铝的两性或借助 </a:t>
            </a:r>
            <a:r>
              <a:rPr lang="en-US" altLang="zh-CN" sz="2800" dirty="0"/>
              <a:t>Cr(OH)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Zn(OH)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Co(OH)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等两性氢氧化物的性质考查氢氧化铝的两性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命题分析预测</a:t>
            </a:r>
          </a:p>
        </p:txBody>
      </p:sp>
    </p:spTree>
    <p:extLst>
      <p:ext uri="{BB962C8B-B14F-4D97-AF65-F5344CB8AC3E}">
        <p14:creationId xmlns:p14="http://schemas.microsoft.com/office/powerpoint/2010/main" val="17202248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729341"/>
            <a:ext cx="11714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4.“</a:t>
            </a:r>
            <a:r>
              <a:rPr lang="zh-CN" altLang="zh-CN" sz="2800" b="1" dirty="0"/>
              <a:t>铁三角</a:t>
            </a:r>
            <a:r>
              <a:rPr lang="en-US" altLang="zh-CN" sz="2800" b="1" dirty="0"/>
              <a:t>”</a:t>
            </a:r>
            <a:r>
              <a:rPr lang="zh-CN" altLang="zh-CN" sz="2800" b="1" dirty="0"/>
              <a:t>的应用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含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、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的除杂问题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38640"/>
              </p:ext>
            </p:extLst>
          </p:nvPr>
        </p:nvGraphicFramePr>
        <p:xfrm>
          <a:off x="369652" y="2214103"/>
          <a:ext cx="11410544" cy="2815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7948">
                  <a:extLst>
                    <a:ext uri="{9D8B030D-6E8A-4147-A177-3AD203B41FA5}">
                      <a16:colId xmlns="" xmlns:a16="http://schemas.microsoft.com/office/drawing/2014/main" val="383083464"/>
                    </a:ext>
                  </a:extLst>
                </a:gridCol>
                <a:gridCol w="4299626">
                  <a:extLst>
                    <a:ext uri="{9D8B030D-6E8A-4147-A177-3AD203B41FA5}">
                      <a16:colId xmlns="" xmlns:a16="http://schemas.microsoft.com/office/drawing/2014/main" val="3898459780"/>
                    </a:ext>
                  </a:extLst>
                </a:gridCol>
                <a:gridCol w="3822970">
                  <a:extLst>
                    <a:ext uri="{9D8B030D-6E8A-4147-A177-3AD203B41FA5}">
                      <a16:colId xmlns="" xmlns:a16="http://schemas.microsoft.com/office/drawing/2014/main" val="3443550750"/>
                    </a:ext>
                  </a:extLst>
                </a:gridCol>
              </a:tblGrid>
              <a:tr h="703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主要成分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杂质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除杂方法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23061414"/>
                  </a:ext>
                </a:extLst>
              </a:tr>
              <a:tr h="703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(aq)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FeCl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aq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加入氯水或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溶液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08598780"/>
                  </a:ext>
                </a:extLst>
              </a:tr>
              <a:tr h="703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(aq)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(aq)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加过量铁粉后过滤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5119689"/>
                  </a:ext>
                </a:extLst>
              </a:tr>
              <a:tr h="703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(aq)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CuCl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(aq)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加过量铁粉后过滤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2586600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4475126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3069" y="729341"/>
            <a:ext cx="11714888" cy="4494414"/>
            <a:chOff x="243069" y="729341"/>
            <a:chExt cx="11714888" cy="4494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714F6134-7288-4796-8499-E211F9E0561B}"/>
                    </a:ext>
                  </a:extLst>
                </p:cNvPr>
                <p:cNvSpPr/>
                <p:nvPr/>
              </p:nvSpPr>
              <p:spPr>
                <a:xfrm>
                  <a:off x="243069" y="729341"/>
                  <a:ext cx="11714888" cy="29994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(2)</a:t>
                  </a:r>
                  <a:r>
                    <a:rPr lang="zh-CN" altLang="zh-CN" sz="2800" dirty="0"/>
                    <a:t>判断离子共存</a:t>
                  </a: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Fe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                                 N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(H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)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 err="1"/>
                    <a:t>ClO</a:t>
                  </a:r>
                  <a:r>
                    <a:rPr lang="en-US" altLang="zh-CN" sz="2800" baseline="30000" dirty="0"/>
                    <a:t>-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 err="1"/>
                    <a:t>Mn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Fe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                                 S</a:t>
                  </a:r>
                  <a:r>
                    <a:rPr lang="en-US" altLang="zh-CN" sz="2800" baseline="30000" dirty="0"/>
                    <a:t>2-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I</a:t>
                  </a:r>
                  <a:r>
                    <a:rPr lang="en-US" altLang="zh-CN" sz="2800" baseline="30000" dirty="0"/>
                    <a:t>-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S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(3)</a:t>
                  </a:r>
                  <a:r>
                    <a:rPr lang="zh-CN" altLang="zh-CN" sz="2800" dirty="0"/>
                    <a:t>盐溶液的保存</a:t>
                  </a:r>
                </a:p>
                <a:p>
                  <a:endParaRPr lang="zh-CN" altLang="zh-CN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14F6134-7288-4796-8499-E211F9E056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69" y="729341"/>
                  <a:ext cx="11714888" cy="29994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组合 2"/>
            <p:cNvGrpSpPr/>
            <p:nvPr/>
          </p:nvGrpSpPr>
          <p:grpSpPr>
            <a:xfrm>
              <a:off x="1066800" y="1528445"/>
              <a:ext cx="8418714" cy="3695310"/>
              <a:chOff x="1066800" y="1528445"/>
              <a:chExt cx="8418714" cy="3695310"/>
            </a:xfrm>
          </p:grpSpPr>
          <p:pic>
            <p:nvPicPr>
              <p:cNvPr id="8" name="YBTWDTSD专6-6TA.eps" descr="id:2147519666;FounderCES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6486" y="3735421"/>
                <a:ext cx="6779028" cy="1488334"/>
              </a:xfrm>
              <a:prstGeom prst="rect">
                <a:avLst/>
              </a:prstGeom>
            </p:spPr>
          </p:pic>
          <p:pic>
            <p:nvPicPr>
              <p:cNvPr id="10" name="图片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800" y="1528445"/>
                <a:ext cx="2781892" cy="417351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800" y="2158365"/>
                <a:ext cx="2781892" cy="417351"/>
              </a:xfrm>
              <a:prstGeom prst="rect">
                <a:avLst/>
              </a:prstGeom>
            </p:spPr>
          </p:pic>
        </p:grpSp>
      </p:grpSp>
      <p:sp>
        <p:nvSpPr>
          <p:cNvPr id="12" name="矩形 11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7" name="任意多边形 16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887652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 </a:t>
            </a:r>
            <a:r>
              <a:rPr lang="en-US" altLang="zh-CN" sz="2800" dirty="0"/>
              <a:t>[2018</a:t>
            </a:r>
            <a:r>
              <a:rPr lang="zh-CN" altLang="zh-CN" sz="2800" dirty="0"/>
              <a:t>安徽芜湖考试</a:t>
            </a:r>
            <a:r>
              <a:rPr lang="en-US" altLang="zh-CN" sz="2800" dirty="0"/>
              <a:t>]</a:t>
            </a:r>
            <a:r>
              <a:rPr lang="zh-CN" altLang="zh-CN" sz="2800" dirty="0"/>
              <a:t>硫酸亚铁是一种重要的化工原料</a:t>
            </a:r>
            <a:r>
              <a:rPr lang="en-US" altLang="zh-CN" sz="2800" dirty="0"/>
              <a:t>,</a:t>
            </a:r>
            <a:r>
              <a:rPr lang="zh-CN" altLang="zh-CN" sz="2800" dirty="0"/>
              <a:t>可以用来制备一系列物质</a:t>
            </a:r>
            <a:r>
              <a:rPr lang="en-US" altLang="zh-CN" sz="2800" dirty="0"/>
              <a:t>(</a:t>
            </a:r>
            <a:r>
              <a:rPr lang="zh-CN" altLang="zh-CN" sz="2800" dirty="0"/>
              <a:t>如图所示</a:t>
            </a:r>
            <a:r>
              <a:rPr lang="en-US" altLang="zh-CN" sz="2800" dirty="0"/>
              <a:t>)</a:t>
            </a:r>
            <a:r>
              <a:rPr lang="zh-CN" altLang="zh-CN" sz="2800" dirty="0"/>
              <a:t>。下列说法错误的是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碱式硫酸铁水解能产生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</a:t>
            </a:r>
            <a:r>
              <a:rPr lang="en-US" altLang="zh-CN" sz="2800" dirty="0"/>
              <a:t>,</a:t>
            </a:r>
            <a:r>
              <a:rPr lang="zh-CN" altLang="zh-CN" sz="2800" dirty="0"/>
              <a:t>可用作净水剂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为防止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分解</a:t>
            </a:r>
            <a:r>
              <a:rPr lang="en-US" altLang="zh-CN" sz="2800" dirty="0"/>
              <a:t>,</a:t>
            </a:r>
            <a:r>
              <a:rPr lang="zh-CN" altLang="zh-CN" sz="2800" dirty="0"/>
              <a:t>制备</a:t>
            </a:r>
            <a:r>
              <a:rPr lang="en-US" altLang="zh-CN" sz="2800" dirty="0"/>
              <a:t>FeCO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需在较低温度下进行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可用</a:t>
            </a:r>
            <a:r>
              <a:rPr lang="en-US" altLang="zh-CN" sz="2800" dirty="0"/>
              <a:t>KSCN</a:t>
            </a:r>
            <a:r>
              <a:rPr lang="zh-CN" altLang="zh-CN" sz="2800" dirty="0"/>
              <a:t>溶液检验</a:t>
            </a:r>
            <a:r>
              <a:rPr lang="en-US" altLang="zh-CN" sz="2800" dirty="0"/>
              <a:t>(NH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Fe(SO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是否被氧化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D.</a:t>
            </a:r>
            <a:r>
              <a:rPr lang="zh-CN" altLang="zh-CN" sz="2800" dirty="0"/>
              <a:t>常温下</a:t>
            </a:r>
            <a:r>
              <a:rPr lang="en-US" altLang="zh-CN" sz="2800" dirty="0"/>
              <a:t>,(NH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Fe(SO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在水中的溶解度比</a:t>
            </a:r>
            <a:r>
              <a:rPr lang="en-US" altLang="zh-CN" sz="2800" dirty="0"/>
              <a:t>FeSO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的大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pic>
        <p:nvPicPr>
          <p:cNvPr id="18" name="YBTWDTSD专6-7T.eps" descr="id:2147519680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015574" y="4080349"/>
            <a:ext cx="5616102" cy="24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37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碱式硫酸铁电离产生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,Fe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能发生水解反应生成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</a:t>
            </a:r>
            <a:r>
              <a:rPr lang="en-US" altLang="zh-CN" sz="2800" dirty="0"/>
              <a:t>, 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胶体具有吸附性</a:t>
            </a:r>
            <a:r>
              <a:rPr lang="en-US" altLang="zh-CN" sz="2800" dirty="0"/>
              <a:t>,</a:t>
            </a:r>
            <a:r>
              <a:rPr lang="zh-CN" altLang="zh-CN" sz="2800" dirty="0"/>
              <a:t>可用作净水剂</a:t>
            </a:r>
            <a:r>
              <a:rPr lang="en-US" altLang="zh-CN" sz="2800" dirty="0"/>
              <a:t>,</a:t>
            </a:r>
            <a:r>
              <a:rPr lang="zh-CN" altLang="zh-CN" sz="2800" dirty="0"/>
              <a:t>故</a:t>
            </a:r>
            <a:r>
              <a:rPr lang="en-US" altLang="zh-CN" sz="2800" dirty="0"/>
              <a:t>A</a:t>
            </a:r>
            <a:r>
              <a:rPr lang="zh-CN" altLang="zh-CN" sz="2800" dirty="0"/>
              <a:t>项正确</a:t>
            </a:r>
            <a:r>
              <a:rPr lang="en-US" altLang="zh-CN" sz="2800" dirty="0"/>
              <a:t>;NH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不稳定</a:t>
            </a:r>
            <a:r>
              <a:rPr lang="en-US" altLang="zh-CN" sz="2800" dirty="0"/>
              <a:t>,</a:t>
            </a:r>
            <a:r>
              <a:rPr lang="zh-CN" altLang="zh-CN" sz="2800" dirty="0"/>
              <a:t>受热易分解</a:t>
            </a:r>
            <a:r>
              <a:rPr lang="en-US" altLang="zh-CN" sz="2800" dirty="0"/>
              <a:t>,</a:t>
            </a:r>
            <a:r>
              <a:rPr lang="zh-CN" altLang="zh-CN" sz="2800" dirty="0"/>
              <a:t>为防止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分解</a:t>
            </a:r>
            <a:r>
              <a:rPr lang="en-US" altLang="zh-CN" sz="2800" dirty="0"/>
              <a:t>,</a:t>
            </a:r>
            <a:r>
              <a:rPr lang="zh-CN" altLang="zh-CN" sz="2800" dirty="0"/>
              <a:t>制备</a:t>
            </a:r>
            <a:r>
              <a:rPr lang="en-US" altLang="zh-CN" sz="2800" dirty="0"/>
              <a:t>FeCO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需在较低温度下进行</a:t>
            </a:r>
            <a:r>
              <a:rPr lang="en-US" altLang="zh-CN" sz="2800" dirty="0"/>
              <a:t>,</a:t>
            </a:r>
            <a:r>
              <a:rPr lang="zh-CN" altLang="zh-CN" sz="2800" dirty="0"/>
              <a:t>故</a:t>
            </a:r>
            <a:r>
              <a:rPr lang="en-US" altLang="zh-CN" sz="2800" dirty="0"/>
              <a:t>B</a:t>
            </a:r>
            <a:r>
              <a:rPr lang="zh-CN" altLang="zh-CN" sz="2800" dirty="0"/>
              <a:t>项正确</a:t>
            </a:r>
            <a:r>
              <a:rPr lang="en-US" altLang="zh-CN" sz="2800" dirty="0"/>
              <a:t>; KSCN</a:t>
            </a:r>
            <a:r>
              <a:rPr lang="zh-CN" altLang="zh-CN" sz="2800" dirty="0"/>
              <a:t>溶液遇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溶液无现象</a:t>
            </a:r>
            <a:r>
              <a:rPr lang="en-US" altLang="zh-CN" sz="2800" dirty="0"/>
              <a:t>,(NH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Fe(SO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中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被氧化则生成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,KSCN</a:t>
            </a:r>
            <a:r>
              <a:rPr lang="zh-CN" altLang="zh-CN" sz="2800" dirty="0"/>
              <a:t>溶液遇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溶液变红</a:t>
            </a:r>
            <a:r>
              <a:rPr lang="en-US" altLang="zh-CN" sz="2800" dirty="0"/>
              <a:t>,</a:t>
            </a:r>
            <a:r>
              <a:rPr lang="zh-CN" altLang="zh-CN" sz="2800" dirty="0"/>
              <a:t>故</a:t>
            </a:r>
            <a:r>
              <a:rPr lang="en-US" altLang="zh-CN" sz="2800" dirty="0"/>
              <a:t>C</a:t>
            </a:r>
            <a:r>
              <a:rPr lang="zh-CN" altLang="zh-CN" sz="2800" dirty="0"/>
              <a:t>项正确</a:t>
            </a:r>
            <a:r>
              <a:rPr lang="en-US" altLang="zh-CN" sz="2800" dirty="0"/>
              <a:t>;(NH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Fe(SO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在水中的溶解度比</a:t>
            </a:r>
            <a:r>
              <a:rPr lang="en-US" altLang="zh-CN" sz="2800" dirty="0"/>
              <a:t>FeSO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的小</a:t>
            </a:r>
            <a:r>
              <a:rPr lang="en-US" altLang="zh-CN" sz="2800" dirty="0"/>
              <a:t>,FeSO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才能与</a:t>
            </a:r>
            <a:r>
              <a:rPr lang="en-US" altLang="zh-CN" sz="2800" dirty="0"/>
              <a:t>(NH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反应生成</a:t>
            </a:r>
            <a:r>
              <a:rPr lang="en-US" altLang="zh-CN" sz="2800" dirty="0"/>
              <a:t>(NH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Fe(SO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故</a:t>
            </a:r>
            <a:r>
              <a:rPr lang="en-US" altLang="zh-CN" sz="2800" dirty="0"/>
              <a:t>D</a:t>
            </a:r>
            <a:r>
              <a:rPr lang="zh-CN" altLang="zh-CN" sz="2800" dirty="0"/>
              <a:t>项错误。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D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0164365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043" y="244824"/>
            <a:ext cx="11723913" cy="6555641"/>
            <a:chOff x="234043" y="244824"/>
            <a:chExt cx="11723913" cy="6555641"/>
          </a:xfrm>
        </p:grpSpPr>
        <p:sp>
          <p:nvSpPr>
            <p:cNvPr id="2" name="矩形 1"/>
            <p:cNvSpPr/>
            <p:nvPr/>
          </p:nvSpPr>
          <p:spPr>
            <a:xfrm>
              <a:off x="234043" y="244824"/>
              <a:ext cx="11723913" cy="6555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拓展变式</a:t>
              </a:r>
              <a:r>
                <a:rPr lang="en-US" altLang="zh-CN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 </a:t>
              </a:r>
              <a:r>
                <a:rPr lang="en-US" altLang="zh-CN" sz="2800" b="1" dirty="0" smtClean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</a:t>
              </a:r>
              <a:r>
                <a:rPr lang="en-US" altLang="zh-CN" sz="2800" dirty="0" smtClean="0"/>
                <a:t>FeCl</a:t>
              </a:r>
              <a:r>
                <a:rPr lang="en-US" altLang="zh-CN" sz="2800" baseline="-25000" dirty="0" smtClean="0"/>
                <a:t>3</a:t>
              </a:r>
              <a:r>
                <a:rPr lang="zh-CN" altLang="zh-CN" sz="2800" dirty="0"/>
                <a:t>具有净水作用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但腐蚀设备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而聚合氯化铁是一种新型的絮凝剂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处理污水比</a:t>
              </a:r>
              <a:r>
                <a:rPr lang="en-US" altLang="zh-CN" sz="2800" dirty="0"/>
                <a:t>FeCl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高效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且腐蚀性小。请回答下列问题</a:t>
              </a:r>
              <a:r>
                <a:rPr lang="en-US" altLang="zh-CN" sz="2800" dirty="0"/>
                <a:t>: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(1)</a:t>
              </a:r>
              <a:r>
                <a:rPr lang="zh-CN" altLang="zh-CN" sz="2800" dirty="0"/>
                <a:t>检验</a:t>
              </a:r>
              <a:r>
                <a:rPr lang="en-US" altLang="zh-CN" sz="2800" dirty="0"/>
                <a:t>FeCl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溶液中阳离子的方法是</a:t>
              </a:r>
              <a:r>
                <a:rPr lang="zh-CN" altLang="zh-CN" sz="2800" u="sng" dirty="0"/>
                <a:t>　　　　　　　　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 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(2)FeCl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溶液腐蚀钢铁设备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除溶液中的</a:t>
              </a:r>
              <a:r>
                <a:rPr lang="en-US" altLang="zh-CN" sz="2800" dirty="0"/>
                <a:t>H</a:t>
              </a:r>
              <a:r>
                <a:rPr lang="en-US" altLang="zh-CN" sz="2800" baseline="30000" dirty="0"/>
                <a:t>+</a:t>
              </a:r>
              <a:r>
                <a:rPr lang="zh-CN" altLang="zh-CN" sz="2800" dirty="0"/>
                <a:t>作用外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另一主要原因是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用离子方程式表示</a:t>
              </a:r>
              <a:r>
                <a:rPr lang="en-US" altLang="zh-CN" sz="2800" dirty="0"/>
                <a:t>)</a:t>
              </a:r>
              <a:r>
                <a:rPr lang="zh-CN" altLang="zh-CN" sz="2800" u="sng" dirty="0"/>
                <a:t>　　　　　　　　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FeCl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溶液也常用于刻蚀印刷电路板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反应的离子方程式为</a:t>
              </a:r>
              <a:r>
                <a:rPr lang="zh-CN" altLang="zh-CN" sz="2800" u="sng" dirty="0"/>
                <a:t>　　　　　　　　　　　　　　　　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 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(3)</a:t>
              </a:r>
              <a:r>
                <a:rPr lang="zh-CN" altLang="zh-CN" sz="2800" dirty="0"/>
                <a:t>通过控制条件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将</a:t>
              </a:r>
              <a:r>
                <a:rPr lang="en-US" altLang="zh-CN" sz="2800" dirty="0"/>
                <a:t>FeCl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的水解产物聚合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生成聚合氯化铁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反应的离子方程式为</a:t>
              </a:r>
              <a:r>
                <a:rPr lang="en-US" altLang="zh-CN" sz="2800" i="1" dirty="0"/>
                <a:t>x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+</a:t>
              </a:r>
              <a:r>
                <a:rPr lang="en-US" altLang="zh-CN" sz="2800" i="1" dirty="0"/>
                <a:t>y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  [</a:t>
              </a:r>
              <a:r>
                <a:rPr lang="en-US" altLang="zh-CN" sz="2800" dirty="0" err="1"/>
                <a:t>Fe</a:t>
              </a:r>
              <a:r>
                <a:rPr lang="en-US" altLang="zh-CN" sz="2800" i="1" baseline="-25000" dirty="0" err="1"/>
                <a:t>x</a:t>
              </a:r>
              <a:r>
                <a:rPr lang="en-US" altLang="zh-CN" sz="2800" dirty="0"/>
                <a:t>(OH)</a:t>
              </a:r>
              <a:r>
                <a:rPr lang="en-US" altLang="zh-CN" sz="2800" i="1" baseline="-25000" dirty="0"/>
                <a:t>y</a:t>
              </a:r>
              <a:r>
                <a:rPr lang="en-US" altLang="zh-CN" sz="2800" dirty="0"/>
                <a:t>]</a:t>
              </a:r>
              <a:r>
                <a:rPr lang="en-US" altLang="zh-CN" sz="2800" baseline="30000" dirty="0"/>
                <a:t>(3</a:t>
              </a:r>
              <a:r>
                <a:rPr lang="en-US" altLang="zh-CN" sz="2800" i="1" baseline="30000" dirty="0"/>
                <a:t>x-y</a:t>
              </a:r>
              <a:r>
                <a:rPr lang="en-US" altLang="zh-CN" sz="2800" baseline="30000" dirty="0"/>
                <a:t>)</a:t>
              </a:r>
              <a:r>
                <a:rPr lang="en-US" altLang="zh-CN" sz="2800" i="1" baseline="30000" dirty="0"/>
                <a:t>+</a:t>
              </a:r>
              <a:r>
                <a:rPr lang="en-US" altLang="zh-CN" sz="2800" dirty="0"/>
                <a:t>+</a:t>
              </a:r>
              <a:r>
                <a:rPr lang="en-US" altLang="zh-CN" sz="2800" dirty="0" err="1"/>
                <a:t>yH</a:t>
              </a:r>
              <a:r>
                <a:rPr lang="en-US" altLang="zh-CN" sz="2800" baseline="30000" dirty="0"/>
                <a:t>+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欲使平衡正向移动可采用的方法是</a:t>
              </a:r>
              <a:r>
                <a:rPr lang="zh-CN" altLang="zh-CN" sz="2800" u="sng" dirty="0"/>
                <a:t>　　　　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填字母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 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a.</a:t>
              </a:r>
              <a:r>
                <a:rPr lang="zh-CN" altLang="zh-CN" sz="2800" dirty="0"/>
                <a:t>降温</a:t>
              </a:r>
              <a:r>
                <a:rPr lang="en-US" altLang="zh-CN" sz="2800" dirty="0"/>
                <a:t>	b.</a:t>
              </a:r>
              <a:r>
                <a:rPr lang="zh-CN" altLang="zh-CN" sz="2800" dirty="0"/>
                <a:t>加水稀释</a:t>
              </a:r>
              <a:r>
                <a:rPr lang="en-US" altLang="zh-CN" sz="2800" dirty="0"/>
                <a:t> 		c.</a:t>
              </a:r>
              <a:r>
                <a:rPr lang="zh-CN" altLang="zh-CN" sz="2800" dirty="0"/>
                <a:t>加入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Cl	d.</a:t>
              </a:r>
              <a:r>
                <a:rPr lang="zh-CN" altLang="zh-CN" sz="2800" dirty="0"/>
                <a:t>加入</a:t>
              </a:r>
              <a:r>
                <a:rPr lang="en-US" altLang="zh-CN" sz="2800" dirty="0"/>
                <a:t>NaHCO</a:t>
              </a:r>
              <a:r>
                <a:rPr lang="en-US" altLang="zh-CN" sz="2800" baseline="-25000" dirty="0"/>
                <a:t>3</a:t>
              </a:r>
              <a:endParaRPr lang="zh-CN" altLang="zh-CN" sz="2800" dirty="0"/>
            </a:p>
          </p:txBody>
        </p:sp>
        <p:pic>
          <p:nvPicPr>
            <p:cNvPr id="14" name="图片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27021" y="4958182"/>
              <a:ext cx="634688" cy="360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2460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34043" y="244824"/>
            <a:ext cx="11723913" cy="6555641"/>
            <a:chOff x="234043" y="244824"/>
            <a:chExt cx="11723913" cy="65556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234043" y="244824"/>
                  <a:ext cx="11723913" cy="65556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(4)</a:t>
                  </a:r>
                  <a:r>
                    <a:rPr lang="zh-CN" altLang="zh-CN" sz="2800" dirty="0"/>
                    <a:t>为节约成本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工业上用</a:t>
                  </a:r>
                  <a:r>
                    <a:rPr lang="en-US" altLang="zh-CN" sz="2800" dirty="0"/>
                    <a:t>NaClO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氧化酸性</a:t>
                  </a:r>
                  <a:r>
                    <a:rPr lang="en-US" altLang="zh-CN" sz="2800" dirty="0"/>
                    <a:t>FeCl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废液得到</a:t>
                  </a:r>
                  <a:r>
                    <a:rPr lang="en-US" altLang="zh-CN" sz="2800" dirty="0"/>
                    <a:t>FeCl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。写出</a:t>
                  </a:r>
                  <a:r>
                    <a:rPr lang="en-US" altLang="zh-CN" sz="2800" dirty="0"/>
                    <a:t>NaClO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氧化</a:t>
                  </a:r>
                  <a:r>
                    <a:rPr lang="en-US" altLang="zh-CN" sz="2800" dirty="0"/>
                    <a:t>FeCl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的离子方程式</a:t>
                  </a:r>
                  <a:r>
                    <a:rPr lang="en-US" altLang="zh-CN" sz="2800" dirty="0"/>
                    <a:t> </a:t>
                  </a:r>
                  <a:r>
                    <a:rPr lang="zh-CN" altLang="zh-CN" sz="2800" u="sng" dirty="0"/>
                    <a:t>　</a:t>
                  </a:r>
                  <a:r>
                    <a:rPr lang="en-US" altLang="zh-CN" sz="2800" u="sng" dirty="0"/>
                    <a:t>                                        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 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(5)</a:t>
                  </a:r>
                  <a:r>
                    <a:rPr lang="zh-CN" altLang="zh-CN" sz="2800" dirty="0"/>
                    <a:t>处理废水时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发现</a:t>
                  </a:r>
                  <a:r>
                    <a:rPr lang="en-US" altLang="zh-CN" sz="2800" dirty="0"/>
                    <a:t>FeCl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并不能将酸性废水中的悬浮物沉降除去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其原因是</a:t>
                  </a:r>
                  <a:r>
                    <a:rPr lang="zh-CN" altLang="zh-CN" sz="2800" u="sng" dirty="0"/>
                    <a:t>　　　　　　　　　　　　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 </a:t>
                  </a:r>
                </a:p>
                <a:p>
                  <a:pPr>
                    <a:lnSpc>
                      <a:spcPct val="150000"/>
                    </a:lnSpc>
                  </a:pP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 smtClean="0"/>
                    <a:t>3</a:t>
                  </a:r>
                  <a:r>
                    <a:rPr lang="en-US" altLang="zh-CN" sz="2800" dirty="0"/>
                    <a:t>.(1)</a:t>
                  </a:r>
                  <a:r>
                    <a:rPr lang="zh-CN" altLang="zh-CN" sz="2800" dirty="0"/>
                    <a:t>取少量溶液于试管中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滴加</a:t>
                  </a:r>
                  <a:r>
                    <a:rPr lang="en-US" altLang="zh-CN" sz="2800" dirty="0"/>
                    <a:t>KSCN</a:t>
                  </a:r>
                  <a:r>
                    <a:rPr lang="zh-CN" altLang="zh-CN" sz="2800" dirty="0"/>
                    <a:t>溶液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溶液变红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证明</a:t>
                  </a:r>
                  <a:r>
                    <a:rPr lang="en-US" altLang="zh-CN" sz="2800" dirty="0"/>
                    <a:t>Fe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存在</a:t>
                  </a:r>
                  <a:r>
                    <a:rPr lang="en-US" altLang="zh-CN" sz="2800" dirty="0"/>
                    <a:t>(</a:t>
                  </a:r>
                  <a:r>
                    <a:rPr lang="zh-CN" altLang="zh-CN" sz="2800" dirty="0"/>
                    <a:t>其他答案合理也可</a:t>
                  </a:r>
                  <a:r>
                    <a:rPr lang="en-US" altLang="zh-CN" sz="2800" dirty="0"/>
                    <a:t>)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(2)2Fe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+Fe       3Fe</a:t>
                  </a:r>
                  <a:r>
                    <a:rPr lang="en-US" altLang="zh-CN" sz="2800" baseline="30000" dirty="0"/>
                    <a:t>2+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2Fe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+Cu      2Fe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+Cu</a:t>
                  </a:r>
                  <a:r>
                    <a:rPr lang="en-US" altLang="zh-CN" sz="2800" baseline="30000" dirty="0"/>
                    <a:t>2+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(3)</a:t>
                  </a:r>
                  <a:r>
                    <a:rPr lang="en-US" altLang="zh-CN" sz="2800" dirty="0" err="1"/>
                    <a:t>bd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(4)6Fe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+6H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+Cl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b="1" dirty="0">
                      <a:solidFill>
                        <a:srgbClr val="DA251C"/>
                      </a:solidFill>
                    </a:rPr>
                    <a:t>       </a:t>
                  </a:r>
                  <a:r>
                    <a:rPr lang="en-US" altLang="zh-CN" sz="2800" dirty="0"/>
                    <a:t>6Fe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+Cl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+3H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(5)</a:t>
                  </a:r>
                  <a:r>
                    <a:rPr lang="zh-CN" altLang="zh-CN" sz="2800" dirty="0"/>
                    <a:t>酸性废水中的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30000" dirty="0"/>
                    <a:t>+</a:t>
                  </a:r>
                  <a:r>
                    <a:rPr lang="zh-CN" altLang="zh-CN" sz="2800" dirty="0"/>
                    <a:t>会抑制</a:t>
                  </a:r>
                  <a:r>
                    <a:rPr lang="en-US" altLang="zh-CN" sz="2800" dirty="0"/>
                    <a:t>Fe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水解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导致形成</a:t>
                  </a:r>
                  <a:r>
                    <a:rPr lang="en-US" altLang="zh-CN" sz="2800" dirty="0"/>
                    <a:t>Fe(OH)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胶体的量非常少</a:t>
                  </a: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43" y="244824"/>
                  <a:ext cx="11723913" cy="65556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40" r="-57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图片 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133801" y="4340329"/>
              <a:ext cx="468803" cy="270287"/>
            </a:xfrm>
            <a:prstGeom prst="rect">
              <a:avLst/>
            </a:prstGeom>
          </p:spPr>
        </p:pic>
        <p:pic>
          <p:nvPicPr>
            <p:cNvPr id="21" name="图片 2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66383" y="4340329"/>
              <a:ext cx="468803" cy="270287"/>
            </a:xfrm>
            <a:prstGeom prst="rect">
              <a:avLst/>
            </a:prstGeom>
          </p:spPr>
        </p:pic>
        <p:pic>
          <p:nvPicPr>
            <p:cNvPr id="22" name="图片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74343" y="4995649"/>
              <a:ext cx="468803" cy="270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4157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34043" y="244824"/>
            <a:ext cx="11723913" cy="6943439"/>
            <a:chOff x="234043" y="244824"/>
            <a:chExt cx="11723913" cy="6943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234043" y="244824"/>
                  <a:ext cx="11723913" cy="694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zh-CN" sz="2800" b="1" dirty="0">
                      <a:solidFill>
                        <a:srgbClr val="DA251C"/>
                      </a:solidFill>
                    </a:rPr>
                    <a:t>解析</a:t>
                  </a:r>
                  <a:r>
                    <a:rPr lang="en-US" altLang="zh-CN" sz="2800" b="1" dirty="0">
                      <a:solidFill>
                        <a:srgbClr val="DA251C"/>
                      </a:solidFill>
                    </a:rPr>
                    <a:t>   </a:t>
                  </a:r>
                  <a:r>
                    <a:rPr lang="en-US" altLang="zh-CN" sz="2800" dirty="0"/>
                    <a:t>(1)Fe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遇</a:t>
                  </a:r>
                  <a:r>
                    <a:rPr lang="en-US" altLang="zh-CN" sz="2800" dirty="0"/>
                    <a:t>KSCN</a:t>
                  </a:r>
                  <a:r>
                    <a:rPr lang="zh-CN" altLang="zh-CN" sz="2800" dirty="0"/>
                    <a:t>溶液显红色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可用</a:t>
                  </a:r>
                  <a:r>
                    <a:rPr lang="en-US" altLang="zh-CN" sz="2800" dirty="0"/>
                    <a:t>KSCN</a:t>
                  </a:r>
                  <a:r>
                    <a:rPr lang="zh-CN" altLang="zh-CN" sz="2800" dirty="0"/>
                    <a:t>溶液检验</a:t>
                  </a:r>
                  <a:r>
                    <a:rPr lang="en-US" altLang="zh-CN" sz="2800" dirty="0"/>
                    <a:t>FeCl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溶液中的阳离子。</a:t>
                  </a:r>
                  <a:r>
                    <a:rPr lang="en-US" altLang="zh-CN" sz="2800" dirty="0"/>
                    <a:t>(2)</a:t>
                  </a:r>
                  <a:r>
                    <a:rPr lang="zh-CN" altLang="zh-CN" sz="2800" dirty="0"/>
                    <a:t>钢铁设备中的</a:t>
                  </a:r>
                  <a:r>
                    <a:rPr lang="en-US" altLang="zh-CN" sz="2800" dirty="0"/>
                    <a:t>Fe</a:t>
                  </a:r>
                  <a:r>
                    <a:rPr lang="zh-CN" altLang="zh-CN" sz="2800" dirty="0"/>
                    <a:t>会与</a:t>
                  </a:r>
                  <a:r>
                    <a:rPr lang="en-US" altLang="zh-CN" sz="2800" dirty="0"/>
                    <a:t>Fe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反应生成</a:t>
                  </a:r>
                  <a:r>
                    <a:rPr lang="en-US" altLang="zh-CN" sz="2800" dirty="0"/>
                    <a:t>Fe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反应的离子方程式是</a:t>
                  </a:r>
                  <a:r>
                    <a:rPr lang="en-US" altLang="zh-CN" sz="2800" dirty="0"/>
                    <a:t>2Fe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+Fe      3Fe</a:t>
                  </a:r>
                  <a:r>
                    <a:rPr lang="en-US" altLang="zh-CN" sz="2800" baseline="30000" dirty="0"/>
                    <a:t>2+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FeCl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溶液能用来刻蚀印刷电路板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是因为</a:t>
                  </a:r>
                  <a:r>
                    <a:rPr lang="en-US" altLang="zh-CN" sz="2800" dirty="0"/>
                    <a:t>FeCl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溶液能与</a:t>
                  </a:r>
                  <a:r>
                    <a:rPr lang="en-US" altLang="zh-CN" sz="2800" dirty="0"/>
                    <a:t>Cu</a:t>
                  </a:r>
                  <a:r>
                    <a:rPr lang="zh-CN" altLang="zh-CN" sz="2800" dirty="0"/>
                    <a:t>反应生成</a:t>
                  </a:r>
                  <a:r>
                    <a:rPr lang="en-US" altLang="zh-CN" sz="2800" dirty="0"/>
                    <a:t>FeCl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和</a:t>
                  </a:r>
                  <a:r>
                    <a:rPr lang="en-US" altLang="zh-CN" sz="2800" dirty="0"/>
                    <a:t>CuCl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反应的离子方程式为</a:t>
                  </a:r>
                  <a:r>
                    <a:rPr lang="en-US" altLang="zh-CN" sz="2800" dirty="0"/>
                    <a:t>2Fe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+Cu        2Fe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+Cu</a:t>
                  </a:r>
                  <a:r>
                    <a:rPr lang="en-US" altLang="zh-CN" sz="2800" baseline="30000" dirty="0"/>
                    <a:t>2+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(3)</a:t>
                  </a:r>
                  <a:r>
                    <a:rPr lang="zh-CN" altLang="zh-CN" sz="2800" dirty="0"/>
                    <a:t>水解过程吸热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降低温度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平衡逆向移动</a:t>
                  </a:r>
                  <a:r>
                    <a:rPr lang="en-US" altLang="zh-CN" sz="2800" dirty="0"/>
                    <a:t>,a</a:t>
                  </a:r>
                  <a:r>
                    <a:rPr lang="zh-CN" altLang="zh-CN" sz="2800" dirty="0"/>
                    <a:t>项错误</a:t>
                  </a:r>
                  <a:r>
                    <a:rPr lang="en-US" altLang="zh-CN" sz="2800" dirty="0"/>
                    <a:t>;</a:t>
                  </a:r>
                  <a:r>
                    <a:rPr lang="zh-CN" altLang="zh-CN" sz="2800" dirty="0"/>
                    <a:t>加水稀释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平衡正向移动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水解程度增大</a:t>
                  </a:r>
                  <a:r>
                    <a:rPr lang="en-US" altLang="zh-CN" sz="2800" dirty="0"/>
                    <a:t>,b</a:t>
                  </a:r>
                  <a:r>
                    <a:rPr lang="zh-CN" altLang="zh-CN" sz="2800" dirty="0"/>
                    <a:t>项正确</a:t>
                  </a:r>
                  <a:r>
                    <a:rPr lang="en-US" altLang="zh-CN" sz="2800" dirty="0"/>
                    <a:t>;</a:t>
                  </a:r>
                  <a:r>
                    <a:rPr lang="zh-CN" altLang="zh-CN" sz="2800" dirty="0"/>
                    <a:t>加入</a:t>
                  </a:r>
                  <a:r>
                    <a:rPr lang="en-US" altLang="zh-CN" sz="2800" dirty="0"/>
                    <a:t>NH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Cl,NH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Cl</a:t>
                  </a:r>
                  <a:r>
                    <a:rPr lang="zh-CN" altLang="zh-CN" sz="2800" dirty="0"/>
                    <a:t>水解使溶液显酸性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平衡逆向移动</a:t>
                  </a:r>
                  <a:r>
                    <a:rPr lang="en-US" altLang="zh-CN" sz="2800" dirty="0"/>
                    <a:t>,c</a:t>
                  </a:r>
                  <a:r>
                    <a:rPr lang="zh-CN" altLang="zh-CN" sz="2800" dirty="0"/>
                    <a:t>项错误</a:t>
                  </a:r>
                  <a:r>
                    <a:rPr lang="en-US" altLang="zh-CN" sz="2800" dirty="0"/>
                    <a:t>;NaHCO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溶液显碱性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加入</a:t>
                  </a:r>
                  <a:r>
                    <a:rPr lang="en-US" altLang="zh-CN" sz="2800" dirty="0"/>
                    <a:t>NaHCO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消耗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平衡正向移动</a:t>
                  </a:r>
                  <a:r>
                    <a:rPr lang="en-US" altLang="zh-CN" sz="2800" dirty="0"/>
                    <a:t>,d</a:t>
                  </a:r>
                  <a:r>
                    <a:rPr lang="zh-CN" altLang="zh-CN" sz="2800" dirty="0"/>
                    <a:t>项正确。</a:t>
                  </a:r>
                  <a:r>
                    <a:rPr lang="en-US" altLang="zh-CN" sz="2800" dirty="0"/>
                    <a:t>(4)</a:t>
                  </a:r>
                  <a:r>
                    <a:rPr lang="zh-CN" altLang="zh-CN" sz="2800" dirty="0"/>
                    <a:t>根据得失电子守恒及原子守恒可写出离子方程式</a:t>
                  </a:r>
                  <a:r>
                    <a:rPr lang="en-US" altLang="zh-CN" sz="2800" dirty="0"/>
                    <a:t>:6Fe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+6H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+Cl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       </a:t>
                  </a:r>
                  <a:r>
                    <a:rPr lang="zh-CN" altLang="zh-CN" sz="2800" dirty="0"/>
                    <a:t> </a:t>
                  </a:r>
                  <a:endParaRPr lang="en-US" altLang="zh-CN" sz="2800" dirty="0"/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2800" dirty="0"/>
                    <a:t>       6Fe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+Cl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+3H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(5)FeCl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处理废水的原理是</a:t>
                  </a:r>
                  <a:r>
                    <a:rPr lang="en-US" altLang="zh-CN" sz="2800" dirty="0"/>
                    <a:t>Fe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水解生成</a:t>
                  </a:r>
                  <a:r>
                    <a:rPr lang="en-US" altLang="zh-CN" sz="2800" dirty="0"/>
                    <a:t>Fe(OH)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胶体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胶粒吸附废水中的悬浮物质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而水解反应为可逆反应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且</a:t>
                  </a:r>
                  <a:r>
                    <a:rPr lang="en-US" altLang="zh-CN" sz="2800" dirty="0"/>
                    <a:t>FeCl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水解生成</a:t>
                  </a:r>
                  <a:r>
                    <a:rPr lang="en-US" altLang="zh-CN" sz="2800" dirty="0"/>
                    <a:t>Fe(OH)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的同时也生成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酸性废水中的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30000" dirty="0"/>
                    <a:t>+</a:t>
                  </a:r>
                  <a:r>
                    <a:rPr lang="zh-CN" altLang="zh-CN" sz="2800" dirty="0"/>
                    <a:t>会抑制</a:t>
                  </a:r>
                  <a:r>
                    <a:rPr lang="en-US" altLang="zh-CN" sz="2800" dirty="0"/>
                    <a:t>Fe</a:t>
                  </a:r>
                  <a:r>
                    <a:rPr lang="en-US" altLang="zh-CN" sz="2800" baseline="30000" dirty="0"/>
                    <a:t>3+</a:t>
                  </a:r>
                  <a:r>
                    <a:rPr lang="zh-CN" altLang="zh-CN" sz="2800" dirty="0"/>
                    <a:t>水解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故</a:t>
                  </a:r>
                  <a:r>
                    <a:rPr lang="en-US" altLang="zh-CN" sz="2800" dirty="0"/>
                    <a:t>FeCl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不能将酸性废水中的悬浮物沉降除去。</a:t>
                  </a:r>
                </a:p>
                <a:p>
                  <a:pPr>
                    <a:lnSpc>
                      <a:spcPct val="150000"/>
                    </a:lnSpc>
                  </a:pP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43" y="244824"/>
                  <a:ext cx="11723913" cy="6943439"/>
                </a:xfrm>
                <a:prstGeom prst="rect">
                  <a:avLst/>
                </a:prstGeom>
                <a:blipFill>
                  <a:blip r:embed="rId2"/>
                  <a:stretch>
                    <a:fillRect l="-1040" t="-263" r="-6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图片 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26882" y="1453983"/>
              <a:ext cx="431483" cy="248770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034949" y="1970846"/>
              <a:ext cx="431483" cy="248770"/>
            </a:xfrm>
            <a:prstGeom prst="rect">
              <a:avLst/>
            </a:prstGeom>
          </p:spPr>
        </p:pic>
        <p:pic>
          <p:nvPicPr>
            <p:cNvPr id="23" name="图片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6249" y="4521006"/>
              <a:ext cx="431483" cy="24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8393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418592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4  Fe</a:t>
            </a:r>
            <a:r>
              <a:rPr lang="en-US" altLang="zh-CN" sz="2800" baseline="30000" dirty="0">
                <a:solidFill>
                  <a:srgbClr val="DA251C"/>
                </a:solidFill>
              </a:rPr>
              <a:t>2+</a:t>
            </a:r>
            <a:r>
              <a:rPr lang="zh-CN" altLang="en-US" sz="2800" dirty="0">
                <a:solidFill>
                  <a:srgbClr val="DA251C"/>
                </a:solidFill>
              </a:rPr>
              <a:t>、</a:t>
            </a:r>
            <a:r>
              <a:rPr lang="en-US" altLang="zh-CN" sz="2800" dirty="0">
                <a:solidFill>
                  <a:srgbClr val="DA251C"/>
                </a:solidFill>
              </a:rPr>
              <a:t>Fe</a:t>
            </a:r>
            <a:r>
              <a:rPr lang="en-US" altLang="zh-CN" sz="2800" baseline="30000" dirty="0">
                <a:solidFill>
                  <a:srgbClr val="DA251C"/>
                </a:solidFill>
              </a:rPr>
              <a:t>3+</a:t>
            </a:r>
            <a:r>
              <a:rPr lang="zh-CN" altLang="en-US" sz="2800" dirty="0">
                <a:solidFill>
                  <a:srgbClr val="DA251C"/>
                </a:solidFill>
              </a:rPr>
              <a:t>的检验</a:t>
            </a:r>
            <a:endParaRPr lang="zh-CN" altLang="zh-CN" sz="2800" dirty="0">
              <a:solidFill>
                <a:srgbClr val="DA251C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3069" y="729341"/>
            <a:ext cx="11714888" cy="5270659"/>
            <a:chOff x="243069" y="729341"/>
            <a:chExt cx="11714888" cy="5270659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14F6134-7288-4796-8499-E211F9E0561B}"/>
                </a:ext>
              </a:extLst>
            </p:cNvPr>
            <p:cNvSpPr/>
            <p:nvPr/>
          </p:nvSpPr>
          <p:spPr>
            <a:xfrm>
              <a:off x="243069" y="729341"/>
              <a:ext cx="117148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DA251C"/>
                  </a:solidFill>
                </a:rPr>
                <a:t>方法解读</a:t>
              </a:r>
              <a:r>
                <a:rPr lang="en-US" altLang="zh-CN" sz="2800" b="1" dirty="0">
                  <a:solidFill>
                    <a:srgbClr val="DA251C"/>
                  </a:solidFill>
                </a:rPr>
                <a:t> </a:t>
              </a:r>
              <a:r>
                <a:rPr lang="zh-CN" altLang="en-US" sz="2800" b="1" dirty="0" smtClean="0">
                  <a:solidFill>
                    <a:srgbClr val="DA251C"/>
                  </a:solidFill>
                </a:rPr>
                <a:t>：</a:t>
              </a:r>
              <a:r>
                <a:rPr lang="en-US" altLang="zh-CN" sz="2800" b="1" dirty="0" smtClean="0">
                  <a:solidFill>
                    <a:srgbClr val="DA251C"/>
                  </a:solidFill>
                </a:rPr>
                <a:t>    </a:t>
              </a:r>
              <a:r>
                <a:rPr lang="en-US" altLang="zh-CN" sz="2800" b="1" dirty="0"/>
                <a:t>1.</a:t>
              </a:r>
              <a:r>
                <a:rPr lang="zh-CN" altLang="zh-CN" sz="2800" b="1" dirty="0"/>
                <a:t>直接观察法</a:t>
              </a:r>
              <a:endParaRPr lang="zh-CN" altLang="zh-CN" sz="4000" b="1" dirty="0"/>
            </a:p>
          </p:txBody>
        </p:sp>
        <p:pic>
          <p:nvPicPr>
            <p:cNvPr id="8" name="图片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376730" y="1378844"/>
              <a:ext cx="7438540" cy="1299606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714F6134-7288-4796-8499-E211F9E0561B}"/>
                </a:ext>
              </a:extLst>
            </p:cNvPr>
            <p:cNvSpPr/>
            <p:nvPr/>
          </p:nvSpPr>
          <p:spPr>
            <a:xfrm>
              <a:off x="243069" y="2784101"/>
              <a:ext cx="11714888" cy="662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2.KSCN</a:t>
              </a:r>
              <a:r>
                <a:rPr lang="zh-CN" altLang="en-US" sz="2800" b="1" dirty="0"/>
                <a:t>溶液和新制氯水法</a:t>
              </a:r>
              <a:endParaRPr lang="zh-CN" altLang="zh-CN" sz="4000" b="1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892628" y="3713982"/>
              <a:ext cx="90281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dirty="0"/>
                <a:t>溶液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9531" y="3429000"/>
              <a:ext cx="1861407" cy="1308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2800" dirty="0"/>
                <a:t>加入</a:t>
              </a:r>
              <a:r>
                <a:rPr lang="en-US" altLang="zh-CN" sz="2800" dirty="0"/>
                <a:t>KSCN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zh-CN" sz="2800" dirty="0"/>
                <a:t>溶液</a:t>
              </a:r>
              <a:endParaRPr lang="zh-CN" altLang="en-US" sz="2800" dirty="0"/>
            </a:p>
          </p:txBody>
        </p:sp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726909" y="3521476"/>
              <a:ext cx="6684838" cy="1123676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1696379" y="4137660"/>
              <a:ext cx="22203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279984" y="5261336"/>
              <a:ext cx="977841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dirty="0"/>
                <a:t>有关反应的离子方程式</a:t>
              </a:r>
              <a:r>
                <a:rPr lang="en-US" altLang="zh-CN" sz="2800" dirty="0"/>
                <a:t>:Fe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+3SCN</a:t>
              </a:r>
              <a:r>
                <a:rPr lang="en-US" altLang="zh-CN" sz="2800" baseline="30000" dirty="0"/>
                <a:t>-</a:t>
              </a:r>
              <a:r>
                <a:rPr lang="en-US" altLang="zh-CN" sz="2800" dirty="0"/>
                <a:t>        Fe(SCN)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。</a:t>
              </a:r>
              <a:endParaRPr lang="zh-CN" altLang="en-US" sz="2800" dirty="0"/>
            </a:p>
          </p:txBody>
        </p:sp>
        <p:pic>
          <p:nvPicPr>
            <p:cNvPr id="20" name="图片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814763" y="5512365"/>
              <a:ext cx="571500" cy="324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46025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9" y="729341"/>
            <a:ext cx="11714888" cy="3323987"/>
            <a:chOff x="243069" y="729341"/>
            <a:chExt cx="11714888" cy="3323987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14F6134-7288-4796-8499-E211F9E0561B}"/>
                </a:ext>
              </a:extLst>
            </p:cNvPr>
            <p:cNvSpPr/>
            <p:nvPr/>
          </p:nvSpPr>
          <p:spPr>
            <a:xfrm>
              <a:off x="243069" y="729341"/>
              <a:ext cx="11714888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</a:rPr>
                <a:t>注意   </a:t>
              </a:r>
              <a:r>
                <a:rPr lang="en-US" altLang="zh-CN" sz="2800" dirty="0"/>
                <a:t>1.</a:t>
              </a:r>
              <a:r>
                <a:rPr lang="zh-CN" altLang="zh-CN" sz="2800" dirty="0"/>
                <a:t>用新制氯水和</a:t>
              </a:r>
              <a:r>
                <a:rPr lang="en-US" altLang="zh-CN" sz="2800" dirty="0"/>
                <a:t>KSCN</a:t>
              </a:r>
              <a:r>
                <a:rPr lang="zh-CN" altLang="zh-CN" sz="2800" dirty="0"/>
                <a:t>溶液检验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时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一定要分步加入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且应先加</a:t>
              </a:r>
              <a:r>
                <a:rPr lang="en-US" altLang="zh-CN" sz="2800" dirty="0"/>
                <a:t>KSCN</a:t>
              </a:r>
              <a:r>
                <a:rPr lang="zh-CN" altLang="zh-CN" sz="2800" dirty="0"/>
                <a:t>溶液。若是溶液</a:t>
              </a:r>
              <a:r>
                <a:rPr lang="en-US" altLang="zh-CN" sz="2800" dirty="0"/>
                <a:t>X                                      </a:t>
              </a:r>
              <a:r>
                <a:rPr lang="zh-CN" altLang="zh-CN" sz="2800" dirty="0"/>
                <a:t>无明显现象</a:t>
              </a:r>
              <a:r>
                <a:rPr lang="en-US" altLang="zh-CN" sz="2800" dirty="0"/>
                <a:t>                          </a:t>
              </a:r>
              <a:r>
                <a:rPr lang="zh-CN" altLang="zh-CN" sz="2800" dirty="0"/>
                <a:t>变为红色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则溶液</a:t>
              </a:r>
              <a:r>
                <a:rPr lang="en-US" altLang="zh-CN" sz="2800" dirty="0"/>
                <a:t>X</a:t>
              </a:r>
              <a:r>
                <a:rPr lang="zh-CN" altLang="zh-CN" sz="2800" dirty="0"/>
                <a:t>中可能含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2.</a:t>
              </a:r>
              <a:r>
                <a:rPr lang="zh-CN" altLang="zh-CN" sz="2800" dirty="0"/>
                <a:t>用</a:t>
              </a:r>
              <a:r>
                <a:rPr lang="en-US" altLang="zh-CN" sz="2800" dirty="0"/>
                <a:t>K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[Fe(CN)</a:t>
              </a:r>
              <a:r>
                <a:rPr lang="en-US" altLang="zh-CN" sz="2800" baseline="-25000" dirty="0"/>
                <a:t>6</a:t>
              </a:r>
              <a:r>
                <a:rPr lang="en-US" altLang="zh-CN" sz="2800" dirty="0"/>
                <a:t>]</a:t>
              </a:r>
              <a:r>
                <a:rPr lang="zh-CN" altLang="zh-CN" sz="2800" dirty="0"/>
                <a:t>溶液检验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时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若产生蓝色沉淀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则证明溶液中存在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endParaRPr lang="zh-CN" altLang="zh-CN" sz="2800" dirty="0"/>
            </a:p>
          </p:txBody>
        </p:sp>
        <p:pic>
          <p:nvPicPr>
            <p:cNvPr id="15" name="图片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328160" y="1373585"/>
              <a:ext cx="2726944" cy="583278"/>
            </a:xfrm>
            <a:prstGeom prst="rect">
              <a:avLst/>
            </a:prstGeom>
          </p:spPr>
        </p:pic>
        <p:pic>
          <p:nvPicPr>
            <p:cNvPr id="16" name="图片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204960" y="1422561"/>
              <a:ext cx="2266046" cy="534302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2" name="任意多边形 11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7" name="任意多边形 16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8863073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43069" y="729341"/>
            <a:ext cx="11714889" cy="3511706"/>
            <a:chOff x="243069" y="729341"/>
            <a:chExt cx="11714889" cy="3511706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14F6134-7288-4796-8499-E211F9E0561B}"/>
                </a:ext>
              </a:extLst>
            </p:cNvPr>
            <p:cNvSpPr/>
            <p:nvPr/>
          </p:nvSpPr>
          <p:spPr>
            <a:xfrm>
              <a:off x="243069" y="729341"/>
              <a:ext cx="11714888" cy="662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3.</a:t>
              </a:r>
              <a:r>
                <a:rPr lang="zh-CN" altLang="zh-CN" sz="2800" b="1" dirty="0"/>
                <a:t>强碱法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911804" y="1527235"/>
              <a:ext cx="90281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dirty="0"/>
                <a:t>溶液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814615" y="1224904"/>
              <a:ext cx="1840568" cy="1308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2800" dirty="0"/>
                <a:t>加入</a:t>
              </a:r>
              <a:r>
                <a:rPr lang="en-US" altLang="zh-CN" sz="2800" dirty="0" err="1"/>
                <a:t>NaOH</a:t>
              </a:r>
              <a:endParaRPr lang="en-US" altLang="zh-CN" sz="2800" dirty="0"/>
            </a:p>
            <a:p>
              <a:pPr algn="ctr">
                <a:lnSpc>
                  <a:spcPct val="150000"/>
                </a:lnSpc>
              </a:pPr>
              <a:r>
                <a:rPr lang="zh-CN" altLang="zh-CN" sz="2800" dirty="0"/>
                <a:t>溶液</a:t>
              </a:r>
              <a:endParaRPr lang="zh-CN" altLang="en-US" sz="2800" dirty="0"/>
            </a:p>
          </p:txBody>
        </p:sp>
        <p:pic>
          <p:nvPicPr>
            <p:cNvPr id="11" name="图片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889226" y="1430050"/>
              <a:ext cx="7561093" cy="110348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43070" y="2856052"/>
              <a:ext cx="1171488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有关反应的离子方程式</a:t>
              </a: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:Fe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2+</a:t>
              </a: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+2OH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         </a:t>
              </a:r>
              <a:r>
                <a:rPr lang="en-US" altLang="zh-CN" sz="2800" dirty="0">
                  <a:latin typeface="+mj-lt"/>
                  <a:ea typeface="+mj-ea"/>
                </a:rPr>
                <a:t>Fe(OH)</a:t>
              </a:r>
              <a:r>
                <a:rPr lang="en-US" altLang="zh-CN" sz="2800" baseline="-25000" dirty="0">
                  <a:latin typeface="+mj-lt"/>
                  <a:ea typeface="+mj-ea"/>
                </a:rPr>
                <a:t>2</a:t>
              </a:r>
              <a:r>
                <a:rPr lang="en-US" altLang="zh-CN" sz="2800" dirty="0">
                  <a:latin typeface="+mj-lt"/>
                  <a:ea typeface="+mj-ea"/>
                </a:rPr>
                <a:t>↓,4Fe(OH)</a:t>
              </a:r>
              <a:r>
                <a:rPr lang="en-US" altLang="zh-CN" sz="2800" baseline="-25000" dirty="0">
                  <a:latin typeface="+mj-lt"/>
                  <a:ea typeface="+mj-ea"/>
                </a:rPr>
                <a:t>2</a:t>
              </a:r>
              <a:r>
                <a:rPr lang="en-US" altLang="zh-CN" sz="2800" dirty="0">
                  <a:latin typeface="+mj-lt"/>
                  <a:ea typeface="+mj-ea"/>
                </a:rPr>
                <a:t>+ 2H</a:t>
              </a:r>
              <a:r>
                <a:rPr lang="en-US" altLang="zh-CN" sz="2800" baseline="-25000" dirty="0">
                  <a:latin typeface="+mj-lt"/>
                  <a:ea typeface="+mj-ea"/>
                </a:rPr>
                <a:t>2</a:t>
              </a:r>
              <a:r>
                <a:rPr lang="en-US" altLang="zh-CN" sz="2800" dirty="0">
                  <a:latin typeface="+mj-lt"/>
                  <a:ea typeface="+mj-ea"/>
                </a:rPr>
                <a:t>O+O</a:t>
              </a:r>
              <a:r>
                <a:rPr lang="en-US" altLang="zh-CN" sz="2800" baseline="-25000" dirty="0">
                  <a:latin typeface="+mj-lt"/>
                  <a:ea typeface="+mj-ea"/>
                </a:rPr>
                <a:t>2</a:t>
              </a:r>
              <a:r>
                <a:rPr lang="en-US" altLang="zh-CN" sz="2800" dirty="0">
                  <a:latin typeface="+mj-lt"/>
                  <a:ea typeface="+mj-ea"/>
                </a:rPr>
                <a:t>         4Fe(OH)</a:t>
              </a:r>
              <a:r>
                <a:rPr lang="en-US" altLang="zh-CN" sz="2800" baseline="-25000" dirty="0">
                  <a:latin typeface="+mj-lt"/>
                  <a:ea typeface="+mj-ea"/>
                </a:rPr>
                <a:t>3</a:t>
              </a:r>
              <a:r>
                <a:rPr lang="en-US" altLang="zh-CN" sz="2800" dirty="0">
                  <a:latin typeface="+mj-lt"/>
                  <a:ea typeface="+mj-ea"/>
                </a:rPr>
                <a:t>; Fe</a:t>
              </a:r>
              <a:r>
                <a:rPr lang="en-US" altLang="zh-CN" sz="2800" baseline="30000" dirty="0">
                  <a:latin typeface="+mj-lt"/>
                  <a:ea typeface="+mj-ea"/>
                </a:rPr>
                <a:t>3+</a:t>
              </a:r>
              <a:r>
                <a:rPr lang="en-US" altLang="zh-CN" sz="2800" dirty="0">
                  <a:latin typeface="+mj-lt"/>
                  <a:ea typeface="+mj-ea"/>
                </a:rPr>
                <a:t>+3OH</a:t>
              </a:r>
              <a:r>
                <a:rPr lang="en-US" altLang="zh-CN" sz="2800" baseline="30000" dirty="0">
                  <a:latin typeface="+mj-lt"/>
                  <a:ea typeface="+mj-ea"/>
                </a:rPr>
                <a:t>-</a:t>
              </a:r>
              <a:r>
                <a:rPr lang="en-US" altLang="zh-CN" sz="2800" dirty="0">
                  <a:latin typeface="+mj-lt"/>
                  <a:ea typeface="+mj-ea"/>
                </a:rPr>
                <a:t>       Fe(OH)</a:t>
              </a:r>
              <a:r>
                <a:rPr lang="en-US" altLang="zh-CN" sz="2800" baseline="-25000" dirty="0">
                  <a:latin typeface="+mj-lt"/>
                  <a:ea typeface="+mj-ea"/>
                </a:rPr>
                <a:t>3</a:t>
              </a:r>
              <a:r>
                <a:rPr lang="en-US" altLang="zh-CN" sz="2800" dirty="0">
                  <a:latin typeface="+mj-lt"/>
                  <a:ea typeface="+mj-ea"/>
                </a:rPr>
                <a:t>↓</a:t>
              </a:r>
              <a:r>
                <a:rPr lang="zh-CN" altLang="zh-CN" sz="2800" dirty="0">
                  <a:latin typeface="+mj-lt"/>
                  <a:ea typeface="+mj-ea"/>
                </a:rPr>
                <a:t>。</a:t>
              </a:r>
              <a:endParaRPr lang="zh-CN" altLang="en-US" dirty="0">
                <a:latin typeface="+mj-lt"/>
                <a:ea typeface="+mj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741252" y="1981791"/>
              <a:ext cx="23443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图片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694632" y="3123684"/>
              <a:ext cx="517573" cy="294041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025390" y="3123684"/>
              <a:ext cx="517573" cy="294041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68045" y="3755405"/>
              <a:ext cx="517573" cy="294041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20" name="任意多边形 1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3" name="任意多边形 2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54085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4043" y="949904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</a:t>
            </a:r>
            <a:r>
              <a:rPr lang="zh-CN" altLang="zh-CN" sz="2800" dirty="0"/>
              <a:t>非选择题</a:t>
            </a:r>
            <a:r>
              <a:rPr lang="en-US" altLang="zh-CN" sz="2800" dirty="0"/>
              <a:t>,2~6</a:t>
            </a:r>
            <a:r>
              <a:rPr lang="zh-CN" altLang="zh-CN" sz="2800" dirty="0"/>
              <a:t>分</a:t>
            </a:r>
            <a:r>
              <a:rPr lang="en-US" altLang="zh-CN" sz="2800" dirty="0"/>
              <a:t>),</a:t>
            </a:r>
            <a:r>
              <a:rPr lang="zh-CN" altLang="zh-CN" sz="2800" dirty="0"/>
              <a:t>涉及本专题的实验探究题较好地考查了考生的知识迁移和应用能力</a:t>
            </a:r>
            <a:r>
              <a:rPr lang="en-US" altLang="zh-CN" sz="2800" dirty="0"/>
              <a:t>,</a:t>
            </a:r>
            <a:r>
              <a:rPr lang="zh-CN" altLang="zh-CN" sz="2800" dirty="0"/>
              <a:t>以及</a:t>
            </a:r>
            <a:r>
              <a:rPr lang="en-US" altLang="zh-CN" sz="2800" dirty="0"/>
              <a:t>“</a:t>
            </a:r>
            <a:r>
              <a:rPr lang="zh-CN" altLang="zh-CN" sz="2800" dirty="0"/>
              <a:t>证据推理与模型认知</a:t>
            </a:r>
            <a:r>
              <a:rPr lang="en-US" altLang="zh-CN" sz="2800" dirty="0"/>
              <a:t>”</a:t>
            </a:r>
            <a:r>
              <a:rPr lang="zh-CN" altLang="zh-CN" sz="2800" dirty="0"/>
              <a:t>学科素养。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/>
              <a:t>命题预测</a:t>
            </a:r>
            <a:r>
              <a:rPr lang="zh-CN" altLang="zh-CN" sz="2800" dirty="0"/>
              <a:t>　预计</a:t>
            </a:r>
            <a:r>
              <a:rPr lang="en-US" altLang="zh-CN" sz="2800" dirty="0"/>
              <a:t>2019</a:t>
            </a:r>
            <a:r>
              <a:rPr lang="zh-CN" altLang="zh-CN" sz="2800" dirty="0"/>
              <a:t>年会继续在选择题中或非选择题中加强对常见金属元素的考查</a:t>
            </a:r>
            <a:r>
              <a:rPr lang="en-US" altLang="zh-CN" sz="2800" dirty="0"/>
              <a:t>,</a:t>
            </a:r>
            <a:r>
              <a:rPr lang="zh-CN" altLang="zh-CN" sz="2800" dirty="0"/>
              <a:t>以工艺流程的形式考查考生对陌生金属元素的认知能力</a:t>
            </a:r>
            <a:r>
              <a:rPr lang="en-US" altLang="zh-CN" sz="2800" dirty="0"/>
              <a:t>,</a:t>
            </a:r>
            <a:r>
              <a:rPr lang="zh-CN" altLang="zh-CN" sz="2800" dirty="0"/>
              <a:t>考生应该在熟练掌握常见金属元素性质及应用的基础上</a:t>
            </a:r>
            <a:r>
              <a:rPr lang="en-US" altLang="zh-CN" sz="2800" dirty="0"/>
              <a:t>,</a:t>
            </a:r>
            <a:r>
              <a:rPr lang="zh-CN" altLang="zh-CN" sz="2800" dirty="0"/>
              <a:t>强化对陌生金属元素</a:t>
            </a:r>
            <a:r>
              <a:rPr lang="en-US" altLang="zh-CN" sz="2800" dirty="0"/>
              <a:t>(</a:t>
            </a:r>
            <a:r>
              <a:rPr lang="zh-CN" altLang="zh-CN" sz="2800" dirty="0"/>
              <a:t>如第四周期的</a:t>
            </a:r>
            <a:r>
              <a:rPr lang="en-US" altLang="zh-CN" sz="2800" dirty="0" err="1"/>
              <a:t>Ti</a:t>
            </a:r>
            <a:r>
              <a:rPr lang="zh-CN" altLang="zh-CN" sz="2800" dirty="0"/>
              <a:t>、</a:t>
            </a:r>
            <a:r>
              <a:rPr lang="en-US" altLang="zh-CN" sz="2800" dirty="0"/>
              <a:t>V</a:t>
            </a:r>
            <a:r>
              <a:rPr lang="zh-CN" altLang="zh-CN" sz="2800" dirty="0"/>
              <a:t>、</a:t>
            </a:r>
            <a:r>
              <a:rPr lang="en-US" altLang="zh-CN" sz="2800" dirty="0"/>
              <a:t>Cr</a:t>
            </a:r>
            <a:r>
              <a:rPr lang="zh-CN" altLang="zh-CN" sz="2800" dirty="0"/>
              <a:t>、</a:t>
            </a:r>
            <a:r>
              <a:rPr lang="en-US" altLang="zh-CN" sz="2800" dirty="0" err="1"/>
              <a:t>Mn</a:t>
            </a:r>
            <a:r>
              <a:rPr lang="zh-CN" altLang="zh-CN" sz="2800" dirty="0"/>
              <a:t>、</a:t>
            </a:r>
            <a:r>
              <a:rPr lang="en-US" altLang="zh-CN" sz="2800" dirty="0"/>
              <a:t>Co </a:t>
            </a:r>
            <a:r>
              <a:rPr lang="zh-CN" altLang="zh-CN" sz="2800" dirty="0"/>
              <a:t>、</a:t>
            </a:r>
            <a:r>
              <a:rPr lang="en-US" altLang="zh-CN" sz="2800" dirty="0"/>
              <a:t>Ni</a:t>
            </a:r>
            <a:r>
              <a:rPr lang="zh-CN" altLang="zh-CN" sz="2800" dirty="0"/>
              <a:t>、</a:t>
            </a:r>
            <a:r>
              <a:rPr lang="en-US" altLang="zh-CN" sz="2800" dirty="0"/>
              <a:t>Ga</a:t>
            </a:r>
            <a:r>
              <a:rPr lang="zh-CN" altLang="zh-CN" sz="2800" dirty="0"/>
              <a:t>等</a:t>
            </a:r>
            <a:r>
              <a:rPr lang="en-US" altLang="zh-CN" sz="2800" dirty="0"/>
              <a:t>)</a:t>
            </a:r>
            <a:r>
              <a:rPr lang="zh-CN" altLang="zh-CN" sz="2800" dirty="0"/>
              <a:t>知识的迁移能力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命题分析预测</a:t>
            </a:r>
          </a:p>
        </p:txBody>
      </p:sp>
    </p:spTree>
    <p:extLst>
      <p:ext uri="{BB962C8B-B14F-4D97-AF65-F5344CB8AC3E}">
        <p14:creationId xmlns:p14="http://schemas.microsoft.com/office/powerpoint/2010/main" val="1287360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43069" y="729341"/>
            <a:ext cx="11714888" cy="5880969"/>
            <a:chOff x="243069" y="729341"/>
            <a:chExt cx="11714888" cy="58809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714F6134-7288-4796-8499-E211F9E0561B}"/>
                    </a:ext>
                  </a:extLst>
                </p:cNvPr>
                <p:cNvSpPr/>
                <p:nvPr/>
              </p:nvSpPr>
              <p:spPr>
                <a:xfrm>
                  <a:off x="243069" y="729341"/>
                  <a:ext cx="11714888" cy="58809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b="1" dirty="0"/>
                    <a:t>4.</a:t>
                  </a:r>
                  <a:r>
                    <a:rPr lang="zh-CN" altLang="zh-CN" sz="2800" b="1" dirty="0"/>
                    <a:t>强氧化剂法</a:t>
                  </a:r>
                  <a:endParaRPr lang="en-US" altLang="zh-CN" sz="2800" b="1" dirty="0"/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zh-CN" sz="2800" dirty="0"/>
                    <a:t>溶液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zh-CN" sz="2800"/>
                            <m:t>加入酸性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KMn</m:t>
                          </m:r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zh-CN" altLang="zh-CN" sz="2800"/>
                            <m:t>溶液</m:t>
                          </m:r>
                        </m:den>
                      </m:f>
                    </m:oMath>
                  </a14:m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zh-CN" sz="2800" dirty="0"/>
                    <a:t>有关反应的离子方程式</a:t>
                  </a:r>
                  <a:r>
                    <a:rPr lang="en-US" altLang="zh-CN" sz="2800" dirty="0"/>
                    <a:t>:5Fe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</a:t>
                  </a:r>
                  <a:r>
                    <a:rPr lang="en-US" altLang="zh-CN" sz="2800" dirty="0" err="1"/>
                    <a:t>Mn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+8H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        5Fe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+Mn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+4H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。</a:t>
                  </a: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b="1" dirty="0"/>
                    <a:t>5.</a:t>
                  </a:r>
                  <a:r>
                    <a:rPr lang="zh-CN" altLang="zh-CN" sz="2800" b="1" dirty="0"/>
                    <a:t>溴水法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zh-CN" sz="2800" dirty="0"/>
                    <a:t>溶液</a:t>
                  </a: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zh-CN" sz="2800" dirty="0"/>
                    <a:t>有关反应的离子方程式</a:t>
                  </a:r>
                  <a:r>
                    <a:rPr lang="en-US" altLang="zh-CN" sz="2800" dirty="0"/>
                    <a:t>:2Fe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+Br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         2Fe</a:t>
                  </a:r>
                  <a:r>
                    <a:rPr lang="en-US" altLang="zh-CN" sz="2800" baseline="30000" dirty="0"/>
                    <a:t>3+</a:t>
                  </a:r>
                  <a:r>
                    <a:rPr lang="en-US" altLang="zh-CN" sz="2800" dirty="0"/>
                    <a:t>+2Br</a:t>
                  </a:r>
                  <a:r>
                    <a:rPr lang="en-US" altLang="zh-CN" sz="2800" baseline="30000" dirty="0"/>
                    <a:t>-</a:t>
                  </a:r>
                  <a:r>
                    <a:rPr lang="zh-CN" altLang="zh-CN" sz="2800" dirty="0"/>
                    <a:t>。</a:t>
                  </a:r>
                </a:p>
                <a:p>
                  <a:pPr>
                    <a:lnSpc>
                      <a:spcPct val="150000"/>
                    </a:lnSpc>
                  </a:pP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14F6134-7288-4796-8499-E211F9E056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69" y="729341"/>
                  <a:ext cx="11714888" cy="588096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图片 14"/>
            <p:cNvPicPr/>
            <p:nvPr/>
          </p:nvPicPr>
          <p:blipFill rotWithShape="1">
            <a:blip r:embed="rId3"/>
            <a:srcRect l="5632"/>
            <a:stretch/>
          </p:blipFill>
          <p:spPr>
            <a:xfrm>
              <a:off x="3438677" y="1608854"/>
              <a:ext cx="3063742" cy="1136214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021020" y="3754696"/>
              <a:ext cx="800219" cy="580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dirty="0"/>
                <a:t>溴水</a:t>
              </a:r>
              <a:endParaRPr lang="zh-CN" altLang="en-US" sz="2400" dirty="0"/>
            </a:p>
          </p:txBody>
        </p:sp>
        <p:pic>
          <p:nvPicPr>
            <p:cNvPr id="20" name="图片 19"/>
            <p:cNvPicPr/>
            <p:nvPr/>
          </p:nvPicPr>
          <p:blipFill rotWithShape="1">
            <a:blip r:embed="rId4"/>
            <a:srcRect l="5303"/>
            <a:stretch/>
          </p:blipFill>
          <p:spPr>
            <a:xfrm>
              <a:off x="1775460" y="3832424"/>
              <a:ext cx="2779250" cy="924996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1066800" y="4294921"/>
              <a:ext cx="7086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557521" y="5422900"/>
              <a:ext cx="623412" cy="354172"/>
            </a:xfrm>
            <a:prstGeom prst="rect">
              <a:avLst/>
            </a:prstGeom>
          </p:spPr>
        </p:pic>
        <p:pic>
          <p:nvPicPr>
            <p:cNvPr id="22" name="图片 2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783206" y="2864525"/>
              <a:ext cx="623412" cy="354172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4" name="任意多边形 2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2335184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43069" y="729341"/>
            <a:ext cx="11714888" cy="5262979"/>
            <a:chOff x="243069" y="729341"/>
            <a:chExt cx="11714888" cy="5262979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14F6134-7288-4796-8499-E211F9E0561B}"/>
                </a:ext>
              </a:extLst>
            </p:cNvPr>
            <p:cNvSpPr/>
            <p:nvPr/>
          </p:nvSpPr>
          <p:spPr>
            <a:xfrm>
              <a:off x="243069" y="729341"/>
              <a:ext cx="11714888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6. </a:t>
              </a:r>
              <a:r>
                <a:rPr lang="zh-CN" altLang="zh-CN" sz="2800" b="1" dirty="0"/>
                <a:t>淀粉</a:t>
              </a:r>
              <a:r>
                <a:rPr lang="en-US" altLang="zh-CN" sz="2800" b="1" dirty="0"/>
                <a:t>-KI</a:t>
              </a:r>
              <a:r>
                <a:rPr lang="zh-CN" altLang="zh-CN" sz="2800" b="1" dirty="0"/>
                <a:t>试纸法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溶液</a:t>
              </a:r>
              <a:endParaRPr lang="en-US" altLang="zh-CN" sz="2800" dirty="0"/>
            </a:p>
            <a:p>
              <a:pPr>
                <a:lnSpc>
                  <a:spcPct val="150000"/>
                </a:lnSpc>
              </a:pPr>
              <a:endParaRPr lang="en-US" altLang="zh-CN" sz="2800" dirty="0"/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有关反应的离子方程式</a:t>
              </a:r>
              <a:r>
                <a:rPr lang="en-US" altLang="zh-CN" sz="2800" dirty="0"/>
                <a:t>:2Fe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+2I</a:t>
              </a:r>
              <a:r>
                <a:rPr lang="en-US" altLang="zh-CN" sz="2800" baseline="30000" dirty="0"/>
                <a:t>-</a:t>
              </a:r>
              <a:r>
                <a:rPr lang="en-US" altLang="zh-CN" sz="2800" dirty="0"/>
                <a:t>        2Fe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+I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7. </a:t>
              </a:r>
              <a:r>
                <a:rPr lang="zh-CN" altLang="zh-CN" sz="2800" b="1" dirty="0"/>
                <a:t>铜片法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溶液</a:t>
              </a:r>
              <a:r>
                <a:rPr lang="en-US" altLang="zh-CN" sz="2800" dirty="0"/>
                <a:t> </a:t>
              </a:r>
            </a:p>
            <a:p>
              <a:pPr>
                <a:lnSpc>
                  <a:spcPct val="150000"/>
                </a:lnSpc>
              </a:pPr>
              <a:endParaRPr lang="en-US" altLang="zh-CN" sz="2800" dirty="0"/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有关反应的离子方程式</a:t>
              </a:r>
              <a:r>
                <a:rPr lang="en-US" altLang="zh-CN" sz="2800" dirty="0"/>
                <a:t>:2Fe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+Cu       2Fe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+Cu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      </a:t>
              </a:r>
              <a:endParaRPr lang="zh-CN" altLang="zh-CN" sz="2800" dirty="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66800" y="1334447"/>
              <a:ext cx="5376905" cy="4422179"/>
              <a:chOff x="1066800" y="1334447"/>
              <a:chExt cx="5376905" cy="4422179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066800" y="1383655"/>
                <a:ext cx="18341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淀粉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-KI</a:t>
                </a:r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试纸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pic>
            <p:nvPicPr>
              <p:cNvPr id="16" name="图片 15"/>
              <p:cNvPicPr/>
              <p:nvPr/>
            </p:nvPicPr>
            <p:blipFill rotWithShape="1">
              <a:blip r:embed="rId2"/>
              <a:srcRect l="6015"/>
              <a:stretch/>
            </p:blipFill>
            <p:spPr>
              <a:xfrm>
                <a:off x="2900956" y="1334447"/>
                <a:ext cx="2692628" cy="1002657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1292274" y="3926187"/>
                <a:ext cx="8002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铜片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pic>
            <p:nvPicPr>
              <p:cNvPr id="19" name="图片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1248" y="3860673"/>
                <a:ext cx="4202457" cy="980693"/>
              </a:xfrm>
              <a:prstGeom prst="rect">
                <a:avLst/>
              </a:prstGeom>
            </p:spPr>
          </p:pic>
          <p:cxnSp>
            <p:nvCxnSpPr>
              <p:cNvPr id="12" name="直接连接符 11"/>
              <p:cNvCxnSpPr/>
              <p:nvPr/>
            </p:nvCxnSpPr>
            <p:spPr>
              <a:xfrm>
                <a:off x="1117014" y="1835776"/>
                <a:ext cx="17839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066800" y="4351020"/>
                <a:ext cx="13411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图片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5951" y="2933199"/>
                <a:ext cx="469079" cy="266491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5951" y="5490135"/>
                <a:ext cx="469079" cy="266491"/>
              </a:xfrm>
              <a:prstGeom prst="rect">
                <a:avLst/>
              </a:prstGeom>
            </p:spPr>
          </p:pic>
        </p:grpSp>
      </p:grpSp>
      <p:sp>
        <p:nvSpPr>
          <p:cNvPr id="20" name="矩形 19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22" name="任意多边形 21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8" name="任意多边形 2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30008355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  </a:t>
            </a:r>
            <a:r>
              <a:rPr lang="zh-CN" altLang="zh-CN" sz="2800" dirty="0"/>
              <a:t>下列离子的检验方法合理的是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向某溶液中滴入</a:t>
            </a:r>
            <a:r>
              <a:rPr lang="en-US" altLang="zh-CN" sz="2800" dirty="0"/>
              <a:t>KSCN</a:t>
            </a:r>
            <a:r>
              <a:rPr lang="zh-CN" altLang="zh-CN" sz="2800" dirty="0"/>
              <a:t>溶液</a:t>
            </a:r>
            <a:r>
              <a:rPr lang="en-US" altLang="zh-CN" sz="2800" dirty="0"/>
              <a:t>,</a:t>
            </a:r>
            <a:r>
              <a:rPr lang="zh-CN" altLang="zh-CN" sz="2800" dirty="0"/>
              <a:t>溶液变红色</a:t>
            </a:r>
            <a:r>
              <a:rPr lang="en-US" altLang="zh-CN" sz="2800" dirty="0"/>
              <a:t>,</a:t>
            </a:r>
            <a:r>
              <a:rPr lang="zh-CN" altLang="zh-CN" sz="2800" dirty="0"/>
              <a:t>说明原溶液中不含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向某溶液中通入</a:t>
            </a:r>
            <a:r>
              <a:rPr lang="en-US" altLang="zh-CN" sz="2800" dirty="0"/>
              <a:t>Cl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然后再加入</a:t>
            </a:r>
            <a:r>
              <a:rPr lang="en-US" altLang="zh-CN" sz="2800" dirty="0"/>
              <a:t>KSCN</a:t>
            </a:r>
            <a:r>
              <a:rPr lang="zh-CN" altLang="zh-CN" sz="2800" dirty="0"/>
              <a:t>溶液</a:t>
            </a:r>
            <a:r>
              <a:rPr lang="en-US" altLang="zh-CN" sz="2800" dirty="0"/>
              <a:t>,</a:t>
            </a:r>
            <a:r>
              <a:rPr lang="zh-CN" altLang="zh-CN" sz="2800" dirty="0"/>
              <a:t>溶液变红色</a:t>
            </a:r>
            <a:r>
              <a:rPr lang="en-US" altLang="zh-CN" sz="2800" dirty="0"/>
              <a:t>,</a:t>
            </a:r>
            <a:r>
              <a:rPr lang="zh-CN" altLang="zh-CN" sz="2800" dirty="0"/>
              <a:t>说明原溶液中含有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向某溶液中加入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</a:t>
            </a:r>
            <a:r>
              <a:rPr lang="en-US" altLang="zh-CN" sz="2800" dirty="0"/>
              <a:t>,</a:t>
            </a:r>
            <a:r>
              <a:rPr lang="zh-CN" altLang="zh-CN" sz="2800" dirty="0"/>
              <a:t>得红褐色沉淀</a:t>
            </a:r>
            <a:r>
              <a:rPr lang="en-US" altLang="zh-CN" sz="2800" dirty="0"/>
              <a:t>,</a:t>
            </a:r>
            <a:r>
              <a:rPr lang="zh-CN" altLang="zh-CN" sz="2800" dirty="0"/>
              <a:t>说明原溶液中含有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D.</a:t>
            </a:r>
            <a:r>
              <a:rPr lang="zh-CN" altLang="zh-CN" sz="2800" dirty="0"/>
              <a:t>向某溶液中加入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溶液得白色沉淀</a:t>
            </a:r>
            <a:r>
              <a:rPr lang="en-US" altLang="zh-CN" sz="2800" dirty="0"/>
              <a:t>,</a:t>
            </a:r>
            <a:r>
              <a:rPr lang="zh-CN" altLang="zh-CN" sz="2800" dirty="0"/>
              <a:t>一段时间后观察到沉淀逐渐变为红褐色</a:t>
            </a:r>
            <a:r>
              <a:rPr lang="en-US" altLang="zh-CN" sz="2800" dirty="0"/>
              <a:t>,</a:t>
            </a:r>
            <a:r>
              <a:rPr lang="zh-CN" altLang="zh-CN" sz="2800" dirty="0"/>
              <a:t>说明原溶液中只含有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en-US" altLang="zh-CN" sz="2800" dirty="0"/>
              <a:t>,</a:t>
            </a:r>
            <a:r>
              <a:rPr lang="zh-CN" altLang="zh-CN" sz="2800" dirty="0"/>
              <a:t>不含有</a:t>
            </a:r>
            <a:r>
              <a:rPr lang="en-US" altLang="zh-CN" sz="2800" dirty="0"/>
              <a:t>Mg</a:t>
            </a:r>
            <a:r>
              <a:rPr lang="en-US" altLang="zh-CN" sz="2800" baseline="30000" dirty="0"/>
              <a:t>2+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7259243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思维导引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14910" y="951086"/>
            <a:ext cx="11643047" cy="5451059"/>
            <a:chOff x="314910" y="951086"/>
            <a:chExt cx="11643047" cy="5451059"/>
          </a:xfrm>
        </p:grpSpPr>
        <p:grpSp>
          <p:nvGrpSpPr>
            <p:cNvPr id="22" name="组合 21"/>
            <p:cNvGrpSpPr/>
            <p:nvPr/>
          </p:nvGrpSpPr>
          <p:grpSpPr>
            <a:xfrm>
              <a:off x="314910" y="951086"/>
              <a:ext cx="11381423" cy="2477914"/>
              <a:chOff x="314910" y="1477833"/>
              <a:chExt cx="11381423" cy="247791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14910" y="1821934"/>
                <a:ext cx="6080511" cy="52322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2800" dirty="0">
                    <a:solidFill>
                      <a:srgbClr val="000000"/>
                    </a:solidFill>
                    <a:latin typeface="+mj-lt"/>
                    <a:ea typeface="+mj-ea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+mj-lt"/>
                    <a:ea typeface="+mj-ea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+mj-lt"/>
                    <a:ea typeface="+mj-ea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+mj-lt"/>
                    <a:ea typeface="+mj-ea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+mj-lt"/>
                    <a:ea typeface="+mj-ea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+mj-lt"/>
                    <a:ea typeface="+mj-ea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+mj-lt"/>
                    <a:ea typeface="+mj-ea"/>
                    <a:cs typeface="Times New Roman" panose="02020603050405020304" pitchFamily="18" charset="0"/>
                  </a:rPr>
                  <a:t>混合时检验的相互干扰</a:t>
                </a:r>
                <a:endParaRPr lang="zh-CN" altLang="en-US" sz="2800" dirty="0">
                  <a:latin typeface="+mj-lt"/>
                  <a:ea typeface="+mj-e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矩形 14"/>
                  <p:cNvSpPr/>
                  <p:nvPr/>
                </p:nvSpPr>
                <p:spPr>
                  <a:xfrm>
                    <a:off x="6517341" y="1477833"/>
                    <a:ext cx="5120120" cy="121142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zh-CN" altLang="en-US" sz="28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28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800" i="0"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  <m:t>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2800">
                                        <a:latin typeface="+mj-lt"/>
                                        <a:ea typeface="+mj-ea"/>
                                      </a:rPr>
                                      <m:t>选项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2800">
                                        <a:latin typeface="+mj-lt"/>
                                        <a:ea typeface="+mj-ea"/>
                                      </a:rPr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2800">
                                        <a:latin typeface="+mj-lt"/>
                                        <a:ea typeface="+mj-ea"/>
                                      </a:rPr>
                                      <m:t>原溶液中可能含有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en-US" sz="2800" i="0"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  <m:t>F</m:t>
                                    </m:r>
                                    <m:sSup>
                                      <m:sSupPr>
                                        <m:ctrlPr>
                                          <a:rPr lang="zh-CN" altLang="en-US" sz="2800" i="1">
                                            <a:latin typeface="Cambria Math" panose="02040503050406030204" pitchFamily="18" charset="0"/>
                                            <a:ea typeface="+mj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sz="2800" i="0">
                                            <a:latin typeface="Cambria Math" panose="02040503050406030204" pitchFamily="18" charset="0"/>
                                            <a:ea typeface="+mj-ea"/>
                                          </a:rPr>
                                          <m:t>e</m:t>
                                        </m:r>
                                      </m:e>
                                      <m:sup>
                                        <m:r>
                                          <a:rPr lang="zh-CN" altLang="en-US" sz="2800" i="0">
                                            <a:latin typeface="Cambria Math" panose="02040503050406030204" pitchFamily="18" charset="0"/>
                                            <a:ea typeface="+mj-ea"/>
                                          </a:rPr>
                                          <m:t>2+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800" i="0"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  <m:t>B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2800">
                                        <a:latin typeface="+mj-lt"/>
                                        <a:ea typeface="+mj-ea"/>
                                      </a:rPr>
                                      <m:t>选项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2800">
                                        <a:latin typeface="+mj-lt"/>
                                        <a:ea typeface="+mj-ea"/>
                                      </a:rPr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2800">
                                        <a:latin typeface="+mj-lt"/>
                                        <a:ea typeface="+mj-ea"/>
                                      </a:rPr>
                                      <m:t>原溶液中可能含有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en-US" sz="2800" i="0"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  <m:t>F</m:t>
                                    </m:r>
                                    <m:sSup>
                                      <m:sSupPr>
                                        <m:ctrlPr>
                                          <a:rPr lang="zh-CN" altLang="en-US" sz="2800" i="1">
                                            <a:latin typeface="Cambria Math" panose="02040503050406030204" pitchFamily="18" charset="0"/>
                                            <a:ea typeface="+mj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sz="2800" i="0">
                                            <a:latin typeface="Cambria Math" panose="02040503050406030204" pitchFamily="18" charset="0"/>
                                            <a:ea typeface="+mj-ea"/>
                                          </a:rPr>
                                          <m:t>e</m:t>
                                        </m:r>
                                      </m:e>
                                      <m:sup>
                                        <m:r>
                                          <a:rPr lang="zh-CN" altLang="en-US" sz="2800" i="0">
                                            <a:latin typeface="Cambria Math" panose="02040503050406030204" pitchFamily="18" charset="0"/>
                                            <a:ea typeface="+mj-ea"/>
                                          </a:rPr>
                                          <m:t>3+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zh-CN" altLang="en-US" sz="2800" dirty="0">
                      <a:latin typeface="+mj-lt"/>
                      <a:ea typeface="+mj-ea"/>
                    </a:endParaRPr>
                  </a:p>
                </p:txBody>
              </p:sp>
            </mc:Choice>
            <mc:Fallback xmlns="">
              <p:sp>
                <p:nvSpPr>
                  <p:cNvPr id="15" name="矩形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7341" y="1477833"/>
                    <a:ext cx="5120120" cy="121142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直接箭头连接符 16"/>
              <p:cNvCxnSpPr>
                <a:stCxn id="14" idx="3"/>
              </p:cNvCxnSpPr>
              <p:nvPr/>
            </p:nvCxnSpPr>
            <p:spPr>
              <a:xfrm>
                <a:off x="6395421" y="2083544"/>
                <a:ext cx="34065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314910" y="3167390"/>
                <a:ext cx="6300123" cy="52322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2800" dirty="0"/>
                  <a:t>根据用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溶液检验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的方法</a:t>
                </a:r>
                <a:endParaRPr lang="zh-CN" altLang="en-US" sz="4000" dirty="0">
                  <a:latin typeface="+mj-lt"/>
                  <a:ea typeface="+mj-e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矩形 17"/>
                  <p:cNvSpPr/>
                  <p:nvPr/>
                </p:nvSpPr>
                <p:spPr>
                  <a:xfrm>
                    <a:off x="6982286" y="2902253"/>
                    <a:ext cx="4714047" cy="105349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zh-CN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zh-CN" altLang="en-US" sz="2800"/>
                                      <m:t>判断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en-US" sz="2800" i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选项正确</m:t>
                                    </m:r>
                                    <m:r>
                                      <a:rPr lang="en-US" altLang="zh-CN" sz="2800" b="0" i="0" smtClean="0">
                                        <a:latin typeface="Cambria Math" panose="02040503050406030204" pitchFamily="18" charset="0"/>
                                      </a:rPr>
                                      <m:t>                    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800" i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选项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红褐色可能掩盖白色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18" name="矩形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2286" y="2902253"/>
                    <a:ext cx="4714047" cy="105349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直接箭头连接符 20"/>
              <p:cNvCxnSpPr>
                <a:stCxn id="19" idx="3"/>
              </p:cNvCxnSpPr>
              <p:nvPr/>
            </p:nvCxnSpPr>
            <p:spPr>
              <a:xfrm>
                <a:off x="6615033" y="3429000"/>
                <a:ext cx="59348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矩形 22"/>
            <p:cNvSpPr/>
            <p:nvPr/>
          </p:nvSpPr>
          <p:spPr>
            <a:xfrm>
              <a:off x="314911" y="3724489"/>
              <a:ext cx="1164304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解析</a:t>
              </a:r>
              <a:r>
                <a:rPr lang="zh-CN" altLang="zh-CN" sz="2800" dirty="0">
                  <a:solidFill>
                    <a:srgbClr val="000000"/>
                  </a:solidFill>
                  <a:latin typeface="NEU-BZ-S92" panose="02020503000000020003" pitchFamily="18" charset="-122"/>
                  <a:ea typeface="方正书宋_GBK" panose="03000509000000000000" pitchFamily="65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8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“</a:t>
              </a:r>
              <a:r>
                <a:rPr lang="zh-CN" altLang="zh-CN" sz="28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某溶液</a:t>
              </a:r>
              <a:r>
                <a:rPr lang="en-US" altLang="zh-CN" sz="28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”            </a:t>
              </a:r>
              <a:r>
                <a:rPr lang="zh-CN" altLang="zh-CN" sz="2800" dirty="0"/>
                <a:t>呈红色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说明原溶液中含有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无法判断是否含有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,A</a:t>
              </a:r>
              <a:r>
                <a:rPr lang="zh-CN" altLang="zh-CN" sz="2800" dirty="0"/>
                <a:t>项错误</a:t>
              </a:r>
              <a:r>
                <a:rPr lang="en-US" altLang="zh-CN" sz="2800" dirty="0"/>
                <a:t>;“</a:t>
              </a:r>
              <a:r>
                <a:rPr lang="zh-CN" altLang="zh-CN" sz="2800" dirty="0"/>
                <a:t>某溶液</a:t>
              </a:r>
              <a:r>
                <a:rPr lang="en-US" altLang="zh-CN" sz="2800" dirty="0"/>
                <a:t>”                         </a:t>
              </a:r>
              <a:r>
                <a:rPr lang="zh-CN" altLang="zh-CN" sz="2800" dirty="0"/>
                <a:t>呈红色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说明通入</a:t>
              </a:r>
              <a:r>
                <a:rPr lang="en-US" altLang="zh-CN" sz="2800" dirty="0"/>
                <a:t>Cl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后溶液中含有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由于</a:t>
              </a:r>
              <a:r>
                <a:rPr lang="en-US" altLang="zh-CN" sz="2800" dirty="0"/>
                <a:t>Cl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具有氧化性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无法判断原溶液中是否含有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,B</a:t>
              </a:r>
              <a:r>
                <a:rPr lang="zh-CN" altLang="zh-CN" sz="2800" dirty="0"/>
                <a:t>项错误</a:t>
              </a:r>
              <a:r>
                <a:rPr lang="en-US" altLang="zh-CN" sz="2800" dirty="0"/>
                <a:t>;“</a:t>
              </a:r>
              <a:r>
                <a:rPr lang="zh-CN" altLang="zh-CN" sz="2800" dirty="0"/>
                <a:t>某溶液</a:t>
              </a:r>
              <a:r>
                <a:rPr lang="en-US" altLang="zh-CN" sz="2800" dirty="0"/>
                <a:t>”         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                    </a:t>
              </a:r>
              <a:r>
                <a:rPr lang="zh-CN" altLang="zh-CN" sz="2800" dirty="0"/>
                <a:t>红褐色沉淀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说明原溶液中含有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,C</a:t>
              </a:r>
              <a:r>
                <a:rPr lang="zh-CN" altLang="zh-CN" sz="2800" dirty="0"/>
                <a:t>项正确</a:t>
              </a:r>
              <a:r>
                <a:rPr lang="en-US" altLang="zh-CN" sz="2800" dirty="0"/>
                <a:t>;“</a:t>
              </a:r>
              <a:r>
                <a:rPr lang="zh-CN" altLang="zh-CN" sz="2800" dirty="0"/>
                <a:t>某溶液</a:t>
              </a:r>
              <a:r>
                <a:rPr lang="en-US" altLang="zh-CN" sz="2800" dirty="0"/>
                <a:t>”</a:t>
              </a:r>
              <a:endParaRPr lang="zh-CN" altLang="zh-CN" sz="2800" dirty="0"/>
            </a:p>
          </p:txBody>
        </p:sp>
        <p:pic>
          <p:nvPicPr>
            <p:cNvPr id="25" name="图片 2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96157" y="3855721"/>
              <a:ext cx="1321926" cy="426470"/>
            </a:xfrm>
            <a:prstGeom prst="rect">
              <a:avLst/>
            </a:prstGeom>
          </p:spPr>
        </p:pic>
        <p:pic>
          <p:nvPicPr>
            <p:cNvPr id="26" name="图片 2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276220" y="4413423"/>
              <a:ext cx="2098335" cy="611247"/>
            </a:xfrm>
            <a:prstGeom prst="rect">
              <a:avLst/>
            </a:prstGeom>
          </p:spPr>
        </p:pic>
        <p:pic>
          <p:nvPicPr>
            <p:cNvPr id="27" name="图片 2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87679" y="5709648"/>
              <a:ext cx="1620501" cy="512173"/>
            </a:xfrm>
            <a:prstGeom prst="rect">
              <a:avLst/>
            </a:prstGeom>
          </p:spPr>
        </p:pic>
        <p:pic>
          <p:nvPicPr>
            <p:cNvPr id="28" name="图片 2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402247" y="5737860"/>
              <a:ext cx="1531239" cy="483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7366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sp>
        <p:nvSpPr>
          <p:cNvPr id="23" name="矩形 22"/>
          <p:cNvSpPr/>
          <p:nvPr/>
        </p:nvSpPr>
        <p:spPr>
          <a:xfrm>
            <a:off x="314911" y="312735"/>
            <a:ext cx="116430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白色沉淀</a:t>
            </a:r>
            <a:r>
              <a:rPr lang="zh-CN" altLang="en-US" sz="2800" dirty="0"/>
              <a:t>→</a:t>
            </a:r>
            <a:r>
              <a:rPr lang="zh-CN" altLang="zh-CN" sz="2800" dirty="0"/>
              <a:t>红褐色沉淀</a:t>
            </a:r>
            <a:r>
              <a:rPr lang="en-US" altLang="zh-CN" sz="2800" dirty="0"/>
              <a:t>,</a:t>
            </a:r>
            <a:r>
              <a:rPr lang="zh-CN" altLang="zh-CN" sz="2800" dirty="0"/>
              <a:t>说明原溶液中含有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en-US" altLang="zh-CN" sz="2800" dirty="0"/>
              <a:t>,</a:t>
            </a:r>
            <a:r>
              <a:rPr lang="zh-CN" altLang="zh-CN" sz="2800" dirty="0"/>
              <a:t>但由于红褐色的掩盖</a:t>
            </a:r>
            <a:r>
              <a:rPr lang="en-US" altLang="zh-CN" sz="2800" dirty="0"/>
              <a:t>,</a:t>
            </a:r>
            <a:r>
              <a:rPr lang="zh-CN" altLang="zh-CN" sz="2800" dirty="0"/>
              <a:t>无法确定原溶液中是否含有</a:t>
            </a:r>
            <a:r>
              <a:rPr lang="en-US" altLang="zh-CN" sz="2800" dirty="0"/>
              <a:t>Mg</a:t>
            </a:r>
            <a:r>
              <a:rPr lang="en-US" altLang="zh-CN" sz="2800" baseline="30000" dirty="0"/>
              <a:t>2+</a:t>
            </a:r>
            <a:r>
              <a:rPr lang="en-US" altLang="zh-CN" sz="2800" dirty="0"/>
              <a:t>,D</a:t>
            </a:r>
            <a:r>
              <a:rPr lang="zh-CN" altLang="zh-CN" sz="2800" dirty="0"/>
              <a:t>项错误。 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C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0630389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拓展变式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  </a:t>
            </a:r>
            <a:r>
              <a:rPr lang="zh-CN" altLang="zh-CN" sz="2800" dirty="0"/>
              <a:t>向某溶液中加入含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的溶液后</a:t>
            </a:r>
            <a:r>
              <a:rPr lang="en-US" altLang="zh-CN" sz="2800" dirty="0"/>
              <a:t>,</a:t>
            </a:r>
            <a:r>
              <a:rPr lang="zh-CN" altLang="zh-CN" sz="2800" dirty="0"/>
              <a:t>无明显变化。再滴入几滴新制氯水</a:t>
            </a:r>
            <a:r>
              <a:rPr lang="en-US" altLang="zh-CN" sz="2800" dirty="0"/>
              <a:t>,</a:t>
            </a:r>
            <a:r>
              <a:rPr lang="zh-CN" altLang="zh-CN" sz="2800" dirty="0"/>
              <a:t>混合溶液变成红色</a:t>
            </a:r>
            <a:r>
              <a:rPr lang="en-US" altLang="zh-CN" sz="2800" dirty="0"/>
              <a:t>,</a:t>
            </a:r>
            <a:r>
              <a:rPr lang="zh-CN" altLang="zh-CN" sz="2800" dirty="0"/>
              <a:t>则下列结论错误的是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该溶液中一定含有</a:t>
            </a:r>
            <a:r>
              <a:rPr lang="en-US" altLang="zh-CN" sz="2800" dirty="0"/>
              <a:t>SCN</a:t>
            </a:r>
            <a:r>
              <a:rPr lang="en-US" altLang="zh-CN" sz="2800" baseline="30000" dirty="0"/>
              <a:t>-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氧化性</a:t>
            </a:r>
            <a:r>
              <a:rPr lang="en-US" altLang="zh-CN" sz="2800" dirty="0"/>
              <a:t>:Fe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&gt;Cl</a:t>
            </a:r>
            <a:r>
              <a:rPr lang="en-US" altLang="zh-CN" sz="2800" baseline="-25000" dirty="0"/>
              <a:t>2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C.Fe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与</a:t>
            </a:r>
            <a:r>
              <a:rPr lang="en-US" altLang="zh-CN" sz="2800" dirty="0"/>
              <a:t>SCN</a:t>
            </a:r>
            <a:r>
              <a:rPr lang="en-US" altLang="zh-CN" sz="2800" baseline="30000" dirty="0"/>
              <a:t>-</a:t>
            </a:r>
            <a:r>
              <a:rPr lang="zh-CN" altLang="zh-CN" sz="2800" dirty="0"/>
              <a:t>不能形成红色物质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D.Fe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被氧化为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23031155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043" y="312735"/>
            <a:ext cx="11723913" cy="2677656"/>
            <a:chOff x="234043" y="244824"/>
            <a:chExt cx="11723913" cy="2677656"/>
          </a:xfrm>
        </p:grpSpPr>
        <p:sp>
          <p:nvSpPr>
            <p:cNvPr id="2" name="矩形 1"/>
            <p:cNvSpPr/>
            <p:nvPr/>
          </p:nvSpPr>
          <p:spPr>
            <a:xfrm>
              <a:off x="234043" y="244824"/>
              <a:ext cx="11723913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 smtClean="0"/>
                <a:t>4.B</a:t>
              </a:r>
              <a:r>
                <a:rPr lang="zh-CN" altLang="zh-CN" sz="2800" dirty="0"/>
                <a:t>　溶液中的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与加入的新制氯水发生反应</a:t>
              </a:r>
              <a:r>
                <a:rPr lang="en-US" altLang="zh-CN" sz="2800" dirty="0"/>
                <a:t>:2Fe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+Cl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  </a:t>
              </a:r>
              <a:r>
                <a:rPr lang="zh-CN" altLang="zh-CN" sz="2800" dirty="0"/>
                <a:t> </a:t>
              </a:r>
              <a:r>
                <a:rPr lang="en-US" altLang="zh-CN" sz="2800" dirty="0"/>
                <a:t>2Fe</a:t>
              </a:r>
              <a:r>
                <a:rPr lang="en-US" altLang="zh-CN" sz="2800" baseline="30000" dirty="0"/>
                <a:t>3+ </a:t>
              </a:r>
              <a:r>
                <a:rPr lang="en-US" altLang="zh-CN" sz="2800" dirty="0"/>
                <a:t>+2Cl</a:t>
              </a:r>
              <a:r>
                <a:rPr lang="en-US" altLang="zh-CN" sz="2800" baseline="30000" dirty="0"/>
                <a:t>-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氧化性</a:t>
              </a:r>
              <a:r>
                <a:rPr lang="en-US" altLang="zh-CN" sz="2800" dirty="0"/>
                <a:t>:Fe</a:t>
              </a:r>
              <a:r>
                <a:rPr lang="en-US" altLang="zh-CN" sz="2800" baseline="30000" dirty="0"/>
                <a:t>3+</a:t>
              </a:r>
              <a:r>
                <a:rPr lang="en-US" altLang="zh-CN" sz="2800" dirty="0"/>
                <a:t>&lt;Cl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。能使含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3+</a:t>
              </a:r>
              <a:r>
                <a:rPr lang="zh-CN" altLang="zh-CN" sz="2800" dirty="0"/>
                <a:t>的溶液变为红色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说明原溶液中一定含有</a:t>
              </a:r>
              <a:r>
                <a:rPr lang="en-US" altLang="zh-CN" sz="2800" dirty="0"/>
                <a:t>SCN</a:t>
              </a:r>
              <a:r>
                <a:rPr lang="en-US" altLang="zh-CN" sz="2800" baseline="30000" dirty="0"/>
                <a:t>-</a:t>
              </a:r>
              <a:r>
                <a:rPr lang="zh-CN" altLang="zh-CN" sz="2800" dirty="0"/>
                <a:t>。因原溶液中加入含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的溶液后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无明显变化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说明</a:t>
              </a:r>
              <a:r>
                <a:rPr lang="en-US" altLang="zh-CN" sz="2800" dirty="0"/>
                <a:t>Fe</a:t>
              </a:r>
              <a:r>
                <a:rPr lang="en-US" altLang="zh-CN" sz="2800" baseline="30000" dirty="0"/>
                <a:t>2+</a:t>
              </a:r>
              <a:r>
                <a:rPr lang="zh-CN" altLang="zh-CN" sz="2800" dirty="0"/>
                <a:t>与</a:t>
              </a:r>
              <a:r>
                <a:rPr lang="en-US" altLang="zh-CN" sz="2800" dirty="0"/>
                <a:t>SCN</a:t>
              </a:r>
              <a:r>
                <a:rPr lang="en-US" altLang="zh-CN" sz="2800" baseline="30000" dirty="0"/>
                <a:t>-</a:t>
              </a:r>
              <a:r>
                <a:rPr lang="zh-CN" altLang="zh-CN" sz="2800" dirty="0"/>
                <a:t>不能形成红色物质。</a:t>
              </a:r>
            </a:p>
          </p:txBody>
        </p:sp>
        <p:pic>
          <p:nvPicPr>
            <p:cNvPr id="14" name="图片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111014" y="478037"/>
              <a:ext cx="659224" cy="38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5653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4627832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5  </a:t>
            </a:r>
            <a:r>
              <a:rPr lang="zh-CN" altLang="en-US" sz="2800" dirty="0">
                <a:solidFill>
                  <a:srgbClr val="DA251C"/>
                </a:solidFill>
              </a:rPr>
              <a:t>铜及其化合物的性质</a:t>
            </a:r>
            <a:endParaRPr lang="zh-CN" altLang="zh-CN" sz="2800" dirty="0">
              <a:solidFill>
                <a:srgbClr val="DA251C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43069" y="729341"/>
            <a:ext cx="11714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方法</a:t>
            </a:r>
            <a:r>
              <a:rPr lang="zh-CN" altLang="en-US" sz="2800" b="1" dirty="0" smtClean="0">
                <a:solidFill>
                  <a:srgbClr val="DA251C"/>
                </a:solidFill>
              </a:rPr>
              <a:t>解读：   </a:t>
            </a:r>
            <a:r>
              <a:rPr lang="en-US" altLang="zh-CN" sz="2800" b="1" dirty="0"/>
              <a:t>1.</a:t>
            </a:r>
            <a:r>
              <a:rPr lang="zh-CN" altLang="zh-CN" sz="2800" b="1" dirty="0"/>
              <a:t>含铜物质之间的转化关系</a:t>
            </a:r>
            <a:endParaRPr lang="zh-CN" altLang="zh-CN" b="1" dirty="0"/>
          </a:p>
        </p:txBody>
      </p:sp>
      <p:pic>
        <p:nvPicPr>
          <p:cNvPr id="15" name="NB.jpg" descr="id:2147519804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2393004" y="1458682"/>
            <a:ext cx="7405992" cy="47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4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9" y="729341"/>
            <a:ext cx="11714888" cy="5170646"/>
            <a:chOff x="243069" y="729341"/>
            <a:chExt cx="11714888" cy="5170646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14F6134-7288-4796-8499-E211F9E0561B}"/>
                </a:ext>
              </a:extLst>
            </p:cNvPr>
            <p:cNvSpPr/>
            <p:nvPr/>
          </p:nvSpPr>
          <p:spPr>
            <a:xfrm>
              <a:off x="243069" y="729341"/>
              <a:ext cx="11714888" cy="51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/>
                <a:t>① 2Cu+O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O+CO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 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碱式碳酸铜</a:t>
              </a:r>
              <a:r>
                <a:rPr lang="en-US" altLang="zh-CN" sz="2800" dirty="0"/>
                <a:t>)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② 4CuO       2Cu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O+O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↑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/>
                <a:t>       (</a:t>
              </a:r>
              <a:r>
                <a:rPr lang="zh-CN" altLang="zh-CN" sz="2400" dirty="0"/>
                <a:t>黑色</a:t>
              </a:r>
              <a:r>
                <a:rPr lang="en-US" altLang="zh-CN" sz="2400" dirty="0"/>
                <a:t>)</a:t>
              </a:r>
              <a:r>
                <a:rPr lang="zh-CN" altLang="zh-CN" sz="2400" dirty="0"/>
                <a:t>　</a:t>
              </a:r>
              <a:r>
                <a:rPr lang="en-US" altLang="zh-CN" sz="2400" dirty="0"/>
                <a:t>      (</a:t>
              </a:r>
              <a:r>
                <a:rPr lang="zh-CN" altLang="zh-CN" sz="2400" dirty="0"/>
                <a:t>红色</a:t>
              </a:r>
              <a:r>
                <a:rPr lang="en-US" altLang="zh-CN" sz="2400" dirty="0"/>
                <a:t>)</a:t>
              </a:r>
              <a:endParaRPr lang="zh-CN" altLang="zh-CN" sz="24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③ CuSO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·5H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  CuSO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+5H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O↑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　　　</a:t>
              </a:r>
              <a:r>
                <a:rPr lang="en-US" altLang="zh-CN" sz="2400" dirty="0"/>
                <a:t>(</a:t>
              </a:r>
              <a:r>
                <a:rPr lang="zh-CN" altLang="zh-CN" sz="2400" dirty="0"/>
                <a:t>蓝色</a:t>
              </a:r>
              <a:r>
                <a:rPr lang="en-US" altLang="zh-CN" sz="2400" dirty="0"/>
                <a:t>)	     (</a:t>
              </a:r>
              <a:r>
                <a:rPr lang="zh-CN" altLang="zh-CN" sz="2400" dirty="0"/>
                <a:t>白色</a:t>
              </a:r>
              <a:r>
                <a:rPr lang="en-US" altLang="zh-CN" sz="2400" dirty="0"/>
                <a:t>)</a:t>
              </a:r>
              <a:endParaRPr lang="zh-CN" altLang="zh-CN" sz="2400" dirty="0"/>
            </a:p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</a:rPr>
                <a:t>注意</a:t>
              </a:r>
              <a:r>
                <a:rPr lang="zh-CN" altLang="en-US" sz="2800" dirty="0"/>
                <a:t>  </a:t>
              </a:r>
              <a:r>
                <a:rPr lang="zh-CN" altLang="zh-CN" sz="2800" dirty="0"/>
                <a:t>难溶性金属氢氧化物、碳酸盐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受热一般易分解</a:t>
              </a:r>
              <a:r>
                <a:rPr lang="en-US" altLang="zh-CN" sz="2800" dirty="0"/>
                <a:t>;</a:t>
              </a:r>
              <a:r>
                <a:rPr lang="zh-CN" altLang="zh-CN" sz="2800" dirty="0"/>
                <a:t>易溶性金属氢氧化物、碳酸盐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受热一般难分解。如</a:t>
              </a:r>
              <a:r>
                <a:rPr lang="en-US" altLang="zh-CN" sz="2800" dirty="0"/>
                <a:t>Cu(OH)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属于难溶性金属氢氧化物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受热易分解。</a:t>
              </a:r>
            </a:p>
            <a:p>
              <a:pPr>
                <a:lnSpc>
                  <a:spcPct val="150000"/>
                </a:lnSpc>
              </a:pPr>
              <a:endParaRPr lang="zh-CN" altLang="zh-CN" sz="2800" dirty="0"/>
            </a:p>
          </p:txBody>
        </p:sp>
        <p:pic>
          <p:nvPicPr>
            <p:cNvPr id="8" name="图片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7555" y="949587"/>
              <a:ext cx="664726" cy="377640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60490" y="1438407"/>
              <a:ext cx="549310" cy="495175"/>
            </a:xfrm>
            <a:prstGeom prst="rect">
              <a:avLst/>
            </a:prstGeom>
          </p:spPr>
        </p:pic>
        <p:pic>
          <p:nvPicPr>
            <p:cNvPr id="11" name="图片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747962" y="2594649"/>
              <a:ext cx="608648" cy="548665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7" name="任意多边形 16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8409062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9" y="576941"/>
            <a:ext cx="11714888" cy="5909310"/>
            <a:chOff x="243069" y="729341"/>
            <a:chExt cx="11714888" cy="5909310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14F6134-7288-4796-8499-E211F9E0561B}"/>
                </a:ext>
              </a:extLst>
            </p:cNvPr>
            <p:cNvSpPr/>
            <p:nvPr/>
          </p:nvSpPr>
          <p:spPr>
            <a:xfrm>
              <a:off x="243069" y="729341"/>
              <a:ext cx="11714888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2.</a:t>
              </a:r>
              <a:r>
                <a:rPr lang="zh-CN" altLang="zh-CN" sz="2800" b="1" dirty="0"/>
                <a:t>铜的冶炼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(1)</a:t>
              </a:r>
              <a:r>
                <a:rPr lang="zh-CN" altLang="zh-CN" sz="2800" dirty="0"/>
                <a:t>湿法炼铜</a:t>
              </a:r>
              <a:r>
                <a:rPr lang="en-US" altLang="zh-CN" sz="2800" dirty="0"/>
                <a:t>:Fe+CuSO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         FeSO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+Cu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(2)</a:t>
              </a:r>
              <a:r>
                <a:rPr lang="zh-CN" altLang="zh-CN" sz="2800" dirty="0"/>
                <a:t>高温炼铜</a:t>
              </a:r>
              <a:r>
                <a:rPr lang="en-US" altLang="zh-CN" sz="2800" dirty="0"/>
                <a:t>:</a:t>
              </a:r>
              <a:r>
                <a:rPr lang="zh-CN" altLang="zh-CN" sz="2800" dirty="0"/>
                <a:t>工业上用高温冶炼黄铜矿的方法获得铜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粗铜</a:t>
              </a:r>
              <a:r>
                <a:rPr lang="en-US" altLang="zh-CN" sz="2800" dirty="0"/>
                <a:t>):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2CuFeS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+4O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  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S+3SO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+2FeO(</a:t>
              </a:r>
              <a:r>
                <a:rPr lang="zh-CN" altLang="zh-CN" sz="2800" dirty="0"/>
                <a:t>炉渣</a:t>
              </a:r>
              <a:r>
                <a:rPr lang="en-US" altLang="zh-CN" sz="2800" dirty="0"/>
                <a:t>)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2Cu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S+3O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    2Cu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O+2SO</a:t>
              </a:r>
              <a:r>
                <a:rPr lang="en-US" altLang="zh-CN" sz="2800" baseline="-25000" dirty="0"/>
                <a:t>2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2Cu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O+Cu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           6Cu+SO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↑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粗铜中铜的含量为</a:t>
              </a:r>
              <a:r>
                <a:rPr lang="en-US" altLang="zh-CN" sz="2800" dirty="0"/>
                <a:t>99.5%~99.7%,</a:t>
              </a:r>
              <a:r>
                <a:rPr lang="zh-CN" altLang="zh-CN" sz="2800" dirty="0"/>
                <a:t>主要含有</a:t>
              </a:r>
              <a:r>
                <a:rPr lang="en-US" altLang="zh-CN" sz="2800" dirty="0"/>
                <a:t>Ag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Zn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Fe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Au</a:t>
              </a:r>
              <a:r>
                <a:rPr lang="zh-CN" altLang="zh-CN" sz="2800" dirty="0"/>
                <a:t>等杂质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粗铜通过电解精炼可得到纯度达</a:t>
              </a:r>
              <a:r>
                <a:rPr lang="en-US" altLang="zh-CN" sz="2800" dirty="0"/>
                <a:t>99.95%~99.98%</a:t>
              </a:r>
              <a:r>
                <a:rPr lang="zh-CN" altLang="zh-CN" sz="2800" dirty="0"/>
                <a:t>的铜。电解精炼铜的原理是用粗铜作阳极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失电子变为</a:t>
              </a:r>
              <a:r>
                <a:rPr lang="en-US" altLang="zh-CN" sz="2800" dirty="0"/>
                <a:t>Cu</a:t>
              </a:r>
              <a:r>
                <a:rPr lang="en-US" altLang="zh-CN" sz="2800" baseline="30000" dirty="0"/>
                <a:t>2+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用纯铜棒作阴极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电解即可得精铜。</a:t>
              </a:r>
            </a:p>
          </p:txBody>
        </p:sp>
        <p:pic>
          <p:nvPicPr>
            <p:cNvPr id="12" name="图片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893821" y="1611411"/>
              <a:ext cx="612492" cy="347968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74582" y="2832007"/>
              <a:ext cx="775018" cy="380775"/>
            </a:xfrm>
            <a:prstGeom prst="rect">
              <a:avLst/>
            </a:prstGeom>
          </p:spPr>
        </p:pic>
        <p:pic>
          <p:nvPicPr>
            <p:cNvPr id="14" name="图片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071123" y="3517986"/>
              <a:ext cx="814564" cy="332020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335036" y="4109074"/>
              <a:ext cx="814564" cy="33202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0" name="任意多边形 1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8087360" y="0"/>
            <a:ext cx="312559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化学专题六　镁、铝、铁、铜　金属的冶炼</a:t>
            </a:r>
          </a:p>
        </p:txBody>
      </p:sp>
    </p:spTree>
    <p:extLst>
      <p:ext uri="{BB962C8B-B14F-4D97-AF65-F5344CB8AC3E}">
        <p14:creationId xmlns:p14="http://schemas.microsoft.com/office/powerpoint/2010/main" val="1901713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82254603fc66511c6d9179de3a5ca5adc0ddb5"/>
  <p:tag name="ARTICULATE_PROJECT_OPEN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8587</Words>
  <Application>Microsoft Office PowerPoint</Application>
  <PresentationFormat>宽屏</PresentationFormat>
  <Paragraphs>1184</Paragraphs>
  <Slides>153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153</vt:i4>
      </vt:variant>
    </vt:vector>
  </HeadingPairs>
  <TitlesOfParts>
    <vt:vector size="161" baseType="lpstr">
      <vt:lpstr>NEU-BZ-S92</vt:lpstr>
      <vt:lpstr>方正书宋_GBK</vt:lpstr>
      <vt:lpstr>微软雅黑</vt:lpstr>
      <vt:lpstr>Arial</vt:lpstr>
      <vt:lpstr>Calibri</vt:lpstr>
      <vt:lpstr>Cambria Math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lenovo</cp:lastModifiedBy>
  <cp:revision>356</cp:revision>
  <dcterms:created xsi:type="dcterms:W3CDTF">2018-02-01T09:53:21Z</dcterms:created>
  <dcterms:modified xsi:type="dcterms:W3CDTF">2018-03-20T09:44:25Z</dcterms:modified>
</cp:coreProperties>
</file>